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comments/comment2.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3.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48"/>
  </p:notesMasterIdLst>
  <p:sldIdLst>
    <p:sldId id="2040" r:id="rId2"/>
    <p:sldId id="256" r:id="rId3"/>
    <p:sldId id="366" r:id="rId4"/>
    <p:sldId id="266" r:id="rId5"/>
    <p:sldId id="268" r:id="rId6"/>
    <p:sldId id="303" r:id="rId7"/>
    <p:sldId id="267" r:id="rId8"/>
    <p:sldId id="257" r:id="rId9"/>
    <p:sldId id="270" r:id="rId10"/>
    <p:sldId id="359" r:id="rId11"/>
    <p:sldId id="273" r:id="rId12"/>
    <p:sldId id="274" r:id="rId13"/>
    <p:sldId id="363" r:id="rId14"/>
    <p:sldId id="360" r:id="rId15"/>
    <p:sldId id="361" r:id="rId16"/>
    <p:sldId id="275" r:id="rId17"/>
    <p:sldId id="282" r:id="rId18"/>
    <p:sldId id="258" r:id="rId19"/>
    <p:sldId id="307" r:id="rId20"/>
    <p:sldId id="283" r:id="rId21"/>
    <p:sldId id="285" r:id="rId22"/>
    <p:sldId id="308" r:id="rId23"/>
    <p:sldId id="289" r:id="rId24"/>
    <p:sldId id="290" r:id="rId25"/>
    <p:sldId id="291" r:id="rId26"/>
    <p:sldId id="311" r:id="rId27"/>
    <p:sldId id="286" r:id="rId28"/>
    <p:sldId id="287" r:id="rId29"/>
    <p:sldId id="346" r:id="rId30"/>
    <p:sldId id="325" r:id="rId31"/>
    <p:sldId id="365" r:id="rId32"/>
    <p:sldId id="326" r:id="rId33"/>
    <p:sldId id="329" r:id="rId34"/>
    <p:sldId id="265" r:id="rId35"/>
    <p:sldId id="331" r:id="rId36"/>
    <p:sldId id="362" r:id="rId37"/>
    <p:sldId id="264" r:id="rId38"/>
    <p:sldId id="292" r:id="rId39"/>
    <p:sldId id="297" r:id="rId40"/>
    <p:sldId id="298" r:id="rId41"/>
    <p:sldId id="299" r:id="rId42"/>
    <p:sldId id="260" r:id="rId43"/>
    <p:sldId id="261" r:id="rId44"/>
    <p:sldId id="262" r:id="rId45"/>
    <p:sldId id="330" r:id="rId46"/>
    <p:sldId id="301" r:id="rId47"/>
  </p:sldIdLst>
  <p:sldSz cx="12192000" cy="6858000"/>
  <p:notesSz cx="6858000" cy="9144000"/>
  <p:embeddedFontLst>
    <p:embeddedFont>
      <p:font typeface="Belleza" panose="02000503050000020003" pitchFamily="2" charset="77"/>
      <p:regular r:id="rId49"/>
    </p:embeddedFont>
    <p:embeddedFont>
      <p:font typeface="Calibri" panose="020F0502020204030204" pitchFamily="34" charset="0"/>
      <p:regular r:id="rId50"/>
      <p:bold r:id="rId51"/>
      <p:italic r:id="rId52"/>
      <p:boldItalic r:id="rId53"/>
    </p:embeddedFont>
    <p:embeddedFont>
      <p:font typeface="Cambria" panose="02040503050406030204" pitchFamily="18" charset="0"/>
      <p:regular r:id="rId54"/>
      <p:bold r:id="rId55"/>
      <p:italic r:id="rId56"/>
      <p:boldItalic r:id="rId57"/>
    </p:embeddedFont>
    <p:embeddedFont>
      <p:font typeface="Comic Sans MS" panose="030F0902030302020204" pitchFamily="66" charset="0"/>
      <p:regular r:id="rId58"/>
    </p:embeddedFont>
    <p:embeddedFont>
      <p:font typeface="Gill Sans" panose="020B0502020104020203" pitchFamily="34" charset="-79"/>
      <p:regular r:id="rId59"/>
      <p:bold r:id="rId60"/>
    </p:embeddedFont>
    <p:embeddedFont>
      <p:font typeface="Source Sans Pro" panose="020B050303040302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9" roundtripDataSignature="AMtx7mihDieOXWmJtLFyHcYI0rvTQWTdu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Hearn" initials="" lastIdx="4" clrIdx="0"/>
  <p:cmAuthor id="1" name="Megan Pell" initials="" lastIdx="7" clrIdx="1"/>
  <p:cmAuthor id="2" name="Fiona Lachman" initials="" lastIdx="6" clrIdx="2"/>
  <p:cmAuthor id="3" name="Martha Rehrig" initials="" lastIdx="1" clrIdx="3"/>
  <p:cmAuthor id="4" name="Kittie Rehrig" initials="" lastIdx="2" clrIdx="4"/>
  <p:cmAuthor id="5" name="Brynn Fallah" initials="" lastIdx="5"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5111B6-702C-4FBC-B32A-FA7163AE8887}">
  <a:tblStyle styleId="{395111B6-702C-4FBC-B32A-FA7163AE888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EC59E7A-5DA1-4187-8517-7008232FC3E6}"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4344402-FD14-4072-AAA7-634E2886CC81}" styleName="Table_2">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D955AD2-C4A2-4879-870E-038171A3DCCC}"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b="off" i="off"/>
      <a:tcStyle>
        <a:tcBdr/>
        <a:fill>
          <a:solidFill>
            <a:srgbClr val="F8D6CC"/>
          </a:solidFill>
        </a:fill>
      </a:tcStyle>
    </a:band1H>
    <a:band2H>
      <a:tcTxStyle b="off" i="off"/>
      <a:tcStyle>
        <a:tcBdr/>
      </a:tcStyle>
    </a:band2H>
    <a:band1V>
      <a:tcTxStyle b="off" i="off"/>
      <a:tcStyle>
        <a:tcBdr/>
        <a:fill>
          <a:solidFill>
            <a:srgbClr val="F8D6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tcStyle>
        <a:tcBdr/>
      </a:tcStyle>
    </a:neCell>
    <a:nwCell>
      <a:tcTxStyle b="off" i="off"/>
      <a:tcStyle>
        <a:tcBdr/>
      </a:tcStyle>
    </a:nwCell>
  </a:tblStyle>
  <a:tblStyle styleId="{C6935469-193B-47C6-9D63-BC42567BE386}" styleName="Table_4">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b="off" i="off"/>
      <a:tcStyle>
        <a:tcBdr/>
        <a:fill>
          <a:solidFill>
            <a:srgbClr val="FFE8CA"/>
          </a:solidFill>
        </a:fill>
      </a:tcStyle>
    </a:band1H>
    <a:band2H>
      <a:tcTxStyle b="off" i="off"/>
      <a:tcStyle>
        <a:tcBdr/>
      </a:tcStyle>
    </a:band2H>
    <a:band1V>
      <a:tcTxStyle b="off" i="off"/>
      <a:tcStyle>
        <a:tcBdr/>
        <a:fill>
          <a:solidFill>
            <a:srgbClr val="FFE8C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b="off" i="off"/>
      <a:tcStyle>
        <a:tcBdr/>
      </a:tcStyle>
    </a:neCell>
    <a:nwCell>
      <a:tcTxStyle b="off" i="off"/>
      <a:tcStyle>
        <a:tcBdr/>
      </a:tcStyle>
    </a:nwCell>
  </a:tblStyle>
  <a:tblStyle styleId="{AED910DF-A2FE-41F5-ABEC-8F6D7E43ED60}" styleName="Table_5">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b="off" i="off"/>
      <a:tcStyle>
        <a:tcBdr/>
        <a:fill>
          <a:solidFill>
            <a:srgbClr val="D4E2CE"/>
          </a:solidFill>
        </a:fill>
      </a:tcStyle>
    </a:band1H>
    <a:band2H>
      <a:tcTxStyle b="off" i="off"/>
      <a:tcStyle>
        <a:tcBdr/>
      </a:tcStyle>
    </a:band2H>
    <a:band1V>
      <a:tcTxStyle b="off" i="off"/>
      <a:tcStyle>
        <a:tcBdr/>
        <a:fill>
          <a:solidFill>
            <a:srgbClr val="D4E2CE"/>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b="off" i="off"/>
      <a:tcStyle>
        <a:tcBdr/>
      </a:tcStyle>
    </a:neCell>
    <a:nwCell>
      <a:tcTxStyle b="off" i="off"/>
      <a:tcStyle>
        <a:tcBdr/>
      </a:tcStyle>
    </a:nwCell>
  </a:tblStyle>
  <a:tblStyle styleId="{10557B11-B72D-4701-BC9E-2BAEA2962312}" styleName="Table_6">
    <a:wholeTbl>
      <a:tcTxStyle b="off" i="off">
        <a:font>
          <a:latin typeface="Arial"/>
          <a:ea typeface="Arial"/>
          <a:cs typeface="Arial"/>
        </a:font>
        <a:srgbClr val="000000"/>
      </a:tcTxStyle>
      <a:tcStyle>
        <a:tcBdr>
          <a:left>
            <a:ln w="38100" cap="flat" cmpd="sng">
              <a:solidFill>
                <a:srgbClr val="7D00D1"/>
              </a:solidFill>
              <a:prstDash val="solid"/>
              <a:round/>
              <a:headEnd type="none" w="sm" len="sm"/>
              <a:tailEnd type="none" w="sm" len="sm"/>
            </a:ln>
          </a:left>
          <a:right>
            <a:ln w="38100" cap="flat" cmpd="sng">
              <a:solidFill>
                <a:srgbClr val="7D00D1"/>
              </a:solidFill>
              <a:prstDash val="solid"/>
              <a:round/>
              <a:headEnd type="none" w="sm" len="sm"/>
              <a:tailEnd type="none" w="sm" len="sm"/>
            </a:ln>
          </a:right>
          <a:top>
            <a:ln w="38100" cap="flat" cmpd="sng">
              <a:solidFill>
                <a:srgbClr val="7D00D1"/>
              </a:solidFill>
              <a:prstDash val="solid"/>
              <a:round/>
              <a:headEnd type="none" w="sm" len="sm"/>
              <a:tailEnd type="none" w="sm" len="sm"/>
            </a:ln>
          </a:top>
          <a:bottom>
            <a:ln w="38100" cap="flat" cmpd="sng">
              <a:solidFill>
                <a:srgbClr val="7D00D1"/>
              </a:solidFill>
              <a:prstDash val="solid"/>
              <a:round/>
              <a:headEnd type="none" w="sm" len="sm"/>
              <a:tailEnd type="none" w="sm" len="sm"/>
            </a:ln>
          </a:bottom>
          <a:insideH>
            <a:ln w="38100" cap="flat" cmpd="sng">
              <a:solidFill>
                <a:srgbClr val="7D00D1"/>
              </a:solidFill>
              <a:prstDash val="solid"/>
              <a:round/>
              <a:headEnd type="none" w="sm" len="sm"/>
              <a:tailEnd type="none" w="sm" len="sm"/>
            </a:ln>
          </a:insideH>
          <a:insideV>
            <a:ln w="38100" cap="flat" cmpd="sng">
              <a:solidFill>
                <a:srgbClr val="7D00D1"/>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1329"/>
  </p:normalViewPr>
  <p:slideViewPr>
    <p:cSldViewPr snapToGrid="0" snapToObjects="1">
      <p:cViewPr varScale="1">
        <p:scale>
          <a:sx n="87" d="100"/>
          <a:sy n="87" d="100"/>
        </p:scale>
        <p:origin x="1536" y="200"/>
      </p:cViewPr>
      <p:guideLst/>
    </p:cSldViewPr>
  </p:slideViewPr>
  <p:notesTextViewPr>
    <p:cViewPr>
      <p:scale>
        <a:sx n="1" d="1"/>
        <a:sy n="1" d="1"/>
      </p:scale>
      <p:origin x="0" y="0"/>
    </p:cViewPr>
  </p:notesTextViewPr>
  <p:notesViewPr>
    <p:cSldViewPr snapToGrid="0" snapToObjects="1">
      <p:cViewPr varScale="1">
        <p:scale>
          <a:sx n="82" d="100"/>
          <a:sy n="82" d="100"/>
        </p:scale>
        <p:origin x="3992"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5.fntdata"/><Relationship Id="rId13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131"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12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13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5-24T17:24:16.865" idx="3">
    <p:pos x="1765" y="190"/>
    <p:text>wondering about overall structure (to discuss with Sarah: developing (why, how they fit in, key elements) expectations, how to develop matrix (schoolwide, classroom, personal), how to teach them @bfallah@udel.edu @skhearn@udel.edu</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MZQmALE"/>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6-02T02:41:20.133" idx="4">
    <p:pos x="927" y="412"/>
    <p:text>@bfallah@udel.edu to reexamine these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MZQmAE0"/>
      </p:ext>
    </p:extLst>
  </p:cm>
  <p:cm authorId="0" dt="2021-06-02T02:41:20.133" idx="4">
    <p:pos x="927" y="412"/>
    <p:text>Might be great to illustrate an example of layering in matrix considerations from varying lenses.  So currently very behavioral.  Maybe next slide shows addition of specific SEL skills in applicable areas, etc.</p:text>
    <p:extLst>
      <p:ext uri="{C676402C-5697-4E1C-873F-D02D1690AC5C}">
        <p15:threadingInfo xmlns:p15="http://schemas.microsoft.com/office/powerpoint/2012/main" timeZoneBias="0">
          <p15:parentCm authorId="2" idx="4"/>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IpmhAZ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06-09T06:40:27.637" idx="2">
    <p:pos x="576" y="967"/>
    <p:text>took out "be"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MZQmADA"/>
      </p:ext>
    </p:extLst>
  </p:cm>
  <p:cm authorId="1" dt="2021-06-09T06:40:27.637" idx="3">
    <p:pos x="576" y="967"/>
    <p:text>Exciting to see this. Would it be possible to also make a link here between SEL and trauma informed practices? E.g.,  "using upstairs brain". This maybe covered by Slide 46.</p:text>
    <p:extLst>
      <p:ext uri="{C676402C-5697-4E1C-873F-D02D1690AC5C}">
        <p15:threadingInfo xmlns:p15="http://schemas.microsoft.com/office/powerpoint/2012/main" timeZoneBias="0">
          <p15:parentCm authorId="2" idx="2"/>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MgDGfV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53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7:notes"/>
          <p:cNvSpPr>
            <a:spLocks noGrp="1" noRot="1" noChangeAspect="1"/>
          </p:cNvSpPr>
          <p:nvPr>
            <p:ph type="sldImg" idx="2"/>
          </p:nvPr>
        </p:nvSpPr>
        <p:spPr>
          <a:xfrm>
            <a:off x="442913" y="712788"/>
            <a:ext cx="6350000" cy="3571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1" name="Google Shape;4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endParaRPr/>
          </a:p>
        </p:txBody>
      </p:sp>
      <p:sp>
        <p:nvSpPr>
          <p:cNvPr id="473" name="Google Shape;47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endParaRPr sz="1200">
              <a:solidFill>
                <a:srgbClr val="000000"/>
              </a:solidFill>
              <a:latin typeface="Arial"/>
              <a:ea typeface="Arial"/>
              <a:cs typeface="Arial"/>
              <a:sym typeface="Arial"/>
            </a:endParaRPr>
          </a:p>
        </p:txBody>
      </p:sp>
      <p:sp>
        <p:nvSpPr>
          <p:cNvPr id="474" name="Google Shape;474;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12331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1:notes"/>
          <p:cNvSpPr>
            <a:spLocks noGrp="1" noRot="1" noChangeAspect="1"/>
          </p:cNvSpPr>
          <p:nvPr>
            <p:ph type="sldImg" idx="2"/>
          </p:nvPr>
        </p:nvSpPr>
        <p:spPr>
          <a:xfrm>
            <a:off x="442913" y="712788"/>
            <a:ext cx="6350000" cy="3571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7520" lvl="0" indent="-101320" algn="l" rtl="0">
              <a:lnSpc>
                <a:spcPct val="100000"/>
              </a:lnSpc>
              <a:spcBef>
                <a:spcPts val="0"/>
              </a:spcBef>
              <a:spcAft>
                <a:spcPts val="0"/>
              </a:spcAft>
              <a:buClr>
                <a:schemeClr val="dk1"/>
              </a:buClr>
              <a:buSzPts val="1200"/>
              <a:buFont typeface="Calibri"/>
              <a:buNone/>
            </a:pPr>
            <a:endParaRPr dirty="0"/>
          </a:p>
        </p:txBody>
      </p:sp>
      <p:sp>
        <p:nvSpPr>
          <p:cNvPr id="516" name="Google Shape;51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
        <p:nvSpPr>
          <p:cNvPr id="517" name="Google Shape;517;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
        <p:nvSpPr>
          <p:cNvPr id="518" name="Google Shape;518;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5" name="Google Shape;52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e041cf7e2b_0_2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9" name="Google Shape;1029;ge041cf7e2b_0_29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90131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9428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5871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endParaRPr sz="1200">
              <a:solidFill>
                <a:srgbClr val="000000"/>
              </a:solidFill>
              <a:latin typeface="Arial"/>
              <a:ea typeface="Arial"/>
              <a:cs typeface="Arial"/>
              <a:sym typeface="Arial"/>
            </a:endParaRPr>
          </a:p>
        </p:txBody>
      </p:sp>
      <p:sp>
        <p:nvSpPr>
          <p:cNvPr id="609" name="Google Shape;60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endParaRPr sz="1200">
              <a:solidFill>
                <a:srgbClr val="000000"/>
              </a:solidFill>
              <a:latin typeface="Arial"/>
              <a:ea typeface="Arial"/>
              <a:cs typeface="Arial"/>
              <a:sym typeface="Arial"/>
            </a:endParaRPr>
          </a:p>
        </p:txBody>
      </p:sp>
      <p:sp>
        <p:nvSpPr>
          <p:cNvPr id="610" name="Google Shape;6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1" name="Google Shape;611;p18:notes"/>
          <p:cNvSpPr txBox="1">
            <a:spLocks noGrp="1"/>
          </p:cNvSpPr>
          <p:nvPr>
            <p:ph type="body" idx="1"/>
          </p:nvPr>
        </p:nvSpPr>
        <p:spPr>
          <a:xfrm>
            <a:off x="964583" y="4521585"/>
            <a:ext cx="5305185" cy="428360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b8216cb873_0_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gb8216cb873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4889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e041cf7e2b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ge041cf7e2b_0_3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6255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2d6f8cd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e2d6f8cd7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ge2d6f8cd7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19:notes"/>
          <p:cNvSpPr>
            <a:spLocks noGrp="1" noRot="1" noChangeAspect="1"/>
          </p:cNvSpPr>
          <p:nvPr>
            <p:ph type="sldImg" idx="2"/>
          </p:nvPr>
        </p:nvSpPr>
        <p:spPr>
          <a:xfrm>
            <a:off x="442913" y="712788"/>
            <a:ext cx="6350000" cy="3571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8" name="Google Shape;61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
        <p:nvSpPr>
          <p:cNvPr id="619" name="Google Shape;619;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
        <p:nvSpPr>
          <p:cNvPr id="620" name="Google Shape;620;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0699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20:notes"/>
          <p:cNvSpPr txBox="1">
            <a:spLocks noGrp="1"/>
          </p:cNvSpPr>
          <p:nvPr>
            <p:ph type="body" idx="1"/>
          </p:nvPr>
        </p:nvSpPr>
        <p:spPr>
          <a:xfrm>
            <a:off x="723437" y="4521585"/>
            <a:ext cx="5787474" cy="4283607"/>
          </a:xfrm>
          <a:prstGeom prst="rect">
            <a:avLst/>
          </a:prstGeom>
          <a:noFill/>
          <a:ln>
            <a:noFill/>
          </a:ln>
        </p:spPr>
        <p:txBody>
          <a:bodyPr spcFirstLastPara="1" wrap="square" lIns="96450" tIns="96450" rIns="96450" bIns="96450" anchor="t" anchorCtr="0">
            <a:noAutofit/>
          </a:bodyPr>
          <a:lstStyle/>
          <a:p>
            <a:pPr marL="0" lvl="0" indent="0" algn="l" rtl="0">
              <a:lnSpc>
                <a:spcPct val="100000"/>
              </a:lnSpc>
              <a:spcBef>
                <a:spcPts val="0"/>
              </a:spcBef>
              <a:spcAft>
                <a:spcPts val="0"/>
              </a:spcAft>
              <a:buSzPts val="1400"/>
              <a:buNone/>
            </a:pPr>
            <a:endParaRPr>
              <a:solidFill>
                <a:schemeClr val="dk1"/>
              </a:solidFill>
              <a:latin typeface="Calibri"/>
              <a:ea typeface="Calibri"/>
              <a:cs typeface="Calibri"/>
              <a:sym typeface="Calibri"/>
            </a:endParaRPr>
          </a:p>
        </p:txBody>
      </p:sp>
      <p:sp>
        <p:nvSpPr>
          <p:cNvPr id="634" name="Google Shape;634;p20:notes"/>
          <p:cNvSpPr>
            <a:spLocks noGrp="1" noRot="1" noChangeAspect="1"/>
          </p:cNvSpPr>
          <p:nvPr>
            <p:ph type="sldImg" idx="2"/>
          </p:nvPr>
        </p:nvSpPr>
        <p:spPr>
          <a:xfrm>
            <a:off x="442913" y="712788"/>
            <a:ext cx="6348412" cy="35702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
        <p:nvSpPr>
          <p:cNvPr id="636" name="Google Shape;636;p2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e041cf7e2b_0_4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7" name="Google Shape;837;ge041cf7e2b_0_4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3687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2" name="Google Shape;67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37700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3" name="Google Shape;68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0"/>
              </a:buClr>
              <a:buSzPts val="1200"/>
              <a:buFont typeface="Noto Sans Symbols"/>
              <a:buNone/>
            </a:pPr>
            <a:endParaRPr/>
          </a:p>
        </p:txBody>
      </p:sp>
      <p:sp>
        <p:nvSpPr>
          <p:cNvPr id="684" name="Google Shape;68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19582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endParaRPr sz="1200">
              <a:solidFill>
                <a:srgbClr val="000000"/>
              </a:solidFill>
              <a:latin typeface="Arial"/>
              <a:ea typeface="Arial"/>
              <a:cs typeface="Arial"/>
              <a:sym typeface="Arial"/>
            </a:endParaRPr>
          </a:p>
        </p:txBody>
      </p:sp>
      <p:sp>
        <p:nvSpPr>
          <p:cNvPr id="693" name="Google Shape;69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94" name="Google Shape;69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78445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e041cf7e2b_0_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ge041cf7e2b_0_7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0473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4" name="Google Shape;64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2:notes"/>
          <p:cNvSpPr>
            <a:spLocks noGrp="1" noRot="1" noChangeAspect="1"/>
          </p:cNvSpPr>
          <p:nvPr>
            <p:ph type="sldImg" idx="2"/>
          </p:nvPr>
        </p:nvSpPr>
        <p:spPr>
          <a:xfrm>
            <a:off x="442913" y="712788"/>
            <a:ext cx="6350000" cy="3571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2" name="Google Shape;65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
        <p:nvSpPr>
          <p:cNvPr id="653" name="Google Shape;653;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
        <p:nvSpPr>
          <p:cNvPr id="654" name="Google Shape;654;p2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e2bc269b5c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6" name="Google Shape;1176;ge2bc269b5c_0_6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136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8868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e041cf7e2b_0_2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4" name="Google Shape;984;ge041cf7e2b_0_2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5312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e2bc269b5c_0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0" name="Google Shape;1260;ge2bc269b5c_0_7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SzPts val="1100"/>
              <a:buNone/>
            </a:pPr>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78280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e041cf7e2b_0_25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0" name="Google Shape;990;ge041cf7e2b_0_2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4367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e041cf7e2b_0_2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2" name="Google Shape;1012;ge041cf7e2b_0_26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922406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b8216cb873_0_2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28" name="Google Shape;428;gb8216cb873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6926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e041cf7e2b_0_2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9" name="Google Shape;1029;ge041cf7e2b_0_29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59530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9839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b8216cb873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b8216cb873_0_2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1" name="Google Shape;421;gb8216cb873_0_2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extLst>
      <p:ext uri="{BB962C8B-B14F-4D97-AF65-F5344CB8AC3E}">
        <p14:creationId xmlns:p14="http://schemas.microsoft.com/office/powerpoint/2010/main" val="30966731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30:notes"/>
          <p:cNvSpPr txBox="1">
            <a:spLocks noGrp="1"/>
          </p:cNvSpPr>
          <p:nvPr>
            <p:ph type="body" idx="1"/>
          </p:nvPr>
        </p:nvSpPr>
        <p:spPr>
          <a:xfrm>
            <a:off x="934722" y="3311843"/>
            <a:ext cx="7477759" cy="3137535"/>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
        <p:nvSpPr>
          <p:cNvPr id="705" name="Google Shape;705;p30: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94738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43" name="Google Shape;74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4" name="Google Shape;74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74837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e2bc269b5c_0_96:notes"/>
          <p:cNvSpPr>
            <a:spLocks noGrp="1" noRot="1" noChangeAspect="1"/>
          </p:cNvSpPr>
          <p:nvPr>
            <p:ph type="sldImg" idx="2"/>
          </p:nvPr>
        </p:nvSpPr>
        <p:spPr>
          <a:xfrm>
            <a:off x="2414588" y="530225"/>
            <a:ext cx="4725987" cy="26590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e2bc269b5c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a:p>
        </p:txBody>
      </p:sp>
      <p:sp>
        <p:nvSpPr>
          <p:cNvPr id="437" name="Google Shape;437;ge2bc269b5c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98684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752" name="Google Shape;75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12488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9" name="Google Shape;75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
        <p:nvSpPr>
          <p:cNvPr id="761" name="Google Shape;761;p3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
        <p:nvSpPr>
          <p:cNvPr id="762" name="Google Shape;762;p3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15359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b8216cb873_0_2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gb8216cb873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66313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b8216cb873_0_2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gb8216cb873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08549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b8216cb873_0_2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gb8216cb873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9106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e041cf7e2b_0_27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2" name="Google Shape;1022;ge041cf7e2b_0_27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75749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38:notes"/>
          <p:cNvSpPr>
            <a:spLocks noGrp="1" noRot="1" noChangeAspect="1"/>
          </p:cNvSpPr>
          <p:nvPr>
            <p:ph type="sldImg" idx="2"/>
          </p:nvPr>
        </p:nvSpPr>
        <p:spPr>
          <a:xfrm>
            <a:off x="442913" y="712788"/>
            <a:ext cx="6350000" cy="3571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9" name="Google Shape;779;p3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
        <p:nvSpPr>
          <p:cNvPr id="780" name="Google Shape;780;p3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781" name="Google Shape;781;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72289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endParaRPr sz="1200" b="0" i="0" u="none" strike="noStrike" cap="none">
              <a:solidFill>
                <a:schemeClr val="dk1"/>
              </a:solidFill>
              <a:latin typeface="Times New Roman"/>
              <a:ea typeface="Times New Roman"/>
              <a:cs typeface="Times New Roman"/>
              <a:sym typeface="Times New Roman"/>
            </a:endParaRPr>
          </a:p>
        </p:txBody>
      </p:sp>
      <p:sp>
        <p:nvSpPr>
          <p:cNvPr id="453" name="Google Shape;453;p5:notes"/>
          <p:cNvSpPr txBox="1"/>
          <p:nvPr/>
        </p:nvSpPr>
        <p:spPr>
          <a:xfrm>
            <a:off x="5293786" y="6622257"/>
            <a:ext cx="4051301" cy="348854"/>
          </a:xfrm>
          <a:prstGeom prst="rect">
            <a:avLst/>
          </a:prstGeom>
          <a:noFill/>
          <a:ln>
            <a:noFill/>
          </a:ln>
        </p:spPr>
        <p:txBody>
          <a:bodyPr spcFirstLastPara="1" wrap="square" lIns="93125" tIns="46550" rIns="93125" bIns="46550"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454" name="Google Shape;4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55" name="Google Shape;455;p5:notes"/>
          <p:cNvSpPr txBox="1">
            <a:spLocks noGrp="1"/>
          </p:cNvSpPr>
          <p:nvPr>
            <p:ph type="body" idx="1"/>
          </p:nvPr>
        </p:nvSpPr>
        <p:spPr>
          <a:xfrm>
            <a:off x="685800" y="4400550"/>
            <a:ext cx="5486400" cy="360045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3010" marR="0" lvl="0" indent="-27301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867578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e041cf7e2b_0_0: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endParaRPr sz="1400"/>
          </a:p>
        </p:txBody>
      </p:sp>
      <p:sp>
        <p:nvSpPr>
          <p:cNvPr id="796" name="Google Shape;796;ge041cf7e2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7" name="Google Shape;797;ge041cf7e2b_0_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dirty="0"/>
          </a:p>
        </p:txBody>
      </p:sp>
      <p:sp>
        <p:nvSpPr>
          <p:cNvPr id="798" name="Google Shape;798;ge041cf7e2b_0_0:notes"/>
          <p:cNvSpPr txBox="1">
            <a:spLocks noGrp="1"/>
          </p:cNvSpPr>
          <p:nvPr>
            <p:ph type="dt" idx="10"/>
          </p:nvPr>
        </p:nvSpPr>
        <p:spPr>
          <a:xfrm>
            <a:off x="3884613" y="0"/>
            <a:ext cx="2971800" cy="459000"/>
          </a:xfrm>
          <a:prstGeom prst="rect">
            <a:avLst/>
          </a:prstGeom>
          <a:noFill/>
          <a:ln>
            <a:noFill/>
          </a:ln>
        </p:spPr>
        <p:txBody>
          <a:bodyPr spcFirstLastPara="1" wrap="square" lIns="91325" tIns="45650" rIns="91325" bIns="45650" anchor="t" anchorCtr="0">
            <a:noAutofit/>
          </a:bodyPr>
          <a:lstStyle/>
          <a:p>
            <a:pPr marL="0" lvl="0" indent="0" algn="r" rtl="0">
              <a:lnSpc>
                <a:spcPct val="100000"/>
              </a:lnSpc>
              <a:spcBef>
                <a:spcPts val="0"/>
              </a:spcBef>
              <a:spcAft>
                <a:spcPts val="0"/>
              </a:spcAft>
              <a:buSzPts val="1400"/>
              <a:buNone/>
            </a:pPr>
            <a:endParaRPr sz="1400"/>
          </a:p>
        </p:txBody>
      </p:sp>
      <p:sp>
        <p:nvSpPr>
          <p:cNvPr id="799" name="Google Shape;799;ge041cf7e2b_0_0:notes"/>
          <p:cNvSpPr txBox="1">
            <a:spLocks noGrp="1"/>
          </p:cNvSpPr>
          <p:nvPr>
            <p:ph type="ftr" idx="11"/>
          </p:nvPr>
        </p:nvSpPr>
        <p:spPr>
          <a:xfrm>
            <a:off x="0" y="8685214"/>
            <a:ext cx="2971800" cy="459000"/>
          </a:xfrm>
          <a:prstGeom prst="rect">
            <a:avLst/>
          </a:prstGeom>
          <a:noFill/>
          <a:ln>
            <a:noFill/>
          </a:ln>
        </p:spPr>
        <p:txBody>
          <a:bodyPr spcFirstLastPara="1" wrap="square" lIns="91325" tIns="45650" rIns="91325" bIns="45650" anchor="b" anchorCtr="0">
            <a:noAutofit/>
          </a:bodyPr>
          <a:lstStyle/>
          <a:p>
            <a:pPr marL="0" lvl="0" indent="0" algn="l" rtl="0">
              <a:lnSpc>
                <a:spcPct val="100000"/>
              </a:lnSpc>
              <a:spcBef>
                <a:spcPts val="0"/>
              </a:spcBef>
              <a:spcAft>
                <a:spcPts val="0"/>
              </a:spcAft>
              <a:buSzPts val="1400"/>
              <a:buNone/>
            </a:pPr>
            <a:endParaRPr sz="1400"/>
          </a:p>
        </p:txBody>
      </p:sp>
    </p:spTree>
    <p:extLst>
      <p:ext uri="{BB962C8B-B14F-4D97-AF65-F5344CB8AC3E}">
        <p14:creationId xmlns:p14="http://schemas.microsoft.com/office/powerpoint/2010/main" val="308551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d7c6ad0f1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d7c6ad0f1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gd7c6ad0f1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endParaRPr/>
          </a:p>
        </p:txBody>
      </p:sp>
    </p:spTree>
    <p:extLst>
      <p:ext uri="{BB962C8B-B14F-4D97-AF65-F5344CB8AC3E}">
        <p14:creationId xmlns:p14="http://schemas.microsoft.com/office/powerpoint/2010/main" val="314755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b8216cb873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b8216cb873_0_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76" name="Google Shape;376;gb8216cb873_0_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9"/>
        <p:cNvGrpSpPr/>
        <p:nvPr/>
      </p:nvGrpSpPr>
      <p:grpSpPr>
        <a:xfrm>
          <a:off x="0" y="0"/>
          <a:ext cx="0" cy="0"/>
          <a:chOff x="0" y="0"/>
          <a:chExt cx="0" cy="0"/>
        </a:xfrm>
      </p:grpSpPr>
      <p:sp>
        <p:nvSpPr>
          <p:cNvPr id="60" name="Google Shape;60;ge041cf7e2b_0_3019"/>
          <p:cNvSpPr txBox="1">
            <a:spLocks noGrp="1"/>
          </p:cNvSpPr>
          <p:nvPr>
            <p:ph type="title"/>
          </p:nvPr>
        </p:nvSpPr>
        <p:spPr>
          <a:xfrm>
            <a:off x="415600" y="593367"/>
            <a:ext cx="11360700" cy="831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e041cf7e2b_0_3019"/>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2" name="Google Shape;62;ge041cf7e2b_0_3019"/>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23974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2"/>
        <p:cNvGrpSpPr/>
        <p:nvPr/>
      </p:nvGrpSpPr>
      <p:grpSpPr>
        <a:xfrm>
          <a:off x="0" y="0"/>
          <a:ext cx="0" cy="0"/>
          <a:chOff x="0" y="0"/>
          <a:chExt cx="0" cy="0"/>
        </a:xfrm>
      </p:grpSpPr>
      <p:sp>
        <p:nvSpPr>
          <p:cNvPr id="53" name="Google Shape;53;p5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5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5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663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8"/>
        <p:cNvGrpSpPr/>
        <p:nvPr/>
      </p:nvGrpSpPr>
      <p:grpSpPr>
        <a:xfrm>
          <a:off x="0" y="0"/>
          <a:ext cx="0" cy="0"/>
          <a:chOff x="0" y="0"/>
          <a:chExt cx="0" cy="0"/>
        </a:xfrm>
      </p:grpSpPr>
      <p:sp>
        <p:nvSpPr>
          <p:cNvPr id="29" name="Google Shape;29;p43"/>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rmAutofit/>
          </a:bodyPr>
          <a:lstStyle>
            <a:lvl1pPr marR="0" lvl="0" algn="ctr">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6" name="Google Shape;6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2" name="Google Shape;7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5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5" name="Google Shape;85;p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8" r:id="rId6"/>
    <p:sldLayoutId id="2147483659" r:id="rId7"/>
    <p:sldLayoutId id="2147483660" r:id="rId8"/>
    <p:sldLayoutId id="2147483661" r:id="rId9"/>
    <p:sldLayoutId id="2147483662" r:id="rId10"/>
    <p:sldLayoutId id="2147483663" r:id="rId11"/>
    <p:sldLayoutId id="2147483664" r:id="rId12"/>
    <p:sldLayoutId id="2147483692" r:id="rId13"/>
    <p:sldLayoutId id="214748369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pbismissouri.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midatlanticpbis.or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pbismissouri.org/"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pbis.org/resource/creating-a-pbis-behavior-teaching-matrix-for-remote-instruction"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midatlanticpbis.org/"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omments" Target="../comments/commen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nycleadershipacademy.org/wp-content/uploads/2020/04/Leading-for-Equity-and-Access-Amid-COVID-4.23.20-2.pdf"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h1.oet.udel.edu/pbs/supporting-positive-behavior-at-home/" TargetMode="External"/><Relationship Id="rId7"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drive.google.com/file/d/1YwVx9-x9aFQupiKFTSBUFXYzh5kUER-l/view" TargetMode="External"/><Relationship Id="rId4" Type="http://schemas.openxmlformats.org/officeDocument/2006/relationships/hyperlink" Target="http://wh1.oet.udel.edu/pbs/supporting-learning-at-hom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midatlanticpbis.org/"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pbis.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how&amp;source=images&amp;cd=&amp;cad=rja&amp;docid=5gTHkOSdlsVSzM&amp;tbnid=_O_GIhroTX1sWM:&amp;ved=0CAUQjRw&amp;url=http://seanheritage.com/blog/how-leaders/&amp;ei=tA-hUbboOobf0QHOpIGwCg&amp;bvm=bv.47008514,d.dmg&amp;psig=AFQjCNHmLUJqsOcqsZxqWpRKv4j-MFoe1Q&amp;ust=1369596203116512"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65F00-8B07-4144-A89D-9DB5E62197B0}"/>
              </a:ext>
            </a:extLst>
          </p:cNvPr>
          <p:cNvSpPr>
            <a:spLocks noGrp="1"/>
          </p:cNvSpPr>
          <p:nvPr>
            <p:ph type="title"/>
          </p:nvPr>
        </p:nvSpPr>
        <p:spPr/>
        <p:txBody>
          <a:bodyPr/>
          <a:lstStyle/>
          <a:p>
            <a:r>
              <a:rPr lang="en-US" dirty="0">
                <a:solidFill>
                  <a:schemeClr val="tx1"/>
                </a:solidFill>
                <a:latin typeface="+mn-lt"/>
              </a:rPr>
              <a:t>Agenda</a:t>
            </a:r>
          </a:p>
        </p:txBody>
      </p:sp>
      <p:sp>
        <p:nvSpPr>
          <p:cNvPr id="4" name="Text Placeholder 3"/>
          <p:cNvSpPr>
            <a:spLocks noGrp="1"/>
          </p:cNvSpPr>
          <p:nvPr>
            <p:ph type="body" idx="1"/>
          </p:nvPr>
        </p:nvSpPr>
        <p:spPr>
          <a:xfrm>
            <a:off x="836612" y="1300864"/>
            <a:ext cx="5157787" cy="823912"/>
          </a:xfrm>
        </p:spPr>
        <p:txBody>
          <a:bodyPr/>
          <a:lstStyle/>
          <a:p>
            <a:r>
              <a:rPr lang="en-US" dirty="0"/>
              <a:t>Day 1</a:t>
            </a:r>
          </a:p>
        </p:txBody>
      </p:sp>
      <p:sp>
        <p:nvSpPr>
          <p:cNvPr id="5" name="Text Placeholder 4"/>
          <p:cNvSpPr>
            <a:spLocks noGrp="1"/>
          </p:cNvSpPr>
          <p:nvPr>
            <p:ph type="body" idx="2"/>
          </p:nvPr>
        </p:nvSpPr>
        <p:spPr>
          <a:xfrm>
            <a:off x="814388" y="2259106"/>
            <a:ext cx="5383215" cy="4233769"/>
          </a:xfrm>
        </p:spPr>
        <p:txBody>
          <a:bodyPr>
            <a:normAutofit fontScale="92500" lnSpcReduction="20000"/>
          </a:bodyPr>
          <a:lstStyle/>
          <a:p>
            <a:r>
              <a:rPr lang="en-US" dirty="0">
                <a:latin typeface="+mn-lt"/>
              </a:rPr>
              <a:t>Morning 9 – 12:15</a:t>
            </a:r>
          </a:p>
          <a:p>
            <a:pPr lvl="1">
              <a:lnSpc>
                <a:spcPct val="120000"/>
              </a:lnSpc>
            </a:pPr>
            <a:r>
              <a:rPr lang="en-US" dirty="0">
                <a:latin typeface="+mn-lt"/>
              </a:rPr>
              <a:t>Topics: Overview of MTSS, Teaming, Data-based Decision Making </a:t>
            </a:r>
          </a:p>
          <a:p>
            <a:pPr lvl="1"/>
            <a:r>
              <a:rPr lang="en-US" dirty="0">
                <a:latin typeface="+mn-lt"/>
              </a:rPr>
              <a:t>Presentations, team time, break</a:t>
            </a:r>
          </a:p>
          <a:p>
            <a:r>
              <a:rPr lang="en-US" dirty="0">
                <a:latin typeface="+mn-lt"/>
              </a:rPr>
              <a:t>Lunch – 12:15 – 1:15</a:t>
            </a:r>
          </a:p>
          <a:p>
            <a:r>
              <a:rPr lang="en-US" dirty="0">
                <a:latin typeface="+mn-lt"/>
              </a:rPr>
              <a:t>Afternoon 1:15 – 3:30</a:t>
            </a:r>
          </a:p>
          <a:p>
            <a:pPr lvl="1">
              <a:lnSpc>
                <a:spcPct val="120000"/>
              </a:lnSpc>
            </a:pPr>
            <a:r>
              <a:rPr lang="en-US" dirty="0">
                <a:latin typeface="+mn-lt"/>
              </a:rPr>
              <a:t>Topic: Responding to Problem Behavior, Action Planning</a:t>
            </a:r>
          </a:p>
          <a:p>
            <a:pPr lvl="1">
              <a:lnSpc>
                <a:spcPct val="120000"/>
              </a:lnSpc>
            </a:pPr>
            <a:r>
              <a:rPr lang="en-US" dirty="0">
                <a:latin typeface="+mn-lt"/>
              </a:rPr>
              <a:t>Presentation, team time</a:t>
            </a:r>
          </a:p>
          <a:p>
            <a:pPr marL="114300" indent="0">
              <a:buNone/>
            </a:pPr>
            <a:r>
              <a:rPr lang="en-US" dirty="0">
                <a:latin typeface="+mn-lt"/>
              </a:rPr>
              <a:t> </a:t>
            </a:r>
          </a:p>
        </p:txBody>
      </p:sp>
      <p:sp>
        <p:nvSpPr>
          <p:cNvPr id="6" name="Text Placeholder 5"/>
          <p:cNvSpPr>
            <a:spLocks noGrp="1"/>
          </p:cNvSpPr>
          <p:nvPr>
            <p:ph type="body" idx="3"/>
          </p:nvPr>
        </p:nvSpPr>
        <p:spPr>
          <a:xfrm>
            <a:off x="6197603" y="1273970"/>
            <a:ext cx="5183188" cy="823912"/>
          </a:xfrm>
        </p:spPr>
        <p:txBody>
          <a:bodyPr/>
          <a:lstStyle/>
          <a:p>
            <a:r>
              <a:rPr lang="en-US" dirty="0"/>
              <a:t>Day 2</a:t>
            </a:r>
          </a:p>
        </p:txBody>
      </p:sp>
      <p:sp>
        <p:nvSpPr>
          <p:cNvPr id="7" name="Text Placeholder 6"/>
          <p:cNvSpPr>
            <a:spLocks noGrp="1"/>
          </p:cNvSpPr>
          <p:nvPr>
            <p:ph type="body" idx="4"/>
          </p:nvPr>
        </p:nvSpPr>
        <p:spPr>
          <a:xfrm>
            <a:off x="6172199" y="2259105"/>
            <a:ext cx="5383215" cy="4105835"/>
          </a:xfrm>
        </p:spPr>
        <p:txBody>
          <a:bodyPr>
            <a:normAutofit fontScale="92500" lnSpcReduction="20000"/>
          </a:bodyPr>
          <a:lstStyle/>
          <a:p>
            <a:r>
              <a:rPr lang="en-US" dirty="0">
                <a:latin typeface="+mn-lt"/>
              </a:rPr>
              <a:t>Morning 9 – 12:15</a:t>
            </a:r>
          </a:p>
          <a:p>
            <a:pPr lvl="1">
              <a:lnSpc>
                <a:spcPct val="110000"/>
              </a:lnSpc>
            </a:pPr>
            <a:r>
              <a:rPr lang="en-US" dirty="0">
                <a:latin typeface="+mn-lt"/>
              </a:rPr>
              <a:t>Topics: Establishing &amp; defining expectations and Teaching plan  </a:t>
            </a:r>
          </a:p>
          <a:p>
            <a:pPr lvl="1">
              <a:lnSpc>
                <a:spcPct val="110000"/>
              </a:lnSpc>
            </a:pPr>
            <a:r>
              <a:rPr lang="en-US" dirty="0">
                <a:latin typeface="+mn-lt"/>
              </a:rPr>
              <a:t>Presentations, team time, break</a:t>
            </a:r>
          </a:p>
          <a:p>
            <a:r>
              <a:rPr lang="en-US" dirty="0">
                <a:latin typeface="+mn-lt"/>
              </a:rPr>
              <a:t>Lunch – 12:15 – 1:15</a:t>
            </a:r>
          </a:p>
          <a:p>
            <a:r>
              <a:rPr lang="en-US" dirty="0">
                <a:latin typeface="+mn-lt"/>
              </a:rPr>
              <a:t>Afternoon 1:15 – 3:30</a:t>
            </a:r>
          </a:p>
          <a:p>
            <a:pPr lvl="1">
              <a:lnSpc>
                <a:spcPct val="120000"/>
              </a:lnSpc>
            </a:pPr>
            <a:r>
              <a:rPr lang="en-US" dirty="0">
                <a:latin typeface="+mn-lt"/>
              </a:rPr>
              <a:t>Topic: Creating + reinforcement systems that foster + relationships, Action Planning</a:t>
            </a:r>
          </a:p>
          <a:p>
            <a:pPr lvl="1">
              <a:lnSpc>
                <a:spcPct val="120000"/>
              </a:lnSpc>
            </a:pPr>
            <a:r>
              <a:rPr lang="en-US" dirty="0">
                <a:latin typeface="+mn-lt"/>
              </a:rPr>
              <a:t>Presentation, team time</a:t>
            </a:r>
          </a:p>
        </p:txBody>
      </p:sp>
    </p:spTree>
    <p:extLst>
      <p:ext uri="{BB962C8B-B14F-4D97-AF65-F5344CB8AC3E}">
        <p14:creationId xmlns:p14="http://schemas.microsoft.com/office/powerpoint/2010/main" val="297687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
          <p:cNvSpPr txBox="1">
            <a:spLocks noGrp="1"/>
          </p:cNvSpPr>
          <p:nvPr>
            <p:ph type="title"/>
          </p:nvPr>
        </p:nvSpPr>
        <p:spPr>
          <a:xfrm>
            <a:off x="433753" y="445477"/>
            <a:ext cx="8241323" cy="914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600"/>
              <a:buFont typeface="Calibri"/>
              <a:buNone/>
            </a:pPr>
            <a:br>
              <a:rPr lang="en-US" sz="3600"/>
            </a:br>
            <a:r>
              <a:rPr lang="en-US" sz="3600"/>
              <a:t>School-wide Expectations Guidelines</a:t>
            </a:r>
            <a:endParaRPr/>
          </a:p>
        </p:txBody>
      </p:sp>
      <p:sp>
        <p:nvSpPr>
          <p:cNvPr id="477" name="Google Shape;477;p7"/>
          <p:cNvSpPr txBox="1">
            <a:spLocks noGrp="1"/>
          </p:cNvSpPr>
          <p:nvPr>
            <p:ph type="body" idx="1"/>
          </p:nvPr>
        </p:nvSpPr>
        <p:spPr>
          <a:xfrm>
            <a:off x="1137151" y="1827125"/>
            <a:ext cx="8473014" cy="4648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600"/>
              <a:buFont typeface="Calibri"/>
              <a:buNone/>
            </a:pPr>
            <a:r>
              <a:rPr lang="en-US" sz="2600" dirty="0"/>
              <a:t>Expectations are the umbrella for more specific rules:</a:t>
            </a:r>
            <a:endParaRPr dirty="0"/>
          </a:p>
          <a:p>
            <a:pPr marL="228600" lvl="0" indent="-228600" algn="l" rtl="0">
              <a:lnSpc>
                <a:spcPct val="90000"/>
              </a:lnSpc>
              <a:spcBef>
                <a:spcPts val="1000"/>
              </a:spcBef>
              <a:spcAft>
                <a:spcPts val="0"/>
              </a:spcAft>
              <a:buClr>
                <a:schemeClr val="dk1"/>
              </a:buClr>
              <a:buSzPts val="2600"/>
              <a:buChar char="•"/>
            </a:pPr>
            <a:r>
              <a:rPr lang="en-US" sz="2600" dirty="0"/>
              <a:t>Identify 3 – 5 positively stated expectations</a:t>
            </a:r>
            <a:endParaRPr dirty="0"/>
          </a:p>
          <a:p>
            <a:pPr marL="228600" lvl="0" indent="-228600" algn="l" rtl="0">
              <a:lnSpc>
                <a:spcPct val="90000"/>
              </a:lnSpc>
              <a:spcBef>
                <a:spcPts val="1000"/>
              </a:spcBef>
              <a:spcAft>
                <a:spcPts val="0"/>
              </a:spcAft>
              <a:buClr>
                <a:schemeClr val="dk1"/>
              </a:buClr>
              <a:buSzPts val="2600"/>
              <a:buChar char="•"/>
            </a:pPr>
            <a:r>
              <a:rPr lang="en-US" sz="2600" dirty="0"/>
              <a:t>Use data to determine expectations</a:t>
            </a:r>
            <a:endParaRPr dirty="0"/>
          </a:p>
          <a:p>
            <a:pPr marL="228600" lvl="0" indent="-228600" algn="l" rtl="0">
              <a:lnSpc>
                <a:spcPct val="90000"/>
              </a:lnSpc>
              <a:spcBef>
                <a:spcPts val="1000"/>
              </a:spcBef>
              <a:spcAft>
                <a:spcPts val="0"/>
              </a:spcAft>
              <a:buClr>
                <a:schemeClr val="dk1"/>
              </a:buClr>
              <a:buSzPts val="2600"/>
              <a:buChar char="•"/>
            </a:pPr>
            <a:r>
              <a:rPr lang="en-US" sz="2600" dirty="0"/>
              <a:t>Choose positive actions and terms</a:t>
            </a:r>
            <a:endParaRPr dirty="0"/>
          </a:p>
          <a:p>
            <a:pPr marL="228600" lvl="0" indent="-228600" algn="l" rtl="0">
              <a:lnSpc>
                <a:spcPct val="90000"/>
              </a:lnSpc>
              <a:spcBef>
                <a:spcPts val="1000"/>
              </a:spcBef>
              <a:spcAft>
                <a:spcPts val="0"/>
              </a:spcAft>
              <a:buClr>
                <a:schemeClr val="dk1"/>
              </a:buClr>
              <a:buSzPts val="2600"/>
              <a:buChar char="•"/>
            </a:pPr>
            <a:r>
              <a:rPr lang="en-US" sz="2600" dirty="0"/>
              <a:t>Keep them simple, broadly stated and easy to remember</a:t>
            </a:r>
            <a:endParaRPr dirty="0"/>
          </a:p>
          <a:p>
            <a:pPr marL="228600" lvl="0" indent="-228600" algn="l" rtl="0">
              <a:lnSpc>
                <a:spcPct val="90000"/>
              </a:lnSpc>
              <a:spcBef>
                <a:spcPts val="1000"/>
              </a:spcBef>
              <a:spcAft>
                <a:spcPts val="0"/>
              </a:spcAft>
              <a:buClr>
                <a:schemeClr val="dk1"/>
              </a:buClr>
              <a:buSzPts val="2600"/>
              <a:buChar char="•"/>
            </a:pPr>
            <a:r>
              <a:rPr lang="en-US" sz="2600" dirty="0"/>
              <a:t>Remember to be age appropriate</a:t>
            </a:r>
            <a:endParaRPr dirty="0"/>
          </a:p>
          <a:p>
            <a:pPr marL="114300" lvl="0" indent="0" algn="l" rtl="0">
              <a:lnSpc>
                <a:spcPct val="90000"/>
              </a:lnSpc>
              <a:spcBef>
                <a:spcPts val="1000"/>
              </a:spcBef>
              <a:spcAft>
                <a:spcPts val="0"/>
              </a:spcAft>
              <a:buClr>
                <a:schemeClr val="dk1"/>
              </a:buClr>
              <a:buSzPts val="2600"/>
              <a:buNone/>
            </a:pPr>
            <a:endParaRPr sz="2600" dirty="0"/>
          </a:p>
          <a:p>
            <a:pPr marL="114300" lvl="0" indent="0" algn="ctr" rtl="0">
              <a:lnSpc>
                <a:spcPct val="90000"/>
              </a:lnSpc>
              <a:spcBef>
                <a:spcPts val="1000"/>
              </a:spcBef>
              <a:spcAft>
                <a:spcPts val="0"/>
              </a:spcAft>
              <a:buClr>
                <a:schemeClr val="dk1"/>
              </a:buClr>
              <a:buSzPts val="2600"/>
              <a:buNone/>
            </a:pPr>
            <a:r>
              <a:rPr lang="en-US"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Overall goal to reflect values, promote positive social academic, behavioral, </a:t>
            </a:r>
            <a:r>
              <a:rPr lang="en-US" b="1" i="1"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and</a:t>
            </a:r>
            <a:r>
              <a:rPr lang="en-US"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mental health outcomes</a:t>
            </a:r>
            <a:r>
              <a:rPr lang="en-US" dirty="0">
                <a:highlight>
                  <a:srgbClr val="FFFF00"/>
                </a:highlight>
              </a:rPr>
              <a:t> while being culturally responsive</a:t>
            </a:r>
            <a:endParaRPr dirty="0">
              <a:highlight>
                <a:srgbClr val="FFFF00"/>
              </a:highlight>
            </a:endParaRPr>
          </a:p>
        </p:txBody>
      </p:sp>
      <p:pic>
        <p:nvPicPr>
          <p:cNvPr id="478" name="Google Shape;478;p7" descr="&lt;strong&gt;Umbrella&lt;/strong&gt; by nicubunu - multi-colored &lt;strong&gt;umbrella&lt;/strong&gt;"/>
          <p:cNvPicPr preferRelativeResize="0"/>
          <p:nvPr/>
        </p:nvPicPr>
        <p:blipFill rotWithShape="1">
          <a:blip r:embed="rId3">
            <a:alphaModFix/>
          </a:blip>
          <a:srcRect/>
          <a:stretch/>
        </p:blipFill>
        <p:spPr>
          <a:xfrm>
            <a:off x="9343294" y="596203"/>
            <a:ext cx="1461091" cy="1828800"/>
          </a:xfrm>
          <a:prstGeom prst="rect">
            <a:avLst/>
          </a:prstGeom>
          <a:noFill/>
          <a:ln>
            <a:noFill/>
          </a:ln>
        </p:spPr>
      </p:pic>
    </p:spTree>
    <p:extLst>
      <p:ext uri="{BB962C8B-B14F-4D97-AF65-F5344CB8AC3E}">
        <p14:creationId xmlns:p14="http://schemas.microsoft.com/office/powerpoint/2010/main" val="1744924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11"/>
          <p:cNvSpPr txBox="1">
            <a:spLocks noGrp="1"/>
          </p:cNvSpPr>
          <p:nvPr>
            <p:ph type="title"/>
          </p:nvPr>
        </p:nvSpPr>
        <p:spPr>
          <a:xfrm>
            <a:off x="838200" y="453932"/>
            <a:ext cx="8347822" cy="10207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latin typeface="+mn-lt"/>
              </a:rPr>
              <a:t>Expectation Examples</a:t>
            </a:r>
            <a:endParaRPr dirty="0">
              <a:latin typeface="+mn-lt"/>
            </a:endParaRPr>
          </a:p>
        </p:txBody>
      </p:sp>
      <p:sp>
        <p:nvSpPr>
          <p:cNvPr id="521" name="Google Shape;52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0"/>
              </a:spcBef>
              <a:spcAft>
                <a:spcPts val="0"/>
              </a:spcAft>
              <a:buClr>
                <a:schemeClr val="dk1"/>
              </a:buClr>
              <a:buSzPts val="3200"/>
              <a:buNone/>
            </a:pPr>
            <a:r>
              <a:rPr lang="en-US" sz="3200" dirty="0"/>
              <a:t>If you already have, please type your school’s expectations in chat box </a:t>
            </a:r>
            <a:endParaRPr dirty="0"/>
          </a:p>
          <a:p>
            <a:pPr marL="228600" lvl="0" indent="-50800" algn="l" rtl="0">
              <a:lnSpc>
                <a:spcPct val="90000"/>
              </a:lnSpc>
              <a:spcBef>
                <a:spcPts val="1000"/>
              </a:spcBef>
              <a:spcAft>
                <a:spcPts val="0"/>
              </a:spcAft>
              <a:buClr>
                <a:schemeClr val="dk1"/>
              </a:buClr>
              <a:buSzPts val="2800"/>
              <a:buNone/>
            </a:pPr>
            <a:endParaRPr dirty="0"/>
          </a:p>
          <a:p>
            <a:pPr marL="777240" lvl="2" indent="0" algn="l" rtl="0">
              <a:lnSpc>
                <a:spcPct val="90000"/>
              </a:lnSpc>
              <a:spcBef>
                <a:spcPts val="500"/>
              </a:spcBef>
              <a:spcAft>
                <a:spcPts val="0"/>
              </a:spcAft>
              <a:buClr>
                <a:schemeClr val="dk2"/>
              </a:buClr>
              <a:buSzPts val="3200"/>
              <a:buNone/>
            </a:pPr>
            <a:r>
              <a:rPr lang="en-US" sz="3200" b="1" dirty="0">
                <a:solidFill>
                  <a:schemeClr val="dk2"/>
                </a:solidFill>
              </a:rPr>
              <a:t>Examples: </a:t>
            </a:r>
            <a:endParaRPr dirty="0"/>
          </a:p>
          <a:p>
            <a:pPr marL="1143000" lvl="2" indent="-228600" algn="l" rtl="0">
              <a:lnSpc>
                <a:spcPct val="90000"/>
              </a:lnSpc>
              <a:spcBef>
                <a:spcPts val="500"/>
              </a:spcBef>
              <a:spcAft>
                <a:spcPts val="0"/>
              </a:spcAft>
              <a:buClr>
                <a:schemeClr val="dk1"/>
              </a:buClr>
              <a:buSzPts val="3200"/>
              <a:buChar char="•"/>
            </a:pPr>
            <a:r>
              <a:rPr lang="en-US" sz="3200" dirty="0"/>
              <a:t>Respectful</a:t>
            </a:r>
            <a:endParaRPr dirty="0"/>
          </a:p>
          <a:p>
            <a:pPr marL="1143000" lvl="2" indent="-228600" algn="l" rtl="0">
              <a:lnSpc>
                <a:spcPct val="90000"/>
              </a:lnSpc>
              <a:spcBef>
                <a:spcPts val="500"/>
              </a:spcBef>
              <a:spcAft>
                <a:spcPts val="0"/>
              </a:spcAft>
              <a:buClr>
                <a:schemeClr val="dk1"/>
              </a:buClr>
              <a:buSzPts val="3200"/>
              <a:buChar char="•"/>
            </a:pPr>
            <a:r>
              <a:rPr lang="en-US" sz="3200" dirty="0"/>
              <a:t>Cooperative</a:t>
            </a:r>
            <a:endParaRPr dirty="0"/>
          </a:p>
          <a:p>
            <a:pPr marL="1143000" lvl="2" indent="-228600" algn="l" rtl="0">
              <a:lnSpc>
                <a:spcPct val="90000"/>
              </a:lnSpc>
              <a:spcBef>
                <a:spcPts val="500"/>
              </a:spcBef>
              <a:spcAft>
                <a:spcPts val="0"/>
              </a:spcAft>
              <a:buClr>
                <a:schemeClr val="dk1"/>
              </a:buClr>
              <a:buSzPts val="3200"/>
              <a:buChar char="•"/>
            </a:pPr>
            <a:r>
              <a:rPr lang="en-US" sz="3200" dirty="0"/>
              <a:t>Safe</a:t>
            </a:r>
            <a:endParaRPr dirty="0"/>
          </a:p>
          <a:p>
            <a:pPr marL="1143000" lvl="2" indent="-228600" algn="l" rtl="0">
              <a:lnSpc>
                <a:spcPct val="90000"/>
              </a:lnSpc>
              <a:spcBef>
                <a:spcPts val="500"/>
              </a:spcBef>
              <a:spcAft>
                <a:spcPts val="0"/>
              </a:spcAft>
              <a:buClr>
                <a:schemeClr val="dk1"/>
              </a:buClr>
              <a:buSzPts val="3200"/>
              <a:buChar char="•"/>
            </a:pPr>
            <a:r>
              <a:rPr lang="en-US" sz="3200" dirty="0"/>
              <a:t>Kind</a:t>
            </a:r>
            <a:endParaRPr dirty="0"/>
          </a:p>
        </p:txBody>
      </p:sp>
      <p:pic>
        <p:nvPicPr>
          <p:cNvPr id="522" name="Google Shape;522;p11"/>
          <p:cNvPicPr preferRelativeResize="0"/>
          <p:nvPr/>
        </p:nvPicPr>
        <p:blipFill rotWithShape="1">
          <a:blip r:embed="rId3">
            <a:alphaModFix/>
          </a:blip>
          <a:srcRect/>
          <a:stretch/>
        </p:blipFill>
        <p:spPr>
          <a:xfrm>
            <a:off x="5074444" y="3976012"/>
            <a:ext cx="3650456" cy="24247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p12"/>
          <p:cNvPicPr preferRelativeResize="0"/>
          <p:nvPr/>
        </p:nvPicPr>
        <p:blipFill rotWithShape="1">
          <a:blip r:embed="rId3">
            <a:alphaModFix/>
          </a:blip>
          <a:srcRect/>
          <a:stretch/>
        </p:blipFill>
        <p:spPr>
          <a:xfrm>
            <a:off x="1631445" y="1289334"/>
            <a:ext cx="8911275" cy="5465233"/>
          </a:xfrm>
          <a:prstGeom prst="rect">
            <a:avLst/>
          </a:prstGeom>
          <a:noFill/>
          <a:ln w="28575" cap="flat" cmpd="sng">
            <a:solidFill>
              <a:schemeClr val="dk2"/>
            </a:solidFill>
            <a:prstDash val="solid"/>
            <a:miter lim="800000"/>
            <a:headEnd type="none" w="sm" len="sm"/>
            <a:tailEnd type="none" w="sm" len="sm"/>
          </a:ln>
        </p:spPr>
      </p:pic>
      <p:sp>
        <p:nvSpPr>
          <p:cNvPr id="529" name="Google Shape;529;p12"/>
          <p:cNvSpPr/>
          <p:nvPr/>
        </p:nvSpPr>
        <p:spPr>
          <a:xfrm rot="-2491948">
            <a:off x="4688505" y="4890803"/>
            <a:ext cx="1999257" cy="322262"/>
          </a:xfrm>
          <a:prstGeom prst="ellipse">
            <a:avLst/>
          </a:prstGeom>
          <a:no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0" name="Google Shape;530;p12"/>
          <p:cNvSpPr/>
          <p:nvPr/>
        </p:nvSpPr>
        <p:spPr>
          <a:xfrm rot="-2491948">
            <a:off x="2612024" y="4562330"/>
            <a:ext cx="1506893" cy="328613"/>
          </a:xfrm>
          <a:prstGeom prst="ellipse">
            <a:avLst/>
          </a:prstGeom>
          <a:no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1" name="Google Shape;531;p12"/>
          <p:cNvSpPr/>
          <p:nvPr/>
        </p:nvSpPr>
        <p:spPr>
          <a:xfrm rot="-2641901">
            <a:off x="2053824" y="5065968"/>
            <a:ext cx="3045462" cy="401111"/>
          </a:xfrm>
          <a:prstGeom prst="ellipse">
            <a:avLst/>
          </a:prstGeom>
          <a:no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2" name="Google Shape;532;p12"/>
          <p:cNvSpPr/>
          <p:nvPr/>
        </p:nvSpPr>
        <p:spPr>
          <a:xfrm rot="-2491948">
            <a:off x="7273697" y="4497508"/>
            <a:ext cx="1244869" cy="304281"/>
          </a:xfrm>
          <a:prstGeom prst="ellipse">
            <a:avLst/>
          </a:prstGeom>
          <a:no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3" name="Google Shape;533;p12"/>
          <p:cNvSpPr txBox="1">
            <a:spLocks noGrp="1"/>
          </p:cNvSpPr>
          <p:nvPr>
            <p:ph type="title"/>
          </p:nvPr>
        </p:nvSpPr>
        <p:spPr>
          <a:xfrm>
            <a:off x="1631445" y="370119"/>
            <a:ext cx="8877822" cy="63123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600" dirty="0">
                <a:solidFill>
                  <a:srgbClr val="1D2A53"/>
                </a:solidFill>
                <a:latin typeface="+mn-lt"/>
              </a:rPr>
              <a:t>Use Data to Update or Develop Expectations</a:t>
            </a:r>
            <a:endParaRPr sz="3600" dirty="0">
              <a:latin typeface="+mn-lt"/>
            </a:endParaRPr>
          </a:p>
        </p:txBody>
      </p:sp>
      <p:pic>
        <p:nvPicPr>
          <p:cNvPr id="534" name="Google Shape;534;p12"/>
          <p:cNvPicPr preferRelativeResize="0"/>
          <p:nvPr/>
        </p:nvPicPr>
        <p:blipFill rotWithShape="1">
          <a:blip r:embed="rId4">
            <a:alphaModFix/>
          </a:blip>
          <a:srcRect l="41470" t="91521" r="56807" b="2710"/>
          <a:stretch/>
        </p:blipFill>
        <p:spPr>
          <a:xfrm>
            <a:off x="11439742" y="5524687"/>
            <a:ext cx="634953" cy="5978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ge041cf7e2b_0_2950"/>
          <p:cNvSpPr txBox="1">
            <a:spLocks noGrp="1"/>
          </p:cNvSpPr>
          <p:nvPr>
            <p:ph type="body" idx="1"/>
          </p:nvPr>
        </p:nvSpPr>
        <p:spPr>
          <a:xfrm>
            <a:off x="4268300" y="1824133"/>
            <a:ext cx="7248300" cy="4555200"/>
          </a:xfrm>
          <a:prstGeom prst="rect">
            <a:avLst/>
          </a:prstGeom>
          <a:noFill/>
          <a:ln>
            <a:noFill/>
          </a:ln>
        </p:spPr>
        <p:txBody>
          <a:bodyPr spcFirstLastPara="1" wrap="square" lIns="91425" tIns="45700" rIns="91425" bIns="45700" anchor="t" anchorCtr="0">
            <a:noAutofit/>
          </a:bodyPr>
          <a:lstStyle/>
          <a:p>
            <a:pPr marL="609600" lvl="0" indent="-514350" algn="l" rtl="0">
              <a:lnSpc>
                <a:spcPct val="90000"/>
              </a:lnSpc>
              <a:spcBef>
                <a:spcPts val="1300"/>
              </a:spcBef>
              <a:spcAft>
                <a:spcPts val="0"/>
              </a:spcAft>
              <a:buClr>
                <a:srgbClr val="000000"/>
              </a:buClr>
              <a:buSzPts val="3300"/>
              <a:buChar char="•"/>
            </a:pPr>
            <a:r>
              <a:rPr lang="en-US" sz="3300">
                <a:solidFill>
                  <a:srgbClr val="000000"/>
                </a:solidFill>
              </a:rPr>
              <a:t>How were your expectations developed and </a:t>
            </a:r>
            <a:r>
              <a:rPr lang="en-US" sz="3300" b="1">
                <a:solidFill>
                  <a:srgbClr val="000000"/>
                </a:solidFill>
              </a:rPr>
              <a:t>who</a:t>
            </a:r>
            <a:r>
              <a:rPr lang="en-US" sz="3300">
                <a:solidFill>
                  <a:srgbClr val="000000"/>
                </a:solidFill>
              </a:rPr>
              <a:t> provided input?</a:t>
            </a:r>
            <a:endParaRPr sz="3300">
              <a:solidFill>
                <a:srgbClr val="000000"/>
              </a:solidFill>
            </a:endParaRPr>
          </a:p>
          <a:p>
            <a:pPr marL="609600" lvl="0" indent="-514350" algn="l" rtl="0">
              <a:lnSpc>
                <a:spcPct val="90000"/>
              </a:lnSpc>
              <a:spcBef>
                <a:spcPts val="1300"/>
              </a:spcBef>
              <a:spcAft>
                <a:spcPts val="0"/>
              </a:spcAft>
              <a:buClr>
                <a:srgbClr val="000000"/>
              </a:buClr>
              <a:buSzPts val="3300"/>
              <a:buChar char="•"/>
            </a:pPr>
            <a:r>
              <a:rPr lang="en-US" sz="3300">
                <a:solidFill>
                  <a:srgbClr val="000000"/>
                </a:solidFill>
              </a:rPr>
              <a:t>Do they reflect the values of the </a:t>
            </a:r>
            <a:r>
              <a:rPr lang="en-US" sz="3300" b="1">
                <a:solidFill>
                  <a:srgbClr val="000000"/>
                </a:solidFill>
              </a:rPr>
              <a:t>school community</a:t>
            </a:r>
            <a:r>
              <a:rPr lang="en-US" sz="3300">
                <a:solidFill>
                  <a:srgbClr val="000000"/>
                </a:solidFill>
              </a:rPr>
              <a:t>?</a:t>
            </a:r>
            <a:endParaRPr sz="3300">
              <a:solidFill>
                <a:srgbClr val="000000"/>
              </a:solidFill>
            </a:endParaRPr>
          </a:p>
          <a:p>
            <a:pPr marL="609600" lvl="0" indent="-514350" algn="l" rtl="0">
              <a:lnSpc>
                <a:spcPct val="90000"/>
              </a:lnSpc>
              <a:spcBef>
                <a:spcPts val="1300"/>
              </a:spcBef>
              <a:spcAft>
                <a:spcPts val="0"/>
              </a:spcAft>
              <a:buClr>
                <a:srgbClr val="000000"/>
              </a:buClr>
              <a:buSzPts val="3300"/>
              <a:buChar char="•"/>
            </a:pPr>
            <a:r>
              <a:rPr lang="en-US" sz="3300">
                <a:solidFill>
                  <a:srgbClr val="000000"/>
                </a:solidFill>
              </a:rPr>
              <a:t>Do they represent “universal” core </a:t>
            </a:r>
            <a:r>
              <a:rPr lang="en-US" sz="3300" b="1">
                <a:solidFill>
                  <a:srgbClr val="000000"/>
                </a:solidFill>
              </a:rPr>
              <a:t>life skills</a:t>
            </a:r>
            <a:r>
              <a:rPr lang="en-US" sz="3300">
                <a:solidFill>
                  <a:srgbClr val="000000"/>
                </a:solidFill>
              </a:rPr>
              <a:t> beyond school?</a:t>
            </a:r>
            <a:endParaRPr sz="3300">
              <a:solidFill>
                <a:srgbClr val="000000"/>
              </a:solidFill>
            </a:endParaRPr>
          </a:p>
        </p:txBody>
      </p:sp>
      <p:pic>
        <p:nvPicPr>
          <p:cNvPr id="1032" name="Google Shape;1032;ge041cf7e2b_0_2950" descr="esco alla prossima • Se tu non cambi nulla, nulla cambia."/>
          <p:cNvPicPr preferRelativeResize="0"/>
          <p:nvPr/>
        </p:nvPicPr>
        <p:blipFill rotWithShape="1">
          <a:blip r:embed="rId3">
            <a:alphaModFix/>
          </a:blip>
          <a:srcRect/>
          <a:stretch/>
        </p:blipFill>
        <p:spPr>
          <a:xfrm>
            <a:off x="774166" y="1280421"/>
            <a:ext cx="3577038" cy="5440362"/>
          </a:xfrm>
          <a:prstGeom prst="rect">
            <a:avLst/>
          </a:prstGeom>
          <a:noFill/>
          <a:ln>
            <a:noFill/>
          </a:ln>
        </p:spPr>
      </p:pic>
      <p:sp>
        <p:nvSpPr>
          <p:cNvPr id="1033" name="Google Shape;1033;ge041cf7e2b_0_2950"/>
          <p:cNvSpPr txBox="1">
            <a:spLocks noGrp="1"/>
          </p:cNvSpPr>
          <p:nvPr>
            <p:ph type="title"/>
          </p:nvPr>
        </p:nvSpPr>
        <p:spPr>
          <a:xfrm>
            <a:off x="415600" y="107000"/>
            <a:ext cx="11360700" cy="83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500"/>
              <a:buFont typeface="Arial"/>
              <a:buNone/>
            </a:pPr>
            <a:r>
              <a:rPr lang="en-US" sz="1500" b="0">
                <a:latin typeface="Arial"/>
                <a:ea typeface="Arial"/>
                <a:cs typeface="Arial"/>
                <a:sym typeface="Arial"/>
              </a:rPr>
              <a:t>	 		 		 	 	 		</a:t>
            </a:r>
            <a:endParaRPr sz="1500" b="0">
              <a:latin typeface="Arial"/>
              <a:ea typeface="Arial"/>
              <a:cs typeface="Arial"/>
              <a:sym typeface="Arial"/>
            </a:endParaRPr>
          </a:p>
          <a:p>
            <a:pPr marL="0" lvl="0" indent="0" algn="l" rtl="0">
              <a:lnSpc>
                <a:spcPct val="90000"/>
              </a:lnSpc>
              <a:spcBef>
                <a:spcPts val="0"/>
              </a:spcBef>
              <a:spcAft>
                <a:spcPts val="0"/>
              </a:spcAft>
              <a:buSzPts val="4400"/>
              <a:buNone/>
            </a:pPr>
            <a:r>
              <a:rPr lang="en-US" sz="3800">
                <a:latin typeface="Arial"/>
                <a:ea typeface="Arial"/>
                <a:cs typeface="Arial"/>
                <a:sym typeface="Arial"/>
              </a:rPr>
              <a:t>Enhancing Equity in School Discipline: </a:t>
            </a:r>
            <a:endParaRPr sz="3800">
              <a:latin typeface="Arial"/>
              <a:ea typeface="Arial"/>
              <a:cs typeface="Arial"/>
              <a:sym typeface="Arial"/>
            </a:endParaRPr>
          </a:p>
          <a:p>
            <a:pPr marL="0" lvl="0" indent="0" algn="l" rtl="0">
              <a:lnSpc>
                <a:spcPct val="90000"/>
              </a:lnSpc>
              <a:spcBef>
                <a:spcPts val="0"/>
              </a:spcBef>
              <a:spcAft>
                <a:spcPts val="0"/>
              </a:spcAft>
              <a:buSzPts val="4400"/>
              <a:buNone/>
            </a:pPr>
            <a:r>
              <a:rPr lang="en-US" sz="3800">
                <a:latin typeface="Arial"/>
                <a:ea typeface="Arial"/>
                <a:cs typeface="Arial"/>
                <a:sym typeface="Arial"/>
              </a:rPr>
              <a:t>Expectations and Matrix (R)Examination </a:t>
            </a:r>
            <a:r>
              <a:rPr lang="en-US" sz="38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Activity</a:t>
            </a:r>
            <a:endParaRPr sz="3800"/>
          </a:p>
        </p:txBody>
      </p:sp>
      <p:sp>
        <p:nvSpPr>
          <p:cNvPr id="1034" name="Google Shape;1034;ge041cf7e2b_0_2950"/>
          <p:cNvSpPr txBox="1"/>
          <p:nvPr/>
        </p:nvSpPr>
        <p:spPr>
          <a:xfrm>
            <a:off x="5727100" y="5889783"/>
            <a:ext cx="6049200" cy="8310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dirty="0">
                <a:solidFill>
                  <a:srgbClr val="000000"/>
                </a:solidFill>
                <a:latin typeface="Source Sans Pro"/>
                <a:ea typeface="Source Sans Pro"/>
                <a:cs typeface="Source Sans Pro"/>
                <a:sym typeface="Source Sans Pro"/>
              </a:rPr>
              <a:t>C</a:t>
            </a:r>
            <a:r>
              <a:rPr lang="en-US" sz="1900" b="0" i="1" u="none" strike="noStrike" cap="none" dirty="0">
                <a:solidFill>
                  <a:srgbClr val="000000"/>
                </a:solidFill>
                <a:latin typeface="Source Sans Pro"/>
                <a:ea typeface="Source Sans Pro"/>
                <a:cs typeface="Source Sans Pro"/>
                <a:sym typeface="Source Sans Pro"/>
              </a:rPr>
              <a:t>enter on PBIS  (</a:t>
            </a:r>
            <a:r>
              <a:rPr lang="en-US" sz="1900" b="0" i="1" u="none" strike="noStrike" cap="none" dirty="0" err="1">
                <a:solidFill>
                  <a:srgbClr val="000000"/>
                </a:solidFill>
                <a:latin typeface="Source Sans Pro"/>
                <a:ea typeface="Source Sans Pro"/>
                <a:cs typeface="Source Sans Pro"/>
                <a:sym typeface="Source Sans Pro"/>
              </a:rPr>
              <a:t>PBIS.org</a:t>
            </a:r>
            <a:r>
              <a:rPr lang="en-US" sz="1900" b="0" i="1" u="none" strike="noStrike" cap="none" dirty="0">
                <a:solidFill>
                  <a:srgbClr val="000000"/>
                </a:solidFill>
                <a:latin typeface="Source Sans Pro"/>
                <a:ea typeface="Source Sans Pro"/>
                <a:cs typeface="Source Sans Pro"/>
                <a:sym typeface="Source Sans Pro"/>
              </a:rPr>
              <a:t>)- Culturally Responsive Field Guide</a:t>
            </a:r>
            <a:endParaRPr sz="1900" b="0" i="1" u="none" strike="noStrike" cap="none" dirty="0">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628199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86502-5DBF-7545-B838-92E9E2B9FBEF}"/>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BC2143E2-5219-7D4E-826B-12CAC6717514}"/>
              </a:ext>
            </a:extLst>
          </p:cNvPr>
          <p:cNvPicPr>
            <a:picLocks noChangeAspect="1"/>
          </p:cNvPicPr>
          <p:nvPr/>
        </p:nvPicPr>
        <p:blipFill>
          <a:blip r:embed="rId3"/>
          <a:stretch>
            <a:fillRect/>
          </a:stretch>
        </p:blipFill>
        <p:spPr>
          <a:xfrm>
            <a:off x="1272987" y="296021"/>
            <a:ext cx="9861177" cy="6488206"/>
          </a:xfrm>
          <a:prstGeom prst="rect">
            <a:avLst/>
          </a:prstGeom>
        </p:spPr>
      </p:pic>
    </p:spTree>
    <p:extLst>
      <p:ext uri="{BB962C8B-B14F-4D97-AF65-F5344CB8AC3E}">
        <p14:creationId xmlns:p14="http://schemas.microsoft.com/office/powerpoint/2010/main" val="4159540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880EE-194C-1F4C-BC54-A322102B25B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4A05209-95CB-2745-AE12-637B169EE1DD}"/>
              </a:ext>
            </a:extLst>
          </p:cNvPr>
          <p:cNvPicPr>
            <a:picLocks noChangeAspect="1"/>
          </p:cNvPicPr>
          <p:nvPr/>
        </p:nvPicPr>
        <p:blipFill>
          <a:blip r:embed="rId3"/>
          <a:stretch>
            <a:fillRect/>
          </a:stretch>
        </p:blipFill>
        <p:spPr>
          <a:xfrm>
            <a:off x="1397000" y="127000"/>
            <a:ext cx="9398000" cy="6604000"/>
          </a:xfrm>
          <a:prstGeom prst="rect">
            <a:avLst/>
          </a:prstGeom>
        </p:spPr>
      </p:pic>
    </p:spTree>
    <p:extLst>
      <p:ext uri="{BB962C8B-B14F-4D97-AF65-F5344CB8AC3E}">
        <p14:creationId xmlns:p14="http://schemas.microsoft.com/office/powerpoint/2010/main" val="1970529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Shape 539"/>
        <p:cNvGrpSpPr/>
        <p:nvPr/>
      </p:nvGrpSpPr>
      <p:grpSpPr>
        <a:xfrm>
          <a:off x="0" y="0"/>
          <a:ext cx="0" cy="0"/>
          <a:chOff x="0" y="0"/>
          <a:chExt cx="0" cy="0"/>
        </a:xfrm>
      </p:grpSpPr>
      <p:sp>
        <p:nvSpPr>
          <p:cNvPr id="540" name="Google Shape;540;p13"/>
          <p:cNvSpPr txBox="1">
            <a:spLocks noGrp="1"/>
          </p:cNvSpPr>
          <p:nvPr>
            <p:ph type="title"/>
          </p:nvPr>
        </p:nvSpPr>
        <p:spPr>
          <a:xfrm>
            <a:off x="838199" y="14837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Build Your 3-5 School-wide Expectations</a:t>
            </a:r>
            <a:endParaRPr dirty="0"/>
          </a:p>
        </p:txBody>
      </p:sp>
      <p:sp>
        <p:nvSpPr>
          <p:cNvPr id="541" name="Google Shape;541;p13"/>
          <p:cNvSpPr txBox="1">
            <a:spLocks noGrp="1"/>
          </p:cNvSpPr>
          <p:nvPr>
            <p:ph type="body" idx="1"/>
          </p:nvPr>
        </p:nvSpPr>
        <p:spPr>
          <a:xfrm>
            <a:off x="838199" y="1825625"/>
            <a:ext cx="5502835" cy="471861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Font typeface="Arial"/>
              <a:buChar char="•"/>
            </a:pPr>
            <a:r>
              <a:rPr lang="en-US" sz="2400" dirty="0"/>
              <a:t>Think about your data</a:t>
            </a:r>
            <a:endParaRPr dirty="0"/>
          </a:p>
          <a:p>
            <a:pPr marL="228600" lvl="0" indent="-228600" algn="l" rtl="0">
              <a:lnSpc>
                <a:spcPct val="90000"/>
              </a:lnSpc>
              <a:spcBef>
                <a:spcPts val="1000"/>
              </a:spcBef>
              <a:spcAft>
                <a:spcPts val="0"/>
              </a:spcAft>
              <a:buClr>
                <a:schemeClr val="dk1"/>
              </a:buClr>
              <a:buSzPts val="2400"/>
              <a:buFont typeface="Arial"/>
              <a:buChar char="•"/>
            </a:pPr>
            <a:r>
              <a:rPr lang="en-US" sz="2400" dirty="0"/>
              <a:t>Think school mission &amp; vision statements</a:t>
            </a:r>
            <a:endParaRPr dirty="0"/>
          </a:p>
          <a:p>
            <a:pPr marL="228600" lvl="0" indent="-228600" algn="l" rtl="0">
              <a:lnSpc>
                <a:spcPct val="90000"/>
              </a:lnSpc>
              <a:spcBef>
                <a:spcPts val="1000"/>
              </a:spcBef>
              <a:spcAft>
                <a:spcPts val="0"/>
              </a:spcAft>
              <a:buClr>
                <a:schemeClr val="dk1"/>
              </a:buClr>
              <a:buSzPts val="2400"/>
              <a:buFont typeface="Arial"/>
              <a:buChar char="•"/>
            </a:pPr>
            <a:r>
              <a:rPr lang="en-US" sz="2400" dirty="0"/>
              <a:t>Think School Improvement Plan</a:t>
            </a:r>
            <a:endParaRPr dirty="0"/>
          </a:p>
          <a:p>
            <a:pPr marL="228600" lvl="0" indent="-228600" algn="l" rtl="0">
              <a:lnSpc>
                <a:spcPct val="90000"/>
              </a:lnSpc>
              <a:spcBef>
                <a:spcPts val="1000"/>
              </a:spcBef>
              <a:spcAft>
                <a:spcPts val="0"/>
              </a:spcAft>
              <a:buClr>
                <a:schemeClr val="dk1"/>
              </a:buClr>
              <a:buSzPts val="2400"/>
              <a:buFont typeface="Arial"/>
              <a:buChar char="•"/>
            </a:pPr>
            <a:r>
              <a:rPr lang="en-US" sz="2400" dirty="0"/>
              <a:t>Think about what you already have in your school</a:t>
            </a:r>
          </a:p>
          <a:p>
            <a:pPr marL="228600" lvl="0" indent="-228600" algn="l" rtl="0">
              <a:lnSpc>
                <a:spcPct val="90000"/>
              </a:lnSpc>
              <a:spcBef>
                <a:spcPts val="1000"/>
              </a:spcBef>
              <a:spcAft>
                <a:spcPts val="0"/>
              </a:spcAft>
              <a:buClr>
                <a:schemeClr val="dk1"/>
              </a:buClr>
              <a:buSzPts val="2400"/>
              <a:buFont typeface="Arial"/>
              <a:buChar char="•"/>
            </a:pPr>
            <a:r>
              <a:rPr lang="en-US" sz="2400" dirty="0"/>
              <a:t>Think about core life skills</a:t>
            </a:r>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US" sz="24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Get input from stakeholders</a:t>
            </a:r>
            <a:endParaRPr b="1" dirty="0"/>
          </a:p>
          <a:p>
            <a:pPr marL="228600" lvl="0" indent="-228600" algn="l" rtl="0">
              <a:lnSpc>
                <a:spcPct val="90000"/>
              </a:lnSpc>
              <a:spcBef>
                <a:spcPts val="1000"/>
              </a:spcBef>
              <a:spcAft>
                <a:spcPts val="0"/>
              </a:spcAft>
              <a:buClr>
                <a:schemeClr val="dk1"/>
              </a:buClr>
              <a:buSzPts val="2400"/>
              <a:buFont typeface="Arial"/>
              <a:buChar char="•"/>
            </a:pP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Reflect community values</a:t>
            </a:r>
          </a:p>
          <a:p>
            <a:pPr marL="228600" lvl="0" indent="-228600" algn="l" rtl="0">
              <a:lnSpc>
                <a:spcPct val="90000"/>
              </a:lnSpc>
              <a:spcBef>
                <a:spcPts val="1000"/>
              </a:spcBef>
              <a:spcAft>
                <a:spcPts val="0"/>
              </a:spcAft>
              <a:buClr>
                <a:schemeClr val="dk1"/>
              </a:buClr>
              <a:buSzPts val="2400"/>
              <a:buFont typeface="Arial"/>
              <a:buChar char="•"/>
            </a:pP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Post in other languages</a:t>
            </a:r>
            <a:endParaRPr dirty="0"/>
          </a:p>
          <a:p>
            <a:pPr marL="228600" lvl="0" indent="-101600" algn="l" rtl="0">
              <a:lnSpc>
                <a:spcPct val="90000"/>
              </a:lnSpc>
              <a:spcBef>
                <a:spcPts val="1000"/>
              </a:spcBef>
              <a:spcAft>
                <a:spcPts val="0"/>
              </a:spcAft>
              <a:buClr>
                <a:schemeClr val="dk1"/>
              </a:buClr>
              <a:buSzPts val="2000"/>
              <a:buNone/>
            </a:pPr>
            <a:endParaRPr sz="2000" dirty="0"/>
          </a:p>
        </p:txBody>
      </p:sp>
      <p:sp>
        <p:nvSpPr>
          <p:cNvPr id="542" name="Google Shape;542;p13"/>
          <p:cNvSpPr txBox="1">
            <a:spLocks noGrp="1"/>
          </p:cNvSpPr>
          <p:nvPr>
            <p:ph type="body" idx="2"/>
          </p:nvPr>
        </p:nvSpPr>
        <p:spPr>
          <a:xfrm>
            <a:off x="7165707" y="1655009"/>
            <a:ext cx="4505569" cy="45902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dirty="0"/>
              <a:t>Can you also come up with a name for your school-wide expectations?</a:t>
            </a:r>
          </a:p>
          <a:p>
            <a:pPr marL="0" lvl="0" indent="0" algn="l" rtl="0">
              <a:lnSpc>
                <a:spcPct val="90000"/>
              </a:lnSpc>
              <a:spcBef>
                <a:spcPts val="0"/>
              </a:spcBef>
              <a:spcAft>
                <a:spcPts val="0"/>
              </a:spcAft>
              <a:buClr>
                <a:schemeClr val="dk1"/>
              </a:buClr>
              <a:buSzPts val="2400"/>
              <a:buNone/>
            </a:pPr>
            <a:endParaRPr dirty="0"/>
          </a:p>
          <a:p>
            <a:pPr marL="1200150" lvl="1" indent="-457200" algn="l" rtl="0">
              <a:lnSpc>
                <a:spcPct val="90000"/>
              </a:lnSpc>
              <a:spcBef>
                <a:spcPts val="500"/>
              </a:spcBef>
              <a:spcAft>
                <a:spcPts val="0"/>
              </a:spcAft>
              <a:buClr>
                <a:schemeClr val="dk1"/>
              </a:buClr>
              <a:buSzPts val="2400"/>
              <a:buFont typeface="Arial"/>
              <a:buChar char="•"/>
            </a:pPr>
            <a:r>
              <a:rPr lang="en-US" dirty="0"/>
              <a:t>The Wilson Way</a:t>
            </a:r>
            <a:endParaRPr dirty="0"/>
          </a:p>
          <a:p>
            <a:pPr marL="1200150" lvl="1" indent="-457200" algn="l" rtl="0">
              <a:lnSpc>
                <a:spcPct val="90000"/>
              </a:lnSpc>
              <a:spcBef>
                <a:spcPts val="500"/>
              </a:spcBef>
              <a:spcAft>
                <a:spcPts val="0"/>
              </a:spcAft>
              <a:buClr>
                <a:schemeClr val="dk1"/>
              </a:buClr>
              <a:buSzPts val="2400"/>
              <a:buFont typeface="Arial"/>
              <a:buChar char="•"/>
            </a:pPr>
            <a:r>
              <a:rPr lang="en-US" dirty="0"/>
              <a:t>Tiger ROAR</a:t>
            </a:r>
            <a:endParaRPr dirty="0"/>
          </a:p>
          <a:p>
            <a:pPr marL="1200150" lvl="1" indent="-457200" algn="l" rtl="0">
              <a:lnSpc>
                <a:spcPct val="90000"/>
              </a:lnSpc>
              <a:spcBef>
                <a:spcPts val="500"/>
              </a:spcBef>
              <a:spcAft>
                <a:spcPts val="0"/>
              </a:spcAft>
              <a:buClr>
                <a:schemeClr val="dk1"/>
              </a:buClr>
              <a:buSzPts val="2400"/>
              <a:buFont typeface="Arial"/>
              <a:buChar char="•"/>
            </a:pPr>
            <a:r>
              <a:rPr lang="en-US" dirty="0"/>
              <a:t>SOAR Expectations</a:t>
            </a:r>
            <a:endParaRPr dirty="0"/>
          </a:p>
          <a:p>
            <a:pPr marL="1200150" lvl="1" indent="-457200" algn="l" rtl="0">
              <a:lnSpc>
                <a:spcPct val="90000"/>
              </a:lnSpc>
              <a:spcBef>
                <a:spcPts val="500"/>
              </a:spcBef>
              <a:spcAft>
                <a:spcPts val="0"/>
              </a:spcAft>
              <a:buClr>
                <a:schemeClr val="dk1"/>
              </a:buClr>
              <a:buSzPts val="2400"/>
              <a:buFont typeface="Arial"/>
              <a:buChar char="•"/>
            </a:pPr>
            <a:r>
              <a:rPr lang="en-US" dirty="0"/>
              <a:t>Panther Pride</a:t>
            </a:r>
            <a:endParaRPr dirty="0"/>
          </a:p>
          <a:p>
            <a:pPr marL="1200150" lvl="1" indent="-304800" algn="l" rtl="0">
              <a:lnSpc>
                <a:spcPct val="90000"/>
              </a:lnSpc>
              <a:spcBef>
                <a:spcPts val="500"/>
              </a:spcBef>
              <a:spcAft>
                <a:spcPts val="0"/>
              </a:spcAft>
              <a:buClr>
                <a:schemeClr val="dk1"/>
              </a:buClr>
              <a:buSzPts val="2400"/>
              <a:buFont typeface="Arial"/>
              <a:buNone/>
            </a:pPr>
            <a:endParaRPr dirty="0"/>
          </a:p>
          <a:p>
            <a:pPr marL="1200150" lvl="1" indent="-304800" algn="l" rtl="0">
              <a:lnSpc>
                <a:spcPct val="90000"/>
              </a:lnSpc>
              <a:spcBef>
                <a:spcPts val="500"/>
              </a:spcBef>
              <a:spcAft>
                <a:spcPts val="0"/>
              </a:spcAft>
              <a:buClr>
                <a:schemeClr val="dk1"/>
              </a:buClr>
              <a:buSzPts val="2400"/>
              <a:buFont typeface="Arial"/>
              <a:buNone/>
            </a:pPr>
            <a:endParaRPr dirty="0"/>
          </a:p>
          <a:p>
            <a:pPr marL="1200150" lvl="1" indent="-304800" algn="l" rtl="0">
              <a:lnSpc>
                <a:spcPct val="90000"/>
              </a:lnSpc>
              <a:spcBef>
                <a:spcPts val="500"/>
              </a:spcBef>
              <a:spcAft>
                <a:spcPts val="0"/>
              </a:spcAft>
              <a:buClr>
                <a:schemeClr val="dk1"/>
              </a:buClr>
              <a:buSzPts val="2400"/>
              <a:buFont typeface="Arial"/>
              <a:buNone/>
            </a:pPr>
            <a:endParaRPr dirty="0"/>
          </a:p>
          <a:p>
            <a:pPr marL="457200" lvl="0" indent="-279400" algn="l" rtl="0">
              <a:lnSpc>
                <a:spcPct val="90000"/>
              </a:lnSpc>
              <a:spcBef>
                <a:spcPts val="1000"/>
              </a:spcBef>
              <a:spcAft>
                <a:spcPts val="0"/>
              </a:spcAft>
              <a:buClr>
                <a:schemeClr val="dk1"/>
              </a:buClr>
              <a:buSzPts val="2800"/>
              <a:buFont typeface="Arial"/>
              <a:buNone/>
            </a:pPr>
            <a:endParaRPr dirty="0"/>
          </a:p>
        </p:txBody>
      </p:sp>
      <p:pic>
        <p:nvPicPr>
          <p:cNvPr id="543" name="Google Shape;543;p13"/>
          <p:cNvPicPr preferRelativeResize="0"/>
          <p:nvPr/>
        </p:nvPicPr>
        <p:blipFill rotWithShape="1">
          <a:blip r:embed="rId3">
            <a:alphaModFix/>
          </a:blip>
          <a:srcRect l="41470" t="91521" r="56807" b="2710"/>
          <a:stretch/>
        </p:blipFill>
        <p:spPr>
          <a:xfrm>
            <a:off x="11353800" y="5946359"/>
            <a:ext cx="634953" cy="5978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18"/>
          <p:cNvSpPr txBox="1">
            <a:spLocks noGrp="1"/>
          </p:cNvSpPr>
          <p:nvPr>
            <p:ph type="title"/>
          </p:nvPr>
        </p:nvSpPr>
        <p:spPr>
          <a:xfrm>
            <a:off x="793543" y="468234"/>
            <a:ext cx="9559825" cy="609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600" dirty="0">
                <a:latin typeface="+mn-lt"/>
              </a:rPr>
              <a:t>Why Develop a School-wide Teaching Matrix? </a:t>
            </a:r>
            <a:endParaRPr sz="3600" dirty="0">
              <a:latin typeface="+mn-lt"/>
            </a:endParaRPr>
          </a:p>
        </p:txBody>
      </p:sp>
      <p:sp>
        <p:nvSpPr>
          <p:cNvPr id="614" name="Google Shape;614;p18"/>
          <p:cNvSpPr txBox="1">
            <a:spLocks noGrp="1"/>
          </p:cNvSpPr>
          <p:nvPr>
            <p:ph type="body" idx="1"/>
          </p:nvPr>
        </p:nvSpPr>
        <p:spPr>
          <a:xfrm>
            <a:off x="1111624" y="1607574"/>
            <a:ext cx="9241744" cy="4704736"/>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10000"/>
              </a:lnSpc>
              <a:spcBef>
                <a:spcPts val="0"/>
              </a:spcBef>
              <a:spcAft>
                <a:spcPts val="0"/>
              </a:spcAft>
              <a:buClr>
                <a:schemeClr val="accent2"/>
              </a:buClr>
              <a:buSzPts val="2800"/>
              <a:buChar char="•"/>
            </a:pPr>
            <a:r>
              <a:rPr lang="en-US" sz="2800" b="1" dirty="0">
                <a:solidFill>
                  <a:schemeClr val="accent2"/>
                </a:solidFill>
                <a:latin typeface="+mn-lt"/>
              </a:rPr>
              <a:t>Defines</a:t>
            </a:r>
            <a:r>
              <a:rPr lang="en-US" sz="2800" dirty="0">
                <a:latin typeface="+mn-lt"/>
              </a:rPr>
              <a:t> the expected behaviors for specific settings:</a:t>
            </a:r>
            <a:endParaRPr dirty="0">
              <a:latin typeface="+mn-lt"/>
            </a:endParaRPr>
          </a:p>
          <a:p>
            <a:pPr marL="685800" lvl="1" indent="-228600" algn="l" rtl="0">
              <a:lnSpc>
                <a:spcPct val="110000"/>
              </a:lnSpc>
              <a:spcBef>
                <a:spcPts val="500"/>
              </a:spcBef>
              <a:spcAft>
                <a:spcPts val="0"/>
              </a:spcAft>
              <a:buClr>
                <a:schemeClr val="dk1"/>
              </a:buClr>
              <a:buSzPts val="2600"/>
              <a:buFont typeface="Noto Sans Symbols"/>
              <a:buChar char="✔"/>
            </a:pPr>
            <a:r>
              <a:rPr lang="en-US" sz="2600" dirty="0">
                <a:latin typeface="+mn-lt"/>
              </a:rPr>
              <a:t>hallways, classrooms, gym, cafeteria, bus loading, bathrooms, assemblies</a:t>
            </a:r>
            <a:endParaRPr dirty="0">
              <a:latin typeface="+mn-lt"/>
            </a:endParaRPr>
          </a:p>
          <a:p>
            <a:pPr marL="1143000" lvl="2" indent="-228600" algn="l" rtl="0">
              <a:lnSpc>
                <a:spcPct val="110000"/>
              </a:lnSpc>
              <a:spcBef>
                <a:spcPts val="500"/>
              </a:spcBef>
              <a:spcAft>
                <a:spcPts val="0"/>
              </a:spcAft>
              <a:buClr>
                <a:schemeClr val="dk1"/>
              </a:buClr>
              <a:buSzPts val="2600"/>
              <a:buFont typeface="Noto Sans Symbols"/>
              <a:buChar char="✔"/>
            </a:pPr>
            <a:r>
              <a:rPr lang="en-US" sz="2600" dirty="0">
                <a:latin typeface="+mn-lt"/>
              </a:rPr>
              <a:t>State definitions </a:t>
            </a:r>
            <a:r>
              <a:rPr lang="en-US" sz="2600" b="1" dirty="0">
                <a:solidFill>
                  <a:schemeClr val="accent2"/>
                </a:solidFill>
                <a:latin typeface="+mn-lt"/>
              </a:rPr>
              <a:t>positively</a:t>
            </a:r>
            <a:endParaRPr dirty="0">
              <a:latin typeface="+mn-lt"/>
            </a:endParaRPr>
          </a:p>
          <a:p>
            <a:pPr marL="1143000" lvl="2" indent="-228600" algn="l" rtl="0">
              <a:lnSpc>
                <a:spcPct val="110000"/>
              </a:lnSpc>
              <a:spcBef>
                <a:spcPts val="500"/>
              </a:spcBef>
              <a:spcAft>
                <a:spcPts val="0"/>
              </a:spcAft>
              <a:buClr>
                <a:schemeClr val="dk1"/>
              </a:buClr>
              <a:buSzPts val="2600"/>
              <a:buFont typeface="Noto Sans Symbols"/>
              <a:buChar char="✔"/>
            </a:pPr>
            <a:r>
              <a:rPr lang="en-US" sz="2600" dirty="0">
                <a:latin typeface="+mn-lt"/>
              </a:rPr>
              <a:t>Use a few common words</a:t>
            </a:r>
            <a:endParaRPr dirty="0">
              <a:latin typeface="+mn-lt"/>
            </a:endParaRPr>
          </a:p>
          <a:p>
            <a:pPr marL="1143000" lvl="2" indent="-228600" algn="l" rtl="0">
              <a:lnSpc>
                <a:spcPct val="110000"/>
              </a:lnSpc>
              <a:spcBef>
                <a:spcPts val="500"/>
              </a:spcBef>
              <a:spcAft>
                <a:spcPts val="0"/>
              </a:spcAft>
              <a:buClr>
                <a:schemeClr val="dk1"/>
              </a:buClr>
              <a:buSzPts val="2600"/>
              <a:buFont typeface="Noto Sans Symbols"/>
              <a:buChar char="✔"/>
            </a:pPr>
            <a:r>
              <a:rPr lang="en-US" sz="2600" dirty="0">
                <a:latin typeface="+mn-lt"/>
              </a:rPr>
              <a:t>Show what the behavior “looks like”</a:t>
            </a:r>
            <a:endParaRPr sz="2600" dirty="0">
              <a:latin typeface="+mn-lt"/>
            </a:endParaRPr>
          </a:p>
          <a:p>
            <a:pPr marL="228600" lvl="0" indent="-228600" algn="l" rtl="0">
              <a:lnSpc>
                <a:spcPct val="110000"/>
              </a:lnSpc>
              <a:spcBef>
                <a:spcPts val="1000"/>
              </a:spcBef>
              <a:spcAft>
                <a:spcPts val="0"/>
              </a:spcAft>
              <a:buClr>
                <a:schemeClr val="dk1"/>
              </a:buClr>
              <a:buSzPts val="2800"/>
              <a:buFont typeface="Noto Sans Symbols"/>
              <a:buNone/>
            </a:pPr>
            <a:endParaRPr sz="2800" dirty="0">
              <a:latin typeface="+mn-lt"/>
            </a:endParaRPr>
          </a:p>
          <a:p>
            <a:pPr marL="228600" lvl="0" indent="-228600" algn="l" rtl="0">
              <a:lnSpc>
                <a:spcPct val="110000"/>
              </a:lnSpc>
              <a:spcBef>
                <a:spcPts val="1000"/>
              </a:spcBef>
              <a:spcAft>
                <a:spcPts val="0"/>
              </a:spcAft>
              <a:buClr>
                <a:schemeClr val="dk1"/>
              </a:buClr>
              <a:buSzPts val="2800"/>
              <a:buChar char="•"/>
            </a:pPr>
            <a:r>
              <a:rPr lang="en-US" sz="2800" dirty="0">
                <a:latin typeface="+mn-lt"/>
              </a:rPr>
              <a:t>Creates the Tier 1 </a:t>
            </a:r>
            <a:r>
              <a:rPr lang="en-US" sz="2800" dirty="0">
                <a:solidFill>
                  <a:schemeClr val="accent2"/>
                </a:solidFill>
                <a:latin typeface="+mn-lt"/>
              </a:rPr>
              <a:t>“</a:t>
            </a:r>
            <a:r>
              <a:rPr lang="en-US" sz="2800" b="1" dirty="0">
                <a:solidFill>
                  <a:schemeClr val="accent2"/>
                </a:solidFill>
                <a:latin typeface="+mn-lt"/>
              </a:rPr>
              <a:t>Curriculum</a:t>
            </a:r>
            <a:r>
              <a:rPr lang="en-US" sz="2800" dirty="0">
                <a:solidFill>
                  <a:schemeClr val="accent2"/>
                </a:solidFill>
                <a:latin typeface="+mn-lt"/>
              </a:rPr>
              <a:t>” </a:t>
            </a:r>
            <a:r>
              <a:rPr lang="en-US" sz="2800" dirty="0">
                <a:latin typeface="+mn-lt"/>
              </a:rPr>
              <a:t>that will guide the teaching of expected behaviors across settings &amp; programs.</a:t>
            </a:r>
            <a:endParaRPr dirty="0">
              <a:latin typeface="+mn-lt"/>
            </a:endParaRPr>
          </a:p>
          <a:p>
            <a:pPr marL="228600" lvl="0" indent="-50800" algn="l" rtl="0">
              <a:lnSpc>
                <a:spcPct val="110000"/>
              </a:lnSpc>
              <a:spcBef>
                <a:spcPts val="1000"/>
              </a:spcBef>
              <a:spcAft>
                <a:spcPts val="0"/>
              </a:spcAft>
              <a:buClr>
                <a:schemeClr val="dk1"/>
              </a:buClr>
              <a:buSzPts val="2800"/>
              <a:buFont typeface="Noto Sans Symbols"/>
              <a:buNone/>
            </a:pPr>
            <a:endParaRPr sz="2800" dirty="0">
              <a:latin typeface="+mn-lt"/>
            </a:endParaRPr>
          </a:p>
          <a:p>
            <a:pPr marL="228600" lvl="0" indent="-228600" algn="l" rtl="0">
              <a:lnSpc>
                <a:spcPct val="110000"/>
              </a:lnSpc>
              <a:spcBef>
                <a:spcPts val="1000"/>
              </a:spcBef>
              <a:spcAft>
                <a:spcPts val="0"/>
              </a:spcAft>
              <a:buClr>
                <a:schemeClr val="dk1"/>
              </a:buClr>
              <a:buSzPts val="2800"/>
              <a:buChar char="•"/>
            </a:pPr>
            <a:r>
              <a:rPr lang="en-US" sz="2800" dirty="0">
                <a:latin typeface="+mn-lt"/>
              </a:rPr>
              <a:t>Enhances</a:t>
            </a:r>
            <a:r>
              <a:rPr lang="en-US" sz="2800" dirty="0">
                <a:solidFill>
                  <a:srgbClr val="C00000"/>
                </a:solidFill>
                <a:latin typeface="+mn-lt"/>
              </a:rPr>
              <a:t> </a:t>
            </a:r>
            <a:r>
              <a:rPr lang="en-US" sz="2800" b="1" dirty="0">
                <a:solidFill>
                  <a:schemeClr val="accent2"/>
                </a:solidFill>
                <a:latin typeface="+mn-lt"/>
              </a:rPr>
              <a:t>communication</a:t>
            </a:r>
            <a:r>
              <a:rPr lang="en-US" sz="2800" dirty="0">
                <a:solidFill>
                  <a:schemeClr val="accent2"/>
                </a:solidFill>
                <a:latin typeface="+mn-lt"/>
              </a:rPr>
              <a:t> </a:t>
            </a:r>
            <a:r>
              <a:rPr lang="en-US" sz="2800" dirty="0">
                <a:latin typeface="+mn-lt"/>
              </a:rPr>
              <a:t>among staff, students and parents/community.  </a:t>
            </a:r>
            <a:endParaRPr dirty="0">
              <a:latin typeface="+mn-lt"/>
            </a:endParaRPr>
          </a:p>
          <a:p>
            <a:pPr marL="228600" lvl="0" indent="-228600" algn="l" rtl="0">
              <a:lnSpc>
                <a:spcPct val="70000"/>
              </a:lnSpc>
              <a:spcBef>
                <a:spcPts val="1000"/>
              </a:spcBef>
              <a:spcAft>
                <a:spcPts val="0"/>
              </a:spcAft>
              <a:buClr>
                <a:schemeClr val="dk1"/>
              </a:buClr>
              <a:buSzPts val="2600"/>
              <a:buFont typeface="Calibri"/>
              <a:buNone/>
            </a:pPr>
            <a:endParaRPr sz="2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b8216cb873_0_100"/>
          <p:cNvSpPr txBox="1">
            <a:spLocks noGrp="1"/>
          </p:cNvSpPr>
          <p:nvPr>
            <p:ph type="title"/>
          </p:nvPr>
        </p:nvSpPr>
        <p:spPr>
          <a:xfrm>
            <a:off x="292847" y="257549"/>
            <a:ext cx="14020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Belleza"/>
              <a:buNone/>
            </a:pPr>
            <a:r>
              <a:rPr lang="en-US" dirty="0">
                <a:latin typeface="+mn-lt"/>
                <a:ea typeface="Belleza"/>
                <a:cs typeface="Belleza"/>
                <a:sym typeface="Belleza"/>
              </a:rPr>
              <a:t>Customize to reflect student &amp; staff needs</a:t>
            </a:r>
            <a:endParaRPr b="1" dirty="0">
              <a:solidFill>
                <a:srgbClr val="1F497D"/>
              </a:solidFill>
              <a:latin typeface="+mn-lt"/>
              <a:ea typeface="Belleza"/>
              <a:cs typeface="Belleza"/>
              <a:sym typeface="Belleza"/>
            </a:endParaRPr>
          </a:p>
        </p:txBody>
      </p:sp>
      <p:sp>
        <p:nvSpPr>
          <p:cNvPr id="385" name="Google Shape;385;gb8216cb873_0_100"/>
          <p:cNvSpPr txBox="1">
            <a:spLocks noGrp="1"/>
          </p:cNvSpPr>
          <p:nvPr>
            <p:ph type="body" idx="1"/>
          </p:nvPr>
        </p:nvSpPr>
        <p:spPr>
          <a:xfrm>
            <a:off x="1117600" y="1825625"/>
            <a:ext cx="924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mn-lt"/>
                <a:ea typeface="Belleza"/>
                <a:cs typeface="Belleza"/>
                <a:sym typeface="Belleza"/>
              </a:rPr>
              <a:t>Staff &amp; student input &amp; feedback are critical</a:t>
            </a:r>
            <a:endParaRPr dirty="0">
              <a:latin typeface="+mn-lt"/>
            </a:endParaRPr>
          </a:p>
          <a:p>
            <a:pPr marL="228600" lvl="0" indent="-228600" algn="l" rtl="0">
              <a:lnSpc>
                <a:spcPct val="90000"/>
              </a:lnSpc>
              <a:spcBef>
                <a:spcPts val="1000"/>
              </a:spcBef>
              <a:spcAft>
                <a:spcPts val="0"/>
              </a:spcAft>
              <a:buClr>
                <a:schemeClr val="dk1"/>
              </a:buClr>
              <a:buSzPts val="2800"/>
              <a:buChar char="•"/>
            </a:pPr>
            <a:r>
              <a:rPr lang="en-US" dirty="0">
                <a:latin typeface="+mn-lt"/>
                <a:ea typeface="Belleza"/>
                <a:cs typeface="Belleza"/>
                <a:sym typeface="Belleza"/>
              </a:rPr>
              <a:t>Specific examples (look-</a:t>
            </a:r>
            <a:r>
              <a:rPr lang="en-US" dirty="0" err="1">
                <a:latin typeface="+mn-lt"/>
                <a:ea typeface="Belleza"/>
                <a:cs typeface="Belleza"/>
                <a:sym typeface="Belleza"/>
              </a:rPr>
              <a:t>fors</a:t>
            </a:r>
            <a:r>
              <a:rPr lang="en-US" dirty="0">
                <a:latin typeface="+mn-lt"/>
                <a:ea typeface="Belleza"/>
                <a:cs typeface="Belleza"/>
                <a:sym typeface="Belleza"/>
              </a:rPr>
              <a:t>) are positively stated</a:t>
            </a:r>
            <a:endParaRPr dirty="0">
              <a:latin typeface="+mn-lt"/>
            </a:endParaRPr>
          </a:p>
          <a:p>
            <a:pPr marL="685800" lvl="1" indent="-228600" algn="l" rtl="0">
              <a:lnSpc>
                <a:spcPct val="90000"/>
              </a:lnSpc>
              <a:spcBef>
                <a:spcPts val="500"/>
              </a:spcBef>
              <a:spcAft>
                <a:spcPts val="0"/>
              </a:spcAft>
              <a:buClr>
                <a:schemeClr val="dk1"/>
              </a:buClr>
              <a:buSzPts val="2400"/>
              <a:buChar char="•"/>
            </a:pPr>
            <a:r>
              <a:rPr lang="en-US" dirty="0">
                <a:latin typeface="+mn-lt"/>
                <a:ea typeface="Belleza"/>
                <a:cs typeface="Belleza"/>
                <a:sym typeface="Belleza"/>
              </a:rPr>
              <a:t>Describe what TO DO, not what not to do </a:t>
            </a:r>
            <a:endParaRPr dirty="0">
              <a:latin typeface="+mn-lt"/>
            </a:endParaRPr>
          </a:p>
          <a:p>
            <a:pPr marL="685800" lvl="1" indent="-228600" algn="l" rtl="0">
              <a:lnSpc>
                <a:spcPct val="90000"/>
              </a:lnSpc>
              <a:spcBef>
                <a:spcPts val="500"/>
              </a:spcBef>
              <a:spcAft>
                <a:spcPts val="0"/>
              </a:spcAft>
              <a:buClr>
                <a:schemeClr val="dk1"/>
              </a:buClr>
              <a:buSzPts val="2400"/>
              <a:buChar char="•"/>
            </a:pPr>
            <a:r>
              <a:rPr lang="en-US" dirty="0">
                <a:latin typeface="+mn-lt"/>
                <a:ea typeface="Belleza"/>
                <a:cs typeface="Belleza"/>
                <a:sym typeface="Belleza"/>
              </a:rPr>
              <a:t>Active behaviors (not “Refrain from…”)</a:t>
            </a:r>
            <a:endParaRPr dirty="0">
              <a:latin typeface="+mn-lt"/>
            </a:endParaRPr>
          </a:p>
          <a:p>
            <a:pPr marL="228600" lvl="0" indent="-228600" algn="l" rtl="0">
              <a:lnSpc>
                <a:spcPct val="90000"/>
              </a:lnSpc>
              <a:spcBef>
                <a:spcPts val="1000"/>
              </a:spcBef>
              <a:spcAft>
                <a:spcPts val="0"/>
              </a:spcAft>
              <a:buClr>
                <a:schemeClr val="dk1"/>
              </a:buClr>
              <a:buSzPts val="2800"/>
              <a:buChar char="•"/>
            </a:pPr>
            <a:r>
              <a:rPr lang="en-US" dirty="0">
                <a:latin typeface="+mn-lt"/>
                <a:ea typeface="Belleza"/>
                <a:cs typeface="Belleza"/>
                <a:sym typeface="Belleza"/>
              </a:rPr>
              <a:t>Student-friendly language</a:t>
            </a:r>
            <a:endParaRPr dirty="0">
              <a:latin typeface="+mn-lt"/>
            </a:endParaRPr>
          </a:p>
          <a:p>
            <a:pPr marL="228600" lvl="0" indent="-228600" algn="l" rtl="0">
              <a:lnSpc>
                <a:spcPct val="90000"/>
              </a:lnSpc>
              <a:spcBef>
                <a:spcPts val="1000"/>
              </a:spcBef>
              <a:spcAft>
                <a:spcPts val="0"/>
              </a:spcAft>
              <a:buClr>
                <a:schemeClr val="dk1"/>
              </a:buClr>
              <a:buSzPts val="2800"/>
              <a:buChar char="•"/>
            </a:pPr>
            <a:r>
              <a:rPr lang="en-US" dirty="0">
                <a:latin typeface="+mn-lt"/>
                <a:ea typeface="Belleza"/>
                <a:cs typeface="Belleza"/>
                <a:sym typeface="Belleza"/>
              </a:rPr>
              <a:t>Examples are small in number (2 – 5 examples per box)</a:t>
            </a:r>
            <a:endParaRPr dirty="0">
              <a:latin typeface="+mn-lt"/>
            </a:endParaRPr>
          </a:p>
          <a:p>
            <a:pPr marL="228600" lvl="0" indent="-228600" algn="l" rtl="0">
              <a:lnSpc>
                <a:spcPct val="90000"/>
              </a:lnSpc>
              <a:spcBef>
                <a:spcPts val="1000"/>
              </a:spcBef>
              <a:spcAft>
                <a:spcPts val="0"/>
              </a:spcAft>
              <a:buClr>
                <a:schemeClr val="dk1"/>
              </a:buClr>
              <a:buSzPts val="2800"/>
              <a:buChar char="•"/>
            </a:pPr>
            <a:r>
              <a:rPr lang="en-US" dirty="0">
                <a:latin typeface="+mn-lt"/>
                <a:ea typeface="Belleza"/>
                <a:cs typeface="Belleza"/>
                <a:sym typeface="Belleza"/>
              </a:rPr>
              <a:t>Memorable </a:t>
            </a:r>
            <a:endParaRPr dirty="0">
              <a:latin typeface="+mn-lt"/>
            </a:endParaRPr>
          </a:p>
        </p:txBody>
      </p:sp>
    </p:spTree>
    <p:extLst>
      <p:ext uri="{BB962C8B-B14F-4D97-AF65-F5344CB8AC3E}">
        <p14:creationId xmlns:p14="http://schemas.microsoft.com/office/powerpoint/2010/main" val="2141294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ge041cf7e2b_0_38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solidFill>
                  <a:srgbClr val="3C78D8"/>
                </a:solidFill>
              </a:rPr>
              <a:t>Voices at the “</a:t>
            </a:r>
            <a:r>
              <a:rPr lang="en-US" dirty="0">
                <a:solidFill>
                  <a:srgbClr val="3C78D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Table</a:t>
            </a:r>
            <a:r>
              <a:rPr lang="en-US" dirty="0">
                <a:solidFill>
                  <a:srgbClr val="3C78D8"/>
                </a:solidFill>
              </a:rPr>
              <a:t>”</a:t>
            </a:r>
            <a:endParaRPr dirty="0">
              <a:solidFill>
                <a:srgbClr val="3C78D8"/>
              </a:solidFill>
            </a:endParaRPr>
          </a:p>
        </p:txBody>
      </p:sp>
      <p:sp>
        <p:nvSpPr>
          <p:cNvPr id="833" name="Google Shape;833;ge041cf7e2b_0_382"/>
          <p:cNvSpPr txBox="1">
            <a:spLocks noGrp="1"/>
          </p:cNvSpPr>
          <p:nvPr>
            <p:ph type="body" idx="2"/>
          </p:nvPr>
        </p:nvSpPr>
        <p:spPr>
          <a:xfrm>
            <a:off x="6172199" y="1061275"/>
            <a:ext cx="5446059" cy="548296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1800"/>
              <a:buChar char="•"/>
            </a:pPr>
            <a:r>
              <a:rPr lang="en-US" dirty="0"/>
              <a:t>Administrator </a:t>
            </a:r>
            <a:endParaRPr dirty="0"/>
          </a:p>
          <a:p>
            <a:pPr marL="457200" lvl="0" indent="-342900" algn="l" rtl="0">
              <a:lnSpc>
                <a:spcPct val="90000"/>
              </a:lnSpc>
              <a:spcBef>
                <a:spcPts val="0"/>
              </a:spcBef>
              <a:spcAft>
                <a:spcPts val="0"/>
              </a:spcAft>
              <a:buSzPts val="1800"/>
              <a:buChar char="•"/>
            </a:pPr>
            <a:r>
              <a:rPr lang="en-US" dirty="0"/>
              <a:t>Teachers</a:t>
            </a:r>
            <a:endParaRPr dirty="0"/>
          </a:p>
          <a:p>
            <a:pPr marL="457200" lvl="0" indent="-342900" algn="l" rtl="0">
              <a:lnSpc>
                <a:spcPct val="90000"/>
              </a:lnSpc>
              <a:spcBef>
                <a:spcPts val="0"/>
              </a:spcBef>
              <a:spcAft>
                <a:spcPts val="0"/>
              </a:spcAft>
              <a:buSzPts val="1800"/>
              <a:buChar char="•"/>
            </a:pPr>
            <a:r>
              <a:rPr lang="en-US" dirty="0"/>
              <a:t>School Nurse </a:t>
            </a:r>
            <a:endParaRPr dirty="0"/>
          </a:p>
          <a:p>
            <a:pPr marL="457200" lvl="0" indent="-342900" algn="l" rtl="0">
              <a:lnSpc>
                <a:spcPct val="90000"/>
              </a:lnSpc>
              <a:spcBef>
                <a:spcPts val="0"/>
              </a:spcBef>
              <a:spcAft>
                <a:spcPts val="0"/>
              </a:spcAft>
              <a:buSzPts val="1800"/>
              <a:buChar char="•"/>
            </a:pPr>
            <a:r>
              <a:rPr lang="en-US" dirty="0"/>
              <a:t>School Counselor </a:t>
            </a:r>
            <a:endParaRPr dirty="0"/>
          </a:p>
          <a:p>
            <a:pPr marL="457200" lvl="0" indent="-342900" algn="l" rtl="0">
              <a:lnSpc>
                <a:spcPct val="90000"/>
              </a:lnSpc>
              <a:spcBef>
                <a:spcPts val="0"/>
              </a:spcBef>
              <a:spcAft>
                <a:spcPts val="0"/>
              </a:spcAft>
              <a:buSzPts val="1800"/>
              <a:buChar char="•"/>
            </a:pPr>
            <a:r>
              <a:rPr lang="en-US" dirty="0"/>
              <a:t>School Psychologist </a:t>
            </a:r>
            <a:endParaRPr dirty="0"/>
          </a:p>
          <a:p>
            <a:pPr marL="457200" lvl="0" indent="-342900" algn="l" rtl="0">
              <a:lnSpc>
                <a:spcPct val="90000"/>
              </a:lnSpc>
              <a:spcBef>
                <a:spcPts val="0"/>
              </a:spcBef>
              <a:spcAft>
                <a:spcPts val="0"/>
              </a:spcAft>
              <a:buSzPts val="1800"/>
              <a:buChar char="•"/>
            </a:pPr>
            <a:r>
              <a:rPr lang="en-US" dirty="0"/>
              <a:t>School-Based Wellness Center (when applicable)</a:t>
            </a:r>
          </a:p>
          <a:p>
            <a:pPr marL="457200" lvl="0" indent="-342900" algn="l" rtl="0">
              <a:lnSpc>
                <a:spcPct val="90000"/>
              </a:lnSpc>
              <a:spcBef>
                <a:spcPts val="0"/>
              </a:spcBef>
              <a:spcAft>
                <a:spcPts val="0"/>
              </a:spcAft>
              <a:buSzPts val="1800"/>
              <a:buChar char="•"/>
            </a:pPr>
            <a:r>
              <a:rPr lang="en-US" dirty="0"/>
              <a:t>Equity Leads</a:t>
            </a:r>
            <a:endParaRPr dirty="0"/>
          </a:p>
          <a:p>
            <a:pPr marL="457200" lvl="0" indent="-342900" algn="l" rtl="0">
              <a:lnSpc>
                <a:spcPct val="90000"/>
              </a:lnSpc>
              <a:spcBef>
                <a:spcPts val="0"/>
              </a:spcBef>
              <a:spcAft>
                <a:spcPts val="0"/>
              </a:spcAft>
              <a:buSzPts val="1800"/>
              <a:buChar char="•"/>
            </a:pPr>
            <a:r>
              <a:rPr lang="en-US" dirty="0"/>
              <a:t>Student </a:t>
            </a:r>
            <a:endParaRPr dirty="0"/>
          </a:p>
          <a:p>
            <a:pPr marL="457200" lvl="0" indent="-342900" algn="l" rtl="0">
              <a:lnSpc>
                <a:spcPct val="90000"/>
              </a:lnSpc>
              <a:spcBef>
                <a:spcPts val="0"/>
              </a:spcBef>
              <a:spcAft>
                <a:spcPts val="0"/>
              </a:spcAft>
              <a:buSzPts val="1800"/>
              <a:buChar char="•"/>
            </a:pPr>
            <a:r>
              <a:rPr lang="en-US" dirty="0"/>
              <a:t>Family </a:t>
            </a:r>
            <a:endParaRPr dirty="0"/>
          </a:p>
          <a:p>
            <a:pPr marL="457200" lvl="0" indent="-342900" algn="l" rtl="0">
              <a:lnSpc>
                <a:spcPct val="90000"/>
              </a:lnSpc>
              <a:spcBef>
                <a:spcPts val="0"/>
              </a:spcBef>
              <a:spcAft>
                <a:spcPts val="0"/>
              </a:spcAft>
              <a:buSzPts val="1800"/>
              <a:buChar char="•"/>
            </a:pPr>
            <a:r>
              <a:rPr lang="en-US" dirty="0"/>
              <a:t>Community </a:t>
            </a:r>
            <a:endParaRPr dirty="0"/>
          </a:p>
        </p:txBody>
      </p:sp>
      <p:pic>
        <p:nvPicPr>
          <p:cNvPr id="834" name="Google Shape;834;ge041cf7e2b_0_382"/>
          <p:cNvPicPr preferRelativeResize="0"/>
          <p:nvPr/>
        </p:nvPicPr>
        <p:blipFill rotWithShape="1">
          <a:blip r:embed="rId3">
            <a:alphaModFix/>
          </a:blip>
          <a:srcRect/>
          <a:stretch/>
        </p:blipFill>
        <p:spPr>
          <a:xfrm>
            <a:off x="779550" y="1996325"/>
            <a:ext cx="3974550" cy="3416150"/>
          </a:xfrm>
          <a:prstGeom prst="rect">
            <a:avLst/>
          </a:prstGeom>
          <a:noFill/>
          <a:ln>
            <a:noFill/>
          </a:ln>
        </p:spPr>
      </p:pic>
    </p:spTree>
    <p:extLst>
      <p:ext uri="{BB962C8B-B14F-4D97-AF65-F5344CB8AC3E}">
        <p14:creationId xmlns:p14="http://schemas.microsoft.com/office/powerpoint/2010/main" val="2459867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e2d6f8cd73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Let’s Talk about… Behavior</a:t>
            </a:r>
            <a:endParaRPr dirty="0"/>
          </a:p>
        </p:txBody>
      </p:sp>
      <p:sp>
        <p:nvSpPr>
          <p:cNvPr id="372" name="Google Shape;372;ge2d6f8cd73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r>
              <a:rPr lang="en-US" dirty="0"/>
              <a:t>Inappropriate behavior</a:t>
            </a:r>
          </a:p>
          <a:p>
            <a:r>
              <a:rPr lang="en-US" dirty="0"/>
              <a:t>Misbehavior</a:t>
            </a:r>
          </a:p>
          <a:p>
            <a:r>
              <a:rPr lang="en-US" dirty="0"/>
              <a:t>Unwanted behaviors</a:t>
            </a:r>
          </a:p>
          <a:p>
            <a:r>
              <a:rPr lang="en-US" dirty="0"/>
              <a:t>Behavior infractions</a:t>
            </a:r>
          </a:p>
          <a:p>
            <a:r>
              <a:rPr lang="en-US" dirty="0"/>
              <a:t>Problem behaviors</a:t>
            </a:r>
          </a:p>
          <a:p>
            <a:r>
              <a:rPr lang="en-US" dirty="0"/>
              <a:t>Undesirable behavior</a:t>
            </a:r>
          </a:p>
          <a:p>
            <a:r>
              <a:rPr lang="en-US" dirty="0"/>
              <a:t>Behavioral missteps</a:t>
            </a:r>
          </a:p>
          <a:p>
            <a:r>
              <a:rPr lang="en-US" dirty="0"/>
              <a:t>Behaviors of concern</a:t>
            </a:r>
          </a:p>
          <a:p>
            <a:pPr marL="0" lvl="0" indent="0" algn="l" rtl="0">
              <a:spcBef>
                <a:spcPts val="1000"/>
              </a:spcBef>
              <a:spcAft>
                <a:spcPts val="0"/>
              </a:spcAft>
              <a:buNone/>
            </a:pPr>
            <a:endParaRPr dirty="0"/>
          </a:p>
        </p:txBody>
      </p:sp>
      <p:pic>
        <p:nvPicPr>
          <p:cNvPr id="3" name="Picture 2">
            <a:extLst>
              <a:ext uri="{FF2B5EF4-FFF2-40B4-BE49-F238E27FC236}">
                <a16:creationId xmlns:a16="http://schemas.microsoft.com/office/drawing/2014/main" id="{CA57DE02-6EA2-7241-8935-464647E02B87}"/>
              </a:ext>
            </a:extLst>
          </p:cNvPr>
          <p:cNvPicPr>
            <a:picLocks noChangeAspect="1"/>
          </p:cNvPicPr>
          <p:nvPr/>
        </p:nvPicPr>
        <p:blipFill>
          <a:blip r:embed="rId3"/>
          <a:stretch>
            <a:fillRect/>
          </a:stretch>
        </p:blipFill>
        <p:spPr>
          <a:xfrm>
            <a:off x="6392867" y="2187389"/>
            <a:ext cx="5167120" cy="310027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19"/>
          <p:cNvSpPr txBox="1">
            <a:spLocks noGrp="1"/>
          </p:cNvSpPr>
          <p:nvPr>
            <p:ph type="title"/>
          </p:nvPr>
        </p:nvSpPr>
        <p:spPr>
          <a:xfrm>
            <a:off x="1981200" y="353714"/>
            <a:ext cx="76200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Teaching Matrix Guidelines</a:t>
            </a:r>
            <a:endParaRPr/>
          </a:p>
        </p:txBody>
      </p:sp>
      <p:sp>
        <p:nvSpPr>
          <p:cNvPr id="623" name="Google Shape;623;p19"/>
          <p:cNvSpPr txBox="1">
            <a:spLocks noGrp="1"/>
          </p:cNvSpPr>
          <p:nvPr>
            <p:ph type="body" idx="1"/>
          </p:nvPr>
        </p:nvSpPr>
        <p:spPr>
          <a:xfrm>
            <a:off x="1981200" y="1294546"/>
            <a:ext cx="6815138" cy="4983162"/>
          </a:xfrm>
          <a:prstGeom prst="rect">
            <a:avLst/>
          </a:prstGeom>
          <a:noFill/>
          <a:ln>
            <a:noFill/>
          </a:ln>
        </p:spPr>
        <p:txBody>
          <a:bodyPr spcFirstLastPara="1" wrap="square" lIns="91425" tIns="45700" rIns="91425" bIns="45700" anchor="t" anchorCtr="0">
            <a:normAutofit/>
          </a:bodyPr>
          <a:lstStyle/>
          <a:p>
            <a:pPr marL="228600" lvl="0" indent="-77470" algn="l" rtl="0">
              <a:lnSpc>
                <a:spcPct val="70000"/>
              </a:lnSpc>
              <a:spcBef>
                <a:spcPts val="0"/>
              </a:spcBef>
              <a:spcAft>
                <a:spcPts val="0"/>
              </a:spcAft>
              <a:buClr>
                <a:schemeClr val="dk1"/>
              </a:buClr>
              <a:buSzPts val="2380"/>
              <a:buNone/>
            </a:pPr>
            <a:endParaRPr sz="2380"/>
          </a:p>
          <a:p>
            <a:pPr marL="114300" lvl="0" indent="0" algn="l" rtl="0">
              <a:lnSpc>
                <a:spcPct val="70000"/>
              </a:lnSpc>
              <a:spcBef>
                <a:spcPts val="1000"/>
              </a:spcBef>
              <a:spcAft>
                <a:spcPts val="0"/>
              </a:spcAft>
              <a:buClr>
                <a:schemeClr val="dk1"/>
              </a:buClr>
              <a:buSzPts val="2380"/>
              <a:buNone/>
            </a:pPr>
            <a:r>
              <a:rPr lang="en-US" sz="2380"/>
              <a:t>Remember our behaviors/rules are specific tasks students are to do to demonstrate the schoolwide expectations</a:t>
            </a:r>
            <a:endParaRPr/>
          </a:p>
          <a:p>
            <a:pPr marL="228600" lvl="0" indent="-99060" algn="l" rtl="0">
              <a:lnSpc>
                <a:spcPct val="70000"/>
              </a:lnSpc>
              <a:spcBef>
                <a:spcPts val="1000"/>
              </a:spcBef>
              <a:spcAft>
                <a:spcPts val="0"/>
              </a:spcAft>
              <a:buClr>
                <a:schemeClr val="dk1"/>
              </a:buClr>
              <a:buSzPts val="2040"/>
              <a:buNone/>
            </a:pPr>
            <a:endParaRPr sz="2040"/>
          </a:p>
          <a:p>
            <a:pPr marL="114300" lvl="0" indent="0" algn="l" rtl="0">
              <a:lnSpc>
                <a:spcPct val="70000"/>
              </a:lnSpc>
              <a:spcBef>
                <a:spcPts val="1000"/>
              </a:spcBef>
              <a:spcAft>
                <a:spcPts val="0"/>
              </a:spcAft>
              <a:buClr>
                <a:schemeClr val="dk1"/>
              </a:buClr>
              <a:buSzPts val="2380"/>
              <a:buNone/>
            </a:pPr>
            <a:r>
              <a:rPr lang="en-US" sz="2380"/>
              <a:t>When defining specific behaviors/rules they should be: </a:t>
            </a:r>
            <a:endParaRPr/>
          </a:p>
          <a:p>
            <a:pPr marL="628650" lvl="0" indent="-514350" algn="l" rtl="0">
              <a:lnSpc>
                <a:spcPct val="70000"/>
              </a:lnSpc>
              <a:spcBef>
                <a:spcPts val="1000"/>
              </a:spcBef>
              <a:spcAft>
                <a:spcPts val="0"/>
              </a:spcAft>
              <a:buClr>
                <a:schemeClr val="dk2"/>
              </a:buClr>
              <a:buSzPts val="2380"/>
              <a:buFont typeface="Calibri"/>
              <a:buAutoNum type="arabicPeriod"/>
            </a:pPr>
            <a:r>
              <a:rPr lang="en-US" sz="2380" b="1">
                <a:solidFill>
                  <a:schemeClr val="dk2"/>
                </a:solidFill>
              </a:rPr>
              <a:t>Observable</a:t>
            </a:r>
            <a:r>
              <a:rPr lang="en-US" sz="2380" b="1"/>
              <a:t> </a:t>
            </a:r>
            <a:r>
              <a:rPr lang="en-US" sz="2380"/>
              <a:t>– behaviors that we can see, </a:t>
            </a:r>
            <a:endParaRPr/>
          </a:p>
          <a:p>
            <a:pPr marL="628650" lvl="0" indent="-514350" algn="l" rtl="0">
              <a:lnSpc>
                <a:spcPct val="70000"/>
              </a:lnSpc>
              <a:spcBef>
                <a:spcPts val="1000"/>
              </a:spcBef>
              <a:spcAft>
                <a:spcPts val="0"/>
              </a:spcAft>
              <a:buClr>
                <a:schemeClr val="dk2"/>
              </a:buClr>
              <a:buSzPts val="2380"/>
              <a:buFont typeface="Calibri"/>
              <a:buAutoNum type="arabicPeriod"/>
            </a:pPr>
            <a:r>
              <a:rPr lang="en-US" sz="2380" b="1">
                <a:solidFill>
                  <a:schemeClr val="dk2"/>
                </a:solidFill>
              </a:rPr>
              <a:t>Measurable</a:t>
            </a:r>
            <a:r>
              <a:rPr lang="en-US" sz="2380" b="1"/>
              <a:t> </a:t>
            </a:r>
            <a:r>
              <a:rPr lang="en-US" sz="2380"/>
              <a:t>– we could actually count the occurrence of the behavior, </a:t>
            </a:r>
            <a:endParaRPr/>
          </a:p>
          <a:p>
            <a:pPr marL="628650" lvl="0" indent="-514350" algn="l" rtl="0">
              <a:lnSpc>
                <a:spcPct val="70000"/>
              </a:lnSpc>
              <a:spcBef>
                <a:spcPts val="1000"/>
              </a:spcBef>
              <a:spcAft>
                <a:spcPts val="0"/>
              </a:spcAft>
              <a:buClr>
                <a:schemeClr val="dk2"/>
              </a:buClr>
              <a:buSzPts val="2380"/>
              <a:buFont typeface="Calibri"/>
              <a:buAutoNum type="arabicPeriod"/>
            </a:pPr>
            <a:r>
              <a:rPr lang="en-US" sz="2380" b="1">
                <a:solidFill>
                  <a:schemeClr val="dk2"/>
                </a:solidFill>
              </a:rPr>
              <a:t>Positively Stated</a:t>
            </a:r>
            <a:r>
              <a:rPr lang="en-US" sz="2380">
                <a:solidFill>
                  <a:schemeClr val="dk2"/>
                </a:solidFill>
              </a:rPr>
              <a:t> </a:t>
            </a:r>
            <a:r>
              <a:rPr lang="en-US" sz="2380"/>
              <a:t>– things to do to be successful, </a:t>
            </a:r>
            <a:endParaRPr/>
          </a:p>
          <a:p>
            <a:pPr marL="628650" lvl="0" indent="-514350" algn="l" rtl="0">
              <a:lnSpc>
                <a:spcPct val="70000"/>
              </a:lnSpc>
              <a:spcBef>
                <a:spcPts val="1000"/>
              </a:spcBef>
              <a:spcAft>
                <a:spcPts val="0"/>
              </a:spcAft>
              <a:buClr>
                <a:schemeClr val="dk2"/>
              </a:buClr>
              <a:buSzPts val="2380"/>
              <a:buFont typeface="Calibri"/>
              <a:buAutoNum type="arabicPeriod"/>
            </a:pPr>
            <a:r>
              <a:rPr lang="en-US" sz="2380" b="1">
                <a:solidFill>
                  <a:schemeClr val="dk2"/>
                </a:solidFill>
              </a:rPr>
              <a:t>Understandable</a:t>
            </a:r>
            <a:r>
              <a:rPr lang="en-US" sz="2380" b="1"/>
              <a:t> </a:t>
            </a:r>
            <a:r>
              <a:rPr lang="en-US" sz="2380"/>
              <a:t>– student-friendly language, and </a:t>
            </a:r>
            <a:endParaRPr/>
          </a:p>
          <a:p>
            <a:pPr marL="628650" lvl="0" indent="-514350" algn="l" rtl="0">
              <a:lnSpc>
                <a:spcPct val="70000"/>
              </a:lnSpc>
              <a:spcBef>
                <a:spcPts val="1000"/>
              </a:spcBef>
              <a:spcAft>
                <a:spcPts val="0"/>
              </a:spcAft>
              <a:buClr>
                <a:schemeClr val="dk2"/>
              </a:buClr>
              <a:buSzPts val="2380"/>
              <a:buFont typeface="Calibri"/>
              <a:buAutoNum type="arabicPeriod"/>
            </a:pPr>
            <a:r>
              <a:rPr lang="en-US" sz="2380" b="1">
                <a:solidFill>
                  <a:schemeClr val="dk2"/>
                </a:solidFill>
              </a:rPr>
              <a:t>Always Applicable</a:t>
            </a:r>
            <a:r>
              <a:rPr lang="en-US" sz="2380"/>
              <a:t>.</a:t>
            </a:r>
            <a:endParaRPr/>
          </a:p>
          <a:p>
            <a:pPr marL="228600" lvl="0" indent="-77470" algn="l" rtl="0">
              <a:lnSpc>
                <a:spcPct val="70000"/>
              </a:lnSpc>
              <a:spcBef>
                <a:spcPts val="1000"/>
              </a:spcBef>
              <a:spcAft>
                <a:spcPts val="0"/>
              </a:spcAft>
              <a:buClr>
                <a:schemeClr val="dk1"/>
              </a:buClr>
              <a:buSzPts val="2380"/>
              <a:buNone/>
            </a:pPr>
            <a:endParaRPr sz="2380"/>
          </a:p>
        </p:txBody>
      </p:sp>
      <p:sp>
        <p:nvSpPr>
          <p:cNvPr id="624" name="Google Shape;624;p19"/>
          <p:cNvSpPr txBox="1"/>
          <p:nvPr/>
        </p:nvSpPr>
        <p:spPr>
          <a:xfrm>
            <a:off x="7419242" y="6277708"/>
            <a:ext cx="24003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http://pbismissouri.org</a:t>
            </a: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86609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0"/>
          <p:cNvSpPr txBox="1">
            <a:spLocks noGrp="1"/>
          </p:cNvSpPr>
          <p:nvPr>
            <p:ph type="title" idx="4294967295"/>
          </p:nvPr>
        </p:nvSpPr>
        <p:spPr>
          <a:xfrm>
            <a:off x="1077601" y="157150"/>
            <a:ext cx="8970000" cy="914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D2A53"/>
              </a:buClr>
              <a:buSzPts val="1100"/>
              <a:buFont typeface="Calibri"/>
              <a:buNone/>
            </a:pPr>
            <a:r>
              <a:rPr lang="en-US">
                <a:latin typeface="Calibri"/>
                <a:ea typeface="Calibri"/>
                <a:cs typeface="Calibri"/>
                <a:sym typeface="Calibri"/>
              </a:rPr>
              <a:t>Example of Rules Following Guidelines</a:t>
            </a:r>
            <a:endParaRPr/>
          </a:p>
        </p:txBody>
      </p:sp>
      <p:graphicFrame>
        <p:nvGraphicFramePr>
          <p:cNvPr id="639" name="Google Shape;639;p20"/>
          <p:cNvGraphicFramePr/>
          <p:nvPr/>
        </p:nvGraphicFramePr>
        <p:xfrm>
          <a:off x="1077598" y="1360225"/>
          <a:ext cx="9322000" cy="4813475"/>
        </p:xfrm>
        <a:graphic>
          <a:graphicData uri="http://schemas.openxmlformats.org/drawingml/2006/table">
            <a:tbl>
              <a:tblPr>
                <a:noFill/>
                <a:tableStyleId>{DEC59E7A-5DA1-4187-8517-7008232FC3E6}</a:tableStyleId>
              </a:tblPr>
              <a:tblGrid>
                <a:gridCol w="2330500">
                  <a:extLst>
                    <a:ext uri="{9D8B030D-6E8A-4147-A177-3AD203B41FA5}">
                      <a16:colId xmlns:a16="http://schemas.microsoft.com/office/drawing/2014/main" val="20000"/>
                    </a:ext>
                  </a:extLst>
                </a:gridCol>
                <a:gridCol w="2330500">
                  <a:extLst>
                    <a:ext uri="{9D8B030D-6E8A-4147-A177-3AD203B41FA5}">
                      <a16:colId xmlns:a16="http://schemas.microsoft.com/office/drawing/2014/main" val="20001"/>
                    </a:ext>
                  </a:extLst>
                </a:gridCol>
                <a:gridCol w="2330500">
                  <a:extLst>
                    <a:ext uri="{9D8B030D-6E8A-4147-A177-3AD203B41FA5}">
                      <a16:colId xmlns:a16="http://schemas.microsoft.com/office/drawing/2014/main" val="20002"/>
                    </a:ext>
                  </a:extLst>
                </a:gridCol>
                <a:gridCol w="2330500">
                  <a:extLst>
                    <a:ext uri="{9D8B030D-6E8A-4147-A177-3AD203B41FA5}">
                      <a16:colId xmlns:a16="http://schemas.microsoft.com/office/drawing/2014/main" val="20003"/>
                    </a:ext>
                  </a:extLst>
                </a:gridCol>
              </a:tblGrid>
              <a:tr h="428000">
                <a:tc>
                  <a:txBody>
                    <a:bodyPr/>
                    <a:lstStyle/>
                    <a:p>
                      <a:pPr marL="0" marR="0" lvl="0" indent="0" algn="l" rtl="0">
                        <a:lnSpc>
                          <a:spcPct val="100000"/>
                        </a:lnSpc>
                        <a:spcBef>
                          <a:spcPts val="0"/>
                        </a:spcBef>
                        <a:spcAft>
                          <a:spcPts val="0"/>
                        </a:spcAft>
                        <a:buClr>
                          <a:schemeClr val="dk1"/>
                        </a:buClr>
                        <a:buSzPts val="450"/>
                        <a:buFont typeface="Calibri"/>
                        <a:buNone/>
                      </a:pPr>
                      <a:r>
                        <a:rPr lang="en-US" sz="1800" b="1" u="none" strike="noStrike" cap="none">
                          <a:solidFill>
                            <a:schemeClr val="dk1"/>
                          </a:solidFill>
                          <a:latin typeface="Calibri"/>
                          <a:ea typeface="Calibri"/>
                          <a:cs typeface="Calibri"/>
                          <a:sym typeface="Calibri"/>
                        </a:rPr>
                        <a:t>Guidelines</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450"/>
                        <a:buFont typeface="Calibri"/>
                        <a:buNone/>
                      </a:pPr>
                      <a:r>
                        <a:rPr lang="en-US" sz="1800" b="1" u="none" strike="noStrike" cap="none">
                          <a:solidFill>
                            <a:schemeClr val="dk1"/>
                          </a:solidFill>
                          <a:latin typeface="Calibri"/>
                          <a:ea typeface="Calibri"/>
                          <a:cs typeface="Calibri"/>
                          <a:sym typeface="Calibri"/>
                        </a:rPr>
                        <a:t>This Means</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450"/>
                        <a:buFont typeface="Calibri"/>
                        <a:buNone/>
                      </a:pPr>
                      <a:r>
                        <a:rPr lang="en-US" sz="1800" b="1" u="none" strike="noStrike" cap="none">
                          <a:solidFill>
                            <a:schemeClr val="dk1"/>
                          </a:solidFill>
                          <a:latin typeface="Calibri"/>
                          <a:ea typeface="Calibri"/>
                          <a:cs typeface="Calibri"/>
                          <a:sym typeface="Calibri"/>
                        </a:rPr>
                        <a:t>Example</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450"/>
                        <a:buFont typeface="Calibri"/>
                        <a:buNone/>
                      </a:pPr>
                      <a:r>
                        <a:rPr lang="en-US" sz="1800" b="1" u="none" strike="noStrike" cap="none">
                          <a:solidFill>
                            <a:schemeClr val="dk1"/>
                          </a:solidFill>
                          <a:latin typeface="Calibri"/>
                          <a:ea typeface="Calibri"/>
                          <a:cs typeface="Calibri"/>
                          <a:sym typeface="Calibri"/>
                        </a:rPr>
                        <a:t>Non-Example</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852900">
                <a:tc>
                  <a:txBody>
                    <a:bodyPr/>
                    <a:lstStyle/>
                    <a:p>
                      <a:pPr marL="0" marR="0" lvl="0" indent="0" algn="l" rtl="0">
                        <a:lnSpc>
                          <a:spcPct val="100000"/>
                        </a:lnSpc>
                        <a:spcBef>
                          <a:spcPts val="0"/>
                        </a:spcBef>
                        <a:spcAft>
                          <a:spcPts val="0"/>
                        </a:spcAft>
                        <a:buClr>
                          <a:schemeClr val="dk1"/>
                        </a:buClr>
                        <a:buSzPts val="450"/>
                        <a:buFont typeface="Calibri"/>
                        <a:buNone/>
                      </a:pPr>
                      <a:r>
                        <a:rPr lang="en-US" sz="1800" b="1" u="none" strike="noStrike" cap="none">
                          <a:solidFill>
                            <a:schemeClr val="dk1"/>
                          </a:solidFill>
                          <a:latin typeface="Calibri"/>
                          <a:ea typeface="Calibri"/>
                          <a:cs typeface="Calibri"/>
                          <a:sym typeface="Calibri"/>
                        </a:rPr>
                        <a:t>Observable</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450"/>
                        <a:buFont typeface="Calibri"/>
                        <a:buNone/>
                      </a:pPr>
                      <a:r>
                        <a:rPr lang="en-US" sz="1800" u="none" strike="noStrike" cap="none">
                          <a:solidFill>
                            <a:schemeClr val="dk1"/>
                          </a:solidFill>
                          <a:latin typeface="Calibri"/>
                          <a:ea typeface="Calibri"/>
                          <a:cs typeface="Calibri"/>
                          <a:sym typeface="Calibri"/>
                        </a:rPr>
                        <a:t>I can see it.</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450"/>
                        <a:buFont typeface="Calibri"/>
                        <a:buNone/>
                      </a:pPr>
                      <a:r>
                        <a:rPr lang="en-US" sz="1800" u="none" strike="noStrike" cap="none">
                          <a:solidFill>
                            <a:schemeClr val="dk1"/>
                          </a:solidFill>
                          <a:latin typeface="Calibri"/>
                          <a:ea typeface="Calibri"/>
                          <a:cs typeface="Calibri"/>
                          <a:sym typeface="Calibri"/>
                        </a:rPr>
                        <a:t>Raise hand and wait to be called on.</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450"/>
                        <a:buFont typeface="Calibri"/>
                        <a:buNone/>
                      </a:pPr>
                      <a:r>
                        <a:rPr lang="en-US" sz="1800" u="none" strike="noStrike" cap="none">
                          <a:solidFill>
                            <a:schemeClr val="dk1"/>
                          </a:solidFill>
                          <a:latin typeface="Calibri"/>
                          <a:ea typeface="Calibri"/>
                          <a:cs typeface="Calibri"/>
                          <a:sym typeface="Calibri"/>
                        </a:rPr>
                        <a:t>Be your best.</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97050">
                <a:tc>
                  <a:txBody>
                    <a:bodyPr/>
                    <a:lstStyle/>
                    <a:p>
                      <a:pPr marL="0" marR="0" lvl="0" indent="0" algn="l" rtl="0">
                        <a:lnSpc>
                          <a:spcPct val="100000"/>
                        </a:lnSpc>
                        <a:spcBef>
                          <a:spcPts val="0"/>
                        </a:spcBef>
                        <a:spcAft>
                          <a:spcPts val="0"/>
                        </a:spcAft>
                        <a:buClr>
                          <a:schemeClr val="dk1"/>
                        </a:buClr>
                        <a:buSzPts val="450"/>
                        <a:buFont typeface="Calibri"/>
                        <a:buNone/>
                      </a:pPr>
                      <a:r>
                        <a:rPr lang="en-US" sz="1800" b="1" u="none" strike="noStrike" cap="none">
                          <a:solidFill>
                            <a:schemeClr val="dk1"/>
                          </a:solidFill>
                          <a:latin typeface="Calibri"/>
                          <a:ea typeface="Calibri"/>
                          <a:cs typeface="Calibri"/>
                          <a:sym typeface="Calibri"/>
                        </a:rPr>
                        <a:t>Measurable</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450"/>
                        <a:buFont typeface="Calibri"/>
                        <a:buNone/>
                      </a:pPr>
                      <a:r>
                        <a:rPr lang="en-US" sz="1800" u="none" strike="noStrike" cap="none">
                          <a:solidFill>
                            <a:schemeClr val="dk1"/>
                          </a:solidFill>
                          <a:latin typeface="Calibri"/>
                          <a:ea typeface="Calibri"/>
                          <a:cs typeface="Calibri"/>
                          <a:sym typeface="Calibri"/>
                        </a:rPr>
                        <a:t>I can count it.</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450"/>
                        <a:buFont typeface="Calibri"/>
                        <a:buNone/>
                      </a:pPr>
                      <a:r>
                        <a:rPr lang="en-US" sz="1800" u="none" strike="noStrike" cap="none">
                          <a:solidFill>
                            <a:schemeClr val="dk1"/>
                          </a:solidFill>
                          <a:latin typeface="Calibri"/>
                          <a:ea typeface="Calibri"/>
                          <a:cs typeface="Calibri"/>
                          <a:sym typeface="Calibri"/>
                        </a:rPr>
                        <a:t>Bring materials.</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450"/>
                        <a:buFont typeface="Calibri"/>
                        <a:buNone/>
                      </a:pPr>
                      <a:r>
                        <a:rPr lang="en-US" sz="1800" u="none" strike="noStrike" cap="none">
                          <a:solidFill>
                            <a:schemeClr val="dk1"/>
                          </a:solidFill>
                          <a:latin typeface="Calibri"/>
                          <a:ea typeface="Calibri"/>
                          <a:cs typeface="Calibri"/>
                          <a:sym typeface="Calibri"/>
                        </a:rPr>
                        <a:t>Be ready to learn.</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52175">
                <a:tc>
                  <a:txBody>
                    <a:bodyPr/>
                    <a:lstStyle/>
                    <a:p>
                      <a:pPr marL="0" marR="0" lvl="0" indent="0" algn="l" rtl="0">
                        <a:lnSpc>
                          <a:spcPct val="100000"/>
                        </a:lnSpc>
                        <a:spcBef>
                          <a:spcPts val="0"/>
                        </a:spcBef>
                        <a:spcAft>
                          <a:spcPts val="0"/>
                        </a:spcAft>
                        <a:buClr>
                          <a:schemeClr val="dk1"/>
                        </a:buClr>
                        <a:buSzPts val="450"/>
                        <a:buFont typeface="Calibri"/>
                        <a:buNone/>
                      </a:pPr>
                      <a:r>
                        <a:rPr lang="en-US" sz="1800" b="1" u="none" strike="noStrike" cap="none">
                          <a:solidFill>
                            <a:schemeClr val="dk1"/>
                          </a:solidFill>
                          <a:latin typeface="Calibri"/>
                          <a:ea typeface="Calibri"/>
                          <a:cs typeface="Calibri"/>
                          <a:sym typeface="Calibri"/>
                        </a:rPr>
                        <a:t>Positively Stated</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450"/>
                        <a:buFont typeface="Calibri"/>
                        <a:buNone/>
                      </a:pPr>
                      <a:r>
                        <a:rPr lang="en-US" sz="1800" u="none" strike="noStrike" cap="none">
                          <a:solidFill>
                            <a:schemeClr val="dk1"/>
                          </a:solidFill>
                          <a:latin typeface="Calibri"/>
                          <a:ea typeface="Calibri"/>
                          <a:cs typeface="Calibri"/>
                          <a:sym typeface="Calibri"/>
                        </a:rPr>
                        <a:t>I tell students what TO do.</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450"/>
                        <a:buFont typeface="Calibri"/>
                        <a:buNone/>
                      </a:pPr>
                      <a:r>
                        <a:rPr lang="en-US" sz="1800" u="none" strike="noStrike" cap="none">
                          <a:solidFill>
                            <a:schemeClr val="dk1"/>
                          </a:solidFill>
                          <a:latin typeface="Calibri"/>
                          <a:ea typeface="Calibri"/>
                          <a:cs typeface="Calibri"/>
                          <a:sym typeface="Calibri"/>
                        </a:rPr>
                        <a:t>Hands and feet to self.</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450"/>
                        <a:buFont typeface="Calibri"/>
                        <a:buNone/>
                      </a:pPr>
                      <a:r>
                        <a:rPr lang="en-US" sz="1800" u="none" strike="noStrike" cap="none">
                          <a:solidFill>
                            <a:schemeClr val="dk1"/>
                          </a:solidFill>
                          <a:latin typeface="Calibri"/>
                          <a:ea typeface="Calibri"/>
                          <a:cs typeface="Calibri"/>
                          <a:sym typeface="Calibri"/>
                        </a:rPr>
                        <a:t>No fighting.</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074575">
                <a:tc>
                  <a:txBody>
                    <a:bodyPr/>
                    <a:lstStyle/>
                    <a:p>
                      <a:pPr marL="0" marR="0" lvl="0" indent="0" algn="l" rtl="0">
                        <a:lnSpc>
                          <a:spcPct val="100000"/>
                        </a:lnSpc>
                        <a:spcBef>
                          <a:spcPts val="0"/>
                        </a:spcBef>
                        <a:spcAft>
                          <a:spcPts val="0"/>
                        </a:spcAft>
                        <a:buClr>
                          <a:schemeClr val="dk1"/>
                        </a:buClr>
                        <a:buSzPts val="450"/>
                        <a:buFont typeface="Calibri"/>
                        <a:buNone/>
                      </a:pPr>
                      <a:r>
                        <a:rPr lang="en-US" sz="1800" b="1" u="none" strike="noStrike" cap="none">
                          <a:solidFill>
                            <a:schemeClr val="dk1"/>
                          </a:solidFill>
                          <a:latin typeface="Calibri"/>
                          <a:ea typeface="Calibri"/>
                          <a:cs typeface="Calibri"/>
                          <a:sym typeface="Calibri"/>
                        </a:rPr>
                        <a:t>Understandable</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450"/>
                        <a:buFont typeface="Calibri"/>
                        <a:buNone/>
                      </a:pPr>
                      <a:r>
                        <a:rPr lang="en-US" sz="1800" u="none" strike="noStrike" cap="none">
                          <a:solidFill>
                            <a:schemeClr val="dk1"/>
                          </a:solidFill>
                          <a:latin typeface="Calibri"/>
                          <a:ea typeface="Calibri"/>
                          <a:cs typeface="Calibri"/>
                          <a:sym typeface="Calibri"/>
                        </a:rPr>
                        <a:t>The vocabulary is age and grade appropriate.</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450"/>
                        <a:buFont typeface="Calibri"/>
                        <a:buNone/>
                      </a:pPr>
                      <a:r>
                        <a:rPr lang="en-US" sz="1800" u="none" strike="noStrike" cap="none">
                          <a:solidFill>
                            <a:schemeClr val="dk1"/>
                          </a:solidFill>
                          <a:latin typeface="Calibri"/>
                          <a:ea typeface="Calibri"/>
                          <a:cs typeface="Calibri"/>
                          <a:sym typeface="Calibri"/>
                        </a:rPr>
                        <a:t>Hands and feet to self.</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450"/>
                        <a:buFont typeface="Calibri"/>
                        <a:buNone/>
                      </a:pPr>
                      <a:r>
                        <a:rPr lang="en-US" sz="1800" u="none" strike="noStrike" cap="none">
                          <a:solidFill>
                            <a:schemeClr val="dk1"/>
                          </a:solidFill>
                          <a:latin typeface="Calibri"/>
                          <a:ea typeface="Calibri"/>
                          <a:cs typeface="Calibri"/>
                          <a:sym typeface="Calibri"/>
                        </a:rPr>
                        <a:t>Maintain personal space (K-1 rule)</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108775">
                <a:tc>
                  <a:txBody>
                    <a:bodyPr/>
                    <a:lstStyle/>
                    <a:p>
                      <a:pPr marL="0" marR="0" lvl="0" indent="0" algn="l" rtl="0">
                        <a:lnSpc>
                          <a:spcPct val="100000"/>
                        </a:lnSpc>
                        <a:spcBef>
                          <a:spcPts val="0"/>
                        </a:spcBef>
                        <a:spcAft>
                          <a:spcPts val="0"/>
                        </a:spcAft>
                        <a:buClr>
                          <a:schemeClr val="dk1"/>
                        </a:buClr>
                        <a:buSzPts val="450"/>
                        <a:buFont typeface="Calibri"/>
                        <a:buNone/>
                      </a:pPr>
                      <a:r>
                        <a:rPr lang="en-US" sz="1800" b="1" u="none" strike="noStrike" cap="none">
                          <a:solidFill>
                            <a:schemeClr val="dk1"/>
                          </a:solidFill>
                          <a:latin typeface="Calibri"/>
                          <a:ea typeface="Calibri"/>
                          <a:cs typeface="Calibri"/>
                          <a:sym typeface="Calibri"/>
                        </a:rPr>
                        <a:t>Always Applicable</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450"/>
                        <a:buFont typeface="Calibri"/>
                        <a:buNone/>
                      </a:pPr>
                      <a:r>
                        <a:rPr lang="en-US" sz="1800" u="none" strike="noStrike" cap="none">
                          <a:solidFill>
                            <a:schemeClr val="dk1"/>
                          </a:solidFill>
                          <a:latin typeface="Calibri"/>
                          <a:ea typeface="Calibri"/>
                          <a:cs typeface="Calibri"/>
                          <a:sym typeface="Calibri"/>
                        </a:rPr>
                        <a:t>I am to consistently enforce.</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450"/>
                        <a:buFont typeface="Calibri"/>
                        <a:buNone/>
                      </a:pPr>
                      <a:r>
                        <a:rPr lang="en-US" sz="1800" u="none" strike="noStrike" cap="none">
                          <a:solidFill>
                            <a:schemeClr val="dk1"/>
                          </a:solidFill>
                          <a:latin typeface="Calibri"/>
                          <a:ea typeface="Calibri"/>
                          <a:cs typeface="Calibri"/>
                          <a:sym typeface="Calibri"/>
                        </a:rPr>
                        <a:t>Stay in assigned area.</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450"/>
                        <a:buFont typeface="Calibri"/>
                        <a:buNone/>
                      </a:pPr>
                      <a:r>
                        <a:rPr lang="en-US" sz="1800" u="none" strike="noStrike" cap="none">
                          <a:solidFill>
                            <a:schemeClr val="dk1"/>
                          </a:solidFill>
                          <a:latin typeface="Calibri"/>
                          <a:ea typeface="Calibri"/>
                          <a:cs typeface="Calibri"/>
                          <a:sym typeface="Calibri"/>
                        </a:rPr>
                        <a:t>Remain seated until given permission to leave.</a:t>
                      </a:r>
                      <a:endParaRPr sz="1400" u="none" strike="noStrike" cap="none"/>
                    </a:p>
                  </a:txBody>
                  <a:tcPr marL="68825" marR="688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640" name="Google Shape;640;p20"/>
          <p:cNvSpPr txBox="1"/>
          <p:nvPr/>
        </p:nvSpPr>
        <p:spPr>
          <a:xfrm>
            <a:off x="6436361" y="6462374"/>
            <a:ext cx="33527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http://www.midatlanticpbis.org</a:t>
            </a: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graphicFrame>
        <p:nvGraphicFramePr>
          <p:cNvPr id="839" name="Google Shape;839;ge041cf7e2b_0_476"/>
          <p:cNvGraphicFramePr/>
          <p:nvPr/>
        </p:nvGraphicFramePr>
        <p:xfrm>
          <a:off x="301598" y="1295401"/>
          <a:ext cx="9704725" cy="4812025"/>
        </p:xfrm>
        <a:graphic>
          <a:graphicData uri="http://schemas.openxmlformats.org/drawingml/2006/table">
            <a:tbl>
              <a:tblPr>
                <a:noFill/>
                <a:tableStyleId>{DEC59E7A-5DA1-4187-8517-7008232FC3E6}</a:tableStyleId>
              </a:tblPr>
              <a:tblGrid>
                <a:gridCol w="1033175">
                  <a:extLst>
                    <a:ext uri="{9D8B030D-6E8A-4147-A177-3AD203B41FA5}">
                      <a16:colId xmlns:a16="http://schemas.microsoft.com/office/drawing/2014/main" val="20000"/>
                    </a:ext>
                  </a:extLst>
                </a:gridCol>
                <a:gridCol w="1029300">
                  <a:extLst>
                    <a:ext uri="{9D8B030D-6E8A-4147-A177-3AD203B41FA5}">
                      <a16:colId xmlns:a16="http://schemas.microsoft.com/office/drawing/2014/main" val="20001"/>
                    </a:ext>
                  </a:extLst>
                </a:gridCol>
                <a:gridCol w="1091750">
                  <a:extLst>
                    <a:ext uri="{9D8B030D-6E8A-4147-A177-3AD203B41FA5}">
                      <a16:colId xmlns:a16="http://schemas.microsoft.com/office/drawing/2014/main" val="20002"/>
                    </a:ext>
                  </a:extLst>
                </a:gridCol>
                <a:gridCol w="1091750">
                  <a:extLst>
                    <a:ext uri="{9D8B030D-6E8A-4147-A177-3AD203B41FA5}">
                      <a16:colId xmlns:a16="http://schemas.microsoft.com/office/drawing/2014/main" val="20003"/>
                    </a:ext>
                  </a:extLst>
                </a:gridCol>
                <a:gridCol w="1091750">
                  <a:extLst>
                    <a:ext uri="{9D8B030D-6E8A-4147-A177-3AD203B41FA5}">
                      <a16:colId xmlns:a16="http://schemas.microsoft.com/office/drawing/2014/main" val="20004"/>
                    </a:ext>
                  </a:extLst>
                </a:gridCol>
                <a:gridCol w="1091750">
                  <a:extLst>
                    <a:ext uri="{9D8B030D-6E8A-4147-A177-3AD203B41FA5}">
                      <a16:colId xmlns:a16="http://schemas.microsoft.com/office/drawing/2014/main" val="20005"/>
                    </a:ext>
                  </a:extLst>
                </a:gridCol>
                <a:gridCol w="1091750">
                  <a:extLst>
                    <a:ext uri="{9D8B030D-6E8A-4147-A177-3AD203B41FA5}">
                      <a16:colId xmlns:a16="http://schemas.microsoft.com/office/drawing/2014/main" val="20006"/>
                    </a:ext>
                  </a:extLst>
                </a:gridCol>
                <a:gridCol w="1091750">
                  <a:extLst>
                    <a:ext uri="{9D8B030D-6E8A-4147-A177-3AD203B41FA5}">
                      <a16:colId xmlns:a16="http://schemas.microsoft.com/office/drawing/2014/main" val="20007"/>
                    </a:ext>
                  </a:extLst>
                </a:gridCol>
                <a:gridCol w="1091750">
                  <a:extLst>
                    <a:ext uri="{9D8B030D-6E8A-4147-A177-3AD203B41FA5}">
                      <a16:colId xmlns:a16="http://schemas.microsoft.com/office/drawing/2014/main" val="20008"/>
                    </a:ext>
                  </a:extLst>
                </a:gridCol>
              </a:tblGrid>
              <a:tr h="37015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7">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SETTING/ROUTINE</a:t>
                      </a:r>
                      <a:endParaRPr sz="1400" u="none" strike="noStrike" cap="none"/>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37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1287500">
                <a:tc rowSpan="3">
                  <a:txBody>
                    <a:bodyPr/>
                    <a:lstStyle/>
                    <a:p>
                      <a:pPr marL="71755" marR="71755" lvl="0" indent="0" algn="ctr"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RULE/ EXPECTATION</a:t>
                      </a:r>
                      <a:endParaRPr sz="1800" u="none" strike="noStrike" cap="none">
                        <a:latin typeface="Calibri"/>
                        <a:ea typeface="Calibri"/>
                        <a:cs typeface="Calibri"/>
                        <a:sym typeface="Calibri"/>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Be Safe</a:t>
                      </a:r>
                      <a:r>
                        <a:rPr lang="en-US" sz="12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8750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Be Responsible </a:t>
                      </a:r>
                      <a:r>
                        <a:rPr lang="en-US" sz="12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28750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Be Respectful </a:t>
                      </a:r>
                      <a:r>
                        <a:rPr lang="en-US" sz="12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 </a:t>
                      </a:r>
                      <a:endParaRPr sz="1000" u="none" strike="noStrike" cap="none">
                        <a:latin typeface="Times New Roman"/>
                        <a:ea typeface="Times New Roman"/>
                        <a:cs typeface="Times New Roman"/>
                        <a:sym typeface="Times New Roman"/>
                      </a:endParaRPr>
                    </a:p>
                  </a:txBody>
                  <a:tcPr marL="64125" marR="641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840" name="Google Shape;840;ge041cf7e2b_0_476"/>
          <p:cNvSpPr/>
          <p:nvPr/>
        </p:nvSpPr>
        <p:spPr>
          <a:xfrm>
            <a:off x="1334770" y="327278"/>
            <a:ext cx="6959400" cy="1662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4800"/>
              <a:buFont typeface="Cambria"/>
              <a:buNone/>
            </a:pPr>
            <a:r>
              <a:rPr lang="en-US" sz="4800" b="0" i="0" u="none" strike="noStrike" cap="none">
                <a:solidFill>
                  <a:schemeClr val="accent1"/>
                </a:solidFill>
                <a:latin typeface="Calibri"/>
                <a:ea typeface="Calibri"/>
                <a:cs typeface="Calibri"/>
                <a:sym typeface="Calibri"/>
              </a:rPr>
              <a:t>Behavior Matrix: Template</a:t>
            </a:r>
            <a:br>
              <a:rPr lang="en-US" sz="4400" b="0" i="0" u="none" strike="noStrike" cap="none">
                <a:solidFill>
                  <a:schemeClr val="dk2"/>
                </a:solidFill>
                <a:latin typeface="Cambria"/>
                <a:ea typeface="Cambria"/>
                <a:cs typeface="Cambria"/>
                <a:sym typeface="Cambria"/>
              </a:rPr>
            </a:br>
            <a:endParaRPr sz="6000" b="0" i="0" u="none" strike="noStrike" cap="none">
              <a:solidFill>
                <a:schemeClr val="dk2"/>
              </a:solidFill>
              <a:latin typeface="Cambria"/>
              <a:ea typeface="Cambria"/>
              <a:cs typeface="Cambria"/>
              <a:sym typeface="Cambria"/>
            </a:endParaRPr>
          </a:p>
        </p:txBody>
      </p:sp>
      <p:sp>
        <p:nvSpPr>
          <p:cNvPr id="841" name="Google Shape;841;ge041cf7e2b_0_476"/>
          <p:cNvSpPr txBox="1"/>
          <p:nvPr/>
        </p:nvSpPr>
        <p:spPr>
          <a:xfrm>
            <a:off x="7860323" y="6277708"/>
            <a:ext cx="3200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http://pbismissouri.org</a:t>
            </a: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842" name="Google Shape;842;ge041cf7e2b_0_476"/>
          <p:cNvSpPr/>
          <p:nvPr/>
        </p:nvSpPr>
        <p:spPr>
          <a:xfrm>
            <a:off x="1334775" y="2244925"/>
            <a:ext cx="1132800" cy="401580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26944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graphicFrame>
        <p:nvGraphicFramePr>
          <p:cNvPr id="675" name="Google Shape;675;p24"/>
          <p:cNvGraphicFramePr/>
          <p:nvPr/>
        </p:nvGraphicFramePr>
        <p:xfrm>
          <a:off x="2332816" y="1498477"/>
          <a:ext cx="7449350" cy="4418850"/>
        </p:xfrm>
        <a:graphic>
          <a:graphicData uri="http://schemas.openxmlformats.org/drawingml/2006/table">
            <a:tbl>
              <a:tblPr>
                <a:noFill/>
                <a:tableStyleId>{DEC59E7A-5DA1-4187-8517-7008232FC3E6}</a:tableStyleId>
              </a:tblPr>
              <a:tblGrid>
                <a:gridCol w="1934750">
                  <a:extLst>
                    <a:ext uri="{9D8B030D-6E8A-4147-A177-3AD203B41FA5}">
                      <a16:colId xmlns:a16="http://schemas.microsoft.com/office/drawing/2014/main" val="20000"/>
                    </a:ext>
                  </a:extLst>
                </a:gridCol>
                <a:gridCol w="1365000">
                  <a:extLst>
                    <a:ext uri="{9D8B030D-6E8A-4147-A177-3AD203B41FA5}">
                      <a16:colId xmlns:a16="http://schemas.microsoft.com/office/drawing/2014/main" val="20001"/>
                    </a:ext>
                  </a:extLst>
                </a:gridCol>
                <a:gridCol w="1474200">
                  <a:extLst>
                    <a:ext uri="{9D8B030D-6E8A-4147-A177-3AD203B41FA5}">
                      <a16:colId xmlns:a16="http://schemas.microsoft.com/office/drawing/2014/main" val="20002"/>
                    </a:ext>
                  </a:extLst>
                </a:gridCol>
                <a:gridCol w="1493550">
                  <a:extLst>
                    <a:ext uri="{9D8B030D-6E8A-4147-A177-3AD203B41FA5}">
                      <a16:colId xmlns:a16="http://schemas.microsoft.com/office/drawing/2014/main" val="20003"/>
                    </a:ext>
                  </a:extLst>
                </a:gridCol>
                <a:gridCol w="1181850">
                  <a:extLst>
                    <a:ext uri="{9D8B030D-6E8A-4147-A177-3AD203B41FA5}">
                      <a16:colId xmlns:a16="http://schemas.microsoft.com/office/drawing/2014/main" val="20004"/>
                    </a:ext>
                  </a:extLst>
                </a:gridCol>
              </a:tblGrid>
              <a:tr h="714025">
                <a:tc>
                  <a:txBody>
                    <a:bodyPr/>
                    <a:lstStyle/>
                    <a:p>
                      <a:pPr marL="0" marR="0" lvl="0" indent="0" algn="ctr" rtl="0">
                        <a:lnSpc>
                          <a:spcPct val="100000"/>
                        </a:lnSpc>
                        <a:spcBef>
                          <a:spcPts val="0"/>
                        </a:spcBef>
                        <a:spcAft>
                          <a:spcPts val="0"/>
                        </a:spcAft>
                        <a:buClr>
                          <a:schemeClr val="dk2"/>
                        </a:buClr>
                        <a:buSzPts val="2400"/>
                        <a:buFont typeface="Twentieth Century"/>
                        <a:buNone/>
                      </a:pPr>
                      <a:r>
                        <a:rPr lang="en-US" sz="2400" b="1" i="0" u="none" strike="noStrike" cap="none">
                          <a:solidFill>
                            <a:schemeClr val="dk2"/>
                          </a:solidFill>
                          <a:latin typeface="Twentieth Century"/>
                          <a:ea typeface="Twentieth Century"/>
                          <a:cs typeface="Twentieth Century"/>
                          <a:sym typeface="Twentieth Century"/>
                        </a:rPr>
                        <a:t>Expectations</a:t>
                      </a:r>
                      <a:endParaRPr sz="1400" u="none" strike="noStrike" cap="none"/>
                    </a:p>
                  </a:txBody>
                  <a:tcPr marL="91425" marR="91425" marT="45725" marB="45725">
                    <a:solidFill>
                      <a:srgbClr val="999999"/>
                    </a:solidFill>
                  </a:tcPr>
                </a:tc>
                <a:tc gridSpan="4">
                  <a:txBody>
                    <a:bodyPr/>
                    <a:lstStyle/>
                    <a:p>
                      <a:pPr marL="0" marR="0" lvl="0" indent="0" algn="ctr" rtl="0">
                        <a:lnSpc>
                          <a:spcPct val="100000"/>
                        </a:lnSpc>
                        <a:spcBef>
                          <a:spcPts val="0"/>
                        </a:spcBef>
                        <a:spcAft>
                          <a:spcPts val="0"/>
                        </a:spcAft>
                        <a:buClr>
                          <a:srgbClr val="1D2A53"/>
                        </a:buClr>
                        <a:buSzPts val="2400"/>
                        <a:buFont typeface="Twentieth Century"/>
                        <a:buNone/>
                      </a:pPr>
                      <a:r>
                        <a:rPr lang="en-US" sz="2400" b="1" u="none" strike="noStrike" cap="none">
                          <a:solidFill>
                            <a:srgbClr val="1D2A53"/>
                          </a:solidFill>
                          <a:latin typeface="Twentieth Century"/>
                          <a:ea typeface="Twentieth Century"/>
                          <a:cs typeface="Twentieth Century"/>
                          <a:sym typeface="Twentieth Century"/>
                        </a:rPr>
                        <a:t>SETTINGS</a:t>
                      </a:r>
                      <a:endParaRPr sz="1400" u="none" strike="noStrike" cap="none"/>
                    </a:p>
                  </a:txBody>
                  <a:tcPr marL="91425" marR="91425" marT="45725" marB="45725">
                    <a:solidFill>
                      <a:srgbClr val="9999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91975">
                <a:tc>
                  <a:txBody>
                    <a:bodyPr/>
                    <a:lstStyle/>
                    <a:p>
                      <a:pPr marL="0" marR="0" lvl="0" indent="0" algn="ctr" rtl="0">
                        <a:lnSpc>
                          <a:spcPct val="100000"/>
                        </a:lnSpc>
                        <a:spcBef>
                          <a:spcPts val="0"/>
                        </a:spcBef>
                        <a:spcAft>
                          <a:spcPts val="0"/>
                        </a:spcAft>
                        <a:buClr>
                          <a:srgbClr val="1D2A53"/>
                        </a:buClr>
                        <a:buSzPts val="6000"/>
                        <a:buFont typeface="Twentieth Century"/>
                        <a:buNone/>
                      </a:pPr>
                      <a:r>
                        <a:rPr lang="en-US" sz="6000" b="1" i="0" u="none" strike="noStrike" cap="none">
                          <a:solidFill>
                            <a:srgbClr val="1D2A53"/>
                          </a:solidFill>
                          <a:latin typeface="Twentieth Century"/>
                          <a:ea typeface="Twentieth Century"/>
                          <a:cs typeface="Twentieth Century"/>
                          <a:sym typeface="Twentieth Century"/>
                        </a:rPr>
                        <a:t>?</a:t>
                      </a:r>
                      <a:endParaRPr sz="1400" u="none" strike="noStrike" cap="none"/>
                    </a:p>
                  </a:txBody>
                  <a:tcPr marL="91425" marR="91425" marT="45725" marB="45725" anchor="ctr">
                    <a:solidFill>
                      <a:srgbClr val="F5F4F4"/>
                    </a:solidFill>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1D2A53"/>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1D2A53"/>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Twentieth Century"/>
                        <a:ea typeface="Twentieth Century"/>
                        <a:cs typeface="Twentieth Century"/>
                        <a:sym typeface="Twentieth Century"/>
                      </a:endParaRPr>
                    </a:p>
                  </a:txBody>
                  <a:tcPr marL="91425" marR="91425" marT="45725" marB="45725"/>
                </a:tc>
                <a:extLst>
                  <a:ext uri="{0D108BD9-81ED-4DB2-BD59-A6C34878D82A}">
                    <a16:rowId xmlns:a16="http://schemas.microsoft.com/office/drawing/2014/main" val="10001"/>
                  </a:ext>
                </a:extLst>
              </a:tr>
              <a:tr h="1156425">
                <a:tc>
                  <a:txBody>
                    <a:bodyPr/>
                    <a:lstStyle/>
                    <a:p>
                      <a:pPr marL="0" marR="0" lvl="0" indent="0" algn="ctr" rtl="0">
                        <a:lnSpc>
                          <a:spcPct val="100000"/>
                        </a:lnSpc>
                        <a:spcBef>
                          <a:spcPts val="0"/>
                        </a:spcBef>
                        <a:spcAft>
                          <a:spcPts val="0"/>
                        </a:spcAft>
                        <a:buClr>
                          <a:srgbClr val="1D2A53"/>
                        </a:buClr>
                        <a:buSzPts val="6000"/>
                        <a:buFont typeface="Twentieth Century"/>
                        <a:buNone/>
                      </a:pPr>
                      <a:r>
                        <a:rPr lang="en-US" sz="6000" b="1" i="0" u="none" strike="noStrike" cap="none">
                          <a:solidFill>
                            <a:srgbClr val="1D2A53"/>
                          </a:solidFill>
                          <a:latin typeface="Twentieth Century"/>
                          <a:ea typeface="Twentieth Century"/>
                          <a:cs typeface="Twentieth Century"/>
                          <a:sym typeface="Twentieth Century"/>
                        </a:rPr>
                        <a:t>?</a:t>
                      </a:r>
                      <a:endParaRPr sz="1400" u="none" strike="noStrike" cap="none"/>
                    </a:p>
                  </a:txBody>
                  <a:tcPr marL="91425" marR="91425" marT="45725" marB="45725" anchor="ctr">
                    <a:solidFill>
                      <a:srgbClr val="F5F4F4"/>
                    </a:solidFill>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extLst>
                  <a:ext uri="{0D108BD9-81ED-4DB2-BD59-A6C34878D82A}">
                    <a16:rowId xmlns:a16="http://schemas.microsoft.com/office/drawing/2014/main" val="10002"/>
                  </a:ext>
                </a:extLst>
              </a:tr>
              <a:tr h="1156425">
                <a:tc>
                  <a:txBody>
                    <a:bodyPr/>
                    <a:lstStyle/>
                    <a:p>
                      <a:pPr marL="0" marR="0" lvl="0" indent="0" algn="ctr" rtl="0">
                        <a:lnSpc>
                          <a:spcPct val="100000"/>
                        </a:lnSpc>
                        <a:spcBef>
                          <a:spcPts val="0"/>
                        </a:spcBef>
                        <a:spcAft>
                          <a:spcPts val="0"/>
                        </a:spcAft>
                        <a:buClr>
                          <a:srgbClr val="1D2A53"/>
                        </a:buClr>
                        <a:buSzPts val="6000"/>
                        <a:buFont typeface="Twentieth Century"/>
                        <a:buNone/>
                      </a:pPr>
                      <a:r>
                        <a:rPr lang="en-US" sz="6000" b="1" i="0" u="none" strike="noStrike" cap="none">
                          <a:solidFill>
                            <a:srgbClr val="1D2A53"/>
                          </a:solidFill>
                          <a:latin typeface="Twentieth Century"/>
                          <a:ea typeface="Twentieth Century"/>
                          <a:cs typeface="Twentieth Century"/>
                          <a:sym typeface="Twentieth Century"/>
                        </a:rPr>
                        <a:t>?</a:t>
                      </a:r>
                      <a:endParaRPr sz="1400" u="none" strike="noStrike" cap="none"/>
                    </a:p>
                  </a:txBody>
                  <a:tcPr marL="91425" marR="91425" marT="45725" marB="45725" anchor="ctr">
                    <a:solidFill>
                      <a:srgbClr val="F5F4F4"/>
                    </a:solidFill>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extLst>
                  <a:ext uri="{0D108BD9-81ED-4DB2-BD59-A6C34878D82A}">
                    <a16:rowId xmlns:a16="http://schemas.microsoft.com/office/drawing/2014/main" val="10003"/>
                  </a:ext>
                </a:extLst>
              </a:tr>
            </a:tbl>
          </a:graphicData>
        </a:graphic>
      </p:graphicFrame>
      <p:grpSp>
        <p:nvGrpSpPr>
          <p:cNvPr id="676" name="Google Shape;676;p24"/>
          <p:cNvGrpSpPr/>
          <p:nvPr/>
        </p:nvGrpSpPr>
        <p:grpSpPr>
          <a:xfrm>
            <a:off x="2944044" y="858296"/>
            <a:ext cx="6187555" cy="4694030"/>
            <a:chOff x="4487789" y="1814320"/>
            <a:chExt cx="6187555" cy="4694030"/>
          </a:xfrm>
        </p:grpSpPr>
        <p:sp>
          <p:nvSpPr>
            <p:cNvPr id="677" name="Google Shape;677;p24"/>
            <p:cNvSpPr/>
            <p:nvPr/>
          </p:nvSpPr>
          <p:spPr>
            <a:xfrm rot="-844402">
              <a:off x="4825423" y="2432628"/>
              <a:ext cx="5512286" cy="3457413"/>
            </a:xfrm>
            <a:prstGeom prst="leftArrow">
              <a:avLst>
                <a:gd name="adj1" fmla="val 50000"/>
                <a:gd name="adj2" fmla="val 50000"/>
              </a:avLst>
            </a:prstGeom>
            <a:solidFill>
              <a:srgbClr val="DD804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8" name="Google Shape;678;p24"/>
            <p:cNvSpPr txBox="1"/>
            <p:nvPr/>
          </p:nvSpPr>
          <p:spPr>
            <a:xfrm rot="-986202">
              <a:off x="5603532" y="3348731"/>
              <a:ext cx="4865534" cy="16619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1D2A53"/>
                  </a:solidFill>
                  <a:latin typeface="Twentieth Century"/>
                  <a:ea typeface="Twentieth Century"/>
                  <a:cs typeface="Twentieth Century"/>
                  <a:sym typeface="Twentieth Century"/>
                </a:rPr>
                <a:t>Enter your expectations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1D2A53"/>
                  </a:solidFill>
                  <a:latin typeface="Twentieth Century"/>
                  <a:ea typeface="Twentieth Century"/>
                  <a:cs typeface="Twentieth Century"/>
                  <a:sym typeface="Twentieth Century"/>
                </a:rPr>
                <a:t>3-5 positively stated behaviors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1D2A53"/>
                  </a:solidFill>
                  <a:latin typeface="Twentieth Century"/>
                  <a:ea typeface="Twentieth Century"/>
                  <a:cs typeface="Twentieth Century"/>
                  <a:sym typeface="Twentieth Century"/>
                </a:rPr>
                <a:t>broadly stated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D2A53"/>
                </a:solidFill>
                <a:latin typeface="Twentieth Century"/>
                <a:ea typeface="Twentieth Century"/>
                <a:cs typeface="Twentieth Century"/>
                <a:sym typeface="Twentieth Century"/>
              </a:endParaRPr>
            </a:p>
          </p:txBody>
        </p:sp>
      </p:grpSp>
      <p:sp>
        <p:nvSpPr>
          <p:cNvPr id="679" name="Google Shape;679;p24"/>
          <p:cNvSpPr txBox="1"/>
          <p:nvPr/>
        </p:nvSpPr>
        <p:spPr>
          <a:xfrm>
            <a:off x="2764004" y="370060"/>
            <a:ext cx="6586980" cy="62765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D2A53"/>
              </a:buClr>
              <a:buSzPts val="3600"/>
              <a:buFont typeface="Twentieth Century"/>
              <a:buNone/>
            </a:pPr>
            <a:r>
              <a:rPr lang="en-US" sz="3600" b="1" i="0" u="none" strike="noStrike" cap="none">
                <a:solidFill>
                  <a:srgbClr val="1D2A53"/>
                </a:solidFill>
                <a:latin typeface="Twentieth Century"/>
                <a:ea typeface="Twentieth Century"/>
                <a:cs typeface="Twentieth Century"/>
                <a:sym typeface="Twentieth Century"/>
              </a:rPr>
              <a:t>Teaching Matrix</a:t>
            </a:r>
            <a:endParaRPr sz="1400" b="0" i="0" u="none" strike="noStrike" cap="none">
              <a:solidFill>
                <a:srgbClr val="000000"/>
              </a:solidFill>
              <a:latin typeface="Arial"/>
              <a:ea typeface="Arial"/>
              <a:cs typeface="Arial"/>
              <a:sym typeface="Arial"/>
            </a:endParaRPr>
          </a:p>
        </p:txBody>
      </p:sp>
      <p:pic>
        <p:nvPicPr>
          <p:cNvPr id="680" name="Google Shape;680;p24"/>
          <p:cNvPicPr preferRelativeResize="0"/>
          <p:nvPr/>
        </p:nvPicPr>
        <p:blipFill rotWithShape="1">
          <a:blip r:embed="rId3">
            <a:alphaModFix/>
          </a:blip>
          <a:srcRect l="41470" t="91521" r="56807" b="2710"/>
          <a:stretch/>
        </p:blipFill>
        <p:spPr>
          <a:xfrm>
            <a:off x="11439742" y="5524687"/>
            <a:ext cx="634953" cy="597876"/>
          </a:xfrm>
          <a:prstGeom prst="rect">
            <a:avLst/>
          </a:prstGeom>
          <a:noFill/>
          <a:ln>
            <a:noFill/>
          </a:ln>
        </p:spPr>
      </p:pic>
    </p:spTree>
    <p:extLst>
      <p:ext uri="{BB962C8B-B14F-4D97-AF65-F5344CB8AC3E}">
        <p14:creationId xmlns:p14="http://schemas.microsoft.com/office/powerpoint/2010/main" val="1090702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26"/>
          <p:cNvSpPr txBox="1"/>
          <p:nvPr/>
        </p:nvSpPr>
        <p:spPr>
          <a:xfrm>
            <a:off x="2803387" y="301638"/>
            <a:ext cx="6987106" cy="91535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1D2A53"/>
              </a:buClr>
              <a:buSzPts val="4000"/>
              <a:buFont typeface="Twentieth Century"/>
              <a:buNone/>
            </a:pPr>
            <a:r>
              <a:rPr lang="en-US" sz="4000" b="1" i="0" u="none" strike="noStrike" cap="none">
                <a:solidFill>
                  <a:srgbClr val="1D2A53"/>
                </a:solidFill>
                <a:latin typeface="Twentieth Century"/>
                <a:ea typeface="Twentieth Century"/>
                <a:cs typeface="Twentieth Century"/>
                <a:sym typeface="Twentieth Century"/>
              </a:rPr>
              <a:t>Teaching </a:t>
            </a:r>
            <a:r>
              <a:rPr lang="en-US" sz="4000" b="1" i="0" u="none" strike="noStrike" cap="none">
                <a:solidFill>
                  <a:srgbClr val="1D2A53"/>
                </a:solidFill>
                <a:latin typeface="Twentieth Century"/>
                <a:ea typeface="Twentieth Century"/>
                <a:cs typeface="Twentieth Century"/>
                <a:sym typeface="Twentieth Centur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Matrix</a:t>
            </a:r>
            <a:endParaRPr sz="2000" b="1" i="0" u="none" strike="noStrike" cap="none">
              <a:solidFill>
                <a:srgbClr val="1D2A53"/>
              </a:solidFill>
              <a:latin typeface="Twentieth Century"/>
              <a:ea typeface="Twentieth Century"/>
              <a:cs typeface="Twentieth Century"/>
              <a:sym typeface="Twentieth Century"/>
            </a:endParaRPr>
          </a:p>
        </p:txBody>
      </p:sp>
      <p:graphicFrame>
        <p:nvGraphicFramePr>
          <p:cNvPr id="687" name="Google Shape;687;p26"/>
          <p:cNvGraphicFramePr/>
          <p:nvPr/>
        </p:nvGraphicFramePr>
        <p:xfrm>
          <a:off x="2118363" y="1383691"/>
          <a:ext cx="7976175" cy="4480925"/>
        </p:xfrm>
        <a:graphic>
          <a:graphicData uri="http://schemas.openxmlformats.org/drawingml/2006/table">
            <a:tbl>
              <a:tblPr>
                <a:noFill/>
                <a:tableStyleId>{DEC59E7A-5DA1-4187-8517-7008232FC3E6}</a:tableStyleId>
              </a:tblPr>
              <a:tblGrid>
                <a:gridCol w="2033875">
                  <a:extLst>
                    <a:ext uri="{9D8B030D-6E8A-4147-A177-3AD203B41FA5}">
                      <a16:colId xmlns:a16="http://schemas.microsoft.com/office/drawing/2014/main" val="20000"/>
                    </a:ext>
                  </a:extLst>
                </a:gridCol>
                <a:gridCol w="1528225">
                  <a:extLst>
                    <a:ext uri="{9D8B030D-6E8A-4147-A177-3AD203B41FA5}">
                      <a16:colId xmlns:a16="http://schemas.microsoft.com/office/drawing/2014/main" val="20001"/>
                    </a:ext>
                  </a:extLst>
                </a:gridCol>
                <a:gridCol w="1601600">
                  <a:extLst>
                    <a:ext uri="{9D8B030D-6E8A-4147-A177-3AD203B41FA5}">
                      <a16:colId xmlns:a16="http://schemas.microsoft.com/office/drawing/2014/main" val="20002"/>
                    </a:ext>
                  </a:extLst>
                </a:gridCol>
                <a:gridCol w="1468200">
                  <a:extLst>
                    <a:ext uri="{9D8B030D-6E8A-4147-A177-3AD203B41FA5}">
                      <a16:colId xmlns:a16="http://schemas.microsoft.com/office/drawing/2014/main" val="20003"/>
                    </a:ext>
                  </a:extLst>
                </a:gridCol>
                <a:gridCol w="1344275">
                  <a:extLst>
                    <a:ext uri="{9D8B030D-6E8A-4147-A177-3AD203B41FA5}">
                      <a16:colId xmlns:a16="http://schemas.microsoft.com/office/drawing/2014/main" val="20004"/>
                    </a:ext>
                  </a:extLst>
                </a:gridCol>
              </a:tblGrid>
              <a:tr h="724050">
                <a:tc>
                  <a:txBody>
                    <a:bodyPr/>
                    <a:lstStyle/>
                    <a:p>
                      <a:pPr marL="0" marR="0" lvl="0" indent="0" algn="ctr" rtl="0">
                        <a:lnSpc>
                          <a:spcPct val="100000"/>
                        </a:lnSpc>
                        <a:spcBef>
                          <a:spcPts val="0"/>
                        </a:spcBef>
                        <a:spcAft>
                          <a:spcPts val="0"/>
                        </a:spcAft>
                        <a:buClr>
                          <a:schemeClr val="dk1"/>
                        </a:buClr>
                        <a:buSzPts val="2400"/>
                        <a:buFont typeface="Calibri"/>
                        <a:buNone/>
                      </a:pPr>
                      <a:endParaRPr sz="2400" b="1" i="0" u="none" strike="noStrike" cap="none">
                        <a:solidFill>
                          <a:schemeClr val="dk2"/>
                        </a:solidFill>
                        <a:latin typeface="Twentieth Century"/>
                        <a:ea typeface="Twentieth Century"/>
                        <a:cs typeface="Twentieth Century"/>
                        <a:sym typeface="Twentieth Century"/>
                      </a:endParaRPr>
                    </a:p>
                  </a:txBody>
                  <a:tcPr marL="91425" marR="91425" marT="45725" marB="45725">
                    <a:solidFill>
                      <a:srgbClr val="999999"/>
                    </a:solidFill>
                  </a:tcPr>
                </a:tc>
                <a:tc>
                  <a:txBody>
                    <a:bodyPr/>
                    <a:lstStyle/>
                    <a:p>
                      <a:pPr marL="0" marR="0" lvl="0" indent="0" algn="ctr" rtl="0">
                        <a:lnSpc>
                          <a:spcPct val="100000"/>
                        </a:lnSpc>
                        <a:spcBef>
                          <a:spcPts val="0"/>
                        </a:spcBef>
                        <a:spcAft>
                          <a:spcPts val="0"/>
                        </a:spcAft>
                        <a:buClr>
                          <a:srgbClr val="1D2A53"/>
                        </a:buClr>
                        <a:buSzPts val="2000"/>
                        <a:buFont typeface="Twentieth Century"/>
                        <a:buNone/>
                      </a:pPr>
                      <a:r>
                        <a:rPr lang="en-US" sz="2000" b="1" u="none" strike="noStrike" cap="none">
                          <a:solidFill>
                            <a:srgbClr val="1D2A53"/>
                          </a:solidFill>
                          <a:latin typeface="Twentieth Century"/>
                          <a:ea typeface="Twentieth Century"/>
                          <a:cs typeface="Twentieth Century"/>
                          <a:sym typeface="Twentieth Century"/>
                        </a:rPr>
                        <a:t>Bus</a:t>
                      </a:r>
                      <a:endParaRPr sz="1400" u="none" strike="noStrike" cap="none"/>
                    </a:p>
                  </a:txBody>
                  <a:tcPr marL="91425" marR="91425" marT="45725" marB="45725" anchor="ctr">
                    <a:solidFill>
                      <a:srgbClr val="F5F4F4"/>
                    </a:solidFill>
                  </a:tcPr>
                </a:tc>
                <a:tc>
                  <a:txBody>
                    <a:bodyPr/>
                    <a:lstStyle/>
                    <a:p>
                      <a:pPr marL="0" marR="0" lvl="0" indent="0" algn="ctr" rtl="0">
                        <a:lnSpc>
                          <a:spcPct val="100000"/>
                        </a:lnSpc>
                        <a:spcBef>
                          <a:spcPts val="0"/>
                        </a:spcBef>
                        <a:spcAft>
                          <a:spcPts val="0"/>
                        </a:spcAft>
                        <a:buClr>
                          <a:srgbClr val="1D2A53"/>
                        </a:buClr>
                        <a:buSzPts val="1800"/>
                        <a:buFont typeface="Twentieth Century"/>
                        <a:buNone/>
                      </a:pPr>
                      <a:r>
                        <a:rPr lang="en-US" sz="1800" b="1" u="none" strike="noStrike" cap="none">
                          <a:solidFill>
                            <a:srgbClr val="1D2A53"/>
                          </a:solidFill>
                          <a:latin typeface="Twentieth Century"/>
                          <a:ea typeface="Twentieth Century"/>
                          <a:cs typeface="Twentieth Century"/>
                          <a:sym typeface="Twentieth Century"/>
                        </a:rPr>
                        <a:t>Recess</a:t>
                      </a:r>
                      <a:endParaRPr sz="1800" b="1" i="0" u="none" strike="noStrike" cap="none">
                        <a:solidFill>
                          <a:srgbClr val="FFFFFF"/>
                        </a:solidFill>
                        <a:latin typeface="Calibri"/>
                        <a:ea typeface="Calibri"/>
                        <a:cs typeface="Calibri"/>
                        <a:sym typeface="Calibri"/>
                      </a:endParaRPr>
                    </a:p>
                  </a:txBody>
                  <a:tcPr marL="91425" marR="91425" marT="45725" marB="45725" anchor="ctr">
                    <a:solidFill>
                      <a:srgbClr val="F5F4F4"/>
                    </a:solidFill>
                  </a:tcPr>
                </a:tc>
                <a:tc>
                  <a:txBody>
                    <a:bodyPr/>
                    <a:lstStyle/>
                    <a:p>
                      <a:pPr marL="0" marR="0" lvl="0" indent="0" algn="ctr" rtl="0">
                        <a:lnSpc>
                          <a:spcPct val="100000"/>
                        </a:lnSpc>
                        <a:spcBef>
                          <a:spcPts val="0"/>
                        </a:spcBef>
                        <a:spcAft>
                          <a:spcPts val="0"/>
                        </a:spcAft>
                        <a:buClr>
                          <a:srgbClr val="1D2A53"/>
                        </a:buClr>
                        <a:buSzPts val="1800"/>
                        <a:buFont typeface="Twentieth Century"/>
                        <a:buNone/>
                      </a:pPr>
                      <a:r>
                        <a:rPr lang="en-US" sz="1800" b="1" u="none" strike="noStrike" cap="none">
                          <a:solidFill>
                            <a:srgbClr val="1D2A53"/>
                          </a:solidFill>
                          <a:latin typeface="Twentieth Century"/>
                          <a:ea typeface="Twentieth Century"/>
                          <a:cs typeface="Twentieth Century"/>
                          <a:sym typeface="Twentieth Century"/>
                        </a:rPr>
                        <a:t>Cafeteria</a:t>
                      </a:r>
                      <a:endParaRPr sz="1800" b="1" i="0" u="none" strike="noStrike" cap="none">
                        <a:solidFill>
                          <a:srgbClr val="FFFFFF"/>
                        </a:solidFill>
                        <a:latin typeface="Calibri"/>
                        <a:ea typeface="Calibri"/>
                        <a:cs typeface="Calibri"/>
                        <a:sym typeface="Calibri"/>
                      </a:endParaRPr>
                    </a:p>
                  </a:txBody>
                  <a:tcPr marL="91425" marR="91425" marT="45725" marB="45725" anchor="ctr">
                    <a:solidFill>
                      <a:srgbClr val="F5F4F4"/>
                    </a:solidFill>
                  </a:tcPr>
                </a:tc>
                <a:tc>
                  <a:txBody>
                    <a:bodyPr/>
                    <a:lstStyle/>
                    <a:p>
                      <a:pPr marL="0" marR="0" lvl="0" indent="0" algn="ctr" rtl="0">
                        <a:lnSpc>
                          <a:spcPct val="100000"/>
                        </a:lnSpc>
                        <a:spcBef>
                          <a:spcPts val="0"/>
                        </a:spcBef>
                        <a:spcAft>
                          <a:spcPts val="0"/>
                        </a:spcAft>
                        <a:buClr>
                          <a:srgbClr val="1D2A53"/>
                        </a:buClr>
                        <a:buSzPts val="1800"/>
                        <a:buFont typeface="Twentieth Century"/>
                        <a:buNone/>
                      </a:pPr>
                      <a:r>
                        <a:rPr lang="en-US" sz="1800" b="1" u="none" strike="noStrike" cap="none">
                          <a:solidFill>
                            <a:srgbClr val="1D2A53"/>
                          </a:solidFill>
                          <a:latin typeface="Twentieth Century"/>
                          <a:ea typeface="Twentieth Century"/>
                          <a:cs typeface="Twentieth Century"/>
                          <a:sym typeface="Twentieth Century"/>
                        </a:rPr>
                        <a:t>Classroom</a:t>
                      </a:r>
                      <a:endParaRPr sz="1400" u="none" strike="noStrike" cap="none"/>
                    </a:p>
                  </a:txBody>
                  <a:tcPr marL="91425" marR="91425" marT="45725" marB="45725" anchor="ctr">
                    <a:solidFill>
                      <a:srgbClr val="F5F4F4"/>
                    </a:solidFill>
                  </a:tcPr>
                </a:tc>
                <a:extLst>
                  <a:ext uri="{0D108BD9-81ED-4DB2-BD59-A6C34878D82A}">
                    <a16:rowId xmlns:a16="http://schemas.microsoft.com/office/drawing/2014/main" val="10000"/>
                  </a:ext>
                </a:extLst>
              </a:tr>
              <a:tr h="1411525">
                <a:tc>
                  <a:txBody>
                    <a:bodyPr/>
                    <a:lstStyle/>
                    <a:p>
                      <a:pPr marL="0" marR="0" lvl="0" indent="0" algn="ctr" rtl="0">
                        <a:lnSpc>
                          <a:spcPct val="100000"/>
                        </a:lnSpc>
                        <a:spcBef>
                          <a:spcPts val="0"/>
                        </a:spcBef>
                        <a:spcAft>
                          <a:spcPts val="0"/>
                        </a:spcAft>
                        <a:buClr>
                          <a:srgbClr val="1D2A53"/>
                        </a:buClr>
                        <a:buSzPts val="2000"/>
                        <a:buFont typeface="Twentieth Century"/>
                        <a:buNone/>
                      </a:pPr>
                      <a:r>
                        <a:rPr lang="en-US" sz="2000" b="1" i="0" u="none" strike="noStrike" cap="none">
                          <a:solidFill>
                            <a:srgbClr val="1D2A53"/>
                          </a:solidFill>
                          <a:latin typeface="Twentieth Century"/>
                          <a:ea typeface="Twentieth Century"/>
                          <a:cs typeface="Twentieth Century"/>
                          <a:sym typeface="Twentieth Century"/>
                        </a:rPr>
                        <a:t>Respectful</a:t>
                      </a:r>
                      <a:endParaRPr sz="1400" u="none" strike="noStrike" cap="none"/>
                    </a:p>
                  </a:txBody>
                  <a:tcPr marL="91425" marR="91425" marT="45725" marB="45725" anchor="ctr">
                    <a:solidFill>
                      <a:srgbClr val="FFFFFF"/>
                    </a:solidFill>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1D2A53"/>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1D2A53"/>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Twentieth Century"/>
                        <a:ea typeface="Twentieth Century"/>
                        <a:cs typeface="Twentieth Century"/>
                        <a:sym typeface="Twentieth Century"/>
                      </a:endParaRPr>
                    </a:p>
                  </a:txBody>
                  <a:tcPr marL="91425" marR="91425" marT="45725" marB="45725"/>
                </a:tc>
                <a:extLst>
                  <a:ext uri="{0D108BD9-81ED-4DB2-BD59-A6C34878D82A}">
                    <a16:rowId xmlns:a16="http://schemas.microsoft.com/office/drawing/2014/main" val="10001"/>
                  </a:ext>
                </a:extLst>
              </a:tr>
              <a:tr h="1172675">
                <a:tc>
                  <a:txBody>
                    <a:bodyPr/>
                    <a:lstStyle/>
                    <a:p>
                      <a:pPr marL="0" marR="0" lvl="0" indent="0" algn="ctr" rtl="0">
                        <a:lnSpc>
                          <a:spcPct val="100000"/>
                        </a:lnSpc>
                        <a:spcBef>
                          <a:spcPts val="0"/>
                        </a:spcBef>
                        <a:spcAft>
                          <a:spcPts val="0"/>
                        </a:spcAft>
                        <a:buClr>
                          <a:srgbClr val="1D2A53"/>
                        </a:buClr>
                        <a:buSzPts val="2000"/>
                        <a:buFont typeface="Twentieth Century"/>
                        <a:buNone/>
                      </a:pPr>
                      <a:r>
                        <a:rPr lang="en-US" sz="2000" b="1" i="0" u="none" strike="noStrike" cap="none">
                          <a:solidFill>
                            <a:srgbClr val="1D2A53"/>
                          </a:solidFill>
                          <a:latin typeface="Twentieth Century"/>
                          <a:ea typeface="Twentieth Century"/>
                          <a:cs typeface="Twentieth Century"/>
                          <a:sym typeface="Twentieth Century"/>
                        </a:rPr>
                        <a:t>Responsible</a:t>
                      </a:r>
                      <a:endParaRPr sz="1400" u="none" strike="noStrike" cap="none"/>
                    </a:p>
                  </a:txBody>
                  <a:tcPr marL="91425" marR="91425" marT="45725" marB="45725" anchor="ctr">
                    <a:solidFill>
                      <a:srgbClr val="FFFFFF"/>
                    </a:solidFill>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extLst>
                  <a:ext uri="{0D108BD9-81ED-4DB2-BD59-A6C34878D82A}">
                    <a16:rowId xmlns:a16="http://schemas.microsoft.com/office/drawing/2014/main" val="10002"/>
                  </a:ext>
                </a:extLst>
              </a:tr>
              <a:tr h="1172675">
                <a:tc>
                  <a:txBody>
                    <a:bodyPr/>
                    <a:lstStyle/>
                    <a:p>
                      <a:pPr marL="0" marR="0" lvl="0" indent="0" algn="ctr" rtl="0">
                        <a:lnSpc>
                          <a:spcPct val="100000"/>
                        </a:lnSpc>
                        <a:spcBef>
                          <a:spcPts val="0"/>
                        </a:spcBef>
                        <a:spcAft>
                          <a:spcPts val="0"/>
                        </a:spcAft>
                        <a:buClr>
                          <a:srgbClr val="1D2A53"/>
                        </a:buClr>
                        <a:buSzPts val="2000"/>
                        <a:buFont typeface="Twentieth Century"/>
                        <a:buNone/>
                      </a:pPr>
                      <a:r>
                        <a:rPr lang="en-US" sz="2000" b="1" i="0" u="none" strike="noStrike" cap="none">
                          <a:solidFill>
                            <a:srgbClr val="1D2A53"/>
                          </a:solidFill>
                          <a:latin typeface="Twentieth Century"/>
                          <a:ea typeface="Twentieth Century"/>
                          <a:cs typeface="Twentieth Century"/>
                          <a:sym typeface="Twentieth Century"/>
                        </a:rPr>
                        <a:t>Safe</a:t>
                      </a:r>
                      <a:endParaRPr sz="1400" u="none" strike="noStrike" cap="none"/>
                    </a:p>
                  </a:txBody>
                  <a:tcPr marL="91425" marR="91425" marT="45725" marB="45725" anchor="ctr">
                    <a:solidFill>
                      <a:srgbClr val="FFFFFF"/>
                    </a:solidFill>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extLst>
                  <a:ext uri="{0D108BD9-81ED-4DB2-BD59-A6C34878D82A}">
                    <a16:rowId xmlns:a16="http://schemas.microsoft.com/office/drawing/2014/main" val="10003"/>
                  </a:ext>
                </a:extLst>
              </a:tr>
            </a:tbl>
          </a:graphicData>
        </a:graphic>
      </p:graphicFrame>
      <p:sp>
        <p:nvSpPr>
          <p:cNvPr id="688" name="Google Shape;688;p26"/>
          <p:cNvSpPr/>
          <p:nvPr/>
        </p:nvSpPr>
        <p:spPr>
          <a:xfrm rot="692618">
            <a:off x="6116489" y="1484467"/>
            <a:ext cx="4396047" cy="1998122"/>
          </a:xfrm>
          <a:prstGeom prst="leftArrow">
            <a:avLst>
              <a:gd name="adj1" fmla="val 50000"/>
              <a:gd name="adj2" fmla="val 50000"/>
            </a:avLst>
          </a:prstGeom>
          <a:solidFill>
            <a:schemeClr val="accent6"/>
          </a:solidFill>
          <a:ln w="9525" cap="flat" cmpd="sng">
            <a:solidFill>
              <a:schemeClr val="accent1"/>
            </a:solidFill>
            <a:prstDash val="solid"/>
            <a:miter lim="800000"/>
            <a:headEnd type="none" w="sm" len="sm"/>
            <a:tailEnd type="none" w="sm" len="sm"/>
          </a:ln>
          <a:effectLst>
            <a:outerShdw blurRad="40000" dist="23000" dir="5400000" sx="70000" sy="7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9" name="Google Shape;689;p26"/>
          <p:cNvSpPr txBox="1"/>
          <p:nvPr/>
        </p:nvSpPr>
        <p:spPr>
          <a:xfrm rot="686513">
            <a:off x="6825885" y="2308665"/>
            <a:ext cx="338745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D2A53"/>
                </a:solidFill>
                <a:latin typeface="Twentieth Century"/>
                <a:ea typeface="Twentieth Century"/>
                <a:cs typeface="Twentieth Century"/>
                <a:sym typeface="Twentieth Century"/>
              </a:rPr>
              <a:t>Add locations/settings</a:t>
            </a:r>
            <a:endParaRPr sz="1400" b="0" i="0" u="none" strike="noStrike" cap="none">
              <a:solidFill>
                <a:srgbClr val="000000"/>
              </a:solidFill>
              <a:latin typeface="Arial"/>
              <a:ea typeface="Arial"/>
              <a:cs typeface="Arial"/>
              <a:sym typeface="Arial"/>
            </a:endParaRPr>
          </a:p>
        </p:txBody>
      </p:sp>
      <p:pic>
        <p:nvPicPr>
          <p:cNvPr id="690" name="Google Shape;690;p26"/>
          <p:cNvPicPr preferRelativeResize="0"/>
          <p:nvPr/>
        </p:nvPicPr>
        <p:blipFill rotWithShape="1">
          <a:blip r:embed="rId3">
            <a:alphaModFix/>
          </a:blip>
          <a:srcRect l="41470" t="91521" r="56807" b="2710"/>
          <a:stretch/>
        </p:blipFill>
        <p:spPr>
          <a:xfrm>
            <a:off x="11439742" y="5524687"/>
            <a:ext cx="634953" cy="597876"/>
          </a:xfrm>
          <a:prstGeom prst="rect">
            <a:avLst/>
          </a:prstGeom>
          <a:noFill/>
          <a:ln>
            <a:noFill/>
          </a:ln>
        </p:spPr>
      </p:pic>
    </p:spTree>
    <p:extLst>
      <p:ext uri="{BB962C8B-B14F-4D97-AF65-F5344CB8AC3E}">
        <p14:creationId xmlns:p14="http://schemas.microsoft.com/office/powerpoint/2010/main" val="2021846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graphicFrame>
        <p:nvGraphicFramePr>
          <p:cNvPr id="696" name="Google Shape;696;p27"/>
          <p:cNvGraphicFramePr/>
          <p:nvPr/>
        </p:nvGraphicFramePr>
        <p:xfrm>
          <a:off x="1472979" y="655019"/>
          <a:ext cx="9248575" cy="5660780"/>
        </p:xfrm>
        <a:graphic>
          <a:graphicData uri="http://schemas.openxmlformats.org/drawingml/2006/table">
            <a:tbl>
              <a:tblPr>
                <a:noFill/>
                <a:tableStyleId>{DEC59E7A-5DA1-4187-8517-7008232FC3E6}</a:tableStyleId>
              </a:tblPr>
              <a:tblGrid>
                <a:gridCol w="760225">
                  <a:extLst>
                    <a:ext uri="{9D8B030D-6E8A-4147-A177-3AD203B41FA5}">
                      <a16:colId xmlns:a16="http://schemas.microsoft.com/office/drawing/2014/main" val="20000"/>
                    </a:ext>
                  </a:extLst>
                </a:gridCol>
                <a:gridCol w="1748850">
                  <a:extLst>
                    <a:ext uri="{9D8B030D-6E8A-4147-A177-3AD203B41FA5}">
                      <a16:colId xmlns:a16="http://schemas.microsoft.com/office/drawing/2014/main" val="20001"/>
                    </a:ext>
                  </a:extLst>
                </a:gridCol>
                <a:gridCol w="1427425">
                  <a:extLst>
                    <a:ext uri="{9D8B030D-6E8A-4147-A177-3AD203B41FA5}">
                      <a16:colId xmlns:a16="http://schemas.microsoft.com/office/drawing/2014/main" val="20002"/>
                    </a:ext>
                  </a:extLst>
                </a:gridCol>
                <a:gridCol w="1416075">
                  <a:extLst>
                    <a:ext uri="{9D8B030D-6E8A-4147-A177-3AD203B41FA5}">
                      <a16:colId xmlns:a16="http://schemas.microsoft.com/office/drawing/2014/main" val="20003"/>
                    </a:ext>
                  </a:extLst>
                </a:gridCol>
                <a:gridCol w="1336650">
                  <a:extLst>
                    <a:ext uri="{9D8B030D-6E8A-4147-A177-3AD203B41FA5}">
                      <a16:colId xmlns:a16="http://schemas.microsoft.com/office/drawing/2014/main" val="20004"/>
                    </a:ext>
                  </a:extLst>
                </a:gridCol>
                <a:gridCol w="1273050">
                  <a:extLst>
                    <a:ext uri="{9D8B030D-6E8A-4147-A177-3AD203B41FA5}">
                      <a16:colId xmlns:a16="http://schemas.microsoft.com/office/drawing/2014/main" val="20005"/>
                    </a:ext>
                  </a:extLst>
                </a:gridCol>
                <a:gridCol w="1286300">
                  <a:extLst>
                    <a:ext uri="{9D8B030D-6E8A-4147-A177-3AD203B41FA5}">
                      <a16:colId xmlns:a16="http://schemas.microsoft.com/office/drawing/2014/main" val="20006"/>
                    </a:ext>
                  </a:extLst>
                </a:gridCol>
              </a:tblGrid>
              <a:tr h="536725">
                <a:tc rowSpan="2" gridSpan="2">
                  <a:txBody>
                    <a:bodyPr/>
                    <a:lstStyle/>
                    <a:p>
                      <a:pPr marL="0" marR="0" lvl="0" indent="0" algn="ctr" rtl="0">
                        <a:lnSpc>
                          <a:spcPct val="10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Teaching Matrix</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99"/>
                    </a:solidFill>
                  </a:tcPr>
                </a:tc>
                <a:tc rowSpan="2" hMerge="1">
                  <a:txBody>
                    <a:bodyPr/>
                    <a:lstStyle/>
                    <a:p>
                      <a:endParaRPr lang="en-US"/>
                    </a:p>
                  </a:txBody>
                  <a:tcPr/>
                </a:tc>
                <a:tc gridSpan="4">
                  <a:txBody>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SETTING</a:t>
                      </a:r>
                      <a:endParaRPr sz="14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0"/>
                  </a:ext>
                </a:extLst>
              </a:tr>
              <a:tr h="726100">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Hallways</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Cafeteria</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Library/</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Computer Lab</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Bus</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Classroom</a:t>
                      </a:r>
                      <a:endParaRPr sz="14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1361450">
                <a:tc rowSpan="3">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Respectful</a:t>
                      </a:r>
                      <a:endParaRPr sz="24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Keep hands feet and other objects to self</a:t>
                      </a:r>
                      <a:endParaRPr sz="28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Eat only your food</a:t>
                      </a: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Study, read, compute</a:t>
                      </a:r>
                      <a:endParaRPr sz="28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Watch for your stop</a:t>
                      </a:r>
                      <a:endParaRPr sz="28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542975">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Responsible</a:t>
                      </a:r>
                      <a:endParaRPr sz="24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Use quiet voice</a:t>
                      </a: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Replace trays &amp; utensils</a:t>
                      </a: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Push in chairs.</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Treat books carefully.</a:t>
                      </a:r>
                      <a:endParaRPr sz="28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Wipe your feet</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Sit appropriately</a:t>
                      </a:r>
                      <a:endParaRPr sz="28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401825">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Safe</a:t>
                      </a:r>
                      <a:endParaRPr sz="24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Maintain your own physical space</a:t>
                      </a:r>
                      <a:endParaRPr sz="1400" u="none" strike="noStrike" cap="none"/>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Stay to the right</a:t>
                      </a:r>
                      <a:endParaRPr sz="28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Clean up your eating area</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Whisper.</a:t>
                      </a:r>
                      <a:endParaRPr sz="1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Return </a:t>
                      </a:r>
                      <a:r>
                        <a:rPr lang="en-US" sz="16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books</a:t>
                      </a:r>
                      <a:endParaRPr sz="28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Use a quiet voice</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Stay in your seat</a:t>
                      </a:r>
                      <a:endParaRPr sz="28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697" name="Google Shape;697;p27"/>
          <p:cNvSpPr/>
          <p:nvPr/>
        </p:nvSpPr>
        <p:spPr>
          <a:xfrm>
            <a:off x="1735455" y="8043863"/>
            <a:ext cx="185738" cy="64579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br>
              <a:rPr lang="en-US" sz="1200" b="0" i="0" u="none" strike="noStrike" cap="none">
                <a:solidFill>
                  <a:srgbClr val="000000"/>
                </a:solidFill>
                <a:latin typeface="Calibri"/>
                <a:ea typeface="Calibri"/>
                <a:cs typeface="Calibri"/>
                <a:sym typeface="Calibri"/>
              </a:rPr>
            </a:br>
            <a:endParaRPr sz="2400" b="0" i="0" u="none" strike="noStrike" cap="none">
              <a:solidFill>
                <a:srgbClr val="000000"/>
              </a:solidFill>
              <a:latin typeface="Calibri"/>
              <a:ea typeface="Calibri"/>
              <a:cs typeface="Calibri"/>
              <a:sym typeface="Calibri"/>
            </a:endParaRPr>
          </a:p>
        </p:txBody>
      </p:sp>
      <p:sp>
        <p:nvSpPr>
          <p:cNvPr id="698" name="Google Shape;698;p27"/>
          <p:cNvSpPr txBox="1"/>
          <p:nvPr/>
        </p:nvSpPr>
        <p:spPr>
          <a:xfrm rot="-5400000">
            <a:off x="627460" y="3595451"/>
            <a:ext cx="2590324" cy="428625"/>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Expectations</a:t>
            </a:r>
            <a:endParaRPr sz="1400" b="0" i="0" u="none" strike="noStrike" cap="none">
              <a:solidFill>
                <a:srgbClr val="000000"/>
              </a:solidFill>
              <a:latin typeface="Arial"/>
              <a:ea typeface="Arial"/>
              <a:cs typeface="Arial"/>
              <a:sym typeface="Arial"/>
            </a:endParaRPr>
          </a:p>
        </p:txBody>
      </p:sp>
      <p:pic>
        <p:nvPicPr>
          <p:cNvPr id="699" name="Google Shape;699;p27"/>
          <p:cNvPicPr preferRelativeResize="0"/>
          <p:nvPr/>
        </p:nvPicPr>
        <p:blipFill rotWithShape="1">
          <a:blip r:embed="rId3">
            <a:alphaModFix/>
          </a:blip>
          <a:srcRect/>
          <a:stretch/>
        </p:blipFill>
        <p:spPr>
          <a:xfrm>
            <a:off x="12612053" y="0"/>
            <a:ext cx="0" cy="1645920"/>
          </a:xfrm>
          <a:prstGeom prst="rect">
            <a:avLst/>
          </a:prstGeom>
          <a:noFill/>
          <a:ln>
            <a:noFill/>
          </a:ln>
        </p:spPr>
      </p:pic>
      <p:grpSp>
        <p:nvGrpSpPr>
          <p:cNvPr id="700" name="Google Shape;700;p27"/>
          <p:cNvGrpSpPr/>
          <p:nvPr/>
        </p:nvGrpSpPr>
        <p:grpSpPr>
          <a:xfrm rot="-173679">
            <a:off x="6128024" y="1933914"/>
            <a:ext cx="4107556" cy="3102985"/>
            <a:chOff x="4754966" y="2315768"/>
            <a:chExt cx="4107556" cy="3102985"/>
          </a:xfrm>
        </p:grpSpPr>
        <p:sp>
          <p:nvSpPr>
            <p:cNvPr id="701" name="Google Shape;701;p27"/>
            <p:cNvSpPr/>
            <p:nvPr/>
          </p:nvSpPr>
          <p:spPr>
            <a:xfrm rot="-844402">
              <a:off x="4977294" y="2726883"/>
              <a:ext cx="3662899" cy="2280756"/>
            </a:xfrm>
            <a:prstGeom prst="leftArrow">
              <a:avLst>
                <a:gd name="adj1" fmla="val 50000"/>
                <a:gd name="adj2" fmla="val 50000"/>
              </a:avLst>
            </a:prstGeom>
            <a:solidFill>
              <a:schemeClr val="accent6"/>
            </a:solidFill>
            <a:ln w="12700" cap="flat" cmpd="sng">
              <a:solidFill>
                <a:srgbClr val="31538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2" name="Google Shape;702;p27"/>
            <p:cNvSpPr txBox="1"/>
            <p:nvPr/>
          </p:nvSpPr>
          <p:spPr>
            <a:xfrm rot="-861812">
              <a:off x="5850325" y="3287565"/>
              <a:ext cx="2726458" cy="1200329"/>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D2A53"/>
                  </a:solidFill>
                  <a:latin typeface="Twentieth Century"/>
                  <a:ea typeface="Twentieth Century"/>
                  <a:cs typeface="Twentieth Century"/>
                  <a:sym typeface="Twentieth Century"/>
                </a:rPr>
                <a:t>Rules</a:t>
              </a:r>
              <a:r>
                <a:rPr lang="en-US" sz="1800" b="0" i="0" u="none" strike="noStrike" cap="none">
                  <a:solidFill>
                    <a:srgbClr val="1D2A53"/>
                  </a:solidFill>
                  <a:latin typeface="Twentieth Century"/>
                  <a:ea typeface="Twentieth Century"/>
                  <a:cs typeface="Twentieth Century"/>
                  <a:sym typeface="Twentieth Century"/>
                </a:rPr>
                <a:t> (specific behaviors) operationally define your expectations</a:t>
              </a:r>
              <a:endParaRPr sz="1800" b="1" i="0" u="none" strike="noStrike" cap="none">
                <a:solidFill>
                  <a:srgbClr val="1D2A53"/>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1D2A53"/>
                </a:solidFill>
                <a:latin typeface="Twentieth Century"/>
                <a:ea typeface="Twentieth Century"/>
                <a:cs typeface="Twentieth Century"/>
                <a:sym typeface="Twentieth Century"/>
              </a:endParaRPr>
            </a:p>
          </p:txBody>
        </p:sp>
      </p:grpSp>
    </p:spTree>
    <p:extLst>
      <p:ext uri="{BB962C8B-B14F-4D97-AF65-F5344CB8AC3E}">
        <p14:creationId xmlns:p14="http://schemas.microsoft.com/office/powerpoint/2010/main" val="1576949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graphicFrame>
        <p:nvGraphicFramePr>
          <p:cNvPr id="861" name="Google Shape;861;ge041cf7e2b_0_759"/>
          <p:cNvGraphicFramePr/>
          <p:nvPr/>
        </p:nvGraphicFramePr>
        <p:xfrm>
          <a:off x="935375" y="1355575"/>
          <a:ext cx="10436000" cy="5155620"/>
        </p:xfrm>
        <a:graphic>
          <a:graphicData uri="http://schemas.openxmlformats.org/drawingml/2006/table">
            <a:tbl>
              <a:tblPr bandRow="1">
                <a:noFill/>
                <a:tableStyleId>{34344402-FD14-4072-AAA7-634E2886CC81}</a:tableStyleId>
              </a:tblPr>
              <a:tblGrid>
                <a:gridCol w="2087200">
                  <a:extLst>
                    <a:ext uri="{9D8B030D-6E8A-4147-A177-3AD203B41FA5}">
                      <a16:colId xmlns:a16="http://schemas.microsoft.com/office/drawing/2014/main" val="20000"/>
                    </a:ext>
                  </a:extLst>
                </a:gridCol>
                <a:gridCol w="2087200">
                  <a:extLst>
                    <a:ext uri="{9D8B030D-6E8A-4147-A177-3AD203B41FA5}">
                      <a16:colId xmlns:a16="http://schemas.microsoft.com/office/drawing/2014/main" val="20001"/>
                    </a:ext>
                  </a:extLst>
                </a:gridCol>
                <a:gridCol w="2087200">
                  <a:extLst>
                    <a:ext uri="{9D8B030D-6E8A-4147-A177-3AD203B41FA5}">
                      <a16:colId xmlns:a16="http://schemas.microsoft.com/office/drawing/2014/main" val="20002"/>
                    </a:ext>
                  </a:extLst>
                </a:gridCol>
                <a:gridCol w="2087200">
                  <a:extLst>
                    <a:ext uri="{9D8B030D-6E8A-4147-A177-3AD203B41FA5}">
                      <a16:colId xmlns:a16="http://schemas.microsoft.com/office/drawing/2014/main" val="20003"/>
                    </a:ext>
                  </a:extLst>
                </a:gridCol>
                <a:gridCol w="2087200">
                  <a:extLst>
                    <a:ext uri="{9D8B030D-6E8A-4147-A177-3AD203B41FA5}">
                      <a16:colId xmlns:a16="http://schemas.microsoft.com/office/drawing/2014/main" val="20004"/>
                    </a:ext>
                  </a:extLst>
                </a:gridCol>
              </a:tblGrid>
              <a:tr h="39897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We are…</a:t>
                      </a:r>
                      <a:endParaRPr sz="1400" b="1" u="none" strike="noStrike" cap="none">
                        <a:latin typeface="Calibri"/>
                        <a:ea typeface="Calibri"/>
                        <a:cs typeface="Calibri"/>
                        <a:sym typeface="Calibri"/>
                      </a:endParaRPr>
                    </a:p>
                  </a:txBody>
                  <a:tcPr marL="68575" marR="68575" marT="0" marB="0">
                    <a:solidFill>
                      <a:srgbClr val="A8D0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Entering Class</a:t>
                      </a:r>
                      <a:endParaRPr sz="1400" b="1" u="none" strike="noStrike" cap="none">
                        <a:latin typeface="Calibri"/>
                        <a:ea typeface="Calibri"/>
                        <a:cs typeface="Calibri"/>
                        <a:sym typeface="Calibri"/>
                      </a:endParaRPr>
                    </a:p>
                  </a:txBody>
                  <a:tcPr marL="68575" marR="68575" marT="0" marB="0">
                    <a:solidFill>
                      <a:srgbClr val="A8D0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Teacher-led Whole Group Instruction</a:t>
                      </a:r>
                      <a:endParaRPr sz="1400" b="1" u="none" strike="noStrike" cap="none">
                        <a:latin typeface="Calibri"/>
                        <a:ea typeface="Calibri"/>
                        <a:cs typeface="Calibri"/>
                        <a:sym typeface="Calibri"/>
                      </a:endParaRPr>
                    </a:p>
                  </a:txBody>
                  <a:tcPr marL="68575" marR="68575" marT="0" marB="0">
                    <a:solidFill>
                      <a:srgbClr val="A8D0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One-on-One Instruction</a:t>
                      </a:r>
                      <a:endParaRPr sz="1400" b="1" u="none" strike="noStrike" cap="none">
                        <a:latin typeface="Calibri"/>
                        <a:ea typeface="Calibri"/>
                        <a:cs typeface="Calibri"/>
                        <a:sym typeface="Calibri"/>
                      </a:endParaRPr>
                    </a:p>
                  </a:txBody>
                  <a:tcPr marL="68575" marR="68575" marT="0" marB="0">
                    <a:solidFill>
                      <a:srgbClr val="A8D0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Small-Group Activities (Breakout Rooms)</a:t>
                      </a:r>
                      <a:endParaRPr sz="1400" b="1" u="none" strike="noStrike" cap="none">
                        <a:latin typeface="Calibri"/>
                        <a:ea typeface="Calibri"/>
                        <a:cs typeface="Calibri"/>
                        <a:sym typeface="Calibri"/>
                      </a:endParaRPr>
                    </a:p>
                  </a:txBody>
                  <a:tcPr marL="68575" marR="68575" marT="0" marB="0">
                    <a:solidFill>
                      <a:srgbClr val="A8D08D"/>
                    </a:solidFill>
                  </a:tcPr>
                </a:tc>
                <a:extLst>
                  <a:ext uri="{0D108BD9-81ED-4DB2-BD59-A6C34878D82A}">
                    <a16:rowId xmlns:a16="http://schemas.microsoft.com/office/drawing/2014/main" val="10000"/>
                  </a:ext>
                </a:extLst>
              </a:tr>
              <a:tr h="1500275">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Safe</a:t>
                      </a:r>
                      <a:endParaRPr sz="1400" b="1" u="none" strike="noStrike" cap="none">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1670850">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Respectful</a:t>
                      </a:r>
                      <a:endParaRPr sz="1400" b="1" u="none" strike="noStrike" cap="none">
                        <a:latin typeface="Calibri"/>
                        <a:ea typeface="Calibri"/>
                        <a:cs typeface="Calibri"/>
                        <a:sym typeface="Calibri"/>
                      </a:endParaRPr>
                    </a:p>
                  </a:txBody>
                  <a:tcPr marL="68575" marR="68575" marT="0" marB="0">
                    <a:solidFill>
                      <a:srgbClr val="E2EFD9"/>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solidFill>
                      <a:srgbClr val="E2EFD9"/>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solidFill>
                      <a:srgbClr val="E2EFD9"/>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solidFill>
                      <a:srgbClr val="E2EFD9"/>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solidFill>
                      <a:srgbClr val="E2EFD9"/>
                    </a:solidFill>
                  </a:tcPr>
                </a:tc>
                <a:extLst>
                  <a:ext uri="{0D108BD9-81ED-4DB2-BD59-A6C34878D82A}">
                    <a16:rowId xmlns:a16="http://schemas.microsoft.com/office/drawing/2014/main" val="10002"/>
                  </a:ext>
                </a:extLst>
              </a:tr>
              <a:tr h="1557775">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Responsible</a:t>
                      </a:r>
                      <a:endParaRPr sz="1400" b="1" u="none" strike="noStrike" cap="none">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bl>
          </a:graphicData>
        </a:graphic>
      </p:graphicFrame>
      <p:sp>
        <p:nvSpPr>
          <p:cNvPr id="862" name="Google Shape;862;ge041cf7e2b_0_759"/>
          <p:cNvSpPr txBox="1"/>
          <p:nvPr/>
        </p:nvSpPr>
        <p:spPr>
          <a:xfrm>
            <a:off x="820700" y="188675"/>
            <a:ext cx="10923900" cy="75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4800"/>
              <a:buFont typeface="Cambria"/>
              <a:buNone/>
            </a:pPr>
            <a:r>
              <a:rPr lang="en-US" sz="4600" b="0" i="0" u="none" strike="noStrike" cap="none">
                <a:solidFill>
                  <a:srgbClr val="1155CC"/>
                </a:solidFill>
                <a:latin typeface="Calibri"/>
                <a:ea typeface="Calibri"/>
                <a:cs typeface="Calibri"/>
                <a:sym typeface="Calibri"/>
              </a:rPr>
              <a:t>Virtual Behavior Matrix: Classroom Template</a:t>
            </a:r>
            <a:endParaRPr sz="1200" b="0" i="0" u="none" strike="noStrike" cap="none">
              <a:solidFill>
                <a:srgbClr val="000000"/>
              </a:solidFill>
              <a:latin typeface="Calibri"/>
              <a:ea typeface="Calibri"/>
              <a:cs typeface="Calibri"/>
              <a:sym typeface="Calibri"/>
            </a:endParaRPr>
          </a:p>
        </p:txBody>
      </p:sp>
      <p:sp>
        <p:nvSpPr>
          <p:cNvPr id="863" name="Google Shape;863;ge041cf7e2b_0_759"/>
          <p:cNvSpPr/>
          <p:nvPr/>
        </p:nvSpPr>
        <p:spPr>
          <a:xfrm>
            <a:off x="2958375" y="1175000"/>
            <a:ext cx="8484300" cy="79920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ge041cf7e2b_0_759"/>
          <p:cNvSpPr txBox="1"/>
          <p:nvPr/>
        </p:nvSpPr>
        <p:spPr>
          <a:xfrm>
            <a:off x="6707075" y="6503575"/>
            <a:ext cx="5358000" cy="35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000" b="0" i="0" u="sng" strike="noStrike" cap="none">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https://www.pbis.org/resource/creating-a-pbis-behavior-teaching-matrix-for-remote-instruction</a:t>
            </a:r>
            <a:endParaRPr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33232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dirty="0"/>
              <a:t>Including </a:t>
            </a:r>
            <a:r>
              <a:rPr lang="en-US" dirty="0"/>
              <a:t>s</a:t>
            </a:r>
            <a:r>
              <a:rPr lang="en-US" sz="4400" dirty="0"/>
              <a:t>ocial emotional skills on your </a:t>
            </a:r>
            <a:r>
              <a:rPr lang="en-US" sz="4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matrix</a:t>
            </a:r>
            <a:endParaRPr dirty="0"/>
          </a:p>
        </p:txBody>
      </p:sp>
      <p:sp>
        <p:nvSpPr>
          <p:cNvPr id="647" name="Google Shape;64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0" algn="l" rtl="0">
              <a:lnSpc>
                <a:spcPct val="90000"/>
              </a:lnSpc>
              <a:spcBef>
                <a:spcPts val="0"/>
              </a:spcBef>
              <a:spcAft>
                <a:spcPts val="0"/>
              </a:spcAft>
              <a:buSzPts val="1800"/>
              <a:buNone/>
            </a:pPr>
            <a:r>
              <a:rPr lang="en-US" sz="2800" dirty="0"/>
              <a:t>What modifications can be made to your matrix to increase the effectiveness of school-wide PBIS supports for students in your building who exhibit internalizing behaviors?</a:t>
            </a:r>
            <a:endParaRPr dirty="0"/>
          </a:p>
          <a:p>
            <a:pPr marL="0" lvl="0" indent="0" algn="l" rtl="0">
              <a:lnSpc>
                <a:spcPct val="90000"/>
              </a:lnSpc>
              <a:spcBef>
                <a:spcPts val="1000"/>
              </a:spcBef>
              <a:spcAft>
                <a:spcPts val="0"/>
              </a:spcAft>
              <a:buClr>
                <a:schemeClr val="dk1"/>
              </a:buClr>
              <a:buSzPts val="2000"/>
              <a:buNone/>
            </a:pPr>
            <a:endParaRPr sz="2000" dirty="0"/>
          </a:p>
          <a:p>
            <a:pPr marL="685800" lvl="1" indent="-228600" algn="l" rtl="0">
              <a:lnSpc>
                <a:spcPct val="80000"/>
              </a:lnSpc>
              <a:spcBef>
                <a:spcPts val="500"/>
              </a:spcBef>
              <a:spcAft>
                <a:spcPts val="0"/>
              </a:spcAft>
              <a:buClr>
                <a:schemeClr val="dk1"/>
              </a:buClr>
              <a:buSzPts val="3200"/>
              <a:buChar char="•"/>
            </a:pPr>
            <a:r>
              <a:rPr lang="en-US" sz="3200" dirty="0"/>
              <a:t>Not talking with other children</a:t>
            </a:r>
            <a:endParaRPr dirty="0"/>
          </a:p>
          <a:p>
            <a:pPr marL="685800" lvl="1" indent="-228600" algn="l" rtl="0">
              <a:lnSpc>
                <a:spcPct val="80000"/>
              </a:lnSpc>
              <a:spcBef>
                <a:spcPts val="500"/>
              </a:spcBef>
              <a:spcAft>
                <a:spcPts val="0"/>
              </a:spcAft>
              <a:buClr>
                <a:schemeClr val="dk1"/>
              </a:buClr>
              <a:buSzPts val="3200"/>
              <a:buChar char="•"/>
            </a:pPr>
            <a:r>
              <a:rPr lang="en-US" sz="3200" dirty="0"/>
              <a:t>Being shy</a:t>
            </a:r>
            <a:endParaRPr dirty="0"/>
          </a:p>
          <a:p>
            <a:pPr marL="685800" lvl="1" indent="-228600" algn="l" rtl="0">
              <a:lnSpc>
                <a:spcPct val="80000"/>
              </a:lnSpc>
              <a:spcBef>
                <a:spcPts val="500"/>
              </a:spcBef>
              <a:spcAft>
                <a:spcPts val="0"/>
              </a:spcAft>
              <a:buClr>
                <a:schemeClr val="dk1"/>
              </a:buClr>
              <a:buSzPts val="3200"/>
              <a:buChar char="•"/>
            </a:pPr>
            <a:r>
              <a:rPr lang="en-US" sz="3200" dirty="0"/>
              <a:t>Timid and/or unassertive</a:t>
            </a:r>
            <a:endParaRPr dirty="0"/>
          </a:p>
          <a:p>
            <a:pPr marL="685800" lvl="1" indent="-228600" algn="l" rtl="0">
              <a:lnSpc>
                <a:spcPct val="80000"/>
              </a:lnSpc>
              <a:spcBef>
                <a:spcPts val="500"/>
              </a:spcBef>
              <a:spcAft>
                <a:spcPts val="0"/>
              </a:spcAft>
              <a:buClr>
                <a:schemeClr val="dk1"/>
              </a:buClr>
              <a:buSzPts val="3200"/>
              <a:buChar char="•"/>
            </a:pPr>
            <a:r>
              <a:rPr lang="en-US" sz="3200" dirty="0"/>
              <a:t>Avoiding or withdrawing from social situations</a:t>
            </a:r>
            <a:endParaRPr dirty="0"/>
          </a:p>
          <a:p>
            <a:pPr marL="685800" lvl="1" indent="-228600" algn="l" rtl="0">
              <a:lnSpc>
                <a:spcPct val="80000"/>
              </a:lnSpc>
              <a:spcBef>
                <a:spcPts val="500"/>
              </a:spcBef>
              <a:spcAft>
                <a:spcPts val="0"/>
              </a:spcAft>
              <a:buClr>
                <a:schemeClr val="dk1"/>
              </a:buClr>
              <a:buSzPts val="3200"/>
              <a:buChar char="•"/>
            </a:pPr>
            <a:r>
              <a:rPr lang="en-US" sz="3200" dirty="0"/>
              <a:t>Not standing up for one’s self</a:t>
            </a:r>
          </a:p>
          <a:p>
            <a:pPr marL="685800" lvl="1" indent="-228600" algn="l" rtl="0">
              <a:lnSpc>
                <a:spcPct val="80000"/>
              </a:lnSpc>
              <a:spcBef>
                <a:spcPts val="500"/>
              </a:spcBef>
              <a:spcAft>
                <a:spcPts val="0"/>
              </a:spcAft>
              <a:buClr>
                <a:schemeClr val="dk1"/>
              </a:buClr>
              <a:buSzPts val="3200"/>
              <a:buChar char="•"/>
            </a:pPr>
            <a:endParaRPr lang="en-US" dirty="0"/>
          </a:p>
          <a:p>
            <a:pPr marL="457200" lvl="1" indent="0" algn="l" rtl="0">
              <a:lnSpc>
                <a:spcPct val="80000"/>
              </a:lnSpc>
              <a:spcBef>
                <a:spcPts val="500"/>
              </a:spcBef>
              <a:spcAft>
                <a:spcPts val="0"/>
              </a:spcAft>
              <a:buClr>
                <a:schemeClr val="dk1"/>
              </a:buClr>
              <a:buSzPts val="3200"/>
              <a:buNone/>
            </a:pPr>
            <a:endParaRPr dirty="0"/>
          </a:p>
          <a:p>
            <a:pPr marL="685800" lvl="1" indent="-228600" algn="l" rtl="0">
              <a:lnSpc>
                <a:spcPct val="80000"/>
              </a:lnSpc>
              <a:spcBef>
                <a:spcPts val="500"/>
              </a:spcBef>
              <a:spcAft>
                <a:spcPts val="0"/>
              </a:spcAft>
              <a:buClr>
                <a:schemeClr val="dk1"/>
              </a:buClr>
              <a:buSzPts val="1800"/>
              <a:buFont typeface="Calibri"/>
              <a:buNone/>
            </a:pPr>
            <a:r>
              <a:rPr lang="en-US" sz="1800" dirty="0"/>
              <a:t>Source: Walker and Severson, 1992</a:t>
            </a:r>
            <a:endParaRPr sz="2800"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648" name="Google Shape;648;p21"/>
          <p:cNvPicPr preferRelativeResize="0"/>
          <p:nvPr/>
        </p:nvPicPr>
        <p:blipFill rotWithShape="1">
          <a:blip r:embed="rId3">
            <a:alphaModFix/>
          </a:blip>
          <a:srcRect l="41470" t="91521" r="56807" b="2710"/>
          <a:stretch/>
        </p:blipFill>
        <p:spPr>
          <a:xfrm>
            <a:off x="11439742" y="5524687"/>
            <a:ext cx="634953" cy="5978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22"/>
          <p:cNvSpPr txBox="1">
            <a:spLocks noGrp="1"/>
          </p:cNvSpPr>
          <p:nvPr>
            <p:ph type="title"/>
          </p:nvPr>
        </p:nvSpPr>
        <p:spPr>
          <a:xfrm>
            <a:off x="1079000" y="141275"/>
            <a:ext cx="10611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100"/>
              <a:buFont typeface="Calibri"/>
              <a:buNone/>
            </a:pPr>
            <a:r>
              <a:rPr lang="en-US" sz="4400"/>
              <a:t>Specific Behaviors + Social-Emotional Skills</a:t>
            </a:r>
            <a:endParaRPr/>
          </a:p>
        </p:txBody>
      </p:sp>
      <p:graphicFrame>
        <p:nvGraphicFramePr>
          <p:cNvPr id="657" name="Google Shape;657;p22"/>
          <p:cNvGraphicFramePr/>
          <p:nvPr/>
        </p:nvGraphicFramePr>
        <p:xfrm>
          <a:off x="914401" y="1535722"/>
          <a:ext cx="8839200" cy="4973310"/>
        </p:xfrm>
        <a:graphic>
          <a:graphicData uri="http://schemas.openxmlformats.org/drawingml/2006/table">
            <a:tbl>
              <a:tblPr firstRow="1" bandRow="1">
                <a:noFill/>
                <a:tableStyleId>{DEC59E7A-5DA1-4187-8517-7008232FC3E6}</a:tableStyleId>
              </a:tblPr>
              <a:tblGrid>
                <a:gridCol w="3270375">
                  <a:extLst>
                    <a:ext uri="{9D8B030D-6E8A-4147-A177-3AD203B41FA5}">
                      <a16:colId xmlns:a16="http://schemas.microsoft.com/office/drawing/2014/main" val="20000"/>
                    </a:ext>
                  </a:extLst>
                </a:gridCol>
                <a:gridCol w="5568825">
                  <a:extLst>
                    <a:ext uri="{9D8B030D-6E8A-4147-A177-3AD203B41FA5}">
                      <a16:colId xmlns:a16="http://schemas.microsoft.com/office/drawing/2014/main" val="20001"/>
                    </a:ext>
                  </a:extLst>
                </a:gridCol>
              </a:tblGrid>
              <a:tr h="929950">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t>Expectation</a:t>
                      </a:r>
                      <a:endParaRPr sz="1400" u="none" strike="noStrike" cap="none"/>
                    </a:p>
                  </a:txBody>
                  <a:tcPr marL="68575" marR="68575" marT="45725" marB="45725" anchor="ctr">
                    <a:solidFill>
                      <a:srgbClr val="D0D8E8"/>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t>Specific Behavior or </a:t>
                      </a:r>
                      <a:endParaRPr sz="1400" u="none" strike="noStrike" cap="none"/>
                    </a:p>
                    <a:p>
                      <a:pPr marL="0" marR="0" lvl="0" indent="0" algn="ctr" rtl="0">
                        <a:lnSpc>
                          <a:spcPct val="100000"/>
                        </a:lnSpc>
                        <a:spcBef>
                          <a:spcPts val="0"/>
                        </a:spcBef>
                        <a:spcAft>
                          <a:spcPts val="0"/>
                        </a:spcAft>
                        <a:buClr>
                          <a:srgbClr val="000000"/>
                        </a:buClr>
                        <a:buSzPts val="2800"/>
                        <a:buFont typeface="Arial"/>
                        <a:buNone/>
                      </a:pPr>
                      <a:r>
                        <a:rPr lang="en-US" sz="2800" u="none" strike="noStrike" cap="none"/>
                        <a:t>Social Emotional Skill</a:t>
                      </a:r>
                      <a:endParaRPr sz="1400" u="none" strike="noStrike" cap="none"/>
                    </a:p>
                  </a:txBody>
                  <a:tcPr marL="68575" marR="68575" marT="45725" marB="45725">
                    <a:solidFill>
                      <a:srgbClr val="D0D8E8"/>
                    </a:solidFill>
                  </a:tcPr>
                </a:tc>
                <a:extLst>
                  <a:ext uri="{0D108BD9-81ED-4DB2-BD59-A6C34878D82A}">
                    <a16:rowId xmlns:a16="http://schemas.microsoft.com/office/drawing/2014/main" val="10000"/>
                  </a:ext>
                </a:extLst>
              </a:tr>
              <a:tr h="434100">
                <a:tc rowSpan="2">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Safe</a:t>
                      </a:r>
                      <a:endParaRPr sz="1400" u="none" strike="noStrike" cap="none"/>
                    </a:p>
                  </a:txBody>
                  <a:tcPr marL="68575" marR="68575"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Keep hands and feet to self</a:t>
                      </a:r>
                      <a:endParaRPr sz="2400" u="none" strike="noStrike" cap="none"/>
                    </a:p>
                  </a:txBody>
                  <a:tcPr marL="68575" marR="68575" marT="45725" marB="45725"/>
                </a:tc>
                <a:extLst>
                  <a:ext uri="{0D108BD9-81ED-4DB2-BD59-A6C34878D82A}">
                    <a16:rowId xmlns:a16="http://schemas.microsoft.com/office/drawing/2014/main" val="10001"/>
                  </a:ext>
                </a:extLst>
              </a:tr>
              <a:tr h="7813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I tell an adult when I am worried about a friend.</a:t>
                      </a:r>
                      <a:endParaRPr sz="2400" u="none" strike="noStrike" cap="none"/>
                    </a:p>
                  </a:txBody>
                  <a:tcPr marL="68575" marR="68575" marT="45725" marB="45725"/>
                </a:tc>
                <a:extLst>
                  <a:ext uri="{0D108BD9-81ED-4DB2-BD59-A6C34878D82A}">
                    <a16:rowId xmlns:a16="http://schemas.microsoft.com/office/drawing/2014/main" val="10002"/>
                  </a:ext>
                </a:extLst>
              </a:tr>
              <a:tr h="781350">
                <a:tc rowSpan="2">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Respectful</a:t>
                      </a:r>
                      <a:endParaRPr sz="1400" u="none" strike="noStrike" cap="none"/>
                    </a:p>
                  </a:txBody>
                  <a:tcPr marL="68575" marR="68575"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Use the signal to ask a public or private question.</a:t>
                      </a:r>
                      <a:endParaRPr sz="2400" u="none" strike="noStrike" cap="none"/>
                    </a:p>
                  </a:txBody>
                  <a:tcPr marL="68575" marR="68575" marT="45725" marB="45725"/>
                </a:tc>
                <a:extLst>
                  <a:ext uri="{0D108BD9-81ED-4DB2-BD59-A6C34878D82A}">
                    <a16:rowId xmlns:a16="http://schemas.microsoft.com/office/drawing/2014/main" val="10003"/>
                  </a:ext>
                </a:extLst>
              </a:tr>
              <a:tr h="5511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Make sure everyone gets a turn.</a:t>
                      </a:r>
                      <a:endParaRPr sz="1400" u="none" strike="noStrike" cap="none"/>
                    </a:p>
                  </a:txBody>
                  <a:tcPr marL="68575" marR="68575" marT="45725" marB="45725"/>
                </a:tc>
                <a:extLst>
                  <a:ext uri="{0D108BD9-81ED-4DB2-BD59-A6C34878D82A}">
                    <a16:rowId xmlns:a16="http://schemas.microsoft.com/office/drawing/2014/main" val="10004"/>
                  </a:ext>
                </a:extLst>
              </a:tr>
              <a:tr h="551150">
                <a:tc rowSpan="2">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Responsible</a:t>
                      </a:r>
                      <a:endParaRPr sz="1400" u="none" strike="noStrike" cap="none"/>
                    </a:p>
                  </a:txBody>
                  <a:tcPr marL="68575" marR="68575"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Turn in all work on time</a:t>
                      </a:r>
                      <a:endParaRPr sz="1400" u="none" strike="noStrike" cap="none"/>
                    </a:p>
                  </a:txBody>
                  <a:tcPr marL="68575" marR="68575" marT="45725" marB="45725"/>
                </a:tc>
                <a:extLst>
                  <a:ext uri="{0D108BD9-81ED-4DB2-BD59-A6C34878D82A}">
                    <a16:rowId xmlns:a16="http://schemas.microsoft.com/office/drawing/2014/main" val="10005"/>
                  </a:ext>
                </a:extLst>
              </a:tr>
              <a:tr h="5511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Check in with my feelings during the day</a:t>
                      </a:r>
                      <a:endParaRPr sz="1400" u="none" strike="noStrike" cap="none"/>
                    </a:p>
                  </a:txBody>
                  <a:tcPr marL="68575" marR="68575" marT="45725" marB="45725"/>
                </a:tc>
                <a:extLst>
                  <a:ext uri="{0D108BD9-81ED-4DB2-BD59-A6C34878D82A}">
                    <a16:rowId xmlns:a16="http://schemas.microsoft.com/office/drawing/2014/main" val="10006"/>
                  </a:ext>
                </a:extLst>
              </a:tr>
            </a:tbl>
          </a:graphicData>
        </a:graphic>
      </p:graphicFrame>
      <p:sp>
        <p:nvSpPr>
          <p:cNvPr id="658" name="Google Shape;658;p22"/>
          <p:cNvSpPr txBox="1"/>
          <p:nvPr/>
        </p:nvSpPr>
        <p:spPr>
          <a:xfrm>
            <a:off x="6781800" y="6412468"/>
            <a:ext cx="3886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http://www.midatlanticpbis.org</a:t>
            </a: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pic>
        <p:nvPicPr>
          <p:cNvPr id="1178" name="Google Shape;1178;ge2bc269b5c_0_661"/>
          <p:cNvPicPr preferRelativeResize="0"/>
          <p:nvPr/>
        </p:nvPicPr>
        <p:blipFill rotWithShape="1">
          <a:blip r:embed="rId3">
            <a:alphaModFix/>
          </a:blip>
          <a:srcRect/>
          <a:stretch/>
        </p:blipFill>
        <p:spPr>
          <a:xfrm>
            <a:off x="1306649" y="467727"/>
            <a:ext cx="9201351" cy="5749300"/>
          </a:xfrm>
          <a:prstGeom prst="rect">
            <a:avLst/>
          </a:prstGeom>
          <a:noFill/>
          <a:ln>
            <a:noFill/>
          </a:ln>
        </p:spPr>
      </p:pic>
    </p:spTree>
    <p:extLst>
      <p:ext uri="{BB962C8B-B14F-4D97-AF65-F5344CB8AC3E}">
        <p14:creationId xmlns:p14="http://schemas.microsoft.com/office/powerpoint/2010/main" val="1460902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74230D-3744-A74F-9379-4DE53A7AA052}"/>
              </a:ext>
            </a:extLst>
          </p:cNvPr>
          <p:cNvSpPr>
            <a:spLocks noGrp="1"/>
          </p:cNvSpPr>
          <p:nvPr>
            <p:ph type="title"/>
          </p:nvPr>
        </p:nvSpPr>
        <p:spPr/>
        <p:txBody>
          <a:bodyPr/>
          <a:lstStyle/>
          <a:p>
            <a:r>
              <a:rPr lang="en-US" dirty="0"/>
              <a:t>Thinking about the importance of language…</a:t>
            </a:r>
          </a:p>
        </p:txBody>
      </p:sp>
      <p:graphicFrame>
        <p:nvGraphicFramePr>
          <p:cNvPr id="7" name="Table 7">
            <a:extLst>
              <a:ext uri="{FF2B5EF4-FFF2-40B4-BE49-F238E27FC236}">
                <a16:creationId xmlns:a16="http://schemas.microsoft.com/office/drawing/2014/main" id="{6A944609-1883-AA4D-B9CC-41CE2D466E4F}"/>
              </a:ext>
            </a:extLst>
          </p:cNvPr>
          <p:cNvGraphicFramePr>
            <a:graphicFrameLocks noGrp="1"/>
          </p:cNvGraphicFramePr>
          <p:nvPr>
            <p:ph idx="1"/>
          </p:nvPr>
        </p:nvGraphicFramePr>
        <p:xfrm>
          <a:off x="502024" y="1690688"/>
          <a:ext cx="10851776" cy="4261040"/>
        </p:xfrm>
        <a:graphic>
          <a:graphicData uri="http://schemas.openxmlformats.org/drawingml/2006/table">
            <a:tbl>
              <a:tblPr firstRow="1" bandRow="1">
                <a:tableStyleId>{5C22544A-7EE6-4342-B048-85BDC9FD1C3A}</a:tableStyleId>
              </a:tblPr>
              <a:tblGrid>
                <a:gridCol w="5425888">
                  <a:extLst>
                    <a:ext uri="{9D8B030D-6E8A-4147-A177-3AD203B41FA5}">
                      <a16:colId xmlns:a16="http://schemas.microsoft.com/office/drawing/2014/main" val="1700018621"/>
                    </a:ext>
                  </a:extLst>
                </a:gridCol>
                <a:gridCol w="5425888">
                  <a:extLst>
                    <a:ext uri="{9D8B030D-6E8A-4147-A177-3AD203B41FA5}">
                      <a16:colId xmlns:a16="http://schemas.microsoft.com/office/drawing/2014/main" val="1076699454"/>
                    </a:ext>
                  </a:extLst>
                </a:gridCol>
              </a:tblGrid>
              <a:tr h="426104">
                <a:tc>
                  <a:txBody>
                    <a:bodyPr/>
                    <a:lstStyle/>
                    <a:p>
                      <a:r>
                        <a:rPr lang="en-US" sz="2000" dirty="0"/>
                        <a:t>Commonly used words</a:t>
                      </a:r>
                    </a:p>
                  </a:txBody>
                  <a:tcPr/>
                </a:tc>
                <a:tc>
                  <a:txBody>
                    <a:bodyPr/>
                    <a:lstStyle/>
                    <a:p>
                      <a:r>
                        <a:rPr lang="en-US" sz="2000" dirty="0"/>
                        <a:t>Replacement word ideas </a:t>
                      </a:r>
                    </a:p>
                  </a:txBody>
                  <a:tcPr/>
                </a:tc>
                <a:extLst>
                  <a:ext uri="{0D108BD9-81ED-4DB2-BD59-A6C34878D82A}">
                    <a16:rowId xmlns:a16="http://schemas.microsoft.com/office/drawing/2014/main" val="2221445919"/>
                  </a:ext>
                </a:extLst>
              </a:tr>
              <a:tr h="426104">
                <a:tc>
                  <a:txBody>
                    <a:bodyPr/>
                    <a:lstStyle/>
                    <a:p>
                      <a:r>
                        <a:rPr lang="en-US" sz="2000" dirty="0"/>
                        <a:t>Attention seeking</a:t>
                      </a:r>
                    </a:p>
                  </a:txBody>
                  <a:tcPr/>
                </a:tc>
                <a:tc>
                  <a:txBody>
                    <a:bodyPr/>
                    <a:lstStyle/>
                    <a:p>
                      <a:r>
                        <a:rPr lang="en-US" sz="2000" dirty="0"/>
                        <a:t>Connection seeking</a:t>
                      </a:r>
                    </a:p>
                  </a:txBody>
                  <a:tcPr/>
                </a:tc>
                <a:extLst>
                  <a:ext uri="{0D108BD9-81ED-4DB2-BD59-A6C34878D82A}">
                    <a16:rowId xmlns:a16="http://schemas.microsoft.com/office/drawing/2014/main" val="2083091857"/>
                  </a:ext>
                </a:extLst>
              </a:tr>
              <a:tr h="426104">
                <a:tc>
                  <a:txBody>
                    <a:bodyPr/>
                    <a:lstStyle/>
                    <a:p>
                      <a:r>
                        <a:rPr lang="en-US" sz="2000" dirty="0"/>
                        <a:t>Inappropriate behavior</a:t>
                      </a:r>
                    </a:p>
                  </a:txBody>
                  <a:tcPr/>
                </a:tc>
                <a:tc>
                  <a:txBody>
                    <a:bodyPr/>
                    <a:lstStyle/>
                    <a:p>
                      <a:endParaRPr lang="en-US" dirty="0"/>
                    </a:p>
                  </a:txBody>
                  <a:tcPr/>
                </a:tc>
                <a:extLst>
                  <a:ext uri="{0D108BD9-81ED-4DB2-BD59-A6C34878D82A}">
                    <a16:rowId xmlns:a16="http://schemas.microsoft.com/office/drawing/2014/main" val="1481523794"/>
                  </a:ext>
                </a:extLst>
              </a:tr>
              <a:tr h="42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“Tier 3 kid”</a:t>
                      </a:r>
                    </a:p>
                  </a:txBody>
                  <a:tcPr/>
                </a:tc>
                <a:tc>
                  <a:txBody>
                    <a:bodyPr/>
                    <a:lstStyle/>
                    <a:p>
                      <a:endParaRPr lang="en-US"/>
                    </a:p>
                  </a:txBody>
                  <a:tcPr/>
                </a:tc>
                <a:extLst>
                  <a:ext uri="{0D108BD9-81ED-4DB2-BD59-A6C34878D82A}">
                    <a16:rowId xmlns:a16="http://schemas.microsoft.com/office/drawing/2014/main" val="1443091772"/>
                  </a:ext>
                </a:extLst>
              </a:tr>
              <a:tr h="42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Frequent flyer</a:t>
                      </a:r>
                    </a:p>
                  </a:txBody>
                  <a:tcPr/>
                </a:tc>
                <a:tc>
                  <a:txBody>
                    <a:bodyPr/>
                    <a:lstStyle/>
                    <a:p>
                      <a:endParaRPr lang="en-US" dirty="0"/>
                    </a:p>
                  </a:txBody>
                  <a:tcPr/>
                </a:tc>
                <a:extLst>
                  <a:ext uri="{0D108BD9-81ED-4DB2-BD59-A6C34878D82A}">
                    <a16:rowId xmlns:a16="http://schemas.microsoft.com/office/drawing/2014/main" val="3393842214"/>
                  </a:ext>
                </a:extLst>
              </a:tr>
              <a:tr h="426104">
                <a:tc>
                  <a:txBody>
                    <a:bodyPr/>
                    <a:lstStyle/>
                    <a:p>
                      <a:r>
                        <a:rPr lang="en-US" sz="2000" dirty="0"/>
                        <a:t>Acting crazy </a:t>
                      </a:r>
                    </a:p>
                  </a:txBody>
                  <a:tcPr/>
                </a:tc>
                <a:tc>
                  <a:txBody>
                    <a:bodyPr/>
                    <a:lstStyle/>
                    <a:p>
                      <a:endParaRPr lang="en-US" dirty="0"/>
                    </a:p>
                  </a:txBody>
                  <a:tcPr/>
                </a:tc>
                <a:extLst>
                  <a:ext uri="{0D108BD9-81ED-4DB2-BD59-A6C34878D82A}">
                    <a16:rowId xmlns:a16="http://schemas.microsoft.com/office/drawing/2014/main" val="2827829397"/>
                  </a:ext>
                </a:extLst>
              </a:tr>
              <a:tr h="426104">
                <a:tc>
                  <a:txBody>
                    <a:bodyPr/>
                    <a:lstStyle/>
                    <a:p>
                      <a:r>
                        <a:rPr lang="en-US" sz="2000" dirty="0"/>
                        <a:t>“Those kids”</a:t>
                      </a:r>
                    </a:p>
                  </a:txBody>
                  <a:tcPr/>
                </a:tc>
                <a:tc>
                  <a:txBody>
                    <a:bodyPr/>
                    <a:lstStyle/>
                    <a:p>
                      <a:endParaRPr lang="en-US" dirty="0"/>
                    </a:p>
                  </a:txBody>
                  <a:tcPr/>
                </a:tc>
                <a:extLst>
                  <a:ext uri="{0D108BD9-81ED-4DB2-BD59-A6C34878D82A}">
                    <a16:rowId xmlns:a16="http://schemas.microsoft.com/office/drawing/2014/main" val="2480640523"/>
                  </a:ext>
                </a:extLst>
              </a:tr>
              <a:tr h="42610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53387446"/>
                  </a:ext>
                </a:extLst>
              </a:tr>
              <a:tr h="42610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15301897"/>
                  </a:ext>
                </a:extLst>
              </a:tr>
              <a:tr h="42610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47059404"/>
                  </a:ext>
                </a:extLst>
              </a:tr>
            </a:tbl>
          </a:graphicData>
        </a:graphic>
      </p:graphicFrame>
    </p:spTree>
    <p:extLst>
      <p:ext uri="{BB962C8B-B14F-4D97-AF65-F5344CB8AC3E}">
        <p14:creationId xmlns:p14="http://schemas.microsoft.com/office/powerpoint/2010/main" val="3065006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graphicFrame>
        <p:nvGraphicFramePr>
          <p:cNvPr id="986" name="Google Shape;986;ge041cf7e2b_0_2195"/>
          <p:cNvGraphicFramePr/>
          <p:nvPr>
            <p:extLst>
              <p:ext uri="{D42A27DB-BD31-4B8C-83A1-F6EECF244321}">
                <p14:modId xmlns:p14="http://schemas.microsoft.com/office/powerpoint/2010/main" val="3572647737"/>
              </p:ext>
            </p:extLst>
          </p:nvPr>
        </p:nvGraphicFramePr>
        <p:xfrm>
          <a:off x="0" y="0"/>
          <a:ext cx="12192075" cy="7417745"/>
        </p:xfrm>
        <a:graphic>
          <a:graphicData uri="http://schemas.openxmlformats.org/drawingml/2006/table">
            <a:tbl>
              <a:tblPr firstRow="1" bandRow="1">
                <a:noFill/>
                <a:tableStyleId>{C6935469-193B-47C6-9D63-BC42567BE386}</a:tableStyleId>
              </a:tblPr>
              <a:tblGrid>
                <a:gridCol w="1741725">
                  <a:extLst>
                    <a:ext uri="{9D8B030D-6E8A-4147-A177-3AD203B41FA5}">
                      <a16:colId xmlns:a16="http://schemas.microsoft.com/office/drawing/2014/main" val="20000"/>
                    </a:ext>
                  </a:extLst>
                </a:gridCol>
                <a:gridCol w="1741725">
                  <a:extLst>
                    <a:ext uri="{9D8B030D-6E8A-4147-A177-3AD203B41FA5}">
                      <a16:colId xmlns:a16="http://schemas.microsoft.com/office/drawing/2014/main" val="20001"/>
                    </a:ext>
                  </a:extLst>
                </a:gridCol>
                <a:gridCol w="1741725">
                  <a:extLst>
                    <a:ext uri="{9D8B030D-6E8A-4147-A177-3AD203B41FA5}">
                      <a16:colId xmlns:a16="http://schemas.microsoft.com/office/drawing/2014/main" val="20002"/>
                    </a:ext>
                  </a:extLst>
                </a:gridCol>
                <a:gridCol w="1741725">
                  <a:extLst>
                    <a:ext uri="{9D8B030D-6E8A-4147-A177-3AD203B41FA5}">
                      <a16:colId xmlns:a16="http://schemas.microsoft.com/office/drawing/2014/main" val="20003"/>
                    </a:ext>
                  </a:extLst>
                </a:gridCol>
                <a:gridCol w="1208912">
                  <a:extLst>
                    <a:ext uri="{9D8B030D-6E8A-4147-A177-3AD203B41FA5}">
                      <a16:colId xmlns:a16="http://schemas.microsoft.com/office/drawing/2014/main" val="20004"/>
                    </a:ext>
                  </a:extLst>
                </a:gridCol>
                <a:gridCol w="1183341">
                  <a:extLst>
                    <a:ext uri="{9D8B030D-6E8A-4147-A177-3AD203B41FA5}">
                      <a16:colId xmlns:a16="http://schemas.microsoft.com/office/drawing/2014/main" val="20005"/>
                    </a:ext>
                  </a:extLst>
                </a:gridCol>
                <a:gridCol w="2832922">
                  <a:extLst>
                    <a:ext uri="{9D8B030D-6E8A-4147-A177-3AD203B41FA5}">
                      <a16:colId xmlns:a16="http://schemas.microsoft.com/office/drawing/2014/main" val="20006"/>
                    </a:ext>
                  </a:extLst>
                </a:gridCol>
              </a:tblGrid>
              <a:tr h="6346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0070C0"/>
                          </a:solidFill>
                        </a:rPr>
                        <a:t>Secondary Example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Classroom</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Bathroom</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Arial"/>
                        <a:buNone/>
                      </a:pPr>
                      <a:r>
                        <a:rPr lang="en-US" sz="1800" u="none" strike="noStrike" cap="none"/>
                        <a:t>Lunchtime</a:t>
                      </a:r>
                      <a:endParaRPr sz="1400" u="none" strike="noStrike" cap="none"/>
                    </a:p>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Hallway</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Sports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u="none" strike="noStrike" cap="none" dirty="0"/>
                        <a:t>SEL/ Student Self-Care </a:t>
                      </a:r>
                      <a:endParaRPr sz="2400" b="1" u="none" strike="noStrike" cap="none" dirty="0"/>
                    </a:p>
                  </a:txBody>
                  <a:tcPr marL="91450" marR="91450" marT="45725" marB="45725"/>
                </a:tc>
                <a:extLst>
                  <a:ext uri="{0D108BD9-81ED-4DB2-BD59-A6C34878D82A}">
                    <a16:rowId xmlns:a16="http://schemas.microsoft.com/office/drawing/2014/main" val="10000"/>
                  </a:ext>
                </a:extLst>
              </a:tr>
              <a:tr h="2445875">
                <a:tc>
                  <a:txBody>
                    <a:bodyPr/>
                    <a:lstStyle/>
                    <a:p>
                      <a:pPr marL="0" marR="0" lvl="0" indent="0" algn="ctr" rtl="0">
                        <a:lnSpc>
                          <a:spcPct val="100000"/>
                        </a:lnSpc>
                        <a:spcBef>
                          <a:spcPts val="0"/>
                        </a:spcBef>
                        <a:spcAft>
                          <a:spcPts val="0"/>
                        </a:spcAft>
                        <a:buClr>
                          <a:srgbClr val="000000"/>
                        </a:buClr>
                        <a:buSzPts val="2800"/>
                        <a:buFont typeface="Arial"/>
                        <a:buNone/>
                      </a:pPr>
                      <a:r>
                        <a:rPr lang="en-US" sz="2800" b="1" u="none" strike="noStrike" cap="none"/>
                        <a:t> </a:t>
                      </a:r>
                      <a:endParaRPr sz="1400" u="none" strike="noStrike" cap="none"/>
                    </a:p>
                    <a:p>
                      <a:pPr marL="0" marR="0" lvl="0" indent="0" algn="ctr" rtl="0">
                        <a:lnSpc>
                          <a:spcPct val="100000"/>
                        </a:lnSpc>
                        <a:spcBef>
                          <a:spcPts val="0"/>
                        </a:spcBef>
                        <a:spcAft>
                          <a:spcPts val="0"/>
                        </a:spcAft>
                        <a:buClr>
                          <a:srgbClr val="000000"/>
                        </a:buClr>
                        <a:buSzPts val="2800"/>
                        <a:buFont typeface="Arial"/>
                        <a:buNone/>
                      </a:pPr>
                      <a:endParaRPr sz="2800" b="1" u="none" strike="noStrike" cap="none"/>
                    </a:p>
                    <a:p>
                      <a:pPr marL="0" marR="0" lvl="0" indent="0" algn="ctr" rtl="0">
                        <a:lnSpc>
                          <a:spcPct val="100000"/>
                        </a:lnSpc>
                        <a:spcBef>
                          <a:spcPts val="0"/>
                        </a:spcBef>
                        <a:spcAft>
                          <a:spcPts val="0"/>
                        </a:spcAft>
                        <a:buClr>
                          <a:srgbClr val="000000"/>
                        </a:buClr>
                        <a:buSzPts val="2000"/>
                        <a:buFont typeface="Arial"/>
                        <a:buNone/>
                      </a:pPr>
                      <a:r>
                        <a:rPr lang="en-US" sz="2000" b="1" u="none" strike="noStrike" cap="none"/>
                        <a:t>Responsible</a:t>
                      </a:r>
                      <a:endParaRPr sz="1400" u="none" strike="noStrike" cap="none"/>
                    </a:p>
                  </a:txBody>
                  <a:tcPr marL="91450" marR="91450" marT="45725" marB="45725"/>
                </a:tc>
                <a:tc>
                  <a:txBody>
                    <a:bodyPr/>
                    <a:lstStyle/>
                    <a:p>
                      <a:pPr marL="285750" marR="0" lvl="0" indent="-273050" algn="l" rtl="0">
                        <a:lnSpc>
                          <a:spcPct val="100000"/>
                        </a:lnSpc>
                        <a:spcBef>
                          <a:spcPts val="0"/>
                        </a:spcBef>
                        <a:spcAft>
                          <a:spcPts val="0"/>
                        </a:spcAft>
                        <a:buClr>
                          <a:schemeClr val="dk1"/>
                        </a:buClr>
                        <a:buSzPts val="1200"/>
                        <a:buFont typeface="Arial"/>
                        <a:buChar char="•"/>
                      </a:pPr>
                      <a:r>
                        <a:rPr lang="en-US" sz="1200" u="none" strike="noStrike" cap="none"/>
                        <a:t>Use only your personal materials and label them</a:t>
                      </a:r>
                      <a:endParaRPr sz="1200" u="none" strike="noStrike" cap="none"/>
                    </a:p>
                    <a:p>
                      <a:pPr marL="285750" marR="0" lvl="0" indent="-273050" algn="l" rtl="0">
                        <a:lnSpc>
                          <a:spcPct val="100000"/>
                        </a:lnSpc>
                        <a:spcBef>
                          <a:spcPts val="0"/>
                        </a:spcBef>
                        <a:spcAft>
                          <a:spcPts val="0"/>
                        </a:spcAft>
                        <a:buClr>
                          <a:schemeClr val="dk1"/>
                        </a:buClr>
                        <a:buSzPts val="1200"/>
                        <a:buFont typeface="Arial"/>
                        <a:buChar char="•"/>
                      </a:pPr>
                      <a:r>
                        <a:rPr lang="en-US" sz="1200" u="none" strike="noStrike" cap="none"/>
                        <a:t>Keep your personal materials in your backpack</a:t>
                      </a:r>
                      <a:endParaRPr sz="1200" u="none" strike="noStrike" cap="none"/>
                    </a:p>
                  </a:txBody>
                  <a:tcPr marL="91450" marR="91450" marT="45725" marB="45725"/>
                </a:tc>
                <a:tc>
                  <a:txBody>
                    <a:bodyPr/>
                    <a:lstStyle/>
                    <a:p>
                      <a:pPr marL="285750" marR="0" lvl="0" indent="-273050" algn="l" rtl="0">
                        <a:lnSpc>
                          <a:spcPct val="100000"/>
                        </a:lnSpc>
                        <a:spcBef>
                          <a:spcPts val="0"/>
                        </a:spcBef>
                        <a:spcAft>
                          <a:spcPts val="0"/>
                        </a:spcAft>
                        <a:buClr>
                          <a:schemeClr val="dk1"/>
                        </a:buClr>
                        <a:buSzPts val="1200"/>
                        <a:buFont typeface="Arial"/>
                        <a:buChar char="•"/>
                      </a:pPr>
                      <a:r>
                        <a:rPr lang="en-US" sz="1200" u="none" strike="noStrike" cap="none"/>
                        <a:t>Use one pump of soap to wash your hands and one paper towel to dry your hands </a:t>
                      </a:r>
                      <a:endParaRPr sz="1200" u="none" strike="noStrike" cap="none"/>
                    </a:p>
                  </a:txBody>
                  <a:tcPr marL="91450" marR="91450" marT="45725" marB="45725"/>
                </a:tc>
                <a:tc>
                  <a:txBody>
                    <a:bodyPr/>
                    <a:lstStyle/>
                    <a:p>
                      <a:pPr marL="457200" marR="0" lvl="0" indent="-304800" algn="l" rtl="0">
                        <a:lnSpc>
                          <a:spcPct val="100000"/>
                        </a:lnSpc>
                        <a:spcBef>
                          <a:spcPts val="0"/>
                        </a:spcBef>
                        <a:spcAft>
                          <a:spcPts val="0"/>
                        </a:spcAft>
                        <a:buClr>
                          <a:schemeClr val="dk1"/>
                        </a:buClr>
                        <a:buSzPts val="1200"/>
                        <a:buFont typeface="Arial"/>
                        <a:buChar char="•"/>
                      </a:pPr>
                      <a:r>
                        <a:rPr lang="en-US" sz="1200" u="none" strike="noStrike" cap="none"/>
                        <a:t>Maintain distance from others while eating</a:t>
                      </a:r>
                      <a:endParaRPr sz="1200" u="none" strike="noStrike" cap="none"/>
                    </a:p>
                    <a:p>
                      <a:pPr marL="457200" marR="0" lvl="0" indent="-304800" algn="l" rtl="0">
                        <a:lnSpc>
                          <a:spcPct val="100000"/>
                        </a:lnSpc>
                        <a:spcBef>
                          <a:spcPts val="0"/>
                        </a:spcBef>
                        <a:spcAft>
                          <a:spcPts val="0"/>
                        </a:spcAft>
                        <a:buClr>
                          <a:schemeClr val="dk1"/>
                        </a:buClr>
                        <a:buSzPts val="1200"/>
                        <a:buFont typeface="Arial"/>
                        <a:buChar char="•"/>
                      </a:pPr>
                      <a:r>
                        <a:rPr lang="en-US" sz="1200" u="none" strike="noStrike" cap="none"/>
                        <a:t>Wash your hands when you are done eating </a:t>
                      </a:r>
                      <a:endParaRPr sz="1200" u="none" strike="noStrike" cap="none"/>
                    </a:p>
                  </a:txBody>
                  <a:tcPr marL="91450" marR="91450" marT="45725" marB="45725"/>
                </a:tc>
                <a:tc>
                  <a:txBody>
                    <a:bodyPr/>
                    <a:lstStyle/>
                    <a:p>
                      <a:pPr marL="285750" marR="0" lvl="0" indent="-273050" algn="l" rtl="0">
                        <a:lnSpc>
                          <a:spcPct val="100000"/>
                        </a:lnSpc>
                        <a:spcBef>
                          <a:spcPts val="0"/>
                        </a:spcBef>
                        <a:spcAft>
                          <a:spcPts val="0"/>
                        </a:spcAft>
                        <a:buClr>
                          <a:schemeClr val="dk1"/>
                        </a:buClr>
                        <a:buSzPts val="1200"/>
                        <a:buFont typeface="Arial"/>
                        <a:buChar char="•"/>
                      </a:pPr>
                      <a:r>
                        <a:rPr lang="en-US" sz="1200" u="none" strike="noStrike" cap="none"/>
                        <a:t>Follow one-way direction arrows </a:t>
                      </a:r>
                      <a:endParaRPr sz="1200" u="none" strike="noStrike" cap="none"/>
                    </a:p>
                    <a:p>
                      <a:pPr marL="0" marR="0" lvl="0" indent="0" algn="l" rtl="0">
                        <a:lnSpc>
                          <a:spcPct val="100000"/>
                        </a:lnSpc>
                        <a:spcBef>
                          <a:spcPts val="0"/>
                        </a:spcBef>
                        <a:spcAft>
                          <a:spcPts val="0"/>
                        </a:spcAft>
                        <a:buClr>
                          <a:schemeClr val="dk1"/>
                        </a:buClr>
                        <a:buSzPts val="1400"/>
                        <a:buFont typeface="Arial"/>
                        <a:buNone/>
                      </a:pPr>
                      <a:endParaRPr sz="1200" u="none" strike="noStrike" cap="none"/>
                    </a:p>
                  </a:txBody>
                  <a:tcPr marL="91450" marR="91450" marT="45725" marB="45725"/>
                </a:tc>
                <a:tc>
                  <a:txBody>
                    <a:bodyPr/>
                    <a:lstStyle/>
                    <a:p>
                      <a:pPr marL="285750" marR="0" lvl="0" indent="-273050" algn="l" rtl="0">
                        <a:lnSpc>
                          <a:spcPct val="100000"/>
                        </a:lnSpc>
                        <a:spcBef>
                          <a:spcPts val="0"/>
                        </a:spcBef>
                        <a:spcAft>
                          <a:spcPts val="0"/>
                        </a:spcAft>
                        <a:buClr>
                          <a:schemeClr val="dk1"/>
                        </a:buClr>
                        <a:buSzPts val="1200"/>
                        <a:buFont typeface="Arial"/>
                        <a:buChar char="•"/>
                      </a:pPr>
                      <a:r>
                        <a:rPr lang="en-US" sz="1200" u="none" strike="noStrike" cap="none"/>
                        <a:t>Keep personal items to yourself </a:t>
                      </a:r>
                      <a:endParaRPr sz="1200" u="none" strike="noStrike" cap="none"/>
                    </a:p>
                  </a:txBody>
                  <a:tcPr marL="91450" marR="91450" marT="45725" marB="45725"/>
                </a:tc>
                <a:tc>
                  <a:txBody>
                    <a:bodyPr/>
                    <a:lstStyle/>
                    <a:p>
                      <a:pPr marL="285750" marR="0" lvl="0" indent="-273050" algn="l" rtl="0">
                        <a:lnSpc>
                          <a:spcPct val="100000"/>
                        </a:lnSpc>
                        <a:spcBef>
                          <a:spcPts val="0"/>
                        </a:spcBef>
                        <a:spcAft>
                          <a:spcPts val="0"/>
                        </a:spcAft>
                        <a:buClr>
                          <a:schemeClr val="dk1"/>
                        </a:buClr>
                        <a:buSzPts val="1200"/>
                        <a:buFont typeface="Arial"/>
                        <a:buChar char="•"/>
                      </a:pPr>
                      <a:r>
                        <a:rPr lang="en-US" sz="1600" b="1" u="none" strike="noStrike" cap="none" dirty="0"/>
                        <a:t>Tell an adult if you observe someone struggling </a:t>
                      </a:r>
                      <a:endParaRPr sz="1600" b="1" u="none" strike="noStrike" cap="none" dirty="0"/>
                    </a:p>
                    <a:p>
                      <a:pPr marL="285750" marR="0" lvl="0" indent="-273050" algn="l" rtl="0">
                        <a:lnSpc>
                          <a:spcPct val="100000"/>
                        </a:lnSpc>
                        <a:spcBef>
                          <a:spcPts val="0"/>
                        </a:spcBef>
                        <a:spcAft>
                          <a:spcPts val="0"/>
                        </a:spcAft>
                        <a:buClr>
                          <a:srgbClr val="000000"/>
                        </a:buClr>
                        <a:buSzPts val="1200"/>
                        <a:buFont typeface="Arial"/>
                        <a:buChar char="•"/>
                      </a:pPr>
                      <a:r>
                        <a:rPr lang="en-US" sz="1600" b="1" u="none" strike="noStrike" cap="none" dirty="0"/>
                        <a:t>Stand up for others if you observe COVID stigmatization or inequities</a:t>
                      </a:r>
                      <a:endParaRPr sz="1600" b="1" u="none" strike="noStrike" cap="none" dirty="0"/>
                    </a:p>
                    <a:p>
                      <a:pPr marL="285750" marR="0" lvl="0" indent="-273050" algn="l" rtl="0">
                        <a:lnSpc>
                          <a:spcPct val="100000"/>
                        </a:lnSpc>
                        <a:spcBef>
                          <a:spcPts val="0"/>
                        </a:spcBef>
                        <a:spcAft>
                          <a:spcPts val="0"/>
                        </a:spcAft>
                        <a:buClr>
                          <a:srgbClr val="000000"/>
                        </a:buClr>
                        <a:buSzPts val="1200"/>
                        <a:buFont typeface="Arial"/>
                        <a:buChar char="•"/>
                      </a:pPr>
                      <a:r>
                        <a:rPr lang="en-US" sz="1600" b="1" u="none" strike="noStrike" cap="none" dirty="0"/>
                        <a:t>Avoid risky situations that could expose you to the virus</a:t>
                      </a:r>
                      <a:endParaRPr sz="1600" b="1" u="none" strike="noStrike" cap="none" dirty="0"/>
                    </a:p>
                    <a:p>
                      <a:pPr marL="0" marR="0" lvl="0" indent="0" algn="l" rtl="0">
                        <a:lnSpc>
                          <a:spcPct val="100000"/>
                        </a:lnSpc>
                        <a:spcBef>
                          <a:spcPts val="0"/>
                        </a:spcBef>
                        <a:spcAft>
                          <a:spcPts val="0"/>
                        </a:spcAft>
                        <a:buClr>
                          <a:srgbClr val="000000"/>
                        </a:buClr>
                        <a:buSzPts val="1200"/>
                        <a:buFont typeface="Arial"/>
                        <a:buNone/>
                      </a:pPr>
                      <a:endParaRPr sz="1200" b="1" u="none" strike="noStrike" cap="none" dirty="0"/>
                    </a:p>
                    <a:p>
                      <a:pPr marL="0" marR="0" lvl="0" indent="0" algn="l" rtl="0">
                        <a:lnSpc>
                          <a:spcPct val="100000"/>
                        </a:lnSpc>
                        <a:spcBef>
                          <a:spcPts val="0"/>
                        </a:spcBef>
                        <a:spcAft>
                          <a:spcPts val="0"/>
                        </a:spcAft>
                        <a:buClr>
                          <a:schemeClr val="dk1"/>
                        </a:buClr>
                        <a:buSzPts val="1400"/>
                        <a:buFont typeface="Arial"/>
                        <a:buNone/>
                      </a:pPr>
                      <a:endParaRPr sz="1200" b="1" u="none" strike="noStrike" cap="none" dirty="0"/>
                    </a:p>
                  </a:txBody>
                  <a:tcPr marL="91450" marR="91450" marT="45725" marB="45725"/>
                </a:tc>
                <a:extLst>
                  <a:ext uri="{0D108BD9-81ED-4DB2-BD59-A6C34878D82A}">
                    <a16:rowId xmlns:a16="http://schemas.microsoft.com/office/drawing/2014/main" val="10001"/>
                  </a:ext>
                </a:extLst>
              </a:tr>
              <a:tr h="2074450">
                <a:tc>
                  <a:txBody>
                    <a:bodyPr/>
                    <a:lstStyle/>
                    <a:p>
                      <a:pPr marL="0" marR="0" lvl="0" indent="0" algn="ctr" rtl="0">
                        <a:lnSpc>
                          <a:spcPct val="100000"/>
                        </a:lnSpc>
                        <a:spcBef>
                          <a:spcPts val="0"/>
                        </a:spcBef>
                        <a:spcAft>
                          <a:spcPts val="0"/>
                        </a:spcAft>
                        <a:buClr>
                          <a:srgbClr val="000000"/>
                        </a:buClr>
                        <a:buSzPts val="2800"/>
                        <a:buFont typeface="Arial"/>
                        <a:buNone/>
                      </a:pPr>
                      <a:r>
                        <a:rPr lang="en-US" sz="2800" b="1" u="none" strike="noStrike" cap="none"/>
                        <a:t>  </a:t>
                      </a:r>
                      <a:endParaRPr sz="1400" u="none" strike="noStrike" cap="none"/>
                    </a:p>
                    <a:p>
                      <a:pPr marL="0" marR="0" lvl="0" indent="0" algn="ctr" rtl="0">
                        <a:lnSpc>
                          <a:spcPct val="100000"/>
                        </a:lnSpc>
                        <a:spcBef>
                          <a:spcPts val="0"/>
                        </a:spcBef>
                        <a:spcAft>
                          <a:spcPts val="0"/>
                        </a:spcAft>
                        <a:buClr>
                          <a:srgbClr val="000000"/>
                        </a:buClr>
                        <a:buSzPts val="2800"/>
                        <a:buFont typeface="Arial"/>
                        <a:buNone/>
                      </a:pPr>
                      <a:endParaRPr sz="2800" b="1" u="none" strike="noStrike" cap="none"/>
                    </a:p>
                    <a:p>
                      <a:pPr marL="0" marR="0" lvl="0" indent="0" algn="ctr" rtl="0">
                        <a:lnSpc>
                          <a:spcPct val="100000"/>
                        </a:lnSpc>
                        <a:spcBef>
                          <a:spcPts val="0"/>
                        </a:spcBef>
                        <a:spcAft>
                          <a:spcPts val="0"/>
                        </a:spcAft>
                        <a:buClr>
                          <a:srgbClr val="000000"/>
                        </a:buClr>
                        <a:buSzPts val="2000"/>
                        <a:buFont typeface="Arial"/>
                        <a:buNone/>
                      </a:pPr>
                      <a:r>
                        <a:rPr lang="en-US" sz="2000" b="1" u="none" strike="noStrike" cap="none"/>
                        <a:t>Respectful</a:t>
                      </a:r>
                      <a:r>
                        <a:rPr lang="en-US" sz="2800" b="1" u="none" strike="noStrike" cap="none"/>
                        <a:t> </a:t>
                      </a:r>
                      <a:endParaRPr sz="1400" u="none" strike="noStrike" cap="none"/>
                    </a:p>
                  </a:txBody>
                  <a:tcPr marL="91450" marR="91450" marT="45725" marB="45725"/>
                </a:tc>
                <a:tc>
                  <a:txBody>
                    <a:bodyPr/>
                    <a:lstStyle/>
                    <a:p>
                      <a:pPr marL="285750" marR="0" lvl="0" indent="-273050" algn="l" rtl="0">
                        <a:lnSpc>
                          <a:spcPct val="100000"/>
                        </a:lnSpc>
                        <a:spcBef>
                          <a:spcPts val="0"/>
                        </a:spcBef>
                        <a:spcAft>
                          <a:spcPts val="0"/>
                        </a:spcAft>
                        <a:buClr>
                          <a:schemeClr val="dk1"/>
                        </a:buClr>
                        <a:buSzPts val="1200"/>
                        <a:buFont typeface="Arial"/>
                        <a:buChar char="•"/>
                      </a:pPr>
                      <a:r>
                        <a:rPr lang="en-US" sz="1200" u="none" strike="noStrike" cap="none"/>
                        <a:t>Wipe down your desk and chair before/after use</a:t>
                      </a:r>
                      <a:endParaRPr sz="1200" u="none" strike="noStrike" cap="none"/>
                    </a:p>
                    <a:p>
                      <a:pPr marL="285750" marR="0" lvl="0" indent="-273050" algn="l" rtl="0">
                        <a:lnSpc>
                          <a:spcPct val="100000"/>
                        </a:lnSpc>
                        <a:spcBef>
                          <a:spcPts val="0"/>
                        </a:spcBef>
                        <a:spcAft>
                          <a:spcPts val="0"/>
                        </a:spcAft>
                        <a:buClr>
                          <a:schemeClr val="dk1"/>
                        </a:buClr>
                        <a:buSzPts val="1200"/>
                        <a:buFont typeface="Arial"/>
                        <a:buChar char="•"/>
                      </a:pPr>
                      <a:r>
                        <a:rPr lang="en-US" sz="1200" u="none" strike="noStrike" cap="none"/>
                        <a:t>Wipe down any shared materials before/after use </a:t>
                      </a:r>
                      <a:endParaRPr sz="1200" u="none" strike="noStrike" cap="none"/>
                    </a:p>
                    <a:p>
                      <a:pPr marL="45720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285750" marR="0" lvl="0" indent="-273050" algn="l" rtl="0">
                        <a:lnSpc>
                          <a:spcPct val="100000"/>
                        </a:lnSpc>
                        <a:spcBef>
                          <a:spcPts val="0"/>
                        </a:spcBef>
                        <a:spcAft>
                          <a:spcPts val="0"/>
                        </a:spcAft>
                        <a:buClr>
                          <a:schemeClr val="dk1"/>
                        </a:buClr>
                        <a:buSzPts val="1200"/>
                        <a:buFont typeface="Arial"/>
                        <a:buChar char="•"/>
                      </a:pPr>
                      <a:r>
                        <a:rPr lang="en-US" sz="1200" u="none" strike="noStrike" cap="none"/>
                        <a:t>Keep the bathroom tidy and clear of personal items </a:t>
                      </a:r>
                      <a:endParaRPr sz="1200" u="none" strike="noStrike" cap="none"/>
                    </a:p>
                  </a:txBody>
                  <a:tcPr marL="91450" marR="91450" marT="45725" marB="45725"/>
                </a:tc>
                <a:tc>
                  <a:txBody>
                    <a:bodyPr/>
                    <a:lstStyle/>
                    <a:p>
                      <a:pPr marL="457200" marR="0" lvl="0" indent="-304800" algn="l" rtl="0">
                        <a:lnSpc>
                          <a:spcPct val="100000"/>
                        </a:lnSpc>
                        <a:spcBef>
                          <a:spcPts val="0"/>
                        </a:spcBef>
                        <a:spcAft>
                          <a:spcPts val="0"/>
                        </a:spcAft>
                        <a:buClr>
                          <a:schemeClr val="dk1"/>
                        </a:buClr>
                        <a:buSzPts val="1200"/>
                        <a:buFont typeface="Arial"/>
                        <a:buChar char="•"/>
                      </a:pPr>
                      <a:r>
                        <a:rPr lang="en-US" sz="1200" u="none" strike="noStrike" cap="none"/>
                        <a:t>Stay at your own desk </a:t>
                      </a:r>
                      <a:endParaRPr sz="1200" u="none" strike="noStrike" cap="none"/>
                    </a:p>
                    <a:p>
                      <a:pPr marL="457200" marR="0" lvl="0" indent="-304800" algn="l" rtl="0">
                        <a:lnSpc>
                          <a:spcPct val="100000"/>
                        </a:lnSpc>
                        <a:spcBef>
                          <a:spcPts val="0"/>
                        </a:spcBef>
                        <a:spcAft>
                          <a:spcPts val="0"/>
                        </a:spcAft>
                        <a:buClr>
                          <a:schemeClr val="dk1"/>
                        </a:buClr>
                        <a:buSzPts val="1200"/>
                        <a:buFont typeface="Arial"/>
                        <a:buChar char="•"/>
                      </a:pPr>
                      <a:r>
                        <a:rPr lang="en-US" sz="1200" u="none" strike="noStrike" cap="none"/>
                        <a:t>Throw your garbage away in the trash </a:t>
                      </a:r>
                      <a:endParaRPr sz="1200" u="none" strike="noStrike" cap="none"/>
                    </a:p>
                  </a:txBody>
                  <a:tcPr marL="91450" marR="91450" marT="45725" marB="45725"/>
                </a:tc>
                <a:tc>
                  <a:txBody>
                    <a:bodyPr/>
                    <a:lstStyle/>
                    <a:p>
                      <a:pPr marL="285750" marR="0" lvl="0" indent="-273050" algn="l" rtl="0">
                        <a:lnSpc>
                          <a:spcPct val="100000"/>
                        </a:lnSpc>
                        <a:spcBef>
                          <a:spcPts val="0"/>
                        </a:spcBef>
                        <a:spcAft>
                          <a:spcPts val="0"/>
                        </a:spcAft>
                        <a:buClr>
                          <a:schemeClr val="dk1"/>
                        </a:buClr>
                        <a:buSzPts val="1200"/>
                        <a:buFont typeface="Arial"/>
                        <a:buChar char="•"/>
                      </a:pPr>
                      <a:r>
                        <a:rPr lang="en-US" sz="1200" u="none" strike="noStrike" cap="none"/>
                        <a:t>Elbow bump friends to greet them </a:t>
                      </a:r>
                      <a:endParaRPr sz="1200" u="none" strike="noStrike" cap="none"/>
                    </a:p>
                  </a:txBody>
                  <a:tcPr marL="91450" marR="91450" marT="45725" marB="45725"/>
                </a:tc>
                <a:tc>
                  <a:txBody>
                    <a:bodyPr/>
                    <a:lstStyle/>
                    <a:p>
                      <a:pPr marL="285750" marR="0" lvl="0" indent="-273050" algn="l" rtl="0">
                        <a:lnSpc>
                          <a:spcPct val="100000"/>
                        </a:lnSpc>
                        <a:spcBef>
                          <a:spcPts val="0"/>
                        </a:spcBef>
                        <a:spcAft>
                          <a:spcPts val="0"/>
                        </a:spcAft>
                        <a:buClr>
                          <a:schemeClr val="dk1"/>
                        </a:buClr>
                        <a:buSzPts val="1200"/>
                        <a:buFont typeface="Arial"/>
                        <a:buChar char="•"/>
                      </a:pPr>
                      <a:r>
                        <a:rPr lang="en-US" sz="1200" u="none" strike="noStrike" cap="none"/>
                        <a:t>Put any equipment in the “dirty” bin to allow for sanitization </a:t>
                      </a:r>
                      <a:endParaRPr sz="1200" u="none" strike="noStrike" cap="none"/>
                    </a:p>
                  </a:txBody>
                  <a:tcPr marL="91450" marR="91450" marT="45725" marB="45725"/>
                </a:tc>
                <a:tc>
                  <a:txBody>
                    <a:bodyPr/>
                    <a:lstStyle/>
                    <a:p>
                      <a:pPr marL="285750" marR="0" lvl="0" indent="-273050" algn="l" rtl="0">
                        <a:lnSpc>
                          <a:spcPct val="100000"/>
                        </a:lnSpc>
                        <a:spcBef>
                          <a:spcPts val="0"/>
                        </a:spcBef>
                        <a:spcAft>
                          <a:spcPts val="0"/>
                        </a:spcAft>
                        <a:buClr>
                          <a:schemeClr val="dk1"/>
                        </a:buClr>
                        <a:buSzPts val="1200"/>
                        <a:buFont typeface="Arial"/>
                        <a:buChar char="•"/>
                      </a:pPr>
                      <a:r>
                        <a:rPr lang="en-US" sz="1600" b="1" u="none" strike="noStrike" cap="none" dirty="0"/>
                        <a:t>Give “air high fives” to encourage others</a:t>
                      </a:r>
                      <a:endParaRPr sz="1600" b="1" u="none" strike="noStrike" cap="none" dirty="0"/>
                    </a:p>
                    <a:p>
                      <a:pPr marL="285750" marR="0" lvl="0" indent="-273050" algn="l" rtl="0">
                        <a:lnSpc>
                          <a:spcPct val="100000"/>
                        </a:lnSpc>
                        <a:spcBef>
                          <a:spcPts val="0"/>
                        </a:spcBef>
                        <a:spcAft>
                          <a:spcPts val="0"/>
                        </a:spcAft>
                        <a:buClr>
                          <a:schemeClr val="dk1"/>
                        </a:buClr>
                        <a:buSzPts val="1200"/>
                        <a:buFont typeface="Arial"/>
                        <a:buChar char="•"/>
                      </a:pPr>
                      <a:r>
                        <a:rPr lang="en-US" sz="1600" b="1"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Check in on friends </a:t>
                      </a:r>
                      <a:endParaRPr sz="1600" b="1" u="none" strike="noStrike" cap="none" dirty="0"/>
                    </a:p>
                    <a:p>
                      <a:pPr marL="285750" marR="0" lvl="0" indent="-273050" algn="l" rtl="0">
                        <a:lnSpc>
                          <a:spcPct val="100000"/>
                        </a:lnSpc>
                        <a:spcBef>
                          <a:spcPts val="0"/>
                        </a:spcBef>
                        <a:spcAft>
                          <a:spcPts val="0"/>
                        </a:spcAft>
                        <a:buClr>
                          <a:schemeClr val="dk1"/>
                        </a:buClr>
                        <a:buSzPts val="1200"/>
                        <a:buFont typeface="Arial"/>
                        <a:buChar char="•"/>
                      </a:pPr>
                      <a:r>
                        <a:rPr lang="en-US" sz="1600" b="1" u="none" strike="noStrike" cap="none" dirty="0"/>
                        <a:t>Practice reflective listening when others are sharing their COVID experiences</a:t>
                      </a:r>
                      <a:endParaRPr sz="1600" b="1" u="none" strike="noStrike" cap="none" dirty="0"/>
                    </a:p>
                  </a:txBody>
                  <a:tcPr marL="91450" marR="91450" marT="45725" marB="45725"/>
                </a:tc>
                <a:extLst>
                  <a:ext uri="{0D108BD9-81ED-4DB2-BD59-A6C34878D82A}">
                    <a16:rowId xmlns:a16="http://schemas.microsoft.com/office/drawing/2014/main" val="10002"/>
                  </a:ext>
                </a:extLst>
              </a:tr>
              <a:tr h="2074450">
                <a:tc>
                  <a:txBody>
                    <a:bodyPr/>
                    <a:lstStyle/>
                    <a:p>
                      <a:pPr marL="0" marR="0" lvl="0" indent="0" algn="ctr" rtl="0">
                        <a:lnSpc>
                          <a:spcPct val="100000"/>
                        </a:lnSpc>
                        <a:spcBef>
                          <a:spcPts val="0"/>
                        </a:spcBef>
                        <a:spcAft>
                          <a:spcPts val="0"/>
                        </a:spcAft>
                        <a:buClr>
                          <a:srgbClr val="000000"/>
                        </a:buClr>
                        <a:buSzPts val="2800"/>
                        <a:buFont typeface="Arial"/>
                        <a:buNone/>
                      </a:pPr>
                      <a:endParaRPr sz="2800" b="1" u="none" strike="noStrike" cap="none"/>
                    </a:p>
                    <a:p>
                      <a:pPr marL="0" marR="0" lvl="0" indent="0" algn="ctr" rtl="0">
                        <a:lnSpc>
                          <a:spcPct val="100000"/>
                        </a:lnSpc>
                        <a:spcBef>
                          <a:spcPts val="0"/>
                        </a:spcBef>
                        <a:spcAft>
                          <a:spcPts val="0"/>
                        </a:spcAft>
                        <a:buClr>
                          <a:srgbClr val="000000"/>
                        </a:buClr>
                        <a:buSzPts val="2800"/>
                        <a:buFont typeface="Arial"/>
                        <a:buNone/>
                      </a:pPr>
                      <a:endParaRPr sz="2800" b="1" u="none" strike="noStrike" cap="none"/>
                    </a:p>
                    <a:p>
                      <a:pPr marL="0" marR="0" lvl="0" indent="0" algn="ctr" rtl="0">
                        <a:lnSpc>
                          <a:spcPct val="100000"/>
                        </a:lnSpc>
                        <a:spcBef>
                          <a:spcPts val="0"/>
                        </a:spcBef>
                        <a:spcAft>
                          <a:spcPts val="0"/>
                        </a:spcAft>
                        <a:buClr>
                          <a:srgbClr val="000000"/>
                        </a:buClr>
                        <a:buSzPts val="2000"/>
                        <a:buFont typeface="Arial"/>
                        <a:buNone/>
                      </a:pPr>
                      <a:r>
                        <a:rPr lang="en-US" sz="2000" b="1" u="none" strike="noStrike" cap="none"/>
                        <a:t>Safe</a:t>
                      </a:r>
                      <a:r>
                        <a:rPr lang="en-US" sz="2400" b="1" u="none" strike="noStrike" cap="none"/>
                        <a:t> </a:t>
                      </a:r>
                      <a:endParaRPr sz="1400" u="none" strike="noStrike" cap="none"/>
                    </a:p>
                  </a:txBody>
                  <a:tcPr marL="91450" marR="91450" marT="45725" marB="45725"/>
                </a:tc>
                <a:tc>
                  <a:txBody>
                    <a:bodyPr/>
                    <a:lstStyle/>
                    <a:p>
                      <a:pPr marL="285750" marR="0" lvl="0" indent="-273050" algn="l" rtl="0">
                        <a:lnSpc>
                          <a:spcPct val="100000"/>
                        </a:lnSpc>
                        <a:spcBef>
                          <a:spcPts val="0"/>
                        </a:spcBef>
                        <a:spcAft>
                          <a:spcPts val="0"/>
                        </a:spcAft>
                        <a:buClr>
                          <a:schemeClr val="dk1"/>
                        </a:buClr>
                        <a:buSzPts val="1200"/>
                        <a:buFont typeface="Arial"/>
                        <a:buChar char="•"/>
                      </a:pPr>
                      <a:r>
                        <a:rPr lang="en-US" sz="1200" u="none" strike="noStrike" cap="none"/>
                        <a:t>Wear your mask over your nose and mouth </a:t>
                      </a:r>
                      <a:endParaRPr sz="1200" u="none" strike="noStrike" cap="none"/>
                    </a:p>
                    <a:p>
                      <a:pPr marL="45720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285750" marR="0" lvl="0" indent="-273050" algn="l" rtl="0">
                        <a:lnSpc>
                          <a:spcPct val="100000"/>
                        </a:lnSpc>
                        <a:spcBef>
                          <a:spcPts val="0"/>
                        </a:spcBef>
                        <a:spcAft>
                          <a:spcPts val="0"/>
                        </a:spcAft>
                        <a:buClr>
                          <a:schemeClr val="dk1"/>
                        </a:buClr>
                        <a:buSzPts val="1200"/>
                        <a:buFont typeface="Arial"/>
                        <a:buChar char="•"/>
                      </a:pPr>
                      <a:r>
                        <a:rPr lang="en-US" sz="1200" u="none" strike="noStrike" cap="none"/>
                        <a:t>Wash your hands with soap and water for at least 20 seconds </a:t>
                      </a:r>
                      <a:endParaRPr sz="1200" u="none" strike="noStrike" cap="none"/>
                    </a:p>
                  </a:txBody>
                  <a:tcPr marL="91450" marR="91450" marT="45725" marB="45725"/>
                </a:tc>
                <a:tc>
                  <a:txBody>
                    <a:bodyPr/>
                    <a:lstStyle/>
                    <a:p>
                      <a:pPr marL="457200" marR="0" lvl="0" indent="-304800" algn="l" rtl="0">
                        <a:lnSpc>
                          <a:spcPct val="100000"/>
                        </a:lnSpc>
                        <a:spcBef>
                          <a:spcPts val="0"/>
                        </a:spcBef>
                        <a:spcAft>
                          <a:spcPts val="0"/>
                        </a:spcAft>
                        <a:buClr>
                          <a:schemeClr val="dk1"/>
                        </a:buClr>
                        <a:buSzPts val="1200"/>
                        <a:buFont typeface="Arial"/>
                        <a:buChar char="•"/>
                      </a:pPr>
                      <a:r>
                        <a:rPr lang="en-US" sz="1200" u="none" strike="noStrike" cap="none"/>
                        <a:t>Wash your hands before eating </a:t>
                      </a:r>
                      <a:endParaRPr sz="1200" u="none" strike="noStrike" cap="none"/>
                    </a:p>
                    <a:p>
                      <a:pPr marL="457200" marR="0" lvl="0" indent="-304800" algn="l" rtl="0">
                        <a:lnSpc>
                          <a:spcPct val="100000"/>
                        </a:lnSpc>
                        <a:spcBef>
                          <a:spcPts val="0"/>
                        </a:spcBef>
                        <a:spcAft>
                          <a:spcPts val="0"/>
                        </a:spcAft>
                        <a:buClr>
                          <a:schemeClr val="dk1"/>
                        </a:buClr>
                        <a:buSzPts val="1200"/>
                        <a:buFont typeface="Arial"/>
                        <a:buChar char="•"/>
                      </a:pPr>
                      <a:r>
                        <a:rPr lang="en-US" sz="1200" u="none" strike="noStrike" cap="none"/>
                        <a:t>Eat only your own food </a:t>
                      </a:r>
                      <a:endParaRPr sz="1200" u="none" strike="noStrike" cap="none"/>
                    </a:p>
                    <a:p>
                      <a:pPr marL="457200" marR="0" lvl="0" indent="-304800" algn="l" rtl="0">
                        <a:lnSpc>
                          <a:spcPct val="100000"/>
                        </a:lnSpc>
                        <a:spcBef>
                          <a:spcPts val="0"/>
                        </a:spcBef>
                        <a:spcAft>
                          <a:spcPts val="0"/>
                        </a:spcAft>
                        <a:buClr>
                          <a:schemeClr val="dk1"/>
                        </a:buClr>
                        <a:buSzPts val="1200"/>
                        <a:buFont typeface="Arial"/>
                        <a:buChar char="•"/>
                      </a:pPr>
                      <a:r>
                        <a:rPr lang="en-US" sz="1200" u="none" strike="noStrike" cap="none"/>
                        <a:t>Keep your mask close to your when you aren’t wearing it </a:t>
                      </a:r>
                      <a:endParaRPr sz="1200" u="none" strike="noStrike" cap="none">
                        <a:solidFill>
                          <a:srgbClr val="000000"/>
                        </a:solidFill>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285750" marR="0" lvl="0" indent="-273050" algn="l" rtl="0">
                        <a:lnSpc>
                          <a:spcPct val="100000"/>
                        </a:lnSpc>
                        <a:spcBef>
                          <a:spcPts val="0"/>
                        </a:spcBef>
                        <a:spcAft>
                          <a:spcPts val="0"/>
                        </a:spcAft>
                        <a:buClr>
                          <a:schemeClr val="dk1"/>
                        </a:buClr>
                        <a:buSzPts val="1200"/>
                        <a:buFont typeface="Arial"/>
                        <a:buChar char="•"/>
                      </a:pPr>
                      <a:r>
                        <a:rPr lang="en-US" sz="1200" u="none" strike="noStrike" cap="none"/>
                        <a:t>Move to your next class quickly to reduce contact outside of the classroom </a:t>
                      </a:r>
                      <a:endParaRPr sz="1200" u="none" strike="noStrike" cap="none"/>
                    </a:p>
                    <a:p>
                      <a:pPr marL="285750" marR="0" lvl="0" indent="-196850" algn="l" rtl="0">
                        <a:lnSpc>
                          <a:spcPct val="100000"/>
                        </a:lnSpc>
                        <a:spcBef>
                          <a:spcPts val="0"/>
                        </a:spcBef>
                        <a:spcAft>
                          <a:spcPts val="0"/>
                        </a:spcAft>
                        <a:buClr>
                          <a:schemeClr val="dk1"/>
                        </a:buClr>
                        <a:buSzPts val="1400"/>
                        <a:buFont typeface="Arial"/>
                        <a:buNone/>
                      </a:pPr>
                      <a:endParaRPr sz="1200" u="none" strike="noStrike" cap="none"/>
                    </a:p>
                  </a:txBody>
                  <a:tcPr marL="91450" marR="91450" marT="45725" marB="45725"/>
                </a:tc>
                <a:tc>
                  <a:txBody>
                    <a:bodyPr/>
                    <a:lstStyle/>
                    <a:p>
                      <a:pPr marL="285750" marR="0" lvl="0" indent="-273050" algn="l" rtl="0">
                        <a:lnSpc>
                          <a:spcPct val="100000"/>
                        </a:lnSpc>
                        <a:spcBef>
                          <a:spcPts val="0"/>
                        </a:spcBef>
                        <a:spcAft>
                          <a:spcPts val="0"/>
                        </a:spcAft>
                        <a:buClr>
                          <a:schemeClr val="dk1"/>
                        </a:buClr>
                        <a:buSzPts val="1200"/>
                        <a:buFont typeface="Arial"/>
                        <a:buChar char="•"/>
                      </a:pPr>
                      <a:r>
                        <a:rPr lang="en-US" sz="1200" u="none" strike="noStrike" cap="none"/>
                        <a:t>Limit activity to contact- minimum sports </a:t>
                      </a:r>
                      <a:endParaRPr sz="1200" u="none" strike="noStrike" cap="none"/>
                    </a:p>
                    <a:p>
                      <a:pPr marL="285750" marR="0" lvl="0" indent="-196850" algn="l" rtl="0">
                        <a:lnSpc>
                          <a:spcPct val="100000"/>
                        </a:lnSpc>
                        <a:spcBef>
                          <a:spcPts val="0"/>
                        </a:spcBef>
                        <a:spcAft>
                          <a:spcPts val="0"/>
                        </a:spcAft>
                        <a:buClr>
                          <a:schemeClr val="dk1"/>
                        </a:buClr>
                        <a:buSzPts val="1400"/>
                        <a:buFont typeface="Arial"/>
                        <a:buNone/>
                      </a:pPr>
                      <a:endParaRPr sz="1200" u="none" strike="noStrike" cap="none"/>
                    </a:p>
                  </a:txBody>
                  <a:tcPr marL="91450" marR="91450" marT="45725" marB="45725"/>
                </a:tc>
                <a:tc>
                  <a:txBody>
                    <a:bodyPr/>
                    <a:lstStyle/>
                    <a:p>
                      <a:pPr marL="285750" marR="0" lvl="0" indent="-273050" algn="l" rtl="0">
                        <a:lnSpc>
                          <a:spcPct val="100000"/>
                        </a:lnSpc>
                        <a:spcBef>
                          <a:spcPts val="0"/>
                        </a:spcBef>
                        <a:spcAft>
                          <a:spcPts val="0"/>
                        </a:spcAft>
                        <a:buClr>
                          <a:schemeClr val="dk1"/>
                        </a:buClr>
                        <a:buSzPts val="1200"/>
                        <a:buFont typeface="Arial"/>
                        <a:buChar char="•"/>
                      </a:pPr>
                      <a:r>
                        <a:rPr lang="en-US" sz="1600" b="1" u="none" strike="noStrike" cap="none" dirty="0"/>
                        <a:t>Tell someone if you are struggling</a:t>
                      </a:r>
                      <a:endParaRPr sz="1600" b="1" u="none" strike="noStrike" cap="none" dirty="0"/>
                    </a:p>
                    <a:p>
                      <a:pPr marL="285750" marR="0" lvl="0" indent="-273050" algn="l" rtl="0">
                        <a:lnSpc>
                          <a:spcPct val="100000"/>
                        </a:lnSpc>
                        <a:spcBef>
                          <a:spcPts val="0"/>
                        </a:spcBef>
                        <a:spcAft>
                          <a:spcPts val="0"/>
                        </a:spcAft>
                        <a:buClr>
                          <a:schemeClr val="dk1"/>
                        </a:buClr>
                        <a:buSzPts val="1200"/>
                        <a:buFont typeface="Arial"/>
                        <a:buChar char="•"/>
                      </a:pPr>
                      <a:r>
                        <a:rPr lang="en-US" sz="1600" b="1" u="none" strike="noStrike" cap="none" dirty="0"/>
                        <a:t>Share what you are going through and have gone through</a:t>
                      </a:r>
                      <a:endParaRPr sz="1600" b="1" u="none" strike="noStrike" cap="none" dirty="0"/>
                    </a:p>
                  </a:txBody>
                  <a:tcPr marL="91450" marR="91450" marT="45725" marB="45725"/>
                </a:tc>
                <a:extLst>
                  <a:ext uri="{0D108BD9-81ED-4DB2-BD59-A6C34878D82A}">
                    <a16:rowId xmlns:a16="http://schemas.microsoft.com/office/drawing/2014/main" val="10003"/>
                  </a:ext>
                </a:extLst>
              </a:tr>
            </a:tbl>
          </a:graphicData>
        </a:graphic>
      </p:graphicFrame>
      <p:sp>
        <p:nvSpPr>
          <p:cNvPr id="987" name="Google Shape;987;ge041cf7e2b_0_2195"/>
          <p:cNvSpPr txBox="1"/>
          <p:nvPr/>
        </p:nvSpPr>
        <p:spPr>
          <a:xfrm>
            <a:off x="0" y="6757600"/>
            <a:ext cx="12192000" cy="66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chemeClr val="dk1"/>
                </a:solidFill>
                <a:highlight>
                  <a:schemeClr val="lt1"/>
                </a:highlight>
                <a:latin typeface="Calibri"/>
                <a:ea typeface="Calibri"/>
                <a:cs typeface="Calibri"/>
                <a:sym typeface="Calibri"/>
              </a:rPr>
              <a:t>DRAFT:</a:t>
            </a:r>
            <a:r>
              <a:rPr lang="en-US" sz="1600" b="0" i="0" u="none" strike="noStrike" cap="none">
                <a:solidFill>
                  <a:schemeClr val="dk1"/>
                </a:solidFill>
                <a:highlight>
                  <a:schemeClr val="lt1"/>
                </a:highlight>
                <a:latin typeface="Calibri"/>
                <a:ea typeface="Calibri"/>
                <a:cs typeface="Calibri"/>
                <a:sym typeface="Calibri"/>
              </a:rPr>
              <a:t> </a:t>
            </a:r>
            <a:r>
              <a:rPr lang="en-US" sz="1400" b="0" i="0" u="none" strike="noStrike" cap="none">
                <a:solidFill>
                  <a:schemeClr val="dk1"/>
                </a:solidFill>
                <a:highlight>
                  <a:schemeClr val="lt1"/>
                </a:highlight>
                <a:latin typeface="Calibri"/>
                <a:ea typeface="Calibri"/>
                <a:cs typeface="Calibri"/>
                <a:sym typeface="Calibri"/>
              </a:rPr>
              <a:t>These are </a:t>
            </a:r>
            <a:r>
              <a:rPr lang="en-US" sz="1400" b="0" i="1" u="none" strike="noStrike" cap="none">
                <a:solidFill>
                  <a:schemeClr val="dk1"/>
                </a:solidFill>
                <a:highlight>
                  <a:schemeClr val="lt1"/>
                </a:highlight>
                <a:latin typeface="Calibri"/>
                <a:ea typeface="Calibri"/>
                <a:cs typeface="Calibri"/>
                <a:sym typeface="Calibri"/>
              </a:rPr>
              <a:t>examples</a:t>
            </a:r>
            <a:r>
              <a:rPr lang="en-US" sz="1400" b="0" i="0" u="none" strike="noStrike" cap="none">
                <a:solidFill>
                  <a:schemeClr val="dk1"/>
                </a:solidFill>
                <a:highlight>
                  <a:schemeClr val="lt1"/>
                </a:highlight>
                <a:latin typeface="Calibri"/>
                <a:ea typeface="Calibri"/>
                <a:cs typeface="Calibri"/>
                <a:sym typeface="Calibri"/>
              </a:rPr>
              <a:t>. DE-PBS Project is not recommending specific actions to prevent spread of COVID-19.  Schools should develop/revise based on district/school-based guidelines.</a:t>
            </a:r>
            <a:endParaRPr sz="1600" b="0" i="0" u="none" strike="noStrike" cap="none">
              <a:solidFill>
                <a:srgbClr val="000000"/>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2935764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ge2bc269b5c_0_734"/>
          <p:cNvSpPr txBox="1">
            <a:spLocks noGrp="1"/>
          </p:cNvSpPr>
          <p:nvPr>
            <p:ph type="title"/>
          </p:nvPr>
        </p:nvSpPr>
        <p:spPr>
          <a:xfrm>
            <a:off x="718650" y="56234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dirty="0"/>
              <a:t>Create a safe, positive, predictable environment for ALL</a:t>
            </a:r>
            <a:endParaRPr sz="2800" dirty="0"/>
          </a:p>
          <a:p>
            <a:pPr marL="0" lvl="0" indent="0" algn="l" rtl="0">
              <a:lnSpc>
                <a:spcPct val="90000"/>
              </a:lnSpc>
              <a:spcBef>
                <a:spcPts val="0"/>
              </a:spcBef>
              <a:spcAft>
                <a:spcPts val="0"/>
              </a:spcAft>
              <a:buSzPts val="1800"/>
              <a:buNone/>
            </a:pPr>
            <a:endParaRPr dirty="0"/>
          </a:p>
        </p:txBody>
      </p:sp>
      <p:sp>
        <p:nvSpPr>
          <p:cNvPr id="1263" name="Google Shape;1263;ge2bc269b5c_0_734"/>
          <p:cNvSpPr txBox="1">
            <a:spLocks noGrp="1"/>
          </p:cNvSpPr>
          <p:nvPr>
            <p:ph type="body" idx="1"/>
          </p:nvPr>
        </p:nvSpPr>
        <p:spPr>
          <a:xfrm>
            <a:off x="718650" y="1888048"/>
            <a:ext cx="10515600" cy="4731002"/>
          </a:xfrm>
          <a:prstGeom prst="rect">
            <a:avLst/>
          </a:prstGeom>
          <a:noFill/>
          <a:ln>
            <a:noFill/>
          </a:ln>
        </p:spPr>
        <p:txBody>
          <a:bodyPr spcFirstLastPara="1" wrap="square" lIns="91425" tIns="45700" rIns="91425" bIns="45700" anchor="t" anchorCtr="0">
            <a:noAutofit/>
          </a:bodyPr>
          <a:lstStyle/>
          <a:p>
            <a:pPr indent="-457200"/>
            <a:r>
              <a:rPr lang="en-US" sz="3200" dirty="0">
                <a:latin typeface="+mn-lt"/>
              </a:rPr>
              <a:t>Empower teachers </a:t>
            </a:r>
            <a:endParaRPr sz="3200" dirty="0">
              <a:latin typeface="+mn-lt"/>
            </a:endParaRPr>
          </a:p>
          <a:p>
            <a:pPr indent="-457200"/>
            <a:r>
              <a:rPr lang="en-US" sz="3200" dirty="0">
                <a:latin typeface="+mn-lt"/>
              </a:rPr>
              <a:t>Create clear expectations for staff </a:t>
            </a:r>
            <a:endParaRPr sz="3200" dirty="0">
              <a:latin typeface="+mn-lt"/>
            </a:endParaRPr>
          </a:p>
          <a:p>
            <a:pPr indent="-457200"/>
            <a:r>
              <a:rPr lang="en-US" sz="3200" dirty="0">
                <a:latin typeface="+mn-lt"/>
              </a:rPr>
              <a:t>Build social and emotional supports for staff</a:t>
            </a:r>
            <a:endParaRPr sz="3200" dirty="0">
              <a:latin typeface="+mn-lt"/>
            </a:endParaRPr>
          </a:p>
          <a:p>
            <a:pPr indent="-457200"/>
            <a:r>
              <a:rPr lang="en-US" sz="3200" dirty="0">
                <a:latin typeface="+mn-lt"/>
              </a:rPr>
              <a:t>Identify and respond to inequities</a:t>
            </a:r>
          </a:p>
          <a:p>
            <a:pPr marL="0" lvl="0" indent="0" algn="l" rtl="0">
              <a:lnSpc>
                <a:spcPct val="90000"/>
              </a:lnSpc>
              <a:spcBef>
                <a:spcPts val="1000"/>
              </a:spcBef>
              <a:spcAft>
                <a:spcPts val="0"/>
              </a:spcAft>
              <a:buSzPts val="1800"/>
              <a:buNone/>
            </a:pPr>
            <a:endParaRPr lang="en-US" dirty="0"/>
          </a:p>
          <a:p>
            <a:pPr marL="0" lvl="0" indent="0" algn="l" rtl="0">
              <a:lnSpc>
                <a:spcPct val="90000"/>
              </a:lnSpc>
              <a:spcBef>
                <a:spcPts val="1000"/>
              </a:spcBef>
              <a:spcAft>
                <a:spcPts val="0"/>
              </a:spcAft>
              <a:buSzPts val="1800"/>
              <a:buNone/>
            </a:pPr>
            <a:endParaRPr dirty="0"/>
          </a:p>
          <a:p>
            <a:pPr marL="457200" lvl="0" indent="0" algn="l" rtl="0">
              <a:lnSpc>
                <a:spcPct val="90000"/>
              </a:lnSpc>
              <a:spcBef>
                <a:spcPts val="1000"/>
              </a:spcBef>
              <a:spcAft>
                <a:spcPts val="0"/>
              </a:spcAft>
              <a:buSzPts val="1800"/>
              <a:buNone/>
            </a:pPr>
            <a:r>
              <a:rPr lang="en-US" dirty="0"/>
              <a:t>	</a:t>
            </a:r>
            <a:r>
              <a:rPr lang="en-US" u="sng" dirty="0">
                <a:solidFill>
                  <a:schemeClr val="hlink"/>
                </a:solidFill>
                <a:hlinkClick r:id="rId3"/>
              </a:rPr>
              <a:t>https://www.nycleadershipacademy.org/wp-content/uploads/2020/04/Leading-for-Equity-and-Access-Amid-COVID-4.23.20-2.pdf</a:t>
            </a:r>
            <a:endParaRPr dirty="0"/>
          </a:p>
          <a:p>
            <a:pPr marL="457200" lvl="0" indent="0" algn="l" rtl="0">
              <a:lnSpc>
                <a:spcPct val="90000"/>
              </a:lnSpc>
              <a:spcBef>
                <a:spcPts val="1000"/>
              </a:spcBef>
              <a:spcAft>
                <a:spcPts val="0"/>
              </a:spcAft>
              <a:buSzPts val="1800"/>
              <a:buNone/>
            </a:pPr>
            <a:endParaRPr dirty="0"/>
          </a:p>
          <a:p>
            <a:pPr marL="0" lvl="0" indent="0" algn="l" rtl="0">
              <a:lnSpc>
                <a:spcPct val="90000"/>
              </a:lnSpc>
              <a:spcBef>
                <a:spcPts val="1000"/>
              </a:spcBef>
              <a:spcAft>
                <a:spcPts val="0"/>
              </a:spcAft>
              <a:buSzPts val="1800"/>
              <a:buNone/>
            </a:pPr>
            <a:endParaRPr dirty="0"/>
          </a:p>
        </p:txBody>
      </p:sp>
    </p:spTree>
    <p:extLst>
      <p:ext uri="{BB962C8B-B14F-4D97-AF65-F5344CB8AC3E}">
        <p14:creationId xmlns:p14="http://schemas.microsoft.com/office/powerpoint/2010/main" val="2537361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graphicFrame>
        <p:nvGraphicFramePr>
          <p:cNvPr id="992" name="Google Shape;992;ge041cf7e2b_0_2572"/>
          <p:cNvGraphicFramePr/>
          <p:nvPr/>
        </p:nvGraphicFramePr>
        <p:xfrm>
          <a:off x="0" y="0"/>
          <a:ext cx="12192075" cy="6949480"/>
        </p:xfrm>
        <a:graphic>
          <a:graphicData uri="http://schemas.openxmlformats.org/drawingml/2006/table">
            <a:tbl>
              <a:tblPr firstRow="1" bandRow="1">
                <a:noFill/>
                <a:tableStyleId>{AED910DF-A2FE-41F5-ABEC-8F6D7E43ED60}</a:tableStyleId>
              </a:tblPr>
              <a:tblGrid>
                <a:gridCol w="1741725">
                  <a:extLst>
                    <a:ext uri="{9D8B030D-6E8A-4147-A177-3AD203B41FA5}">
                      <a16:colId xmlns:a16="http://schemas.microsoft.com/office/drawing/2014/main" val="20000"/>
                    </a:ext>
                  </a:extLst>
                </a:gridCol>
                <a:gridCol w="1741725">
                  <a:extLst>
                    <a:ext uri="{9D8B030D-6E8A-4147-A177-3AD203B41FA5}">
                      <a16:colId xmlns:a16="http://schemas.microsoft.com/office/drawing/2014/main" val="20001"/>
                    </a:ext>
                  </a:extLst>
                </a:gridCol>
                <a:gridCol w="1741725">
                  <a:extLst>
                    <a:ext uri="{9D8B030D-6E8A-4147-A177-3AD203B41FA5}">
                      <a16:colId xmlns:a16="http://schemas.microsoft.com/office/drawing/2014/main" val="20002"/>
                    </a:ext>
                  </a:extLst>
                </a:gridCol>
                <a:gridCol w="1741725">
                  <a:extLst>
                    <a:ext uri="{9D8B030D-6E8A-4147-A177-3AD203B41FA5}">
                      <a16:colId xmlns:a16="http://schemas.microsoft.com/office/drawing/2014/main" val="20003"/>
                    </a:ext>
                  </a:extLst>
                </a:gridCol>
                <a:gridCol w="1741725">
                  <a:extLst>
                    <a:ext uri="{9D8B030D-6E8A-4147-A177-3AD203B41FA5}">
                      <a16:colId xmlns:a16="http://schemas.microsoft.com/office/drawing/2014/main" val="20004"/>
                    </a:ext>
                  </a:extLst>
                </a:gridCol>
                <a:gridCol w="1741725">
                  <a:extLst>
                    <a:ext uri="{9D8B030D-6E8A-4147-A177-3AD203B41FA5}">
                      <a16:colId xmlns:a16="http://schemas.microsoft.com/office/drawing/2014/main" val="20005"/>
                    </a:ext>
                  </a:extLst>
                </a:gridCol>
                <a:gridCol w="1741725">
                  <a:extLst>
                    <a:ext uri="{9D8B030D-6E8A-4147-A177-3AD203B41FA5}">
                      <a16:colId xmlns:a16="http://schemas.microsoft.com/office/drawing/2014/main" val="20006"/>
                    </a:ext>
                  </a:extLst>
                </a:gridCol>
              </a:tblGrid>
              <a:tr h="6346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0070C0"/>
                          </a:solidFill>
                        </a:rPr>
                        <a:t>Staff Example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Classroom</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Bathroom</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Outdoors</a:t>
                      </a:r>
                      <a:endParaRPr sz="1400" u="none" strike="noStrike" cap="none"/>
                    </a:p>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Staff Lounge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Staff Self-Care</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Supporting Families</a:t>
                      </a:r>
                      <a:endParaRPr sz="1400" u="none" strike="noStrike" cap="none"/>
                    </a:p>
                  </a:txBody>
                  <a:tcPr marL="91450" marR="91450" marT="45725" marB="45725"/>
                </a:tc>
                <a:extLst>
                  <a:ext uri="{0D108BD9-81ED-4DB2-BD59-A6C34878D82A}">
                    <a16:rowId xmlns:a16="http://schemas.microsoft.com/office/drawing/2014/main" val="10000"/>
                  </a:ext>
                </a:extLst>
              </a:tr>
              <a:tr h="2074450">
                <a:tc>
                  <a:txBody>
                    <a:bodyPr/>
                    <a:lstStyle/>
                    <a:p>
                      <a:pPr marL="0" marR="0" lvl="0" indent="0" algn="ctr" rtl="0">
                        <a:lnSpc>
                          <a:spcPct val="100000"/>
                        </a:lnSpc>
                        <a:spcBef>
                          <a:spcPts val="0"/>
                        </a:spcBef>
                        <a:spcAft>
                          <a:spcPts val="0"/>
                        </a:spcAft>
                        <a:buClr>
                          <a:srgbClr val="000000"/>
                        </a:buClr>
                        <a:buSzPts val="2800"/>
                        <a:buFont typeface="Arial"/>
                        <a:buNone/>
                      </a:pPr>
                      <a:r>
                        <a:rPr lang="en-US" sz="2800" b="1" u="none" strike="noStrike" cap="none"/>
                        <a:t> </a:t>
                      </a:r>
                      <a:endParaRPr sz="1400" u="none" strike="noStrike" cap="none"/>
                    </a:p>
                    <a:p>
                      <a:pPr marL="0" marR="0" lvl="0" indent="0" algn="ctr" rtl="0">
                        <a:lnSpc>
                          <a:spcPct val="100000"/>
                        </a:lnSpc>
                        <a:spcBef>
                          <a:spcPts val="0"/>
                        </a:spcBef>
                        <a:spcAft>
                          <a:spcPts val="0"/>
                        </a:spcAft>
                        <a:buClr>
                          <a:srgbClr val="000000"/>
                        </a:buClr>
                        <a:buSzPts val="2800"/>
                        <a:buFont typeface="Arial"/>
                        <a:buNone/>
                      </a:pPr>
                      <a:endParaRPr sz="2800" b="1" u="none" strike="noStrike" cap="none"/>
                    </a:p>
                    <a:p>
                      <a:pPr marL="0" marR="0" lvl="0" indent="0" algn="ctr" rtl="0">
                        <a:lnSpc>
                          <a:spcPct val="100000"/>
                        </a:lnSpc>
                        <a:spcBef>
                          <a:spcPts val="0"/>
                        </a:spcBef>
                        <a:spcAft>
                          <a:spcPts val="0"/>
                        </a:spcAft>
                        <a:buClr>
                          <a:srgbClr val="000000"/>
                        </a:buClr>
                        <a:buSzPts val="2400"/>
                        <a:buFont typeface="Arial"/>
                        <a:buNone/>
                      </a:pPr>
                      <a:r>
                        <a:rPr lang="en-US" sz="2400" b="1" u="none" strike="noStrike" cap="none"/>
                        <a:t>Responsible</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Use only your personal materials, label them, and keep in your classroom/ workspace </a:t>
                      </a:r>
                      <a:endParaRPr sz="1200" u="none" strike="noStrike" cap="none"/>
                    </a:p>
                    <a:p>
                      <a:pPr marL="285750" marR="0" lvl="0" indent="-285750" algn="l" rtl="0">
                        <a:lnSpc>
                          <a:spcPct val="100000"/>
                        </a:lnSpc>
                        <a:spcBef>
                          <a:spcPts val="0"/>
                        </a:spcBef>
                        <a:spcAft>
                          <a:spcPts val="0"/>
                        </a:spcAft>
                        <a:buClr>
                          <a:srgbClr val="000000"/>
                        </a:buClr>
                        <a:buSzPts val="1200"/>
                        <a:buFont typeface="Arial"/>
                        <a:buChar char="•"/>
                      </a:pPr>
                      <a:r>
                        <a:rPr lang="en-US" sz="1200" u="none" strike="noStrike" cap="none"/>
                        <a:t>Provide a space for sharing and compassionate listening to process COVID experiences.</a:t>
                      </a:r>
                      <a:endParaRPr sz="12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One person in the bathroom at a time</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Remind students to put any used equipment in the “dirty” bin after use </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Wipe down surfaces before and after eating </a:t>
                      </a:r>
                      <a:endParaRPr sz="1400" u="none" strike="noStrike" cap="none"/>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Clean up any personal items/ food when leaving </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200"/>
                        <a:buFont typeface="Arial"/>
                        <a:buChar char="•"/>
                      </a:pPr>
                      <a:r>
                        <a:rPr lang="en-US" sz="1200" b="1" u="none" strike="noStrike" cap="none" dirty="0"/>
                        <a:t>“Tap out” with team teacher when needed</a:t>
                      </a:r>
                      <a:endParaRPr sz="1400" b="1" u="none" strike="noStrike" cap="none" dirty="0"/>
                    </a:p>
                    <a:p>
                      <a:pPr marL="285750" marR="0" lvl="0" indent="-285750" algn="l" rtl="0">
                        <a:lnSpc>
                          <a:spcPct val="100000"/>
                        </a:lnSpc>
                        <a:spcBef>
                          <a:spcPts val="0"/>
                        </a:spcBef>
                        <a:spcAft>
                          <a:spcPts val="0"/>
                        </a:spcAft>
                        <a:buClr>
                          <a:schemeClr val="dk1"/>
                        </a:buClr>
                        <a:buSzPts val="1200"/>
                        <a:buFont typeface="Arial"/>
                        <a:buChar char="•"/>
                      </a:pPr>
                      <a:r>
                        <a:rPr lang="en-US" sz="1200" b="1" u="none" strike="noStrike" cap="none" dirty="0"/>
                        <a:t>Know your own calming strategies and use them when needed </a:t>
                      </a:r>
                      <a:endParaRPr sz="1200" b="1" u="none" strike="noStrike" cap="none" dirty="0"/>
                    </a:p>
                    <a:p>
                      <a:pPr marL="285750" marR="0" lvl="0" indent="-285750" algn="l" rtl="0">
                        <a:lnSpc>
                          <a:spcPct val="100000"/>
                        </a:lnSpc>
                        <a:spcBef>
                          <a:spcPts val="0"/>
                        </a:spcBef>
                        <a:spcAft>
                          <a:spcPts val="0"/>
                        </a:spcAft>
                        <a:buClr>
                          <a:srgbClr val="000000"/>
                        </a:buClr>
                        <a:buSzPts val="1200"/>
                        <a:buFont typeface="Arial"/>
                        <a:buChar char="•"/>
                      </a:pPr>
                      <a:r>
                        <a:rPr lang="en-US" sz="1200" b="1" u="none" strike="noStrike" cap="none" dirty="0"/>
                        <a:t>Complete health assessment every morning</a:t>
                      </a:r>
                      <a:endParaRPr sz="1200" b="1" u="none" strike="noStrike" cap="none"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Communicate with families 1:1 every week</a:t>
                      </a:r>
                      <a:endParaRPr sz="1400" u="none" strike="noStrike" cap="none"/>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Keep a communication log </a:t>
                      </a:r>
                      <a:endParaRPr sz="1400" u="none" strike="noStrike" cap="none"/>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Respond to caregiver requests within 48 hours </a:t>
                      </a:r>
                      <a:endParaRPr sz="1400" u="none" strike="noStrike" cap="none"/>
                    </a:p>
                  </a:txBody>
                  <a:tcPr marL="91450" marR="91450" marT="45725" marB="45725"/>
                </a:tc>
                <a:extLst>
                  <a:ext uri="{0D108BD9-81ED-4DB2-BD59-A6C34878D82A}">
                    <a16:rowId xmlns:a16="http://schemas.microsoft.com/office/drawing/2014/main" val="10001"/>
                  </a:ext>
                </a:extLst>
              </a:tr>
              <a:tr h="2074450">
                <a:tc>
                  <a:txBody>
                    <a:bodyPr/>
                    <a:lstStyle/>
                    <a:p>
                      <a:pPr marL="0" marR="0" lvl="0" indent="0" algn="ctr" rtl="0">
                        <a:lnSpc>
                          <a:spcPct val="100000"/>
                        </a:lnSpc>
                        <a:spcBef>
                          <a:spcPts val="0"/>
                        </a:spcBef>
                        <a:spcAft>
                          <a:spcPts val="0"/>
                        </a:spcAft>
                        <a:buClr>
                          <a:srgbClr val="000000"/>
                        </a:buClr>
                        <a:buSzPts val="2800"/>
                        <a:buFont typeface="Arial"/>
                        <a:buNone/>
                      </a:pPr>
                      <a:r>
                        <a:rPr lang="en-US" sz="2800" b="1" u="none" strike="noStrike" cap="none"/>
                        <a:t>  </a:t>
                      </a:r>
                      <a:endParaRPr sz="1400" u="none" strike="noStrike" cap="none"/>
                    </a:p>
                    <a:p>
                      <a:pPr marL="0" marR="0" lvl="0" indent="0" algn="ctr" rtl="0">
                        <a:lnSpc>
                          <a:spcPct val="100000"/>
                        </a:lnSpc>
                        <a:spcBef>
                          <a:spcPts val="0"/>
                        </a:spcBef>
                        <a:spcAft>
                          <a:spcPts val="0"/>
                        </a:spcAft>
                        <a:buClr>
                          <a:srgbClr val="000000"/>
                        </a:buClr>
                        <a:buSzPts val="2800"/>
                        <a:buFont typeface="Arial"/>
                        <a:buNone/>
                      </a:pPr>
                      <a:endParaRPr sz="2800" b="1" u="none" strike="noStrike" cap="none"/>
                    </a:p>
                    <a:p>
                      <a:pPr marL="0" marR="0" lvl="0" indent="0" algn="ctr" rtl="0">
                        <a:lnSpc>
                          <a:spcPct val="100000"/>
                        </a:lnSpc>
                        <a:spcBef>
                          <a:spcPts val="0"/>
                        </a:spcBef>
                        <a:spcAft>
                          <a:spcPts val="0"/>
                        </a:spcAft>
                        <a:buClr>
                          <a:srgbClr val="000000"/>
                        </a:buClr>
                        <a:buSzPts val="2400"/>
                        <a:buFont typeface="Arial"/>
                        <a:buNone/>
                      </a:pPr>
                      <a:r>
                        <a:rPr lang="en-US" sz="2400" b="1" u="none" strike="noStrike" cap="none"/>
                        <a:t>Respectful</a:t>
                      </a:r>
                      <a:r>
                        <a:rPr lang="en-US" sz="2800" b="1" u="none" strike="noStrike" cap="none"/>
                        <a:t> </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Exercise patience with students who are still learning these new expectations </a:t>
                      </a:r>
                      <a:endParaRPr sz="1400" u="none" strike="noStrike" cap="none"/>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Remind students of rules by pre-teaching them and using friendly reminders throughout the day</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Leave the bathroom clear of personal items, paper towels, and shared items</a:t>
                      </a:r>
                      <a:endParaRPr sz="1400" u="none" strike="noStrike" cap="none"/>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Limit use of time in the bathroom to allow time for others</a:t>
                      </a:r>
                      <a:endParaRPr sz="1400" u="none" strike="noStrike" cap="none"/>
                    </a:p>
                    <a:p>
                      <a:pPr marL="0" marR="0" lvl="0" indent="0" algn="l" rtl="0">
                        <a:lnSpc>
                          <a:spcPct val="100000"/>
                        </a:lnSpc>
                        <a:spcBef>
                          <a:spcPts val="0"/>
                        </a:spcBef>
                        <a:spcAft>
                          <a:spcPts val="0"/>
                        </a:spcAft>
                        <a:buClr>
                          <a:schemeClr val="dk1"/>
                        </a:buClr>
                        <a:buSzPts val="1200"/>
                        <a:buFont typeface="Arial"/>
                        <a:buNone/>
                      </a:pPr>
                      <a:endParaRPr sz="1200" u="none" strike="noStrike" cap="none"/>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Limit time on the playground to class time only to allow for the next group to transition in and out smoothly</a:t>
                      </a:r>
                      <a:endParaRPr sz="1400" u="none" strike="noStrike" cap="none"/>
                    </a:p>
                    <a:p>
                      <a:pPr marL="0" marR="0" lvl="0" indent="0" algn="l" rtl="0">
                        <a:lnSpc>
                          <a:spcPct val="100000"/>
                        </a:lnSpc>
                        <a:spcBef>
                          <a:spcPts val="0"/>
                        </a:spcBef>
                        <a:spcAft>
                          <a:spcPts val="0"/>
                        </a:spcAft>
                        <a:buClr>
                          <a:schemeClr val="dk1"/>
                        </a:buClr>
                        <a:buSzPts val="1200"/>
                        <a:buFont typeface="Arial"/>
                        <a:buNone/>
                      </a:pPr>
                      <a:endParaRPr sz="12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Gently remind co-workers of rules when needed </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200"/>
                        <a:buFont typeface="Arial"/>
                        <a:buChar char="•"/>
                      </a:pPr>
                      <a:r>
                        <a:rPr lang="en-US" sz="1200" b="1" u="none" strike="noStrike" cap="none" dirty="0"/>
                        <a:t>Check in with others’ mental health </a:t>
                      </a:r>
                      <a:endParaRPr sz="1400" b="1" u="none" strike="noStrike" cap="none" dirty="0"/>
                    </a:p>
                    <a:p>
                      <a:pPr marL="285750" marR="0" lvl="0" indent="-285750" algn="l" rtl="0">
                        <a:lnSpc>
                          <a:spcPct val="100000"/>
                        </a:lnSpc>
                        <a:spcBef>
                          <a:spcPts val="0"/>
                        </a:spcBef>
                        <a:spcAft>
                          <a:spcPts val="0"/>
                        </a:spcAft>
                        <a:buClr>
                          <a:schemeClr val="dk1"/>
                        </a:buClr>
                        <a:buSzPts val="1200"/>
                        <a:buFont typeface="Arial"/>
                        <a:buChar char="•"/>
                      </a:pPr>
                      <a:r>
                        <a:rPr lang="en-US" sz="1200" b="1" u="none" strike="noStrike" cap="none" dirty="0"/>
                        <a:t>Foster a culture of normalizing talking about mental health needs by talking about your own and respecting the needs of others</a:t>
                      </a:r>
                      <a:endParaRPr sz="1400" b="1" u="none" strike="noStrike" cap="none" dirty="0"/>
                    </a:p>
                    <a:p>
                      <a:pPr marL="285750" marR="0" lvl="0" indent="-209550" algn="l" rtl="0">
                        <a:lnSpc>
                          <a:spcPct val="100000"/>
                        </a:lnSpc>
                        <a:spcBef>
                          <a:spcPts val="0"/>
                        </a:spcBef>
                        <a:spcAft>
                          <a:spcPts val="0"/>
                        </a:spcAft>
                        <a:buClr>
                          <a:schemeClr val="dk1"/>
                        </a:buClr>
                        <a:buSzPts val="1200"/>
                        <a:buFont typeface="Arial"/>
                        <a:buNone/>
                      </a:pPr>
                      <a:endParaRPr sz="1200" b="1" u="none" strike="noStrike" cap="none"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Use requested means of communication </a:t>
                      </a:r>
                      <a:endParaRPr sz="1400" u="none" strike="noStrike" cap="none"/>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Recognize caregiver </a:t>
                      </a:r>
                      <a:r>
                        <a:rPr lang="en-US" sz="12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workload</a:t>
                      </a:r>
                      <a:r>
                        <a:rPr lang="en-US" sz="1200" u="none" strike="noStrike" cap="none"/>
                        <a:t> </a:t>
                      </a:r>
                      <a:endParaRPr sz="1400" u="none" strike="noStrike" cap="none"/>
                    </a:p>
                  </a:txBody>
                  <a:tcPr marL="91450" marR="91450" marT="45725" marB="45725"/>
                </a:tc>
                <a:extLst>
                  <a:ext uri="{0D108BD9-81ED-4DB2-BD59-A6C34878D82A}">
                    <a16:rowId xmlns:a16="http://schemas.microsoft.com/office/drawing/2014/main" val="10002"/>
                  </a:ext>
                </a:extLst>
              </a:tr>
              <a:tr h="2074450">
                <a:tc>
                  <a:txBody>
                    <a:bodyPr/>
                    <a:lstStyle/>
                    <a:p>
                      <a:pPr marL="0" marR="0" lvl="0" indent="0" algn="ctr" rtl="0">
                        <a:lnSpc>
                          <a:spcPct val="100000"/>
                        </a:lnSpc>
                        <a:spcBef>
                          <a:spcPts val="0"/>
                        </a:spcBef>
                        <a:spcAft>
                          <a:spcPts val="0"/>
                        </a:spcAft>
                        <a:buClr>
                          <a:srgbClr val="000000"/>
                        </a:buClr>
                        <a:buSzPts val="2800"/>
                        <a:buFont typeface="Arial"/>
                        <a:buNone/>
                      </a:pPr>
                      <a:endParaRPr sz="2800" b="1" u="none" strike="noStrike" cap="none"/>
                    </a:p>
                    <a:p>
                      <a:pPr marL="0" marR="0" lvl="0" indent="0" algn="ctr" rtl="0">
                        <a:lnSpc>
                          <a:spcPct val="100000"/>
                        </a:lnSpc>
                        <a:spcBef>
                          <a:spcPts val="0"/>
                        </a:spcBef>
                        <a:spcAft>
                          <a:spcPts val="0"/>
                        </a:spcAft>
                        <a:buClr>
                          <a:srgbClr val="000000"/>
                        </a:buClr>
                        <a:buSzPts val="2800"/>
                        <a:buFont typeface="Arial"/>
                        <a:buNone/>
                      </a:pPr>
                      <a:endParaRPr sz="2800" b="1" u="none" strike="noStrike" cap="none"/>
                    </a:p>
                    <a:p>
                      <a:pPr marL="0" marR="0" lvl="0" indent="0" algn="ctr" rtl="0">
                        <a:lnSpc>
                          <a:spcPct val="100000"/>
                        </a:lnSpc>
                        <a:spcBef>
                          <a:spcPts val="0"/>
                        </a:spcBef>
                        <a:spcAft>
                          <a:spcPts val="0"/>
                        </a:spcAft>
                        <a:buClr>
                          <a:srgbClr val="000000"/>
                        </a:buClr>
                        <a:buSzPts val="2400"/>
                        <a:buFont typeface="Arial"/>
                        <a:buNone/>
                      </a:pPr>
                      <a:r>
                        <a:rPr lang="en-US" sz="2400" b="1" u="none" strike="noStrike" cap="none"/>
                        <a:t>Safe </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Wear your mask over your nose and mouth unless eating lunch</a:t>
                      </a:r>
                      <a:endParaRPr sz="1400" u="none" strike="noStrike" cap="none"/>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Remind students to wipe down computers, desks, shared materials before and after use</a:t>
                      </a:r>
                      <a:endParaRPr sz="1200" u="none" strike="noStrike" cap="none"/>
                    </a:p>
                    <a:p>
                      <a:pPr marL="285750" marR="0" lvl="0" indent="-285750" algn="l" rtl="0">
                        <a:lnSpc>
                          <a:spcPct val="100000"/>
                        </a:lnSpc>
                        <a:spcBef>
                          <a:spcPts val="0"/>
                        </a:spcBef>
                        <a:spcAft>
                          <a:spcPts val="0"/>
                        </a:spcAft>
                        <a:buClr>
                          <a:srgbClr val="000000"/>
                        </a:buClr>
                        <a:buSzPts val="1200"/>
                        <a:buFont typeface="Arial"/>
                        <a:buChar char="•"/>
                      </a:pPr>
                      <a:r>
                        <a:rPr lang="en-US" sz="1200" u="none" strike="noStrike" cap="none"/>
                        <a:t>Keep windows open as often as possible</a:t>
                      </a:r>
                      <a:endParaRPr sz="12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Wash your hands with soap and water for at least 20 seconds </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200"/>
                        <a:buFont typeface="Arial"/>
                        <a:buChar char="•"/>
                      </a:pPr>
                      <a:r>
                        <a:rPr lang="en-US" sz="1200" b="0" u="none" strike="noStrike" cap="none">
                          <a:solidFill>
                            <a:srgbClr val="000000"/>
                          </a:solidFill>
                        </a:rPr>
                        <a:t>Maintain 6 feet distance from other staff even when outdoors </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Sit staggered to maintain distance</a:t>
                      </a:r>
                      <a:endParaRPr sz="1400" u="none" strike="noStrike" cap="none"/>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Wash hands before and after eating </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200"/>
                        <a:buFont typeface="Arial"/>
                        <a:buChar char="•"/>
                      </a:pPr>
                      <a:r>
                        <a:rPr lang="en-US" sz="1200" b="1" u="none" strike="noStrike" cap="none" dirty="0"/>
                        <a:t>Communicate to team, admin, and/or counselors if you are struggling </a:t>
                      </a:r>
                      <a:endParaRPr sz="1400" b="1" u="none" strike="noStrike" cap="none" dirty="0"/>
                    </a:p>
                    <a:p>
                      <a:pPr marL="285750" marR="0" lvl="0" indent="-209550" algn="l" rtl="0">
                        <a:lnSpc>
                          <a:spcPct val="100000"/>
                        </a:lnSpc>
                        <a:spcBef>
                          <a:spcPts val="0"/>
                        </a:spcBef>
                        <a:spcAft>
                          <a:spcPts val="0"/>
                        </a:spcAft>
                        <a:buClr>
                          <a:schemeClr val="dk1"/>
                        </a:buClr>
                        <a:buSzPts val="1200"/>
                        <a:buFont typeface="Arial"/>
                        <a:buNone/>
                      </a:pPr>
                      <a:endParaRPr sz="1200" b="1" u="none" strike="noStrike" cap="none" dirty="0"/>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libri"/>
                          <a:ea typeface="Calibri"/>
                          <a:cs typeface="Calibri"/>
                          <a:sym typeface="Calibri"/>
                        </a:rPr>
                        <a:t>Stay informed of family food, shelter, and employment instability </a:t>
                      </a:r>
                      <a:endParaRPr sz="1400" u="none" strike="noStrike" cap="none" dirty="0"/>
                    </a:p>
                    <a:p>
                      <a:pPr marL="285750" marR="0" lvl="0" indent="-209550" algn="l" rtl="0">
                        <a:lnSpc>
                          <a:spcPct val="100000"/>
                        </a:lnSpc>
                        <a:spcBef>
                          <a:spcPts val="0"/>
                        </a:spcBef>
                        <a:spcAft>
                          <a:spcPts val="0"/>
                        </a:spcAft>
                        <a:buClr>
                          <a:schemeClr val="dk1"/>
                        </a:buClr>
                        <a:buSzPts val="1200"/>
                        <a:buFont typeface="Arial"/>
                        <a:buNone/>
                      </a:pPr>
                      <a:endParaRPr sz="12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
        <p:nvSpPr>
          <p:cNvPr id="993" name="Google Shape;993;ge041cf7e2b_0_2572"/>
          <p:cNvSpPr txBox="1"/>
          <p:nvPr/>
        </p:nvSpPr>
        <p:spPr>
          <a:xfrm>
            <a:off x="3732950" y="6221600"/>
            <a:ext cx="8313600" cy="50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highlight>
                  <a:schemeClr val="lt1"/>
                </a:highlight>
                <a:latin typeface="Calibri"/>
                <a:ea typeface="Calibri"/>
                <a:cs typeface="Calibri"/>
                <a:sym typeface="Calibri"/>
              </a:rPr>
              <a:t>DRAFT:</a:t>
            </a:r>
            <a:r>
              <a:rPr lang="en-US" sz="1600" b="0" i="0" u="none" strike="noStrike" cap="none">
                <a:solidFill>
                  <a:schemeClr val="dk1"/>
                </a:solidFill>
                <a:highlight>
                  <a:schemeClr val="lt1"/>
                </a:highlight>
                <a:latin typeface="Calibri"/>
                <a:ea typeface="Calibri"/>
                <a:cs typeface="Calibri"/>
                <a:sym typeface="Calibri"/>
              </a:rPr>
              <a:t> </a:t>
            </a:r>
            <a:r>
              <a:rPr lang="en-US" sz="1400" b="0" i="0" u="none" strike="noStrike" cap="none">
                <a:solidFill>
                  <a:schemeClr val="dk1"/>
                </a:solidFill>
                <a:highlight>
                  <a:schemeClr val="lt1"/>
                </a:highlight>
                <a:latin typeface="Calibri"/>
                <a:ea typeface="Calibri"/>
                <a:cs typeface="Calibri"/>
                <a:sym typeface="Calibri"/>
              </a:rPr>
              <a:t>These are </a:t>
            </a:r>
            <a:r>
              <a:rPr lang="en-US" sz="1400" b="0" i="1" u="none" strike="noStrike" cap="none">
                <a:solidFill>
                  <a:schemeClr val="dk1"/>
                </a:solidFill>
                <a:highlight>
                  <a:schemeClr val="lt1"/>
                </a:highlight>
                <a:latin typeface="Calibri"/>
                <a:ea typeface="Calibri"/>
                <a:cs typeface="Calibri"/>
                <a:sym typeface="Calibri"/>
              </a:rPr>
              <a:t>examples</a:t>
            </a:r>
            <a:r>
              <a:rPr lang="en-US" sz="1400" b="0" i="0" u="none" strike="noStrike" cap="none">
                <a:solidFill>
                  <a:schemeClr val="dk1"/>
                </a:solidFill>
                <a:highlight>
                  <a:schemeClr val="lt1"/>
                </a:highlight>
                <a:latin typeface="Calibri"/>
                <a:ea typeface="Calibri"/>
                <a:cs typeface="Calibri"/>
                <a:sym typeface="Calibri"/>
              </a:rPr>
              <a:t>. DE-PBS Project is not recommending specific actions to prevent spread of COVID-19.  Schools should develop/revise based on district/school-based guidelines.</a:t>
            </a:r>
            <a:r>
              <a:rPr lang="en-US" sz="1400" b="0" i="0" u="none" strike="noStrike" cap="none">
                <a:solidFill>
                  <a:schemeClr val="dk1"/>
                </a:solidFill>
                <a:highlight>
                  <a:srgbClr val="FFFFFF"/>
                </a:highlight>
                <a:latin typeface="Calibri"/>
                <a:ea typeface="Calibri"/>
                <a:cs typeface="Calibri"/>
                <a:sym typeface="Calibri"/>
              </a:rPr>
              <a:t>  </a:t>
            </a:r>
            <a:endParaRPr sz="1600" b="0" i="0" u="none" strike="noStrike" cap="none">
              <a:solidFill>
                <a:srgbClr val="000000"/>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1116343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ge041cf7e2b_0_2665"/>
          <p:cNvSpPr txBox="1">
            <a:spLocks noGrp="1"/>
          </p:cNvSpPr>
          <p:nvPr>
            <p:ph type="title"/>
          </p:nvPr>
        </p:nvSpPr>
        <p:spPr>
          <a:xfrm>
            <a:off x="838200" y="280797"/>
            <a:ext cx="10515600" cy="975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solidFill>
                  <a:srgbClr val="1155CC"/>
                </a:solidFill>
              </a:rPr>
              <a:t>At-Home Behavior Support</a:t>
            </a:r>
            <a:endParaRPr dirty="0">
              <a:solidFill>
                <a:srgbClr val="1155CC"/>
              </a:solidFill>
            </a:endParaRPr>
          </a:p>
        </p:txBody>
      </p:sp>
      <p:sp>
        <p:nvSpPr>
          <p:cNvPr id="1015" name="Google Shape;1015;ge041cf7e2b_0_2665"/>
          <p:cNvSpPr txBox="1">
            <a:spLocks noGrp="1"/>
          </p:cNvSpPr>
          <p:nvPr>
            <p:ph type="body" idx="1"/>
          </p:nvPr>
        </p:nvSpPr>
        <p:spPr>
          <a:xfrm>
            <a:off x="354725" y="1825625"/>
            <a:ext cx="3399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u="sng">
                <a:solidFill>
                  <a:schemeClr val="hlink"/>
                </a:solidFill>
                <a:hlinkClick r:id="rId3"/>
              </a:rPr>
              <a:t>Supporting Positive Behavior at Home </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US" u="sng">
                <a:solidFill>
                  <a:schemeClr val="hlink"/>
                </a:solidFill>
                <a:hlinkClick r:id="rId4"/>
              </a:rPr>
              <a:t>Supporting Learning at Home</a:t>
            </a:r>
            <a:r>
              <a:rPr lang="en-US"/>
              <a:t> </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US" u="sng">
                <a:solidFill>
                  <a:schemeClr val="hlink"/>
                </a:solidFill>
                <a:hlinkClick r:id="rId5"/>
              </a:rPr>
              <a:t>Developing an At-Home Behavior Matrix</a:t>
            </a:r>
            <a:endParaRPr/>
          </a:p>
        </p:txBody>
      </p:sp>
      <p:sp>
        <p:nvSpPr>
          <p:cNvPr id="1016" name="Google Shape;1016;ge041cf7e2b_0_266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a:p>
        </p:txBody>
      </p:sp>
      <p:sp>
        <p:nvSpPr>
          <p:cNvPr id="1017" name="Google Shape;1017;ge041cf7e2b_0_2665"/>
          <p:cNvSpPr/>
          <p:nvPr/>
        </p:nvSpPr>
        <p:spPr>
          <a:xfrm>
            <a:off x="2472425" y="5705100"/>
            <a:ext cx="1419000" cy="709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8" name="Google Shape;1018;ge041cf7e2b_0_2665"/>
          <p:cNvPicPr preferRelativeResize="0"/>
          <p:nvPr/>
        </p:nvPicPr>
        <p:blipFill rotWithShape="1">
          <a:blip r:embed="rId6">
            <a:alphaModFix/>
          </a:blip>
          <a:srcRect/>
          <a:stretch/>
        </p:blipFill>
        <p:spPr>
          <a:xfrm>
            <a:off x="4035851" y="1825625"/>
            <a:ext cx="7961974" cy="4588975"/>
          </a:xfrm>
          <a:prstGeom prst="rect">
            <a:avLst/>
          </a:prstGeom>
          <a:noFill/>
          <a:ln>
            <a:noFill/>
          </a:ln>
        </p:spPr>
      </p:pic>
      <p:pic>
        <p:nvPicPr>
          <p:cNvPr id="1019" name="Google Shape;1019;ge041cf7e2b_0_2665"/>
          <p:cNvPicPr preferRelativeResize="0"/>
          <p:nvPr/>
        </p:nvPicPr>
        <p:blipFill rotWithShape="1">
          <a:blip r:embed="rId7">
            <a:alphaModFix/>
          </a:blip>
          <a:srcRect/>
          <a:stretch/>
        </p:blipFill>
        <p:spPr>
          <a:xfrm>
            <a:off x="9536872" y="59122"/>
            <a:ext cx="1953825" cy="1418950"/>
          </a:xfrm>
          <a:prstGeom prst="rect">
            <a:avLst/>
          </a:prstGeom>
          <a:noFill/>
          <a:ln>
            <a:noFill/>
          </a:ln>
        </p:spPr>
      </p:pic>
    </p:spTree>
    <p:extLst>
      <p:ext uri="{BB962C8B-B14F-4D97-AF65-F5344CB8AC3E}">
        <p14:creationId xmlns:p14="http://schemas.microsoft.com/office/powerpoint/2010/main" val="1923531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gb8216cb873_0_232"/>
          <p:cNvPicPr preferRelativeResize="0"/>
          <p:nvPr/>
        </p:nvPicPr>
        <p:blipFill rotWithShape="1">
          <a:blip r:embed="rId3">
            <a:alphaModFix/>
          </a:blip>
          <a:srcRect/>
          <a:stretch/>
        </p:blipFill>
        <p:spPr>
          <a:xfrm rot="5400000">
            <a:off x="3405713" y="-1758960"/>
            <a:ext cx="6382714" cy="11189861"/>
          </a:xfrm>
          <a:prstGeom prst="rect">
            <a:avLst/>
          </a:prstGeom>
          <a:noFill/>
          <a:ln>
            <a:noFill/>
          </a:ln>
        </p:spPr>
      </p:pic>
      <p:sp>
        <p:nvSpPr>
          <p:cNvPr id="431" name="Google Shape;431;gb8216cb873_0_232"/>
          <p:cNvSpPr/>
          <p:nvPr/>
        </p:nvSpPr>
        <p:spPr>
          <a:xfrm>
            <a:off x="1566688" y="290613"/>
            <a:ext cx="2463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000">
              <a:solidFill>
                <a:schemeClr val="dk1"/>
              </a:solidFill>
              <a:latin typeface="Calibri"/>
              <a:ea typeface="Calibri"/>
              <a:cs typeface="Calibri"/>
              <a:sym typeface="Calibri"/>
            </a:endParaRPr>
          </a:p>
        </p:txBody>
      </p:sp>
      <p:sp>
        <p:nvSpPr>
          <p:cNvPr id="432" name="Google Shape;432;gb8216cb873_0_232"/>
          <p:cNvSpPr txBox="1">
            <a:spLocks noGrp="1"/>
          </p:cNvSpPr>
          <p:nvPr>
            <p:ph type="title"/>
          </p:nvPr>
        </p:nvSpPr>
        <p:spPr>
          <a:xfrm>
            <a:off x="868500" y="183037"/>
            <a:ext cx="11323500" cy="815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Font typeface="Belleza"/>
              <a:buNone/>
            </a:pPr>
            <a:r>
              <a:rPr lang="en-US" sz="3600" dirty="0">
                <a:latin typeface="+mn-lt"/>
                <a:ea typeface="Belleza"/>
                <a:cs typeface="Belleza"/>
                <a:sym typeface="Belleza"/>
              </a:rPr>
              <a:t>Considerations for Matrix Development/Review</a:t>
            </a:r>
            <a:endParaRPr dirty="0">
              <a:latin typeface="+mn-lt"/>
            </a:endParaRPr>
          </a:p>
        </p:txBody>
      </p:sp>
      <p:sp>
        <p:nvSpPr>
          <p:cNvPr id="433" name="Google Shape;433;gb8216cb873_0_232"/>
          <p:cNvSpPr txBox="1"/>
          <p:nvPr/>
        </p:nvSpPr>
        <p:spPr>
          <a:xfrm>
            <a:off x="2503744" y="1468317"/>
            <a:ext cx="8214900" cy="501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dirty="0">
                <a:solidFill>
                  <a:schemeClr val="dk1"/>
                </a:solidFill>
                <a:latin typeface="Belleza"/>
                <a:ea typeface="Belleza"/>
                <a:cs typeface="Belleza"/>
                <a:sym typeface="Belleza"/>
              </a:rPr>
              <a:t>Your Moral Imperative, Your Why (e.g. pro-social skills)</a:t>
            </a:r>
            <a:endParaRPr dirty="0"/>
          </a:p>
          <a:p>
            <a:pPr marL="0" marR="0" lvl="0" indent="0" algn="ctr" rtl="0">
              <a:spcBef>
                <a:spcPts val="0"/>
              </a:spcBef>
              <a:spcAft>
                <a:spcPts val="0"/>
              </a:spcAft>
              <a:buNone/>
            </a:pPr>
            <a:endParaRPr sz="3200" dirty="0">
              <a:solidFill>
                <a:schemeClr val="dk1"/>
              </a:solidFill>
              <a:latin typeface="Belleza"/>
              <a:ea typeface="Belleza"/>
              <a:cs typeface="Belleza"/>
              <a:sym typeface="Belleza"/>
            </a:endParaRPr>
          </a:p>
          <a:p>
            <a:pPr marL="0" marR="0" lvl="0" indent="0" algn="ctr" rtl="0">
              <a:spcBef>
                <a:spcPts val="0"/>
              </a:spcBef>
              <a:spcAft>
                <a:spcPts val="0"/>
              </a:spcAft>
              <a:buNone/>
            </a:pPr>
            <a:r>
              <a:rPr lang="en-US" sz="3200" dirty="0">
                <a:solidFill>
                  <a:schemeClr val="dk1"/>
                </a:solidFill>
                <a:latin typeface="Belleza"/>
                <a:ea typeface="Belleza"/>
                <a:cs typeface="Belleza"/>
                <a:sym typeface="Belleza"/>
              </a:rPr>
              <a:t>Relationship Building Behaviors</a:t>
            </a:r>
            <a:endParaRPr dirty="0"/>
          </a:p>
          <a:p>
            <a:pPr marL="0" marR="0" lvl="0" indent="0" algn="ctr" rtl="0">
              <a:spcBef>
                <a:spcPts val="0"/>
              </a:spcBef>
              <a:spcAft>
                <a:spcPts val="0"/>
              </a:spcAft>
              <a:buNone/>
            </a:pPr>
            <a:r>
              <a:rPr lang="en-US" sz="3200" dirty="0">
                <a:solidFill>
                  <a:schemeClr val="dk1"/>
                </a:solidFill>
                <a:latin typeface="Belleza"/>
                <a:ea typeface="Belleza"/>
                <a:cs typeface="Belleza"/>
                <a:sym typeface="Belleza"/>
              </a:rPr>
              <a:t> </a:t>
            </a:r>
            <a:endParaRPr dirty="0"/>
          </a:p>
          <a:p>
            <a:pPr marL="0" marR="0" lvl="0" indent="0" algn="ctr" rtl="0">
              <a:spcBef>
                <a:spcPts val="0"/>
              </a:spcBef>
              <a:spcAft>
                <a:spcPts val="0"/>
              </a:spcAft>
              <a:buNone/>
            </a:pPr>
            <a:r>
              <a:rPr lang="en-US" sz="3200" dirty="0">
                <a:solidFill>
                  <a:schemeClr val="dk1"/>
                </a:solidFill>
                <a:latin typeface="Belleza"/>
                <a:ea typeface="Belleza"/>
                <a:cs typeface="Belleza"/>
                <a:sym typeface="Belleza"/>
              </a:rPr>
              <a:t>Predictable/anticipated problems</a:t>
            </a:r>
            <a:endParaRPr dirty="0"/>
          </a:p>
          <a:p>
            <a:pPr marL="0" marR="0" lvl="0" indent="0" algn="ctr" rtl="0">
              <a:spcBef>
                <a:spcPts val="0"/>
              </a:spcBef>
              <a:spcAft>
                <a:spcPts val="0"/>
              </a:spcAft>
              <a:buNone/>
            </a:pPr>
            <a:endParaRPr sz="3200" dirty="0">
              <a:solidFill>
                <a:schemeClr val="dk1"/>
              </a:solidFill>
              <a:latin typeface="Belleza"/>
              <a:ea typeface="Belleza"/>
              <a:cs typeface="Belleza"/>
              <a:sym typeface="Belleza"/>
            </a:endParaRPr>
          </a:p>
          <a:p>
            <a:pPr marL="0" marR="0" lvl="0" indent="0" algn="ctr" rtl="0">
              <a:spcBef>
                <a:spcPts val="0"/>
              </a:spcBef>
              <a:spcAft>
                <a:spcPts val="0"/>
              </a:spcAft>
              <a:buNone/>
            </a:pPr>
            <a:r>
              <a:rPr lang="en-US" sz="3200" dirty="0">
                <a:solidFill>
                  <a:schemeClr val="dk1"/>
                </a:solidFill>
                <a:latin typeface="Belleza"/>
                <a:ea typeface="Belleza"/>
                <a:cs typeface="Belleza"/>
                <a:sym typeface="Belleza"/>
              </a:rPr>
              <a:t>Data Informed</a:t>
            </a:r>
            <a:endParaRPr dirty="0"/>
          </a:p>
          <a:p>
            <a:pPr marL="0" marR="0" lvl="0" indent="0" algn="ctr" rtl="0">
              <a:spcBef>
                <a:spcPts val="0"/>
              </a:spcBef>
              <a:spcAft>
                <a:spcPts val="0"/>
              </a:spcAft>
              <a:buNone/>
            </a:pPr>
            <a:endParaRPr sz="3200" dirty="0">
              <a:solidFill>
                <a:schemeClr val="dk1"/>
              </a:solidFill>
              <a:latin typeface="Belleza"/>
              <a:ea typeface="Belleza"/>
              <a:cs typeface="Belleza"/>
              <a:sym typeface="Belleza"/>
            </a:endParaRPr>
          </a:p>
          <a:p>
            <a:pPr marL="0" marR="0" lvl="0" indent="0" algn="ctr" rtl="0">
              <a:spcBef>
                <a:spcPts val="0"/>
              </a:spcBef>
              <a:spcAft>
                <a:spcPts val="0"/>
              </a:spcAft>
              <a:buNone/>
            </a:pPr>
            <a:r>
              <a:rPr lang="en-US" sz="3200" dirty="0">
                <a:solidFill>
                  <a:schemeClr val="dk1"/>
                </a:solidFill>
                <a:latin typeface="Belleza"/>
                <a:ea typeface="Belleza"/>
                <a:cs typeface="Belleza"/>
                <a:sym typeface="Belleza"/>
              </a:rPr>
              <a:t>Stakeholder Feedback </a:t>
            </a:r>
            <a:endParaRPr dirty="0"/>
          </a:p>
        </p:txBody>
      </p:sp>
    </p:spTree>
    <p:extLst>
      <p:ext uri="{BB962C8B-B14F-4D97-AF65-F5344CB8AC3E}">
        <p14:creationId xmlns:p14="http://schemas.microsoft.com/office/powerpoint/2010/main" val="2997525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ge041cf7e2b_0_2950"/>
          <p:cNvSpPr txBox="1">
            <a:spLocks noGrp="1"/>
          </p:cNvSpPr>
          <p:nvPr>
            <p:ph type="body" idx="1"/>
          </p:nvPr>
        </p:nvSpPr>
        <p:spPr>
          <a:xfrm>
            <a:off x="4268300" y="1824133"/>
            <a:ext cx="7248300" cy="4555200"/>
          </a:xfrm>
          <a:prstGeom prst="rect">
            <a:avLst/>
          </a:prstGeom>
          <a:noFill/>
          <a:ln>
            <a:noFill/>
          </a:ln>
        </p:spPr>
        <p:txBody>
          <a:bodyPr spcFirstLastPara="1" wrap="square" lIns="91425" tIns="45700" rIns="91425" bIns="45700" anchor="t" anchorCtr="0">
            <a:noAutofit/>
          </a:bodyPr>
          <a:lstStyle/>
          <a:p>
            <a:pPr marL="609600" lvl="0" indent="-514350" algn="l" rtl="0">
              <a:lnSpc>
                <a:spcPct val="90000"/>
              </a:lnSpc>
              <a:spcBef>
                <a:spcPts val="1300"/>
              </a:spcBef>
              <a:spcAft>
                <a:spcPts val="0"/>
              </a:spcAft>
              <a:buClr>
                <a:srgbClr val="000000"/>
              </a:buClr>
              <a:buSzPts val="3300"/>
              <a:buChar char="•"/>
            </a:pPr>
            <a:r>
              <a:rPr lang="en-US" sz="3300" dirty="0">
                <a:solidFill>
                  <a:srgbClr val="000000"/>
                </a:solidFill>
              </a:rPr>
              <a:t>Examine critical features of your matrix</a:t>
            </a:r>
          </a:p>
          <a:p>
            <a:pPr marL="609600" lvl="0" indent="-514350" algn="l" rtl="0">
              <a:lnSpc>
                <a:spcPct val="90000"/>
              </a:lnSpc>
              <a:spcBef>
                <a:spcPts val="1300"/>
              </a:spcBef>
              <a:spcAft>
                <a:spcPts val="0"/>
              </a:spcAft>
              <a:buClr>
                <a:srgbClr val="000000"/>
              </a:buClr>
              <a:buSzPts val="3300"/>
              <a:buChar char="•"/>
            </a:pPr>
            <a:r>
              <a:rPr lang="en-US" sz="3300" dirty="0">
                <a:solidFill>
                  <a:srgbClr val="000000"/>
                </a:solidFill>
              </a:rPr>
              <a:t>Consider possible actions</a:t>
            </a:r>
          </a:p>
          <a:p>
            <a:pPr marL="1066800" lvl="1" indent="-514350">
              <a:spcBef>
                <a:spcPts val="1300"/>
              </a:spcBef>
              <a:buClr>
                <a:srgbClr val="000000"/>
              </a:buClr>
              <a:buSzPts val="3300"/>
            </a:pPr>
            <a:r>
              <a:rPr lang="en-US" sz="2900" dirty="0">
                <a:solidFill>
                  <a:srgbClr val="000000"/>
                </a:solidFill>
              </a:rPr>
              <a:t>Periodic review of matrix with students, families and staff</a:t>
            </a:r>
          </a:p>
        </p:txBody>
      </p:sp>
      <p:pic>
        <p:nvPicPr>
          <p:cNvPr id="1032" name="Google Shape;1032;ge041cf7e2b_0_2950" descr="esco alla prossima • Se tu non cambi nulla, nulla cambia."/>
          <p:cNvPicPr preferRelativeResize="0"/>
          <p:nvPr/>
        </p:nvPicPr>
        <p:blipFill rotWithShape="1">
          <a:blip r:embed="rId3">
            <a:alphaModFix/>
          </a:blip>
          <a:srcRect/>
          <a:stretch/>
        </p:blipFill>
        <p:spPr>
          <a:xfrm>
            <a:off x="774166" y="1280421"/>
            <a:ext cx="3577038" cy="5440362"/>
          </a:xfrm>
          <a:prstGeom prst="rect">
            <a:avLst/>
          </a:prstGeom>
          <a:noFill/>
          <a:ln>
            <a:noFill/>
          </a:ln>
        </p:spPr>
      </p:pic>
      <p:sp>
        <p:nvSpPr>
          <p:cNvPr id="1033" name="Google Shape;1033;ge041cf7e2b_0_2950"/>
          <p:cNvSpPr txBox="1">
            <a:spLocks noGrp="1"/>
          </p:cNvSpPr>
          <p:nvPr>
            <p:ph type="title"/>
          </p:nvPr>
        </p:nvSpPr>
        <p:spPr>
          <a:xfrm>
            <a:off x="415600" y="107000"/>
            <a:ext cx="11360700" cy="83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500"/>
              <a:buFont typeface="Arial"/>
              <a:buNone/>
            </a:pPr>
            <a:r>
              <a:rPr lang="en-US" sz="1500" b="0" dirty="0">
                <a:latin typeface="Arial"/>
                <a:ea typeface="Arial"/>
                <a:cs typeface="Arial"/>
                <a:sym typeface="Arial"/>
              </a:rPr>
              <a:t>	 		 		 	 	 		</a:t>
            </a:r>
            <a:endParaRPr sz="1500" b="0" dirty="0">
              <a:latin typeface="Arial"/>
              <a:ea typeface="Arial"/>
              <a:cs typeface="Arial"/>
              <a:sym typeface="Arial"/>
            </a:endParaRPr>
          </a:p>
          <a:p>
            <a:pPr marL="0" lvl="0" indent="0" algn="l" rtl="0">
              <a:lnSpc>
                <a:spcPct val="90000"/>
              </a:lnSpc>
              <a:spcBef>
                <a:spcPts val="0"/>
              </a:spcBef>
              <a:spcAft>
                <a:spcPts val="0"/>
              </a:spcAft>
              <a:buSzPts val="4400"/>
              <a:buNone/>
            </a:pPr>
            <a:r>
              <a:rPr lang="en-US" sz="3800" dirty="0">
                <a:latin typeface="Arial"/>
                <a:ea typeface="Arial"/>
                <a:cs typeface="Arial"/>
                <a:sym typeface="Arial"/>
              </a:rPr>
              <a:t>Enhancing Equity in School Discipline: </a:t>
            </a:r>
            <a:endParaRPr sz="3800" dirty="0">
              <a:latin typeface="Arial"/>
              <a:ea typeface="Arial"/>
              <a:cs typeface="Arial"/>
              <a:sym typeface="Arial"/>
            </a:endParaRPr>
          </a:p>
          <a:p>
            <a:pPr marL="0" lvl="0" indent="0" algn="l" rtl="0">
              <a:lnSpc>
                <a:spcPct val="90000"/>
              </a:lnSpc>
              <a:spcBef>
                <a:spcPts val="0"/>
              </a:spcBef>
              <a:spcAft>
                <a:spcPts val="0"/>
              </a:spcAft>
              <a:buSzPts val="4400"/>
              <a:buNone/>
            </a:pPr>
            <a:r>
              <a:rPr lang="en-US" sz="3800" dirty="0">
                <a:latin typeface="Arial"/>
                <a:ea typeface="Arial"/>
                <a:cs typeface="Arial"/>
                <a:sym typeface="Arial"/>
              </a:rPr>
              <a:t>Expectations and Matrix (R)Examination </a:t>
            </a:r>
            <a:r>
              <a:rPr lang="en-US" sz="38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Continued</a:t>
            </a:r>
            <a:endParaRPr sz="3800" dirty="0"/>
          </a:p>
        </p:txBody>
      </p:sp>
      <p:sp>
        <p:nvSpPr>
          <p:cNvPr id="1034" name="Google Shape;1034;ge041cf7e2b_0_2950"/>
          <p:cNvSpPr txBox="1"/>
          <p:nvPr/>
        </p:nvSpPr>
        <p:spPr>
          <a:xfrm>
            <a:off x="5627433" y="6173733"/>
            <a:ext cx="6049200" cy="8310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Source Sans Pro"/>
                <a:ea typeface="Source Sans Pro"/>
                <a:cs typeface="Source Sans Pro"/>
                <a:sym typeface="Source Sans Pro"/>
              </a:rPr>
              <a:t>C</a:t>
            </a:r>
            <a:r>
              <a:rPr lang="en-US" sz="1900" b="0" i="1" u="none" strike="noStrike" cap="none">
                <a:solidFill>
                  <a:srgbClr val="000000"/>
                </a:solidFill>
                <a:latin typeface="Source Sans Pro"/>
                <a:ea typeface="Source Sans Pro"/>
                <a:cs typeface="Source Sans Pro"/>
                <a:sym typeface="Source Sans Pro"/>
              </a:rPr>
              <a:t>enter on PBIS  (PBIS.org)- Culturally Responsive Field Guide</a:t>
            </a:r>
            <a:endParaRPr sz="1900" b="0" i="1" u="none" strike="noStrike" cap="none">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78855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5BB9-9C62-3044-B4D3-27D339494AD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5DBE2E0-C621-6648-BBBE-9090F0F1F54A}"/>
              </a:ext>
            </a:extLst>
          </p:cNvPr>
          <p:cNvPicPr>
            <a:picLocks noChangeAspect="1"/>
          </p:cNvPicPr>
          <p:nvPr/>
        </p:nvPicPr>
        <p:blipFill>
          <a:blip r:embed="rId3"/>
          <a:stretch>
            <a:fillRect/>
          </a:stretch>
        </p:blipFill>
        <p:spPr>
          <a:xfrm>
            <a:off x="654050" y="274637"/>
            <a:ext cx="10883900" cy="6261100"/>
          </a:xfrm>
          <a:prstGeom prst="rect">
            <a:avLst/>
          </a:prstGeom>
        </p:spPr>
      </p:pic>
    </p:spTree>
    <p:extLst>
      <p:ext uri="{BB962C8B-B14F-4D97-AF65-F5344CB8AC3E}">
        <p14:creationId xmlns:p14="http://schemas.microsoft.com/office/powerpoint/2010/main" val="667020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Shape 422"/>
        <p:cNvGrpSpPr/>
        <p:nvPr/>
      </p:nvGrpSpPr>
      <p:grpSpPr>
        <a:xfrm>
          <a:off x="0" y="0"/>
          <a:ext cx="0" cy="0"/>
          <a:chOff x="0" y="0"/>
          <a:chExt cx="0" cy="0"/>
        </a:xfrm>
      </p:grpSpPr>
      <p:pic>
        <p:nvPicPr>
          <p:cNvPr id="423" name="Google Shape;423;gb8216cb873_0_225" descr="TEAM INTERNET.jpg"/>
          <p:cNvPicPr preferRelativeResize="0"/>
          <p:nvPr/>
        </p:nvPicPr>
        <p:blipFill rotWithShape="1">
          <a:blip r:embed="rId3">
            <a:alphaModFix/>
          </a:blip>
          <a:srcRect/>
          <a:stretch/>
        </p:blipFill>
        <p:spPr>
          <a:xfrm>
            <a:off x="9283446" y="268942"/>
            <a:ext cx="2042301" cy="1260505"/>
          </a:xfrm>
          <a:prstGeom prst="rect">
            <a:avLst/>
          </a:prstGeom>
          <a:noFill/>
          <a:ln>
            <a:noFill/>
          </a:ln>
        </p:spPr>
      </p:pic>
      <p:sp>
        <p:nvSpPr>
          <p:cNvPr id="424" name="Google Shape;424;gb8216cb873_0_225"/>
          <p:cNvSpPr txBox="1">
            <a:spLocks noGrp="1"/>
          </p:cNvSpPr>
          <p:nvPr>
            <p:ph type="title"/>
          </p:nvPr>
        </p:nvSpPr>
        <p:spPr>
          <a:xfrm>
            <a:off x="1117600" y="365125"/>
            <a:ext cx="14020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300"/>
              <a:buFont typeface="Belleza"/>
              <a:buNone/>
            </a:pPr>
            <a:r>
              <a:rPr lang="en-US" sz="4300" dirty="0">
                <a:solidFill>
                  <a:srgbClr val="000000"/>
                </a:solidFill>
                <a:latin typeface="+mn-lt"/>
                <a:ea typeface="Belleza"/>
                <a:cs typeface="Belleza"/>
                <a:sym typeface="Belleza"/>
              </a:rPr>
              <a:t>Team Planning Time</a:t>
            </a:r>
            <a:endParaRPr dirty="0">
              <a:latin typeface="+mn-lt"/>
            </a:endParaRPr>
          </a:p>
        </p:txBody>
      </p:sp>
      <p:sp>
        <p:nvSpPr>
          <p:cNvPr id="425" name="Google Shape;425;gb8216cb873_0_225"/>
          <p:cNvSpPr txBox="1">
            <a:spLocks noGrp="1"/>
          </p:cNvSpPr>
          <p:nvPr>
            <p:ph type="body" idx="1"/>
          </p:nvPr>
        </p:nvSpPr>
        <p:spPr>
          <a:xfrm>
            <a:off x="735106" y="1825625"/>
            <a:ext cx="10775575" cy="43512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590"/>
              <a:buNone/>
            </a:pPr>
            <a:r>
              <a:rPr lang="en-US" dirty="0">
                <a:latin typeface="+mn-lt"/>
                <a:ea typeface="Belleza"/>
                <a:cs typeface="Belleza"/>
                <a:sym typeface="Belleza"/>
              </a:rPr>
              <a:t>Revise, practice, draft a school-wide matrix </a:t>
            </a:r>
          </a:p>
          <a:p>
            <a:pPr marL="0" lvl="0" indent="0" algn="ctr" rtl="0">
              <a:lnSpc>
                <a:spcPct val="100000"/>
              </a:lnSpc>
              <a:spcBef>
                <a:spcPts val="0"/>
              </a:spcBef>
              <a:spcAft>
                <a:spcPts val="0"/>
              </a:spcAft>
              <a:buClr>
                <a:schemeClr val="dk1"/>
              </a:buClr>
              <a:buSzPts val="2590"/>
              <a:buNone/>
            </a:pPr>
            <a:r>
              <a:rPr lang="en-US" dirty="0">
                <a:latin typeface="+mn-lt"/>
                <a:ea typeface="Belleza"/>
                <a:cs typeface="Belleza"/>
                <a:sym typeface="Belleza"/>
              </a:rPr>
              <a:t>(start with “school-wide” as a setting)</a:t>
            </a:r>
            <a:endParaRPr dirty="0">
              <a:latin typeface="+mn-lt"/>
            </a:endParaRPr>
          </a:p>
          <a:p>
            <a:pPr marL="0" lvl="0" indent="0" algn="ctr" rtl="0">
              <a:lnSpc>
                <a:spcPct val="70000"/>
              </a:lnSpc>
              <a:spcBef>
                <a:spcPts val="1000"/>
              </a:spcBef>
              <a:spcAft>
                <a:spcPts val="0"/>
              </a:spcAft>
              <a:buClr>
                <a:schemeClr val="dk1"/>
              </a:buClr>
              <a:buSzPts val="2590"/>
              <a:buNone/>
            </a:pPr>
            <a:endParaRPr lang="en-US" dirty="0">
              <a:latin typeface="+mn-lt"/>
              <a:ea typeface="Belleza"/>
              <a:cs typeface="Belleza"/>
              <a:sym typeface="Belleza"/>
            </a:endParaRPr>
          </a:p>
          <a:p>
            <a:pPr marL="0" lvl="0" indent="0" algn="ctr" rtl="0">
              <a:lnSpc>
                <a:spcPct val="70000"/>
              </a:lnSpc>
              <a:spcBef>
                <a:spcPts val="1000"/>
              </a:spcBef>
              <a:spcAft>
                <a:spcPts val="0"/>
              </a:spcAft>
              <a:buClr>
                <a:schemeClr val="dk1"/>
              </a:buClr>
              <a:buSzPts val="2590"/>
              <a:buNone/>
            </a:pPr>
            <a:r>
              <a:rPr lang="en-US" dirty="0">
                <a:latin typeface="+mn-lt"/>
                <a:ea typeface="Belleza"/>
                <a:cs typeface="Belleza"/>
                <a:sym typeface="Belleza"/>
              </a:rPr>
              <a:t>Your Moral Imperative, Your </a:t>
            </a:r>
            <a:r>
              <a:rPr lang="en-US" b="1" dirty="0">
                <a:latin typeface="+mn-lt"/>
                <a:ea typeface="Belleza"/>
                <a:cs typeface="Belleza"/>
                <a:sym typeface="Belleza"/>
              </a:rPr>
              <a:t>Why</a:t>
            </a:r>
            <a:r>
              <a:rPr lang="en-US" dirty="0">
                <a:latin typeface="+mn-lt"/>
                <a:ea typeface="Belleza"/>
                <a:cs typeface="Belleza"/>
                <a:sym typeface="Belleza"/>
              </a:rPr>
              <a:t> (e.g. pro-social skills)</a:t>
            </a:r>
            <a:endParaRPr dirty="0">
              <a:latin typeface="+mn-lt"/>
            </a:endParaRPr>
          </a:p>
          <a:p>
            <a:pPr marL="0" lvl="0" indent="0" algn="ctr" rtl="0">
              <a:lnSpc>
                <a:spcPct val="70000"/>
              </a:lnSpc>
              <a:spcBef>
                <a:spcPts val="1000"/>
              </a:spcBef>
              <a:spcAft>
                <a:spcPts val="0"/>
              </a:spcAft>
              <a:buClr>
                <a:schemeClr val="dk1"/>
              </a:buClr>
              <a:buSzPts val="2590"/>
              <a:buNone/>
            </a:pPr>
            <a:r>
              <a:rPr lang="en-US" b="1" dirty="0">
                <a:latin typeface="+mn-lt"/>
                <a:ea typeface="Belleza"/>
                <a:cs typeface="Belleza"/>
                <a:sym typeface="Belleza"/>
              </a:rPr>
              <a:t>Relationship Building </a:t>
            </a:r>
            <a:r>
              <a:rPr lang="en-US" dirty="0">
                <a:latin typeface="+mn-lt"/>
                <a:ea typeface="Belleza"/>
                <a:cs typeface="Belleza"/>
                <a:sym typeface="Belleza"/>
              </a:rPr>
              <a:t>Behaviors </a:t>
            </a:r>
            <a:endParaRPr dirty="0">
              <a:latin typeface="+mn-lt"/>
            </a:endParaRPr>
          </a:p>
          <a:p>
            <a:pPr marL="0" lvl="0" indent="0" algn="ctr" rtl="0">
              <a:lnSpc>
                <a:spcPct val="70000"/>
              </a:lnSpc>
              <a:spcBef>
                <a:spcPts val="1000"/>
              </a:spcBef>
              <a:spcAft>
                <a:spcPts val="0"/>
              </a:spcAft>
              <a:buClr>
                <a:schemeClr val="dk1"/>
              </a:buClr>
              <a:buSzPts val="2590"/>
              <a:buNone/>
            </a:pPr>
            <a:r>
              <a:rPr lang="en-US" b="1" dirty="0">
                <a:latin typeface="+mn-lt"/>
                <a:ea typeface="Belleza"/>
                <a:cs typeface="Belleza"/>
                <a:sym typeface="Belleza"/>
              </a:rPr>
              <a:t>Data</a:t>
            </a:r>
            <a:r>
              <a:rPr lang="en-US" dirty="0">
                <a:latin typeface="+mn-lt"/>
                <a:ea typeface="Belleza"/>
                <a:cs typeface="Belleza"/>
                <a:sym typeface="Belleza"/>
              </a:rPr>
              <a:t> Informed, </a:t>
            </a:r>
            <a:r>
              <a:rPr lang="en-US" b="1" dirty="0">
                <a:latin typeface="+mn-lt"/>
                <a:ea typeface="Belleza"/>
                <a:cs typeface="Belleza"/>
                <a:sym typeface="Belleza"/>
              </a:rPr>
              <a:t>Predictable/anticipated </a:t>
            </a:r>
            <a:r>
              <a:rPr lang="en-US" dirty="0">
                <a:latin typeface="+mn-lt"/>
                <a:ea typeface="Belleza"/>
                <a:cs typeface="Belleza"/>
                <a:sym typeface="Belleza"/>
              </a:rPr>
              <a:t>problems</a:t>
            </a:r>
            <a:endParaRPr dirty="0">
              <a:latin typeface="+mn-lt"/>
            </a:endParaRPr>
          </a:p>
          <a:p>
            <a:pPr marL="0" lvl="0" indent="0" algn="ctr" rtl="0">
              <a:lnSpc>
                <a:spcPct val="70000"/>
              </a:lnSpc>
              <a:spcBef>
                <a:spcPts val="1000"/>
              </a:spcBef>
              <a:spcAft>
                <a:spcPts val="0"/>
              </a:spcAft>
              <a:buClr>
                <a:schemeClr val="dk1"/>
              </a:buClr>
              <a:buSzPts val="2590"/>
              <a:buNone/>
            </a:pPr>
            <a:r>
              <a:rPr lang="en-US" dirty="0">
                <a:latin typeface="+mn-lt"/>
                <a:ea typeface="Belleza"/>
                <a:cs typeface="Belleza"/>
                <a:sym typeface="Belleza"/>
              </a:rPr>
              <a:t>Consider </a:t>
            </a:r>
            <a:r>
              <a:rPr lang="en-US" b="1" dirty="0">
                <a:latin typeface="+mn-lt"/>
                <a:ea typeface="Belleza"/>
                <a:cs typeface="Belleza"/>
                <a:sym typeface="Belleza"/>
              </a:rPr>
              <a:t>social emotional </a:t>
            </a:r>
            <a:r>
              <a:rPr lang="en-US" dirty="0">
                <a:latin typeface="+mn-lt"/>
                <a:ea typeface="Belleza"/>
                <a:cs typeface="Belleza"/>
                <a:sym typeface="Belleza"/>
              </a:rPr>
              <a:t>skills</a:t>
            </a:r>
            <a:endParaRPr lang="en-US" dirty="0">
              <a:latin typeface="+mn-lt"/>
              <a:ea typeface="Belleza"/>
            </a:endParaRPr>
          </a:p>
          <a:p>
            <a:pPr marL="0" lvl="0" indent="0" algn="ctr" rtl="0">
              <a:lnSpc>
                <a:spcPct val="70000"/>
              </a:lnSpc>
              <a:spcBef>
                <a:spcPts val="1000"/>
              </a:spcBef>
              <a:spcAft>
                <a:spcPts val="0"/>
              </a:spcAft>
              <a:buClr>
                <a:schemeClr val="dk1"/>
              </a:buClr>
              <a:buSzPts val="2590"/>
              <a:buNone/>
            </a:pPr>
            <a:endParaRPr lang="en-US" dirty="0">
              <a:latin typeface="+mn-lt"/>
              <a:ea typeface="Belleza"/>
              <a:cs typeface="Belleza"/>
              <a:sym typeface="Belleza"/>
            </a:endParaRPr>
          </a:p>
          <a:p>
            <a:pPr marL="0" lvl="0" indent="0" algn="ctr" rtl="0">
              <a:lnSpc>
                <a:spcPct val="70000"/>
              </a:lnSpc>
              <a:spcBef>
                <a:spcPts val="1000"/>
              </a:spcBef>
              <a:spcAft>
                <a:spcPts val="0"/>
              </a:spcAft>
              <a:buClr>
                <a:schemeClr val="dk1"/>
              </a:buClr>
              <a:buSzPts val="2590"/>
              <a:buNone/>
            </a:pPr>
            <a:r>
              <a:rPr lang="en-US" b="1" dirty="0">
                <a:latin typeface="+mn-lt"/>
                <a:ea typeface="Belleza"/>
                <a:cs typeface="Belleza"/>
                <a:sym typeface="Belleza"/>
              </a:rPr>
              <a:t>Plan</a:t>
            </a:r>
            <a:r>
              <a:rPr lang="en-US" dirty="0">
                <a:latin typeface="+mn-lt"/>
                <a:ea typeface="Belleza"/>
                <a:cs typeface="Belleza"/>
                <a:sym typeface="Belleza"/>
              </a:rPr>
              <a:t> for getting staff, student, and family input</a:t>
            </a:r>
            <a:endParaRPr dirty="0">
              <a:latin typeface="Belleza"/>
              <a:ea typeface="Belleza"/>
              <a:cs typeface="Belleza"/>
              <a:sym typeface="Belleza"/>
            </a:endParaRPr>
          </a:p>
          <a:p>
            <a:pPr marL="0" lvl="0" indent="0" algn="ctr" rtl="0">
              <a:lnSpc>
                <a:spcPct val="70000"/>
              </a:lnSpc>
              <a:spcBef>
                <a:spcPts val="1000"/>
              </a:spcBef>
              <a:spcAft>
                <a:spcPts val="0"/>
              </a:spcAft>
              <a:buClr>
                <a:schemeClr val="dk1"/>
              </a:buClr>
              <a:buSzPts val="2590"/>
              <a:buNone/>
            </a:pPr>
            <a:endParaRPr sz="2590" dirty="0">
              <a:latin typeface="Belleza"/>
              <a:ea typeface="Belleza"/>
              <a:cs typeface="Belleza"/>
              <a:sym typeface="Belleza"/>
            </a:endParaRPr>
          </a:p>
        </p:txBody>
      </p:sp>
    </p:spTree>
    <p:extLst>
      <p:ext uri="{BB962C8B-B14F-4D97-AF65-F5344CB8AC3E}">
        <p14:creationId xmlns:p14="http://schemas.microsoft.com/office/powerpoint/2010/main" val="2274201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30"/>
          <p:cNvSpPr txBox="1">
            <a:spLocks noGrp="1"/>
          </p:cNvSpPr>
          <p:nvPr>
            <p:ph type="body" idx="1"/>
          </p:nvPr>
        </p:nvSpPr>
        <p:spPr>
          <a:xfrm>
            <a:off x="1020595" y="1966719"/>
            <a:ext cx="9128829" cy="44859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700"/>
              <a:buNone/>
            </a:pPr>
            <a:r>
              <a:rPr lang="en-US" sz="2800" dirty="0">
                <a:solidFill>
                  <a:schemeClr val="dk2"/>
                </a:solidFill>
              </a:rPr>
              <a:t>Staff members should use the School-wide Expectations as the foundation for their classroom expectations.  </a:t>
            </a:r>
            <a:endParaRPr dirty="0"/>
          </a:p>
          <a:p>
            <a:pPr marL="0" lvl="0" indent="0" algn="l" rtl="0">
              <a:lnSpc>
                <a:spcPct val="90000"/>
              </a:lnSpc>
              <a:spcBef>
                <a:spcPts val="0"/>
              </a:spcBef>
              <a:spcAft>
                <a:spcPts val="0"/>
              </a:spcAft>
              <a:buClr>
                <a:schemeClr val="dk1"/>
              </a:buClr>
              <a:buSzPts val="700"/>
              <a:buNone/>
            </a:pPr>
            <a:endParaRPr sz="2800" dirty="0">
              <a:solidFill>
                <a:schemeClr val="dk2"/>
              </a:solidFill>
            </a:endParaRPr>
          </a:p>
          <a:p>
            <a:pPr marL="0" lvl="0" indent="0" algn="l" rtl="0">
              <a:lnSpc>
                <a:spcPct val="90000"/>
              </a:lnSpc>
              <a:spcBef>
                <a:spcPts val="0"/>
              </a:spcBef>
              <a:spcAft>
                <a:spcPts val="0"/>
              </a:spcAft>
              <a:buClr>
                <a:schemeClr val="dk1"/>
              </a:buClr>
              <a:buSzPts val="700"/>
              <a:buNone/>
            </a:pPr>
            <a:r>
              <a:rPr lang="en-US" sz="2800" dirty="0">
                <a:solidFill>
                  <a:schemeClr val="dk2"/>
                </a:solidFill>
              </a:rPr>
              <a:t>It will be less confusing for the students and should be easy for the teachers to show the connection from the expected school-wide behavior to what is expected in the classroom at all times.</a:t>
            </a:r>
            <a:endParaRPr dirty="0"/>
          </a:p>
        </p:txBody>
      </p:sp>
      <p:sp>
        <p:nvSpPr>
          <p:cNvPr id="708" name="Google Shape;708;p30"/>
          <p:cNvSpPr txBox="1">
            <a:spLocks noGrp="1"/>
          </p:cNvSpPr>
          <p:nvPr>
            <p:ph type="title"/>
          </p:nvPr>
        </p:nvSpPr>
        <p:spPr>
          <a:xfrm>
            <a:off x="753032" y="594932"/>
            <a:ext cx="9663953" cy="91535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1D2A53"/>
              </a:buClr>
              <a:buSzPts val="1100"/>
              <a:buFont typeface="Calibri"/>
              <a:buNone/>
            </a:pPr>
            <a:r>
              <a:rPr lang="en-US" i="0" u="none" strike="noStrike" cap="none" dirty="0">
                <a:solidFill>
                  <a:srgbClr val="1D2A53"/>
                </a:solidFill>
              </a:rPr>
              <a:t>Classroom Expectations Extend School-wide Expectation</a:t>
            </a:r>
            <a:endParaRPr dirty="0"/>
          </a:p>
        </p:txBody>
      </p:sp>
      <p:pic>
        <p:nvPicPr>
          <p:cNvPr id="709" name="Google Shape;709;p30"/>
          <p:cNvPicPr preferRelativeResize="0"/>
          <p:nvPr/>
        </p:nvPicPr>
        <p:blipFill rotWithShape="1">
          <a:blip r:embed="rId3">
            <a:alphaModFix/>
          </a:blip>
          <a:srcRect l="41470" t="91521" r="56807" b="2710"/>
          <a:stretch/>
        </p:blipFill>
        <p:spPr>
          <a:xfrm>
            <a:off x="11439742" y="5524687"/>
            <a:ext cx="634953" cy="597876"/>
          </a:xfrm>
          <a:prstGeom prst="rect">
            <a:avLst/>
          </a:prstGeom>
          <a:noFill/>
          <a:ln>
            <a:noFill/>
          </a:ln>
        </p:spPr>
      </p:pic>
    </p:spTree>
    <p:extLst>
      <p:ext uri="{BB962C8B-B14F-4D97-AF65-F5344CB8AC3E}">
        <p14:creationId xmlns:p14="http://schemas.microsoft.com/office/powerpoint/2010/main" val="1715407570"/>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Procedures explain the accepted process for carrying out a specific activity such as</a:t>
            </a:r>
            <a:endParaRPr/>
          </a:p>
          <a:p>
            <a:pPr marL="1143000" lvl="2" indent="-228600" algn="l" rtl="0">
              <a:lnSpc>
                <a:spcPct val="90000"/>
              </a:lnSpc>
              <a:spcBef>
                <a:spcPts val="500"/>
              </a:spcBef>
              <a:spcAft>
                <a:spcPts val="0"/>
              </a:spcAft>
              <a:buClr>
                <a:schemeClr val="dk1"/>
              </a:buClr>
              <a:buSzPts val="2400"/>
              <a:buChar char="•"/>
            </a:pPr>
            <a:r>
              <a:rPr lang="en-US" sz="2400"/>
              <a:t>walking in the hallway</a:t>
            </a:r>
            <a:endParaRPr/>
          </a:p>
          <a:p>
            <a:pPr marL="1143000" lvl="2" indent="-228600" algn="l" rtl="0">
              <a:lnSpc>
                <a:spcPct val="90000"/>
              </a:lnSpc>
              <a:spcBef>
                <a:spcPts val="500"/>
              </a:spcBef>
              <a:spcAft>
                <a:spcPts val="0"/>
              </a:spcAft>
              <a:buClr>
                <a:schemeClr val="dk1"/>
              </a:buClr>
              <a:buSzPts val="2400"/>
              <a:buChar char="•"/>
            </a:pPr>
            <a:r>
              <a:rPr lang="en-US" sz="2400"/>
              <a:t>using lockers</a:t>
            </a:r>
            <a:endParaRPr/>
          </a:p>
          <a:p>
            <a:pPr marL="1143000" lvl="2" indent="-228600" algn="l" rtl="0">
              <a:lnSpc>
                <a:spcPct val="90000"/>
              </a:lnSpc>
              <a:spcBef>
                <a:spcPts val="500"/>
              </a:spcBef>
              <a:spcAft>
                <a:spcPts val="0"/>
              </a:spcAft>
              <a:buClr>
                <a:schemeClr val="dk1"/>
              </a:buClr>
              <a:buSzPts val="2400"/>
              <a:buChar char="•"/>
            </a:pPr>
            <a:r>
              <a:rPr lang="en-US" sz="2400"/>
              <a:t>sharpening pencils </a:t>
            </a:r>
            <a:endParaRPr/>
          </a:p>
          <a:p>
            <a:pPr marL="1143000" lvl="2" indent="-228600" algn="l" rtl="0">
              <a:lnSpc>
                <a:spcPct val="90000"/>
              </a:lnSpc>
              <a:spcBef>
                <a:spcPts val="500"/>
              </a:spcBef>
              <a:spcAft>
                <a:spcPts val="0"/>
              </a:spcAft>
              <a:buClr>
                <a:schemeClr val="dk1"/>
              </a:buClr>
              <a:buSzPts val="2400"/>
              <a:buChar char="•"/>
            </a:pPr>
            <a:r>
              <a:rPr lang="en-US" sz="2400"/>
              <a:t>attending an assembly</a:t>
            </a:r>
            <a:endParaRPr/>
          </a:p>
          <a:p>
            <a:pPr marL="1143000" lvl="2" indent="-228600" algn="l" rtl="0">
              <a:lnSpc>
                <a:spcPct val="90000"/>
              </a:lnSpc>
              <a:spcBef>
                <a:spcPts val="500"/>
              </a:spcBef>
              <a:spcAft>
                <a:spcPts val="0"/>
              </a:spcAft>
              <a:buClr>
                <a:schemeClr val="dk1"/>
              </a:buClr>
              <a:buSzPts val="2400"/>
              <a:buChar char="•"/>
            </a:pPr>
            <a:r>
              <a:rPr lang="en-US" sz="2400"/>
              <a:t>setting up chemistry lab stations </a:t>
            </a:r>
            <a:endParaRPr/>
          </a:p>
          <a:p>
            <a:pPr marL="1143000" lvl="2" indent="-228600" algn="l" rtl="0">
              <a:lnSpc>
                <a:spcPct val="90000"/>
              </a:lnSpc>
              <a:spcBef>
                <a:spcPts val="500"/>
              </a:spcBef>
              <a:spcAft>
                <a:spcPts val="0"/>
              </a:spcAft>
              <a:buClr>
                <a:schemeClr val="dk1"/>
              </a:buClr>
              <a:buSzPts val="2400"/>
              <a:buChar char="•"/>
            </a:pPr>
            <a:r>
              <a:rPr lang="en-US" sz="2400"/>
              <a:t>going to the restroom</a:t>
            </a:r>
            <a:endParaRPr/>
          </a:p>
          <a:p>
            <a:pPr marL="228600" lvl="0" indent="-228600" algn="l" rtl="0">
              <a:lnSpc>
                <a:spcPct val="90000"/>
              </a:lnSpc>
              <a:spcBef>
                <a:spcPts val="1000"/>
              </a:spcBef>
              <a:spcAft>
                <a:spcPts val="0"/>
              </a:spcAft>
              <a:buClr>
                <a:schemeClr val="dk1"/>
              </a:buClr>
              <a:buSzPts val="2400"/>
              <a:buChar char="•"/>
            </a:pPr>
            <a:r>
              <a:rPr lang="en-US" sz="2400"/>
              <a:t>Classroom procedures are patterns for accomplishing classroom tasks</a:t>
            </a:r>
            <a:endParaRPr/>
          </a:p>
          <a:p>
            <a:pPr marL="228600" lvl="0" indent="-228600" algn="l" rtl="0">
              <a:lnSpc>
                <a:spcPct val="90000"/>
              </a:lnSpc>
              <a:spcBef>
                <a:spcPts val="1000"/>
              </a:spcBef>
              <a:spcAft>
                <a:spcPts val="0"/>
              </a:spcAft>
              <a:buClr>
                <a:schemeClr val="dk1"/>
              </a:buClr>
              <a:buSzPts val="2400"/>
              <a:buChar char="•"/>
            </a:pPr>
            <a:r>
              <a:rPr lang="en-US" sz="2400"/>
              <a:t>Procedures form routines when practiced and help students meet expectations stated in the rules</a:t>
            </a:r>
            <a:endParaRPr/>
          </a:p>
          <a:p>
            <a:pPr marL="228600" lvl="0" indent="-50800" algn="l" rtl="0">
              <a:lnSpc>
                <a:spcPct val="90000"/>
              </a:lnSpc>
              <a:spcBef>
                <a:spcPts val="1000"/>
              </a:spcBef>
              <a:spcAft>
                <a:spcPts val="0"/>
              </a:spcAft>
              <a:buClr>
                <a:schemeClr val="dk1"/>
              </a:buClr>
              <a:buSzPts val="2800"/>
              <a:buNone/>
            </a:pPr>
            <a:endParaRPr/>
          </a:p>
        </p:txBody>
      </p:sp>
      <p:sp>
        <p:nvSpPr>
          <p:cNvPr id="747" name="Google Shape;74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Class Procedures &amp;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Routines</a:t>
            </a:r>
            <a:endParaRPr dirty="0"/>
          </a:p>
        </p:txBody>
      </p:sp>
      <p:pic>
        <p:nvPicPr>
          <p:cNvPr id="748" name="Google Shape;748;p32"/>
          <p:cNvPicPr preferRelativeResize="0"/>
          <p:nvPr/>
        </p:nvPicPr>
        <p:blipFill rotWithShape="1">
          <a:blip r:embed="rId3">
            <a:alphaModFix/>
          </a:blip>
          <a:srcRect l="41470" t="91521" r="56807" b="2710"/>
          <a:stretch/>
        </p:blipFill>
        <p:spPr>
          <a:xfrm>
            <a:off x="11439742" y="5524687"/>
            <a:ext cx="634953" cy="597876"/>
          </a:xfrm>
          <a:prstGeom prst="rect">
            <a:avLst/>
          </a:prstGeom>
          <a:noFill/>
          <a:ln>
            <a:noFill/>
          </a:ln>
        </p:spPr>
      </p:pic>
    </p:spTree>
    <p:extLst>
      <p:ext uri="{BB962C8B-B14F-4D97-AF65-F5344CB8AC3E}">
        <p14:creationId xmlns:p14="http://schemas.microsoft.com/office/powerpoint/2010/main" val="311288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e2bc269b5c_0_96"/>
          <p:cNvSpPr txBox="1">
            <a:spLocks noGrp="1"/>
          </p:cNvSpPr>
          <p:nvPr>
            <p:ph type="body" idx="1"/>
          </p:nvPr>
        </p:nvSpPr>
        <p:spPr>
          <a:xfrm>
            <a:off x="527685" y="2196071"/>
            <a:ext cx="9593430" cy="3764400"/>
          </a:xfrm>
          <a:prstGeom prst="rect">
            <a:avLst/>
          </a:prstGeom>
          <a:noFill/>
          <a:ln>
            <a:noFill/>
          </a:ln>
        </p:spPr>
        <p:txBody>
          <a:bodyPr spcFirstLastPara="1" wrap="square" lIns="91425" tIns="45700" rIns="91425" bIns="45700" anchor="t" anchorCtr="0">
            <a:noAutofit/>
          </a:bodyPr>
          <a:lstStyle/>
          <a:p>
            <a:pPr marL="742950" indent="-457200">
              <a:spcBef>
                <a:spcPts val="600"/>
              </a:spcBef>
              <a:buSzPts val="2800"/>
            </a:pPr>
            <a:r>
              <a:rPr lang="en-US" sz="3200" dirty="0">
                <a:latin typeface="Arial"/>
                <a:ea typeface="Arial"/>
                <a:cs typeface="Arial"/>
                <a:sym typeface="Arial"/>
              </a:rPr>
              <a:t>Develop/update your school-wide expectations</a:t>
            </a:r>
            <a:endParaRPr sz="3200" dirty="0">
              <a:latin typeface="Arial"/>
              <a:ea typeface="Arial"/>
              <a:cs typeface="Arial"/>
              <a:sym typeface="Arial"/>
            </a:endParaRPr>
          </a:p>
          <a:p>
            <a:pPr marL="742950" indent="-457200">
              <a:spcBef>
                <a:spcPts val="600"/>
              </a:spcBef>
              <a:buSzPts val="2800"/>
            </a:pPr>
            <a:r>
              <a:rPr lang="en-US" sz="3200" dirty="0">
                <a:latin typeface="Arial"/>
                <a:ea typeface="Arial"/>
                <a:cs typeface="Arial"/>
                <a:sym typeface="Arial"/>
              </a:rPr>
              <a:t>Consider how expectations reflect values of community and plan for gathering input</a:t>
            </a:r>
          </a:p>
          <a:p>
            <a:pPr marL="742950" indent="-457200">
              <a:spcBef>
                <a:spcPts val="600"/>
              </a:spcBef>
              <a:buSzPts val="2800"/>
            </a:pPr>
            <a:r>
              <a:rPr lang="en-US" sz="3200" dirty="0">
                <a:solidFill>
                  <a:schemeClr val="tx1"/>
                </a:solidFill>
                <a:latin typeface="Arial"/>
                <a:ea typeface="Arial"/>
                <a:cs typeface="Arial"/>
                <a:sym typeface="Arial"/>
              </a:rPr>
              <a:t>How does matrix connect with your why</a:t>
            </a:r>
          </a:p>
          <a:p>
            <a:pPr marL="742950" indent="-457200">
              <a:spcBef>
                <a:spcPts val="600"/>
              </a:spcBef>
              <a:buSzPts val="2800"/>
            </a:pPr>
            <a:r>
              <a:rPr lang="en-US" sz="3200" dirty="0">
                <a:solidFill>
                  <a:schemeClr val="tx1"/>
                </a:solidFill>
                <a:latin typeface="Arial"/>
                <a:ea typeface="Arial"/>
                <a:cs typeface="Arial"/>
                <a:sym typeface="Arial"/>
              </a:rPr>
              <a:t>Prioritize matrix development/updates for return to school</a:t>
            </a:r>
          </a:p>
          <a:p>
            <a:pPr marL="285750" indent="0">
              <a:spcBef>
                <a:spcPts val="600"/>
              </a:spcBef>
              <a:buSzPts val="2800"/>
              <a:buNone/>
            </a:pPr>
            <a:endParaRPr lang="en-US" sz="3200" dirty="0">
              <a:solidFill>
                <a:schemeClr val="tx1"/>
              </a:solidFill>
              <a:latin typeface="Arial"/>
              <a:ea typeface="Arial"/>
              <a:cs typeface="Arial"/>
              <a:sym typeface="Arial"/>
            </a:endParaRPr>
          </a:p>
          <a:p>
            <a:pPr marL="514350" lvl="0" indent="-228600" algn="l" rtl="0">
              <a:lnSpc>
                <a:spcPct val="90000"/>
              </a:lnSpc>
              <a:spcBef>
                <a:spcPts val="600"/>
              </a:spcBef>
              <a:spcAft>
                <a:spcPts val="0"/>
              </a:spcAft>
              <a:buClr>
                <a:schemeClr val="dk1"/>
              </a:buClr>
              <a:buSzPts val="2800"/>
              <a:buNone/>
            </a:pPr>
            <a:endParaRPr lang="en-US" sz="2100" i="1" dirty="0">
              <a:solidFill>
                <a:srgbClr val="1D2A52"/>
              </a:solidFill>
              <a:latin typeface="Arial"/>
              <a:ea typeface="Arial"/>
              <a:cs typeface="Arial"/>
              <a:sym typeface="Arial"/>
            </a:endParaRPr>
          </a:p>
          <a:p>
            <a:pPr marL="514350" lvl="0" indent="-228600" algn="l" rtl="0">
              <a:lnSpc>
                <a:spcPct val="90000"/>
              </a:lnSpc>
              <a:spcBef>
                <a:spcPts val="600"/>
              </a:spcBef>
              <a:spcAft>
                <a:spcPts val="0"/>
              </a:spcAft>
              <a:buClr>
                <a:schemeClr val="dk1"/>
              </a:buClr>
              <a:buSzPts val="2800"/>
              <a:buNone/>
            </a:pPr>
            <a:endParaRPr sz="2100" i="1" dirty="0">
              <a:solidFill>
                <a:srgbClr val="1D2A52"/>
              </a:solidFill>
              <a:latin typeface="Arial"/>
              <a:ea typeface="Arial"/>
              <a:cs typeface="Arial"/>
              <a:sym typeface="Arial"/>
            </a:endParaRPr>
          </a:p>
          <a:p>
            <a:pPr marL="457200" lvl="0" indent="0" algn="ctr" rtl="0">
              <a:lnSpc>
                <a:spcPct val="100000"/>
              </a:lnSpc>
              <a:spcBef>
                <a:spcPts val="0"/>
              </a:spcBef>
              <a:spcAft>
                <a:spcPts val="0"/>
              </a:spcAft>
              <a:buNone/>
            </a:pPr>
            <a:endParaRPr sz="2100" dirty="0">
              <a:latin typeface="Arial"/>
              <a:ea typeface="Arial"/>
              <a:cs typeface="Arial"/>
              <a:sym typeface="Arial"/>
            </a:endParaRPr>
          </a:p>
          <a:p>
            <a:pPr marL="457200" lvl="0" indent="0" algn="ctr" rtl="0">
              <a:lnSpc>
                <a:spcPct val="100000"/>
              </a:lnSpc>
              <a:spcBef>
                <a:spcPts val="0"/>
              </a:spcBef>
              <a:spcAft>
                <a:spcPts val="0"/>
              </a:spcAft>
              <a:buNone/>
            </a:pPr>
            <a:endParaRPr sz="2100" b="1" dirty="0">
              <a:latin typeface="Arial"/>
              <a:ea typeface="Arial"/>
              <a:cs typeface="Arial"/>
              <a:sym typeface="Arial"/>
            </a:endParaRPr>
          </a:p>
        </p:txBody>
      </p:sp>
      <p:sp>
        <p:nvSpPr>
          <p:cNvPr id="440" name="Google Shape;440;ge2bc269b5c_0_96"/>
          <p:cNvSpPr txBox="1">
            <a:spLocks noGrp="1"/>
          </p:cNvSpPr>
          <p:nvPr>
            <p:ph type="title"/>
          </p:nvPr>
        </p:nvSpPr>
        <p:spPr>
          <a:xfrm>
            <a:off x="1372050" y="408075"/>
            <a:ext cx="7904700" cy="915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3959"/>
              <a:buFont typeface="Calibri"/>
              <a:buNone/>
            </a:pPr>
            <a:r>
              <a:rPr lang="en-US" sz="3959" b="1" dirty="0">
                <a:solidFill>
                  <a:srgbClr val="000000"/>
                </a:solidFill>
                <a:latin typeface="Arial"/>
                <a:ea typeface="Arial"/>
                <a:cs typeface="Arial"/>
                <a:sym typeface="Arial"/>
              </a:rPr>
              <a:t>Purpose and Outcomes</a:t>
            </a:r>
            <a:endParaRPr sz="3959" b="1" dirty="0">
              <a:solidFill>
                <a:srgbClr val="000000"/>
              </a:solidFill>
              <a:latin typeface="Arial"/>
              <a:ea typeface="Arial"/>
              <a:cs typeface="Arial"/>
              <a:sym typeface="Arial"/>
            </a:endParaRPr>
          </a:p>
        </p:txBody>
      </p:sp>
      <p:pic>
        <p:nvPicPr>
          <p:cNvPr id="441" name="Google Shape;441;ge2bc269b5c_0_96"/>
          <p:cNvPicPr preferRelativeResize="0"/>
          <p:nvPr/>
        </p:nvPicPr>
        <p:blipFill rotWithShape="1">
          <a:blip r:embed="rId3">
            <a:alphaModFix/>
          </a:blip>
          <a:srcRect/>
          <a:stretch/>
        </p:blipFill>
        <p:spPr>
          <a:xfrm>
            <a:off x="9947334" y="335098"/>
            <a:ext cx="1947333" cy="1617133"/>
          </a:xfrm>
          <a:prstGeom prst="rect">
            <a:avLst/>
          </a:prstGeom>
          <a:noFill/>
          <a:ln w="28575" cap="flat" cmpd="sng">
            <a:solidFill>
              <a:schemeClr val="dk1"/>
            </a:solidFill>
            <a:prstDash val="solid"/>
            <a:round/>
            <a:headEnd type="none" w="sm" len="sm"/>
            <a:tailEnd type="none" w="sm" len="sm"/>
          </a:ln>
          <a:effectLst>
            <a:outerShdw blurRad="292100" dist="139700" dir="2700000" algn="tl" rotWithShape="0">
              <a:srgbClr val="333333">
                <a:alpha val="64310"/>
              </a:srgbClr>
            </a:outerShdw>
          </a:effectLst>
        </p:spPr>
      </p:pic>
    </p:spTree>
    <p:extLst>
      <p:ext uri="{BB962C8B-B14F-4D97-AF65-F5344CB8AC3E}">
        <p14:creationId xmlns:p14="http://schemas.microsoft.com/office/powerpoint/2010/main" val="3978809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33"/>
          <p:cNvSpPr txBox="1">
            <a:spLocks noGrp="1"/>
          </p:cNvSpPr>
          <p:nvPr>
            <p:ph type="body" idx="1"/>
          </p:nvPr>
        </p:nvSpPr>
        <p:spPr>
          <a:xfrm>
            <a:off x="1125415" y="1132140"/>
            <a:ext cx="9272954" cy="459553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sz="2800"/>
              <a:t>Having Procedures and Routines in place will:</a:t>
            </a:r>
            <a:endParaRPr/>
          </a:p>
          <a:p>
            <a:pPr marL="685800" lvl="1" indent="-228600" algn="l" rtl="0">
              <a:lnSpc>
                <a:spcPct val="90000"/>
              </a:lnSpc>
              <a:spcBef>
                <a:spcPts val="500"/>
              </a:spcBef>
              <a:spcAft>
                <a:spcPts val="0"/>
              </a:spcAft>
              <a:buClr>
                <a:schemeClr val="dk1"/>
              </a:buClr>
              <a:buSzPts val="2400"/>
              <a:buChar char="•"/>
            </a:pPr>
            <a:r>
              <a:rPr lang="en-US" sz="2400"/>
              <a:t>Increase instructional time by preventing problem behavior</a:t>
            </a:r>
            <a:endParaRPr/>
          </a:p>
          <a:p>
            <a:pPr marL="685800" lvl="1" indent="-228600" algn="l" rtl="0">
              <a:lnSpc>
                <a:spcPct val="90000"/>
              </a:lnSpc>
              <a:spcBef>
                <a:spcPts val="500"/>
              </a:spcBef>
              <a:spcAft>
                <a:spcPts val="0"/>
              </a:spcAft>
              <a:buClr>
                <a:schemeClr val="dk1"/>
              </a:buClr>
              <a:buSzPts val="2400"/>
              <a:buChar char="•"/>
            </a:pPr>
            <a:r>
              <a:rPr lang="en-US" sz="2400"/>
              <a:t>Free teachers from correcting misbehavior</a:t>
            </a:r>
            <a:endParaRPr/>
          </a:p>
          <a:p>
            <a:pPr marL="685800" lvl="1" indent="-228600" algn="l" rtl="0">
              <a:lnSpc>
                <a:spcPct val="90000"/>
              </a:lnSpc>
              <a:spcBef>
                <a:spcPts val="500"/>
              </a:spcBef>
              <a:spcAft>
                <a:spcPts val="0"/>
              </a:spcAft>
              <a:buClr>
                <a:schemeClr val="dk1"/>
              </a:buClr>
              <a:buSzPts val="2400"/>
              <a:buChar char="•"/>
            </a:pPr>
            <a:r>
              <a:rPr lang="en-US" sz="2400"/>
              <a:t>Improve classroom climate</a:t>
            </a:r>
            <a:endParaRPr/>
          </a:p>
          <a:p>
            <a:pPr marL="685800" lvl="1" indent="-228600" algn="l" rtl="0">
              <a:lnSpc>
                <a:spcPct val="90000"/>
              </a:lnSpc>
              <a:spcBef>
                <a:spcPts val="500"/>
              </a:spcBef>
              <a:spcAft>
                <a:spcPts val="0"/>
              </a:spcAft>
              <a:buClr>
                <a:schemeClr val="dk1"/>
              </a:buClr>
              <a:buSzPts val="2400"/>
              <a:buChar char="•"/>
            </a:pPr>
            <a:r>
              <a:rPr lang="en-US" sz="2400"/>
              <a:t>Create shared ownership of the classroom</a:t>
            </a:r>
            <a:endParaRPr/>
          </a:p>
          <a:p>
            <a:pPr marL="685800" lvl="1" indent="-228600" algn="l" rtl="0">
              <a:lnSpc>
                <a:spcPct val="90000"/>
              </a:lnSpc>
              <a:spcBef>
                <a:spcPts val="500"/>
              </a:spcBef>
              <a:spcAft>
                <a:spcPts val="0"/>
              </a:spcAft>
              <a:buClr>
                <a:schemeClr val="dk1"/>
              </a:buClr>
              <a:buSzPts val="2400"/>
              <a:buChar char="•"/>
            </a:pPr>
            <a:r>
              <a:rPr lang="en-US" sz="2400"/>
              <a:t>Develop self-discipline</a:t>
            </a:r>
            <a:br>
              <a:rPr lang="en-US" sz="2400"/>
            </a:br>
            <a:endParaRPr sz="1200"/>
          </a:p>
          <a:p>
            <a:pPr marL="228600" lvl="0" indent="-228600" algn="l" rtl="0">
              <a:lnSpc>
                <a:spcPct val="90000"/>
              </a:lnSpc>
              <a:spcBef>
                <a:spcPts val="1000"/>
              </a:spcBef>
              <a:spcAft>
                <a:spcPts val="0"/>
              </a:spcAft>
              <a:buClr>
                <a:schemeClr val="dk1"/>
              </a:buClr>
              <a:buSzPts val="2000"/>
              <a:buChar char="•"/>
            </a:pPr>
            <a:r>
              <a:rPr lang="en-US" sz="2000"/>
              <a:t>Effective teaching includes teaching functional routines and procedures to students at the beginning of the year and using these routines to efficiently move through the school day. </a:t>
            </a:r>
            <a:endParaRPr/>
          </a:p>
          <a:p>
            <a:pPr marL="228600" lvl="0" indent="-228600" algn="r" rtl="0">
              <a:lnSpc>
                <a:spcPct val="90000"/>
              </a:lnSpc>
              <a:spcBef>
                <a:spcPts val="1000"/>
              </a:spcBef>
              <a:spcAft>
                <a:spcPts val="0"/>
              </a:spcAft>
              <a:buClr>
                <a:schemeClr val="accent6"/>
              </a:buClr>
              <a:buSzPts val="1800"/>
              <a:buChar char="•"/>
            </a:pPr>
            <a:r>
              <a:rPr lang="en-US" sz="1800">
                <a:solidFill>
                  <a:schemeClr val="accent6"/>
                </a:solidFill>
              </a:rPr>
              <a:t>(Leinhardt, Weidman, &amp; Hammond, 1987)</a:t>
            </a:r>
            <a:br>
              <a:rPr lang="en-US" sz="1800">
                <a:solidFill>
                  <a:schemeClr val="accent6"/>
                </a:solidFill>
              </a:rPr>
            </a:br>
            <a:endParaRPr sz="1800">
              <a:solidFill>
                <a:schemeClr val="accent6"/>
              </a:solidFill>
            </a:endParaRPr>
          </a:p>
          <a:p>
            <a:pPr marL="228600" lvl="0" indent="-228600" algn="l" rtl="0">
              <a:lnSpc>
                <a:spcPct val="90000"/>
              </a:lnSpc>
              <a:spcBef>
                <a:spcPts val="1000"/>
              </a:spcBef>
              <a:spcAft>
                <a:spcPts val="0"/>
              </a:spcAft>
              <a:buClr>
                <a:schemeClr val="dk1"/>
              </a:buClr>
              <a:buSzPts val="2000"/>
              <a:buChar char="•"/>
            </a:pPr>
            <a:r>
              <a:rPr lang="en-US" sz="2000"/>
              <a:t>As students become more familiar with classroom routines and procedures, additional instructional formats and more challenging work can be incorporated</a:t>
            </a:r>
            <a:endParaRPr/>
          </a:p>
          <a:p>
            <a:pPr marL="228600" lvl="0" indent="-228600" algn="r" rtl="0">
              <a:lnSpc>
                <a:spcPct val="90000"/>
              </a:lnSpc>
              <a:spcBef>
                <a:spcPts val="1000"/>
              </a:spcBef>
              <a:spcAft>
                <a:spcPts val="0"/>
              </a:spcAft>
              <a:buClr>
                <a:schemeClr val="accent6"/>
              </a:buClr>
              <a:buSzPts val="1800"/>
              <a:buChar char="•"/>
            </a:pPr>
            <a:r>
              <a:rPr lang="en-US" sz="1800">
                <a:solidFill>
                  <a:schemeClr val="accent6"/>
                </a:solidFill>
              </a:rPr>
              <a:t>(Evertson, Emmer, &amp; Worsham, 2003; Good &amp; Brophy, 2003)</a:t>
            </a:r>
            <a:endParaRPr/>
          </a:p>
          <a:p>
            <a:pPr marL="228600" lvl="0" indent="-127000" algn="l" rtl="0">
              <a:lnSpc>
                <a:spcPct val="90000"/>
              </a:lnSpc>
              <a:spcBef>
                <a:spcPts val="1000"/>
              </a:spcBef>
              <a:spcAft>
                <a:spcPts val="0"/>
              </a:spcAft>
              <a:buClr>
                <a:schemeClr val="dk1"/>
              </a:buClr>
              <a:buSzPts val="1600"/>
              <a:buNone/>
            </a:pPr>
            <a:endParaRPr sz="1600"/>
          </a:p>
        </p:txBody>
      </p:sp>
      <p:sp>
        <p:nvSpPr>
          <p:cNvPr id="755" name="Google Shape;755;p33"/>
          <p:cNvSpPr txBox="1">
            <a:spLocks noGrp="1"/>
          </p:cNvSpPr>
          <p:nvPr>
            <p:ph type="title"/>
          </p:nvPr>
        </p:nvSpPr>
        <p:spPr>
          <a:xfrm>
            <a:off x="2846737" y="288119"/>
            <a:ext cx="6987106" cy="71323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Research Studies Found… </a:t>
            </a:r>
            <a:endParaRPr/>
          </a:p>
        </p:txBody>
      </p:sp>
      <p:pic>
        <p:nvPicPr>
          <p:cNvPr id="756" name="Google Shape;756;p33"/>
          <p:cNvPicPr preferRelativeResize="0"/>
          <p:nvPr/>
        </p:nvPicPr>
        <p:blipFill rotWithShape="1">
          <a:blip r:embed="rId3">
            <a:alphaModFix/>
          </a:blip>
          <a:srcRect l="41470" t="91521" r="56807" b="2710"/>
          <a:stretch/>
        </p:blipFill>
        <p:spPr>
          <a:xfrm>
            <a:off x="11439742" y="5524687"/>
            <a:ext cx="634953" cy="597876"/>
          </a:xfrm>
          <a:prstGeom prst="rect">
            <a:avLst/>
          </a:prstGeom>
          <a:noFill/>
          <a:ln>
            <a:noFill/>
          </a:ln>
        </p:spPr>
      </p:pic>
    </p:spTree>
    <p:extLst>
      <p:ext uri="{BB962C8B-B14F-4D97-AF65-F5344CB8AC3E}">
        <p14:creationId xmlns:p14="http://schemas.microsoft.com/office/powerpoint/2010/main" val="1107526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34"/>
          <p:cNvSpPr txBox="1">
            <a:spLocks noGrp="1"/>
          </p:cNvSpPr>
          <p:nvPr>
            <p:ph type="sldNum" idx="4294967295"/>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sp>
        <p:nvSpPr>
          <p:cNvPr id="765" name="Google Shape;765;p34"/>
          <p:cNvSpPr/>
          <p:nvPr/>
        </p:nvSpPr>
        <p:spPr>
          <a:xfrm>
            <a:off x="1066800" y="0"/>
            <a:ext cx="9144000" cy="660505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0" algn="l" rtl="0">
              <a:lnSpc>
                <a:spcPct val="75000"/>
              </a:lnSpc>
              <a:spcBef>
                <a:spcPts val="0"/>
              </a:spcBef>
              <a:spcAft>
                <a:spcPts val="0"/>
              </a:spcAft>
              <a:buClr>
                <a:schemeClr val="dk1"/>
              </a:buClr>
              <a:buSzPts val="4000"/>
              <a:buFont typeface="Calibri"/>
              <a:buNone/>
            </a:pPr>
            <a:endParaRPr sz="4000" b="1" i="0" u="none" strike="noStrike" cap="none" dirty="0">
              <a:solidFill>
                <a:schemeClr val="dk1"/>
              </a:solidFill>
              <a:latin typeface="Gill Sans"/>
              <a:ea typeface="Gill Sans"/>
              <a:cs typeface="Gill Sans"/>
              <a:sym typeface="Gill Sans"/>
            </a:endParaRPr>
          </a:p>
          <a:p>
            <a:pPr marL="228600" marR="0" lvl="2" indent="0" algn="l" rtl="0">
              <a:lnSpc>
                <a:spcPct val="75000"/>
              </a:lnSpc>
              <a:spcBef>
                <a:spcPts val="400"/>
              </a:spcBef>
              <a:spcAft>
                <a:spcPts val="0"/>
              </a:spcAft>
              <a:buClr>
                <a:schemeClr val="dk1"/>
              </a:buClr>
              <a:buSzPts val="3200"/>
              <a:buFont typeface="Calibri"/>
              <a:buNone/>
            </a:pPr>
            <a:endParaRPr sz="3200" b="0" i="1" u="none" strike="noStrike" cap="none" dirty="0">
              <a:solidFill>
                <a:schemeClr val="dk1"/>
              </a:solidFill>
              <a:latin typeface="Calibri"/>
              <a:ea typeface="Calibri"/>
              <a:cs typeface="Calibri"/>
              <a:sym typeface="Calibri"/>
            </a:endParaRPr>
          </a:p>
          <a:p>
            <a:pPr marL="228600" marR="0" lvl="2" indent="-203200" algn="l" rtl="0">
              <a:spcBef>
                <a:spcPts val="320"/>
              </a:spcBef>
              <a:spcAft>
                <a:spcPts val="0"/>
              </a:spcAft>
              <a:buClr>
                <a:schemeClr val="dk1"/>
              </a:buClr>
              <a:buSzPts val="3200"/>
              <a:buFont typeface="Calibri"/>
              <a:buChar char="•"/>
            </a:pPr>
            <a:r>
              <a:rPr lang="en-US" sz="3200" b="1" i="0" u="none" strike="noStrike" cap="none" dirty="0">
                <a:solidFill>
                  <a:schemeClr val="dk1"/>
                </a:solidFill>
                <a:latin typeface="+mn-lt"/>
                <a:ea typeface="Calibri"/>
                <a:cs typeface="Calibri"/>
                <a:sym typeface="Calibri"/>
              </a:rPr>
              <a:t>Conversation</a:t>
            </a:r>
            <a:r>
              <a:rPr lang="en-US" sz="3200" b="0" i="0" u="none" strike="noStrike" cap="none" dirty="0">
                <a:solidFill>
                  <a:schemeClr val="dk1"/>
                </a:solidFill>
                <a:latin typeface="+mn-lt"/>
                <a:ea typeface="Calibri"/>
                <a:cs typeface="Calibri"/>
                <a:sym typeface="Calibri"/>
              </a:rPr>
              <a:t>: Can students engage in conversation during this activity? If yes, about what? With whom? </a:t>
            </a:r>
            <a:endParaRPr sz="3200" b="0" i="0" u="none" strike="noStrike" cap="none" dirty="0">
              <a:solidFill>
                <a:schemeClr val="dk1"/>
              </a:solidFill>
              <a:latin typeface="+mn-lt"/>
              <a:ea typeface="Gill Sans"/>
              <a:cs typeface="Gill Sans"/>
              <a:sym typeface="Gill Sans"/>
            </a:endParaRPr>
          </a:p>
          <a:p>
            <a:pPr marL="228600" marR="0" lvl="2" indent="0" algn="l" rtl="0">
              <a:spcBef>
                <a:spcPts val="320"/>
              </a:spcBef>
              <a:spcAft>
                <a:spcPts val="0"/>
              </a:spcAft>
              <a:buClr>
                <a:schemeClr val="dk1"/>
              </a:buClr>
              <a:buSzPts val="3200"/>
              <a:buFont typeface="Calibri"/>
              <a:buNone/>
            </a:pPr>
            <a:endParaRPr sz="3200" b="1" i="0" u="none" strike="noStrike" cap="none" dirty="0">
              <a:solidFill>
                <a:schemeClr val="dk1"/>
              </a:solidFill>
              <a:latin typeface="+mn-lt"/>
              <a:ea typeface="Calibri"/>
              <a:cs typeface="Calibri"/>
              <a:sym typeface="Calibri"/>
            </a:endParaRPr>
          </a:p>
          <a:p>
            <a:pPr marL="228600" marR="0" lvl="2" indent="-203200" algn="l" rtl="0">
              <a:spcBef>
                <a:spcPts val="320"/>
              </a:spcBef>
              <a:spcAft>
                <a:spcPts val="0"/>
              </a:spcAft>
              <a:buClr>
                <a:schemeClr val="dk1"/>
              </a:buClr>
              <a:buSzPts val="3200"/>
              <a:buFont typeface="Calibri"/>
              <a:buChar char="•"/>
            </a:pPr>
            <a:r>
              <a:rPr lang="en-US" sz="3200" b="1" i="0" u="none" strike="noStrike" cap="none" dirty="0">
                <a:solidFill>
                  <a:schemeClr val="dk1"/>
                </a:solidFill>
                <a:latin typeface="+mn-lt"/>
                <a:ea typeface="Calibri"/>
                <a:cs typeface="Calibri"/>
                <a:sym typeface="Calibri"/>
              </a:rPr>
              <a:t>Help:</a:t>
            </a:r>
            <a:r>
              <a:rPr lang="en-US" sz="3200" b="0" i="0" u="none" strike="noStrike" cap="none" dirty="0">
                <a:solidFill>
                  <a:schemeClr val="dk1"/>
                </a:solidFill>
                <a:latin typeface="+mn-lt"/>
                <a:ea typeface="Calibri"/>
                <a:cs typeface="Calibri"/>
                <a:sym typeface="Calibri"/>
              </a:rPr>
              <a:t>  How do students get your attention to ask a question? What do they do while they wait?</a:t>
            </a:r>
            <a:endParaRPr sz="3200" b="0" i="0" u="none" strike="noStrike" cap="none" dirty="0">
              <a:solidFill>
                <a:schemeClr val="dk1"/>
              </a:solidFill>
              <a:latin typeface="+mn-lt"/>
              <a:ea typeface="Gill Sans"/>
              <a:cs typeface="Gill Sans"/>
              <a:sym typeface="Gill Sans"/>
            </a:endParaRPr>
          </a:p>
          <a:p>
            <a:pPr marL="228600" marR="0" lvl="2" indent="-203200" algn="l" rtl="0">
              <a:spcBef>
                <a:spcPts val="320"/>
              </a:spcBef>
              <a:spcAft>
                <a:spcPts val="0"/>
              </a:spcAft>
              <a:buClr>
                <a:schemeClr val="dk1"/>
              </a:buClr>
              <a:buSzPts val="3200"/>
              <a:buFont typeface="Calibri"/>
              <a:buChar char="•"/>
            </a:pPr>
            <a:r>
              <a:rPr lang="en-US" sz="3200" b="1" i="0" u="none" strike="noStrike" cap="none" dirty="0">
                <a:solidFill>
                  <a:schemeClr val="dk1"/>
                </a:solidFill>
                <a:latin typeface="+mn-lt"/>
                <a:ea typeface="Calibri"/>
                <a:cs typeface="Calibri"/>
                <a:sym typeface="Calibri"/>
              </a:rPr>
              <a:t>Movement:</a:t>
            </a:r>
            <a:r>
              <a:rPr lang="en-US" sz="3200" b="0" i="0" u="none" strike="noStrike" cap="none" dirty="0">
                <a:solidFill>
                  <a:schemeClr val="dk1"/>
                </a:solidFill>
                <a:latin typeface="+mn-lt"/>
                <a:ea typeface="Calibri"/>
                <a:cs typeface="Calibri"/>
                <a:sym typeface="Calibri"/>
              </a:rPr>
              <a:t>  Can students get out of their seats for this activity? If so, for what reasons?</a:t>
            </a:r>
            <a:endParaRPr sz="1400" b="0" i="0" u="none" strike="noStrike" cap="none" dirty="0">
              <a:solidFill>
                <a:srgbClr val="000000"/>
              </a:solidFill>
              <a:latin typeface="+mn-lt"/>
              <a:ea typeface="Arial"/>
              <a:cs typeface="Arial"/>
              <a:sym typeface="Arial"/>
            </a:endParaRPr>
          </a:p>
          <a:p>
            <a:pPr marL="228600" marR="0" lvl="2" indent="-203200" algn="l" rtl="0">
              <a:spcBef>
                <a:spcPts val="320"/>
              </a:spcBef>
              <a:spcAft>
                <a:spcPts val="0"/>
              </a:spcAft>
              <a:buClr>
                <a:schemeClr val="dk1"/>
              </a:buClr>
              <a:buSzPts val="3200"/>
              <a:buFont typeface="Calibri"/>
              <a:buChar char="•"/>
            </a:pPr>
            <a:r>
              <a:rPr lang="en-US" sz="3200" b="1" i="0" u="none" strike="noStrike" cap="none" dirty="0">
                <a:solidFill>
                  <a:schemeClr val="dk1"/>
                </a:solidFill>
                <a:latin typeface="+mn-lt"/>
                <a:ea typeface="Calibri"/>
                <a:cs typeface="Calibri"/>
                <a:sym typeface="Calibri"/>
              </a:rPr>
              <a:t>Participation:</a:t>
            </a:r>
            <a:r>
              <a:rPr lang="en-US" sz="3200" b="0" i="0" u="none" strike="noStrike" cap="none" dirty="0">
                <a:solidFill>
                  <a:schemeClr val="dk1"/>
                </a:solidFill>
                <a:latin typeface="+mn-lt"/>
                <a:ea typeface="Calibri"/>
                <a:cs typeface="Calibri"/>
                <a:sym typeface="Calibri"/>
              </a:rPr>
              <a:t>  What does it look like and sound like?</a:t>
            </a:r>
            <a:endParaRPr sz="1400" b="0" i="0" u="none" strike="noStrike" cap="none" dirty="0">
              <a:solidFill>
                <a:srgbClr val="000000"/>
              </a:solidFill>
              <a:latin typeface="+mn-lt"/>
              <a:ea typeface="Arial"/>
              <a:cs typeface="Arial"/>
              <a:sym typeface="Arial"/>
            </a:endParaRPr>
          </a:p>
        </p:txBody>
      </p:sp>
      <p:sp>
        <p:nvSpPr>
          <p:cNvPr id="766" name="Google Shape;766;p34"/>
          <p:cNvSpPr txBox="1"/>
          <p:nvPr/>
        </p:nvSpPr>
        <p:spPr>
          <a:xfrm>
            <a:off x="3000927" y="213095"/>
            <a:ext cx="5856201"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mn-lt"/>
                <a:ea typeface="Gill Sans"/>
                <a:cs typeface="Gill Sans"/>
                <a:sym typeface="Gill Sans"/>
              </a:rPr>
              <a:t>Routines and Procedures</a:t>
            </a:r>
            <a:endParaRPr sz="1400" b="0" i="0" u="none" strike="noStrike" cap="none" dirty="0">
              <a:solidFill>
                <a:srgbClr val="000000"/>
              </a:solidFill>
              <a:latin typeface="+mn-lt"/>
              <a:ea typeface="Arial"/>
              <a:cs typeface="Arial"/>
              <a:sym typeface="Arial"/>
            </a:endParaRPr>
          </a:p>
        </p:txBody>
      </p:sp>
      <p:sp>
        <p:nvSpPr>
          <p:cNvPr id="767" name="Google Shape;767;p34"/>
          <p:cNvSpPr txBox="1"/>
          <p:nvPr/>
        </p:nvSpPr>
        <p:spPr>
          <a:xfrm>
            <a:off x="7690731" y="6488668"/>
            <a:ext cx="33527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http://www.midatlanticpbis.org</a:t>
            </a: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21238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b8216cb873_0_205"/>
          <p:cNvSpPr txBox="1">
            <a:spLocks noGrp="1"/>
          </p:cNvSpPr>
          <p:nvPr>
            <p:ph type="body" idx="1"/>
          </p:nvPr>
        </p:nvSpPr>
        <p:spPr>
          <a:xfrm>
            <a:off x="609600" y="1905000"/>
            <a:ext cx="11411100" cy="45261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dirty="0">
                <a:latin typeface="+mn-lt"/>
                <a:ea typeface="Belleza"/>
                <a:cs typeface="Belleza"/>
                <a:sym typeface="Belleza"/>
              </a:rPr>
              <a:t>Aka “behavior dictionary”</a:t>
            </a:r>
            <a:endParaRPr dirty="0">
              <a:latin typeface="+mn-lt"/>
            </a:endParaRPr>
          </a:p>
          <a:p>
            <a:pPr marL="228600" lvl="0" indent="-228600" algn="l" rtl="0">
              <a:lnSpc>
                <a:spcPct val="90000"/>
              </a:lnSpc>
              <a:spcBef>
                <a:spcPts val="1000"/>
              </a:spcBef>
              <a:spcAft>
                <a:spcPts val="0"/>
              </a:spcAft>
              <a:buClr>
                <a:schemeClr val="dk1"/>
              </a:buClr>
              <a:buSzPts val="3200"/>
              <a:buChar char="•"/>
            </a:pPr>
            <a:r>
              <a:rPr lang="en-US" sz="3200" dirty="0">
                <a:latin typeface="+mn-lt"/>
                <a:ea typeface="Belleza"/>
                <a:cs typeface="Belleza"/>
                <a:sym typeface="Belleza"/>
              </a:rPr>
              <a:t>Tool to assist in “code-switching” (time &amp; place)</a:t>
            </a:r>
            <a:endParaRPr dirty="0">
              <a:latin typeface="+mn-lt"/>
            </a:endParaRPr>
          </a:p>
          <a:p>
            <a:pPr marL="228600" lvl="0" indent="-228600" algn="l" rtl="0">
              <a:lnSpc>
                <a:spcPct val="90000"/>
              </a:lnSpc>
              <a:spcBef>
                <a:spcPts val="1000"/>
              </a:spcBef>
              <a:spcAft>
                <a:spcPts val="0"/>
              </a:spcAft>
              <a:buClr>
                <a:schemeClr val="dk1"/>
              </a:buClr>
              <a:buSzPts val="3200"/>
              <a:buChar char="•"/>
            </a:pPr>
            <a:r>
              <a:rPr lang="en-US" sz="3200" dirty="0">
                <a:latin typeface="+mn-lt"/>
                <a:ea typeface="Belleza"/>
                <a:cs typeface="Belleza"/>
                <a:sym typeface="Belleza"/>
              </a:rPr>
              <a:t>The tweak:</a:t>
            </a:r>
            <a:endParaRPr dirty="0">
              <a:latin typeface="+mn-lt"/>
            </a:endParaRPr>
          </a:p>
          <a:p>
            <a:pPr marL="685800" lvl="1" indent="-228600" algn="l" rtl="0">
              <a:lnSpc>
                <a:spcPct val="90000"/>
              </a:lnSpc>
              <a:spcBef>
                <a:spcPts val="500"/>
              </a:spcBef>
              <a:spcAft>
                <a:spcPts val="0"/>
              </a:spcAft>
              <a:buClr>
                <a:schemeClr val="dk1"/>
              </a:buClr>
              <a:buSzPts val="3200"/>
              <a:buChar char="•"/>
            </a:pPr>
            <a:r>
              <a:rPr lang="en-US" sz="3200" dirty="0">
                <a:latin typeface="+mn-lt"/>
                <a:ea typeface="Belleza"/>
                <a:cs typeface="Belleza"/>
                <a:sym typeface="Belleza"/>
              </a:rPr>
              <a:t>Take school expectations and…</a:t>
            </a:r>
            <a:endParaRPr dirty="0">
              <a:latin typeface="+mn-lt"/>
            </a:endParaRPr>
          </a:p>
          <a:p>
            <a:pPr marL="1143000" lvl="2" indent="-228600" algn="l" rtl="0">
              <a:lnSpc>
                <a:spcPct val="90000"/>
              </a:lnSpc>
              <a:spcBef>
                <a:spcPts val="500"/>
              </a:spcBef>
              <a:spcAft>
                <a:spcPts val="0"/>
              </a:spcAft>
              <a:buClr>
                <a:schemeClr val="dk1"/>
              </a:buClr>
              <a:buSzPts val="3200"/>
              <a:buChar char="•"/>
            </a:pPr>
            <a:r>
              <a:rPr lang="en-US" sz="3200" dirty="0">
                <a:latin typeface="+mn-lt"/>
                <a:ea typeface="Belleza"/>
                <a:cs typeface="Belleza"/>
                <a:sym typeface="Belleza"/>
              </a:rPr>
              <a:t>Add differences at home</a:t>
            </a:r>
            <a:endParaRPr dirty="0">
              <a:latin typeface="+mn-lt"/>
            </a:endParaRPr>
          </a:p>
          <a:p>
            <a:pPr marL="1143000" lvl="2" indent="-228600" algn="l" rtl="0">
              <a:lnSpc>
                <a:spcPct val="90000"/>
              </a:lnSpc>
              <a:spcBef>
                <a:spcPts val="500"/>
              </a:spcBef>
              <a:spcAft>
                <a:spcPts val="0"/>
              </a:spcAft>
              <a:buClr>
                <a:schemeClr val="dk1"/>
              </a:buClr>
              <a:buSzPts val="3200"/>
              <a:buChar char="•"/>
            </a:pPr>
            <a:r>
              <a:rPr lang="en-US" sz="3200" dirty="0">
                <a:latin typeface="+mn-lt"/>
                <a:ea typeface="Belleza"/>
                <a:cs typeface="Belleza"/>
                <a:sym typeface="Belleza"/>
              </a:rPr>
              <a:t>Add differences in community</a:t>
            </a:r>
            <a:endParaRPr dirty="0">
              <a:latin typeface="+mn-lt"/>
            </a:endParaRPr>
          </a:p>
          <a:p>
            <a:pPr marL="228600" lvl="0" indent="-228600" algn="l" rtl="0">
              <a:lnSpc>
                <a:spcPct val="90000"/>
              </a:lnSpc>
              <a:spcBef>
                <a:spcPts val="1000"/>
              </a:spcBef>
              <a:spcAft>
                <a:spcPts val="0"/>
              </a:spcAft>
              <a:buClr>
                <a:schemeClr val="dk1"/>
              </a:buClr>
              <a:buSzPts val="3200"/>
              <a:buChar char="•"/>
            </a:pPr>
            <a:r>
              <a:rPr lang="en-US" sz="3200" dirty="0">
                <a:latin typeface="+mn-lt"/>
                <a:ea typeface="Belleza"/>
                <a:cs typeface="Belleza"/>
                <a:sym typeface="Belleza"/>
              </a:rPr>
              <a:t>Use </a:t>
            </a:r>
            <a:r>
              <a:rPr lang="en-US" sz="3200" b="1" dirty="0">
                <a:solidFill>
                  <a:srgbClr val="CC0000"/>
                </a:solidFill>
                <a:latin typeface="+mn-lt"/>
                <a:ea typeface="Belleza"/>
                <a:cs typeface="Belleza"/>
                <a:sym typeface="Belleza"/>
              </a:rPr>
              <a:t>after</a:t>
            </a:r>
            <a:r>
              <a:rPr lang="en-US" sz="3200" dirty="0">
                <a:solidFill>
                  <a:srgbClr val="CC0000"/>
                </a:solidFill>
                <a:latin typeface="+mn-lt"/>
                <a:ea typeface="Belleza"/>
                <a:cs typeface="Belleza"/>
                <a:sym typeface="Belleza"/>
              </a:rPr>
              <a:t> </a:t>
            </a:r>
            <a:r>
              <a:rPr lang="en-US" sz="3200" dirty="0">
                <a:latin typeface="+mn-lt"/>
                <a:ea typeface="Belleza"/>
                <a:cs typeface="Belleza"/>
                <a:sym typeface="Belleza"/>
              </a:rPr>
              <a:t>tailoring expectations to students, families, and community</a:t>
            </a:r>
            <a:endParaRPr dirty="0">
              <a:latin typeface="+mn-lt"/>
            </a:endParaRPr>
          </a:p>
        </p:txBody>
      </p:sp>
      <p:sp>
        <p:nvSpPr>
          <p:cNvPr id="399" name="Google Shape;399;gb8216cb873_0_205"/>
          <p:cNvSpPr txBox="1">
            <a:spLocks noGrp="1"/>
          </p:cNvSpPr>
          <p:nvPr>
            <p:ph type="title"/>
          </p:nvPr>
        </p:nvSpPr>
        <p:spPr>
          <a:xfrm>
            <a:off x="609600" y="457200"/>
            <a:ext cx="1158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800"/>
              <a:buFont typeface="Belleza"/>
              <a:buNone/>
            </a:pPr>
            <a:r>
              <a:rPr lang="en-US" sz="4800" b="1" dirty="0">
                <a:solidFill>
                  <a:srgbClr val="000000"/>
                </a:solidFill>
                <a:latin typeface="+mn-lt"/>
                <a:ea typeface="Belleza"/>
                <a:cs typeface="Belleza"/>
                <a:sym typeface="Belleza"/>
              </a:rPr>
              <a:t>Personal Matrix  </a:t>
            </a:r>
            <a:br>
              <a:rPr lang="en-US" dirty="0">
                <a:solidFill>
                  <a:srgbClr val="000000"/>
                </a:solidFill>
                <a:latin typeface="Belleza"/>
                <a:ea typeface="Belleza"/>
                <a:cs typeface="Belleza"/>
                <a:sym typeface="Belleza"/>
              </a:rPr>
            </a:br>
            <a:r>
              <a:rPr lang="en-US" sz="2000" dirty="0">
                <a:solidFill>
                  <a:srgbClr val="000000"/>
                </a:solidFill>
                <a:latin typeface="Belleza"/>
                <a:ea typeface="Belleza"/>
                <a:cs typeface="Belleza"/>
                <a:sym typeface="Belleza"/>
              </a:rPr>
              <a:t>(</a:t>
            </a:r>
            <a:r>
              <a:rPr lang="en-US" sz="2000" dirty="0" err="1">
                <a:solidFill>
                  <a:srgbClr val="000000"/>
                </a:solidFill>
                <a:latin typeface="Belleza"/>
                <a:ea typeface="Belleza"/>
                <a:cs typeface="Belleza"/>
                <a:sym typeface="Belleza"/>
              </a:rPr>
              <a:t>Leverson</a:t>
            </a:r>
            <a:r>
              <a:rPr lang="en-US" sz="2000" dirty="0">
                <a:solidFill>
                  <a:srgbClr val="000000"/>
                </a:solidFill>
                <a:latin typeface="Belleza"/>
                <a:ea typeface="Belleza"/>
                <a:cs typeface="Belleza"/>
                <a:sym typeface="Belleza"/>
              </a:rPr>
              <a:t>, Smith, McIntosh, &amp; Rose, 2016)</a:t>
            </a:r>
            <a:endParaRPr dirty="0"/>
          </a:p>
        </p:txBody>
      </p:sp>
    </p:spTree>
    <p:extLst>
      <p:ext uri="{BB962C8B-B14F-4D97-AF65-F5344CB8AC3E}">
        <p14:creationId xmlns:p14="http://schemas.microsoft.com/office/powerpoint/2010/main" val="1282543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aphicFrame>
        <p:nvGraphicFramePr>
          <p:cNvPr id="404" name="Google Shape;404;gb8216cb873_0_210"/>
          <p:cNvGraphicFramePr/>
          <p:nvPr/>
        </p:nvGraphicFramePr>
        <p:xfrm>
          <a:off x="311843" y="85913"/>
          <a:ext cx="11617275" cy="6749650"/>
        </p:xfrm>
        <a:graphic>
          <a:graphicData uri="http://schemas.openxmlformats.org/drawingml/2006/table">
            <a:tbl>
              <a:tblPr>
                <a:noFill/>
                <a:tableStyleId>{395111B6-702C-4FBC-B32A-FA7163AE8887}</a:tableStyleId>
              </a:tblPr>
              <a:tblGrid>
                <a:gridCol w="2223175">
                  <a:extLst>
                    <a:ext uri="{9D8B030D-6E8A-4147-A177-3AD203B41FA5}">
                      <a16:colId xmlns:a16="http://schemas.microsoft.com/office/drawing/2014/main" val="20000"/>
                    </a:ext>
                  </a:extLst>
                </a:gridCol>
                <a:gridCol w="2552525">
                  <a:extLst>
                    <a:ext uri="{9D8B030D-6E8A-4147-A177-3AD203B41FA5}">
                      <a16:colId xmlns:a16="http://schemas.microsoft.com/office/drawing/2014/main" val="20001"/>
                    </a:ext>
                  </a:extLst>
                </a:gridCol>
                <a:gridCol w="2303325">
                  <a:extLst>
                    <a:ext uri="{9D8B030D-6E8A-4147-A177-3AD203B41FA5}">
                      <a16:colId xmlns:a16="http://schemas.microsoft.com/office/drawing/2014/main" val="20002"/>
                    </a:ext>
                  </a:extLst>
                </a:gridCol>
                <a:gridCol w="2191375">
                  <a:extLst>
                    <a:ext uri="{9D8B030D-6E8A-4147-A177-3AD203B41FA5}">
                      <a16:colId xmlns:a16="http://schemas.microsoft.com/office/drawing/2014/main" val="20003"/>
                    </a:ext>
                  </a:extLst>
                </a:gridCol>
                <a:gridCol w="2346875">
                  <a:extLst>
                    <a:ext uri="{9D8B030D-6E8A-4147-A177-3AD203B41FA5}">
                      <a16:colId xmlns:a16="http://schemas.microsoft.com/office/drawing/2014/main" val="20004"/>
                    </a:ext>
                  </a:extLst>
                </a:gridCol>
              </a:tblGrid>
              <a:tr h="777250">
                <a:tc>
                  <a:txBody>
                    <a:bodyPr/>
                    <a:lstStyle/>
                    <a:p>
                      <a:pPr marL="0" marR="0" lvl="0" indent="0" algn="l" rtl="0">
                        <a:spcBef>
                          <a:spcPts val="0"/>
                        </a:spcBef>
                        <a:spcAft>
                          <a:spcPts val="0"/>
                        </a:spcAft>
                        <a:buNone/>
                      </a:pPr>
                      <a:r>
                        <a:rPr lang="en-US" sz="1700" b="1">
                          <a:solidFill>
                            <a:schemeClr val="dk1"/>
                          </a:solidFill>
                          <a:latin typeface="Calibri"/>
                          <a:ea typeface="Calibri"/>
                          <a:cs typeface="Calibri"/>
                          <a:sym typeface="Calibri"/>
                        </a:rPr>
                        <a:t>Expectation</a:t>
                      </a:r>
                      <a:endParaRPr/>
                    </a:p>
                  </a:txBody>
                  <a:tcPr marL="95275" marR="95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CB8CA"/>
                    </a:solidFill>
                  </a:tcPr>
                </a:tc>
                <a:tc>
                  <a:txBody>
                    <a:bodyPr/>
                    <a:lstStyle/>
                    <a:p>
                      <a:pPr marL="0" marR="0" lvl="0" indent="0" algn="l" rtl="0">
                        <a:spcBef>
                          <a:spcPts val="0"/>
                        </a:spcBef>
                        <a:spcAft>
                          <a:spcPts val="0"/>
                        </a:spcAft>
                        <a:buNone/>
                      </a:pPr>
                      <a:r>
                        <a:rPr lang="en-US" sz="1700" b="1">
                          <a:solidFill>
                            <a:schemeClr val="dk1"/>
                          </a:solidFill>
                          <a:latin typeface="Calibri"/>
                          <a:ea typeface="Calibri"/>
                          <a:cs typeface="Calibri"/>
                          <a:sym typeface="Calibri"/>
                        </a:rPr>
                        <a:t>At SCHOOL             it looks like…</a:t>
                      </a:r>
                      <a:endParaRPr/>
                    </a:p>
                  </a:txBody>
                  <a:tcPr marL="95275" marR="95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CB8CA"/>
                    </a:solidFill>
                  </a:tcPr>
                </a:tc>
                <a:tc>
                  <a:txBody>
                    <a:bodyPr/>
                    <a:lstStyle/>
                    <a:p>
                      <a:pPr marL="0" marR="0" lvl="0" indent="0" algn="l" rtl="0">
                        <a:spcBef>
                          <a:spcPts val="0"/>
                        </a:spcBef>
                        <a:spcAft>
                          <a:spcPts val="0"/>
                        </a:spcAft>
                        <a:buNone/>
                      </a:pPr>
                      <a:r>
                        <a:rPr lang="en-US" sz="1700" b="1">
                          <a:solidFill>
                            <a:schemeClr val="dk1"/>
                          </a:solidFill>
                          <a:latin typeface="Calibri"/>
                          <a:ea typeface="Calibri"/>
                          <a:cs typeface="Calibri"/>
                          <a:sym typeface="Calibri"/>
                        </a:rPr>
                        <a:t>At HOME                  it looks like…</a:t>
                      </a:r>
                      <a:endParaRPr/>
                    </a:p>
                  </a:txBody>
                  <a:tcPr marL="95275" marR="95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CB8CA"/>
                    </a:solidFill>
                  </a:tcPr>
                </a:tc>
                <a:tc>
                  <a:txBody>
                    <a:bodyPr/>
                    <a:lstStyle/>
                    <a:p>
                      <a:pPr marL="0" marR="0" lvl="0" indent="0" algn="l" rtl="0">
                        <a:spcBef>
                          <a:spcPts val="0"/>
                        </a:spcBef>
                        <a:spcAft>
                          <a:spcPts val="0"/>
                        </a:spcAft>
                        <a:buNone/>
                      </a:pPr>
                      <a:r>
                        <a:rPr lang="en-US" sz="1700" b="1">
                          <a:solidFill>
                            <a:schemeClr val="dk1"/>
                          </a:solidFill>
                          <a:latin typeface="Calibri"/>
                          <a:ea typeface="Calibri"/>
                          <a:cs typeface="Calibri"/>
                          <a:sym typeface="Calibri"/>
                        </a:rPr>
                        <a:t>For MYSELF,    this looks like…</a:t>
                      </a:r>
                      <a:endParaRPr/>
                    </a:p>
                  </a:txBody>
                  <a:tcPr marL="95275" marR="95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CB8CA"/>
                    </a:solidFill>
                  </a:tcPr>
                </a:tc>
                <a:tc>
                  <a:txBody>
                    <a:bodyPr/>
                    <a:lstStyle/>
                    <a:p>
                      <a:pPr marL="0" marR="0" lvl="0" indent="0" algn="l" rtl="0">
                        <a:spcBef>
                          <a:spcPts val="0"/>
                        </a:spcBef>
                        <a:spcAft>
                          <a:spcPts val="0"/>
                        </a:spcAft>
                        <a:buNone/>
                      </a:pPr>
                      <a:r>
                        <a:rPr lang="en-US" sz="1700" b="1">
                          <a:solidFill>
                            <a:schemeClr val="dk1"/>
                          </a:solidFill>
                          <a:latin typeface="Calibri"/>
                          <a:ea typeface="Calibri"/>
                          <a:cs typeface="Calibri"/>
                          <a:sym typeface="Calibri"/>
                        </a:rPr>
                        <a:t>In my NEIGHBORHOOD       it looks like…</a:t>
                      </a:r>
                      <a:endParaRPr/>
                    </a:p>
                  </a:txBody>
                  <a:tcPr marL="95275" marR="95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CB8CA"/>
                    </a:solidFill>
                  </a:tcPr>
                </a:tc>
                <a:extLst>
                  <a:ext uri="{0D108BD9-81ED-4DB2-BD59-A6C34878D82A}">
                    <a16:rowId xmlns:a16="http://schemas.microsoft.com/office/drawing/2014/main" val="10000"/>
                  </a:ext>
                </a:extLst>
              </a:tr>
              <a:tr h="1762150">
                <a:tc>
                  <a:txBody>
                    <a:bodyPr/>
                    <a:lstStyle/>
                    <a:p>
                      <a:pPr marL="0" marR="0" lvl="0" indent="0" algn="l" rtl="0">
                        <a:spcBef>
                          <a:spcPts val="0"/>
                        </a:spcBef>
                        <a:spcAft>
                          <a:spcPts val="0"/>
                        </a:spcAft>
                        <a:buNone/>
                      </a:pPr>
                      <a:r>
                        <a:rPr lang="en-US" sz="1700" b="1">
                          <a:solidFill>
                            <a:schemeClr val="dk1"/>
                          </a:solidFill>
                          <a:latin typeface="Calibri"/>
                          <a:ea typeface="Calibri"/>
                          <a:cs typeface="Calibri"/>
                          <a:sym typeface="Calibri"/>
                        </a:rPr>
                        <a:t>Be Safe</a:t>
                      </a:r>
                      <a:endParaRPr/>
                    </a:p>
                  </a:txBody>
                  <a:tcPr marL="95275" marR="95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5DBE5"/>
                    </a:solidFill>
                  </a:tcPr>
                </a:tc>
                <a:tc>
                  <a:txBody>
                    <a:bodyPr/>
                    <a:lstStyle/>
                    <a:p>
                      <a:pPr marL="285750" marR="0" lvl="0" indent="-285750" algn="l" rtl="0">
                        <a:spcBef>
                          <a:spcPts val="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Keep hands and feet to self</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Tell an adult if there is a problem</a:t>
                      </a:r>
                      <a:endParaRPr sz="1700" b="1">
                        <a:solidFill>
                          <a:schemeClr val="dk1"/>
                        </a:solidFill>
                        <a:latin typeface="Calibri"/>
                        <a:ea typeface="Calibri"/>
                        <a:cs typeface="Calibri"/>
                        <a:sym typeface="Calibri"/>
                      </a:endParaRPr>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800"/>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800"/>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800"/>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015700">
                <a:tc>
                  <a:txBody>
                    <a:bodyPr/>
                    <a:lstStyle/>
                    <a:p>
                      <a:pPr marL="0" marR="0" lvl="0" indent="0" algn="l" rtl="0">
                        <a:spcBef>
                          <a:spcPts val="0"/>
                        </a:spcBef>
                        <a:spcAft>
                          <a:spcPts val="0"/>
                        </a:spcAft>
                        <a:buNone/>
                      </a:pPr>
                      <a:r>
                        <a:rPr lang="en-US" sz="1700" b="1">
                          <a:solidFill>
                            <a:schemeClr val="dk1"/>
                          </a:solidFill>
                          <a:latin typeface="Calibri"/>
                          <a:ea typeface="Calibri"/>
                          <a:cs typeface="Calibri"/>
                          <a:sym typeface="Calibri"/>
                        </a:rPr>
                        <a:t>Be Respectful</a:t>
                      </a:r>
                      <a:endParaRPr/>
                    </a:p>
                  </a:txBody>
                  <a:tcPr marL="95275" marR="95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5DBE5"/>
                    </a:solidFill>
                  </a:tcPr>
                </a:tc>
                <a:tc>
                  <a:txBody>
                    <a:bodyPr/>
                    <a:lstStyle/>
                    <a:p>
                      <a:pPr marL="285750" marR="0" lvl="0" indent="-285750" algn="l" rtl="0">
                        <a:spcBef>
                          <a:spcPts val="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Treat others how you want to be treated</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Include others</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Listen to adults</a:t>
                      </a:r>
                      <a:endParaRPr/>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800"/>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800"/>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800"/>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194550">
                <a:tc>
                  <a:txBody>
                    <a:bodyPr/>
                    <a:lstStyle/>
                    <a:p>
                      <a:pPr marL="0" marR="0" lvl="0" indent="0" algn="l" rtl="0">
                        <a:spcBef>
                          <a:spcPts val="0"/>
                        </a:spcBef>
                        <a:spcAft>
                          <a:spcPts val="0"/>
                        </a:spcAft>
                        <a:buNone/>
                      </a:pPr>
                      <a:r>
                        <a:rPr lang="en-US" sz="1700" b="1">
                          <a:solidFill>
                            <a:schemeClr val="dk1"/>
                          </a:solidFill>
                          <a:latin typeface="Calibri"/>
                          <a:ea typeface="Calibri"/>
                          <a:cs typeface="Calibri"/>
                          <a:sym typeface="Calibri"/>
                        </a:rPr>
                        <a:t>Be Responsible</a:t>
                      </a:r>
                      <a:endParaRPr/>
                    </a:p>
                  </a:txBody>
                  <a:tcPr marL="95275" marR="95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5DBE5"/>
                    </a:solidFill>
                  </a:tcPr>
                </a:tc>
                <a:tc>
                  <a:txBody>
                    <a:bodyPr/>
                    <a:lstStyle/>
                    <a:p>
                      <a:pPr marL="285750" marR="0" lvl="0" indent="-285750" algn="l" rtl="0">
                        <a:spcBef>
                          <a:spcPts val="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Do my own work</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Personal best </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Follow directions</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Clean up messes</a:t>
                      </a:r>
                      <a:endParaRPr sz="1700" b="1">
                        <a:solidFill>
                          <a:schemeClr val="dk1"/>
                        </a:solidFill>
                        <a:latin typeface="Calibri"/>
                        <a:ea typeface="Calibri"/>
                        <a:cs typeface="Calibri"/>
                        <a:sym typeface="Calibri"/>
                      </a:endParaRPr>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800"/>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800"/>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800"/>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53001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graphicFrame>
        <p:nvGraphicFramePr>
          <p:cNvPr id="409" name="Google Shape;409;gb8216cb873_0_214"/>
          <p:cNvGraphicFramePr/>
          <p:nvPr/>
        </p:nvGraphicFramePr>
        <p:xfrm>
          <a:off x="311836" y="160618"/>
          <a:ext cx="11617275" cy="6550875"/>
        </p:xfrm>
        <a:graphic>
          <a:graphicData uri="http://schemas.openxmlformats.org/drawingml/2006/table">
            <a:tbl>
              <a:tblPr>
                <a:noFill/>
                <a:tableStyleId>{395111B6-702C-4FBC-B32A-FA7163AE8887}</a:tableStyleId>
              </a:tblPr>
              <a:tblGrid>
                <a:gridCol w="2592300">
                  <a:extLst>
                    <a:ext uri="{9D8B030D-6E8A-4147-A177-3AD203B41FA5}">
                      <a16:colId xmlns:a16="http://schemas.microsoft.com/office/drawing/2014/main" val="20000"/>
                    </a:ext>
                  </a:extLst>
                </a:gridCol>
                <a:gridCol w="2976325">
                  <a:extLst>
                    <a:ext uri="{9D8B030D-6E8A-4147-A177-3AD203B41FA5}">
                      <a16:colId xmlns:a16="http://schemas.microsoft.com/office/drawing/2014/main" val="20001"/>
                    </a:ext>
                  </a:extLst>
                </a:gridCol>
                <a:gridCol w="2976325">
                  <a:extLst>
                    <a:ext uri="{9D8B030D-6E8A-4147-A177-3AD203B41FA5}">
                      <a16:colId xmlns:a16="http://schemas.microsoft.com/office/drawing/2014/main" val="20002"/>
                    </a:ext>
                  </a:extLst>
                </a:gridCol>
                <a:gridCol w="3072325">
                  <a:extLst>
                    <a:ext uri="{9D8B030D-6E8A-4147-A177-3AD203B41FA5}">
                      <a16:colId xmlns:a16="http://schemas.microsoft.com/office/drawing/2014/main" val="20003"/>
                    </a:ext>
                  </a:extLst>
                </a:gridCol>
              </a:tblGrid>
              <a:tr h="757325">
                <a:tc>
                  <a:txBody>
                    <a:bodyPr/>
                    <a:lstStyle/>
                    <a:p>
                      <a:pPr marL="0" marR="0" lvl="0" indent="0" algn="l" rtl="0">
                        <a:spcBef>
                          <a:spcPts val="0"/>
                        </a:spcBef>
                        <a:spcAft>
                          <a:spcPts val="0"/>
                        </a:spcAft>
                        <a:buNone/>
                      </a:pPr>
                      <a:r>
                        <a:rPr lang="en-US" sz="1700" b="1">
                          <a:solidFill>
                            <a:schemeClr val="dk1"/>
                          </a:solidFill>
                          <a:latin typeface="Calibri"/>
                          <a:ea typeface="Calibri"/>
                          <a:cs typeface="Calibri"/>
                          <a:sym typeface="Calibri"/>
                        </a:rPr>
                        <a:t>Expectation</a:t>
                      </a:r>
                      <a:endParaRPr/>
                    </a:p>
                  </a:txBody>
                  <a:tcPr marL="95275" marR="95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CB8CA"/>
                    </a:solidFill>
                  </a:tcPr>
                </a:tc>
                <a:tc>
                  <a:txBody>
                    <a:bodyPr/>
                    <a:lstStyle/>
                    <a:p>
                      <a:pPr marL="0" marR="0" lvl="0" indent="0" algn="l" rtl="0">
                        <a:spcBef>
                          <a:spcPts val="0"/>
                        </a:spcBef>
                        <a:spcAft>
                          <a:spcPts val="0"/>
                        </a:spcAft>
                        <a:buNone/>
                      </a:pPr>
                      <a:r>
                        <a:rPr lang="en-US" sz="1700" b="1">
                          <a:solidFill>
                            <a:schemeClr val="dk1"/>
                          </a:solidFill>
                          <a:latin typeface="Calibri"/>
                          <a:ea typeface="Calibri"/>
                          <a:cs typeface="Calibri"/>
                          <a:sym typeface="Calibri"/>
                        </a:rPr>
                        <a:t>At SCHOOL            it looks like…</a:t>
                      </a:r>
                      <a:endParaRPr/>
                    </a:p>
                  </a:txBody>
                  <a:tcPr marL="95275" marR="95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CB8CA"/>
                    </a:solidFill>
                  </a:tcPr>
                </a:tc>
                <a:tc>
                  <a:txBody>
                    <a:bodyPr/>
                    <a:lstStyle/>
                    <a:p>
                      <a:pPr marL="0" marR="0" lvl="0" indent="0" algn="l" rtl="0">
                        <a:spcBef>
                          <a:spcPts val="0"/>
                        </a:spcBef>
                        <a:spcAft>
                          <a:spcPts val="0"/>
                        </a:spcAft>
                        <a:buNone/>
                      </a:pPr>
                      <a:r>
                        <a:rPr lang="en-US" sz="1700" b="1">
                          <a:solidFill>
                            <a:schemeClr val="dk1"/>
                          </a:solidFill>
                          <a:latin typeface="Calibri"/>
                          <a:ea typeface="Calibri"/>
                          <a:cs typeface="Calibri"/>
                          <a:sym typeface="Calibri"/>
                        </a:rPr>
                        <a:t>At HOME                  it looks like…</a:t>
                      </a:r>
                      <a:endParaRPr/>
                    </a:p>
                  </a:txBody>
                  <a:tcPr marL="95275" marR="95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CB8CA"/>
                    </a:solidFill>
                  </a:tcPr>
                </a:tc>
                <a:tc>
                  <a:txBody>
                    <a:bodyPr/>
                    <a:lstStyle/>
                    <a:p>
                      <a:pPr marL="0" marR="0" lvl="0" indent="0" algn="l" rtl="0">
                        <a:spcBef>
                          <a:spcPts val="0"/>
                        </a:spcBef>
                        <a:spcAft>
                          <a:spcPts val="0"/>
                        </a:spcAft>
                        <a:buNone/>
                      </a:pPr>
                      <a:r>
                        <a:rPr lang="en-US" sz="1700" b="1">
                          <a:solidFill>
                            <a:schemeClr val="dk1"/>
                          </a:solidFill>
                          <a:latin typeface="Calibri"/>
                          <a:ea typeface="Calibri"/>
                          <a:cs typeface="Calibri"/>
                          <a:sym typeface="Calibri"/>
                        </a:rPr>
                        <a:t>In my NEIGHBORHOOD    it looks like…</a:t>
                      </a:r>
                      <a:endParaRPr/>
                    </a:p>
                  </a:txBody>
                  <a:tcPr marL="95275" marR="95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CB8CA"/>
                    </a:solidFill>
                  </a:tcPr>
                </a:tc>
                <a:extLst>
                  <a:ext uri="{0D108BD9-81ED-4DB2-BD59-A6C34878D82A}">
                    <a16:rowId xmlns:a16="http://schemas.microsoft.com/office/drawing/2014/main" val="10000"/>
                  </a:ext>
                </a:extLst>
              </a:tr>
              <a:tr h="1762150">
                <a:tc>
                  <a:txBody>
                    <a:bodyPr/>
                    <a:lstStyle/>
                    <a:p>
                      <a:pPr marL="0" marR="0" lvl="0" indent="0" algn="l" rtl="0">
                        <a:spcBef>
                          <a:spcPts val="0"/>
                        </a:spcBef>
                        <a:spcAft>
                          <a:spcPts val="0"/>
                        </a:spcAft>
                        <a:buNone/>
                      </a:pPr>
                      <a:r>
                        <a:rPr lang="en-US" sz="1700" b="1">
                          <a:solidFill>
                            <a:schemeClr val="dk1"/>
                          </a:solidFill>
                          <a:latin typeface="Calibri"/>
                          <a:ea typeface="Calibri"/>
                          <a:cs typeface="Calibri"/>
                          <a:sym typeface="Calibri"/>
                        </a:rPr>
                        <a:t>Be Safe</a:t>
                      </a:r>
                      <a:endParaRPr/>
                    </a:p>
                  </a:txBody>
                  <a:tcPr marL="95275" marR="95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5DBE5"/>
                    </a:solidFill>
                  </a:tcPr>
                </a:tc>
                <a:tc>
                  <a:txBody>
                    <a:bodyPr/>
                    <a:lstStyle/>
                    <a:p>
                      <a:pPr marL="285750" marR="0" lvl="0" indent="-285750" algn="l" rtl="0">
                        <a:spcBef>
                          <a:spcPts val="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Keep hands and feet to self</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Tell an adult if there is a problem</a:t>
                      </a:r>
                      <a:endParaRPr sz="1700" b="1">
                        <a:solidFill>
                          <a:schemeClr val="dk1"/>
                        </a:solidFill>
                        <a:latin typeface="Calibri"/>
                        <a:ea typeface="Calibri"/>
                        <a:cs typeface="Calibri"/>
                        <a:sym typeface="Calibri"/>
                      </a:endParaRPr>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285750" marR="0" lvl="0" indent="-285750" algn="l" rtl="0">
                        <a:spcBef>
                          <a:spcPts val="0"/>
                        </a:spcBef>
                        <a:spcAft>
                          <a:spcPts val="0"/>
                        </a:spcAft>
                        <a:buClr>
                          <a:schemeClr val="dk1"/>
                        </a:buClr>
                        <a:buSzPts val="1700"/>
                        <a:buFont typeface="Arial"/>
                        <a:buChar char="•"/>
                      </a:pPr>
                      <a:r>
                        <a:rPr lang="en-US" sz="1700" b="1">
                          <a:solidFill>
                            <a:schemeClr val="dk1"/>
                          </a:solidFill>
                          <a:latin typeface="Comic Sans MS"/>
                          <a:ea typeface="Comic Sans MS"/>
                          <a:cs typeface="Comic Sans MS"/>
                          <a:sym typeface="Comic Sans MS"/>
                        </a:rPr>
                        <a:t>Protect your friends and family</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omic Sans MS"/>
                          <a:ea typeface="Comic Sans MS"/>
                          <a:cs typeface="Comic Sans MS"/>
                          <a:sym typeface="Comic Sans MS"/>
                        </a:rPr>
                        <a:t>Don’t talk back</a:t>
                      </a:r>
                      <a:endParaRPr sz="1700" b="1">
                        <a:solidFill>
                          <a:schemeClr val="dk1"/>
                        </a:solidFill>
                        <a:latin typeface="Comic Sans MS"/>
                        <a:ea typeface="Comic Sans MS"/>
                        <a:cs typeface="Comic Sans MS"/>
                        <a:sym typeface="Comic Sans MS"/>
                      </a:endParaRPr>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285750" marR="0" lvl="0" indent="-285750" algn="l" rtl="0">
                        <a:spcBef>
                          <a:spcPts val="0"/>
                        </a:spcBef>
                        <a:spcAft>
                          <a:spcPts val="0"/>
                        </a:spcAft>
                        <a:buClr>
                          <a:schemeClr val="dk1"/>
                        </a:buClr>
                        <a:buSzPts val="1700"/>
                        <a:buFont typeface="Arial"/>
                        <a:buChar char="•"/>
                      </a:pPr>
                      <a:r>
                        <a:rPr lang="en-US" sz="1700" b="1">
                          <a:solidFill>
                            <a:schemeClr val="dk1"/>
                          </a:solidFill>
                          <a:latin typeface="Comic Sans MS"/>
                          <a:ea typeface="Comic Sans MS"/>
                          <a:cs typeface="Comic Sans MS"/>
                          <a:sym typeface="Comic Sans MS"/>
                        </a:rPr>
                        <a:t>Stick up for your friends</a:t>
                      </a:r>
                      <a:endParaRPr/>
                    </a:p>
                    <a:p>
                      <a:pPr marL="285750" marR="0" lvl="0" indent="-285750" algn="l" rtl="0">
                        <a:lnSpc>
                          <a:spcPct val="100000"/>
                        </a:lnSpc>
                        <a:spcBef>
                          <a:spcPts val="1000"/>
                        </a:spcBef>
                        <a:spcAft>
                          <a:spcPts val="0"/>
                        </a:spcAft>
                        <a:buClr>
                          <a:schemeClr val="dk1"/>
                        </a:buClr>
                        <a:buSzPts val="1700"/>
                        <a:buFont typeface="Arial"/>
                        <a:buChar char="•"/>
                      </a:pPr>
                      <a:r>
                        <a:rPr lang="en-US" sz="1700" b="1">
                          <a:solidFill>
                            <a:schemeClr val="dk1"/>
                          </a:solidFill>
                          <a:latin typeface="Comic Sans MS"/>
                          <a:ea typeface="Comic Sans MS"/>
                          <a:cs typeface="Comic Sans MS"/>
                          <a:sym typeface="Comic Sans MS"/>
                        </a:rPr>
                        <a:t>Don’t back down</a:t>
                      </a:r>
                      <a:endParaRPr sz="1700" b="1">
                        <a:solidFill>
                          <a:schemeClr val="dk1"/>
                        </a:solidFill>
                        <a:latin typeface="Comic Sans MS"/>
                        <a:ea typeface="Comic Sans MS"/>
                        <a:cs typeface="Comic Sans MS"/>
                        <a:sym typeface="Comic Sans MS"/>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omic Sans MS"/>
                          <a:ea typeface="Comic Sans MS"/>
                          <a:cs typeface="Comic Sans MS"/>
                          <a:sym typeface="Comic Sans MS"/>
                        </a:rPr>
                        <a:t>Look the other way</a:t>
                      </a:r>
                      <a:endParaRPr/>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015700">
                <a:tc>
                  <a:txBody>
                    <a:bodyPr/>
                    <a:lstStyle/>
                    <a:p>
                      <a:pPr marL="0" marR="0" lvl="0" indent="0" algn="l" rtl="0">
                        <a:spcBef>
                          <a:spcPts val="0"/>
                        </a:spcBef>
                        <a:spcAft>
                          <a:spcPts val="0"/>
                        </a:spcAft>
                        <a:buNone/>
                      </a:pPr>
                      <a:r>
                        <a:rPr lang="en-US" sz="1700" b="1">
                          <a:solidFill>
                            <a:schemeClr val="dk1"/>
                          </a:solidFill>
                          <a:latin typeface="Calibri"/>
                          <a:ea typeface="Calibri"/>
                          <a:cs typeface="Calibri"/>
                          <a:sym typeface="Calibri"/>
                        </a:rPr>
                        <a:t>Be Respectful</a:t>
                      </a:r>
                      <a:endParaRPr/>
                    </a:p>
                  </a:txBody>
                  <a:tcPr marL="95275" marR="95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5DBE5"/>
                    </a:solidFill>
                  </a:tcPr>
                </a:tc>
                <a:tc>
                  <a:txBody>
                    <a:bodyPr/>
                    <a:lstStyle/>
                    <a:p>
                      <a:pPr marL="285750" marR="0" lvl="0" indent="-285750" algn="l" rtl="0">
                        <a:spcBef>
                          <a:spcPts val="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Treat others how you want to be treated</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Include others</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Listen to adults</a:t>
                      </a:r>
                      <a:endParaRPr/>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285750" marR="0" lvl="0" indent="-285750" algn="l" rtl="0">
                        <a:spcBef>
                          <a:spcPts val="0"/>
                        </a:spcBef>
                        <a:spcAft>
                          <a:spcPts val="0"/>
                        </a:spcAft>
                        <a:buClr>
                          <a:schemeClr val="dk1"/>
                        </a:buClr>
                        <a:buSzPts val="1700"/>
                        <a:buFont typeface="Arial"/>
                        <a:buChar char="•"/>
                      </a:pPr>
                      <a:r>
                        <a:rPr lang="en-US" sz="1700" b="1">
                          <a:solidFill>
                            <a:schemeClr val="dk1"/>
                          </a:solidFill>
                          <a:latin typeface="Comic Sans MS"/>
                          <a:ea typeface="Comic Sans MS"/>
                          <a:cs typeface="Comic Sans MS"/>
                          <a:sym typeface="Comic Sans MS"/>
                        </a:rPr>
                        <a:t>Do exactly what adults tell you to do</a:t>
                      </a:r>
                      <a:endParaRPr sz="1700" b="1">
                        <a:solidFill>
                          <a:schemeClr val="dk1"/>
                        </a:solidFill>
                        <a:latin typeface="Comic Sans MS"/>
                        <a:ea typeface="Comic Sans MS"/>
                        <a:cs typeface="Comic Sans MS"/>
                        <a:sym typeface="Comic Sans MS"/>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omic Sans MS"/>
                          <a:ea typeface="Comic Sans MS"/>
                          <a:cs typeface="Comic Sans MS"/>
                          <a:sym typeface="Comic Sans MS"/>
                        </a:rPr>
                        <a:t>Don’t stand out</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omic Sans MS"/>
                          <a:ea typeface="Comic Sans MS"/>
                          <a:cs typeface="Comic Sans MS"/>
                          <a:sym typeface="Comic Sans MS"/>
                        </a:rPr>
                        <a:t>Don’t bring shame</a:t>
                      </a:r>
                      <a:endParaRPr sz="1700" b="1">
                        <a:solidFill>
                          <a:schemeClr val="dk1"/>
                        </a:solidFill>
                        <a:latin typeface="Comic Sans MS"/>
                        <a:ea typeface="Comic Sans MS"/>
                        <a:cs typeface="Comic Sans MS"/>
                        <a:sym typeface="Comic Sans MS"/>
                      </a:endParaRPr>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285750" marR="0" lvl="0" indent="-285750" algn="l" rtl="0">
                        <a:lnSpc>
                          <a:spcPct val="100000"/>
                        </a:lnSpc>
                        <a:spcBef>
                          <a:spcPts val="0"/>
                        </a:spcBef>
                        <a:spcAft>
                          <a:spcPts val="0"/>
                        </a:spcAft>
                        <a:buClr>
                          <a:schemeClr val="dk1"/>
                        </a:buClr>
                        <a:buSzPts val="1700"/>
                        <a:buFont typeface="Arial"/>
                        <a:buChar char="•"/>
                      </a:pPr>
                      <a:r>
                        <a:rPr lang="en-US" sz="1700" b="1">
                          <a:solidFill>
                            <a:schemeClr val="dk1"/>
                          </a:solidFill>
                          <a:latin typeface="Comic Sans MS"/>
                          <a:ea typeface="Comic Sans MS"/>
                          <a:cs typeface="Comic Sans MS"/>
                          <a:sym typeface="Comic Sans MS"/>
                        </a:rPr>
                        <a:t>Text back within 30 seconds</a:t>
                      </a:r>
                      <a:endParaRPr sz="1700" b="1">
                        <a:solidFill>
                          <a:schemeClr val="dk1"/>
                        </a:solidFill>
                        <a:latin typeface="Comic Sans MS"/>
                        <a:ea typeface="Comic Sans MS"/>
                        <a:cs typeface="Comic Sans MS"/>
                        <a:sym typeface="Comic Sans MS"/>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omic Sans MS"/>
                          <a:ea typeface="Comic Sans MS"/>
                          <a:cs typeface="Comic Sans MS"/>
                          <a:sym typeface="Comic Sans MS"/>
                        </a:rPr>
                        <a:t>Be nice to friends’ parents</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omic Sans MS"/>
                          <a:ea typeface="Comic Sans MS"/>
                          <a:cs typeface="Comic Sans MS"/>
                          <a:sym typeface="Comic Sans MS"/>
                        </a:rPr>
                        <a:t>Share food</a:t>
                      </a:r>
                      <a:endParaRPr/>
                    </a:p>
                    <a:p>
                      <a:pPr marL="285750" marR="0" lvl="0" indent="-177800" algn="l" rtl="0">
                        <a:spcBef>
                          <a:spcPts val="1000"/>
                        </a:spcBef>
                        <a:spcAft>
                          <a:spcPts val="0"/>
                        </a:spcAft>
                        <a:buClr>
                          <a:schemeClr val="dk1"/>
                        </a:buClr>
                        <a:buSzPts val="1700"/>
                        <a:buFont typeface="Arial"/>
                        <a:buNone/>
                      </a:pPr>
                      <a:endParaRPr sz="1700" b="1">
                        <a:solidFill>
                          <a:schemeClr val="dk1"/>
                        </a:solidFill>
                        <a:latin typeface="Comic Sans MS"/>
                        <a:ea typeface="Comic Sans MS"/>
                        <a:cs typeface="Comic Sans MS"/>
                        <a:sym typeface="Comic Sans MS"/>
                      </a:endParaRPr>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015700">
                <a:tc>
                  <a:txBody>
                    <a:bodyPr/>
                    <a:lstStyle/>
                    <a:p>
                      <a:pPr marL="0" marR="0" lvl="0" indent="0" algn="l" rtl="0">
                        <a:spcBef>
                          <a:spcPts val="0"/>
                        </a:spcBef>
                        <a:spcAft>
                          <a:spcPts val="0"/>
                        </a:spcAft>
                        <a:buNone/>
                      </a:pPr>
                      <a:r>
                        <a:rPr lang="en-US" sz="1700" b="1">
                          <a:solidFill>
                            <a:schemeClr val="dk1"/>
                          </a:solidFill>
                          <a:latin typeface="Calibri"/>
                          <a:ea typeface="Calibri"/>
                          <a:cs typeface="Calibri"/>
                          <a:sym typeface="Calibri"/>
                        </a:rPr>
                        <a:t>Be Responsible</a:t>
                      </a:r>
                      <a:endParaRPr/>
                    </a:p>
                  </a:txBody>
                  <a:tcPr marL="95275" marR="95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5DBE5"/>
                    </a:solidFill>
                  </a:tcPr>
                </a:tc>
                <a:tc>
                  <a:txBody>
                    <a:bodyPr/>
                    <a:lstStyle/>
                    <a:p>
                      <a:pPr marL="285750" marR="0" lvl="0" indent="-285750" algn="l" rtl="0">
                        <a:spcBef>
                          <a:spcPts val="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Do my own work</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Personal best</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Follow directions</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alibri"/>
                          <a:ea typeface="Calibri"/>
                          <a:cs typeface="Calibri"/>
                          <a:sym typeface="Calibri"/>
                        </a:rPr>
                        <a:t>Clean up messes</a:t>
                      </a:r>
                      <a:endParaRPr sz="1700" b="1">
                        <a:solidFill>
                          <a:schemeClr val="dk1"/>
                        </a:solidFill>
                        <a:latin typeface="Calibri"/>
                        <a:ea typeface="Calibri"/>
                        <a:cs typeface="Calibri"/>
                        <a:sym typeface="Calibri"/>
                      </a:endParaRPr>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285750" marR="0" lvl="0" indent="-285750" algn="l" rtl="0">
                        <a:spcBef>
                          <a:spcPts val="0"/>
                        </a:spcBef>
                        <a:spcAft>
                          <a:spcPts val="0"/>
                        </a:spcAft>
                        <a:buClr>
                          <a:schemeClr val="dk1"/>
                        </a:buClr>
                        <a:buSzPts val="1700"/>
                        <a:buFont typeface="Arial"/>
                        <a:buChar char="•"/>
                      </a:pPr>
                      <a:r>
                        <a:rPr lang="en-US" sz="1700" b="1">
                          <a:solidFill>
                            <a:schemeClr val="dk1"/>
                          </a:solidFill>
                          <a:latin typeface="Comic Sans MS"/>
                          <a:ea typeface="Comic Sans MS"/>
                          <a:cs typeface="Comic Sans MS"/>
                          <a:sym typeface="Comic Sans MS"/>
                        </a:rPr>
                        <a:t>Help your family out first</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omic Sans MS"/>
                          <a:ea typeface="Comic Sans MS"/>
                          <a:cs typeface="Comic Sans MS"/>
                          <a:sym typeface="Comic Sans MS"/>
                        </a:rPr>
                        <a:t>Own your mistakes</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omic Sans MS"/>
                          <a:ea typeface="Comic Sans MS"/>
                          <a:cs typeface="Comic Sans MS"/>
                          <a:sym typeface="Comic Sans MS"/>
                        </a:rPr>
                        <a:t>Share credit for successes</a:t>
                      </a:r>
                      <a:endParaRPr/>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285750" marR="0" lvl="0" indent="-285750" algn="l" rtl="0">
                        <a:spcBef>
                          <a:spcPts val="0"/>
                        </a:spcBef>
                        <a:spcAft>
                          <a:spcPts val="0"/>
                        </a:spcAft>
                        <a:buClr>
                          <a:schemeClr val="dk1"/>
                        </a:buClr>
                        <a:buSzPts val="1700"/>
                        <a:buFont typeface="Arial"/>
                        <a:buChar char="•"/>
                      </a:pPr>
                      <a:r>
                        <a:rPr lang="en-US" sz="1700" b="1">
                          <a:solidFill>
                            <a:schemeClr val="dk1"/>
                          </a:solidFill>
                          <a:latin typeface="Comic Sans MS"/>
                          <a:ea typeface="Comic Sans MS"/>
                          <a:cs typeface="Comic Sans MS"/>
                          <a:sym typeface="Comic Sans MS"/>
                        </a:rPr>
                        <a:t>Have each other’s backs</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omic Sans MS"/>
                          <a:ea typeface="Comic Sans MS"/>
                          <a:cs typeface="Comic Sans MS"/>
                          <a:sym typeface="Comic Sans MS"/>
                        </a:rPr>
                        <a:t>Own your mistakes</a:t>
                      </a:r>
                      <a:endParaRPr/>
                    </a:p>
                    <a:p>
                      <a:pPr marL="285750" marR="0" lvl="0" indent="-285750" algn="l" rtl="0">
                        <a:spcBef>
                          <a:spcPts val="1000"/>
                        </a:spcBef>
                        <a:spcAft>
                          <a:spcPts val="0"/>
                        </a:spcAft>
                        <a:buClr>
                          <a:schemeClr val="dk1"/>
                        </a:buClr>
                        <a:buSzPts val="1700"/>
                        <a:buFont typeface="Arial"/>
                        <a:buChar char="•"/>
                      </a:pPr>
                      <a:r>
                        <a:rPr lang="en-US" sz="1700" b="1">
                          <a:solidFill>
                            <a:schemeClr val="dk1"/>
                          </a:solidFill>
                          <a:latin typeface="Comic Sans MS"/>
                          <a:ea typeface="Comic Sans MS"/>
                          <a:cs typeface="Comic Sans MS"/>
                          <a:sym typeface="Comic Sans MS"/>
                        </a:rPr>
                        <a:t>Check in about what to do</a:t>
                      </a:r>
                      <a:endParaRPr sz="1700" b="1">
                        <a:solidFill>
                          <a:schemeClr val="dk1"/>
                        </a:solidFill>
                        <a:latin typeface="Comic Sans MS"/>
                        <a:ea typeface="Comic Sans MS"/>
                        <a:cs typeface="Comic Sans MS"/>
                        <a:sym typeface="Comic Sans MS"/>
                      </a:endParaRPr>
                    </a:p>
                  </a:txBody>
                  <a:tcPr marL="95275" marR="95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036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ge041cf7e2b_0_276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600"/>
              <a:buFont typeface="Cambria"/>
              <a:buNone/>
            </a:pPr>
            <a:r>
              <a:rPr lang="en-US"/>
              <a:t>They’re Alive! </a:t>
            </a:r>
            <a:endParaRPr/>
          </a:p>
        </p:txBody>
      </p:sp>
      <p:sp>
        <p:nvSpPr>
          <p:cNvPr id="1025" name="Google Shape;1025;ge041cf7e2b_0_2762"/>
          <p:cNvSpPr txBox="1">
            <a:spLocks noGrp="1"/>
          </p:cNvSpPr>
          <p:nvPr>
            <p:ph type="body" idx="1"/>
          </p:nvPr>
        </p:nvSpPr>
        <p:spPr>
          <a:xfrm>
            <a:off x="4706704" y="1600200"/>
            <a:ext cx="6063000" cy="4800600"/>
          </a:xfrm>
          <a:prstGeom prst="rect">
            <a:avLst/>
          </a:prstGeom>
          <a:noFill/>
          <a:ln>
            <a:noFill/>
          </a:ln>
        </p:spPr>
        <p:txBody>
          <a:bodyPr spcFirstLastPara="1" wrap="square" lIns="91425" tIns="45700" rIns="91425" bIns="45700" anchor="t" anchorCtr="0">
            <a:noAutofit/>
          </a:bodyPr>
          <a:lstStyle/>
          <a:p>
            <a:pPr marL="342900" lvl="0" indent="-228600" algn="l" rtl="0">
              <a:lnSpc>
                <a:spcPct val="90000"/>
              </a:lnSpc>
              <a:spcBef>
                <a:spcPts val="0"/>
              </a:spcBef>
              <a:spcAft>
                <a:spcPts val="0"/>
              </a:spcAft>
              <a:buSzPts val="3200"/>
              <a:buChar char="•"/>
            </a:pPr>
            <a:r>
              <a:rPr lang="en-US" sz="3200"/>
              <a:t>Think of your School-wide and Classroom Matrices as living, fluid documents.  If being responsive to your data and needs of your school and community, then teams and schools need to be flexible and willing to revisit expectations and rules.   </a:t>
            </a:r>
            <a:endParaRPr sz="3200"/>
          </a:p>
        </p:txBody>
      </p:sp>
      <p:pic>
        <p:nvPicPr>
          <p:cNvPr id="1026" name="Google Shape;1026;ge041cf7e2b_0_2762" descr="esco alla prossima • Se tu non cambi nulla, nulla cambia."/>
          <p:cNvPicPr preferRelativeResize="0"/>
          <p:nvPr/>
        </p:nvPicPr>
        <p:blipFill rotWithShape="1">
          <a:blip r:embed="rId3">
            <a:alphaModFix/>
          </a:blip>
          <a:srcRect/>
          <a:stretch/>
        </p:blipFill>
        <p:spPr>
          <a:xfrm>
            <a:off x="869633" y="1417638"/>
            <a:ext cx="3577038" cy="5440362"/>
          </a:xfrm>
          <a:prstGeom prst="rect">
            <a:avLst/>
          </a:prstGeom>
          <a:noFill/>
          <a:ln>
            <a:noFill/>
          </a:ln>
        </p:spPr>
      </p:pic>
    </p:spTree>
    <p:extLst>
      <p:ext uri="{BB962C8B-B14F-4D97-AF65-F5344CB8AC3E}">
        <p14:creationId xmlns:p14="http://schemas.microsoft.com/office/powerpoint/2010/main" val="1533617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Invest in Building a Strong Foundation</a:t>
            </a:r>
            <a:endParaRPr/>
          </a:p>
        </p:txBody>
      </p:sp>
      <p:sp>
        <p:nvSpPr>
          <p:cNvPr id="784" name="Google Shape;784;p38"/>
          <p:cNvSpPr txBox="1">
            <a:spLocks noGrp="1"/>
          </p:cNvSpPr>
          <p:nvPr>
            <p:ph type="body" idx="1"/>
          </p:nvPr>
        </p:nvSpPr>
        <p:spPr>
          <a:xfrm>
            <a:off x="1137138" y="1600200"/>
            <a:ext cx="6940061" cy="4800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a:t>The teaching matrix is foundation for </a:t>
            </a:r>
            <a:endParaRPr/>
          </a:p>
          <a:p>
            <a:pPr marL="685800" lvl="1" indent="-228600" algn="l" rtl="0">
              <a:lnSpc>
                <a:spcPct val="90000"/>
              </a:lnSpc>
              <a:spcBef>
                <a:spcPts val="500"/>
              </a:spcBef>
              <a:spcAft>
                <a:spcPts val="0"/>
              </a:spcAft>
              <a:buClr>
                <a:schemeClr val="dk1"/>
              </a:buClr>
              <a:buSzPts val="3200"/>
              <a:buChar char="•"/>
            </a:pPr>
            <a:r>
              <a:rPr lang="en-US" sz="3200"/>
              <a:t>TEACHING behavior &amp; social skills</a:t>
            </a:r>
            <a:endParaRPr/>
          </a:p>
          <a:p>
            <a:pPr marL="685800" lvl="1" indent="-228600" algn="l" rtl="0">
              <a:lnSpc>
                <a:spcPct val="90000"/>
              </a:lnSpc>
              <a:spcBef>
                <a:spcPts val="500"/>
              </a:spcBef>
              <a:spcAft>
                <a:spcPts val="0"/>
              </a:spcAft>
              <a:buClr>
                <a:schemeClr val="dk1"/>
              </a:buClr>
              <a:buSzPts val="3200"/>
              <a:buChar char="•"/>
            </a:pPr>
            <a:r>
              <a:rPr lang="en-US" sz="3200"/>
              <a:t>ACKNOWLEDGING/REINFORCING skills</a:t>
            </a:r>
            <a:endParaRPr/>
          </a:p>
          <a:p>
            <a:pPr marL="685800" lvl="1" indent="-228600" algn="l" rtl="0">
              <a:lnSpc>
                <a:spcPct val="90000"/>
              </a:lnSpc>
              <a:spcBef>
                <a:spcPts val="500"/>
              </a:spcBef>
              <a:spcAft>
                <a:spcPts val="0"/>
              </a:spcAft>
              <a:buClr>
                <a:schemeClr val="dk1"/>
              </a:buClr>
              <a:buSzPts val="3200"/>
              <a:buChar char="•"/>
            </a:pPr>
            <a:r>
              <a:rPr lang="en-US" sz="3200"/>
              <a:t>PRE-CORRECTING for desired behaviors, and</a:t>
            </a:r>
            <a:endParaRPr/>
          </a:p>
          <a:p>
            <a:pPr marL="685800" lvl="1" indent="-228600" algn="l" rtl="0">
              <a:lnSpc>
                <a:spcPct val="90000"/>
              </a:lnSpc>
              <a:spcBef>
                <a:spcPts val="500"/>
              </a:spcBef>
              <a:spcAft>
                <a:spcPts val="0"/>
              </a:spcAft>
              <a:buClr>
                <a:schemeClr val="dk1"/>
              </a:buClr>
              <a:buSzPts val="3200"/>
              <a:buChar char="•"/>
            </a:pPr>
            <a:r>
              <a:rPr lang="en-US" sz="3200"/>
              <a:t>CORRECTING behavioral missteps through re-teaching. </a:t>
            </a:r>
            <a:endParaRPr/>
          </a:p>
        </p:txBody>
      </p:sp>
      <p:pic>
        <p:nvPicPr>
          <p:cNvPr id="785" name="Google Shape;785;p38" descr="House &lt;strong&gt;Foundation&lt;/strong&gt; Free Stock Photo HD - Public Domain Pictures"/>
          <p:cNvPicPr preferRelativeResize="0"/>
          <p:nvPr/>
        </p:nvPicPr>
        <p:blipFill rotWithShape="1">
          <a:blip r:embed="rId3">
            <a:alphaModFix/>
          </a:blip>
          <a:srcRect b="19335"/>
          <a:stretch/>
        </p:blipFill>
        <p:spPr>
          <a:xfrm>
            <a:off x="8077200" y="2004647"/>
            <a:ext cx="2590801" cy="2284876"/>
          </a:xfrm>
          <a:prstGeom prst="rect">
            <a:avLst/>
          </a:prstGeom>
          <a:noFill/>
          <a:ln>
            <a:noFill/>
          </a:ln>
        </p:spPr>
      </p:pic>
    </p:spTree>
    <p:extLst>
      <p:ext uri="{BB962C8B-B14F-4D97-AF65-F5344CB8AC3E}">
        <p14:creationId xmlns:p14="http://schemas.microsoft.com/office/powerpoint/2010/main" val="48096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rmAutofit fontScale="90000"/>
          </a:bodyPr>
          <a:lstStyle/>
          <a:p>
            <a:pPr marL="0" marR="0" lvl="0" indent="0" algn="ctr" rtl="0">
              <a:lnSpc>
                <a:spcPct val="90000"/>
              </a:lnSpc>
              <a:spcBef>
                <a:spcPts val="0"/>
              </a:spcBef>
              <a:spcAft>
                <a:spcPts val="0"/>
              </a:spcAft>
              <a:buClr>
                <a:schemeClr val="dk1"/>
              </a:buClr>
              <a:buSzPts val="4400"/>
              <a:buFont typeface="Calibri"/>
              <a:buNone/>
            </a:pPr>
            <a:r>
              <a:rPr lang="en-US" dirty="0">
                <a:solidFill>
                  <a:srgbClr val="1D2A53"/>
                </a:solidFill>
                <a:latin typeface="Calibri"/>
                <a:ea typeface="Calibri"/>
                <a:cs typeface="Calibri"/>
                <a:sym typeface="Calibri"/>
              </a:rPr>
              <a:t>Why? … Consistency</a:t>
            </a:r>
            <a:r>
              <a:rPr lang="en-US" sz="4000" b="1" dirty="0">
                <a:solidFill>
                  <a:srgbClr val="1D2A53"/>
                </a:solidFill>
                <a:latin typeface="Calibri"/>
                <a:ea typeface="Calibri"/>
                <a:cs typeface="Calibri"/>
                <a:sym typeface="Calibri"/>
              </a:rPr>
              <a:t> </a:t>
            </a:r>
            <a:r>
              <a:rPr lang="en-US" dirty="0">
                <a:solidFill>
                  <a:srgbClr val="1D2A53"/>
                </a:solidFill>
                <a:latin typeface="Calibri"/>
                <a:ea typeface="Calibri"/>
                <a:cs typeface="Calibri"/>
                <a:sym typeface="Calibri"/>
              </a:rPr>
              <a:t>Matters and Language Matters</a:t>
            </a:r>
            <a:endParaRPr dirty="0"/>
          </a:p>
        </p:txBody>
      </p:sp>
      <p:grpSp>
        <p:nvGrpSpPr>
          <p:cNvPr id="458" name="Google Shape;458;p5"/>
          <p:cNvGrpSpPr/>
          <p:nvPr/>
        </p:nvGrpSpPr>
        <p:grpSpPr>
          <a:xfrm>
            <a:off x="2667001" y="1470026"/>
            <a:ext cx="7466413" cy="5159375"/>
            <a:chOff x="-237" y="1146"/>
            <a:chExt cx="4441" cy="2550"/>
          </a:xfrm>
        </p:grpSpPr>
        <p:sp>
          <p:nvSpPr>
            <p:cNvPr id="459" name="Google Shape;459;p5"/>
            <p:cNvSpPr/>
            <p:nvPr/>
          </p:nvSpPr>
          <p:spPr>
            <a:xfrm>
              <a:off x="1378" y="1248"/>
              <a:ext cx="2544" cy="24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0" name="Google Shape;460;p5"/>
            <p:cNvSpPr/>
            <p:nvPr/>
          </p:nvSpPr>
          <p:spPr>
            <a:xfrm>
              <a:off x="1262" y="1664"/>
              <a:ext cx="1106" cy="918"/>
            </a:xfrm>
            <a:prstGeom prst="ellipse">
              <a:avLst/>
            </a:prstGeom>
            <a:solidFill>
              <a:srgbClr val="FFC000">
                <a:alpha val="49411"/>
              </a:srgbClr>
            </a:solidFill>
            <a:ln w="9525" cap="flat" cmpd="sng">
              <a:solidFill>
                <a:srgbClr val="52525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1" name="Google Shape;461;p5"/>
            <p:cNvSpPr/>
            <p:nvPr/>
          </p:nvSpPr>
          <p:spPr>
            <a:xfrm>
              <a:off x="772" y="1146"/>
              <a:ext cx="2100" cy="49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1D2A53"/>
                  </a:solidFill>
                  <a:latin typeface="Twentieth Century"/>
                  <a:ea typeface="Twentieth Century"/>
                  <a:cs typeface="Twentieth Century"/>
                  <a:sym typeface="Twentieth Century"/>
                </a:rPr>
                <a:t>Common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1D2A53"/>
                  </a:solidFill>
                  <a:latin typeface="Twentieth Century"/>
                  <a:ea typeface="Twentieth Century"/>
                  <a:cs typeface="Twentieth Century"/>
                  <a:sym typeface="Twentieth Century"/>
                </a:rPr>
                <a:t>Vision/Expectations</a:t>
              </a:r>
              <a:endParaRPr sz="1400" b="0" i="0" u="none" strike="noStrike" cap="none">
                <a:solidFill>
                  <a:srgbClr val="000000"/>
                </a:solidFill>
                <a:latin typeface="Arial"/>
                <a:ea typeface="Arial"/>
                <a:cs typeface="Arial"/>
                <a:sym typeface="Arial"/>
              </a:endParaRPr>
            </a:p>
          </p:txBody>
        </p:sp>
        <p:sp>
          <p:nvSpPr>
            <p:cNvPr id="462" name="Google Shape;462;p5"/>
            <p:cNvSpPr/>
            <p:nvPr/>
          </p:nvSpPr>
          <p:spPr>
            <a:xfrm>
              <a:off x="1564" y="2187"/>
              <a:ext cx="1107" cy="918"/>
            </a:xfrm>
            <a:prstGeom prst="ellipse">
              <a:avLst/>
            </a:prstGeom>
            <a:solidFill>
              <a:srgbClr val="4B731F">
                <a:alpha val="49411"/>
              </a:srgbClr>
            </a:solidFill>
            <a:ln w="9525" cap="flat" cmpd="sng">
              <a:solidFill>
                <a:srgbClr val="52525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
            <p:cNvSpPr/>
            <p:nvPr/>
          </p:nvSpPr>
          <p:spPr>
            <a:xfrm>
              <a:off x="2155" y="2754"/>
              <a:ext cx="2049" cy="753"/>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1D2A53"/>
                  </a:solidFill>
                  <a:latin typeface="Twentieth Century"/>
                  <a:ea typeface="Twentieth Century"/>
                  <a:cs typeface="Twentieth Century"/>
                  <a:sym typeface="Twentieth Century"/>
                </a:rPr>
                <a:t>Common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1D2A53"/>
                  </a:solidFill>
                  <a:latin typeface="Twentieth Century"/>
                  <a:ea typeface="Twentieth Century"/>
                  <a:cs typeface="Twentieth Century"/>
                  <a:sym typeface="Twentieth Century"/>
                </a:rPr>
                <a:t>Language </a:t>
              </a:r>
              <a:endParaRPr sz="1400" b="0" i="0" u="none" strike="noStrike" cap="none">
                <a:solidFill>
                  <a:srgbClr val="000000"/>
                </a:solidFill>
                <a:latin typeface="Arial"/>
                <a:ea typeface="Arial"/>
                <a:cs typeface="Arial"/>
                <a:sym typeface="Arial"/>
              </a:endParaRPr>
            </a:p>
          </p:txBody>
        </p:sp>
        <p:sp>
          <p:nvSpPr>
            <p:cNvPr id="464" name="Google Shape;464;p5"/>
            <p:cNvSpPr/>
            <p:nvPr/>
          </p:nvSpPr>
          <p:spPr>
            <a:xfrm>
              <a:off x="960" y="2187"/>
              <a:ext cx="1106" cy="918"/>
            </a:xfrm>
            <a:prstGeom prst="ellipse">
              <a:avLst/>
            </a:prstGeom>
            <a:solidFill>
              <a:srgbClr val="DE3F2E">
                <a:alpha val="49411"/>
              </a:srgbClr>
            </a:solidFill>
            <a:ln w="9525" cap="flat" cmpd="sng">
              <a:solidFill>
                <a:srgbClr val="52525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5" name="Google Shape;465;p5"/>
            <p:cNvSpPr/>
            <p:nvPr/>
          </p:nvSpPr>
          <p:spPr>
            <a:xfrm>
              <a:off x="-237" y="2905"/>
              <a:ext cx="1090" cy="49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D2A53"/>
                </a:buClr>
                <a:buSzPts val="3200"/>
                <a:buFont typeface="Arial"/>
                <a:buNone/>
              </a:pPr>
              <a:r>
                <a:rPr lang="en-US" sz="3200" b="1" i="0" u="none" strike="noStrike" cap="none">
                  <a:solidFill>
                    <a:srgbClr val="1D2A53"/>
                  </a:solidFill>
                  <a:latin typeface="Twentieth Century"/>
                  <a:ea typeface="Twentieth Century"/>
                  <a:cs typeface="Twentieth Century"/>
                  <a:sym typeface="Twentieth Century"/>
                </a:rPr>
                <a:t>Common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1D2A53"/>
                </a:buClr>
                <a:buSzPts val="3200"/>
                <a:buFont typeface="Arial"/>
                <a:buNone/>
              </a:pPr>
              <a:r>
                <a:rPr lang="en-US" sz="3200" b="1" i="0" u="none" strike="noStrike" cap="none">
                  <a:solidFill>
                    <a:srgbClr val="1D2A53"/>
                  </a:solidFill>
                  <a:latin typeface="Twentieth Century"/>
                  <a:ea typeface="Twentieth Century"/>
                  <a:cs typeface="Twentieth Century"/>
                  <a:sym typeface="Twentieth Century"/>
                </a:rPr>
                <a:t>Practices</a:t>
              </a:r>
              <a:endParaRPr sz="1400" b="0" i="0" u="none" strike="noStrike" cap="none">
                <a:solidFill>
                  <a:srgbClr val="000000"/>
                </a:solidFill>
                <a:latin typeface="Arial"/>
                <a:ea typeface="Arial"/>
                <a:cs typeface="Arial"/>
                <a:sym typeface="Arial"/>
              </a:endParaRPr>
            </a:p>
          </p:txBody>
        </p:sp>
      </p:grpSp>
      <p:sp>
        <p:nvSpPr>
          <p:cNvPr id="466" name="Google Shape;466;p5"/>
          <p:cNvSpPr txBox="1"/>
          <p:nvPr/>
        </p:nvSpPr>
        <p:spPr>
          <a:xfrm>
            <a:off x="4282643" y="3571016"/>
            <a:ext cx="50292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1D2A53"/>
                </a:solidFill>
                <a:latin typeface="Twentieth Century"/>
                <a:ea typeface="Twentieth Century"/>
                <a:cs typeface="Twentieth Century"/>
                <a:sym typeface="Twentieth Century"/>
              </a:rPr>
              <a:t>SCHOOL COMMUNITY</a:t>
            </a:r>
            <a:endParaRPr sz="1400" b="0" i="0" u="none" strike="noStrike" cap="none">
              <a:solidFill>
                <a:srgbClr val="000000"/>
              </a:solidFill>
              <a:latin typeface="Arial"/>
              <a:ea typeface="Arial"/>
              <a:cs typeface="Arial"/>
              <a:sym typeface="Arial"/>
            </a:endParaRPr>
          </a:p>
        </p:txBody>
      </p:sp>
      <p:sp>
        <p:nvSpPr>
          <p:cNvPr id="467" name="Google Shape;467;p5"/>
          <p:cNvSpPr txBox="1"/>
          <p:nvPr/>
        </p:nvSpPr>
        <p:spPr>
          <a:xfrm>
            <a:off x="1745734" y="6449843"/>
            <a:ext cx="469672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(USDOE OSEP PBIS TA Center, 2010)</a:t>
            </a:r>
            <a:endParaRPr sz="1400" b="0" i="0" u="none" strike="noStrike" cap="none">
              <a:solidFill>
                <a:srgbClr val="000000"/>
              </a:solidFill>
              <a:latin typeface="Arial"/>
              <a:ea typeface="Arial"/>
              <a:cs typeface="Arial"/>
              <a:sym typeface="Arial"/>
            </a:endParaRPr>
          </a:p>
        </p:txBody>
      </p:sp>
      <p:pic>
        <p:nvPicPr>
          <p:cNvPr id="468" name="Google Shape;468;p5"/>
          <p:cNvPicPr preferRelativeResize="0"/>
          <p:nvPr/>
        </p:nvPicPr>
        <p:blipFill rotWithShape="1">
          <a:blip r:embed="rId3">
            <a:alphaModFix/>
          </a:blip>
          <a:srcRect l="41470" t="91521" r="56807" b="2710"/>
          <a:stretch/>
        </p:blipFill>
        <p:spPr>
          <a:xfrm>
            <a:off x="11439742" y="5524687"/>
            <a:ext cx="634953" cy="597876"/>
          </a:xfrm>
          <a:prstGeom prst="rect">
            <a:avLst/>
          </a:prstGeom>
          <a:noFill/>
          <a:ln>
            <a:noFill/>
          </a:ln>
        </p:spPr>
      </p:pic>
    </p:spTree>
    <p:extLst>
      <p:ext uri="{BB962C8B-B14F-4D97-AF65-F5344CB8AC3E}">
        <p14:creationId xmlns:p14="http://schemas.microsoft.com/office/powerpoint/2010/main" val="4041460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ge041cf7e2b_0_0"/>
          <p:cNvSpPr txBox="1">
            <a:spLocks noGrp="1"/>
          </p:cNvSpPr>
          <p:nvPr>
            <p:ph type="title"/>
          </p:nvPr>
        </p:nvSpPr>
        <p:spPr>
          <a:xfrm>
            <a:off x="1063869" y="273048"/>
            <a:ext cx="9577800" cy="1441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Cambria"/>
              <a:buNone/>
            </a:pPr>
            <a:r>
              <a:rPr lang="en-US" sz="4400">
                <a:solidFill>
                  <a:srgbClr val="000000"/>
                </a:solidFill>
                <a:latin typeface="Arial"/>
                <a:ea typeface="Arial"/>
                <a:cs typeface="Arial"/>
                <a:sym typeface="Arial"/>
              </a:rPr>
              <a:t>What Is Gained by Identifying Expectations &amp; Rules?</a:t>
            </a:r>
            <a:br>
              <a:rPr lang="en-US" sz="3600">
                <a:solidFill>
                  <a:srgbClr val="000000"/>
                </a:solidFill>
                <a:latin typeface="Arial"/>
                <a:ea typeface="Arial"/>
                <a:cs typeface="Arial"/>
                <a:sym typeface="Arial"/>
              </a:rPr>
            </a:br>
            <a:endParaRPr sz="3600">
              <a:solidFill>
                <a:srgbClr val="000000"/>
              </a:solidFill>
              <a:latin typeface="Arial"/>
              <a:ea typeface="Arial"/>
              <a:cs typeface="Arial"/>
              <a:sym typeface="Arial"/>
            </a:endParaRPr>
          </a:p>
        </p:txBody>
      </p:sp>
      <p:sp>
        <p:nvSpPr>
          <p:cNvPr id="802" name="Google Shape;802;ge041cf7e2b_0_0"/>
          <p:cNvSpPr txBox="1">
            <a:spLocks noGrp="1"/>
          </p:cNvSpPr>
          <p:nvPr>
            <p:ph type="body" idx="1"/>
          </p:nvPr>
        </p:nvSpPr>
        <p:spPr>
          <a:xfrm>
            <a:off x="1063875" y="1861150"/>
            <a:ext cx="10098600" cy="4209600"/>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342900" lvl="0" indent="-228600" algn="l" rtl="0">
              <a:lnSpc>
                <a:spcPct val="90000"/>
              </a:lnSpc>
              <a:spcBef>
                <a:spcPts val="0"/>
              </a:spcBef>
              <a:spcAft>
                <a:spcPts val="0"/>
              </a:spcAft>
              <a:buSzPts val="3400"/>
              <a:buChar char="•"/>
            </a:pPr>
            <a:r>
              <a:rPr lang="en-US" sz="3200" dirty="0">
                <a:latin typeface="Arial"/>
                <a:ea typeface="Arial"/>
                <a:cs typeface="Arial"/>
                <a:sym typeface="Arial"/>
              </a:rPr>
              <a:t>Establishes common, unifying language for staff, students and families</a:t>
            </a:r>
            <a:endParaRPr sz="3200" dirty="0">
              <a:latin typeface="Arial"/>
              <a:ea typeface="Arial"/>
              <a:cs typeface="Arial"/>
              <a:sym typeface="Arial"/>
            </a:endParaRPr>
          </a:p>
          <a:p>
            <a:pPr marL="342900" lvl="0" indent="-228600" algn="l" rtl="0">
              <a:lnSpc>
                <a:spcPct val="90000"/>
              </a:lnSpc>
              <a:spcBef>
                <a:spcPts val="680"/>
              </a:spcBef>
              <a:spcAft>
                <a:spcPts val="0"/>
              </a:spcAft>
              <a:buSzPts val="3400"/>
              <a:buChar char="•"/>
            </a:pPr>
            <a:r>
              <a:rPr lang="en-US" sz="3200" dirty="0">
                <a:latin typeface="Arial"/>
                <a:ea typeface="Arial"/>
                <a:cs typeface="Arial"/>
                <a:sym typeface="Arial"/>
              </a:rPr>
              <a:t>Supports social behavioral curriculum design; supports alignment of varying initiatives</a:t>
            </a:r>
            <a:endParaRPr sz="3200" dirty="0">
              <a:latin typeface="Arial"/>
              <a:ea typeface="Arial"/>
              <a:cs typeface="Arial"/>
              <a:sym typeface="Arial"/>
            </a:endParaRPr>
          </a:p>
          <a:p>
            <a:pPr marL="342900" lvl="0" indent="-228600" algn="l" rtl="0">
              <a:lnSpc>
                <a:spcPct val="90000"/>
              </a:lnSpc>
              <a:spcBef>
                <a:spcPts val="680"/>
              </a:spcBef>
              <a:spcAft>
                <a:spcPts val="0"/>
              </a:spcAft>
              <a:buSzPts val="3400"/>
              <a:buChar char="•"/>
            </a:pPr>
            <a:r>
              <a:rPr lang="en-US" sz="3200" dirty="0">
                <a:latin typeface="Arial"/>
                <a:ea typeface="Arial"/>
                <a:cs typeface="Arial"/>
                <a:sym typeface="Arial"/>
              </a:rPr>
              <a:t>Promotes uniform instruction across multiple settings within the school (and outside)</a:t>
            </a:r>
            <a:endParaRPr sz="3200" dirty="0">
              <a:latin typeface="Arial"/>
              <a:ea typeface="Arial"/>
              <a:cs typeface="Arial"/>
              <a:sym typeface="Arial"/>
            </a:endParaRPr>
          </a:p>
          <a:p>
            <a:pPr marL="342900" lvl="0" indent="-228600" algn="l" rtl="0">
              <a:lnSpc>
                <a:spcPct val="90000"/>
              </a:lnSpc>
              <a:spcBef>
                <a:spcPts val="680"/>
              </a:spcBef>
              <a:spcAft>
                <a:spcPts val="0"/>
              </a:spcAft>
              <a:buSzPts val="3400"/>
              <a:buFont typeface="Arial"/>
              <a:buChar char="•"/>
            </a:pPr>
            <a:r>
              <a:rPr lang="en-US" sz="3200" dirty="0">
                <a:latin typeface="Arial"/>
                <a:ea typeface="Arial"/>
                <a:cs typeface="Arial"/>
                <a:sym typeface="Arial"/>
              </a:rPr>
              <a:t>Provides reassurance and predictability</a:t>
            </a:r>
            <a:endParaRPr sz="3200" dirty="0">
              <a:latin typeface="Arial"/>
              <a:ea typeface="Arial"/>
              <a:cs typeface="Arial"/>
              <a:sym typeface="Arial"/>
            </a:endParaRPr>
          </a:p>
        </p:txBody>
      </p:sp>
      <p:sp>
        <p:nvSpPr>
          <p:cNvPr id="803" name="Google Shape;803;ge041cf7e2b_0_0"/>
          <p:cNvSpPr txBox="1"/>
          <p:nvPr/>
        </p:nvSpPr>
        <p:spPr>
          <a:xfrm>
            <a:off x="6779767" y="6217050"/>
            <a:ext cx="4132500" cy="7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Adapted from: </a:t>
            </a:r>
            <a:r>
              <a:rPr lang="en-US" sz="24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www.pbis.org</a:t>
            </a:r>
            <a:r>
              <a:rPr lang="en-US" sz="2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2539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d7c6ad0f1c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200">
                <a:highlight>
                  <a:schemeClr val="lt1"/>
                </a:highlight>
                <a:latin typeface="Arial"/>
                <a:ea typeface="Arial"/>
                <a:cs typeface="Arial"/>
                <a:sym typeface="Arial"/>
              </a:rPr>
              <a:t>Positive outcomes associated with clear expectations, fair rules, and positive consequences:</a:t>
            </a:r>
            <a:endParaRPr sz="3200" b="1">
              <a:highlight>
                <a:schemeClr val="lt1"/>
              </a:highlight>
              <a:latin typeface="Arial"/>
              <a:ea typeface="Arial"/>
              <a:cs typeface="Arial"/>
              <a:sym typeface="Arial"/>
            </a:endParaRPr>
          </a:p>
          <a:p>
            <a:pPr marL="0" lvl="0" indent="0" algn="l" rtl="0">
              <a:lnSpc>
                <a:spcPct val="90000"/>
              </a:lnSpc>
              <a:spcBef>
                <a:spcPts val="0"/>
              </a:spcBef>
              <a:spcAft>
                <a:spcPts val="0"/>
              </a:spcAft>
              <a:buSzPts val="1800"/>
              <a:buNone/>
            </a:pPr>
            <a:endParaRPr sz="3600"/>
          </a:p>
        </p:txBody>
      </p:sp>
      <p:sp>
        <p:nvSpPr>
          <p:cNvPr id="448" name="Google Shape;448;gd7c6ad0f1c_0_0"/>
          <p:cNvSpPr txBox="1">
            <a:spLocks noGrp="1"/>
          </p:cNvSpPr>
          <p:nvPr>
            <p:ph type="body" idx="1"/>
          </p:nvPr>
        </p:nvSpPr>
        <p:spPr>
          <a:xfrm>
            <a:off x="6660325" y="1835625"/>
            <a:ext cx="5181600" cy="43512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Clr>
                <a:schemeClr val="dk1"/>
              </a:buClr>
              <a:buSzPts val="2200"/>
              <a:buFont typeface="Calibri"/>
              <a:buChar char="●"/>
            </a:pPr>
            <a:r>
              <a:rPr lang="en-US" sz="2200" dirty="0">
                <a:highlight>
                  <a:srgbClr val="FFFFFF"/>
                </a:highlight>
              </a:rPr>
              <a:t>Fewer behavior problems and disruptive behaviors</a:t>
            </a:r>
            <a:endParaRPr sz="2200" dirty="0">
              <a:highlight>
                <a:srgbClr val="FFFFFF"/>
              </a:highlight>
            </a:endParaRPr>
          </a:p>
          <a:p>
            <a:pPr marL="457200" lvl="0" indent="-368300" algn="l" rtl="0">
              <a:lnSpc>
                <a:spcPct val="115000"/>
              </a:lnSpc>
              <a:spcBef>
                <a:spcPts val="0"/>
              </a:spcBef>
              <a:spcAft>
                <a:spcPts val="0"/>
              </a:spcAft>
              <a:buClr>
                <a:schemeClr val="dk1"/>
              </a:buClr>
              <a:buSzPts val="2200"/>
              <a:buFont typeface="Calibri"/>
              <a:buChar char="●"/>
            </a:pPr>
            <a:r>
              <a:rPr lang="en-US" sz="2200" dirty="0">
                <a:highlight>
                  <a:srgbClr val="FFFFFF"/>
                </a:highlight>
              </a:rPr>
              <a:t>Fewer office disciplinary referrals, school suspensions, and expulsions</a:t>
            </a:r>
            <a:endParaRPr sz="2200" dirty="0">
              <a:highlight>
                <a:srgbClr val="FFFFFF"/>
              </a:highlight>
            </a:endParaRPr>
          </a:p>
          <a:p>
            <a:pPr marL="457200" lvl="0" indent="-368300" algn="l" rtl="0">
              <a:lnSpc>
                <a:spcPct val="115000"/>
              </a:lnSpc>
              <a:spcBef>
                <a:spcPts val="0"/>
              </a:spcBef>
              <a:spcAft>
                <a:spcPts val="0"/>
              </a:spcAft>
              <a:buClr>
                <a:schemeClr val="dk1"/>
              </a:buClr>
              <a:buSzPts val="2200"/>
              <a:buFont typeface="Calibri"/>
              <a:buChar char="●"/>
            </a:pPr>
            <a:r>
              <a:rPr lang="en-US" sz="2200" dirty="0">
                <a:highlight>
                  <a:srgbClr val="FFFFFF"/>
                </a:highlight>
              </a:rPr>
              <a:t>Less bullying and school violence</a:t>
            </a:r>
            <a:endParaRPr sz="2200" dirty="0">
              <a:highlight>
                <a:srgbClr val="FFFFFF"/>
              </a:highlight>
            </a:endParaRPr>
          </a:p>
          <a:p>
            <a:pPr marL="457200" lvl="0" indent="-368300" algn="l" rtl="0">
              <a:lnSpc>
                <a:spcPct val="115000"/>
              </a:lnSpc>
              <a:spcBef>
                <a:spcPts val="0"/>
              </a:spcBef>
              <a:spcAft>
                <a:spcPts val="0"/>
              </a:spcAft>
              <a:buClr>
                <a:schemeClr val="dk1"/>
              </a:buClr>
              <a:buSzPts val="2200"/>
              <a:buFont typeface="Calibri"/>
              <a:buChar char="●"/>
            </a:pPr>
            <a:r>
              <a:rPr lang="en-US" sz="2200" dirty="0">
                <a:highlight>
                  <a:srgbClr val="FFFFFF"/>
                </a:highlight>
              </a:rPr>
              <a:t>Less student delinquency and victimization</a:t>
            </a:r>
            <a:endParaRPr sz="2200" dirty="0">
              <a:highlight>
                <a:srgbClr val="FFFFFF"/>
              </a:highlight>
            </a:endParaRPr>
          </a:p>
          <a:p>
            <a:pPr marL="457200" lvl="0" indent="-368300" algn="l" rtl="0">
              <a:lnSpc>
                <a:spcPct val="115000"/>
              </a:lnSpc>
              <a:spcBef>
                <a:spcPts val="0"/>
              </a:spcBef>
              <a:spcAft>
                <a:spcPts val="0"/>
              </a:spcAft>
              <a:buClr>
                <a:schemeClr val="dk1"/>
              </a:buClr>
              <a:buSzPts val="2200"/>
              <a:buFont typeface="Calibri"/>
              <a:buChar char="●"/>
            </a:pPr>
            <a:r>
              <a:rPr lang="en-US" sz="2200" dirty="0">
                <a:highlight>
                  <a:srgbClr val="FFFFFF"/>
                </a:highlight>
              </a:rPr>
              <a:t>Fewer students bringing weapons to school</a:t>
            </a:r>
            <a:endParaRPr sz="2200" dirty="0">
              <a:highlight>
                <a:srgbClr val="FFFFFF"/>
              </a:highlight>
            </a:endParaRPr>
          </a:p>
          <a:p>
            <a:pPr marL="0" lvl="0" indent="0" algn="l" rtl="0">
              <a:lnSpc>
                <a:spcPct val="90000"/>
              </a:lnSpc>
              <a:spcBef>
                <a:spcPts val="1000"/>
              </a:spcBef>
              <a:spcAft>
                <a:spcPts val="0"/>
              </a:spcAft>
              <a:buSzPts val="1800"/>
              <a:buNone/>
            </a:pPr>
            <a:endParaRPr dirty="0"/>
          </a:p>
        </p:txBody>
      </p:sp>
      <p:sp>
        <p:nvSpPr>
          <p:cNvPr id="449" name="Google Shape;449;gd7c6ad0f1c_0_0"/>
          <p:cNvSpPr txBox="1"/>
          <p:nvPr/>
        </p:nvSpPr>
        <p:spPr>
          <a:xfrm>
            <a:off x="8667625" y="6186825"/>
            <a:ext cx="3174300" cy="52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200">
                <a:solidFill>
                  <a:schemeClr val="dk1"/>
                </a:solidFill>
                <a:highlight>
                  <a:schemeClr val="lt1"/>
                </a:highlight>
                <a:latin typeface="Calibri"/>
                <a:ea typeface="Calibri"/>
                <a:cs typeface="Calibri"/>
                <a:sym typeface="Calibri"/>
              </a:rPr>
              <a:t>(Bear &amp; Soltys, 2020)</a:t>
            </a:r>
            <a:endParaRPr>
              <a:latin typeface="Calibri"/>
              <a:ea typeface="Calibri"/>
              <a:cs typeface="Calibri"/>
              <a:sym typeface="Calibri"/>
            </a:endParaRPr>
          </a:p>
        </p:txBody>
      </p:sp>
      <p:sp>
        <p:nvSpPr>
          <p:cNvPr id="450" name="Google Shape;450;gd7c6ad0f1c_0_0"/>
          <p:cNvSpPr txBox="1">
            <a:spLocks noGrp="1"/>
          </p:cNvSpPr>
          <p:nvPr>
            <p:ph type="body" idx="2"/>
          </p:nvPr>
        </p:nvSpPr>
        <p:spPr>
          <a:xfrm>
            <a:off x="621299" y="1690825"/>
            <a:ext cx="5510559" cy="43512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1100"/>
              </a:spcBef>
              <a:spcAft>
                <a:spcPts val="0"/>
              </a:spcAft>
              <a:buSzPts val="2200"/>
              <a:buFont typeface="Calibri"/>
              <a:buChar char="●"/>
            </a:pPr>
            <a:r>
              <a:rPr lang="en-US" sz="2200" dirty="0">
                <a:highlight>
                  <a:schemeClr val="lt1"/>
                </a:highlight>
              </a:rPr>
              <a:t>Greater prosocial behavior</a:t>
            </a:r>
            <a:endParaRPr sz="2200" dirty="0">
              <a:highlight>
                <a:schemeClr val="lt1"/>
              </a:highlight>
            </a:endParaRPr>
          </a:p>
          <a:p>
            <a:pPr marL="457200" lvl="0" indent="-368300" algn="l" rtl="0">
              <a:lnSpc>
                <a:spcPct val="115000"/>
              </a:lnSpc>
              <a:spcBef>
                <a:spcPts val="0"/>
              </a:spcBef>
              <a:spcAft>
                <a:spcPts val="0"/>
              </a:spcAft>
              <a:buSzPts val="2200"/>
              <a:buFont typeface="Calibri"/>
              <a:buChar char="●"/>
            </a:pPr>
            <a:r>
              <a:rPr lang="en-US" sz="2200" dirty="0">
                <a:highlight>
                  <a:schemeClr val="lt1"/>
                </a:highlight>
              </a:rPr>
              <a:t>Students feeling safer at school</a:t>
            </a:r>
            <a:endParaRPr sz="2200" baseline="30000" dirty="0">
              <a:highlight>
                <a:schemeClr val="lt1"/>
              </a:highlight>
            </a:endParaRPr>
          </a:p>
          <a:p>
            <a:pPr marL="457200" lvl="0" indent="-368300" algn="l" rtl="0">
              <a:lnSpc>
                <a:spcPct val="115000"/>
              </a:lnSpc>
              <a:spcBef>
                <a:spcPts val="0"/>
              </a:spcBef>
              <a:spcAft>
                <a:spcPts val="0"/>
              </a:spcAft>
              <a:buSzPts val="2200"/>
              <a:buFont typeface="Calibri"/>
              <a:buChar char="●"/>
            </a:pPr>
            <a:r>
              <a:rPr lang="en-US" sz="2200" b="1" dirty="0">
                <a:highlight>
                  <a:schemeClr val="lt1"/>
                </a:highlight>
              </a:rPr>
              <a:t>Greater </a:t>
            </a:r>
            <a:r>
              <a:rPr lang="en-US" sz="2200" b="1" dirty="0">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student engagement</a:t>
            </a:r>
            <a:r>
              <a:rPr lang="en-US" sz="2200" b="1" dirty="0">
                <a:highlight>
                  <a:schemeClr val="lt1"/>
                </a:highlight>
              </a:rPr>
              <a:t> and academic achievement</a:t>
            </a:r>
            <a:endParaRPr sz="2200" b="1" dirty="0">
              <a:highlight>
                <a:schemeClr val="lt1"/>
              </a:highlight>
            </a:endParaRPr>
          </a:p>
          <a:p>
            <a:pPr marL="914400" lvl="1" indent="-355600" algn="l" rtl="0">
              <a:lnSpc>
                <a:spcPct val="115000"/>
              </a:lnSpc>
              <a:spcBef>
                <a:spcPts val="0"/>
              </a:spcBef>
              <a:spcAft>
                <a:spcPts val="0"/>
              </a:spcAft>
              <a:buSzPts val="2000"/>
              <a:buFont typeface="Calibri"/>
              <a:buAutoNum type="alphaLcPeriod"/>
            </a:pPr>
            <a:r>
              <a:rPr lang="en-US" sz="2000" dirty="0">
                <a:highlight>
                  <a:schemeClr val="lt1"/>
                </a:highlight>
              </a:rPr>
              <a:t>Impact of perceptions of fairness on academic achievement is strongest among African American students. Grades tend to be worse in schools in which they perceive the rules as either too lenient or overly strict </a:t>
            </a:r>
            <a:endParaRPr sz="2000" dirty="0">
              <a:highlight>
                <a:schemeClr val="lt1"/>
              </a:highlight>
            </a:endParaRPr>
          </a:p>
          <a:p>
            <a:pPr marL="457200" lvl="0" indent="-368300" algn="l" rtl="0">
              <a:lnSpc>
                <a:spcPct val="115000"/>
              </a:lnSpc>
              <a:spcBef>
                <a:spcPts val="0"/>
              </a:spcBef>
              <a:spcAft>
                <a:spcPts val="0"/>
              </a:spcAft>
              <a:buSzPts val="2200"/>
              <a:buFont typeface="Calibri"/>
              <a:buChar char="●"/>
            </a:pPr>
            <a:r>
              <a:rPr lang="en-US" sz="2200" b="1" dirty="0">
                <a:highlight>
                  <a:schemeClr val="lt1"/>
                </a:highlight>
              </a:rPr>
              <a:t>More positive teacher-student relationships</a:t>
            </a:r>
            <a:endParaRPr sz="2200" b="1" baseline="30000" dirty="0">
              <a:highlight>
                <a:schemeClr val="lt1"/>
              </a:highlight>
            </a:endParaRPr>
          </a:p>
          <a:p>
            <a:pPr marL="457200" lvl="0" indent="0" algn="l" rtl="0">
              <a:lnSpc>
                <a:spcPct val="115000"/>
              </a:lnSpc>
              <a:spcBef>
                <a:spcPts val="1100"/>
              </a:spcBef>
              <a:spcAft>
                <a:spcPts val="0"/>
              </a:spcAft>
              <a:buNone/>
            </a:pPr>
            <a:endParaRPr sz="2200" dirty="0">
              <a:highlight>
                <a:schemeClr val="lt1"/>
              </a:highlight>
            </a:endParaRP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3445892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gb8216cb873_0_0" descr="http://seanheritage.com/wp-content/uploads/2013/04/how.jpg">
            <a:hlinkClick r:id="rId3"/>
          </p:cNvPr>
          <p:cNvPicPr preferRelativeResize="0"/>
          <p:nvPr/>
        </p:nvPicPr>
        <p:blipFill rotWithShape="1">
          <a:blip r:embed="rId4">
            <a:alphaModFix/>
          </a:blip>
          <a:srcRect/>
          <a:stretch/>
        </p:blipFill>
        <p:spPr>
          <a:xfrm>
            <a:off x="2042792" y="267088"/>
            <a:ext cx="4490047" cy="3429000"/>
          </a:xfrm>
          <a:prstGeom prst="rect">
            <a:avLst/>
          </a:prstGeom>
          <a:noFill/>
          <a:ln>
            <a:noFill/>
          </a:ln>
        </p:spPr>
      </p:pic>
      <p:sp>
        <p:nvSpPr>
          <p:cNvPr id="379" name="Google Shape;379;gb8216cb873_0_0"/>
          <p:cNvSpPr/>
          <p:nvPr/>
        </p:nvSpPr>
        <p:spPr>
          <a:xfrm>
            <a:off x="1626675" y="3925414"/>
            <a:ext cx="8596500" cy="2554500"/>
          </a:xfrm>
          <a:prstGeom prst="rect">
            <a:avLst/>
          </a:prstGeom>
          <a:solidFill>
            <a:srgbClr val="FFFFFF"/>
          </a:solidFill>
          <a:ln w="2857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dirty="0">
                <a:solidFill>
                  <a:schemeClr val="dk1"/>
                </a:solidFill>
                <a:latin typeface="+mn-lt"/>
                <a:ea typeface="Belleza"/>
                <a:cs typeface="Belleza"/>
                <a:sym typeface="Belleza"/>
              </a:rPr>
              <a:t>Prevention First:  Define, post, explicitly teach behaviors, provide on-going feedback</a:t>
            </a:r>
            <a:endParaRPr sz="4000" dirty="0">
              <a:solidFill>
                <a:schemeClr val="dk1"/>
              </a:solidFill>
              <a:latin typeface="+mn-lt"/>
              <a:ea typeface="Belleza"/>
              <a:cs typeface="Belleza"/>
              <a:sym typeface="Bellez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8"/>
          <p:cNvPicPr preferRelativeResize="0"/>
          <p:nvPr/>
        </p:nvPicPr>
        <p:blipFill rotWithShape="1">
          <a:blip r:embed="rId3">
            <a:alphaModFix/>
          </a:blip>
          <a:srcRect r="41827" b="41331"/>
          <a:stretch/>
        </p:blipFill>
        <p:spPr>
          <a:xfrm>
            <a:off x="2733816" y="759323"/>
            <a:ext cx="6913110" cy="5063066"/>
          </a:xfrm>
          <a:prstGeom prst="rect">
            <a:avLst/>
          </a:prstGeom>
          <a:noFill/>
          <a:ln w="28575" cap="flat" cmpd="sng">
            <a:solidFill>
              <a:srgbClr val="000000"/>
            </a:solidFill>
            <a:prstDash val="solid"/>
            <a:miter lim="800000"/>
            <a:headEnd type="none" w="sm" len="sm"/>
            <a:tailEnd type="none" w="sm" len="sm"/>
          </a:ln>
        </p:spPr>
      </p:pic>
      <p:sp>
        <p:nvSpPr>
          <p:cNvPr id="485" name="Google Shape;485;p8"/>
          <p:cNvSpPr txBox="1"/>
          <p:nvPr/>
        </p:nvSpPr>
        <p:spPr>
          <a:xfrm>
            <a:off x="2733816" y="2413432"/>
            <a:ext cx="6908800" cy="1077210"/>
          </a:xfrm>
          <a:prstGeom prst="rect">
            <a:avLst/>
          </a:prstGeom>
          <a:solidFill>
            <a:srgbClr val="FFFFFF">
              <a:alpha val="800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1D2A52"/>
                </a:solidFill>
                <a:latin typeface="Twentieth Century"/>
                <a:ea typeface="Twentieth Century"/>
                <a:cs typeface="Twentieth Century"/>
                <a:sym typeface="Twentieth Century"/>
              </a:rPr>
              <a:t>T H E    DO   NOTs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1D2A52"/>
                </a:solidFill>
                <a:latin typeface="Twentieth Century"/>
                <a:ea typeface="Twentieth Century"/>
                <a:cs typeface="Twentieth Century"/>
                <a:sym typeface="Twentieth Century"/>
              </a:rPr>
              <a:t>        (A Non-Example)</a:t>
            </a:r>
            <a:endParaRPr sz="2000" b="1" i="0" u="sng" strike="noStrike" cap="none">
              <a:solidFill>
                <a:srgbClr val="1D2A52"/>
              </a:solidFill>
              <a:latin typeface="Twentieth Century"/>
              <a:ea typeface="Twentieth Century"/>
              <a:cs typeface="Twentieth Century"/>
              <a:sym typeface="Twentieth Century"/>
            </a:endParaRPr>
          </a:p>
        </p:txBody>
      </p:sp>
      <p:pic>
        <p:nvPicPr>
          <p:cNvPr id="486" name="Google Shape;486;p8"/>
          <p:cNvPicPr preferRelativeResize="0"/>
          <p:nvPr/>
        </p:nvPicPr>
        <p:blipFill rotWithShape="1">
          <a:blip r:embed="rId4">
            <a:alphaModFix/>
          </a:blip>
          <a:srcRect l="41470" t="91521" r="56807" b="2710"/>
          <a:stretch/>
        </p:blipFill>
        <p:spPr>
          <a:xfrm>
            <a:off x="11439742" y="5524687"/>
            <a:ext cx="634953" cy="5978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Effect transition="in" filter="fade">
                                      <p:cBhvr>
                                        <p:cTn id="7" dur="1000"/>
                                        <p:tgtEl>
                                          <p:spTgt spid="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2864</Words>
  <Application>Microsoft Macintosh PowerPoint</Application>
  <PresentationFormat>Widescreen</PresentationFormat>
  <Paragraphs>576</Paragraphs>
  <Slides>46</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Noto Sans Symbols</vt:lpstr>
      <vt:lpstr>Calibri</vt:lpstr>
      <vt:lpstr>Arial</vt:lpstr>
      <vt:lpstr>Gill Sans</vt:lpstr>
      <vt:lpstr>Cambria</vt:lpstr>
      <vt:lpstr>Comic Sans MS</vt:lpstr>
      <vt:lpstr>Belleza</vt:lpstr>
      <vt:lpstr>Twentieth Century</vt:lpstr>
      <vt:lpstr>Times New Roman</vt:lpstr>
      <vt:lpstr>Source Sans Pro</vt:lpstr>
      <vt:lpstr>Office Theme</vt:lpstr>
      <vt:lpstr>Agenda</vt:lpstr>
      <vt:lpstr>Let’s Talk about… Behavior</vt:lpstr>
      <vt:lpstr>Thinking about the importance of language…</vt:lpstr>
      <vt:lpstr>Purpose and Outcomes</vt:lpstr>
      <vt:lpstr>Why? … Consistency Matters and Language Matters</vt:lpstr>
      <vt:lpstr>What Is Gained by Identifying Expectations &amp; Rules? </vt:lpstr>
      <vt:lpstr>Positive outcomes associated with clear expectations, fair rules, and positive consequences: </vt:lpstr>
      <vt:lpstr>PowerPoint Presentation</vt:lpstr>
      <vt:lpstr>PowerPoint Presentation</vt:lpstr>
      <vt:lpstr> School-wide Expectations Guidelines</vt:lpstr>
      <vt:lpstr>Expectation Examples</vt:lpstr>
      <vt:lpstr>Use Data to Update or Develop Expectations</vt:lpstr>
      <vt:lpstr>               Enhancing Equity in School Discipline:  Expectations and Matrix (R)Examination Activity</vt:lpstr>
      <vt:lpstr>PowerPoint Presentation</vt:lpstr>
      <vt:lpstr>PowerPoint Presentation</vt:lpstr>
      <vt:lpstr>Build Your 3-5 School-wide Expectations</vt:lpstr>
      <vt:lpstr>Why Develop a School-wide Teaching Matrix? </vt:lpstr>
      <vt:lpstr>Customize to reflect student &amp; staff needs</vt:lpstr>
      <vt:lpstr>Voices at the “Table”</vt:lpstr>
      <vt:lpstr>Teaching Matrix Guidelines</vt:lpstr>
      <vt:lpstr>Example of Rules Following Guidelines</vt:lpstr>
      <vt:lpstr>PowerPoint Presentation</vt:lpstr>
      <vt:lpstr>PowerPoint Presentation</vt:lpstr>
      <vt:lpstr>PowerPoint Presentation</vt:lpstr>
      <vt:lpstr>PowerPoint Presentation</vt:lpstr>
      <vt:lpstr>PowerPoint Presentation</vt:lpstr>
      <vt:lpstr>Including social emotional skills on your matrix</vt:lpstr>
      <vt:lpstr>Specific Behaviors + Social-Emotional Skills</vt:lpstr>
      <vt:lpstr>PowerPoint Presentation</vt:lpstr>
      <vt:lpstr>PowerPoint Presentation</vt:lpstr>
      <vt:lpstr>Create a safe, positive, predictable environment for ALL </vt:lpstr>
      <vt:lpstr>PowerPoint Presentation</vt:lpstr>
      <vt:lpstr>At-Home Behavior Support</vt:lpstr>
      <vt:lpstr>Considerations for Matrix Development/Review</vt:lpstr>
      <vt:lpstr>               Enhancing Equity in School Discipline:  Expectations and Matrix (R)Examination Continued</vt:lpstr>
      <vt:lpstr>PowerPoint Presentation</vt:lpstr>
      <vt:lpstr>Team Planning Time</vt:lpstr>
      <vt:lpstr>Classroom Expectations Extend School-wide Expectation</vt:lpstr>
      <vt:lpstr>Class Procedures &amp; Routines</vt:lpstr>
      <vt:lpstr>Research Studies Found… </vt:lpstr>
      <vt:lpstr>PowerPoint Presentation</vt:lpstr>
      <vt:lpstr>Personal Matrix   (Leverson, Smith, McIntosh, &amp; Rose, 2016)</vt:lpstr>
      <vt:lpstr>PowerPoint Presentation</vt:lpstr>
      <vt:lpstr>PowerPoint Presentation</vt:lpstr>
      <vt:lpstr>They’re Alive! </vt:lpstr>
      <vt:lpstr>Invest in Building a Strong Foundation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your Why to your how</dc:title>
  <dc:creator>renee lachman</dc:creator>
  <cp:lastModifiedBy>renee lachman</cp:lastModifiedBy>
  <cp:revision>11</cp:revision>
  <dcterms:created xsi:type="dcterms:W3CDTF">2021-01-14T18:54:35Z</dcterms:created>
  <dcterms:modified xsi:type="dcterms:W3CDTF">2021-07-20T14:33:35Z</dcterms:modified>
</cp:coreProperties>
</file>