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DAB6E03-4861-4E32-886A-B4561C943D6D}">
  <a:tblStyle styleId="{0DAB6E03-4861-4E32-886A-B4561C943D6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1A8A61E-FD21-450F-9BA0-2F0EA38FC719}"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960B546-AAFB-4D26-9322-788AA4A790E7}" styleName="Table_2">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E7E6"/>
          </a:solidFill>
        </a:fill>
      </a:tcStyle>
    </a:wholeTbl>
    <a:band1H>
      <a:tcTxStyle/>
      <a:tcStyle>
        <a:tcBdr/>
        <a:fill>
          <a:solidFill>
            <a:srgbClr val="E0CCCA"/>
          </a:solidFill>
        </a:fill>
      </a:tcStyle>
    </a:band1H>
    <a:band2H>
      <a:tcTxStyle/>
      <a:tcStyle>
        <a:tcBdr/>
      </a:tcStyle>
    </a:band2H>
    <a:band1V>
      <a:tcTxStyle/>
      <a:tcStyle>
        <a:tcBdr/>
        <a:fill>
          <a:solidFill>
            <a:srgbClr val="E0CCCA"/>
          </a:solidFill>
        </a:fill>
      </a:tcStyle>
    </a:band1V>
    <a:band2V>
      <a:tcTxStyle/>
      <a:tcStyle>
        <a:tcBdr/>
      </a:tcStyle>
    </a:band2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43"/>
    <p:restoredTop sz="79272"/>
  </p:normalViewPr>
  <p:slideViewPr>
    <p:cSldViewPr snapToGrid="0">
      <p:cViewPr varScale="1">
        <p:scale>
          <a:sx n="113" d="100"/>
          <a:sy n="113" d="100"/>
        </p:scale>
        <p:origin x="1648"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e49d6ea6c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e49d6ea6c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43adc9ce3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e43adc9ce3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3" name="Google Shape;143;ge43adc9ce3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e363c0b593_0_3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400"/>
              <a:buNone/>
            </a:pPr>
            <a:endParaRPr dirty="0"/>
          </a:p>
        </p:txBody>
      </p:sp>
      <p:sp>
        <p:nvSpPr>
          <p:cNvPr id="150" name="Google Shape;150;ge363c0b593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e3474100d5_0_2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e3474100d5_0_2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7" name="Google Shape;157;ge3474100d5_0_2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e2b5d25319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e2b5d2531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e498be45cb_1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e498be45cb_1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e49656aac1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e49656aac1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e363c0b593_0_7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e363c0b593_0_7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6" name="Google Shape;206;ge363c0b593_0_7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363c0b593_0_1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e363c0b593_0_14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5" name="Google Shape;215;ge363c0b593_0_14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e363c0b593_0_1453: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e363c0b593_0_14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9" name="Google Shape;229;ge363c0b593_0_14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e49656aac1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e49656aac1_0_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6" name="Google Shape;236;ge49656aac1_0_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e3474100d5_0_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e3474100d5_0_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e49656aac1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e49656aac1_0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46" name="Google Shape;246;ge49656aac1_0_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e363c0b593_0_10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e363c0b593_0_10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7" name="Google Shape;257;ge363c0b593_0_10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e363c0b593_0_10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ge363c0b593_0_10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6" name="Google Shape;266;ge363c0b593_0_10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e363c0b593_0_10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5" name="Google Shape;275;ge363c0b593_0_10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6" name="Google Shape;276;ge363c0b593_0_1042: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SzPts val="1400"/>
              <a:buNone/>
            </a:pPr>
            <a:endParaRPr/>
          </a:p>
        </p:txBody>
      </p:sp>
      <p:sp>
        <p:nvSpPr>
          <p:cNvPr id="277" name="Google Shape;277;ge363c0b593_0_10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endParaRPr sz="1200">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e363c0b593_0_10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ge363c0b593_0_10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87" name="Google Shape;287;ge363c0b593_0_10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e363c0b593_0_10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e363c0b593_0_10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97" name="Google Shape;297;ge363c0b593_0_10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e49656aac1_0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ge49656aac1_0_1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ge49656aac1_0_1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e49656aac1_0_82: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ge49656aac1_0_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ge49656aac1_0_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e3ac7270b0_0_1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e3ac7270b0_0_1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6" name="Google Shape;326;ge3ac7270b0_0_1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e498be45cb_1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e498be45cb_1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e363c0b593_0_7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ge363c0b593_0_7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1" name="Google Shape;81;ge363c0b593_0_7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e363c0b593_0_2528: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ge363c0b593_0_25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ge363c0b593_0_25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e3ac7270b0_0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ge3ac7270b0_0_1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ge3ac7270b0_0_1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e3ac7270b0_0_1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endParaRPr sz="1200">
              <a:solidFill>
                <a:srgbClr val="000000"/>
              </a:solidFill>
              <a:latin typeface="Calibri"/>
              <a:ea typeface="Calibri"/>
              <a:cs typeface="Calibri"/>
              <a:sym typeface="Calibri"/>
            </a:endParaRPr>
          </a:p>
        </p:txBody>
      </p:sp>
      <p:sp>
        <p:nvSpPr>
          <p:cNvPr id="358" name="Google Shape;358;ge3ac7270b0_0_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9" name="Google Shape;359;ge3ac7270b0_0_1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Times"/>
              <a:ea typeface="Times"/>
              <a:cs typeface="Times"/>
              <a:sym typeface="Time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e3ac7270b0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ge3ac7270b0_0_2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7" name="Google Shape;367;ge3ac7270b0_0_2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e3ac7270b0_0_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ge3ac7270b0_0_4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ge3ac7270b0_0_4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e3ac7270b0_0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ge3ac7270b0_0_1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79" name="Google Shape;379;ge3ac7270b0_0_1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e3ac7270b0_0_132:notes"/>
          <p:cNvSpPr>
            <a:spLocks noGrp="1" noRot="1" noChangeAspect="1"/>
          </p:cNvSpPr>
          <p:nvPr>
            <p:ph type="sldImg" idx="2"/>
          </p:nvPr>
        </p:nvSpPr>
        <p:spPr>
          <a:xfrm>
            <a:off x="2349500" y="522288"/>
            <a:ext cx="4648200" cy="2614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ge3ac7270b0_0_1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87" name="Google Shape;387;ge3ac7270b0_0_1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e498be45cb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e498be45cb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e498be45c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e498be45c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e49656aac1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e49656aac1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e3474100d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e3474100d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e363c0b593_0_3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ge363c0b593_0_3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ge363c0b593_0_3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e363c0b593_0_6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0" name="Google Shape;110;ge363c0b593_0_6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1" name="Google Shape;111;ge363c0b593_0_6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endParaRPr sz="1200">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e4b09cf322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e4b09cf322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400" dirty="0"/>
          </a:p>
        </p:txBody>
      </p:sp>
      <p:sp>
        <p:nvSpPr>
          <p:cNvPr id="119" name="Google Shape;119;ge4b09cf322_0_91:notes"/>
          <p:cNvSpPr txBox="1">
            <a:spLocks noGrp="1"/>
          </p:cNvSpPr>
          <p:nvPr>
            <p:ph type="sldNum" idx="12"/>
          </p:nvPr>
        </p:nvSpPr>
        <p:spPr>
          <a:xfrm>
            <a:off x="3884613" y="8685213"/>
            <a:ext cx="2971800" cy="459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e363c0b593_0_9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5" name="Google Shape;135;ge363c0b593_0_9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ge363c0b593_0_9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endParaRPr sz="1200">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028700" y="514350"/>
            <a:ext cx="7200900" cy="1114500"/>
          </a:xfrm>
          <a:prstGeom prst="rect">
            <a:avLst/>
          </a:prstGeom>
          <a:noFill/>
          <a:ln>
            <a:noFill/>
          </a:ln>
        </p:spPr>
        <p:txBody>
          <a:bodyPr spcFirstLastPara="1" wrap="square" lIns="68575" tIns="34275" rIns="68575" bIns="34275" anchor="t" anchorCtr="0">
            <a:normAutofit/>
          </a:bodyPr>
          <a:lstStyle>
            <a:lvl1pPr lvl="0" algn="l" rtl="0">
              <a:lnSpc>
                <a:spcPct val="89000"/>
              </a:lnSpc>
              <a:spcBef>
                <a:spcPts val="0"/>
              </a:spcBef>
              <a:spcAft>
                <a:spcPts val="0"/>
              </a:spcAft>
              <a:buClr>
                <a:schemeClr val="dk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2" name="Google Shape;52;p13"/>
          <p:cNvSpPr txBox="1">
            <a:spLocks noGrp="1"/>
          </p:cNvSpPr>
          <p:nvPr>
            <p:ph type="body" idx="1"/>
          </p:nvPr>
        </p:nvSpPr>
        <p:spPr>
          <a:xfrm>
            <a:off x="1028700" y="1714500"/>
            <a:ext cx="7200900" cy="2686200"/>
          </a:xfrm>
          <a:prstGeom prst="rect">
            <a:avLst/>
          </a:prstGeom>
          <a:noFill/>
          <a:ln>
            <a:noFill/>
          </a:ln>
        </p:spPr>
        <p:txBody>
          <a:bodyPr spcFirstLastPara="1" wrap="square" lIns="68575" tIns="34275" rIns="68575" bIns="34275" anchor="t" anchorCtr="0">
            <a:normAutofit/>
          </a:bodyPr>
          <a:lstStyle>
            <a:lvl1pPr marL="457200" lvl="0" indent="-317500" algn="l" rtl="0">
              <a:lnSpc>
                <a:spcPct val="94000"/>
              </a:lnSpc>
              <a:spcBef>
                <a:spcPts val="800"/>
              </a:spcBef>
              <a:spcAft>
                <a:spcPts val="0"/>
              </a:spcAft>
              <a:buClr>
                <a:schemeClr val="dk2"/>
              </a:buClr>
              <a:buSzPts val="1400"/>
              <a:buChar char="■"/>
              <a:defRPr/>
            </a:lvl1pPr>
            <a:lvl2pPr marL="914400" lvl="1" indent="-317500" algn="l" rtl="0">
              <a:lnSpc>
                <a:spcPct val="94000"/>
              </a:lnSpc>
              <a:spcBef>
                <a:spcPts val="400"/>
              </a:spcBef>
              <a:spcAft>
                <a:spcPts val="0"/>
              </a:spcAft>
              <a:buClr>
                <a:schemeClr val="dk2"/>
              </a:buClr>
              <a:buSzPts val="1400"/>
              <a:buChar char="–"/>
              <a:defRPr/>
            </a:lvl2pPr>
            <a:lvl3pPr marL="1371600" lvl="2" indent="-317500" algn="l" rtl="0">
              <a:lnSpc>
                <a:spcPct val="94000"/>
              </a:lnSpc>
              <a:spcBef>
                <a:spcPts val="400"/>
              </a:spcBef>
              <a:spcAft>
                <a:spcPts val="0"/>
              </a:spcAft>
              <a:buClr>
                <a:schemeClr val="dk2"/>
              </a:buClr>
              <a:buSzPts val="1400"/>
              <a:buChar char="■"/>
              <a:defRPr/>
            </a:lvl3pPr>
            <a:lvl4pPr marL="1828800" lvl="3" indent="-317500" algn="l" rtl="0">
              <a:lnSpc>
                <a:spcPct val="94000"/>
              </a:lnSpc>
              <a:spcBef>
                <a:spcPts val="400"/>
              </a:spcBef>
              <a:spcAft>
                <a:spcPts val="0"/>
              </a:spcAft>
              <a:buClr>
                <a:schemeClr val="dk2"/>
              </a:buClr>
              <a:buSzPts val="1400"/>
              <a:buChar char="–"/>
              <a:defRPr/>
            </a:lvl4pPr>
            <a:lvl5pPr marL="2286000" lvl="4" indent="-317500" algn="l" rtl="0">
              <a:lnSpc>
                <a:spcPct val="94000"/>
              </a:lnSpc>
              <a:spcBef>
                <a:spcPts val="400"/>
              </a:spcBef>
              <a:spcAft>
                <a:spcPts val="0"/>
              </a:spcAft>
              <a:buClr>
                <a:schemeClr val="dk2"/>
              </a:buClr>
              <a:buSzPts val="1400"/>
              <a:buChar char="■"/>
              <a:defRPr/>
            </a:lvl5pPr>
            <a:lvl6pPr marL="2743200" lvl="5" indent="-317500" algn="l" rtl="0">
              <a:lnSpc>
                <a:spcPct val="94000"/>
              </a:lnSpc>
              <a:spcBef>
                <a:spcPts val="400"/>
              </a:spcBef>
              <a:spcAft>
                <a:spcPts val="0"/>
              </a:spcAft>
              <a:buClr>
                <a:schemeClr val="dk2"/>
              </a:buClr>
              <a:buSzPts val="1400"/>
              <a:buChar char="–"/>
              <a:defRPr/>
            </a:lvl6pPr>
            <a:lvl7pPr marL="3200400" lvl="6" indent="-317500" algn="l" rtl="0">
              <a:lnSpc>
                <a:spcPct val="94000"/>
              </a:lnSpc>
              <a:spcBef>
                <a:spcPts val="400"/>
              </a:spcBef>
              <a:spcAft>
                <a:spcPts val="0"/>
              </a:spcAft>
              <a:buClr>
                <a:schemeClr val="dk2"/>
              </a:buClr>
              <a:buSzPts val="1400"/>
              <a:buChar char="■"/>
              <a:defRPr/>
            </a:lvl7pPr>
            <a:lvl8pPr marL="3657600" lvl="7" indent="-317500" algn="l" rtl="0">
              <a:lnSpc>
                <a:spcPct val="94000"/>
              </a:lnSpc>
              <a:spcBef>
                <a:spcPts val="400"/>
              </a:spcBef>
              <a:spcAft>
                <a:spcPts val="0"/>
              </a:spcAft>
              <a:buClr>
                <a:schemeClr val="dk2"/>
              </a:buClr>
              <a:buSzPts val="1400"/>
              <a:buChar char="–"/>
              <a:defRPr/>
            </a:lvl8pPr>
            <a:lvl9pPr marL="4114800" lvl="8" indent="-317500" algn="l" rtl="0">
              <a:lnSpc>
                <a:spcPct val="94000"/>
              </a:lnSpc>
              <a:spcBef>
                <a:spcPts val="400"/>
              </a:spcBef>
              <a:spcAft>
                <a:spcPts val="200"/>
              </a:spcAft>
              <a:buClr>
                <a:schemeClr val="dk2"/>
              </a:buClr>
              <a:buSzPts val="1400"/>
              <a:buChar char="■"/>
              <a:defRPr/>
            </a:lvl9pPr>
          </a:lstStyle>
          <a:p>
            <a:endParaRPr/>
          </a:p>
        </p:txBody>
      </p:sp>
      <p:sp>
        <p:nvSpPr>
          <p:cNvPr id="53" name="Google Shape;53;p13"/>
          <p:cNvSpPr txBox="1">
            <a:spLocks noGrp="1"/>
          </p:cNvSpPr>
          <p:nvPr>
            <p:ph type="dt" idx="10"/>
          </p:nvPr>
        </p:nvSpPr>
        <p:spPr>
          <a:xfrm>
            <a:off x="1042988" y="4840039"/>
            <a:ext cx="903300" cy="3036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2170173" y="4840039"/>
            <a:ext cx="4710600" cy="3036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7104552" y="4840039"/>
            <a:ext cx="1197300" cy="303600"/>
          </a:xfrm>
          <a:prstGeom prst="rect">
            <a:avLst/>
          </a:prstGeom>
          <a:noFill/>
          <a:ln>
            <a:noFill/>
          </a:ln>
        </p:spPr>
        <p:txBody>
          <a:bodyPr spcFirstLastPara="1" wrap="square" lIns="68575" tIns="34275" rIns="68575" bIns="34275" anchor="ctr" anchorCtr="0">
            <a:norm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8" name="Google Shape;58;p14"/>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200"/>
              </a:spcBef>
              <a:spcAft>
                <a:spcPts val="0"/>
              </a:spcAft>
              <a:buClr>
                <a:schemeClr val="dk1"/>
              </a:buClr>
              <a:buSzPts val="1800"/>
              <a:buChar char="○"/>
              <a:defRPr/>
            </a:lvl2pPr>
            <a:lvl3pPr marL="1371600" lvl="2" indent="-342900" algn="l" rtl="0">
              <a:lnSpc>
                <a:spcPct val="90000"/>
              </a:lnSpc>
              <a:spcBef>
                <a:spcPts val="1200"/>
              </a:spcBef>
              <a:spcAft>
                <a:spcPts val="0"/>
              </a:spcAft>
              <a:buClr>
                <a:schemeClr val="dk1"/>
              </a:buClr>
              <a:buSzPts val="1800"/>
              <a:buChar char="■"/>
              <a:defRPr/>
            </a:lvl3pPr>
            <a:lvl4pPr marL="1828800" lvl="3" indent="-342900" algn="l" rtl="0">
              <a:lnSpc>
                <a:spcPct val="90000"/>
              </a:lnSpc>
              <a:spcBef>
                <a:spcPts val="1200"/>
              </a:spcBef>
              <a:spcAft>
                <a:spcPts val="0"/>
              </a:spcAft>
              <a:buClr>
                <a:schemeClr val="dk1"/>
              </a:buClr>
              <a:buSzPts val="1800"/>
              <a:buChar char="●"/>
              <a:defRPr/>
            </a:lvl4pPr>
            <a:lvl5pPr marL="2286000" lvl="4" indent="-342900" algn="l" rtl="0">
              <a:lnSpc>
                <a:spcPct val="90000"/>
              </a:lnSpc>
              <a:spcBef>
                <a:spcPts val="1200"/>
              </a:spcBef>
              <a:spcAft>
                <a:spcPts val="0"/>
              </a:spcAft>
              <a:buClr>
                <a:schemeClr val="dk1"/>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
        <p:nvSpPr>
          <p:cNvPr id="59" name="Google Shape;59;p14"/>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200"/>
              </a:spcBef>
              <a:spcAft>
                <a:spcPts val="0"/>
              </a:spcAft>
              <a:buClr>
                <a:schemeClr val="dk1"/>
              </a:buClr>
              <a:buSzPts val="1800"/>
              <a:buChar char="○"/>
              <a:defRPr/>
            </a:lvl2pPr>
            <a:lvl3pPr marL="1371600" lvl="2" indent="-342900" algn="l" rtl="0">
              <a:lnSpc>
                <a:spcPct val="90000"/>
              </a:lnSpc>
              <a:spcBef>
                <a:spcPts val="1200"/>
              </a:spcBef>
              <a:spcAft>
                <a:spcPts val="0"/>
              </a:spcAft>
              <a:buClr>
                <a:schemeClr val="dk1"/>
              </a:buClr>
              <a:buSzPts val="1800"/>
              <a:buChar char="■"/>
              <a:defRPr/>
            </a:lvl3pPr>
            <a:lvl4pPr marL="1828800" lvl="3" indent="-342900" algn="l" rtl="0">
              <a:lnSpc>
                <a:spcPct val="90000"/>
              </a:lnSpc>
              <a:spcBef>
                <a:spcPts val="1200"/>
              </a:spcBef>
              <a:spcAft>
                <a:spcPts val="0"/>
              </a:spcAft>
              <a:buClr>
                <a:schemeClr val="dk1"/>
              </a:buClr>
              <a:buSzPts val="1800"/>
              <a:buChar char="●"/>
              <a:defRPr/>
            </a:lvl4pPr>
            <a:lvl5pPr marL="2286000" lvl="4" indent="-342900" algn="l" rtl="0">
              <a:lnSpc>
                <a:spcPct val="90000"/>
              </a:lnSpc>
              <a:spcBef>
                <a:spcPts val="1200"/>
              </a:spcBef>
              <a:spcAft>
                <a:spcPts val="0"/>
              </a:spcAft>
              <a:buClr>
                <a:schemeClr val="dk1"/>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
        <p:nvSpPr>
          <p:cNvPr id="60" name="Google Shape;60;p1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 name="Google Shape;61;p1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 name="Google Shape;62;p1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ctrTitle"/>
          </p:nvPr>
        </p:nvSpPr>
        <p:spPr>
          <a:xfrm>
            <a:off x="311708" y="400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4000"/>
              <a:t>MTSS Tier 1: School-wide PBS Team Training</a:t>
            </a:r>
            <a:r>
              <a:rPr lang="en"/>
              <a:t> </a:t>
            </a:r>
            <a:endParaRPr/>
          </a:p>
        </p:txBody>
      </p:sp>
      <p:sp>
        <p:nvSpPr>
          <p:cNvPr id="68" name="Google Shape;68;p15"/>
          <p:cNvSpPr txBox="1">
            <a:spLocks noGrp="1"/>
          </p:cNvSpPr>
          <p:nvPr>
            <p:ph type="subTitle" idx="1"/>
          </p:nvPr>
        </p:nvSpPr>
        <p:spPr>
          <a:xfrm>
            <a:off x="311700" y="2400050"/>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July 13 &amp; 14, 2021</a:t>
            </a:r>
            <a:endParaRPr/>
          </a:p>
        </p:txBody>
      </p:sp>
      <p:pic>
        <p:nvPicPr>
          <p:cNvPr id="69" name="Google Shape;69;p15"/>
          <p:cNvPicPr preferRelativeResize="0"/>
          <p:nvPr/>
        </p:nvPicPr>
        <p:blipFill rotWithShape="1">
          <a:blip r:embed="rId3">
            <a:alphaModFix/>
          </a:blip>
          <a:srcRect l="83870" t="11601" r="1490" b="50706"/>
          <a:stretch/>
        </p:blipFill>
        <p:spPr>
          <a:xfrm>
            <a:off x="710389" y="3470914"/>
            <a:ext cx="1947663" cy="1410375"/>
          </a:xfrm>
          <a:prstGeom prst="rect">
            <a:avLst/>
          </a:prstGeom>
          <a:noFill/>
          <a:ln w="19050" cap="sq" cmpd="sng">
            <a:solidFill>
              <a:srgbClr val="0070C0"/>
            </a:solidFill>
            <a:prstDash val="solid"/>
            <a:miter lim="800000"/>
            <a:headEnd type="none" w="sm" len="sm"/>
            <a:tailEnd type="none" w="sm" len="sm"/>
          </a:ln>
          <a:effectLst>
            <a:outerShdw blurRad="57150" dist="50800" dir="2700000" algn="tl" rotWithShape="0">
              <a:srgbClr val="000000">
                <a:alpha val="40000"/>
              </a:srgbClr>
            </a:outerShdw>
          </a:effectLst>
        </p:spPr>
      </p:pic>
      <p:sp>
        <p:nvSpPr>
          <p:cNvPr id="70" name="Google Shape;70;p15"/>
          <p:cNvSpPr txBox="1"/>
          <p:nvPr/>
        </p:nvSpPr>
        <p:spPr>
          <a:xfrm>
            <a:off x="3020450" y="3733088"/>
            <a:ext cx="4759200" cy="9852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600" b="1"/>
              <a:t>Team Based Problem Solving</a:t>
            </a:r>
            <a:endParaRPr sz="26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a:spLocks noGrp="1"/>
          </p:cNvSpPr>
          <p:nvPr>
            <p:ph type="body" idx="1"/>
          </p:nvPr>
        </p:nvSpPr>
        <p:spPr>
          <a:xfrm>
            <a:off x="459588" y="1132263"/>
            <a:ext cx="8224800" cy="3518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None/>
            </a:pPr>
            <a:r>
              <a:rPr lang="en" sz="2000">
                <a:solidFill>
                  <a:schemeClr val="dk1"/>
                </a:solidFill>
              </a:rPr>
              <a:t>Use data to:</a:t>
            </a:r>
            <a:endParaRPr sz="2000">
              <a:solidFill>
                <a:schemeClr val="dk1"/>
              </a:solidFill>
            </a:endParaRPr>
          </a:p>
          <a:p>
            <a:pPr marL="1028700" lvl="2" indent="-292100" algn="l" rtl="0">
              <a:lnSpc>
                <a:spcPct val="90000"/>
              </a:lnSpc>
              <a:spcBef>
                <a:spcPts val="400"/>
              </a:spcBef>
              <a:spcAft>
                <a:spcPts val="0"/>
              </a:spcAft>
              <a:buClr>
                <a:schemeClr val="dk1"/>
              </a:buClr>
              <a:buSzPts val="2000"/>
              <a:buChar char="■"/>
            </a:pPr>
            <a:r>
              <a:rPr lang="en" sz="2000">
                <a:solidFill>
                  <a:schemeClr val="dk1"/>
                </a:solidFill>
              </a:rPr>
              <a:t>Identify needs or problems</a:t>
            </a:r>
            <a:endParaRPr sz="2000">
              <a:solidFill>
                <a:schemeClr val="dk1"/>
              </a:solidFill>
            </a:endParaRPr>
          </a:p>
          <a:p>
            <a:pPr marL="1028700" lvl="2" indent="-292100" algn="l" rtl="0">
              <a:lnSpc>
                <a:spcPct val="90000"/>
              </a:lnSpc>
              <a:spcBef>
                <a:spcPts val="400"/>
              </a:spcBef>
              <a:spcAft>
                <a:spcPts val="0"/>
              </a:spcAft>
              <a:buClr>
                <a:schemeClr val="dk1"/>
              </a:buClr>
              <a:buSzPts val="2000"/>
              <a:buChar char="■"/>
            </a:pPr>
            <a:r>
              <a:rPr lang="en" sz="2000">
                <a:solidFill>
                  <a:schemeClr val="dk1"/>
                </a:solidFill>
              </a:rPr>
              <a:t>Describe the need or problem</a:t>
            </a:r>
            <a:endParaRPr sz="2000">
              <a:solidFill>
                <a:schemeClr val="dk1"/>
              </a:solidFill>
            </a:endParaRPr>
          </a:p>
          <a:p>
            <a:pPr marL="1028700" lvl="2" indent="-292100" algn="l" rtl="0">
              <a:lnSpc>
                <a:spcPct val="90000"/>
              </a:lnSpc>
              <a:spcBef>
                <a:spcPts val="400"/>
              </a:spcBef>
              <a:spcAft>
                <a:spcPts val="0"/>
              </a:spcAft>
              <a:buClr>
                <a:schemeClr val="dk1"/>
              </a:buClr>
              <a:buSzPts val="2000"/>
              <a:buChar char="■"/>
            </a:pPr>
            <a:r>
              <a:rPr lang="en" sz="2000">
                <a:solidFill>
                  <a:schemeClr val="dk1"/>
                </a:solidFill>
              </a:rPr>
              <a:t>Identify strengths to build upon for increasing success</a:t>
            </a:r>
            <a:endParaRPr sz="2000">
              <a:solidFill>
                <a:schemeClr val="dk1"/>
              </a:solidFill>
            </a:endParaRPr>
          </a:p>
          <a:p>
            <a:pPr marL="1028700" lvl="2" indent="-292100" algn="l" rtl="0">
              <a:lnSpc>
                <a:spcPct val="90000"/>
              </a:lnSpc>
              <a:spcBef>
                <a:spcPts val="400"/>
              </a:spcBef>
              <a:spcAft>
                <a:spcPts val="0"/>
              </a:spcAft>
              <a:buClr>
                <a:schemeClr val="dk1"/>
              </a:buClr>
              <a:buSzPts val="2000"/>
              <a:buChar char="■"/>
            </a:pPr>
            <a:r>
              <a:rPr lang="en" sz="2000">
                <a:solidFill>
                  <a:schemeClr val="dk1"/>
                </a:solidFill>
              </a:rPr>
              <a:t>Identify evidence-based practices or systems available to address the need or problem</a:t>
            </a:r>
            <a:endParaRPr sz="2000">
              <a:solidFill>
                <a:schemeClr val="dk1"/>
              </a:solidFill>
            </a:endParaRPr>
          </a:p>
          <a:p>
            <a:pPr marL="520700" lvl="1" indent="-38100" algn="l" rtl="0">
              <a:lnSpc>
                <a:spcPct val="90000"/>
              </a:lnSpc>
              <a:spcBef>
                <a:spcPts val="400"/>
              </a:spcBef>
              <a:spcAft>
                <a:spcPts val="0"/>
              </a:spcAft>
              <a:buClr>
                <a:schemeClr val="dk1"/>
              </a:buClr>
              <a:buSzPts val="2100"/>
              <a:buNone/>
            </a:pPr>
            <a:endParaRPr sz="2100">
              <a:solidFill>
                <a:schemeClr val="dk1"/>
              </a:solidFill>
            </a:endParaRPr>
          </a:p>
          <a:p>
            <a:pPr marL="0" lvl="0" indent="0" algn="ctr" rtl="0">
              <a:lnSpc>
                <a:spcPct val="90000"/>
              </a:lnSpc>
              <a:spcBef>
                <a:spcPts val="800"/>
              </a:spcBef>
              <a:spcAft>
                <a:spcPts val="0"/>
              </a:spcAft>
              <a:buClr>
                <a:schemeClr val="dk1"/>
              </a:buClr>
              <a:buSzPts val="2100"/>
              <a:buNone/>
            </a:pPr>
            <a:r>
              <a:rPr lang="en" sz="2100" b="1" i="1">
                <a:solidFill>
                  <a:schemeClr val="dk1"/>
                </a:solidFill>
              </a:rPr>
              <a:t>Data helps place the “need” in the context rather than in the students or staff.</a:t>
            </a:r>
            <a:endParaRPr>
              <a:solidFill>
                <a:schemeClr val="dk1"/>
              </a:solidFill>
            </a:endParaRPr>
          </a:p>
          <a:p>
            <a:pPr marL="520700" lvl="1" indent="-63500" algn="l" rtl="0">
              <a:lnSpc>
                <a:spcPct val="90000"/>
              </a:lnSpc>
              <a:spcBef>
                <a:spcPts val="400"/>
              </a:spcBef>
              <a:spcAft>
                <a:spcPts val="0"/>
              </a:spcAft>
              <a:buClr>
                <a:schemeClr val="dk1"/>
              </a:buClr>
              <a:buSzPts val="1800"/>
              <a:buNone/>
            </a:pPr>
            <a:endParaRPr/>
          </a:p>
        </p:txBody>
      </p:sp>
      <p:sp>
        <p:nvSpPr>
          <p:cNvPr id="146" name="Google Shape;146;p24"/>
          <p:cNvSpPr txBox="1">
            <a:spLocks noGrp="1"/>
          </p:cNvSpPr>
          <p:nvPr>
            <p:ph type="title"/>
          </p:nvPr>
        </p:nvSpPr>
        <p:spPr>
          <a:xfrm>
            <a:off x="591375" y="304850"/>
            <a:ext cx="8093100" cy="6864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300"/>
              <a:buFont typeface="Calibri"/>
              <a:buNone/>
            </a:pPr>
            <a:r>
              <a:rPr lang="en" sz="2200" b="1">
                <a:solidFill>
                  <a:srgbClr val="FF0000"/>
                </a:solidFill>
              </a:rPr>
              <a:t>How</a:t>
            </a:r>
            <a:r>
              <a:rPr lang="en" sz="2200" b="1"/>
              <a:t> do we use data for decision making?</a:t>
            </a:r>
            <a:endParaRPr sz="2200" b="1"/>
          </a:p>
        </p:txBody>
      </p:sp>
      <p:pic>
        <p:nvPicPr>
          <p:cNvPr id="147" name="Google Shape;147;p24"/>
          <p:cNvPicPr preferRelativeResize="0"/>
          <p:nvPr/>
        </p:nvPicPr>
        <p:blipFill rotWithShape="1">
          <a:blip r:embed="rId3">
            <a:alphaModFix/>
          </a:blip>
          <a:srcRect l="41470" t="91521" r="56806" b="2709"/>
          <a:stretch/>
        </p:blipFill>
        <p:spPr>
          <a:xfrm>
            <a:off x="8579807" y="4144727"/>
            <a:ext cx="476213" cy="44840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title"/>
          </p:nvPr>
        </p:nvSpPr>
        <p:spPr>
          <a:xfrm>
            <a:off x="311700" y="312000"/>
            <a:ext cx="8520600" cy="5727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3300"/>
              <a:buFont typeface="Calibri"/>
              <a:buNone/>
            </a:pPr>
            <a:r>
              <a:rPr lang="en" sz="2200" b="1">
                <a:solidFill>
                  <a:srgbClr val="FF0000"/>
                </a:solidFill>
              </a:rPr>
              <a:t>How</a:t>
            </a:r>
            <a:r>
              <a:rPr lang="en" sz="2200" b="1"/>
              <a:t> do we use data for decision making?</a:t>
            </a:r>
            <a:endParaRPr sz="2200" b="1"/>
          </a:p>
          <a:p>
            <a:pPr marL="0" lvl="0" indent="0" algn="l" rtl="0">
              <a:lnSpc>
                <a:spcPct val="115000"/>
              </a:lnSpc>
              <a:spcBef>
                <a:spcPts val="0"/>
              </a:spcBef>
              <a:spcAft>
                <a:spcPts val="0"/>
              </a:spcAft>
              <a:buClr>
                <a:schemeClr val="dk1"/>
              </a:buClr>
              <a:buSzPts val="990"/>
              <a:buFont typeface="Arial"/>
              <a:buNone/>
            </a:pPr>
            <a:endParaRPr sz="2400"/>
          </a:p>
          <a:p>
            <a:pPr marL="0" lvl="0" indent="0" algn="l" rtl="0">
              <a:spcBef>
                <a:spcPts val="1200"/>
              </a:spcBef>
              <a:spcAft>
                <a:spcPts val="0"/>
              </a:spcAft>
              <a:buSzPts val="990"/>
              <a:buNone/>
            </a:pPr>
            <a:endParaRPr sz="2520"/>
          </a:p>
        </p:txBody>
      </p:sp>
      <p:graphicFrame>
        <p:nvGraphicFramePr>
          <p:cNvPr id="153" name="Google Shape;153;p25"/>
          <p:cNvGraphicFramePr/>
          <p:nvPr/>
        </p:nvGraphicFramePr>
        <p:xfrm>
          <a:off x="564500" y="1184955"/>
          <a:ext cx="8015000" cy="3069895"/>
        </p:xfrm>
        <a:graphic>
          <a:graphicData uri="http://schemas.openxmlformats.org/drawingml/2006/table">
            <a:tbl>
              <a:tblPr>
                <a:noFill/>
                <a:tableStyleId>{0DAB6E03-4861-4E32-886A-B4561C943D6D}</a:tableStyleId>
              </a:tblPr>
              <a:tblGrid>
                <a:gridCol w="1430600">
                  <a:extLst>
                    <a:ext uri="{9D8B030D-6E8A-4147-A177-3AD203B41FA5}">
                      <a16:colId xmlns:a16="http://schemas.microsoft.com/office/drawing/2014/main" val="20000"/>
                    </a:ext>
                  </a:extLst>
                </a:gridCol>
                <a:gridCol w="1337775">
                  <a:extLst>
                    <a:ext uri="{9D8B030D-6E8A-4147-A177-3AD203B41FA5}">
                      <a16:colId xmlns:a16="http://schemas.microsoft.com/office/drawing/2014/main" val="20001"/>
                    </a:ext>
                  </a:extLst>
                </a:gridCol>
                <a:gridCol w="1675375">
                  <a:extLst>
                    <a:ext uri="{9D8B030D-6E8A-4147-A177-3AD203B41FA5}">
                      <a16:colId xmlns:a16="http://schemas.microsoft.com/office/drawing/2014/main" val="20002"/>
                    </a:ext>
                  </a:extLst>
                </a:gridCol>
                <a:gridCol w="1655650">
                  <a:extLst>
                    <a:ext uri="{9D8B030D-6E8A-4147-A177-3AD203B41FA5}">
                      <a16:colId xmlns:a16="http://schemas.microsoft.com/office/drawing/2014/main" val="20003"/>
                    </a:ext>
                  </a:extLst>
                </a:gridCol>
                <a:gridCol w="1915600">
                  <a:extLst>
                    <a:ext uri="{9D8B030D-6E8A-4147-A177-3AD203B41FA5}">
                      <a16:colId xmlns:a16="http://schemas.microsoft.com/office/drawing/2014/main" val="20004"/>
                    </a:ext>
                  </a:extLst>
                </a:gridCol>
              </a:tblGrid>
              <a:tr h="1386800">
                <a:tc>
                  <a:txBody>
                    <a:bodyPr/>
                    <a:lstStyle/>
                    <a:p>
                      <a:pPr marL="0" lvl="0" indent="0" algn="l" rtl="0">
                        <a:spcBef>
                          <a:spcPts val="0"/>
                        </a:spcBef>
                        <a:spcAft>
                          <a:spcPts val="0"/>
                        </a:spcAft>
                        <a:buNone/>
                      </a:pPr>
                      <a:r>
                        <a:rPr lang="en" sz="1900" b="1" dirty="0"/>
                        <a:t>Data raises questions:</a:t>
                      </a:r>
                      <a:endParaRPr sz="1900" b="1" dirty="0"/>
                    </a:p>
                  </a:txBody>
                  <a:tcPr marL="91425" marR="91425" marT="91425" marB="91425"/>
                </a:tc>
                <a:tc>
                  <a:txBody>
                    <a:bodyPr/>
                    <a:lstStyle/>
                    <a:p>
                      <a:pPr marL="0" lvl="0" indent="0" algn="l" rtl="0">
                        <a:spcBef>
                          <a:spcPts val="0"/>
                        </a:spcBef>
                        <a:spcAft>
                          <a:spcPts val="0"/>
                        </a:spcAft>
                        <a:buNone/>
                      </a:pPr>
                      <a:r>
                        <a:rPr lang="en" sz="1800" dirty="0"/>
                        <a:t>I wonder why...?</a:t>
                      </a:r>
                      <a:endParaRPr sz="1800" dirty="0"/>
                    </a:p>
                    <a:p>
                      <a:pPr marL="0" lvl="0" indent="0" algn="l" rtl="0">
                        <a:spcBef>
                          <a:spcPts val="0"/>
                        </a:spcBef>
                        <a:spcAft>
                          <a:spcPts val="0"/>
                        </a:spcAft>
                        <a:buNone/>
                      </a:pPr>
                      <a:endParaRPr sz="1800" dirty="0"/>
                    </a:p>
                    <a:p>
                      <a:pPr marL="0" lvl="0" indent="0" algn="l" rtl="0">
                        <a:spcBef>
                          <a:spcPts val="0"/>
                        </a:spcBef>
                        <a:spcAft>
                          <a:spcPts val="0"/>
                        </a:spcAft>
                        <a:buNone/>
                      </a:pPr>
                      <a:endParaRPr sz="1800" dirty="0"/>
                    </a:p>
                    <a:p>
                      <a:pPr marL="0" lvl="0" indent="0" algn="l" rtl="0">
                        <a:spcBef>
                          <a:spcPts val="0"/>
                        </a:spcBef>
                        <a:spcAft>
                          <a:spcPts val="0"/>
                        </a:spcAft>
                        <a:buNone/>
                      </a:pPr>
                      <a:endParaRPr sz="1800" dirty="0"/>
                    </a:p>
                  </a:txBody>
                  <a:tcPr marL="91425" marR="91425" marT="91425" marB="91425"/>
                </a:tc>
                <a:tc>
                  <a:txBody>
                    <a:bodyPr/>
                    <a:lstStyle/>
                    <a:p>
                      <a:pPr marL="0" lvl="0" indent="0" algn="l" rtl="0">
                        <a:spcBef>
                          <a:spcPts val="0"/>
                        </a:spcBef>
                        <a:spcAft>
                          <a:spcPts val="0"/>
                        </a:spcAft>
                        <a:buNone/>
                      </a:pPr>
                      <a:r>
                        <a:rPr lang="en" sz="1800"/>
                        <a:t>Where can I find more information about this?</a:t>
                      </a: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txBody>
                  <a:tcPr marL="91425" marR="91425" marT="91425" marB="91425"/>
                </a:tc>
                <a:tc>
                  <a:txBody>
                    <a:bodyPr/>
                    <a:lstStyle/>
                    <a:p>
                      <a:pPr marL="0" lvl="0" indent="0" algn="l" rtl="0">
                        <a:spcBef>
                          <a:spcPts val="0"/>
                        </a:spcBef>
                        <a:spcAft>
                          <a:spcPts val="0"/>
                        </a:spcAft>
                        <a:buNone/>
                      </a:pPr>
                      <a:r>
                        <a:rPr lang="en" sz="1800">
                          <a:solidFill>
                            <a:schemeClr val="dk1"/>
                          </a:solidFill>
                        </a:rPr>
                        <a:t>What is the problem (who, what, where, when, why)?</a:t>
                      </a:r>
                      <a:endParaRPr sz="1800">
                        <a:solidFill>
                          <a:schemeClr val="dk1"/>
                        </a:solidFill>
                      </a:endParaRP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Clr>
                          <a:schemeClr val="dk1"/>
                        </a:buClr>
                        <a:buSzPts val="1100"/>
                        <a:buFont typeface="Arial"/>
                        <a:buNone/>
                      </a:pPr>
                      <a:endParaRPr sz="1800">
                        <a:solidFill>
                          <a:schemeClr val="dk1"/>
                        </a:solidFill>
                      </a:endParaRPr>
                    </a:p>
                  </a:txBody>
                  <a:tcPr marL="91425" marR="91425" marT="91425" marB="91425"/>
                </a:tc>
                <a:tc>
                  <a:txBody>
                    <a:bodyPr/>
                    <a:lstStyle/>
                    <a:p>
                      <a:pPr marL="0" lvl="0" indent="0" algn="l" rtl="0">
                        <a:spcBef>
                          <a:spcPts val="0"/>
                        </a:spcBef>
                        <a:spcAft>
                          <a:spcPts val="0"/>
                        </a:spcAft>
                        <a:buNone/>
                      </a:pPr>
                      <a:r>
                        <a:rPr lang="en" sz="1800"/>
                        <a:t>How does this inform team planning?</a:t>
                      </a:r>
                      <a:endParaRPr sz="1800"/>
                    </a:p>
                  </a:txBody>
                  <a:tcPr marL="91425" marR="91425" marT="91425" marB="91425"/>
                </a:tc>
                <a:extLst>
                  <a:ext uri="{0D108BD9-81ED-4DB2-BD59-A6C34878D82A}">
                    <a16:rowId xmlns:a16="http://schemas.microsoft.com/office/drawing/2014/main" val="10000"/>
                  </a:ext>
                </a:extLst>
              </a:tr>
              <a:tr h="1241125">
                <a:tc>
                  <a:txBody>
                    <a:bodyPr/>
                    <a:lstStyle/>
                    <a:p>
                      <a:pPr marL="0" lvl="0" indent="0" algn="l" rtl="0">
                        <a:spcBef>
                          <a:spcPts val="0"/>
                        </a:spcBef>
                        <a:spcAft>
                          <a:spcPts val="0"/>
                        </a:spcAft>
                        <a:buNone/>
                      </a:pPr>
                      <a:r>
                        <a:rPr lang="en" sz="1900" b="1"/>
                        <a:t>Data guides answers:</a:t>
                      </a:r>
                      <a:endParaRPr sz="1900" b="1"/>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800"/>
                        <a:t>I noticed...</a:t>
                      </a:r>
                      <a:endParaRPr sz="18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800">
                          <a:solidFill>
                            <a:schemeClr val="dk1"/>
                          </a:solidFill>
                        </a:rPr>
                        <a:t>Let’s look at…</a:t>
                      </a:r>
                      <a:endParaRPr sz="1800">
                        <a:solidFill>
                          <a:schemeClr val="dk1"/>
                        </a:solidFill>
                      </a:endParaRPr>
                    </a:p>
                    <a:p>
                      <a:pPr marL="0" lvl="0" indent="0" algn="l" rtl="0">
                        <a:spcBef>
                          <a:spcPts val="0"/>
                        </a:spcBef>
                        <a:spcAft>
                          <a:spcPts val="0"/>
                        </a:spcAft>
                        <a:buClr>
                          <a:schemeClr val="dk1"/>
                        </a:buClr>
                        <a:buSzPts val="1100"/>
                        <a:buFont typeface="Arial"/>
                        <a:buNone/>
                      </a:pPr>
                      <a:r>
                        <a:rPr lang="en" sz="1800">
                          <a:solidFill>
                            <a:schemeClr val="dk1"/>
                          </a:solidFill>
                        </a:rPr>
                        <a:t>Let’s gather...</a:t>
                      </a:r>
                      <a:endParaRPr sz="18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800">
                          <a:solidFill>
                            <a:schemeClr val="dk1"/>
                          </a:solidFill>
                        </a:rPr>
                        <a:t>Our definition of the problem is...</a:t>
                      </a:r>
                      <a:endParaRPr sz="1800">
                        <a:solidFill>
                          <a:schemeClr val="dk1"/>
                        </a:solidFill>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800" dirty="0">
                          <a:solidFill>
                            <a:schemeClr val="dk1"/>
                          </a:solidFill>
                        </a:rPr>
                        <a:t>Our goal is…</a:t>
                      </a:r>
                      <a:endParaRPr sz="1800" dirty="0">
                        <a:solidFill>
                          <a:schemeClr val="dk1"/>
                        </a:solidFill>
                      </a:endParaRPr>
                    </a:p>
                    <a:p>
                      <a:pPr marL="0" lvl="0" indent="0" algn="l" rtl="0">
                        <a:spcBef>
                          <a:spcPts val="0"/>
                        </a:spcBef>
                        <a:spcAft>
                          <a:spcPts val="0"/>
                        </a:spcAft>
                        <a:buClr>
                          <a:schemeClr val="dk1"/>
                        </a:buClr>
                        <a:buSzPts val="1100"/>
                        <a:buFont typeface="Arial"/>
                        <a:buNone/>
                      </a:pPr>
                      <a:r>
                        <a:rPr lang="en" sz="1800" dirty="0">
                          <a:solidFill>
                            <a:schemeClr val="dk1"/>
                          </a:solidFill>
                        </a:rPr>
                        <a:t>Our plan is...</a:t>
                      </a:r>
                      <a:endParaRPr sz="1800" dirty="0"/>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6"/>
          <p:cNvSpPr txBox="1">
            <a:spLocks noGrp="1"/>
          </p:cNvSpPr>
          <p:nvPr>
            <p:ph type="title"/>
          </p:nvPr>
        </p:nvSpPr>
        <p:spPr>
          <a:xfrm>
            <a:off x="1133119" y="380494"/>
            <a:ext cx="7200900" cy="1114500"/>
          </a:xfrm>
          <a:prstGeom prst="rect">
            <a:avLst/>
          </a:prstGeom>
          <a:noFill/>
          <a:ln>
            <a:noFill/>
          </a:ln>
        </p:spPr>
        <p:txBody>
          <a:bodyPr spcFirstLastPara="1" wrap="square" lIns="68575" tIns="34275" rIns="68575" bIns="34275" anchor="t" anchorCtr="0">
            <a:normAutofit/>
          </a:bodyPr>
          <a:lstStyle/>
          <a:p>
            <a:pPr marL="0" lvl="0" indent="0" algn="l" rtl="0">
              <a:lnSpc>
                <a:spcPct val="89000"/>
              </a:lnSpc>
              <a:spcBef>
                <a:spcPts val="0"/>
              </a:spcBef>
              <a:spcAft>
                <a:spcPts val="0"/>
              </a:spcAft>
              <a:buClr>
                <a:schemeClr val="dk2"/>
              </a:buClr>
              <a:buSzPts val="3000"/>
              <a:buFont typeface="Libre Franklin"/>
              <a:buNone/>
            </a:pPr>
            <a:br>
              <a:rPr lang="en" sz="3000" b="1"/>
            </a:br>
            <a:endParaRPr sz="3000"/>
          </a:p>
        </p:txBody>
      </p:sp>
      <p:grpSp>
        <p:nvGrpSpPr>
          <p:cNvPr id="160" name="Google Shape;160;p26"/>
          <p:cNvGrpSpPr/>
          <p:nvPr/>
        </p:nvGrpSpPr>
        <p:grpSpPr>
          <a:xfrm>
            <a:off x="901627" y="184173"/>
            <a:ext cx="8002456" cy="2966076"/>
            <a:chOff x="1148475" y="3570931"/>
            <a:chExt cx="10254300" cy="3188644"/>
          </a:xfrm>
        </p:grpSpPr>
        <p:sp>
          <p:nvSpPr>
            <p:cNvPr id="161" name="Google Shape;161;p26"/>
            <p:cNvSpPr/>
            <p:nvPr/>
          </p:nvSpPr>
          <p:spPr>
            <a:xfrm>
              <a:off x="1148475" y="4593875"/>
              <a:ext cx="10254300" cy="2165700"/>
            </a:xfrm>
            <a:prstGeom prst="rect">
              <a:avLst/>
            </a:prstGeom>
            <a:solidFill>
              <a:srgbClr val="D9D9D9"/>
            </a:solidFill>
            <a:ln w="28575"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nvGrpSpPr>
            <p:cNvPr id="162" name="Google Shape;162;p26"/>
            <p:cNvGrpSpPr/>
            <p:nvPr/>
          </p:nvGrpSpPr>
          <p:grpSpPr>
            <a:xfrm>
              <a:off x="1692875" y="3570931"/>
              <a:ext cx="9241950" cy="2994869"/>
              <a:chOff x="1692875" y="3570931"/>
              <a:chExt cx="9241950" cy="2994869"/>
            </a:xfrm>
          </p:grpSpPr>
          <p:sp>
            <p:nvSpPr>
              <p:cNvPr id="163" name="Google Shape;163;p26"/>
              <p:cNvSpPr/>
              <p:nvPr/>
            </p:nvSpPr>
            <p:spPr>
              <a:xfrm>
                <a:off x="1692875" y="3570931"/>
                <a:ext cx="1820100" cy="121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64" name="Google Shape;164;p26"/>
              <p:cNvSpPr/>
              <p:nvPr/>
            </p:nvSpPr>
            <p:spPr>
              <a:xfrm>
                <a:off x="4948287" y="4873154"/>
                <a:ext cx="2181300" cy="1485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65" name="Google Shape;165;p26"/>
              <p:cNvSpPr txBox="1"/>
              <p:nvPr/>
            </p:nvSpPr>
            <p:spPr>
              <a:xfrm>
                <a:off x="1818033" y="3777717"/>
                <a:ext cx="1565100" cy="7800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 sz="1000" b="1">
                    <a:latin typeface="Libre Franklin"/>
                    <a:ea typeface="Libre Franklin"/>
                    <a:cs typeface="Libre Franklin"/>
                    <a:sym typeface="Libre Franklin"/>
                  </a:rPr>
                  <a:t>I wonder why  more than 20% of our 4th grade students have emotional concerns?</a:t>
                </a:r>
                <a:endParaRPr sz="1000" b="0" i="0" u="none" strike="noStrike" cap="none">
                  <a:solidFill>
                    <a:srgbClr val="000000"/>
                  </a:solidFill>
                  <a:latin typeface="Libre Franklin"/>
                  <a:ea typeface="Libre Franklin"/>
                  <a:cs typeface="Libre Franklin"/>
                  <a:sym typeface="Libre Franklin"/>
                </a:endParaRPr>
              </a:p>
            </p:txBody>
          </p:sp>
          <p:cxnSp>
            <p:nvCxnSpPr>
              <p:cNvPr id="166" name="Google Shape;166;p26"/>
              <p:cNvCxnSpPr>
                <a:stCxn id="163" idx="3"/>
                <a:endCxn id="164" idx="1"/>
              </p:cNvCxnSpPr>
              <p:nvPr/>
            </p:nvCxnSpPr>
            <p:spPr>
              <a:xfrm>
                <a:off x="3512975" y="4180381"/>
                <a:ext cx="1754700" cy="910500"/>
              </a:xfrm>
              <a:prstGeom prst="straightConnector1">
                <a:avLst/>
              </a:prstGeom>
              <a:noFill/>
              <a:ln w="38100" cap="flat" cmpd="sng">
                <a:solidFill>
                  <a:schemeClr val="dk2"/>
                </a:solidFill>
                <a:prstDash val="solid"/>
                <a:round/>
                <a:headEnd type="none" w="sm" len="sm"/>
                <a:tailEnd type="triangle" w="med" len="med"/>
              </a:ln>
            </p:spPr>
          </p:cxnSp>
          <p:sp>
            <p:nvSpPr>
              <p:cNvPr id="167" name="Google Shape;167;p26"/>
              <p:cNvSpPr txBox="1"/>
              <p:nvPr/>
            </p:nvSpPr>
            <p:spPr>
              <a:xfrm>
                <a:off x="5128851" y="5226196"/>
                <a:ext cx="1820100" cy="780000"/>
              </a:xfrm>
              <a:prstGeom prst="rect">
                <a:avLst/>
              </a:prstGeom>
              <a:no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a:latin typeface="Libre Franklin"/>
                    <a:ea typeface="Libre Franklin"/>
                    <a:cs typeface="Libre Franklin"/>
                    <a:sym typeface="Libre Franklin"/>
                  </a:rPr>
                  <a:t>Use data to describe the need</a:t>
                </a:r>
                <a:endParaRPr sz="1400" b="1" i="0" u="none" strike="noStrike" cap="none">
                  <a:solidFill>
                    <a:srgbClr val="000000"/>
                  </a:solidFill>
                  <a:latin typeface="Libre Franklin"/>
                  <a:ea typeface="Libre Franklin"/>
                  <a:cs typeface="Libre Franklin"/>
                  <a:sym typeface="Libre Franklin"/>
                </a:endParaRPr>
              </a:p>
            </p:txBody>
          </p:sp>
          <p:cxnSp>
            <p:nvCxnSpPr>
              <p:cNvPr id="168" name="Google Shape;168;p26"/>
              <p:cNvCxnSpPr>
                <a:stCxn id="164" idx="6"/>
                <a:endCxn id="169" idx="1"/>
              </p:cNvCxnSpPr>
              <p:nvPr/>
            </p:nvCxnSpPr>
            <p:spPr>
              <a:xfrm>
                <a:off x="7129587" y="5616104"/>
                <a:ext cx="1361400" cy="22800"/>
              </a:xfrm>
              <a:prstGeom prst="straightConnector1">
                <a:avLst/>
              </a:prstGeom>
              <a:noFill/>
              <a:ln w="38100" cap="flat" cmpd="sng">
                <a:solidFill>
                  <a:schemeClr val="dk2"/>
                </a:solidFill>
                <a:prstDash val="solid"/>
                <a:round/>
                <a:headEnd type="none" w="sm" len="sm"/>
                <a:tailEnd type="triangle" w="med" len="med"/>
              </a:ln>
            </p:spPr>
          </p:cxnSp>
          <p:sp>
            <p:nvSpPr>
              <p:cNvPr id="169" name="Google Shape;169;p26"/>
              <p:cNvSpPr/>
              <p:nvPr/>
            </p:nvSpPr>
            <p:spPr>
              <a:xfrm>
                <a:off x="8491025" y="4711800"/>
                <a:ext cx="2443800" cy="1854000"/>
              </a:xfrm>
              <a:prstGeom prst="diamond">
                <a:avLst/>
              </a:prstGeom>
              <a:solidFill>
                <a:schemeClr val="lt2"/>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0" name="Google Shape;170;p26"/>
              <p:cNvSpPr txBox="1"/>
              <p:nvPr/>
            </p:nvSpPr>
            <p:spPr>
              <a:xfrm>
                <a:off x="8972375" y="5248800"/>
                <a:ext cx="1435200" cy="780000"/>
              </a:xfrm>
              <a:prstGeom prst="rect">
                <a:avLst/>
              </a:prstGeom>
              <a:no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a:latin typeface="Libre Franklin"/>
                    <a:ea typeface="Libre Franklin"/>
                    <a:cs typeface="Libre Franklin"/>
                    <a:sym typeface="Libre Franklin"/>
                  </a:rPr>
                  <a:t>Develop </a:t>
                </a:r>
                <a:r>
                  <a:rPr lang="en" sz="1100" b="1">
                    <a:latin typeface="Libre Franklin"/>
                    <a:ea typeface="Libre Franklin"/>
                    <a:cs typeface="Libre Franklin"/>
                    <a:sym typeface="Libre Franklin"/>
                  </a:rPr>
                  <a:t>a Plan</a:t>
                </a:r>
                <a:endParaRPr sz="1100" b="0" i="0" u="none" strike="noStrike" cap="none">
                  <a:solidFill>
                    <a:srgbClr val="000000"/>
                  </a:solidFill>
                  <a:latin typeface="Libre Franklin"/>
                  <a:ea typeface="Libre Franklin"/>
                  <a:cs typeface="Libre Franklin"/>
                  <a:sym typeface="Libre Franklin"/>
                </a:endParaRPr>
              </a:p>
            </p:txBody>
          </p:sp>
        </p:grpSp>
      </p:grpSp>
      <p:grpSp>
        <p:nvGrpSpPr>
          <p:cNvPr id="171" name="Google Shape;171;p26"/>
          <p:cNvGrpSpPr/>
          <p:nvPr/>
        </p:nvGrpSpPr>
        <p:grpSpPr>
          <a:xfrm>
            <a:off x="1323347" y="1503671"/>
            <a:ext cx="1420406" cy="1133821"/>
            <a:chOff x="1766109" y="4120173"/>
            <a:chExt cx="1820100" cy="1218900"/>
          </a:xfrm>
        </p:grpSpPr>
        <p:sp>
          <p:nvSpPr>
            <p:cNvPr id="172" name="Google Shape;172;p26"/>
            <p:cNvSpPr/>
            <p:nvPr/>
          </p:nvSpPr>
          <p:spPr>
            <a:xfrm>
              <a:off x="1766109" y="4120173"/>
              <a:ext cx="1820100" cy="1218900"/>
            </a:xfrm>
            <a:prstGeom prst="rect">
              <a:avLst/>
            </a:prstGeom>
            <a:solidFill>
              <a:schemeClr val="lt2"/>
            </a:solidFill>
            <a:ln w="114300" cap="flat" cmpd="sng">
              <a:solidFill>
                <a:schemeClr val="accen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3" name="Google Shape;173;p26"/>
            <p:cNvSpPr txBox="1"/>
            <p:nvPr/>
          </p:nvSpPr>
          <p:spPr>
            <a:xfrm>
              <a:off x="1891259" y="4310249"/>
              <a:ext cx="1565100" cy="8937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 sz="1100" b="1">
                  <a:latin typeface="Libre Franklin"/>
                  <a:ea typeface="Libre Franklin"/>
                  <a:cs typeface="Libre Franklin"/>
                  <a:sym typeface="Libre Franklin"/>
                </a:rPr>
                <a:t>I wonder why  our discipline referrals are up this month?</a:t>
              </a:r>
              <a:endParaRPr sz="1100" b="0" i="0" u="none" strike="noStrike" cap="none">
                <a:solidFill>
                  <a:srgbClr val="000000"/>
                </a:solidFill>
                <a:latin typeface="Libre Franklin"/>
                <a:ea typeface="Libre Franklin"/>
                <a:cs typeface="Libre Franklin"/>
                <a:sym typeface="Libre Franklin"/>
              </a:endParaRPr>
            </a:p>
          </p:txBody>
        </p:sp>
      </p:grpSp>
      <p:grpSp>
        <p:nvGrpSpPr>
          <p:cNvPr id="174" name="Google Shape;174;p26"/>
          <p:cNvGrpSpPr/>
          <p:nvPr/>
        </p:nvGrpSpPr>
        <p:grpSpPr>
          <a:xfrm>
            <a:off x="1323356" y="2919443"/>
            <a:ext cx="1420406" cy="1330186"/>
            <a:chOff x="1766109" y="4857414"/>
            <a:chExt cx="1820100" cy="1218900"/>
          </a:xfrm>
        </p:grpSpPr>
        <p:sp>
          <p:nvSpPr>
            <p:cNvPr id="175" name="Google Shape;175;p26"/>
            <p:cNvSpPr/>
            <p:nvPr/>
          </p:nvSpPr>
          <p:spPr>
            <a:xfrm>
              <a:off x="1766109" y="4857414"/>
              <a:ext cx="1820100" cy="121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6" name="Google Shape;176;p26"/>
            <p:cNvSpPr txBox="1"/>
            <p:nvPr/>
          </p:nvSpPr>
          <p:spPr>
            <a:xfrm>
              <a:off x="1891273" y="5040157"/>
              <a:ext cx="1565100" cy="7740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 sz="1100" b="1">
                  <a:latin typeface="Libre Franklin"/>
                  <a:ea typeface="Libre Franklin"/>
                  <a:cs typeface="Libre Franklin"/>
                  <a:sym typeface="Libre Franklin"/>
                </a:rPr>
                <a:t>I wonder why teacher reported fidelity with expectations lessons are low this month?</a:t>
              </a:r>
              <a:endParaRPr sz="1100" b="0" i="0" u="none" strike="noStrike" cap="none">
                <a:solidFill>
                  <a:srgbClr val="000000"/>
                </a:solidFill>
                <a:latin typeface="Libre Franklin"/>
                <a:ea typeface="Libre Franklin"/>
                <a:cs typeface="Libre Franklin"/>
                <a:sym typeface="Libre Franklin"/>
              </a:endParaRPr>
            </a:p>
          </p:txBody>
        </p:sp>
      </p:grpSp>
      <p:cxnSp>
        <p:nvCxnSpPr>
          <p:cNvPr id="177" name="Google Shape;177;p26"/>
          <p:cNvCxnSpPr>
            <a:stCxn id="172" idx="3"/>
            <a:endCxn id="164" idx="2"/>
          </p:cNvCxnSpPr>
          <p:nvPr/>
        </p:nvCxnSpPr>
        <p:spPr>
          <a:xfrm>
            <a:off x="2743753" y="2070582"/>
            <a:ext cx="1123200" cy="15900"/>
          </a:xfrm>
          <a:prstGeom prst="straightConnector1">
            <a:avLst/>
          </a:prstGeom>
          <a:noFill/>
          <a:ln w="38100" cap="flat" cmpd="sng">
            <a:solidFill>
              <a:schemeClr val="dk2"/>
            </a:solidFill>
            <a:prstDash val="solid"/>
            <a:round/>
            <a:headEnd type="none" w="med" len="med"/>
            <a:tailEnd type="triangle" w="med" len="med"/>
          </a:ln>
        </p:spPr>
      </p:cxnSp>
      <p:cxnSp>
        <p:nvCxnSpPr>
          <p:cNvPr id="178" name="Google Shape;178;p26"/>
          <p:cNvCxnSpPr>
            <a:stCxn id="175" idx="3"/>
            <a:endCxn id="164" idx="3"/>
          </p:cNvCxnSpPr>
          <p:nvPr/>
        </p:nvCxnSpPr>
        <p:spPr>
          <a:xfrm rot="10800000" flipH="1">
            <a:off x="2743762" y="2575335"/>
            <a:ext cx="1372500" cy="1009200"/>
          </a:xfrm>
          <a:prstGeom prst="straightConnector1">
            <a:avLst/>
          </a:prstGeom>
          <a:noFill/>
          <a:ln w="38100" cap="flat" cmpd="sng">
            <a:solidFill>
              <a:schemeClr val="dk2"/>
            </a:solidFill>
            <a:prstDash val="solid"/>
            <a:round/>
            <a:headEnd type="none" w="med" len="med"/>
            <a:tailEnd type="triangle" w="med" len="med"/>
          </a:ln>
        </p:spPr>
      </p:cxnSp>
      <p:sp>
        <p:nvSpPr>
          <p:cNvPr id="179" name="Google Shape;179;p26"/>
          <p:cNvSpPr txBox="1"/>
          <p:nvPr/>
        </p:nvSpPr>
        <p:spPr>
          <a:xfrm>
            <a:off x="924850" y="4478250"/>
            <a:ext cx="77073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a:t>Let Data Raise Questions.  Let Data Guide Answers.</a:t>
            </a:r>
            <a:endParaRPr sz="240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200"/>
              <a:t>Guiding Question to Create a Data Plan:</a:t>
            </a:r>
            <a:endParaRPr sz="2200"/>
          </a:p>
        </p:txBody>
      </p:sp>
      <p:sp>
        <p:nvSpPr>
          <p:cNvPr id="185" name="Google Shape;185;p27"/>
          <p:cNvSpPr txBox="1">
            <a:spLocks noGrp="1"/>
          </p:cNvSpPr>
          <p:nvPr>
            <p:ph type="body" idx="1"/>
          </p:nvPr>
        </p:nvSpPr>
        <p:spPr>
          <a:xfrm>
            <a:off x="311700" y="956925"/>
            <a:ext cx="5430000" cy="3914100"/>
          </a:xfrm>
          <a:prstGeom prst="rect">
            <a:avLst/>
          </a:prstGeom>
        </p:spPr>
        <p:txBody>
          <a:bodyPr spcFirstLastPara="1" wrap="square" lIns="91425" tIns="91425" rIns="91425" bIns="91425" anchor="t" anchorCtr="0">
            <a:normAutofit lnSpcReduction="20000"/>
          </a:bodyPr>
          <a:lstStyle/>
          <a:p>
            <a:pPr marL="457200" lvl="0" indent="-342900" algn="l" rtl="0">
              <a:spcBef>
                <a:spcPts val="0"/>
              </a:spcBef>
              <a:spcAft>
                <a:spcPts val="0"/>
              </a:spcAft>
              <a:buClr>
                <a:schemeClr val="dk1"/>
              </a:buClr>
              <a:buSzPts val="1800"/>
              <a:buAutoNum type="arabicPeriod"/>
            </a:pPr>
            <a:r>
              <a:rPr lang="en">
                <a:solidFill>
                  <a:schemeClr val="dk1"/>
                </a:solidFill>
              </a:rPr>
              <a:t>Do we have access to the data (e.g., fidelity of implementation and student outcome) we need?</a:t>
            </a:r>
            <a:br>
              <a:rPr lang="en">
                <a:solidFill>
                  <a:schemeClr val="dk1"/>
                </a:solidFill>
              </a:rPr>
            </a:b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For the data we can access, does it provided us the right information (e.g., what, where, when, who, why)?</a:t>
            </a:r>
            <a:br>
              <a:rPr lang="en">
                <a:solidFill>
                  <a:schemeClr val="dk1"/>
                </a:solidFill>
              </a:rPr>
            </a:b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Can/do our designated data analyst(s) prepare data summaries ahead of our meetings?</a:t>
            </a:r>
            <a:br>
              <a:rPr lang="en">
                <a:solidFill>
                  <a:schemeClr val="dk1"/>
                </a:solidFill>
              </a:rPr>
            </a:b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Are data used for decision making by all (e.g., data presented to all faculty at least 3-4 times per year)</a:t>
            </a:r>
            <a:endParaRPr>
              <a:solidFill>
                <a:schemeClr val="dk1"/>
              </a:solidFill>
            </a:endParaRPr>
          </a:p>
        </p:txBody>
      </p:sp>
      <p:sp>
        <p:nvSpPr>
          <p:cNvPr id="186" name="Google Shape;186;p27"/>
          <p:cNvSpPr txBox="1"/>
          <p:nvPr/>
        </p:nvSpPr>
        <p:spPr>
          <a:xfrm>
            <a:off x="4122350" y="4626975"/>
            <a:ext cx="480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Adapted from 2020 Midwest PBIS Tier 1 Team Workbook</a:t>
            </a:r>
            <a:endParaRPr/>
          </a:p>
        </p:txBody>
      </p:sp>
      <p:grpSp>
        <p:nvGrpSpPr>
          <p:cNvPr id="187" name="Google Shape;187;p27"/>
          <p:cNvGrpSpPr/>
          <p:nvPr/>
        </p:nvGrpSpPr>
        <p:grpSpPr>
          <a:xfrm>
            <a:off x="6347626" y="1551025"/>
            <a:ext cx="2252098" cy="2758050"/>
            <a:chOff x="6521201" y="2440750"/>
            <a:chExt cx="2252098" cy="2758050"/>
          </a:xfrm>
        </p:grpSpPr>
        <p:pic>
          <p:nvPicPr>
            <p:cNvPr id="188" name="Google Shape;188;p27"/>
            <p:cNvPicPr preferRelativeResize="0"/>
            <p:nvPr/>
          </p:nvPicPr>
          <p:blipFill>
            <a:blip r:embed="rId3">
              <a:alphaModFix/>
            </a:blip>
            <a:stretch>
              <a:fillRect/>
            </a:stretch>
          </p:blipFill>
          <p:spPr>
            <a:xfrm>
              <a:off x="6521201" y="2440750"/>
              <a:ext cx="2252098" cy="1711349"/>
            </a:xfrm>
            <a:prstGeom prst="rect">
              <a:avLst/>
            </a:prstGeom>
            <a:noFill/>
            <a:ln w="9525" cap="flat" cmpd="sng">
              <a:solidFill>
                <a:srgbClr val="000000"/>
              </a:solidFill>
              <a:prstDash val="solid"/>
              <a:round/>
              <a:headEnd type="none" w="sm" len="sm"/>
              <a:tailEnd type="none" w="sm" len="sm"/>
            </a:ln>
          </p:spPr>
        </p:pic>
        <p:sp>
          <p:nvSpPr>
            <p:cNvPr id="189" name="Google Shape;189;p27"/>
            <p:cNvSpPr txBox="1"/>
            <p:nvPr/>
          </p:nvSpPr>
          <p:spPr>
            <a:xfrm>
              <a:off x="6685600" y="4152100"/>
              <a:ext cx="1946400" cy="1046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t>See a Sample Data Plan in your Tier 1 Meeting Foundations Handout</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93"/>
        <p:cNvGrpSpPr/>
        <p:nvPr/>
      </p:nvGrpSpPr>
      <p:grpSpPr>
        <a:xfrm>
          <a:off x="0" y="0"/>
          <a:ext cx="0" cy="0"/>
          <a:chOff x="0" y="0"/>
          <a:chExt cx="0" cy="0"/>
        </a:xfrm>
      </p:grpSpPr>
      <p:sp>
        <p:nvSpPr>
          <p:cNvPr id="194" name="Google Shape;194;p28"/>
          <p:cNvSpPr txBox="1">
            <a:spLocks noGrp="1"/>
          </p:cNvSpPr>
          <p:nvPr>
            <p:ph type="title"/>
          </p:nvPr>
        </p:nvSpPr>
        <p:spPr>
          <a:xfrm>
            <a:off x="1028700" y="346625"/>
            <a:ext cx="7200900" cy="1114500"/>
          </a:xfrm>
          <a:prstGeom prst="rect">
            <a:avLst/>
          </a:prstGeom>
          <a:solidFill>
            <a:srgbClr val="CFE2F3"/>
          </a:solidFill>
        </p:spPr>
        <p:txBody>
          <a:bodyPr spcFirstLastPara="1" wrap="square" lIns="68575" tIns="34275" rIns="68575" bIns="34275" anchor="t" anchorCtr="0">
            <a:normAutofit/>
          </a:bodyPr>
          <a:lstStyle/>
          <a:p>
            <a:pPr marL="0" lvl="0" indent="0" algn="l" rtl="0">
              <a:lnSpc>
                <a:spcPct val="90000"/>
              </a:lnSpc>
              <a:spcBef>
                <a:spcPts val="500"/>
              </a:spcBef>
              <a:spcAft>
                <a:spcPts val="0"/>
              </a:spcAft>
              <a:buNone/>
            </a:pPr>
            <a:r>
              <a:rPr lang="en" sz="3600">
                <a:highlight>
                  <a:srgbClr val="CFE2F3"/>
                </a:highlight>
              </a:rPr>
              <a:t>Team Time (10 minutes)</a:t>
            </a:r>
            <a:r>
              <a:rPr lang="en" sz="3600"/>
              <a:t> </a:t>
            </a:r>
            <a:endParaRPr sz="3600"/>
          </a:p>
        </p:txBody>
      </p:sp>
      <p:sp>
        <p:nvSpPr>
          <p:cNvPr id="195" name="Google Shape;195;p28"/>
          <p:cNvSpPr txBox="1">
            <a:spLocks noGrp="1"/>
          </p:cNvSpPr>
          <p:nvPr>
            <p:ph type="body" idx="1"/>
          </p:nvPr>
        </p:nvSpPr>
        <p:spPr>
          <a:xfrm>
            <a:off x="1028700" y="1313825"/>
            <a:ext cx="7200900" cy="3368400"/>
          </a:xfrm>
          <a:prstGeom prst="rect">
            <a:avLst/>
          </a:prstGeom>
        </p:spPr>
        <p:txBody>
          <a:bodyPr spcFirstLastPara="1" wrap="square" lIns="68575" tIns="34275" rIns="68575" bIns="34275" anchor="t" anchorCtr="0">
            <a:normAutofit/>
          </a:bodyPr>
          <a:lstStyle/>
          <a:p>
            <a:pPr marL="0" lvl="0" indent="0" algn="l" rtl="0">
              <a:spcBef>
                <a:spcPts val="500"/>
              </a:spcBef>
              <a:spcAft>
                <a:spcPts val="0"/>
              </a:spcAft>
              <a:buNone/>
            </a:pPr>
            <a:r>
              <a:rPr lang="en" sz="1900">
                <a:solidFill>
                  <a:schemeClr val="dk1"/>
                </a:solidFill>
              </a:rPr>
              <a:t>Discuss who is interested in the data analyst role and how can we help this person access and run summaries of the data before team meetings?</a:t>
            </a:r>
            <a:endParaRPr sz="1900">
              <a:solidFill>
                <a:schemeClr val="dk1"/>
              </a:solidFill>
            </a:endParaRPr>
          </a:p>
          <a:p>
            <a:pPr marL="0" lvl="0" indent="0" algn="l" rtl="0">
              <a:spcBef>
                <a:spcPts val="500"/>
              </a:spcBef>
              <a:spcAft>
                <a:spcPts val="0"/>
              </a:spcAft>
              <a:buNone/>
            </a:pPr>
            <a:endParaRPr sz="1900">
              <a:solidFill>
                <a:schemeClr val="dk1"/>
              </a:solidFill>
            </a:endParaRPr>
          </a:p>
          <a:p>
            <a:pPr marL="0" lvl="0" indent="0" algn="l" rtl="0">
              <a:spcBef>
                <a:spcPts val="500"/>
              </a:spcBef>
              <a:spcAft>
                <a:spcPts val="0"/>
              </a:spcAft>
              <a:buNone/>
            </a:pPr>
            <a:endParaRPr sz="1900">
              <a:solidFill>
                <a:schemeClr val="dk1"/>
              </a:solidFill>
            </a:endParaRPr>
          </a:p>
          <a:p>
            <a:pPr marL="0" lvl="0" indent="0" algn="l" rtl="0">
              <a:spcBef>
                <a:spcPts val="500"/>
              </a:spcBef>
              <a:spcAft>
                <a:spcPts val="0"/>
              </a:spcAft>
              <a:buNone/>
            </a:pPr>
            <a:endParaRPr sz="19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Teams become more </a:t>
            </a:r>
            <a:r>
              <a:rPr lang="en" sz="1800" b="1" u="sng">
                <a:solidFill>
                  <a:srgbClr val="0000FF"/>
                </a:solidFill>
              </a:rPr>
              <a:t>efficient</a:t>
            </a:r>
            <a:r>
              <a:rPr lang="en" sz="1800" b="1"/>
              <a:t> and </a:t>
            </a:r>
            <a:r>
              <a:rPr lang="en" sz="1800" b="1" u="sng">
                <a:solidFill>
                  <a:srgbClr val="0000FF"/>
                </a:solidFill>
              </a:rPr>
              <a:t>effective</a:t>
            </a:r>
            <a:r>
              <a:rPr lang="en" sz="1800" b="1"/>
              <a:t> at solving problems with:</a:t>
            </a:r>
            <a:endParaRPr sz="1800" b="1"/>
          </a:p>
          <a:p>
            <a:pPr marL="0" lvl="0" indent="0" algn="l" rtl="0">
              <a:spcBef>
                <a:spcPts val="0"/>
              </a:spcBef>
              <a:spcAft>
                <a:spcPts val="0"/>
              </a:spcAft>
              <a:buNone/>
            </a:pPr>
            <a:endParaRPr/>
          </a:p>
        </p:txBody>
      </p:sp>
      <p:sp>
        <p:nvSpPr>
          <p:cNvPr id="201" name="Google Shape;201;p29"/>
          <p:cNvSpPr txBox="1">
            <a:spLocks noGrp="1"/>
          </p:cNvSpPr>
          <p:nvPr>
            <p:ph type="body" idx="1"/>
          </p:nvPr>
        </p:nvSpPr>
        <p:spPr>
          <a:xfrm>
            <a:off x="424525" y="973800"/>
            <a:ext cx="3999900" cy="3416400"/>
          </a:xfrm>
          <a:prstGeom prst="rect">
            <a:avLst/>
          </a:prstGeom>
        </p:spPr>
        <p:txBody>
          <a:bodyPr spcFirstLastPara="1" wrap="square" lIns="91425" tIns="91425" rIns="91425" bIns="91425" anchor="t" anchorCtr="0">
            <a:normAutofit lnSpcReduction="20000"/>
          </a:bodyPr>
          <a:lstStyle/>
          <a:p>
            <a:pPr marL="457200" lvl="0" indent="-342900" algn="l" rtl="0">
              <a:lnSpc>
                <a:spcPct val="100000"/>
              </a:lnSpc>
              <a:spcBef>
                <a:spcPts val="0"/>
              </a:spcBef>
              <a:spcAft>
                <a:spcPts val="0"/>
              </a:spcAft>
              <a:buClr>
                <a:schemeClr val="dk1"/>
              </a:buClr>
              <a:buSzPts val="1800"/>
              <a:buChar char="✓"/>
            </a:pPr>
            <a:r>
              <a:rPr lang="en" sz="1800" b="1">
                <a:solidFill>
                  <a:srgbClr val="7030A0"/>
                </a:solidFill>
              </a:rPr>
              <a:t>Meeting foundations</a:t>
            </a:r>
            <a:r>
              <a:rPr lang="en" sz="1800">
                <a:solidFill>
                  <a:schemeClr val="dk1"/>
                </a:solidFill>
              </a:rPr>
              <a:t> (e.g. team vision, purpose/norms, authority, roles, agenda)</a:t>
            </a:r>
            <a:br>
              <a:rPr lang="en" sz="1800">
                <a:solidFill>
                  <a:schemeClr val="dk1"/>
                </a:solidFill>
              </a:rPr>
            </a:b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b="1">
                <a:solidFill>
                  <a:srgbClr val="6AA84F"/>
                </a:solidFill>
              </a:rPr>
              <a:t>Data</a:t>
            </a:r>
            <a:r>
              <a:rPr lang="en" sz="1800">
                <a:solidFill>
                  <a:schemeClr val="dk1"/>
                </a:solidFill>
              </a:rPr>
              <a:t> (timely, accurate, accessible)</a:t>
            </a:r>
            <a:br>
              <a:rPr lang="en" sz="1800">
                <a:solidFill>
                  <a:schemeClr val="dk1"/>
                </a:solidFill>
              </a:rPr>
            </a:b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b="1">
                <a:solidFill>
                  <a:srgbClr val="FF0000"/>
                </a:solidFill>
              </a:rPr>
              <a:t>Data informed decision making routines</a:t>
            </a:r>
            <a:r>
              <a:rPr lang="en" sz="1800">
                <a:solidFill>
                  <a:schemeClr val="dk1"/>
                </a:solidFill>
              </a:rPr>
              <a:t> </a:t>
            </a:r>
            <a:endParaRPr sz="1800">
              <a:solidFill>
                <a:schemeClr val="dk1"/>
              </a:solidFill>
            </a:endParaRPr>
          </a:p>
          <a:p>
            <a:pPr marL="914400" lvl="1" indent="-342900" algn="l" rtl="0">
              <a:lnSpc>
                <a:spcPct val="100000"/>
              </a:lnSpc>
              <a:spcBef>
                <a:spcPts val="0"/>
              </a:spcBef>
              <a:spcAft>
                <a:spcPts val="0"/>
              </a:spcAft>
              <a:buClr>
                <a:schemeClr val="dk1"/>
              </a:buClr>
              <a:buSzPts val="1800"/>
              <a:buAutoNum type="alphaLcPeriod"/>
            </a:pPr>
            <a:r>
              <a:rPr lang="en" sz="1800">
                <a:solidFill>
                  <a:schemeClr val="dk1"/>
                </a:solidFill>
              </a:rPr>
              <a:t>defining problems with precision, </a:t>
            </a:r>
            <a:endParaRPr sz="1800">
              <a:solidFill>
                <a:schemeClr val="dk1"/>
              </a:solidFill>
            </a:endParaRPr>
          </a:p>
          <a:p>
            <a:pPr marL="914400" lvl="1" indent="-342900" algn="l" rtl="0">
              <a:lnSpc>
                <a:spcPct val="100000"/>
              </a:lnSpc>
              <a:spcBef>
                <a:spcPts val="0"/>
              </a:spcBef>
              <a:spcAft>
                <a:spcPts val="0"/>
              </a:spcAft>
              <a:buClr>
                <a:schemeClr val="dk1"/>
              </a:buClr>
              <a:buSzPts val="1800"/>
              <a:buAutoNum type="alphaLcPeriod"/>
            </a:pPr>
            <a:r>
              <a:rPr lang="en" sz="1800">
                <a:solidFill>
                  <a:schemeClr val="dk1"/>
                </a:solidFill>
              </a:rPr>
              <a:t>setting goals, </a:t>
            </a:r>
            <a:endParaRPr sz="1800">
              <a:solidFill>
                <a:schemeClr val="dk1"/>
              </a:solidFill>
            </a:endParaRPr>
          </a:p>
          <a:p>
            <a:pPr marL="914400" lvl="1" indent="-342900" algn="l" rtl="0">
              <a:lnSpc>
                <a:spcPct val="100000"/>
              </a:lnSpc>
              <a:spcBef>
                <a:spcPts val="0"/>
              </a:spcBef>
              <a:spcAft>
                <a:spcPts val="0"/>
              </a:spcAft>
              <a:buClr>
                <a:schemeClr val="dk1"/>
              </a:buClr>
              <a:buSzPts val="1800"/>
              <a:buAutoNum type="alphaLcPeriod"/>
            </a:pPr>
            <a:r>
              <a:rPr lang="en" sz="1800">
                <a:solidFill>
                  <a:schemeClr val="dk1"/>
                </a:solidFill>
              </a:rPr>
              <a:t>developing solutions</a:t>
            </a:r>
            <a:endParaRPr sz="1800">
              <a:solidFill>
                <a:schemeClr val="dk1"/>
              </a:solidFill>
            </a:endParaRPr>
          </a:p>
          <a:p>
            <a:pPr marL="914400" lvl="1" indent="-342900" algn="l" rtl="0">
              <a:lnSpc>
                <a:spcPct val="100000"/>
              </a:lnSpc>
              <a:spcBef>
                <a:spcPts val="0"/>
              </a:spcBef>
              <a:spcAft>
                <a:spcPts val="0"/>
              </a:spcAft>
              <a:buClr>
                <a:schemeClr val="dk1"/>
              </a:buClr>
              <a:buSzPts val="1800"/>
              <a:buAutoNum type="alphaLcPeriod"/>
            </a:pPr>
            <a:r>
              <a:rPr lang="en" sz="1800">
                <a:solidFill>
                  <a:schemeClr val="dk1"/>
                </a:solidFill>
              </a:rPr>
              <a:t>monitoring implementation)</a:t>
            </a:r>
            <a:endParaRPr/>
          </a:p>
        </p:txBody>
      </p:sp>
      <p:pic>
        <p:nvPicPr>
          <p:cNvPr id="202" name="Google Shape;202;p29"/>
          <p:cNvPicPr preferRelativeResize="0"/>
          <p:nvPr/>
        </p:nvPicPr>
        <p:blipFill>
          <a:blip r:embed="rId3">
            <a:alphaModFix/>
          </a:blip>
          <a:stretch>
            <a:fillRect/>
          </a:stretch>
        </p:blipFill>
        <p:spPr>
          <a:xfrm>
            <a:off x="5107875" y="1597325"/>
            <a:ext cx="2921669" cy="19488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07"/>
        <p:cNvGrpSpPr/>
        <p:nvPr/>
      </p:nvGrpSpPr>
      <p:grpSpPr>
        <a:xfrm>
          <a:off x="0" y="0"/>
          <a:ext cx="0" cy="0"/>
          <a:chOff x="0" y="0"/>
          <a:chExt cx="0" cy="0"/>
        </a:xfrm>
      </p:grpSpPr>
      <p:pic>
        <p:nvPicPr>
          <p:cNvPr id="208" name="Google Shape;208;p30"/>
          <p:cNvPicPr preferRelativeResize="0"/>
          <p:nvPr/>
        </p:nvPicPr>
        <p:blipFill>
          <a:blip r:embed="rId3">
            <a:alphaModFix/>
          </a:blip>
          <a:stretch>
            <a:fillRect/>
          </a:stretch>
        </p:blipFill>
        <p:spPr>
          <a:xfrm>
            <a:off x="3266800" y="152400"/>
            <a:ext cx="5465939" cy="4838700"/>
          </a:xfrm>
          <a:prstGeom prst="rect">
            <a:avLst/>
          </a:prstGeom>
          <a:noFill/>
          <a:ln>
            <a:noFill/>
          </a:ln>
        </p:spPr>
      </p:pic>
      <p:sp>
        <p:nvSpPr>
          <p:cNvPr id="209" name="Google Shape;209;p30"/>
          <p:cNvSpPr txBox="1">
            <a:spLocks noGrp="1"/>
          </p:cNvSpPr>
          <p:nvPr>
            <p:ph type="title"/>
          </p:nvPr>
        </p:nvSpPr>
        <p:spPr>
          <a:xfrm>
            <a:off x="266800" y="1456175"/>
            <a:ext cx="3201300" cy="13773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spcBef>
                <a:spcPts val="0"/>
              </a:spcBef>
              <a:spcAft>
                <a:spcPts val="0"/>
              </a:spcAft>
              <a:buNone/>
            </a:pPr>
            <a:r>
              <a:rPr lang="en" sz="2200"/>
              <a:t>Team Based Problem  Solving Model via...</a:t>
            </a:r>
            <a:endParaRPr sz="2200"/>
          </a:p>
        </p:txBody>
      </p:sp>
      <p:sp>
        <p:nvSpPr>
          <p:cNvPr id="210" name="Google Shape;210;p30"/>
          <p:cNvSpPr txBox="1"/>
          <p:nvPr/>
        </p:nvSpPr>
        <p:spPr>
          <a:xfrm>
            <a:off x="7371425" y="3960775"/>
            <a:ext cx="1581600" cy="831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Team Initiated Problem Solving (TIPS II)</a:t>
            </a:r>
            <a:endParaRPr b="1"/>
          </a:p>
        </p:txBody>
      </p:sp>
      <p:sp>
        <p:nvSpPr>
          <p:cNvPr id="211" name="Google Shape;211;p30"/>
          <p:cNvSpPr txBox="1"/>
          <p:nvPr/>
        </p:nvSpPr>
        <p:spPr>
          <a:xfrm>
            <a:off x="266800" y="3422275"/>
            <a:ext cx="30000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latin typeface="Times New Roman"/>
                <a:ea typeface="Times New Roman"/>
                <a:cs typeface="Times New Roman"/>
                <a:sym typeface="Times New Roman"/>
              </a:rPr>
              <a:t>Todd, A. W., Newton, J. S., Algozzine, K., Horner, R. H., Algozzine, B., Cusumano, D. L., &amp; Preston, A. I. (2015). The Team-Initiated Problem Solving (TIPS II) Training Manual. Eugene, OR:  University of Oregon, Educational and Community Supports. </a:t>
            </a:r>
            <a:endParaRPr sz="7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16"/>
        <p:cNvGrpSpPr/>
        <p:nvPr/>
      </p:nvGrpSpPr>
      <p:grpSpPr>
        <a:xfrm>
          <a:off x="0" y="0"/>
          <a:ext cx="0" cy="0"/>
          <a:chOff x="0" y="0"/>
          <a:chExt cx="0" cy="0"/>
        </a:xfrm>
      </p:grpSpPr>
      <p:pic>
        <p:nvPicPr>
          <p:cNvPr id="217" name="Google Shape;217;p31"/>
          <p:cNvPicPr preferRelativeResize="0"/>
          <p:nvPr/>
        </p:nvPicPr>
        <p:blipFill>
          <a:blip r:embed="rId3">
            <a:alphaModFix/>
          </a:blip>
          <a:stretch>
            <a:fillRect/>
          </a:stretch>
        </p:blipFill>
        <p:spPr>
          <a:xfrm>
            <a:off x="3033000" y="-458300"/>
            <a:ext cx="6497600" cy="5751975"/>
          </a:xfrm>
          <a:prstGeom prst="rect">
            <a:avLst/>
          </a:prstGeom>
          <a:noFill/>
          <a:ln>
            <a:noFill/>
          </a:ln>
        </p:spPr>
      </p:pic>
      <p:sp>
        <p:nvSpPr>
          <p:cNvPr id="218" name="Google Shape;218;p31"/>
          <p:cNvSpPr txBox="1"/>
          <p:nvPr/>
        </p:nvSpPr>
        <p:spPr>
          <a:xfrm>
            <a:off x="7371425" y="3960775"/>
            <a:ext cx="1581600" cy="831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Team Initiated Problem Solving (TIPS II)</a:t>
            </a:r>
            <a:endParaRPr b="1"/>
          </a:p>
        </p:txBody>
      </p:sp>
      <p:grpSp>
        <p:nvGrpSpPr>
          <p:cNvPr id="219" name="Google Shape;219;p31"/>
          <p:cNvGrpSpPr/>
          <p:nvPr/>
        </p:nvGrpSpPr>
        <p:grpSpPr>
          <a:xfrm>
            <a:off x="1058950" y="1223975"/>
            <a:ext cx="1581600" cy="3260700"/>
            <a:chOff x="715150" y="825150"/>
            <a:chExt cx="1581600" cy="3260700"/>
          </a:xfrm>
        </p:grpSpPr>
        <p:sp>
          <p:nvSpPr>
            <p:cNvPr id="220" name="Google Shape;220;p31"/>
            <p:cNvSpPr/>
            <p:nvPr/>
          </p:nvSpPr>
          <p:spPr>
            <a:xfrm>
              <a:off x="715150" y="825150"/>
              <a:ext cx="1581600" cy="1237800"/>
            </a:xfrm>
            <a:prstGeom prst="ellipse">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1"/>
            <p:cNvSpPr/>
            <p:nvPr/>
          </p:nvSpPr>
          <p:spPr>
            <a:xfrm>
              <a:off x="715150" y="2848050"/>
              <a:ext cx="1581600" cy="12378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1"/>
            <p:cNvSpPr txBox="1"/>
            <p:nvPr/>
          </p:nvSpPr>
          <p:spPr>
            <a:xfrm>
              <a:off x="1073850" y="1182725"/>
              <a:ext cx="92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Problem</a:t>
              </a:r>
              <a:endParaRPr b="1"/>
            </a:p>
          </p:txBody>
        </p:sp>
        <p:sp>
          <p:nvSpPr>
            <p:cNvPr id="223" name="Google Shape;223;p31"/>
            <p:cNvSpPr txBox="1"/>
            <p:nvPr/>
          </p:nvSpPr>
          <p:spPr>
            <a:xfrm>
              <a:off x="1036050" y="3266850"/>
              <a:ext cx="996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Solution</a:t>
              </a:r>
              <a:endParaRPr b="1"/>
            </a:p>
          </p:txBody>
        </p:sp>
        <p:cxnSp>
          <p:nvCxnSpPr>
            <p:cNvPr id="224" name="Google Shape;224;p31"/>
            <p:cNvCxnSpPr>
              <a:stCxn id="220" idx="4"/>
              <a:endCxn id="221" idx="0"/>
            </p:cNvCxnSpPr>
            <p:nvPr/>
          </p:nvCxnSpPr>
          <p:spPr>
            <a:xfrm>
              <a:off x="1505950" y="2062950"/>
              <a:ext cx="0" cy="785100"/>
            </a:xfrm>
            <a:prstGeom prst="straightConnector1">
              <a:avLst/>
            </a:prstGeom>
            <a:noFill/>
            <a:ln w="28575" cap="flat" cmpd="sng">
              <a:solidFill>
                <a:schemeClr val="dk2"/>
              </a:solidFill>
              <a:prstDash val="solid"/>
              <a:round/>
              <a:headEnd type="none" w="med" len="med"/>
              <a:tailEnd type="triangle" w="med" len="med"/>
            </a:ln>
          </p:spPr>
        </p:cxnSp>
      </p:grpSp>
      <p:sp>
        <p:nvSpPr>
          <p:cNvPr id="225" name="Google Shape;225;p31"/>
          <p:cNvSpPr txBox="1"/>
          <p:nvPr/>
        </p:nvSpPr>
        <p:spPr>
          <a:xfrm>
            <a:off x="233775" y="393825"/>
            <a:ext cx="3534300" cy="461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t>Old vs. New Decision Making</a:t>
            </a:r>
            <a:endParaRPr sz="1800" b="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2"/>
          <p:cNvSpPr txBox="1">
            <a:spLocks noGrp="1"/>
          </p:cNvSpPr>
          <p:nvPr>
            <p:ph type="body" idx="1"/>
          </p:nvPr>
        </p:nvSpPr>
        <p:spPr>
          <a:xfrm>
            <a:off x="737625" y="1200150"/>
            <a:ext cx="7097100" cy="32802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None/>
            </a:pPr>
            <a:r>
              <a:rPr lang="en">
                <a:solidFill>
                  <a:schemeClr val="dk1"/>
                </a:solidFill>
              </a:rPr>
              <a:t>The quality of decision making depends most on the first step—defining the problem to be solved.</a:t>
            </a:r>
            <a:endParaRPr>
              <a:solidFill>
                <a:schemeClr val="dk1"/>
              </a:solidFill>
            </a:endParaRPr>
          </a:p>
          <a:p>
            <a:pPr marL="0" lvl="0" indent="0" algn="l" rtl="0">
              <a:lnSpc>
                <a:spcPct val="90000"/>
              </a:lnSpc>
              <a:spcBef>
                <a:spcPts val="800"/>
              </a:spcBef>
              <a:spcAft>
                <a:spcPts val="0"/>
              </a:spcAft>
              <a:buNone/>
            </a:pPr>
            <a:endParaRPr>
              <a:solidFill>
                <a:schemeClr val="dk1"/>
              </a:solidFill>
            </a:endParaRPr>
          </a:p>
          <a:p>
            <a:pPr marL="0" lvl="0" indent="0" algn="l" rtl="0">
              <a:lnSpc>
                <a:spcPct val="90000"/>
              </a:lnSpc>
              <a:spcBef>
                <a:spcPts val="800"/>
              </a:spcBef>
              <a:spcAft>
                <a:spcPts val="0"/>
              </a:spcAft>
              <a:buNone/>
            </a:pPr>
            <a:r>
              <a:rPr lang="en" b="1">
                <a:solidFill>
                  <a:schemeClr val="dk1"/>
                </a:solidFill>
              </a:rPr>
              <a:t>When you hear these statements, what additional information do you want/need?</a:t>
            </a:r>
            <a:endParaRPr b="1">
              <a:solidFill>
                <a:schemeClr val="dk1"/>
              </a:solidFill>
            </a:endParaRPr>
          </a:p>
          <a:p>
            <a:pPr marL="457200" lvl="0" indent="-342900" algn="l" rtl="0">
              <a:lnSpc>
                <a:spcPct val="90000"/>
              </a:lnSpc>
              <a:spcBef>
                <a:spcPts val="800"/>
              </a:spcBef>
              <a:spcAft>
                <a:spcPts val="0"/>
              </a:spcAft>
              <a:buClr>
                <a:schemeClr val="dk1"/>
              </a:buClr>
              <a:buSzPts val="1800"/>
              <a:buAutoNum type="arabicPeriod"/>
            </a:pPr>
            <a:r>
              <a:rPr lang="en">
                <a:solidFill>
                  <a:schemeClr val="dk1"/>
                </a:solidFill>
              </a:rPr>
              <a:t>“Our students seem depressed”</a:t>
            </a:r>
            <a:endParaRPr>
              <a:solidFill>
                <a:schemeClr val="dk1"/>
              </a:solidFill>
            </a:endParaRPr>
          </a:p>
          <a:p>
            <a:pPr marL="457200" lvl="0" indent="-342900" algn="l" rtl="0">
              <a:lnSpc>
                <a:spcPct val="90000"/>
              </a:lnSpc>
              <a:spcBef>
                <a:spcPts val="0"/>
              </a:spcBef>
              <a:spcAft>
                <a:spcPts val="0"/>
              </a:spcAft>
              <a:buClr>
                <a:schemeClr val="dk1"/>
              </a:buClr>
              <a:buSzPts val="1800"/>
              <a:buAutoNum type="arabicPeriod"/>
            </a:pPr>
            <a:r>
              <a:rPr lang="en">
                <a:solidFill>
                  <a:schemeClr val="dk1"/>
                </a:solidFill>
              </a:rPr>
              <a:t>“Our kindergarten is out of control”</a:t>
            </a:r>
            <a:endParaRPr>
              <a:solidFill>
                <a:schemeClr val="dk1"/>
              </a:solidFill>
            </a:endParaRPr>
          </a:p>
          <a:p>
            <a:pPr marL="457200" lvl="0" indent="-342900" algn="l" rtl="0">
              <a:lnSpc>
                <a:spcPct val="90000"/>
              </a:lnSpc>
              <a:spcBef>
                <a:spcPts val="0"/>
              </a:spcBef>
              <a:spcAft>
                <a:spcPts val="0"/>
              </a:spcAft>
              <a:buClr>
                <a:schemeClr val="dk1"/>
              </a:buClr>
              <a:buSzPts val="1800"/>
              <a:buAutoNum type="arabicPeriod"/>
            </a:pPr>
            <a:r>
              <a:rPr lang="en">
                <a:solidFill>
                  <a:schemeClr val="dk1"/>
                </a:solidFill>
              </a:rPr>
              <a:t>“We have too many referrals”</a:t>
            </a:r>
            <a:endParaRPr>
              <a:solidFill>
                <a:schemeClr val="dk1"/>
              </a:solidFill>
            </a:endParaRPr>
          </a:p>
          <a:p>
            <a:pPr marL="0" lvl="0" indent="0" algn="l" rtl="0">
              <a:lnSpc>
                <a:spcPct val="90000"/>
              </a:lnSpc>
              <a:spcBef>
                <a:spcPts val="800"/>
              </a:spcBef>
              <a:spcAft>
                <a:spcPts val="0"/>
              </a:spcAft>
              <a:buNone/>
            </a:pPr>
            <a:br>
              <a:rPr lang="en" sz="2100">
                <a:solidFill>
                  <a:schemeClr val="dk1"/>
                </a:solidFill>
              </a:rPr>
            </a:br>
            <a:endParaRPr sz="2100">
              <a:solidFill>
                <a:schemeClr val="dk1"/>
              </a:solidFill>
            </a:endParaRPr>
          </a:p>
          <a:p>
            <a:pPr marL="342900" lvl="0" indent="0" algn="l" rtl="0">
              <a:lnSpc>
                <a:spcPct val="90000"/>
              </a:lnSpc>
              <a:spcBef>
                <a:spcPts val="800"/>
              </a:spcBef>
              <a:spcAft>
                <a:spcPts val="0"/>
              </a:spcAft>
              <a:buNone/>
            </a:pPr>
            <a:endParaRPr>
              <a:solidFill>
                <a:schemeClr val="dk1"/>
              </a:solidFill>
            </a:endParaRPr>
          </a:p>
        </p:txBody>
      </p:sp>
      <p:sp>
        <p:nvSpPr>
          <p:cNvPr id="232" name="Google Shape;232;p32"/>
          <p:cNvSpPr txBox="1">
            <a:spLocks noGrp="1"/>
          </p:cNvSpPr>
          <p:nvPr>
            <p:ph type="title"/>
          </p:nvPr>
        </p:nvSpPr>
        <p:spPr>
          <a:xfrm>
            <a:off x="660125" y="394875"/>
            <a:ext cx="7619100" cy="5349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2200"/>
              <a:t>Step 1:  Identify problems with precision</a:t>
            </a:r>
            <a:endParaRPr sz="2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3"/>
          <p:cNvSpPr txBox="1">
            <a:spLocks noGrp="1"/>
          </p:cNvSpPr>
          <p:nvPr>
            <p:ph type="title"/>
          </p:nvPr>
        </p:nvSpPr>
        <p:spPr>
          <a:xfrm>
            <a:off x="766175" y="69775"/>
            <a:ext cx="7165200" cy="10860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700"/>
              <a:buFont typeface="Calibri"/>
              <a:buNone/>
            </a:pPr>
            <a:r>
              <a:rPr lang="en" sz="2200"/>
              <a:t>Some questions your team will encounter when identifying problems with precision...</a:t>
            </a:r>
            <a:endParaRPr sz="2200"/>
          </a:p>
        </p:txBody>
      </p:sp>
      <p:sp>
        <p:nvSpPr>
          <p:cNvPr id="239" name="Google Shape;239;p33"/>
          <p:cNvSpPr txBox="1">
            <a:spLocks noGrp="1"/>
          </p:cNvSpPr>
          <p:nvPr>
            <p:ph type="body" idx="1"/>
          </p:nvPr>
        </p:nvSpPr>
        <p:spPr>
          <a:xfrm>
            <a:off x="881975" y="1255975"/>
            <a:ext cx="7049400" cy="2030700"/>
          </a:xfrm>
          <a:prstGeom prst="rect">
            <a:avLst/>
          </a:prstGeom>
          <a:noFill/>
          <a:ln>
            <a:noFill/>
          </a:ln>
        </p:spPr>
        <p:txBody>
          <a:bodyPr spcFirstLastPara="1" wrap="square" lIns="68575" tIns="34275" rIns="68575" bIns="34275" anchor="t" anchorCtr="0">
            <a:noAutofit/>
          </a:bodyPr>
          <a:lstStyle/>
          <a:p>
            <a:pPr marL="457200" lvl="0" indent="-342900" algn="l" rtl="0">
              <a:lnSpc>
                <a:spcPct val="90000"/>
              </a:lnSpc>
              <a:spcBef>
                <a:spcPts val="0"/>
              </a:spcBef>
              <a:spcAft>
                <a:spcPts val="0"/>
              </a:spcAft>
              <a:buClr>
                <a:schemeClr val="dk1"/>
              </a:buClr>
              <a:buSzPts val="1800"/>
              <a:buChar char="■"/>
            </a:pPr>
            <a:r>
              <a:rPr lang="en" b="1">
                <a:solidFill>
                  <a:schemeClr val="dk1"/>
                </a:solidFill>
              </a:rPr>
              <a:t>What concerning behaviors are most common?</a:t>
            </a:r>
            <a:endParaRPr sz="1800">
              <a:solidFill>
                <a:schemeClr val="dk1"/>
              </a:solidFill>
            </a:endParaRPr>
          </a:p>
          <a:p>
            <a:pPr marL="457200" lvl="0" indent="-342900" algn="l" rtl="0">
              <a:lnSpc>
                <a:spcPct val="90000"/>
              </a:lnSpc>
              <a:spcBef>
                <a:spcPts val="800"/>
              </a:spcBef>
              <a:spcAft>
                <a:spcPts val="0"/>
              </a:spcAft>
              <a:buClr>
                <a:schemeClr val="dk1"/>
              </a:buClr>
              <a:buSzPts val="1800"/>
              <a:buChar char="■"/>
            </a:pPr>
            <a:r>
              <a:rPr lang="en" b="1">
                <a:solidFill>
                  <a:schemeClr val="dk1"/>
                </a:solidFill>
              </a:rPr>
              <a:t>Where are concerning behaviors most likely?</a:t>
            </a:r>
            <a:endParaRPr sz="1800">
              <a:solidFill>
                <a:schemeClr val="dk1"/>
              </a:solidFill>
            </a:endParaRPr>
          </a:p>
          <a:p>
            <a:pPr marL="457200" lvl="0" indent="-342900" algn="l" rtl="0">
              <a:lnSpc>
                <a:spcPct val="90000"/>
              </a:lnSpc>
              <a:spcBef>
                <a:spcPts val="800"/>
              </a:spcBef>
              <a:spcAft>
                <a:spcPts val="0"/>
              </a:spcAft>
              <a:buClr>
                <a:schemeClr val="dk1"/>
              </a:buClr>
              <a:buSzPts val="1800"/>
              <a:buChar char="■"/>
            </a:pPr>
            <a:r>
              <a:rPr lang="en" b="1">
                <a:solidFill>
                  <a:schemeClr val="dk1"/>
                </a:solidFill>
              </a:rPr>
              <a:t>When are concerning behaviors most likely?</a:t>
            </a:r>
            <a:endParaRPr sz="1800">
              <a:solidFill>
                <a:schemeClr val="dk1"/>
              </a:solidFill>
            </a:endParaRPr>
          </a:p>
          <a:p>
            <a:pPr marL="457200" lvl="0" indent="-342900" algn="l" rtl="0">
              <a:lnSpc>
                <a:spcPct val="90000"/>
              </a:lnSpc>
              <a:spcBef>
                <a:spcPts val="800"/>
              </a:spcBef>
              <a:spcAft>
                <a:spcPts val="0"/>
              </a:spcAft>
              <a:buClr>
                <a:schemeClr val="dk1"/>
              </a:buClr>
              <a:buSzPts val="1800"/>
              <a:buChar char="■"/>
            </a:pPr>
            <a:r>
              <a:rPr lang="en" b="1">
                <a:solidFill>
                  <a:schemeClr val="dk1"/>
                </a:solidFill>
              </a:rPr>
              <a:t>Who is engaged in the concerning behavior?</a:t>
            </a:r>
            <a:endParaRPr sz="1800">
              <a:solidFill>
                <a:schemeClr val="dk1"/>
              </a:solidFill>
            </a:endParaRPr>
          </a:p>
          <a:p>
            <a:pPr marL="457200" lvl="0" indent="-342900" algn="l" rtl="0">
              <a:lnSpc>
                <a:spcPct val="90000"/>
              </a:lnSpc>
              <a:spcBef>
                <a:spcPts val="800"/>
              </a:spcBef>
              <a:spcAft>
                <a:spcPts val="0"/>
              </a:spcAft>
              <a:buClr>
                <a:schemeClr val="dk1"/>
              </a:buClr>
              <a:buSzPts val="1800"/>
              <a:buChar char="■"/>
            </a:pPr>
            <a:r>
              <a:rPr lang="en" b="1">
                <a:solidFill>
                  <a:schemeClr val="dk1"/>
                </a:solidFill>
              </a:rPr>
              <a:t>Why are concerning behaviors sustaining?</a:t>
            </a:r>
            <a:endParaRPr b="1">
              <a:solidFill>
                <a:schemeClr val="dk1"/>
              </a:solidFill>
            </a:endParaRPr>
          </a:p>
          <a:p>
            <a:pPr marL="457200" lvl="0" indent="-317500" algn="l" rtl="0">
              <a:lnSpc>
                <a:spcPct val="90000"/>
              </a:lnSpc>
              <a:spcBef>
                <a:spcPts val="800"/>
              </a:spcBef>
              <a:spcAft>
                <a:spcPts val="0"/>
              </a:spcAft>
              <a:buClr>
                <a:schemeClr val="dk1"/>
              </a:buClr>
              <a:buSzPts val="1400"/>
              <a:buChar char="■"/>
            </a:pPr>
            <a:r>
              <a:rPr lang="en" b="1">
                <a:solidFill>
                  <a:schemeClr val="dk1"/>
                </a:solidFill>
              </a:rPr>
              <a:t>Why are concerning behaviors being reported?</a:t>
            </a:r>
            <a:endParaRPr b="1">
              <a:solidFill>
                <a:schemeClr val="dk1"/>
              </a:solidFill>
            </a:endParaRPr>
          </a:p>
          <a:p>
            <a:pPr marL="0" lvl="0" indent="0" algn="l" rtl="0">
              <a:lnSpc>
                <a:spcPct val="90000"/>
              </a:lnSpc>
              <a:spcBef>
                <a:spcPts val="0"/>
              </a:spcBef>
              <a:spcAft>
                <a:spcPts val="0"/>
              </a:spcAft>
              <a:buNone/>
            </a:pPr>
            <a:endParaRPr>
              <a:solidFill>
                <a:schemeClr val="dk1"/>
              </a:solidFill>
            </a:endParaRPr>
          </a:p>
          <a:p>
            <a:pPr marL="0" lvl="0" indent="0" algn="l" rtl="0">
              <a:lnSpc>
                <a:spcPct val="90000"/>
              </a:lnSpc>
              <a:spcBef>
                <a:spcPts val="800"/>
              </a:spcBef>
              <a:spcAft>
                <a:spcPts val="0"/>
              </a:spcAft>
              <a:buNone/>
            </a:pPr>
            <a:endParaRPr sz="1800">
              <a:solidFill>
                <a:schemeClr val="dk1"/>
              </a:solidFill>
            </a:endParaRPr>
          </a:p>
        </p:txBody>
      </p:sp>
      <p:sp>
        <p:nvSpPr>
          <p:cNvPr id="240" name="Google Shape;240;p33"/>
          <p:cNvSpPr/>
          <p:nvPr/>
        </p:nvSpPr>
        <p:spPr>
          <a:xfrm>
            <a:off x="6825150" y="2232300"/>
            <a:ext cx="1993500" cy="1531500"/>
          </a:xfrm>
          <a:prstGeom prst="roundRect">
            <a:avLst>
              <a:gd name="adj" fmla="val 16667"/>
            </a:avLst>
          </a:prstGeom>
          <a:solidFill>
            <a:schemeClr val="accent3"/>
          </a:solidFill>
          <a:ln w="12700" cap="flat" cmpd="sng">
            <a:solidFill>
              <a:srgbClr val="78787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pic>
        <p:nvPicPr>
          <p:cNvPr id="241" name="Google Shape;241;p33" descr="C:\Users\hearn\AppData\Local\Microsoft\Windows\Temporary Internet Files\Content.IE5\63737VSU\MC900441902[1].wmf"/>
          <p:cNvPicPr preferRelativeResize="0"/>
          <p:nvPr/>
        </p:nvPicPr>
        <p:blipFill rotWithShape="1">
          <a:blip r:embed="rId3">
            <a:alphaModFix/>
          </a:blip>
          <a:srcRect/>
          <a:stretch/>
        </p:blipFill>
        <p:spPr>
          <a:xfrm>
            <a:off x="5885551" y="3386875"/>
            <a:ext cx="1140619" cy="1347787"/>
          </a:xfrm>
          <a:prstGeom prst="rect">
            <a:avLst/>
          </a:prstGeom>
          <a:noFill/>
          <a:ln>
            <a:noFill/>
          </a:ln>
        </p:spPr>
      </p:pic>
      <p:sp>
        <p:nvSpPr>
          <p:cNvPr id="242" name="Google Shape;242;p33"/>
          <p:cNvSpPr txBox="1"/>
          <p:nvPr/>
        </p:nvSpPr>
        <p:spPr>
          <a:xfrm>
            <a:off x="7131350" y="2378575"/>
            <a:ext cx="1528200" cy="116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chemeClr val="lt1"/>
                </a:solidFill>
              </a:rPr>
              <a:t>What data can give us this information?</a:t>
            </a:r>
            <a:endParaRPr sz="1600" b="1">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6"/>
          <p:cNvPicPr preferRelativeResize="0"/>
          <p:nvPr/>
        </p:nvPicPr>
        <p:blipFill>
          <a:blip r:embed="rId3">
            <a:alphaModFix/>
          </a:blip>
          <a:stretch>
            <a:fillRect/>
          </a:stretch>
        </p:blipFill>
        <p:spPr>
          <a:xfrm>
            <a:off x="6799250" y="2992498"/>
            <a:ext cx="2033050" cy="2033050"/>
          </a:xfrm>
          <a:prstGeom prst="rect">
            <a:avLst/>
          </a:prstGeom>
          <a:noFill/>
          <a:ln>
            <a:noFill/>
          </a:ln>
        </p:spPr>
      </p:pic>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20"/>
              <a:t>How do you feel about </a:t>
            </a:r>
            <a:r>
              <a:rPr lang="en" sz="2420" u="sng"/>
              <a:t>data based </a:t>
            </a:r>
            <a:r>
              <a:rPr lang="en" sz="2420"/>
              <a:t>problem solving?</a:t>
            </a:r>
            <a:endParaRPr sz="2420"/>
          </a:p>
          <a:p>
            <a:pPr marL="0" lvl="0" indent="0" algn="l" rtl="0">
              <a:spcBef>
                <a:spcPts val="0"/>
              </a:spcBef>
              <a:spcAft>
                <a:spcPts val="0"/>
              </a:spcAft>
              <a:buSzPts val="990"/>
              <a:buNone/>
            </a:pPr>
            <a:endParaRPr sz="2520"/>
          </a:p>
        </p:txBody>
      </p:sp>
      <p:sp>
        <p:nvSpPr>
          <p:cNvPr id="77" name="Google Shape;77;p16"/>
          <p:cNvSpPr txBox="1">
            <a:spLocks noGrp="1"/>
          </p:cNvSpPr>
          <p:nvPr>
            <p:ph type="body" idx="1"/>
          </p:nvPr>
        </p:nvSpPr>
        <p:spPr>
          <a:xfrm>
            <a:off x="311700" y="1115950"/>
            <a:ext cx="8613900" cy="3755700"/>
          </a:xfrm>
          <a:prstGeom prst="rect">
            <a:avLst/>
          </a:prstGeom>
        </p:spPr>
        <p:txBody>
          <a:bodyPr spcFirstLastPara="1" wrap="square" lIns="91425" tIns="91425" rIns="91425" bIns="91425" anchor="t" anchorCtr="0">
            <a:spAutoFit/>
          </a:bodyPr>
          <a:lstStyle/>
          <a:p>
            <a:pPr marL="457200" lvl="0" indent="-342900" algn="l" rtl="0">
              <a:spcBef>
                <a:spcPts val="0"/>
              </a:spcBef>
              <a:spcAft>
                <a:spcPts val="0"/>
              </a:spcAft>
              <a:buClr>
                <a:schemeClr val="dk1"/>
              </a:buClr>
              <a:buSzPts val="1800"/>
              <a:buAutoNum type="arabicPeriod"/>
            </a:pPr>
            <a:r>
              <a:rPr lang="en" dirty="0">
                <a:solidFill>
                  <a:schemeClr val="dk1"/>
                </a:solidFill>
              </a:rPr>
              <a:t>I am confident I can use the tools provided by my district’s data technology system to retrieve charts, tables, or graphs for problem solving</a:t>
            </a:r>
            <a:endParaRPr dirty="0">
              <a:solidFill>
                <a:schemeClr val="dk1"/>
              </a:solidFill>
            </a:endParaRPr>
          </a:p>
          <a:p>
            <a:pPr marL="457200" lvl="0" indent="-342900" algn="l" rtl="0">
              <a:spcBef>
                <a:spcPts val="0"/>
              </a:spcBef>
              <a:spcAft>
                <a:spcPts val="0"/>
              </a:spcAft>
              <a:buClr>
                <a:schemeClr val="dk1"/>
              </a:buClr>
              <a:buSzPts val="1800"/>
              <a:buAutoNum type="arabicPeriod"/>
            </a:pPr>
            <a:r>
              <a:rPr lang="en" dirty="0">
                <a:solidFill>
                  <a:schemeClr val="dk1"/>
                </a:solidFill>
              </a:rPr>
              <a:t>I am confident in my ability to understand data reports</a:t>
            </a:r>
            <a:endParaRPr dirty="0">
              <a:solidFill>
                <a:schemeClr val="dk1"/>
              </a:solidFill>
            </a:endParaRPr>
          </a:p>
          <a:p>
            <a:pPr marL="457200" lvl="0" indent="-342900" algn="l" rtl="0">
              <a:spcBef>
                <a:spcPts val="0"/>
              </a:spcBef>
              <a:spcAft>
                <a:spcPts val="0"/>
              </a:spcAft>
              <a:buClr>
                <a:schemeClr val="dk1"/>
              </a:buClr>
              <a:buSzPts val="1800"/>
              <a:buAutoNum type="arabicPeriod"/>
            </a:pPr>
            <a:r>
              <a:rPr lang="en" dirty="0">
                <a:solidFill>
                  <a:schemeClr val="dk1"/>
                </a:solidFill>
              </a:rPr>
              <a:t>I am concerned that I will feel or look dumb when it comes to data informed decision making</a:t>
            </a:r>
            <a:endParaRPr dirty="0">
              <a:solidFill>
                <a:schemeClr val="dk1"/>
              </a:solidFill>
            </a:endParaRPr>
          </a:p>
          <a:p>
            <a:pPr marL="457200" lvl="0" indent="-342900" algn="l" rtl="0">
              <a:spcBef>
                <a:spcPts val="0"/>
              </a:spcBef>
              <a:spcAft>
                <a:spcPts val="0"/>
              </a:spcAft>
              <a:buClr>
                <a:schemeClr val="dk1"/>
              </a:buClr>
              <a:buSzPts val="1800"/>
              <a:buAutoNum type="arabicPeriod"/>
            </a:pPr>
            <a:r>
              <a:rPr lang="en" dirty="0">
                <a:solidFill>
                  <a:schemeClr val="dk1"/>
                </a:solidFill>
              </a:rPr>
              <a:t>I am intimidated by the process of connecting data analysis to our Tier 1 practices</a:t>
            </a:r>
            <a:endParaRPr dirty="0">
              <a:solidFill>
                <a:schemeClr val="dk1"/>
              </a:solidFill>
            </a:endParaRPr>
          </a:p>
          <a:p>
            <a:pPr marL="457200" lvl="0" indent="-342900" algn="l" rtl="0">
              <a:spcBef>
                <a:spcPts val="0"/>
              </a:spcBef>
              <a:spcAft>
                <a:spcPts val="0"/>
              </a:spcAft>
              <a:buClr>
                <a:schemeClr val="dk1"/>
              </a:buClr>
              <a:buSzPts val="1800"/>
              <a:buAutoNum type="arabicPeriod"/>
            </a:pPr>
            <a:r>
              <a:rPr lang="en" dirty="0">
                <a:solidFill>
                  <a:schemeClr val="dk1"/>
                </a:solidFill>
              </a:rPr>
              <a:t>I am confident I can use data to identify gaps in our Tier 1 practices</a:t>
            </a:r>
            <a:endParaRPr dirty="0">
              <a:solidFill>
                <a:schemeClr val="dk1"/>
              </a:solidFill>
            </a:endParaRPr>
          </a:p>
          <a:p>
            <a:pPr marL="0" lvl="0" indent="0" algn="l" rtl="0">
              <a:spcBef>
                <a:spcPts val="0"/>
              </a:spcBef>
              <a:spcAft>
                <a:spcPts val="0"/>
              </a:spcAft>
              <a:buNone/>
            </a:pPr>
            <a:endParaRPr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dirty="0">
              <a:solidFill>
                <a:schemeClr val="dk1"/>
              </a:solidFill>
            </a:endParaRPr>
          </a:p>
          <a:p>
            <a:pPr marL="0" lvl="0" indent="0" algn="l" rtl="0">
              <a:spcBef>
                <a:spcPts val="1200"/>
              </a:spcBef>
              <a:spcAft>
                <a:spcPts val="1200"/>
              </a:spcAft>
              <a:buNone/>
            </a:pPr>
            <a:r>
              <a:rPr lang="en" sz="1500" dirty="0">
                <a:solidFill>
                  <a:schemeClr val="dk1"/>
                </a:solidFill>
              </a:rPr>
              <a:t>Adapted from  the Decision-Making Efficacy and Anxiety Inventory (2018)</a:t>
            </a:r>
            <a:endParaRPr sz="1500" dirty="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4"/>
          <p:cNvSpPr txBox="1">
            <a:spLocks noGrp="1"/>
          </p:cNvSpPr>
          <p:nvPr>
            <p:ph type="title"/>
          </p:nvPr>
        </p:nvSpPr>
        <p:spPr>
          <a:xfrm>
            <a:off x="766175" y="149525"/>
            <a:ext cx="7165200" cy="9366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100"/>
              <a:buFont typeface="Arial"/>
              <a:buNone/>
            </a:pPr>
            <a:r>
              <a:rPr lang="en" sz="2200" b="1"/>
              <a:t>The Big 5 Office Discipline Data (ODR) Report:</a:t>
            </a:r>
            <a:endParaRPr sz="2400" b="1"/>
          </a:p>
        </p:txBody>
      </p:sp>
      <p:sp>
        <p:nvSpPr>
          <p:cNvPr id="249" name="Google Shape;249;p34"/>
          <p:cNvSpPr txBox="1">
            <a:spLocks noGrp="1"/>
          </p:cNvSpPr>
          <p:nvPr>
            <p:ph type="body" idx="1"/>
          </p:nvPr>
        </p:nvSpPr>
        <p:spPr>
          <a:xfrm>
            <a:off x="1622450" y="1091525"/>
            <a:ext cx="4632000" cy="3309300"/>
          </a:xfrm>
          <a:prstGeom prst="rect">
            <a:avLst/>
          </a:prstGeom>
          <a:noFill/>
          <a:ln w="9525" cap="flat"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520700" lvl="1" indent="-177800" algn="l" rtl="0">
              <a:lnSpc>
                <a:spcPct val="90000"/>
              </a:lnSpc>
              <a:spcBef>
                <a:spcPts val="400"/>
              </a:spcBef>
              <a:spcAft>
                <a:spcPts val="0"/>
              </a:spcAft>
              <a:buClr>
                <a:schemeClr val="dk1"/>
              </a:buClr>
              <a:buSzPts val="1800"/>
              <a:buChar char="•"/>
            </a:pPr>
            <a:r>
              <a:rPr lang="en" sz="1800">
                <a:solidFill>
                  <a:schemeClr val="dk1"/>
                </a:solidFill>
              </a:rPr>
              <a:t>Average Referral/Day/Month (</a:t>
            </a:r>
            <a:r>
              <a:rPr lang="en" sz="1800" b="1">
                <a:solidFill>
                  <a:schemeClr val="dk1"/>
                </a:solidFill>
              </a:rPr>
              <a:t>what</a:t>
            </a:r>
            <a:r>
              <a:rPr lang="en" sz="1800">
                <a:solidFill>
                  <a:schemeClr val="dk1"/>
                </a:solidFill>
              </a:rPr>
              <a:t>)</a:t>
            </a:r>
            <a:endParaRPr>
              <a:solidFill>
                <a:schemeClr val="dk1"/>
              </a:solidFill>
            </a:endParaRPr>
          </a:p>
          <a:p>
            <a:pPr marL="520700" lvl="1" indent="-177800" algn="l" rtl="0">
              <a:lnSpc>
                <a:spcPct val="90000"/>
              </a:lnSpc>
              <a:spcBef>
                <a:spcPts val="400"/>
              </a:spcBef>
              <a:spcAft>
                <a:spcPts val="0"/>
              </a:spcAft>
              <a:buClr>
                <a:schemeClr val="dk1"/>
              </a:buClr>
              <a:buSzPts val="1800"/>
              <a:buChar char="•"/>
            </a:pPr>
            <a:r>
              <a:rPr lang="en" sz="1800">
                <a:solidFill>
                  <a:schemeClr val="dk1"/>
                </a:solidFill>
              </a:rPr>
              <a:t># of Referrals by Location (</a:t>
            </a:r>
            <a:r>
              <a:rPr lang="en" sz="1800" b="1">
                <a:solidFill>
                  <a:schemeClr val="dk1"/>
                </a:solidFill>
              </a:rPr>
              <a:t>where</a:t>
            </a:r>
            <a:r>
              <a:rPr lang="en" sz="1800">
                <a:solidFill>
                  <a:schemeClr val="dk1"/>
                </a:solidFill>
              </a:rPr>
              <a:t>)</a:t>
            </a:r>
            <a:endParaRPr>
              <a:solidFill>
                <a:schemeClr val="dk1"/>
              </a:solidFill>
            </a:endParaRPr>
          </a:p>
          <a:p>
            <a:pPr marL="520700" lvl="1" indent="-177800" algn="l" rtl="0">
              <a:lnSpc>
                <a:spcPct val="90000"/>
              </a:lnSpc>
              <a:spcBef>
                <a:spcPts val="400"/>
              </a:spcBef>
              <a:spcAft>
                <a:spcPts val="0"/>
              </a:spcAft>
              <a:buClr>
                <a:schemeClr val="dk1"/>
              </a:buClr>
              <a:buSzPts val="1800"/>
              <a:buChar char="•"/>
            </a:pPr>
            <a:r>
              <a:rPr lang="en" sz="1800">
                <a:solidFill>
                  <a:schemeClr val="dk1"/>
                </a:solidFill>
              </a:rPr>
              <a:t># of Referrals by Behavior (</a:t>
            </a:r>
            <a:r>
              <a:rPr lang="en" sz="1800" b="1">
                <a:solidFill>
                  <a:schemeClr val="dk1"/>
                </a:solidFill>
              </a:rPr>
              <a:t>what</a:t>
            </a:r>
            <a:r>
              <a:rPr lang="en" sz="1800">
                <a:solidFill>
                  <a:schemeClr val="dk1"/>
                </a:solidFill>
              </a:rPr>
              <a:t>)</a:t>
            </a:r>
            <a:endParaRPr>
              <a:solidFill>
                <a:schemeClr val="dk1"/>
              </a:solidFill>
            </a:endParaRPr>
          </a:p>
          <a:p>
            <a:pPr marL="520700" lvl="1" indent="-177800" algn="l" rtl="0">
              <a:lnSpc>
                <a:spcPct val="90000"/>
              </a:lnSpc>
              <a:spcBef>
                <a:spcPts val="400"/>
              </a:spcBef>
              <a:spcAft>
                <a:spcPts val="0"/>
              </a:spcAft>
              <a:buClr>
                <a:schemeClr val="dk1"/>
              </a:buClr>
              <a:buSzPts val="1800"/>
              <a:buChar char="•"/>
            </a:pPr>
            <a:r>
              <a:rPr lang="en" sz="1800">
                <a:solidFill>
                  <a:schemeClr val="dk1"/>
                </a:solidFill>
              </a:rPr>
              <a:t># of Referrals by Time of Day (</a:t>
            </a:r>
            <a:r>
              <a:rPr lang="en" sz="1800" b="1">
                <a:solidFill>
                  <a:schemeClr val="dk1"/>
                </a:solidFill>
              </a:rPr>
              <a:t>when</a:t>
            </a:r>
            <a:r>
              <a:rPr lang="en" sz="1800">
                <a:solidFill>
                  <a:schemeClr val="dk1"/>
                </a:solidFill>
              </a:rPr>
              <a:t>)</a:t>
            </a:r>
            <a:endParaRPr>
              <a:solidFill>
                <a:schemeClr val="dk1"/>
              </a:solidFill>
            </a:endParaRPr>
          </a:p>
          <a:p>
            <a:pPr marL="520700" lvl="1" indent="-177800" algn="l" rtl="0">
              <a:lnSpc>
                <a:spcPct val="90000"/>
              </a:lnSpc>
              <a:spcBef>
                <a:spcPts val="400"/>
              </a:spcBef>
              <a:spcAft>
                <a:spcPts val="0"/>
              </a:spcAft>
              <a:buClr>
                <a:schemeClr val="dk1"/>
              </a:buClr>
              <a:buSzPts val="1800"/>
              <a:buChar char="•"/>
            </a:pPr>
            <a:r>
              <a:rPr lang="en" sz="1800">
                <a:solidFill>
                  <a:schemeClr val="dk1"/>
                </a:solidFill>
              </a:rPr>
              <a:t># of Referrals by Student (</a:t>
            </a:r>
            <a:r>
              <a:rPr lang="en" sz="1800" b="1">
                <a:solidFill>
                  <a:schemeClr val="dk1"/>
                </a:solidFill>
              </a:rPr>
              <a:t>who</a:t>
            </a:r>
            <a:r>
              <a:rPr lang="en" sz="1800">
                <a:solidFill>
                  <a:schemeClr val="dk1"/>
                </a:solidFill>
              </a:rPr>
              <a:t>)</a:t>
            </a:r>
            <a:endParaRPr sz="1800">
              <a:solidFill>
                <a:schemeClr val="dk1"/>
              </a:solidFill>
            </a:endParaRPr>
          </a:p>
          <a:p>
            <a:pPr marL="520700" lvl="1" indent="-177800" algn="l" rtl="0">
              <a:lnSpc>
                <a:spcPct val="90000"/>
              </a:lnSpc>
              <a:spcBef>
                <a:spcPts val="400"/>
              </a:spcBef>
              <a:spcAft>
                <a:spcPts val="0"/>
              </a:spcAft>
              <a:buClr>
                <a:schemeClr val="dk1"/>
              </a:buClr>
              <a:buSzPts val="1800"/>
              <a:buChar char="•"/>
            </a:pPr>
            <a:r>
              <a:rPr lang="en" sz="1800">
                <a:solidFill>
                  <a:schemeClr val="dk1"/>
                </a:solidFill>
              </a:rPr>
              <a:t># of Referrals by Demographic (</a:t>
            </a:r>
            <a:r>
              <a:rPr lang="en" sz="1800" b="1">
                <a:solidFill>
                  <a:schemeClr val="dk1"/>
                </a:solidFill>
              </a:rPr>
              <a:t>who</a:t>
            </a:r>
            <a:r>
              <a:rPr lang="en" sz="1800">
                <a:solidFill>
                  <a:schemeClr val="dk1"/>
                </a:solidFill>
              </a:rPr>
              <a:t>)</a:t>
            </a:r>
            <a:br>
              <a:rPr lang="en" sz="1800">
                <a:solidFill>
                  <a:schemeClr val="dk1"/>
                </a:solidFill>
              </a:rPr>
            </a:br>
            <a:endParaRPr>
              <a:solidFill>
                <a:schemeClr val="dk1"/>
              </a:solidFill>
            </a:endParaRPr>
          </a:p>
          <a:p>
            <a:pPr marL="0" lvl="0" indent="0" algn="l" rtl="0">
              <a:lnSpc>
                <a:spcPct val="90000"/>
              </a:lnSpc>
              <a:spcBef>
                <a:spcPts val="0"/>
              </a:spcBef>
              <a:spcAft>
                <a:spcPts val="0"/>
              </a:spcAft>
              <a:buNone/>
            </a:pPr>
            <a:endParaRPr b="1"/>
          </a:p>
          <a:p>
            <a:pPr marL="0" lvl="0" indent="0" algn="l" rtl="0">
              <a:lnSpc>
                <a:spcPct val="90000"/>
              </a:lnSpc>
              <a:spcBef>
                <a:spcPts val="800"/>
              </a:spcBef>
              <a:spcAft>
                <a:spcPts val="0"/>
              </a:spcAft>
              <a:buNone/>
            </a:pPr>
            <a:endParaRPr sz="1800" b="1">
              <a:solidFill>
                <a:srgbClr val="FF0000"/>
              </a:solidFill>
            </a:endParaRPr>
          </a:p>
        </p:txBody>
      </p:sp>
      <p:sp>
        <p:nvSpPr>
          <p:cNvPr id="250" name="Google Shape;250;p34"/>
          <p:cNvSpPr/>
          <p:nvPr/>
        </p:nvSpPr>
        <p:spPr>
          <a:xfrm>
            <a:off x="6350250" y="1929575"/>
            <a:ext cx="2411700" cy="1694700"/>
          </a:xfrm>
          <a:prstGeom prst="roundRect">
            <a:avLst>
              <a:gd name="adj" fmla="val 16667"/>
            </a:avLst>
          </a:prstGeom>
          <a:solidFill>
            <a:schemeClr val="accent3"/>
          </a:solidFill>
          <a:ln w="12700" cap="flat" cmpd="sng">
            <a:solidFill>
              <a:srgbClr val="78787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pic>
        <p:nvPicPr>
          <p:cNvPr id="251" name="Google Shape;251;p34" descr="C:\Users\hearn\AppData\Local\Microsoft\Windows\Temporary Internet Files\Content.IE5\63737VSU\MC900441902[1].wmf"/>
          <p:cNvPicPr preferRelativeResize="0"/>
          <p:nvPr/>
        </p:nvPicPr>
        <p:blipFill rotWithShape="1">
          <a:blip r:embed="rId3">
            <a:alphaModFix/>
          </a:blip>
          <a:srcRect/>
          <a:stretch/>
        </p:blipFill>
        <p:spPr>
          <a:xfrm>
            <a:off x="5666226" y="3324575"/>
            <a:ext cx="1140619" cy="1347787"/>
          </a:xfrm>
          <a:prstGeom prst="rect">
            <a:avLst/>
          </a:prstGeom>
          <a:noFill/>
          <a:ln>
            <a:noFill/>
          </a:ln>
        </p:spPr>
      </p:pic>
      <p:sp>
        <p:nvSpPr>
          <p:cNvPr id="252" name="Google Shape;252;p34"/>
          <p:cNvSpPr txBox="1"/>
          <p:nvPr/>
        </p:nvSpPr>
        <p:spPr>
          <a:xfrm>
            <a:off x="6559350" y="2038175"/>
            <a:ext cx="1993500" cy="141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chemeClr val="lt1"/>
                </a:solidFill>
              </a:rPr>
              <a:t>Can your data analyst get this information to run data summary reports?</a:t>
            </a:r>
            <a:endParaRPr sz="1600" b="1">
              <a:solidFill>
                <a:schemeClr val="lt1"/>
              </a:solidFill>
            </a:endParaRPr>
          </a:p>
        </p:txBody>
      </p:sp>
      <p:pic>
        <p:nvPicPr>
          <p:cNvPr id="253" name="Google Shape;253;p34"/>
          <p:cNvPicPr preferRelativeResize="0"/>
          <p:nvPr/>
        </p:nvPicPr>
        <p:blipFill rotWithShape="1">
          <a:blip r:embed="rId4">
            <a:alphaModFix/>
          </a:blip>
          <a:srcRect/>
          <a:stretch/>
        </p:blipFill>
        <p:spPr>
          <a:xfrm>
            <a:off x="363444" y="1256403"/>
            <a:ext cx="1515756" cy="14943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35"/>
          <p:cNvPicPr preferRelativeResize="0"/>
          <p:nvPr/>
        </p:nvPicPr>
        <p:blipFill rotWithShape="1">
          <a:blip r:embed="rId3">
            <a:alphaModFix/>
          </a:blip>
          <a:srcRect/>
          <a:stretch/>
        </p:blipFill>
        <p:spPr>
          <a:xfrm>
            <a:off x="1143000" y="400050"/>
            <a:ext cx="7797300" cy="4629300"/>
          </a:xfrm>
          <a:prstGeom prst="rect">
            <a:avLst/>
          </a:prstGeom>
          <a:noFill/>
          <a:ln>
            <a:noFill/>
          </a:ln>
        </p:spPr>
      </p:pic>
      <p:sp>
        <p:nvSpPr>
          <p:cNvPr id="260" name="Google Shape;260;p35"/>
          <p:cNvSpPr/>
          <p:nvPr/>
        </p:nvSpPr>
        <p:spPr>
          <a:xfrm>
            <a:off x="2891350" y="239225"/>
            <a:ext cx="4754100" cy="3299400"/>
          </a:xfrm>
          <a:prstGeom prst="roundRect">
            <a:avLst>
              <a:gd name="adj" fmla="val 16667"/>
            </a:avLst>
          </a:prstGeom>
          <a:solidFill>
            <a:schemeClr val="accent3"/>
          </a:solidFill>
          <a:ln w="12700" cap="flat" cmpd="sng">
            <a:solidFill>
              <a:srgbClr val="78787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261" name="Google Shape;261;p35"/>
          <p:cNvSpPr txBox="1"/>
          <p:nvPr/>
        </p:nvSpPr>
        <p:spPr>
          <a:xfrm>
            <a:off x="3318750" y="468500"/>
            <a:ext cx="4375500" cy="2562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800" b="1">
                <a:solidFill>
                  <a:schemeClr val="dk1"/>
                </a:solidFill>
              </a:rPr>
              <a:t>What do you notice?</a:t>
            </a:r>
            <a:endParaRPr sz="1800" b="1">
              <a:solidFill>
                <a:schemeClr val="dk1"/>
              </a:solidFill>
            </a:endParaRPr>
          </a:p>
          <a:p>
            <a:pPr marL="457200" marR="0" lvl="0" indent="-342900" algn="l" rtl="0">
              <a:lnSpc>
                <a:spcPct val="100000"/>
              </a:lnSpc>
              <a:spcBef>
                <a:spcPts val="0"/>
              </a:spcBef>
              <a:spcAft>
                <a:spcPts val="0"/>
              </a:spcAft>
              <a:buClr>
                <a:schemeClr val="lt1"/>
              </a:buClr>
              <a:buSzPts val="1800"/>
              <a:buChar char="●"/>
            </a:pPr>
            <a:r>
              <a:rPr lang="en" sz="1800" b="1" i="0" u="none" strike="noStrike" cap="none">
                <a:solidFill>
                  <a:schemeClr val="lt1"/>
                </a:solidFill>
              </a:rPr>
              <a:t>In a given month, how many referrals on average do we have a day?</a:t>
            </a:r>
            <a:endParaRPr sz="1800" b="1">
              <a:solidFill>
                <a:schemeClr val="lt1"/>
              </a:solidFill>
            </a:endParaRPr>
          </a:p>
          <a:p>
            <a:pPr marL="457200" marR="0" lvl="0" indent="-342900" algn="l" rtl="0">
              <a:lnSpc>
                <a:spcPct val="100000"/>
              </a:lnSpc>
              <a:spcBef>
                <a:spcPts val="0"/>
              </a:spcBef>
              <a:spcAft>
                <a:spcPts val="0"/>
              </a:spcAft>
              <a:buClr>
                <a:schemeClr val="lt1"/>
              </a:buClr>
              <a:buSzPts val="1800"/>
              <a:buChar char="●"/>
            </a:pPr>
            <a:r>
              <a:rPr lang="en" sz="1800" b="1" i="0" u="none" strike="noStrike" cap="none">
                <a:solidFill>
                  <a:schemeClr val="lt1"/>
                </a:solidFill>
              </a:rPr>
              <a:t>How does our school look behaviorally across the school year?  </a:t>
            </a:r>
            <a:endParaRPr sz="1800" b="1">
              <a:solidFill>
                <a:schemeClr val="lt1"/>
              </a:solidFill>
            </a:endParaRPr>
          </a:p>
          <a:p>
            <a:pPr marL="457200" marR="0" lvl="0" indent="-342900" algn="l" rtl="0">
              <a:lnSpc>
                <a:spcPct val="100000"/>
              </a:lnSpc>
              <a:spcBef>
                <a:spcPts val="0"/>
              </a:spcBef>
              <a:spcAft>
                <a:spcPts val="0"/>
              </a:spcAft>
              <a:buClr>
                <a:schemeClr val="lt1"/>
              </a:buClr>
              <a:buSzPts val="1800"/>
              <a:buChar char="●"/>
            </a:pPr>
            <a:r>
              <a:rPr lang="en" sz="1800" b="1" i="0" u="none" strike="noStrike" cap="none">
                <a:solidFill>
                  <a:schemeClr val="lt1"/>
                </a:solidFill>
              </a:rPr>
              <a:t>How are we doing this year, compared to last year?</a:t>
            </a:r>
            <a:endParaRPr sz="1800" b="1" i="0" u="none" strike="noStrike" cap="none">
              <a:solidFill>
                <a:schemeClr val="lt1"/>
              </a:solidFill>
            </a:endParaRPr>
          </a:p>
        </p:txBody>
      </p:sp>
      <p:pic>
        <p:nvPicPr>
          <p:cNvPr id="262" name="Google Shape;262;p35" descr="C:\Users\hearn\AppData\Local\Microsoft\Windows\Temporary Internet Files\Content.IE5\63737VSU\MC900441902[1].wmf"/>
          <p:cNvPicPr preferRelativeResize="0"/>
          <p:nvPr/>
        </p:nvPicPr>
        <p:blipFill rotWithShape="1">
          <a:blip r:embed="rId4">
            <a:alphaModFix/>
          </a:blip>
          <a:srcRect/>
          <a:stretch/>
        </p:blipFill>
        <p:spPr>
          <a:xfrm>
            <a:off x="2027851" y="3191950"/>
            <a:ext cx="1140619" cy="13477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2"/>
                                        </p:tgtEl>
                                        <p:attrNameLst>
                                          <p:attrName>style.visibility</p:attrName>
                                        </p:attrNameLst>
                                      </p:cBhvr>
                                      <p:to>
                                        <p:strVal val="visible"/>
                                      </p:to>
                                    </p:set>
                                    <p:anim calcmode="lin" valueType="num">
                                      <p:cBhvr additive="base">
                                        <p:cTn id="7" dur="750"/>
                                        <p:tgtEl>
                                          <p:spTgt spid="262"/>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60"/>
                                        </p:tgtEl>
                                        <p:attrNameLst>
                                          <p:attrName>style.visibility</p:attrName>
                                        </p:attrNameLst>
                                      </p:cBhvr>
                                      <p:to>
                                        <p:strVal val="visible"/>
                                      </p:to>
                                    </p:set>
                                    <p:anim calcmode="lin" valueType="num">
                                      <p:cBhvr additive="base">
                                        <p:cTn id="10" dur="750"/>
                                        <p:tgtEl>
                                          <p:spTgt spid="260"/>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261"/>
                                        </p:tgtEl>
                                        <p:attrNameLst>
                                          <p:attrName>style.visibility</p:attrName>
                                        </p:attrNameLst>
                                      </p:cBhvr>
                                      <p:to>
                                        <p:strVal val="visible"/>
                                      </p:to>
                                    </p:set>
                                    <p:anim calcmode="lin" valueType="num">
                                      <p:cBhvr additive="base">
                                        <p:cTn id="13" dur="750"/>
                                        <p:tgtEl>
                                          <p:spTgt spid="2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6"/>
          <p:cNvSpPr txBox="1">
            <a:spLocks noGrp="1"/>
          </p:cNvSpPr>
          <p:nvPr>
            <p:ph type="title"/>
          </p:nvPr>
        </p:nvSpPr>
        <p:spPr>
          <a:xfrm>
            <a:off x="1485900" y="857250"/>
            <a:ext cx="6286500" cy="4572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endParaRPr sz="3000"/>
          </a:p>
        </p:txBody>
      </p:sp>
      <p:pic>
        <p:nvPicPr>
          <p:cNvPr id="269" name="Google Shape;269;p36"/>
          <p:cNvPicPr preferRelativeResize="0"/>
          <p:nvPr/>
        </p:nvPicPr>
        <p:blipFill rotWithShape="1">
          <a:blip r:embed="rId3">
            <a:alphaModFix/>
          </a:blip>
          <a:srcRect l="16562" t="9328" r="14911" b="7972"/>
          <a:stretch/>
        </p:blipFill>
        <p:spPr>
          <a:xfrm>
            <a:off x="1435894" y="135731"/>
            <a:ext cx="6050755" cy="5029201"/>
          </a:xfrm>
          <a:prstGeom prst="rect">
            <a:avLst/>
          </a:prstGeom>
          <a:noFill/>
          <a:ln w="12700" cap="flat" cmpd="sng">
            <a:solidFill>
              <a:schemeClr val="dk1"/>
            </a:solidFill>
            <a:prstDash val="solid"/>
            <a:miter lim="800000"/>
            <a:headEnd type="none" w="sm" len="sm"/>
            <a:tailEnd type="none" w="sm" len="sm"/>
          </a:ln>
        </p:spPr>
      </p:pic>
      <p:sp>
        <p:nvSpPr>
          <p:cNvPr id="270" name="Google Shape;270;p36"/>
          <p:cNvSpPr/>
          <p:nvPr/>
        </p:nvSpPr>
        <p:spPr>
          <a:xfrm>
            <a:off x="2871925" y="742950"/>
            <a:ext cx="4802700" cy="2631900"/>
          </a:xfrm>
          <a:prstGeom prst="roundRect">
            <a:avLst>
              <a:gd name="adj" fmla="val 16667"/>
            </a:avLst>
          </a:prstGeom>
          <a:solidFill>
            <a:schemeClr val="accent3"/>
          </a:solidFill>
          <a:ln w="12700" cap="flat" cmpd="sng">
            <a:solidFill>
              <a:srgbClr val="78787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271" name="Google Shape;271;p36"/>
          <p:cNvSpPr txBox="1"/>
          <p:nvPr/>
        </p:nvSpPr>
        <p:spPr>
          <a:xfrm>
            <a:off x="3331825" y="857250"/>
            <a:ext cx="3882900" cy="2230200"/>
          </a:xfrm>
          <a:prstGeom prst="rect">
            <a:avLst/>
          </a:prstGeom>
          <a:noFill/>
          <a:ln>
            <a:noFill/>
          </a:ln>
        </p:spPr>
        <p:txBody>
          <a:bodyPr spcFirstLastPara="1" wrap="square" lIns="68575" tIns="34275" rIns="68575" bIns="34275" anchor="t" anchorCtr="0">
            <a:spAutoFit/>
          </a:bodyPr>
          <a:lstStyle/>
          <a:p>
            <a:pPr marL="0" lvl="0" indent="0" algn="l" rtl="0">
              <a:lnSpc>
                <a:spcPct val="90000"/>
              </a:lnSpc>
              <a:spcBef>
                <a:spcPts val="0"/>
              </a:spcBef>
              <a:spcAft>
                <a:spcPts val="0"/>
              </a:spcAft>
              <a:buNone/>
            </a:pPr>
            <a:r>
              <a:rPr lang="en" sz="1800" b="1">
                <a:solidFill>
                  <a:schemeClr val="dk1"/>
                </a:solidFill>
              </a:rPr>
              <a:t>What concerning behaviors are most common?</a:t>
            </a:r>
            <a:endParaRPr sz="1800" b="1">
              <a:solidFill>
                <a:schemeClr val="dk1"/>
              </a:solidFill>
            </a:endParaRPr>
          </a:p>
          <a:p>
            <a:pPr marL="457200" marR="0" lvl="0" indent="-342900" algn="l" rtl="0">
              <a:lnSpc>
                <a:spcPct val="100000"/>
              </a:lnSpc>
              <a:spcBef>
                <a:spcPts val="0"/>
              </a:spcBef>
              <a:spcAft>
                <a:spcPts val="0"/>
              </a:spcAft>
              <a:buClr>
                <a:schemeClr val="lt1"/>
              </a:buClr>
              <a:buSzPts val="1800"/>
              <a:buChar char="●"/>
            </a:pPr>
            <a:r>
              <a:rPr lang="en" sz="1800" b="1" i="0" u="none" strike="noStrike" cap="none">
                <a:solidFill>
                  <a:schemeClr val="lt1"/>
                </a:solidFill>
              </a:rPr>
              <a:t>Which problem behavior(s) has the least number of referrals? </a:t>
            </a:r>
            <a:endParaRPr b="1">
              <a:solidFill>
                <a:schemeClr val="lt1"/>
              </a:solidFill>
            </a:endParaRPr>
          </a:p>
          <a:p>
            <a:pPr marL="457200" marR="0" lvl="0" indent="-342900" algn="l" rtl="0">
              <a:lnSpc>
                <a:spcPct val="100000"/>
              </a:lnSpc>
              <a:spcBef>
                <a:spcPts val="0"/>
              </a:spcBef>
              <a:spcAft>
                <a:spcPts val="0"/>
              </a:spcAft>
              <a:buClr>
                <a:schemeClr val="lt1"/>
              </a:buClr>
              <a:buSzPts val="1800"/>
              <a:buChar char="●"/>
            </a:pPr>
            <a:r>
              <a:rPr lang="en" sz="1800" b="1" i="0" u="none" strike="noStrike" cap="none">
                <a:solidFill>
                  <a:schemeClr val="lt1"/>
                </a:solidFill>
              </a:rPr>
              <a:t>Which problem behavior(s) has the highest number of referrals? </a:t>
            </a:r>
            <a:endParaRPr b="1" i="0" u="none" strike="noStrike" cap="none">
              <a:solidFill>
                <a:schemeClr val="lt1"/>
              </a:solidFill>
            </a:endParaRPr>
          </a:p>
        </p:txBody>
      </p:sp>
      <p:pic>
        <p:nvPicPr>
          <p:cNvPr id="272" name="Google Shape;272;p36" descr="C:\Users\hearn\AppData\Local\Microsoft\Windows\Temporary Internet Files\Content.IE5\63737VSU\MC900441902[1].wmf"/>
          <p:cNvPicPr preferRelativeResize="0"/>
          <p:nvPr/>
        </p:nvPicPr>
        <p:blipFill rotWithShape="1">
          <a:blip r:embed="rId4">
            <a:alphaModFix/>
          </a:blip>
          <a:srcRect/>
          <a:stretch/>
        </p:blipFill>
        <p:spPr>
          <a:xfrm>
            <a:off x="2514601" y="3143250"/>
            <a:ext cx="1140619" cy="13477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 calcmode="lin" valueType="num">
                                      <p:cBhvr additive="base">
                                        <p:cTn id="7" dur="750"/>
                                        <p:tgtEl>
                                          <p:spTgt spid="272"/>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70"/>
                                        </p:tgtEl>
                                        <p:attrNameLst>
                                          <p:attrName>style.visibility</p:attrName>
                                        </p:attrNameLst>
                                      </p:cBhvr>
                                      <p:to>
                                        <p:strVal val="visible"/>
                                      </p:to>
                                    </p:set>
                                    <p:anim calcmode="lin" valueType="num">
                                      <p:cBhvr additive="base">
                                        <p:cTn id="10" dur="750"/>
                                        <p:tgtEl>
                                          <p:spTgt spid="270"/>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271"/>
                                        </p:tgtEl>
                                        <p:attrNameLst>
                                          <p:attrName>style.visibility</p:attrName>
                                        </p:attrNameLst>
                                      </p:cBhvr>
                                      <p:to>
                                        <p:strVal val="visible"/>
                                      </p:to>
                                    </p:set>
                                    <p:anim calcmode="lin" valueType="num">
                                      <p:cBhvr additive="base">
                                        <p:cTn id="13" dur="750"/>
                                        <p:tgtEl>
                                          <p:spTgt spid="2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37"/>
          <p:cNvPicPr preferRelativeResize="0"/>
          <p:nvPr/>
        </p:nvPicPr>
        <p:blipFill rotWithShape="1">
          <a:blip r:embed="rId3">
            <a:alphaModFix/>
          </a:blip>
          <a:srcRect/>
          <a:stretch/>
        </p:blipFill>
        <p:spPr>
          <a:xfrm>
            <a:off x="218125" y="1615751"/>
            <a:ext cx="4286251" cy="3108722"/>
          </a:xfrm>
          <a:prstGeom prst="rect">
            <a:avLst/>
          </a:prstGeom>
          <a:noFill/>
          <a:ln>
            <a:noFill/>
          </a:ln>
        </p:spPr>
      </p:pic>
      <p:graphicFrame>
        <p:nvGraphicFramePr>
          <p:cNvPr id="280" name="Google Shape;280;p37"/>
          <p:cNvGraphicFramePr/>
          <p:nvPr/>
        </p:nvGraphicFramePr>
        <p:xfrm>
          <a:off x="4800600" y="2628900"/>
          <a:ext cx="2457450" cy="1828800"/>
        </p:xfrm>
        <a:graphic>
          <a:graphicData uri="http://schemas.openxmlformats.org/drawingml/2006/table">
            <a:tbl>
              <a:tblPr>
                <a:noFill/>
                <a:tableStyleId>{F1A8A61E-FD21-450F-9BA0-2F0EA38FC719}</a:tableStyleId>
              </a:tblPr>
              <a:tblGrid>
                <a:gridCol w="933825">
                  <a:extLst>
                    <a:ext uri="{9D8B030D-6E8A-4147-A177-3AD203B41FA5}">
                      <a16:colId xmlns:a16="http://schemas.microsoft.com/office/drawing/2014/main" val="20000"/>
                    </a:ext>
                  </a:extLst>
                </a:gridCol>
                <a:gridCol w="704475">
                  <a:extLst>
                    <a:ext uri="{9D8B030D-6E8A-4147-A177-3AD203B41FA5}">
                      <a16:colId xmlns:a16="http://schemas.microsoft.com/office/drawing/2014/main" val="20001"/>
                    </a:ext>
                  </a:extLst>
                </a:gridCol>
                <a:gridCol w="819150">
                  <a:extLst>
                    <a:ext uri="{9D8B030D-6E8A-4147-A177-3AD203B41FA5}">
                      <a16:colId xmlns:a16="http://schemas.microsoft.com/office/drawing/2014/main" val="20002"/>
                    </a:ext>
                  </a:extLst>
                </a:gridCol>
              </a:tblGrid>
              <a:tr h="457200">
                <a:tc>
                  <a:txBody>
                    <a:bodyPr/>
                    <a:lstStyle/>
                    <a:p>
                      <a:pPr marL="0" marR="0" lvl="0" indent="0" algn="l" rtl="0">
                        <a:lnSpc>
                          <a:spcPct val="100000"/>
                        </a:lnSpc>
                        <a:spcBef>
                          <a:spcPts val="0"/>
                        </a:spcBef>
                        <a:spcAft>
                          <a:spcPts val="0"/>
                        </a:spcAft>
                        <a:buClr>
                          <a:schemeClr val="dk1"/>
                        </a:buClr>
                        <a:buSzPts val="800"/>
                        <a:buFont typeface="Arial"/>
                        <a:buNone/>
                      </a:pPr>
                      <a:r>
                        <a:rPr lang="en" sz="800" b="0" i="0" u="none" strike="noStrike" cap="none">
                          <a:solidFill>
                            <a:schemeClr val="dk1"/>
                          </a:solidFill>
                          <a:latin typeface="Arial"/>
                          <a:ea typeface="Arial"/>
                          <a:cs typeface="Arial"/>
                          <a:sym typeface="Arial"/>
                        </a:rPr>
                        <a:t>Total Enrollment</a:t>
                      </a:r>
                      <a:endParaRPr sz="1400" b="0" i="0" u="none" strike="noStrike" cap="none">
                        <a:solidFill>
                          <a:schemeClr val="dk1"/>
                        </a:solidFill>
                        <a:latin typeface="Arial"/>
                        <a:ea typeface="Arial"/>
                        <a:cs typeface="Arial"/>
                        <a:sym typeface="Arial"/>
                      </a:endParaRPr>
                    </a:p>
                  </a:txBody>
                  <a:tcPr marL="68600" marR="68600" marT="34300" marB="3430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99"/>
                    </a:solidFill>
                  </a:tcPr>
                </a:tc>
                <a:tc>
                  <a:txBody>
                    <a:bodyPr/>
                    <a:lstStyle/>
                    <a:p>
                      <a:pPr marL="0" marR="0" lvl="0" indent="0" algn="r" rtl="0">
                        <a:lnSpc>
                          <a:spcPct val="100000"/>
                        </a:lnSpc>
                        <a:spcBef>
                          <a:spcPts val="0"/>
                        </a:spcBef>
                        <a:spcAft>
                          <a:spcPts val="0"/>
                        </a:spcAft>
                        <a:buClr>
                          <a:schemeClr val="dk1"/>
                        </a:buClr>
                        <a:buSzPts val="800"/>
                        <a:buFont typeface="Arial"/>
                        <a:buNone/>
                      </a:pPr>
                      <a:r>
                        <a:rPr lang="en" sz="800" b="0" i="0" u="none" strike="noStrike" cap="none">
                          <a:solidFill>
                            <a:schemeClr val="dk1"/>
                          </a:solidFill>
                          <a:latin typeface="Arial"/>
                          <a:ea typeface="Arial"/>
                          <a:cs typeface="Arial"/>
                          <a:sym typeface="Arial"/>
                        </a:rPr>
                        <a:t>327</a:t>
                      </a:r>
                      <a:endParaRPr sz="1400" b="0" i="0" u="none" strike="noStrike" cap="none">
                        <a:solidFill>
                          <a:schemeClr val="dk1"/>
                        </a:solidFill>
                        <a:latin typeface="Arial"/>
                        <a:ea typeface="Arial"/>
                        <a:cs typeface="Arial"/>
                        <a:sym typeface="Arial"/>
                      </a:endParaRPr>
                    </a:p>
                  </a:txBody>
                  <a:tcPr marL="68600" marR="68600" marT="34300" marB="3430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00"/>
                    </a:solidFill>
                  </a:tcPr>
                </a:tc>
                <a:tc>
                  <a:txBody>
                    <a:bodyPr/>
                    <a:lstStyle/>
                    <a:p>
                      <a:pPr marL="0" marR="0" lvl="0" indent="0" algn="l" rtl="0">
                        <a:lnSpc>
                          <a:spcPct val="100000"/>
                        </a:lnSpc>
                        <a:spcBef>
                          <a:spcPts val="0"/>
                        </a:spcBef>
                        <a:spcAft>
                          <a:spcPts val="0"/>
                        </a:spcAft>
                        <a:buClr>
                          <a:schemeClr val="dk1"/>
                        </a:buClr>
                        <a:buSzPts val="800"/>
                        <a:buFont typeface="Arial"/>
                        <a:buNone/>
                      </a:pPr>
                      <a:r>
                        <a:rPr lang="en" sz="800" b="0" i="0" u="none" strike="noStrike" cap="none">
                          <a:solidFill>
                            <a:schemeClr val="dk1"/>
                          </a:solidFill>
                          <a:latin typeface="Arial"/>
                          <a:ea typeface="Arial"/>
                          <a:cs typeface="Arial"/>
                          <a:sym typeface="Arial"/>
                        </a:rPr>
                        <a:t> </a:t>
                      </a:r>
                      <a:endParaRPr sz="1400" b="0" i="0" u="none" strike="noStrike" cap="none">
                        <a:solidFill>
                          <a:schemeClr val="dk1"/>
                        </a:solidFill>
                        <a:latin typeface="Arial"/>
                        <a:ea typeface="Arial"/>
                        <a:cs typeface="Arial"/>
                        <a:sym typeface="Arial"/>
                      </a:endParaRPr>
                    </a:p>
                  </a:txBody>
                  <a:tcPr marL="68600" marR="68600" marT="34300" marB="3430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00"/>
                    </a:solidFill>
                  </a:tcPr>
                </a:tc>
                <a:extLst>
                  <a:ext uri="{0D108BD9-81ED-4DB2-BD59-A6C34878D82A}">
                    <a16:rowId xmlns:a16="http://schemas.microsoft.com/office/drawing/2014/main" val="10000"/>
                  </a:ext>
                </a:extLst>
              </a:tr>
              <a:tr h="457200">
                <a:tc>
                  <a:txBody>
                    <a:bodyPr/>
                    <a:lstStyle/>
                    <a:p>
                      <a:pPr marL="0" marR="0" lvl="0" indent="0" algn="l" rtl="0">
                        <a:lnSpc>
                          <a:spcPct val="100000"/>
                        </a:lnSpc>
                        <a:spcBef>
                          <a:spcPts val="0"/>
                        </a:spcBef>
                        <a:spcAft>
                          <a:spcPts val="0"/>
                        </a:spcAft>
                        <a:buClr>
                          <a:schemeClr val="dk1"/>
                        </a:buClr>
                        <a:buSzPts val="800"/>
                        <a:buFont typeface="Arial"/>
                        <a:buNone/>
                      </a:pPr>
                      <a:r>
                        <a:rPr lang="en" sz="800" b="0" i="0" u="none" strike="noStrike" cap="none">
                          <a:solidFill>
                            <a:schemeClr val="dk1"/>
                          </a:solidFill>
                          <a:latin typeface="Arial"/>
                          <a:ea typeface="Arial"/>
                          <a:cs typeface="Arial"/>
                          <a:sym typeface="Arial"/>
                        </a:rPr>
                        <a:t># of Students with 0-1</a:t>
                      </a:r>
                      <a:endParaRPr sz="1400" b="0" i="0" u="none" strike="noStrike" cap="none">
                        <a:solidFill>
                          <a:schemeClr val="dk1"/>
                        </a:solidFill>
                        <a:latin typeface="Arial"/>
                        <a:ea typeface="Arial"/>
                        <a:cs typeface="Arial"/>
                        <a:sym typeface="Arial"/>
                      </a:endParaRPr>
                    </a:p>
                  </a:txBody>
                  <a:tcPr marL="68600" marR="68600" marT="34300" marB="3430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99"/>
                    </a:solidFill>
                  </a:tcPr>
                </a:tc>
                <a:tc>
                  <a:txBody>
                    <a:bodyPr/>
                    <a:lstStyle/>
                    <a:p>
                      <a:pPr marL="0" marR="0" lvl="0" indent="0" algn="r" rtl="0">
                        <a:lnSpc>
                          <a:spcPct val="100000"/>
                        </a:lnSpc>
                        <a:spcBef>
                          <a:spcPts val="0"/>
                        </a:spcBef>
                        <a:spcAft>
                          <a:spcPts val="0"/>
                        </a:spcAft>
                        <a:buClr>
                          <a:schemeClr val="dk1"/>
                        </a:buClr>
                        <a:buSzPts val="800"/>
                        <a:buFont typeface="Arial"/>
                        <a:buNone/>
                      </a:pPr>
                      <a:r>
                        <a:rPr lang="en" sz="800" b="0" i="0" u="none" strike="noStrike" cap="none">
                          <a:solidFill>
                            <a:schemeClr val="dk1"/>
                          </a:solidFill>
                          <a:latin typeface="Arial"/>
                          <a:ea typeface="Arial"/>
                          <a:cs typeface="Arial"/>
                          <a:sym typeface="Arial"/>
                        </a:rPr>
                        <a:t>247</a:t>
                      </a:r>
                      <a:endParaRPr sz="1400" b="0" i="0" u="none" strike="noStrike" cap="none">
                        <a:solidFill>
                          <a:schemeClr val="dk1"/>
                        </a:solidFill>
                        <a:latin typeface="Arial"/>
                        <a:ea typeface="Arial"/>
                        <a:cs typeface="Arial"/>
                        <a:sym typeface="Arial"/>
                      </a:endParaRPr>
                    </a:p>
                  </a:txBody>
                  <a:tcPr marL="68600" marR="68600" marT="34300" marB="3430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00"/>
                    </a:solidFill>
                  </a:tcPr>
                </a:tc>
                <a:tc>
                  <a:txBody>
                    <a:bodyPr/>
                    <a:lstStyle/>
                    <a:p>
                      <a:pPr marL="0" marR="0" lvl="0" indent="0" algn="r" rtl="0">
                        <a:lnSpc>
                          <a:spcPct val="100000"/>
                        </a:lnSpc>
                        <a:spcBef>
                          <a:spcPts val="0"/>
                        </a:spcBef>
                        <a:spcAft>
                          <a:spcPts val="0"/>
                        </a:spcAft>
                        <a:buClr>
                          <a:schemeClr val="dk1"/>
                        </a:buClr>
                        <a:buSzPts val="800"/>
                        <a:buFont typeface="Arial"/>
                        <a:buNone/>
                      </a:pPr>
                      <a:r>
                        <a:rPr lang="en" sz="800" b="0" i="0" u="none" strike="noStrike" cap="none">
                          <a:solidFill>
                            <a:schemeClr val="dk1"/>
                          </a:solidFill>
                          <a:latin typeface="Arial"/>
                          <a:ea typeface="Arial"/>
                          <a:cs typeface="Arial"/>
                          <a:sym typeface="Arial"/>
                        </a:rPr>
                        <a:t>76%</a:t>
                      </a:r>
                      <a:endParaRPr sz="1400" b="0" i="0" u="none" strike="noStrike" cap="none">
                        <a:solidFill>
                          <a:schemeClr val="dk1"/>
                        </a:solidFill>
                        <a:latin typeface="Arial"/>
                        <a:ea typeface="Arial"/>
                        <a:cs typeface="Arial"/>
                        <a:sym typeface="Arial"/>
                      </a:endParaRPr>
                    </a:p>
                  </a:txBody>
                  <a:tcPr marL="68600" marR="68600" marT="34300" marB="3430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00"/>
                    </a:solidFill>
                  </a:tcPr>
                </a:tc>
                <a:extLst>
                  <a:ext uri="{0D108BD9-81ED-4DB2-BD59-A6C34878D82A}">
                    <a16:rowId xmlns:a16="http://schemas.microsoft.com/office/drawing/2014/main" val="10001"/>
                  </a:ext>
                </a:extLst>
              </a:tr>
              <a:tr h="457200">
                <a:tc>
                  <a:txBody>
                    <a:bodyPr/>
                    <a:lstStyle/>
                    <a:p>
                      <a:pPr marL="0" marR="0" lvl="0" indent="0" algn="l" rtl="0">
                        <a:lnSpc>
                          <a:spcPct val="100000"/>
                        </a:lnSpc>
                        <a:spcBef>
                          <a:spcPts val="0"/>
                        </a:spcBef>
                        <a:spcAft>
                          <a:spcPts val="0"/>
                        </a:spcAft>
                        <a:buClr>
                          <a:schemeClr val="dk1"/>
                        </a:buClr>
                        <a:buSzPts val="800"/>
                        <a:buFont typeface="Arial"/>
                        <a:buNone/>
                      </a:pPr>
                      <a:r>
                        <a:rPr lang="en" sz="800" b="0" i="0" u="none" strike="noStrike" cap="none">
                          <a:solidFill>
                            <a:schemeClr val="dk1"/>
                          </a:solidFill>
                          <a:latin typeface="Arial"/>
                          <a:ea typeface="Arial"/>
                          <a:cs typeface="Arial"/>
                          <a:sym typeface="Arial"/>
                        </a:rPr>
                        <a:t># of Students with 2-4</a:t>
                      </a:r>
                      <a:endParaRPr sz="1400" b="0" i="0" u="none" strike="noStrike" cap="none">
                        <a:solidFill>
                          <a:schemeClr val="dk1"/>
                        </a:solidFill>
                        <a:latin typeface="Arial"/>
                        <a:ea typeface="Arial"/>
                        <a:cs typeface="Arial"/>
                        <a:sym typeface="Arial"/>
                      </a:endParaRPr>
                    </a:p>
                  </a:txBody>
                  <a:tcPr marL="68600" marR="68600" marT="34300" marB="3430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99"/>
                    </a:solidFill>
                  </a:tcPr>
                </a:tc>
                <a:tc>
                  <a:txBody>
                    <a:bodyPr/>
                    <a:lstStyle/>
                    <a:p>
                      <a:pPr marL="0" marR="0" lvl="0" indent="0" algn="r" rtl="0">
                        <a:lnSpc>
                          <a:spcPct val="100000"/>
                        </a:lnSpc>
                        <a:spcBef>
                          <a:spcPts val="0"/>
                        </a:spcBef>
                        <a:spcAft>
                          <a:spcPts val="0"/>
                        </a:spcAft>
                        <a:buClr>
                          <a:schemeClr val="dk1"/>
                        </a:buClr>
                        <a:buSzPts val="800"/>
                        <a:buFont typeface="Arial"/>
                        <a:buNone/>
                      </a:pPr>
                      <a:r>
                        <a:rPr lang="en" sz="800" b="0" i="0" u="none" strike="noStrike" cap="none">
                          <a:solidFill>
                            <a:schemeClr val="dk1"/>
                          </a:solidFill>
                          <a:latin typeface="Arial"/>
                          <a:ea typeface="Arial"/>
                          <a:cs typeface="Arial"/>
                          <a:sym typeface="Arial"/>
                        </a:rPr>
                        <a:t>68</a:t>
                      </a:r>
                      <a:endParaRPr sz="1400" b="0" i="0" u="none" strike="noStrike" cap="none">
                        <a:solidFill>
                          <a:schemeClr val="dk1"/>
                        </a:solidFill>
                        <a:latin typeface="Arial"/>
                        <a:ea typeface="Arial"/>
                        <a:cs typeface="Arial"/>
                        <a:sym typeface="Arial"/>
                      </a:endParaRPr>
                    </a:p>
                  </a:txBody>
                  <a:tcPr marL="68600" marR="68600" marT="34300" marB="3430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00"/>
                    </a:solidFill>
                  </a:tcPr>
                </a:tc>
                <a:tc>
                  <a:txBody>
                    <a:bodyPr/>
                    <a:lstStyle/>
                    <a:p>
                      <a:pPr marL="0" marR="0" lvl="0" indent="0" algn="r" rtl="0">
                        <a:lnSpc>
                          <a:spcPct val="100000"/>
                        </a:lnSpc>
                        <a:spcBef>
                          <a:spcPts val="0"/>
                        </a:spcBef>
                        <a:spcAft>
                          <a:spcPts val="0"/>
                        </a:spcAft>
                        <a:buClr>
                          <a:schemeClr val="dk1"/>
                        </a:buClr>
                        <a:buSzPts val="800"/>
                        <a:buFont typeface="Arial"/>
                        <a:buNone/>
                      </a:pPr>
                      <a:r>
                        <a:rPr lang="en" sz="800" b="0" i="0" u="none" strike="noStrike" cap="none">
                          <a:solidFill>
                            <a:schemeClr val="dk1"/>
                          </a:solidFill>
                          <a:latin typeface="Arial"/>
                          <a:ea typeface="Arial"/>
                          <a:cs typeface="Arial"/>
                          <a:sym typeface="Arial"/>
                        </a:rPr>
                        <a:t>21%</a:t>
                      </a:r>
                      <a:endParaRPr sz="1400" b="0" i="0" u="none" strike="noStrike" cap="none">
                        <a:solidFill>
                          <a:schemeClr val="dk1"/>
                        </a:solidFill>
                        <a:latin typeface="Arial"/>
                        <a:ea typeface="Arial"/>
                        <a:cs typeface="Arial"/>
                        <a:sym typeface="Arial"/>
                      </a:endParaRPr>
                    </a:p>
                  </a:txBody>
                  <a:tcPr marL="68600" marR="68600" marT="34300" marB="3430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00"/>
                    </a:solidFill>
                  </a:tcPr>
                </a:tc>
                <a:extLst>
                  <a:ext uri="{0D108BD9-81ED-4DB2-BD59-A6C34878D82A}">
                    <a16:rowId xmlns:a16="http://schemas.microsoft.com/office/drawing/2014/main" val="10002"/>
                  </a:ext>
                </a:extLst>
              </a:tr>
              <a:tr h="457200">
                <a:tc>
                  <a:txBody>
                    <a:bodyPr/>
                    <a:lstStyle/>
                    <a:p>
                      <a:pPr marL="0" marR="0" lvl="0" indent="0" algn="l" rtl="0">
                        <a:lnSpc>
                          <a:spcPct val="100000"/>
                        </a:lnSpc>
                        <a:spcBef>
                          <a:spcPts val="0"/>
                        </a:spcBef>
                        <a:spcAft>
                          <a:spcPts val="0"/>
                        </a:spcAft>
                        <a:buClr>
                          <a:schemeClr val="dk1"/>
                        </a:buClr>
                        <a:buSzPts val="800"/>
                        <a:buFont typeface="Arial"/>
                        <a:buNone/>
                      </a:pPr>
                      <a:r>
                        <a:rPr lang="en" sz="800" b="0" i="0" u="none" strike="noStrike" cap="none">
                          <a:solidFill>
                            <a:schemeClr val="dk1"/>
                          </a:solidFill>
                          <a:latin typeface="Arial"/>
                          <a:ea typeface="Arial"/>
                          <a:cs typeface="Arial"/>
                          <a:sym typeface="Arial"/>
                        </a:rPr>
                        <a:t># of Students with 6+</a:t>
                      </a:r>
                      <a:endParaRPr sz="1400" b="0" i="0" u="none" strike="noStrike" cap="none">
                        <a:solidFill>
                          <a:schemeClr val="dk1"/>
                        </a:solidFill>
                        <a:latin typeface="Arial"/>
                        <a:ea typeface="Arial"/>
                        <a:cs typeface="Arial"/>
                        <a:sym typeface="Arial"/>
                      </a:endParaRPr>
                    </a:p>
                  </a:txBody>
                  <a:tcPr marL="68600" marR="68600" marT="34300" marB="3430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99"/>
                    </a:solidFill>
                  </a:tcPr>
                </a:tc>
                <a:tc>
                  <a:txBody>
                    <a:bodyPr/>
                    <a:lstStyle/>
                    <a:p>
                      <a:pPr marL="0" marR="0" lvl="0" indent="0" algn="r" rtl="0">
                        <a:lnSpc>
                          <a:spcPct val="100000"/>
                        </a:lnSpc>
                        <a:spcBef>
                          <a:spcPts val="0"/>
                        </a:spcBef>
                        <a:spcAft>
                          <a:spcPts val="0"/>
                        </a:spcAft>
                        <a:buClr>
                          <a:schemeClr val="dk1"/>
                        </a:buClr>
                        <a:buSzPts val="800"/>
                        <a:buFont typeface="Arial"/>
                        <a:buNone/>
                      </a:pPr>
                      <a:r>
                        <a:rPr lang="en" sz="800" b="0" i="0" u="none" strike="noStrike" cap="none">
                          <a:solidFill>
                            <a:schemeClr val="dk1"/>
                          </a:solidFill>
                          <a:latin typeface="Arial"/>
                          <a:ea typeface="Arial"/>
                          <a:cs typeface="Arial"/>
                          <a:sym typeface="Arial"/>
                        </a:rPr>
                        <a:t>12</a:t>
                      </a:r>
                      <a:endParaRPr sz="1400" b="0" i="0" u="none" strike="noStrike" cap="none">
                        <a:solidFill>
                          <a:schemeClr val="dk1"/>
                        </a:solidFill>
                        <a:latin typeface="Arial"/>
                        <a:ea typeface="Arial"/>
                        <a:cs typeface="Arial"/>
                        <a:sym typeface="Arial"/>
                      </a:endParaRPr>
                    </a:p>
                  </a:txBody>
                  <a:tcPr marL="68600" marR="68600" marT="34300" marB="3430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00"/>
                    </a:solidFill>
                  </a:tcPr>
                </a:tc>
                <a:tc>
                  <a:txBody>
                    <a:bodyPr/>
                    <a:lstStyle/>
                    <a:p>
                      <a:pPr marL="0" marR="0" lvl="0" indent="0" algn="r" rtl="0">
                        <a:lnSpc>
                          <a:spcPct val="100000"/>
                        </a:lnSpc>
                        <a:spcBef>
                          <a:spcPts val="0"/>
                        </a:spcBef>
                        <a:spcAft>
                          <a:spcPts val="0"/>
                        </a:spcAft>
                        <a:buClr>
                          <a:schemeClr val="dk1"/>
                        </a:buClr>
                        <a:buSzPts val="800"/>
                        <a:buFont typeface="Arial"/>
                        <a:buNone/>
                      </a:pPr>
                      <a:r>
                        <a:rPr lang="en" sz="800" b="0" i="0" u="none" strike="noStrike" cap="none">
                          <a:solidFill>
                            <a:schemeClr val="dk1"/>
                          </a:solidFill>
                          <a:latin typeface="Arial"/>
                          <a:ea typeface="Arial"/>
                          <a:cs typeface="Arial"/>
                          <a:sym typeface="Arial"/>
                        </a:rPr>
                        <a:t>4%</a:t>
                      </a:r>
                      <a:endParaRPr sz="1400" b="0" i="0" u="none" strike="noStrike" cap="none">
                        <a:solidFill>
                          <a:schemeClr val="dk1"/>
                        </a:solidFill>
                        <a:latin typeface="Arial"/>
                        <a:ea typeface="Arial"/>
                        <a:cs typeface="Arial"/>
                        <a:sym typeface="Arial"/>
                      </a:endParaRPr>
                    </a:p>
                  </a:txBody>
                  <a:tcPr marL="68600" marR="68600" marT="34300" marB="3430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00"/>
                    </a:solidFill>
                  </a:tcPr>
                </a:tc>
                <a:extLst>
                  <a:ext uri="{0D108BD9-81ED-4DB2-BD59-A6C34878D82A}">
                    <a16:rowId xmlns:a16="http://schemas.microsoft.com/office/drawing/2014/main" val="10003"/>
                  </a:ext>
                </a:extLst>
              </a:tr>
            </a:tbl>
          </a:graphicData>
        </a:graphic>
      </p:graphicFrame>
      <p:sp>
        <p:nvSpPr>
          <p:cNvPr id="281" name="Google Shape;281;p37"/>
          <p:cNvSpPr/>
          <p:nvPr/>
        </p:nvSpPr>
        <p:spPr>
          <a:xfrm>
            <a:off x="2860825" y="454325"/>
            <a:ext cx="5754900" cy="2705700"/>
          </a:xfrm>
          <a:prstGeom prst="roundRect">
            <a:avLst>
              <a:gd name="adj" fmla="val 16667"/>
            </a:avLst>
          </a:prstGeom>
          <a:solidFill>
            <a:schemeClr val="accent3"/>
          </a:solidFill>
          <a:ln w="12700" cap="flat" cmpd="sng">
            <a:solidFill>
              <a:srgbClr val="78787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282" name="Google Shape;282;p37"/>
          <p:cNvSpPr txBox="1"/>
          <p:nvPr/>
        </p:nvSpPr>
        <p:spPr>
          <a:xfrm>
            <a:off x="3187000" y="748500"/>
            <a:ext cx="5016600" cy="2166600"/>
          </a:xfrm>
          <a:prstGeom prst="rect">
            <a:avLst/>
          </a:prstGeom>
          <a:noFill/>
          <a:ln>
            <a:noFill/>
          </a:ln>
        </p:spPr>
        <p:txBody>
          <a:bodyPr spcFirstLastPara="1" wrap="square" lIns="68575" tIns="34275" rIns="68575" bIns="34275" anchor="t" anchorCtr="0">
            <a:spAutoFit/>
          </a:bodyPr>
          <a:lstStyle/>
          <a:p>
            <a:pPr marL="0" lvl="0" indent="0" algn="l" rtl="0">
              <a:lnSpc>
                <a:spcPct val="90000"/>
              </a:lnSpc>
              <a:spcBef>
                <a:spcPts val="800"/>
              </a:spcBef>
              <a:spcAft>
                <a:spcPts val="0"/>
              </a:spcAft>
              <a:buNone/>
            </a:pPr>
            <a:r>
              <a:rPr lang="en" sz="1800" b="1">
                <a:solidFill>
                  <a:schemeClr val="dk1"/>
                </a:solidFill>
              </a:rPr>
              <a:t>Who is receiving referrals for the concerning behavior?</a:t>
            </a:r>
            <a:endParaRPr sz="1800" b="1">
              <a:solidFill>
                <a:schemeClr val="dk1"/>
              </a:solidFill>
            </a:endParaRPr>
          </a:p>
          <a:p>
            <a:pPr marL="457200" lvl="0" indent="-342900" algn="l" rtl="0">
              <a:lnSpc>
                <a:spcPct val="90000"/>
              </a:lnSpc>
              <a:spcBef>
                <a:spcPts val="800"/>
              </a:spcBef>
              <a:spcAft>
                <a:spcPts val="0"/>
              </a:spcAft>
              <a:buClr>
                <a:schemeClr val="lt1"/>
              </a:buClr>
              <a:buSzPts val="1800"/>
              <a:buChar char="●"/>
            </a:pPr>
            <a:r>
              <a:rPr lang="en" sz="1800" b="1" i="0" u="none" strike="noStrike" cap="none">
                <a:solidFill>
                  <a:schemeClr val="lt1"/>
                </a:solidFill>
              </a:rPr>
              <a:t>What is the percentage of students with 0-1 referrals? In the green zone? </a:t>
            </a:r>
            <a:endParaRPr b="1">
              <a:solidFill>
                <a:schemeClr val="lt1"/>
              </a:solidFill>
            </a:endParaRPr>
          </a:p>
          <a:p>
            <a:pPr marL="457200" lvl="0" indent="-342900" algn="l" rtl="0">
              <a:lnSpc>
                <a:spcPct val="90000"/>
              </a:lnSpc>
              <a:spcBef>
                <a:spcPts val="0"/>
              </a:spcBef>
              <a:spcAft>
                <a:spcPts val="0"/>
              </a:spcAft>
              <a:buClr>
                <a:schemeClr val="lt1"/>
              </a:buClr>
              <a:buSzPts val="1800"/>
              <a:buChar char="●"/>
            </a:pPr>
            <a:r>
              <a:rPr lang="en" sz="1800" b="1" i="0" u="none" strike="noStrike" cap="none">
                <a:solidFill>
                  <a:schemeClr val="lt1"/>
                </a:solidFill>
              </a:rPr>
              <a:t>What is the percentage of students with 2-5 referrals? In the yellow zone? </a:t>
            </a:r>
            <a:endParaRPr b="1">
              <a:solidFill>
                <a:schemeClr val="lt1"/>
              </a:solidFill>
            </a:endParaRPr>
          </a:p>
          <a:p>
            <a:pPr marL="457200" lvl="0" indent="-342900" algn="l" rtl="0">
              <a:lnSpc>
                <a:spcPct val="90000"/>
              </a:lnSpc>
              <a:spcBef>
                <a:spcPts val="0"/>
              </a:spcBef>
              <a:spcAft>
                <a:spcPts val="0"/>
              </a:spcAft>
              <a:buClr>
                <a:schemeClr val="lt1"/>
              </a:buClr>
              <a:buSzPts val="1800"/>
              <a:buChar char="●"/>
            </a:pPr>
            <a:r>
              <a:rPr lang="en" sz="1800" b="1" i="0" u="none" strike="noStrike" cap="none">
                <a:solidFill>
                  <a:schemeClr val="lt1"/>
                </a:solidFill>
              </a:rPr>
              <a:t>What is the percentage of students with 6+ referrals? In the red zone? </a:t>
            </a:r>
            <a:endParaRPr sz="1700" b="1">
              <a:solidFill>
                <a:schemeClr val="lt1"/>
              </a:solidFill>
              <a:latin typeface="Calibri"/>
              <a:ea typeface="Calibri"/>
              <a:cs typeface="Calibri"/>
              <a:sym typeface="Calibri"/>
            </a:endParaRPr>
          </a:p>
        </p:txBody>
      </p:sp>
      <p:pic>
        <p:nvPicPr>
          <p:cNvPr id="283" name="Google Shape;283;p37" descr="C:\Users\hearn\AppData\Local\Microsoft\Windows\Temporary Internet Files\Content.IE5\63737VSU\MC900441902[1].wmf"/>
          <p:cNvPicPr preferRelativeResize="0"/>
          <p:nvPr/>
        </p:nvPicPr>
        <p:blipFill rotWithShape="1">
          <a:blip r:embed="rId4">
            <a:alphaModFix/>
          </a:blip>
          <a:srcRect/>
          <a:stretch/>
        </p:blipFill>
        <p:spPr>
          <a:xfrm>
            <a:off x="2112576" y="3086100"/>
            <a:ext cx="1140619" cy="13477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3"/>
                                        </p:tgtEl>
                                        <p:attrNameLst>
                                          <p:attrName>style.visibility</p:attrName>
                                        </p:attrNameLst>
                                      </p:cBhvr>
                                      <p:to>
                                        <p:strVal val="visible"/>
                                      </p:to>
                                    </p:set>
                                    <p:anim calcmode="lin" valueType="num">
                                      <p:cBhvr additive="base">
                                        <p:cTn id="7" dur="750"/>
                                        <p:tgtEl>
                                          <p:spTgt spid="28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81"/>
                                        </p:tgtEl>
                                        <p:attrNameLst>
                                          <p:attrName>style.visibility</p:attrName>
                                        </p:attrNameLst>
                                      </p:cBhvr>
                                      <p:to>
                                        <p:strVal val="visible"/>
                                      </p:to>
                                    </p:set>
                                    <p:anim calcmode="lin" valueType="num">
                                      <p:cBhvr additive="base">
                                        <p:cTn id="10" dur="750"/>
                                        <p:tgtEl>
                                          <p:spTgt spid="281"/>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282"/>
                                        </p:tgtEl>
                                        <p:attrNameLst>
                                          <p:attrName>style.visibility</p:attrName>
                                        </p:attrNameLst>
                                      </p:cBhvr>
                                      <p:to>
                                        <p:strVal val="visible"/>
                                      </p:to>
                                    </p:set>
                                    <p:anim calcmode="lin" valueType="num">
                                      <p:cBhvr additive="base">
                                        <p:cTn id="13" dur="750"/>
                                        <p:tgtEl>
                                          <p:spTgt spid="2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38" descr="cid:attach_1"/>
          <p:cNvPicPr preferRelativeResize="0"/>
          <p:nvPr/>
        </p:nvPicPr>
        <p:blipFill rotWithShape="1">
          <a:blip r:embed="rId3">
            <a:alphaModFix/>
          </a:blip>
          <a:srcRect/>
          <a:stretch/>
        </p:blipFill>
        <p:spPr>
          <a:xfrm>
            <a:off x="181303" y="329208"/>
            <a:ext cx="5714999" cy="4743449"/>
          </a:xfrm>
          <a:prstGeom prst="rect">
            <a:avLst/>
          </a:prstGeom>
          <a:noFill/>
          <a:ln w="12700" cap="flat" cmpd="sng">
            <a:solidFill>
              <a:schemeClr val="dk1"/>
            </a:solidFill>
            <a:prstDash val="solid"/>
            <a:miter lim="800000"/>
            <a:headEnd type="none" w="sm" len="sm"/>
            <a:tailEnd type="none" w="sm" len="sm"/>
          </a:ln>
        </p:spPr>
      </p:pic>
      <p:pic>
        <p:nvPicPr>
          <p:cNvPr id="290" name="Google Shape;290;p38"/>
          <p:cNvPicPr preferRelativeResize="0"/>
          <p:nvPr/>
        </p:nvPicPr>
        <p:blipFill rotWithShape="1">
          <a:blip r:embed="rId4">
            <a:alphaModFix/>
          </a:blip>
          <a:srcRect t="25734" r="70159" b="6560"/>
          <a:stretch/>
        </p:blipFill>
        <p:spPr>
          <a:xfrm>
            <a:off x="4367048" y="457200"/>
            <a:ext cx="3943351" cy="4487466"/>
          </a:xfrm>
          <a:prstGeom prst="rect">
            <a:avLst/>
          </a:prstGeom>
          <a:noFill/>
          <a:ln w="12700" cap="flat" cmpd="sng">
            <a:solidFill>
              <a:schemeClr val="dk1"/>
            </a:solidFill>
            <a:prstDash val="solid"/>
            <a:miter lim="800000"/>
            <a:headEnd type="none" w="sm" len="sm"/>
            <a:tailEnd type="none" w="sm" len="sm"/>
          </a:ln>
        </p:spPr>
      </p:pic>
      <p:sp>
        <p:nvSpPr>
          <p:cNvPr id="291" name="Google Shape;291;p38"/>
          <p:cNvSpPr/>
          <p:nvPr/>
        </p:nvSpPr>
        <p:spPr>
          <a:xfrm>
            <a:off x="3278975" y="210925"/>
            <a:ext cx="4963500" cy="3147600"/>
          </a:xfrm>
          <a:prstGeom prst="roundRect">
            <a:avLst>
              <a:gd name="adj" fmla="val 16667"/>
            </a:avLst>
          </a:prstGeom>
          <a:solidFill>
            <a:schemeClr val="accent3"/>
          </a:solidFill>
          <a:ln w="12700" cap="flat" cmpd="sng">
            <a:solidFill>
              <a:srgbClr val="78787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292" name="Google Shape;292;p38"/>
          <p:cNvSpPr txBox="1"/>
          <p:nvPr/>
        </p:nvSpPr>
        <p:spPr>
          <a:xfrm>
            <a:off x="3598450" y="516025"/>
            <a:ext cx="4445700" cy="2580900"/>
          </a:xfrm>
          <a:prstGeom prst="rect">
            <a:avLst/>
          </a:prstGeom>
          <a:noFill/>
          <a:ln>
            <a:noFill/>
          </a:ln>
        </p:spPr>
        <p:txBody>
          <a:bodyPr spcFirstLastPara="1" wrap="square" lIns="68575" tIns="34275" rIns="68575" bIns="34275" anchor="t" anchorCtr="0">
            <a:spAutoFit/>
          </a:bodyPr>
          <a:lstStyle/>
          <a:p>
            <a:pPr marL="0" lvl="0" indent="0" algn="l" rtl="0">
              <a:lnSpc>
                <a:spcPct val="90000"/>
              </a:lnSpc>
              <a:spcBef>
                <a:spcPts val="800"/>
              </a:spcBef>
              <a:spcAft>
                <a:spcPts val="0"/>
              </a:spcAft>
              <a:buNone/>
            </a:pPr>
            <a:r>
              <a:rPr lang="en" sz="1800" b="1">
                <a:solidFill>
                  <a:schemeClr val="dk1"/>
                </a:solidFill>
              </a:rPr>
              <a:t>Where are concerning behaviors most likely?</a:t>
            </a:r>
            <a:endParaRPr sz="1800" b="1">
              <a:solidFill>
                <a:schemeClr val="dk1"/>
              </a:solidFill>
            </a:endParaRPr>
          </a:p>
          <a:p>
            <a:pPr marL="457200" lvl="0" indent="-336550" algn="l" rtl="0">
              <a:lnSpc>
                <a:spcPct val="90000"/>
              </a:lnSpc>
              <a:spcBef>
                <a:spcPts val="800"/>
              </a:spcBef>
              <a:spcAft>
                <a:spcPts val="0"/>
              </a:spcAft>
              <a:buClr>
                <a:schemeClr val="lt1"/>
              </a:buClr>
              <a:buSzPts val="1700"/>
              <a:buChar char="●"/>
            </a:pPr>
            <a:r>
              <a:rPr lang="en" sz="1700" b="1" i="0" u="none" strike="noStrike" cap="none">
                <a:solidFill>
                  <a:schemeClr val="lt1"/>
                </a:solidFill>
              </a:rPr>
              <a:t>Which location(s) has the least number of referrals? </a:t>
            </a:r>
            <a:endParaRPr sz="1300" b="1">
              <a:solidFill>
                <a:schemeClr val="lt1"/>
              </a:solidFill>
            </a:endParaRPr>
          </a:p>
          <a:p>
            <a:pPr marL="457200" lvl="0" indent="-336550" algn="l" rtl="0">
              <a:lnSpc>
                <a:spcPct val="90000"/>
              </a:lnSpc>
              <a:spcBef>
                <a:spcPts val="0"/>
              </a:spcBef>
              <a:spcAft>
                <a:spcPts val="0"/>
              </a:spcAft>
              <a:buClr>
                <a:schemeClr val="lt1"/>
              </a:buClr>
              <a:buSzPts val="1700"/>
              <a:buChar char="●"/>
            </a:pPr>
            <a:r>
              <a:rPr lang="en" sz="1700" b="1" i="0" u="none" strike="noStrike" cap="none">
                <a:solidFill>
                  <a:schemeClr val="lt1"/>
                </a:solidFill>
              </a:rPr>
              <a:t>Which location(s) has the highest number of referrals? </a:t>
            </a:r>
            <a:endParaRPr sz="1700" b="1">
              <a:solidFill>
                <a:schemeClr val="lt1"/>
              </a:solidFill>
            </a:endParaRPr>
          </a:p>
          <a:p>
            <a:pPr marL="457200" lvl="0" indent="-336550" algn="l" rtl="0">
              <a:lnSpc>
                <a:spcPct val="90000"/>
              </a:lnSpc>
              <a:spcBef>
                <a:spcPts val="0"/>
              </a:spcBef>
              <a:spcAft>
                <a:spcPts val="0"/>
              </a:spcAft>
              <a:buClr>
                <a:schemeClr val="lt1"/>
              </a:buClr>
              <a:buSzPts val="1700"/>
              <a:buChar char="●"/>
            </a:pPr>
            <a:r>
              <a:rPr lang="en" sz="1700" b="1">
                <a:solidFill>
                  <a:schemeClr val="lt1"/>
                </a:solidFill>
              </a:rPr>
              <a:t>Are there specific locations where disproportionality is more likely to occur?</a:t>
            </a:r>
            <a:endParaRPr sz="1700" b="1">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700" b="1">
              <a:solidFill>
                <a:schemeClr val="lt1"/>
              </a:solidFill>
              <a:latin typeface="Calibri"/>
              <a:ea typeface="Calibri"/>
              <a:cs typeface="Calibri"/>
              <a:sym typeface="Calibri"/>
            </a:endParaRPr>
          </a:p>
        </p:txBody>
      </p:sp>
      <p:pic>
        <p:nvPicPr>
          <p:cNvPr id="293" name="Google Shape;293;p38" descr="C:\Users\hearn\AppData\Local\Microsoft\Windows\Temporary Internet Files\Content.IE5\63737VSU\MC900441902[1].wmf"/>
          <p:cNvPicPr preferRelativeResize="0"/>
          <p:nvPr/>
        </p:nvPicPr>
        <p:blipFill rotWithShape="1">
          <a:blip r:embed="rId5">
            <a:alphaModFix/>
          </a:blip>
          <a:srcRect/>
          <a:stretch/>
        </p:blipFill>
        <p:spPr>
          <a:xfrm>
            <a:off x="2514601" y="3143250"/>
            <a:ext cx="1140619" cy="13477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anim calcmode="lin" valueType="num">
                                      <p:cBhvr additive="base">
                                        <p:cTn id="7" dur="750"/>
                                        <p:tgtEl>
                                          <p:spTgt spid="29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91"/>
                                        </p:tgtEl>
                                        <p:attrNameLst>
                                          <p:attrName>style.visibility</p:attrName>
                                        </p:attrNameLst>
                                      </p:cBhvr>
                                      <p:to>
                                        <p:strVal val="visible"/>
                                      </p:to>
                                    </p:set>
                                    <p:anim calcmode="lin" valueType="num">
                                      <p:cBhvr additive="base">
                                        <p:cTn id="10" dur="750"/>
                                        <p:tgtEl>
                                          <p:spTgt spid="291"/>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292"/>
                                        </p:tgtEl>
                                        <p:attrNameLst>
                                          <p:attrName>style.visibility</p:attrName>
                                        </p:attrNameLst>
                                      </p:cBhvr>
                                      <p:to>
                                        <p:strVal val="visible"/>
                                      </p:to>
                                    </p:set>
                                    <p:anim calcmode="lin" valueType="num">
                                      <p:cBhvr additive="base">
                                        <p:cTn id="13" dur="750"/>
                                        <p:tgtEl>
                                          <p:spTgt spid="2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39"/>
          <p:cNvPicPr preferRelativeResize="0"/>
          <p:nvPr/>
        </p:nvPicPr>
        <p:blipFill rotWithShape="1">
          <a:blip r:embed="rId3">
            <a:alphaModFix/>
          </a:blip>
          <a:srcRect l="698" t="24740" r="57208" b="7531"/>
          <a:stretch/>
        </p:blipFill>
        <p:spPr>
          <a:xfrm>
            <a:off x="2114551" y="457200"/>
            <a:ext cx="4537470" cy="4514850"/>
          </a:xfrm>
          <a:prstGeom prst="rect">
            <a:avLst/>
          </a:prstGeom>
          <a:noFill/>
          <a:ln w="12700" cap="flat" cmpd="sng">
            <a:solidFill>
              <a:schemeClr val="dk1"/>
            </a:solidFill>
            <a:prstDash val="solid"/>
            <a:miter lim="800000"/>
            <a:headEnd type="none" w="sm" len="sm"/>
            <a:tailEnd type="none" w="sm" len="sm"/>
          </a:ln>
        </p:spPr>
      </p:pic>
      <p:sp>
        <p:nvSpPr>
          <p:cNvPr id="300" name="Google Shape;300;p39"/>
          <p:cNvSpPr/>
          <p:nvPr/>
        </p:nvSpPr>
        <p:spPr>
          <a:xfrm>
            <a:off x="3278975" y="243375"/>
            <a:ext cx="5077200" cy="3309900"/>
          </a:xfrm>
          <a:prstGeom prst="roundRect">
            <a:avLst>
              <a:gd name="adj" fmla="val 16667"/>
            </a:avLst>
          </a:prstGeom>
          <a:solidFill>
            <a:schemeClr val="accent3"/>
          </a:solidFill>
          <a:ln w="12700" cap="flat" cmpd="sng">
            <a:solidFill>
              <a:srgbClr val="78787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301" name="Google Shape;301;p39"/>
          <p:cNvSpPr txBox="1"/>
          <p:nvPr/>
        </p:nvSpPr>
        <p:spPr>
          <a:xfrm>
            <a:off x="3698150" y="646575"/>
            <a:ext cx="4375800" cy="2416200"/>
          </a:xfrm>
          <a:prstGeom prst="rect">
            <a:avLst/>
          </a:prstGeom>
          <a:noFill/>
          <a:ln>
            <a:noFill/>
          </a:ln>
        </p:spPr>
        <p:txBody>
          <a:bodyPr spcFirstLastPara="1" wrap="square" lIns="68575" tIns="34275" rIns="68575" bIns="34275" anchor="t" anchorCtr="0">
            <a:spAutoFit/>
          </a:bodyPr>
          <a:lstStyle/>
          <a:p>
            <a:pPr marL="0" lvl="0" indent="0" algn="l" rtl="0">
              <a:lnSpc>
                <a:spcPct val="90000"/>
              </a:lnSpc>
              <a:spcBef>
                <a:spcPts val="800"/>
              </a:spcBef>
              <a:spcAft>
                <a:spcPts val="0"/>
              </a:spcAft>
              <a:buNone/>
            </a:pPr>
            <a:r>
              <a:rPr lang="en" sz="1800" b="1">
                <a:solidFill>
                  <a:schemeClr val="dk1"/>
                </a:solidFill>
              </a:rPr>
              <a:t>When are concerning behaviors most likely?</a:t>
            </a:r>
            <a:endParaRPr sz="1800" b="1">
              <a:solidFill>
                <a:schemeClr val="dk1"/>
              </a:solidFill>
            </a:endParaRPr>
          </a:p>
          <a:p>
            <a:pPr marL="457200" lvl="0" indent="-342900" algn="l" rtl="0">
              <a:lnSpc>
                <a:spcPct val="90000"/>
              </a:lnSpc>
              <a:spcBef>
                <a:spcPts val="800"/>
              </a:spcBef>
              <a:spcAft>
                <a:spcPts val="0"/>
              </a:spcAft>
              <a:buClr>
                <a:schemeClr val="lt1"/>
              </a:buClr>
              <a:buSzPts val="1800"/>
              <a:buChar char="●"/>
            </a:pPr>
            <a:r>
              <a:rPr lang="en" sz="1800" b="1" i="0" u="none" strike="noStrike" cap="none">
                <a:solidFill>
                  <a:schemeClr val="lt1"/>
                </a:solidFill>
              </a:rPr>
              <a:t>Which time interval(s) has the least number of referrals? </a:t>
            </a:r>
            <a:endParaRPr b="1">
              <a:solidFill>
                <a:schemeClr val="lt1"/>
              </a:solidFill>
            </a:endParaRPr>
          </a:p>
          <a:p>
            <a:pPr marL="457200" lvl="0" indent="-342900" algn="l" rtl="0">
              <a:lnSpc>
                <a:spcPct val="90000"/>
              </a:lnSpc>
              <a:spcBef>
                <a:spcPts val="0"/>
              </a:spcBef>
              <a:spcAft>
                <a:spcPts val="0"/>
              </a:spcAft>
              <a:buClr>
                <a:schemeClr val="lt1"/>
              </a:buClr>
              <a:buSzPts val="1800"/>
              <a:buChar char="●"/>
            </a:pPr>
            <a:r>
              <a:rPr lang="en" sz="1800" b="1" i="0" u="none" strike="noStrike" cap="none">
                <a:solidFill>
                  <a:schemeClr val="lt1"/>
                </a:solidFill>
              </a:rPr>
              <a:t>Which time interval(s) has the highest number of referrals? </a:t>
            </a:r>
            <a:endParaRPr sz="1800" b="1">
              <a:solidFill>
                <a:schemeClr val="lt1"/>
              </a:solidFill>
            </a:endParaRPr>
          </a:p>
          <a:p>
            <a:pPr marL="457200" lvl="0" indent="-342900" algn="l" rtl="0">
              <a:lnSpc>
                <a:spcPct val="90000"/>
              </a:lnSpc>
              <a:spcBef>
                <a:spcPts val="0"/>
              </a:spcBef>
              <a:spcAft>
                <a:spcPts val="0"/>
              </a:spcAft>
              <a:buClr>
                <a:schemeClr val="lt1"/>
              </a:buClr>
              <a:buSzPts val="1800"/>
              <a:buChar char="●"/>
            </a:pPr>
            <a:r>
              <a:rPr lang="en" sz="1800" b="1">
                <a:solidFill>
                  <a:schemeClr val="lt1"/>
                </a:solidFill>
              </a:rPr>
              <a:t>Are there specific times of day when disproportionality is more likely to occur?</a:t>
            </a:r>
            <a:endParaRPr sz="1900" b="1">
              <a:solidFill>
                <a:schemeClr val="lt1"/>
              </a:solidFill>
            </a:endParaRPr>
          </a:p>
        </p:txBody>
      </p:sp>
      <p:pic>
        <p:nvPicPr>
          <p:cNvPr id="302" name="Google Shape;302;p39" descr="C:\Users\hearn\AppData\Local\Microsoft\Windows\Temporary Internet Files\Content.IE5\63737VSU\MC900441902[1].wmf"/>
          <p:cNvPicPr preferRelativeResize="0"/>
          <p:nvPr/>
        </p:nvPicPr>
        <p:blipFill rotWithShape="1">
          <a:blip r:embed="rId4">
            <a:alphaModFix/>
          </a:blip>
          <a:srcRect/>
          <a:stretch/>
        </p:blipFill>
        <p:spPr>
          <a:xfrm>
            <a:off x="2514601" y="3143250"/>
            <a:ext cx="1140619" cy="13477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2"/>
                                        </p:tgtEl>
                                        <p:attrNameLst>
                                          <p:attrName>style.visibility</p:attrName>
                                        </p:attrNameLst>
                                      </p:cBhvr>
                                      <p:to>
                                        <p:strVal val="visible"/>
                                      </p:to>
                                    </p:set>
                                    <p:anim calcmode="lin" valueType="num">
                                      <p:cBhvr additive="base">
                                        <p:cTn id="7" dur="750"/>
                                        <p:tgtEl>
                                          <p:spTgt spid="302"/>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300"/>
                                        </p:tgtEl>
                                        <p:attrNameLst>
                                          <p:attrName>style.visibility</p:attrName>
                                        </p:attrNameLst>
                                      </p:cBhvr>
                                      <p:to>
                                        <p:strVal val="visible"/>
                                      </p:to>
                                    </p:set>
                                    <p:anim calcmode="lin" valueType="num">
                                      <p:cBhvr additive="base">
                                        <p:cTn id="10" dur="750"/>
                                        <p:tgtEl>
                                          <p:spTgt spid="300"/>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301"/>
                                        </p:tgtEl>
                                        <p:attrNameLst>
                                          <p:attrName>style.visibility</p:attrName>
                                        </p:attrNameLst>
                                      </p:cBhvr>
                                      <p:to>
                                        <p:strVal val="visible"/>
                                      </p:to>
                                    </p:set>
                                    <p:anim calcmode="lin" valueType="num">
                                      <p:cBhvr additive="base">
                                        <p:cTn id="13" dur="750"/>
                                        <p:tgtEl>
                                          <p:spTgt spid="3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0"/>
          <p:cNvSpPr/>
          <p:nvPr/>
        </p:nvSpPr>
        <p:spPr>
          <a:xfrm>
            <a:off x="243300" y="259200"/>
            <a:ext cx="4095300" cy="4625100"/>
          </a:xfrm>
          <a:prstGeom prst="roundRect">
            <a:avLst>
              <a:gd name="adj" fmla="val 16667"/>
            </a:avLst>
          </a:prstGeom>
          <a:solidFill>
            <a:schemeClr val="accent3"/>
          </a:solidFill>
          <a:ln w="12700" cap="flat" cmpd="sng">
            <a:solidFill>
              <a:srgbClr val="787878"/>
            </a:solidFill>
            <a:prstDash val="solid"/>
            <a:miter lim="800000"/>
            <a:headEnd type="none" w="sm" len="sm"/>
            <a:tailEnd type="none" w="sm" len="sm"/>
          </a:ln>
        </p:spPr>
        <p:txBody>
          <a:bodyPr spcFirstLastPara="1" wrap="square" lIns="68575" tIns="34275" rIns="68575" bIns="34275" anchor="ctr" anchorCtr="0">
            <a:noAutofit/>
          </a:bodyPr>
          <a:lstStyle/>
          <a:p>
            <a:pPr marL="0" lvl="0" indent="0" algn="l" rtl="0">
              <a:lnSpc>
                <a:spcPct val="90000"/>
              </a:lnSpc>
              <a:spcBef>
                <a:spcPts val="800"/>
              </a:spcBef>
              <a:spcAft>
                <a:spcPts val="0"/>
              </a:spcAft>
              <a:buNone/>
            </a:pPr>
            <a:r>
              <a:rPr lang="en" sz="1800" b="1">
                <a:solidFill>
                  <a:schemeClr val="dk1"/>
                </a:solidFill>
              </a:rPr>
              <a:t>Why are the concerning behaviors being reported ?</a:t>
            </a:r>
            <a:endParaRPr sz="1800" b="1">
              <a:solidFill>
                <a:schemeClr val="lt1"/>
              </a:solidFill>
            </a:endParaRPr>
          </a:p>
          <a:p>
            <a:pPr marL="457200" lvl="0" indent="-342900" algn="l" rtl="0">
              <a:lnSpc>
                <a:spcPct val="90000"/>
              </a:lnSpc>
              <a:spcBef>
                <a:spcPts val="800"/>
              </a:spcBef>
              <a:spcAft>
                <a:spcPts val="0"/>
              </a:spcAft>
              <a:buClr>
                <a:schemeClr val="lt1"/>
              </a:buClr>
              <a:buSzPts val="1800"/>
              <a:buChar char="●"/>
            </a:pPr>
            <a:r>
              <a:rPr lang="en" sz="1800" b="1">
                <a:solidFill>
                  <a:schemeClr val="lt1"/>
                </a:solidFill>
              </a:rPr>
              <a:t>Are there situational elements (e.g., subjectively defined behavior, location, time of day) that influence adult referral writing behavior for this student behavior?</a:t>
            </a:r>
            <a:br>
              <a:rPr lang="en" sz="1800" b="1">
                <a:solidFill>
                  <a:schemeClr val="lt1"/>
                </a:solidFill>
              </a:rPr>
            </a:br>
            <a:endParaRPr sz="1800" b="1">
              <a:solidFill>
                <a:schemeClr val="lt1"/>
              </a:solidFill>
            </a:endParaRPr>
          </a:p>
          <a:p>
            <a:pPr marL="457200" lvl="0" indent="-342900" algn="l" rtl="0">
              <a:lnSpc>
                <a:spcPct val="90000"/>
              </a:lnSpc>
              <a:spcBef>
                <a:spcPts val="0"/>
              </a:spcBef>
              <a:spcAft>
                <a:spcPts val="0"/>
              </a:spcAft>
              <a:buClr>
                <a:schemeClr val="lt1"/>
              </a:buClr>
              <a:buSzPts val="1800"/>
              <a:buChar char="●"/>
            </a:pPr>
            <a:r>
              <a:rPr lang="en" sz="1800" b="1">
                <a:solidFill>
                  <a:schemeClr val="lt1"/>
                </a:solidFill>
              </a:rPr>
              <a:t>Are there aspects of the adult decision maker’s internal state (e.g. hunger, fatigue) that influence adult referral writing behavior for this student behavior? </a:t>
            </a:r>
            <a:endParaRPr sz="1800" b="1">
              <a:solidFill>
                <a:schemeClr val="lt1"/>
              </a:solidFill>
            </a:endParaRPr>
          </a:p>
        </p:txBody>
      </p:sp>
      <p:sp>
        <p:nvSpPr>
          <p:cNvPr id="309" name="Google Shape;309;p40"/>
          <p:cNvSpPr/>
          <p:nvPr/>
        </p:nvSpPr>
        <p:spPr>
          <a:xfrm>
            <a:off x="4572000" y="259200"/>
            <a:ext cx="4200000" cy="3995700"/>
          </a:xfrm>
          <a:prstGeom prst="roundRect">
            <a:avLst>
              <a:gd name="adj" fmla="val 16667"/>
            </a:avLst>
          </a:prstGeom>
          <a:solidFill>
            <a:schemeClr val="accent3"/>
          </a:solidFill>
          <a:ln w="12700" cap="flat" cmpd="sng">
            <a:solidFill>
              <a:srgbClr val="787878"/>
            </a:solidFill>
            <a:prstDash val="solid"/>
            <a:miter lim="800000"/>
            <a:headEnd type="none" w="sm" len="sm"/>
            <a:tailEnd type="none" w="sm" len="sm"/>
          </a:ln>
        </p:spPr>
        <p:txBody>
          <a:bodyPr spcFirstLastPara="1" wrap="square" lIns="68575" tIns="34275" rIns="68575" bIns="34275" anchor="ctr" anchorCtr="0">
            <a:noAutofit/>
          </a:bodyPr>
          <a:lstStyle/>
          <a:p>
            <a:pPr marL="0" lvl="0" indent="0" algn="l" rtl="0">
              <a:lnSpc>
                <a:spcPct val="90000"/>
              </a:lnSpc>
              <a:spcBef>
                <a:spcPts val="800"/>
              </a:spcBef>
              <a:spcAft>
                <a:spcPts val="0"/>
              </a:spcAft>
              <a:buNone/>
            </a:pPr>
            <a:endParaRPr sz="1800" b="1">
              <a:solidFill>
                <a:schemeClr val="dk1"/>
              </a:solidFill>
            </a:endParaRPr>
          </a:p>
          <a:p>
            <a:pPr marL="0" lvl="0" indent="0" algn="l" rtl="0">
              <a:lnSpc>
                <a:spcPct val="90000"/>
              </a:lnSpc>
              <a:spcBef>
                <a:spcPts val="800"/>
              </a:spcBef>
              <a:spcAft>
                <a:spcPts val="0"/>
              </a:spcAft>
              <a:buNone/>
            </a:pPr>
            <a:r>
              <a:rPr lang="en" sz="1800" b="1">
                <a:solidFill>
                  <a:schemeClr val="dk1"/>
                </a:solidFill>
              </a:rPr>
              <a:t>Why are the concerning behaviors sustaining ?</a:t>
            </a:r>
            <a:endParaRPr sz="1800" b="1">
              <a:solidFill>
                <a:schemeClr val="lt1"/>
              </a:solidFill>
            </a:endParaRPr>
          </a:p>
          <a:p>
            <a:pPr marL="457200" lvl="0" indent="-342900" algn="l" rtl="0">
              <a:lnSpc>
                <a:spcPct val="90000"/>
              </a:lnSpc>
              <a:spcBef>
                <a:spcPts val="800"/>
              </a:spcBef>
              <a:spcAft>
                <a:spcPts val="0"/>
              </a:spcAft>
              <a:buClr>
                <a:schemeClr val="lt1"/>
              </a:buClr>
              <a:buSzPts val="1800"/>
              <a:buChar char="●"/>
            </a:pPr>
            <a:r>
              <a:rPr lang="en" sz="1800" b="1">
                <a:solidFill>
                  <a:schemeClr val="lt1"/>
                </a:solidFill>
              </a:rPr>
              <a:t>What elements of the situation trigger the behavior to occur?</a:t>
            </a:r>
            <a:br>
              <a:rPr lang="en" sz="1800" b="1">
                <a:solidFill>
                  <a:schemeClr val="lt1"/>
                </a:solidFill>
              </a:rPr>
            </a:br>
            <a:endParaRPr sz="1800" b="1">
              <a:solidFill>
                <a:schemeClr val="lt1"/>
              </a:solidFill>
            </a:endParaRPr>
          </a:p>
          <a:p>
            <a:pPr marL="457200" lvl="0" indent="-342900" algn="l" rtl="0">
              <a:lnSpc>
                <a:spcPct val="90000"/>
              </a:lnSpc>
              <a:spcBef>
                <a:spcPts val="0"/>
              </a:spcBef>
              <a:spcAft>
                <a:spcPts val="0"/>
              </a:spcAft>
              <a:buClr>
                <a:schemeClr val="lt1"/>
              </a:buClr>
              <a:buSzPts val="1800"/>
              <a:buChar char="●"/>
            </a:pPr>
            <a:r>
              <a:rPr lang="en" sz="1800" b="1">
                <a:solidFill>
                  <a:schemeClr val="lt1"/>
                </a:solidFill>
              </a:rPr>
              <a:t>What do students gain or escape as a result of the behavior/referral? </a:t>
            </a:r>
            <a:endParaRPr sz="1800" b="1">
              <a:solidFill>
                <a:schemeClr val="lt1"/>
              </a:solidFill>
            </a:endParaRPr>
          </a:p>
          <a:p>
            <a:pPr marL="0" lvl="0" indent="0" algn="l" rtl="0">
              <a:lnSpc>
                <a:spcPct val="90000"/>
              </a:lnSpc>
              <a:spcBef>
                <a:spcPts val="800"/>
              </a:spcBef>
              <a:spcAft>
                <a:spcPts val="0"/>
              </a:spcAft>
              <a:buNone/>
            </a:pPr>
            <a:endParaRPr sz="1800" b="1">
              <a:solidFill>
                <a:schemeClr val="lt1"/>
              </a:solidFill>
            </a:endParaRPr>
          </a:p>
          <a:p>
            <a:pPr marL="0" lvl="0" indent="0" algn="l" rtl="0">
              <a:lnSpc>
                <a:spcPct val="90000"/>
              </a:lnSpc>
              <a:spcBef>
                <a:spcPts val="800"/>
              </a:spcBef>
              <a:spcAft>
                <a:spcPts val="0"/>
              </a:spcAft>
              <a:buNone/>
            </a:pPr>
            <a:endParaRPr sz="1800" b="1">
              <a:solidFill>
                <a:schemeClr val="lt1"/>
              </a:solidFill>
            </a:endParaRPr>
          </a:p>
          <a:p>
            <a:pPr marL="0" lvl="0" indent="0" algn="l" rtl="0">
              <a:lnSpc>
                <a:spcPct val="90000"/>
              </a:lnSpc>
              <a:spcBef>
                <a:spcPts val="800"/>
              </a:spcBef>
              <a:spcAft>
                <a:spcPts val="0"/>
              </a:spcAft>
              <a:buNone/>
            </a:pPr>
            <a:endParaRPr sz="1800" b="1">
              <a:solidFill>
                <a:schemeClr val="lt1"/>
              </a:solidFill>
            </a:endParaRPr>
          </a:p>
          <a:p>
            <a:pPr marL="0" lvl="0" indent="0" algn="l" rtl="0">
              <a:lnSpc>
                <a:spcPct val="90000"/>
              </a:lnSpc>
              <a:spcBef>
                <a:spcPts val="800"/>
              </a:spcBef>
              <a:spcAft>
                <a:spcPts val="0"/>
              </a:spcAft>
              <a:buNone/>
            </a:pPr>
            <a:endParaRPr sz="1800" b="1">
              <a:solidFill>
                <a:schemeClr val="lt1"/>
              </a:solidFill>
            </a:endParaRPr>
          </a:p>
        </p:txBody>
      </p:sp>
      <p:pic>
        <p:nvPicPr>
          <p:cNvPr id="310" name="Google Shape;310;p40" descr="C:\Users\hearn\AppData\Local\Microsoft\Windows\Temporary Internet Files\Content.IE5\63737VSU\MC900441902[1].wmf"/>
          <p:cNvPicPr preferRelativeResize="0"/>
          <p:nvPr/>
        </p:nvPicPr>
        <p:blipFill rotWithShape="1">
          <a:blip r:embed="rId3">
            <a:alphaModFix/>
          </a:blip>
          <a:srcRect/>
          <a:stretch/>
        </p:blipFill>
        <p:spPr>
          <a:xfrm>
            <a:off x="3896551" y="2807500"/>
            <a:ext cx="1140619" cy="1347787"/>
          </a:xfrm>
          <a:prstGeom prst="rect">
            <a:avLst/>
          </a:prstGeom>
          <a:noFill/>
          <a:ln>
            <a:noFill/>
          </a:ln>
        </p:spPr>
      </p:pic>
      <p:sp>
        <p:nvSpPr>
          <p:cNvPr id="311" name="Google Shape;311;p40"/>
          <p:cNvSpPr txBox="1"/>
          <p:nvPr/>
        </p:nvSpPr>
        <p:spPr>
          <a:xfrm>
            <a:off x="3629850" y="4394600"/>
            <a:ext cx="4483200" cy="360300"/>
          </a:xfrm>
          <a:prstGeom prst="rect">
            <a:avLst/>
          </a:prstGeom>
          <a:solidFill>
            <a:schemeClr val="dk1"/>
          </a:solidFill>
          <a:ln>
            <a:noFill/>
          </a:ln>
        </p:spPr>
        <p:txBody>
          <a:bodyPr spcFirstLastPara="1" wrap="square" lIns="68575" tIns="34275" rIns="68575" bIns="34275" anchor="t" anchorCtr="0">
            <a:spAutoFit/>
          </a:bodyPr>
          <a:lstStyle/>
          <a:p>
            <a:pPr marL="0" lvl="0" indent="0" algn="l" rtl="0">
              <a:lnSpc>
                <a:spcPct val="90000"/>
              </a:lnSpc>
              <a:spcBef>
                <a:spcPts val="800"/>
              </a:spcBef>
              <a:spcAft>
                <a:spcPts val="0"/>
              </a:spcAft>
              <a:buClr>
                <a:schemeClr val="dk1"/>
              </a:buClr>
              <a:buSzPts val="1100"/>
              <a:buFont typeface="Arial"/>
              <a:buNone/>
            </a:pPr>
            <a:r>
              <a:rPr lang="en" sz="2100" b="1">
                <a:solidFill>
                  <a:schemeClr val="lt1"/>
                </a:solidFill>
              </a:rPr>
              <a:t>These require systems response</a:t>
            </a:r>
            <a:r>
              <a:rPr lang="en" sz="2100" b="1">
                <a:solidFill>
                  <a:schemeClr val="dk1"/>
                </a:solidFill>
              </a:rPr>
              <a:t>)</a:t>
            </a:r>
            <a:endParaRPr sz="2200" b="1">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0"/>
                                        </p:tgtEl>
                                        <p:attrNameLst>
                                          <p:attrName>style.visibility</p:attrName>
                                        </p:attrNameLst>
                                      </p:cBhvr>
                                      <p:to>
                                        <p:strVal val="visible"/>
                                      </p:to>
                                    </p:set>
                                    <p:anim calcmode="lin" valueType="num">
                                      <p:cBhvr additive="base">
                                        <p:cTn id="7" dur="750"/>
                                        <p:tgtEl>
                                          <p:spTgt spid="310"/>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308"/>
                                        </p:tgtEl>
                                        <p:attrNameLst>
                                          <p:attrName>style.visibility</p:attrName>
                                        </p:attrNameLst>
                                      </p:cBhvr>
                                      <p:to>
                                        <p:strVal val="visible"/>
                                      </p:to>
                                    </p:set>
                                    <p:anim calcmode="lin" valueType="num">
                                      <p:cBhvr additive="base">
                                        <p:cTn id="10" dur="750"/>
                                        <p:tgtEl>
                                          <p:spTgt spid="308"/>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311"/>
                                        </p:tgtEl>
                                        <p:attrNameLst>
                                          <p:attrName>style.visibility</p:attrName>
                                        </p:attrNameLst>
                                      </p:cBhvr>
                                      <p:to>
                                        <p:strVal val="visible"/>
                                      </p:to>
                                    </p:set>
                                    <p:anim calcmode="lin" valueType="num">
                                      <p:cBhvr additive="base">
                                        <p:cTn id="13" dur="750"/>
                                        <p:tgtEl>
                                          <p:spTgt spid="3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1"/>
          <p:cNvSpPr txBox="1">
            <a:spLocks noGrp="1"/>
          </p:cNvSpPr>
          <p:nvPr>
            <p:ph type="title"/>
          </p:nvPr>
        </p:nvSpPr>
        <p:spPr>
          <a:xfrm>
            <a:off x="969575" y="283725"/>
            <a:ext cx="6667200" cy="5409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2400"/>
              <a:buFont typeface="Calibri"/>
              <a:buNone/>
            </a:pPr>
            <a:r>
              <a:rPr lang="en" sz="2400"/>
              <a:t>Primary vs. Precision Statements</a:t>
            </a:r>
            <a:endParaRPr sz="2400"/>
          </a:p>
        </p:txBody>
      </p:sp>
      <p:graphicFrame>
        <p:nvGraphicFramePr>
          <p:cNvPr id="318" name="Google Shape;318;p41"/>
          <p:cNvGraphicFramePr/>
          <p:nvPr/>
        </p:nvGraphicFramePr>
        <p:xfrm>
          <a:off x="197054" y="1570536"/>
          <a:ext cx="8225000" cy="3455700"/>
        </p:xfrm>
        <a:graphic>
          <a:graphicData uri="http://schemas.openxmlformats.org/drawingml/2006/table">
            <a:tbl>
              <a:tblPr firstRow="1" bandRow="1">
                <a:noFill/>
                <a:tableStyleId>{F1A8A61E-FD21-450F-9BA0-2F0EA38FC719}</a:tableStyleId>
              </a:tblPr>
              <a:tblGrid>
                <a:gridCol w="4164375">
                  <a:extLst>
                    <a:ext uri="{9D8B030D-6E8A-4147-A177-3AD203B41FA5}">
                      <a16:colId xmlns:a16="http://schemas.microsoft.com/office/drawing/2014/main" val="20000"/>
                    </a:ext>
                  </a:extLst>
                </a:gridCol>
                <a:gridCol w="4060625">
                  <a:extLst>
                    <a:ext uri="{9D8B030D-6E8A-4147-A177-3AD203B41FA5}">
                      <a16:colId xmlns:a16="http://schemas.microsoft.com/office/drawing/2014/main" val="20001"/>
                    </a:ext>
                  </a:extLst>
                </a:gridCol>
              </a:tblGrid>
              <a:tr h="661050">
                <a:tc>
                  <a:txBody>
                    <a:bodyPr/>
                    <a:lstStyle/>
                    <a:p>
                      <a:pPr marL="0" marR="0" lvl="0" indent="0" algn="l" rtl="0">
                        <a:lnSpc>
                          <a:spcPct val="100000"/>
                        </a:lnSpc>
                        <a:spcBef>
                          <a:spcPts val="0"/>
                        </a:spcBef>
                        <a:spcAft>
                          <a:spcPts val="0"/>
                        </a:spcAft>
                        <a:buClr>
                          <a:srgbClr val="000000"/>
                        </a:buClr>
                        <a:buSzPts val="2100"/>
                        <a:buFont typeface="Arial"/>
                        <a:buNone/>
                      </a:pPr>
                      <a:r>
                        <a:rPr lang="en" sz="2000" u="none" strike="noStrike" cap="none">
                          <a:solidFill>
                            <a:srgbClr val="1D2A53"/>
                          </a:solidFill>
                          <a:latin typeface="Twentieth Century"/>
                          <a:ea typeface="Twentieth Century"/>
                          <a:cs typeface="Twentieth Century"/>
                          <a:sym typeface="Twentieth Century"/>
                        </a:rPr>
                        <a:t>Primary Statements (</a:t>
                      </a:r>
                      <a:r>
                        <a:rPr lang="en" sz="2000">
                          <a:solidFill>
                            <a:srgbClr val="1D2A53"/>
                          </a:solidFill>
                          <a:latin typeface="Twentieth Century"/>
                          <a:ea typeface="Twentieth Century"/>
                          <a:cs typeface="Twentieth Century"/>
                          <a:sym typeface="Twentieth Century"/>
                        </a:rPr>
                        <a:t>I noticed..)</a:t>
                      </a:r>
                      <a:endParaRPr sz="1000" u="none" strike="noStrike" cap="none"/>
                    </a:p>
                  </a:txBody>
                  <a:tcPr marL="51425" marR="51425" marT="25725" marB="25725" anchor="ctr">
                    <a:lnL w="28575" cap="flat" cmpd="sng">
                      <a:solidFill>
                        <a:srgbClr val="1D2A53"/>
                      </a:solidFill>
                      <a:prstDash val="solid"/>
                      <a:round/>
                      <a:headEnd type="none" w="sm" len="sm"/>
                      <a:tailEnd type="none" w="sm" len="sm"/>
                    </a:lnL>
                    <a:lnR w="28575" cap="flat" cmpd="sng">
                      <a:solidFill>
                        <a:srgbClr val="1D2A53"/>
                      </a:solidFill>
                      <a:prstDash val="solid"/>
                      <a:round/>
                      <a:headEnd type="none" w="sm" len="sm"/>
                      <a:tailEnd type="none" w="sm" len="sm"/>
                    </a:lnR>
                    <a:lnT w="28575" cap="flat" cmpd="sng">
                      <a:solidFill>
                        <a:srgbClr val="1D2A53"/>
                      </a:solidFill>
                      <a:prstDash val="solid"/>
                      <a:round/>
                      <a:headEnd type="none" w="sm" len="sm"/>
                      <a:tailEnd type="none" w="sm" len="sm"/>
                    </a:lnT>
                    <a:lnB w="28575" cap="flat" cmpd="sng">
                      <a:solidFill>
                        <a:srgbClr val="1D2A53"/>
                      </a:solidFill>
                      <a:prstDash val="solid"/>
                      <a:round/>
                      <a:headEnd type="none" w="sm" len="sm"/>
                      <a:tailEnd type="none" w="sm" len="sm"/>
                    </a:lnB>
                    <a:solidFill>
                      <a:srgbClr val="ACB8CA"/>
                    </a:solidFill>
                  </a:tcPr>
                </a:tc>
                <a:tc>
                  <a:txBody>
                    <a:bodyPr/>
                    <a:lstStyle/>
                    <a:p>
                      <a:pPr marL="0" marR="0" lvl="0" indent="0" algn="l" rtl="0">
                        <a:lnSpc>
                          <a:spcPct val="100000"/>
                        </a:lnSpc>
                        <a:spcBef>
                          <a:spcPts val="0"/>
                        </a:spcBef>
                        <a:spcAft>
                          <a:spcPts val="0"/>
                        </a:spcAft>
                        <a:buClr>
                          <a:srgbClr val="000000"/>
                        </a:buClr>
                        <a:buSzPts val="2100"/>
                        <a:buFont typeface="Arial"/>
                        <a:buNone/>
                      </a:pPr>
                      <a:r>
                        <a:rPr lang="en" sz="2000" u="none" strike="noStrike" cap="none">
                          <a:solidFill>
                            <a:srgbClr val="1D2A53"/>
                          </a:solidFill>
                          <a:latin typeface="Twentieth Century"/>
                          <a:ea typeface="Twentieth Century"/>
                          <a:cs typeface="Twentieth Century"/>
                          <a:sym typeface="Twentieth Century"/>
                        </a:rPr>
                        <a:t>Precision Statement (Our problem is</a:t>
                      </a:r>
                      <a:r>
                        <a:rPr lang="en" sz="2000">
                          <a:solidFill>
                            <a:srgbClr val="1D2A53"/>
                          </a:solidFill>
                          <a:latin typeface="Twentieth Century"/>
                          <a:ea typeface="Twentieth Century"/>
                          <a:cs typeface="Twentieth Century"/>
                          <a:sym typeface="Twentieth Century"/>
                        </a:rPr>
                        <a:t>…</a:t>
                      </a:r>
                      <a:r>
                        <a:rPr lang="en" sz="2000" u="none" strike="noStrike" cap="none">
                          <a:solidFill>
                            <a:srgbClr val="1D2A53"/>
                          </a:solidFill>
                          <a:latin typeface="Twentieth Century"/>
                          <a:ea typeface="Twentieth Century"/>
                          <a:cs typeface="Twentieth Century"/>
                          <a:sym typeface="Twentieth Century"/>
                        </a:rPr>
                        <a:t>)</a:t>
                      </a:r>
                      <a:endParaRPr sz="1000" u="none" strike="noStrike" cap="none"/>
                    </a:p>
                  </a:txBody>
                  <a:tcPr marL="51425" marR="51425" marT="25725" marB="25725" anchor="ctr">
                    <a:lnL w="28575" cap="flat" cmpd="sng">
                      <a:solidFill>
                        <a:srgbClr val="1D2A53"/>
                      </a:solidFill>
                      <a:prstDash val="solid"/>
                      <a:round/>
                      <a:headEnd type="none" w="sm" len="sm"/>
                      <a:tailEnd type="none" w="sm" len="sm"/>
                    </a:lnL>
                    <a:lnR w="28575" cap="flat" cmpd="sng">
                      <a:solidFill>
                        <a:srgbClr val="1D2A53"/>
                      </a:solidFill>
                      <a:prstDash val="solid"/>
                      <a:round/>
                      <a:headEnd type="none" w="sm" len="sm"/>
                      <a:tailEnd type="none" w="sm" len="sm"/>
                    </a:lnR>
                    <a:lnT w="28575" cap="flat" cmpd="sng">
                      <a:solidFill>
                        <a:srgbClr val="1D2A53"/>
                      </a:solidFill>
                      <a:prstDash val="solid"/>
                      <a:round/>
                      <a:headEnd type="none" w="sm" len="sm"/>
                      <a:tailEnd type="none" w="sm" len="sm"/>
                    </a:lnT>
                    <a:lnB w="28575" cap="flat" cmpd="sng">
                      <a:solidFill>
                        <a:srgbClr val="1D2A53"/>
                      </a:solidFill>
                      <a:prstDash val="solid"/>
                      <a:round/>
                      <a:headEnd type="none" w="sm" len="sm"/>
                      <a:tailEnd type="none" w="sm" len="sm"/>
                    </a:lnB>
                    <a:solidFill>
                      <a:srgbClr val="ACB8CA"/>
                    </a:solidFill>
                  </a:tcPr>
                </a:tc>
                <a:extLst>
                  <a:ext uri="{0D108BD9-81ED-4DB2-BD59-A6C34878D82A}">
                    <a16:rowId xmlns:a16="http://schemas.microsoft.com/office/drawing/2014/main" val="10000"/>
                  </a:ext>
                </a:extLst>
              </a:tr>
              <a:tr h="306800">
                <a:tc>
                  <a:txBody>
                    <a:bodyPr/>
                    <a:lstStyle/>
                    <a:p>
                      <a:pPr marL="0" marR="0" lvl="0" indent="0" algn="l" rtl="0">
                        <a:lnSpc>
                          <a:spcPct val="100000"/>
                        </a:lnSpc>
                        <a:spcBef>
                          <a:spcPts val="0"/>
                        </a:spcBef>
                        <a:spcAft>
                          <a:spcPts val="0"/>
                        </a:spcAft>
                        <a:buClr>
                          <a:srgbClr val="000000"/>
                        </a:buClr>
                        <a:buSzPts val="1500"/>
                        <a:buFont typeface="Arial"/>
                        <a:buNone/>
                      </a:pPr>
                      <a:r>
                        <a:rPr lang="en" sz="1500" u="none" strike="noStrike" cap="none">
                          <a:solidFill>
                            <a:srgbClr val="1D2A53"/>
                          </a:solidFill>
                          <a:latin typeface="Twentieth Century"/>
                          <a:ea typeface="Twentieth Century"/>
                          <a:cs typeface="Twentieth Century"/>
                          <a:sym typeface="Twentieth Century"/>
                        </a:rPr>
                        <a:t>Too many referrals</a:t>
                      </a:r>
                      <a:endParaRPr sz="1100" u="none" strike="noStrike" cap="none"/>
                    </a:p>
                  </a:txBody>
                  <a:tcPr marL="51425" marR="51425" marT="25725" marB="25725" anchor="ctr">
                    <a:lnL w="28575" cap="flat" cmpd="sng">
                      <a:solidFill>
                        <a:srgbClr val="1D2A53"/>
                      </a:solidFill>
                      <a:prstDash val="solid"/>
                      <a:round/>
                      <a:headEnd type="none" w="sm" len="sm"/>
                      <a:tailEnd type="none" w="sm" len="sm"/>
                    </a:lnL>
                    <a:lnR w="28575" cap="flat" cmpd="sng">
                      <a:solidFill>
                        <a:srgbClr val="1D2A53"/>
                      </a:solidFill>
                      <a:prstDash val="solid"/>
                      <a:round/>
                      <a:headEnd type="none" w="sm" len="sm"/>
                      <a:tailEnd type="none" w="sm" len="sm"/>
                    </a:lnR>
                    <a:lnT w="28575" cap="flat" cmpd="sng">
                      <a:solidFill>
                        <a:srgbClr val="1D2A53"/>
                      </a:solidFill>
                      <a:prstDash val="solid"/>
                      <a:round/>
                      <a:headEnd type="none" w="sm" len="sm"/>
                      <a:tailEnd type="none" w="sm" len="sm"/>
                    </a:lnT>
                    <a:lnB w="28575" cap="flat" cmpd="sng">
                      <a:solidFill>
                        <a:srgbClr val="1D2A53"/>
                      </a:solidFill>
                      <a:prstDash val="solid"/>
                      <a:round/>
                      <a:headEnd type="none" w="sm" len="sm"/>
                      <a:tailEnd type="none" w="sm" len="sm"/>
                    </a:lnB>
                    <a:solidFill>
                      <a:srgbClr val="D8E2F3"/>
                    </a:solidFill>
                  </a:tcPr>
                </a:tc>
                <a:tc rowSpan="5">
                  <a:txBody>
                    <a:bodyPr/>
                    <a:lstStyle/>
                    <a:p>
                      <a:pPr marL="0" marR="0" lvl="0" indent="0" algn="l" rtl="0">
                        <a:lnSpc>
                          <a:spcPct val="100000"/>
                        </a:lnSpc>
                        <a:spcBef>
                          <a:spcPts val="0"/>
                        </a:spcBef>
                        <a:spcAft>
                          <a:spcPts val="0"/>
                        </a:spcAft>
                        <a:buClr>
                          <a:srgbClr val="000000"/>
                        </a:buClr>
                        <a:buSzPts val="1800"/>
                        <a:buFont typeface="Arial"/>
                        <a:buNone/>
                      </a:pPr>
                      <a:r>
                        <a:rPr lang="en" sz="1800" b="1">
                          <a:solidFill>
                            <a:srgbClr val="1D2A53"/>
                          </a:solidFill>
                          <a:latin typeface="Twentieth Century"/>
                          <a:ea typeface="Twentieth Century"/>
                          <a:cs typeface="Twentieth Century"/>
                          <a:sym typeface="Twentieth Century"/>
                        </a:rPr>
                        <a:t>The 4th grade teachers report they have observed 25% of their students show risk for internalizing behavior problems.  These behaviors occur equally across gender, race and disability.  And are most likely related to students wanting to avoid stressful situations in the classroom.</a:t>
                      </a:r>
                      <a:endParaRPr sz="1800" b="1" u="none" strike="noStrike" cap="none">
                        <a:solidFill>
                          <a:srgbClr val="1D2A53"/>
                        </a:solidFill>
                        <a:latin typeface="Twentieth Century"/>
                        <a:ea typeface="Twentieth Century"/>
                        <a:cs typeface="Twentieth Century"/>
                        <a:sym typeface="Twentieth Century"/>
                      </a:endParaRPr>
                    </a:p>
                  </a:txBody>
                  <a:tcPr marL="51425" marR="51425" marT="25725" marB="25725" anchor="ctr">
                    <a:lnL w="28575" cap="flat" cmpd="sng">
                      <a:solidFill>
                        <a:srgbClr val="1D2A53"/>
                      </a:solidFill>
                      <a:prstDash val="solid"/>
                      <a:round/>
                      <a:headEnd type="none" w="sm" len="sm"/>
                      <a:tailEnd type="none" w="sm" len="sm"/>
                    </a:lnL>
                    <a:lnR w="28575" cap="flat" cmpd="sng">
                      <a:solidFill>
                        <a:srgbClr val="1D2A53"/>
                      </a:solidFill>
                      <a:prstDash val="solid"/>
                      <a:round/>
                      <a:headEnd type="none" w="sm" len="sm"/>
                      <a:tailEnd type="none" w="sm" len="sm"/>
                    </a:lnR>
                    <a:lnT w="28575" cap="flat" cmpd="sng">
                      <a:solidFill>
                        <a:srgbClr val="1D2A53"/>
                      </a:solidFill>
                      <a:prstDash val="solid"/>
                      <a:round/>
                      <a:headEnd type="none" w="sm" len="sm"/>
                      <a:tailEnd type="none" w="sm" len="sm"/>
                    </a:lnT>
                    <a:lnB w="28575" cap="flat" cmpd="sng">
                      <a:solidFill>
                        <a:srgbClr val="1D2A53"/>
                      </a:solidFill>
                      <a:prstDash val="solid"/>
                      <a:round/>
                      <a:headEnd type="none" w="sm" len="sm"/>
                      <a:tailEnd type="none" w="sm" len="sm"/>
                    </a:lnB>
                    <a:solidFill>
                      <a:srgbClr val="D8E2F3"/>
                    </a:solidFill>
                  </a:tcPr>
                </a:tc>
                <a:extLst>
                  <a:ext uri="{0D108BD9-81ED-4DB2-BD59-A6C34878D82A}">
                    <a16:rowId xmlns:a16="http://schemas.microsoft.com/office/drawing/2014/main" val="10001"/>
                  </a:ext>
                </a:extLst>
              </a:tr>
              <a:tr h="606125">
                <a:tc>
                  <a:txBody>
                    <a:bodyPr/>
                    <a:lstStyle/>
                    <a:p>
                      <a:pPr marL="0" marR="0" lvl="0" indent="0" algn="l" rtl="0">
                        <a:lnSpc>
                          <a:spcPct val="100000"/>
                        </a:lnSpc>
                        <a:spcBef>
                          <a:spcPts val="0"/>
                        </a:spcBef>
                        <a:spcAft>
                          <a:spcPts val="0"/>
                        </a:spcAft>
                        <a:buClr>
                          <a:srgbClr val="000000"/>
                        </a:buClr>
                        <a:buSzPts val="1500"/>
                        <a:buFont typeface="Arial"/>
                        <a:buNone/>
                      </a:pPr>
                      <a:r>
                        <a:rPr lang="en" sz="1500" u="none" strike="noStrike" cap="none">
                          <a:solidFill>
                            <a:srgbClr val="1D2A53"/>
                          </a:solidFill>
                          <a:latin typeface="Twentieth Century"/>
                          <a:ea typeface="Twentieth Century"/>
                          <a:cs typeface="Twentieth Century"/>
                          <a:sym typeface="Twentieth Century"/>
                        </a:rPr>
                        <a:t>September has more suspensions than last year</a:t>
                      </a:r>
                      <a:endParaRPr sz="1500" u="none" strike="noStrike" cap="none">
                        <a:solidFill>
                          <a:srgbClr val="1D2A53"/>
                        </a:solidFill>
                        <a:latin typeface="Twentieth Century"/>
                        <a:ea typeface="Twentieth Century"/>
                        <a:cs typeface="Twentieth Century"/>
                        <a:sym typeface="Twentieth Century"/>
                      </a:endParaRPr>
                    </a:p>
                  </a:txBody>
                  <a:tcPr marL="51425" marR="51425" marT="25725" marB="25725" anchor="ctr">
                    <a:lnL w="28575" cap="flat" cmpd="sng">
                      <a:solidFill>
                        <a:srgbClr val="1D2A53"/>
                      </a:solidFill>
                      <a:prstDash val="solid"/>
                      <a:round/>
                      <a:headEnd type="none" w="sm" len="sm"/>
                      <a:tailEnd type="none" w="sm" len="sm"/>
                    </a:lnL>
                    <a:lnR w="28575" cap="flat" cmpd="sng">
                      <a:solidFill>
                        <a:srgbClr val="1D2A53"/>
                      </a:solidFill>
                      <a:prstDash val="solid"/>
                      <a:round/>
                      <a:headEnd type="none" w="sm" len="sm"/>
                      <a:tailEnd type="none" w="sm" len="sm"/>
                    </a:lnR>
                    <a:lnT w="28575" cap="flat" cmpd="sng">
                      <a:solidFill>
                        <a:srgbClr val="1D2A53"/>
                      </a:solidFill>
                      <a:prstDash val="solid"/>
                      <a:round/>
                      <a:headEnd type="none" w="sm" len="sm"/>
                      <a:tailEnd type="none" w="sm" len="sm"/>
                    </a:lnT>
                    <a:lnB w="28575" cap="flat" cmpd="sng">
                      <a:solidFill>
                        <a:srgbClr val="1D2A53"/>
                      </a:solidFill>
                      <a:prstDash val="solid"/>
                      <a:round/>
                      <a:headEnd type="none" w="sm" len="sm"/>
                      <a:tailEnd type="none" w="sm" len="sm"/>
                    </a:lnB>
                    <a:solidFill>
                      <a:srgbClr val="D8E2F3"/>
                    </a:solidFill>
                  </a:tcPr>
                </a:tc>
                <a:tc vMerge="1">
                  <a:txBody>
                    <a:bodyPr/>
                    <a:lstStyle/>
                    <a:p>
                      <a:endParaRPr lang="en-US"/>
                    </a:p>
                  </a:txBody>
                  <a:tcPr/>
                </a:tc>
                <a:extLst>
                  <a:ext uri="{0D108BD9-81ED-4DB2-BD59-A6C34878D82A}">
                    <a16:rowId xmlns:a16="http://schemas.microsoft.com/office/drawing/2014/main" val="10002"/>
                  </a:ext>
                </a:extLst>
              </a:tr>
              <a:tr h="378825">
                <a:tc>
                  <a:txBody>
                    <a:bodyPr/>
                    <a:lstStyle/>
                    <a:p>
                      <a:pPr marL="0" marR="0" lvl="0" indent="0" algn="l" rtl="0">
                        <a:lnSpc>
                          <a:spcPct val="100000"/>
                        </a:lnSpc>
                        <a:spcBef>
                          <a:spcPts val="0"/>
                        </a:spcBef>
                        <a:spcAft>
                          <a:spcPts val="0"/>
                        </a:spcAft>
                        <a:buClr>
                          <a:srgbClr val="000000"/>
                        </a:buClr>
                        <a:buSzPts val="1500"/>
                        <a:buFont typeface="Arial"/>
                        <a:buNone/>
                      </a:pPr>
                      <a:r>
                        <a:rPr lang="en" sz="1700" b="1">
                          <a:solidFill>
                            <a:srgbClr val="1D2A53"/>
                          </a:solidFill>
                          <a:latin typeface="Twentieth Century"/>
                          <a:ea typeface="Twentieth Century"/>
                          <a:cs typeface="Twentieth Century"/>
                          <a:sym typeface="Twentieth Century"/>
                        </a:rPr>
                        <a:t>Our students seem depressed</a:t>
                      </a:r>
                      <a:endParaRPr sz="1300" b="1" u="none" strike="noStrike" cap="none"/>
                    </a:p>
                  </a:txBody>
                  <a:tcPr marL="51425" marR="51425" marT="25725" marB="25725" anchor="ctr">
                    <a:lnL w="28575" cap="flat" cmpd="sng">
                      <a:solidFill>
                        <a:srgbClr val="1D2A53"/>
                      </a:solidFill>
                      <a:prstDash val="solid"/>
                      <a:round/>
                      <a:headEnd type="none" w="sm" len="sm"/>
                      <a:tailEnd type="none" w="sm" len="sm"/>
                    </a:lnL>
                    <a:lnR w="28575" cap="flat" cmpd="sng">
                      <a:solidFill>
                        <a:srgbClr val="1D2A53"/>
                      </a:solidFill>
                      <a:prstDash val="solid"/>
                      <a:round/>
                      <a:headEnd type="none" w="sm" len="sm"/>
                      <a:tailEnd type="none" w="sm" len="sm"/>
                    </a:lnR>
                    <a:lnT w="28575" cap="flat" cmpd="sng">
                      <a:solidFill>
                        <a:srgbClr val="1D2A53"/>
                      </a:solidFill>
                      <a:prstDash val="solid"/>
                      <a:round/>
                      <a:headEnd type="none" w="sm" len="sm"/>
                      <a:tailEnd type="none" w="sm" len="sm"/>
                    </a:lnT>
                    <a:lnB w="28575" cap="flat" cmpd="sng">
                      <a:solidFill>
                        <a:srgbClr val="1D2A53"/>
                      </a:solidFill>
                      <a:prstDash val="solid"/>
                      <a:round/>
                      <a:headEnd type="none" w="sm" len="sm"/>
                      <a:tailEnd type="none" w="sm" len="sm"/>
                    </a:lnB>
                    <a:solidFill>
                      <a:srgbClr val="D8E2F3"/>
                    </a:solidFill>
                  </a:tcPr>
                </a:tc>
                <a:tc vMerge="1">
                  <a:txBody>
                    <a:bodyPr/>
                    <a:lstStyle/>
                    <a:p>
                      <a:endParaRPr lang="en-US"/>
                    </a:p>
                  </a:txBody>
                  <a:tcPr/>
                </a:tc>
                <a:extLst>
                  <a:ext uri="{0D108BD9-81ED-4DB2-BD59-A6C34878D82A}">
                    <a16:rowId xmlns:a16="http://schemas.microsoft.com/office/drawing/2014/main" val="10003"/>
                  </a:ext>
                </a:extLst>
              </a:tr>
              <a:tr h="378825">
                <a:tc>
                  <a:txBody>
                    <a:bodyPr/>
                    <a:lstStyle/>
                    <a:p>
                      <a:pPr marL="0" marR="0" lvl="0" indent="0" algn="l" rtl="0">
                        <a:lnSpc>
                          <a:spcPct val="100000"/>
                        </a:lnSpc>
                        <a:spcBef>
                          <a:spcPts val="0"/>
                        </a:spcBef>
                        <a:spcAft>
                          <a:spcPts val="0"/>
                        </a:spcAft>
                        <a:buClr>
                          <a:srgbClr val="000000"/>
                        </a:buClr>
                        <a:buSzPts val="1500"/>
                        <a:buFont typeface="Arial"/>
                        <a:buNone/>
                      </a:pPr>
                      <a:r>
                        <a:rPr lang="en" sz="1500" u="none" strike="noStrike" cap="none">
                          <a:solidFill>
                            <a:srgbClr val="1D2A53"/>
                          </a:solidFill>
                          <a:latin typeface="Twentieth Century"/>
                          <a:ea typeface="Twentieth Century"/>
                          <a:cs typeface="Twentieth Century"/>
                          <a:sym typeface="Twentieth Century"/>
                        </a:rPr>
                        <a:t>The cafeteria is out of control</a:t>
                      </a:r>
                      <a:endParaRPr sz="1500" u="none" strike="noStrike" cap="none">
                        <a:solidFill>
                          <a:srgbClr val="1D2A53"/>
                        </a:solidFill>
                        <a:latin typeface="Twentieth Century"/>
                        <a:ea typeface="Twentieth Century"/>
                        <a:cs typeface="Twentieth Century"/>
                        <a:sym typeface="Twentieth Century"/>
                      </a:endParaRPr>
                    </a:p>
                  </a:txBody>
                  <a:tcPr marL="51425" marR="51425" marT="25725" marB="25725" anchor="ctr">
                    <a:lnL w="28575" cap="flat" cmpd="sng">
                      <a:solidFill>
                        <a:srgbClr val="1D2A53"/>
                      </a:solidFill>
                      <a:prstDash val="solid"/>
                      <a:round/>
                      <a:headEnd type="none" w="sm" len="sm"/>
                      <a:tailEnd type="none" w="sm" len="sm"/>
                    </a:lnL>
                    <a:lnR w="28575" cap="flat" cmpd="sng">
                      <a:solidFill>
                        <a:srgbClr val="1D2A53"/>
                      </a:solidFill>
                      <a:prstDash val="solid"/>
                      <a:round/>
                      <a:headEnd type="none" w="sm" len="sm"/>
                      <a:tailEnd type="none" w="sm" len="sm"/>
                    </a:lnR>
                    <a:lnT w="28575" cap="flat" cmpd="sng">
                      <a:solidFill>
                        <a:srgbClr val="1D2A53"/>
                      </a:solidFill>
                      <a:prstDash val="solid"/>
                      <a:round/>
                      <a:headEnd type="none" w="sm" len="sm"/>
                      <a:tailEnd type="none" w="sm" len="sm"/>
                    </a:lnT>
                    <a:lnB w="28575" cap="flat" cmpd="sng">
                      <a:solidFill>
                        <a:srgbClr val="1D2A53"/>
                      </a:solidFill>
                      <a:prstDash val="solid"/>
                      <a:round/>
                      <a:headEnd type="none" w="sm" len="sm"/>
                      <a:tailEnd type="none" w="sm" len="sm"/>
                    </a:lnB>
                    <a:solidFill>
                      <a:srgbClr val="D8E2F3"/>
                    </a:solidFill>
                  </a:tcPr>
                </a:tc>
                <a:tc vMerge="1">
                  <a:txBody>
                    <a:bodyPr/>
                    <a:lstStyle/>
                    <a:p>
                      <a:endParaRPr lang="en-US"/>
                    </a:p>
                  </a:txBody>
                  <a:tcPr/>
                </a:tc>
                <a:extLst>
                  <a:ext uri="{0D108BD9-81ED-4DB2-BD59-A6C34878D82A}">
                    <a16:rowId xmlns:a16="http://schemas.microsoft.com/office/drawing/2014/main" val="10004"/>
                  </a:ext>
                </a:extLst>
              </a:tr>
              <a:tr h="1124075">
                <a:tc>
                  <a:txBody>
                    <a:bodyPr/>
                    <a:lstStyle/>
                    <a:p>
                      <a:pPr marL="0" marR="0" lvl="0" indent="0" algn="l" rtl="0">
                        <a:lnSpc>
                          <a:spcPct val="100000"/>
                        </a:lnSpc>
                        <a:spcBef>
                          <a:spcPts val="0"/>
                        </a:spcBef>
                        <a:spcAft>
                          <a:spcPts val="0"/>
                        </a:spcAft>
                        <a:buClr>
                          <a:srgbClr val="000000"/>
                        </a:buClr>
                        <a:buSzPts val="1500"/>
                        <a:buFont typeface="Arial"/>
                        <a:buNone/>
                      </a:pPr>
                      <a:r>
                        <a:rPr lang="en" sz="1500" u="none" strike="noStrike" cap="none">
                          <a:solidFill>
                            <a:srgbClr val="1D2A53"/>
                          </a:solidFill>
                          <a:latin typeface="Twentieth Century"/>
                          <a:ea typeface="Twentieth Century"/>
                          <a:cs typeface="Twentieth Century"/>
                          <a:sym typeface="Twentieth Century"/>
                        </a:rPr>
                        <a:t>Student disrespect is rampant</a:t>
                      </a:r>
                      <a:endParaRPr sz="1500" u="none" strike="noStrike" cap="none">
                        <a:solidFill>
                          <a:srgbClr val="1D2A53"/>
                        </a:solidFill>
                        <a:latin typeface="Twentieth Century"/>
                        <a:ea typeface="Twentieth Century"/>
                        <a:cs typeface="Twentieth Century"/>
                        <a:sym typeface="Twentieth Century"/>
                      </a:endParaRPr>
                    </a:p>
                  </a:txBody>
                  <a:tcPr marL="51425" marR="51425" marT="25725" marB="25725" anchor="ctr">
                    <a:lnL w="28575" cap="flat" cmpd="sng">
                      <a:solidFill>
                        <a:srgbClr val="1D2A53"/>
                      </a:solidFill>
                      <a:prstDash val="solid"/>
                      <a:round/>
                      <a:headEnd type="none" w="sm" len="sm"/>
                      <a:tailEnd type="none" w="sm" len="sm"/>
                    </a:lnL>
                    <a:lnR w="28575" cap="flat" cmpd="sng">
                      <a:solidFill>
                        <a:srgbClr val="1D2A53"/>
                      </a:solidFill>
                      <a:prstDash val="solid"/>
                      <a:round/>
                      <a:headEnd type="none" w="sm" len="sm"/>
                      <a:tailEnd type="none" w="sm" len="sm"/>
                    </a:lnR>
                    <a:lnT w="28575" cap="flat" cmpd="sng">
                      <a:solidFill>
                        <a:srgbClr val="1D2A53"/>
                      </a:solidFill>
                      <a:prstDash val="solid"/>
                      <a:round/>
                      <a:headEnd type="none" w="sm" len="sm"/>
                      <a:tailEnd type="none" w="sm" len="sm"/>
                    </a:lnT>
                    <a:lnB w="28575" cap="flat" cmpd="sng">
                      <a:solidFill>
                        <a:srgbClr val="1D2A53"/>
                      </a:solidFill>
                      <a:prstDash val="solid"/>
                      <a:round/>
                      <a:headEnd type="none" w="sm" len="sm"/>
                      <a:tailEnd type="none" w="sm" len="sm"/>
                    </a:lnB>
                    <a:solidFill>
                      <a:srgbClr val="D8E2F3"/>
                    </a:solidFill>
                  </a:tcPr>
                </a:tc>
                <a:tc vMerge="1">
                  <a:txBody>
                    <a:bodyPr/>
                    <a:lstStyle/>
                    <a:p>
                      <a:endParaRPr lang="en-US"/>
                    </a:p>
                  </a:txBody>
                  <a:tcPr/>
                </a:tc>
                <a:extLst>
                  <a:ext uri="{0D108BD9-81ED-4DB2-BD59-A6C34878D82A}">
                    <a16:rowId xmlns:a16="http://schemas.microsoft.com/office/drawing/2014/main" val="10005"/>
                  </a:ext>
                </a:extLst>
              </a:tr>
            </a:tbl>
          </a:graphicData>
        </a:graphic>
      </p:graphicFrame>
      <p:sp>
        <p:nvSpPr>
          <p:cNvPr id="319" name="Google Shape;319;p41"/>
          <p:cNvSpPr txBox="1"/>
          <p:nvPr/>
        </p:nvSpPr>
        <p:spPr>
          <a:xfrm>
            <a:off x="2884306" y="824629"/>
            <a:ext cx="2770500" cy="5310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rgbClr val="548135"/>
                </a:solidFill>
                <a:latin typeface="Calibri"/>
                <a:ea typeface="Calibri"/>
                <a:cs typeface="Calibri"/>
                <a:sym typeface="Calibri"/>
              </a:rPr>
              <a:t>How do we go from here to here?</a:t>
            </a:r>
            <a:endParaRPr sz="1100" b="1" i="0" u="none" strike="noStrike" cap="none">
              <a:solidFill>
                <a:srgbClr val="000000"/>
              </a:solidFill>
            </a:endParaRPr>
          </a:p>
        </p:txBody>
      </p:sp>
      <p:sp>
        <p:nvSpPr>
          <p:cNvPr id="320" name="Google Shape;320;p41"/>
          <p:cNvSpPr/>
          <p:nvPr/>
        </p:nvSpPr>
        <p:spPr>
          <a:xfrm rot="7319232">
            <a:off x="2268448" y="1161555"/>
            <a:ext cx="501199" cy="255640"/>
          </a:xfrm>
          <a:prstGeom prst="rightArrow">
            <a:avLst>
              <a:gd name="adj1" fmla="val 50000"/>
              <a:gd name="adj2" fmla="val 50000"/>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21" name="Google Shape;321;p41"/>
          <p:cNvSpPr/>
          <p:nvPr/>
        </p:nvSpPr>
        <p:spPr>
          <a:xfrm rot="3332587">
            <a:off x="5776498" y="1161310"/>
            <a:ext cx="565762" cy="255880"/>
          </a:xfrm>
          <a:prstGeom prst="rightArrow">
            <a:avLst>
              <a:gd name="adj1" fmla="val 50000"/>
              <a:gd name="adj2" fmla="val 50000"/>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322" name="Google Shape;322;p41"/>
          <p:cNvPicPr preferRelativeResize="0"/>
          <p:nvPr/>
        </p:nvPicPr>
        <p:blipFill rotWithShape="1">
          <a:blip r:embed="rId3">
            <a:alphaModFix/>
          </a:blip>
          <a:srcRect l="41470" t="91521" r="56806" b="2709"/>
          <a:stretch/>
        </p:blipFill>
        <p:spPr>
          <a:xfrm>
            <a:off x="8579807" y="4144727"/>
            <a:ext cx="476213" cy="44840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7"/>
        <p:cNvGrpSpPr/>
        <p:nvPr/>
      </p:nvGrpSpPr>
      <p:grpSpPr>
        <a:xfrm>
          <a:off x="0" y="0"/>
          <a:ext cx="0" cy="0"/>
          <a:chOff x="0" y="0"/>
          <a:chExt cx="0" cy="0"/>
        </a:xfrm>
      </p:grpSpPr>
      <p:sp>
        <p:nvSpPr>
          <p:cNvPr id="328" name="Google Shape;328;p42"/>
          <p:cNvSpPr txBox="1">
            <a:spLocks noGrp="1"/>
          </p:cNvSpPr>
          <p:nvPr>
            <p:ph type="title"/>
          </p:nvPr>
        </p:nvSpPr>
        <p:spPr>
          <a:xfrm>
            <a:off x="342900" y="154484"/>
            <a:ext cx="6172200" cy="643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2400"/>
              <a:t>Your Turn!</a:t>
            </a:r>
            <a:endParaRPr sz="2400"/>
          </a:p>
        </p:txBody>
      </p:sp>
      <p:sp>
        <p:nvSpPr>
          <p:cNvPr id="329" name="Google Shape;329;p42"/>
          <p:cNvSpPr txBox="1">
            <a:spLocks noGrp="1"/>
          </p:cNvSpPr>
          <p:nvPr>
            <p:ph type="body" idx="1"/>
          </p:nvPr>
        </p:nvSpPr>
        <p:spPr>
          <a:xfrm>
            <a:off x="342900" y="797675"/>
            <a:ext cx="8134500" cy="37551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900" b="1" i="1" dirty="0">
                <a:solidFill>
                  <a:srgbClr val="7030A0"/>
                </a:solidFill>
              </a:rPr>
              <a:t>Write a precision problem statement with the following information:</a:t>
            </a:r>
            <a:endParaRPr sz="1900" b="1" i="1" dirty="0">
              <a:solidFill>
                <a:srgbClr val="7030A0"/>
              </a:solidFill>
            </a:endParaRPr>
          </a:p>
          <a:p>
            <a:pPr marL="0" lvl="0" indent="0" algn="l" rtl="0">
              <a:lnSpc>
                <a:spcPct val="90000"/>
              </a:lnSpc>
              <a:spcBef>
                <a:spcPts val="800"/>
              </a:spcBef>
              <a:spcAft>
                <a:spcPts val="0"/>
              </a:spcAft>
              <a:buSzPts val="1400"/>
              <a:buNone/>
            </a:pPr>
            <a:endParaRPr b="1" dirty="0"/>
          </a:p>
          <a:p>
            <a:pPr marL="0" lvl="0" indent="0" algn="l" rtl="0">
              <a:lnSpc>
                <a:spcPct val="90000"/>
              </a:lnSpc>
              <a:spcBef>
                <a:spcPts val="800"/>
              </a:spcBef>
              <a:spcAft>
                <a:spcPts val="0"/>
              </a:spcAft>
              <a:buSzPts val="1400"/>
              <a:buNone/>
            </a:pPr>
            <a:r>
              <a:rPr lang="en" sz="1700" b="1" dirty="0">
                <a:solidFill>
                  <a:schemeClr val="tx1">
                    <a:lumMod val="85000"/>
                    <a:lumOff val="15000"/>
                  </a:schemeClr>
                </a:solidFill>
              </a:rPr>
              <a:t>What is the problem behavior? </a:t>
            </a:r>
            <a:r>
              <a:rPr lang="en" sz="1700" dirty="0">
                <a:solidFill>
                  <a:schemeClr val="tx1">
                    <a:lumMod val="85000"/>
                    <a:lumOff val="15000"/>
                  </a:schemeClr>
                </a:solidFill>
              </a:rPr>
              <a:t> Physical altercations</a:t>
            </a:r>
            <a:endParaRPr sz="1700" dirty="0">
              <a:solidFill>
                <a:schemeClr val="tx1">
                  <a:lumMod val="85000"/>
                  <a:lumOff val="15000"/>
                </a:schemeClr>
              </a:solidFill>
            </a:endParaRPr>
          </a:p>
          <a:p>
            <a:pPr marL="0" lvl="0" indent="0" algn="l" rtl="0">
              <a:lnSpc>
                <a:spcPct val="90000"/>
              </a:lnSpc>
              <a:spcBef>
                <a:spcPts val="800"/>
              </a:spcBef>
              <a:spcAft>
                <a:spcPts val="0"/>
              </a:spcAft>
              <a:buSzPts val="1400"/>
              <a:buNone/>
            </a:pPr>
            <a:r>
              <a:rPr lang="en" sz="1700" b="1" dirty="0">
                <a:solidFill>
                  <a:schemeClr val="tx1">
                    <a:lumMod val="85000"/>
                    <a:lumOff val="15000"/>
                  </a:schemeClr>
                </a:solidFill>
              </a:rPr>
              <a:t>How often is the problem happening?</a:t>
            </a:r>
            <a:r>
              <a:rPr lang="en" sz="1700" dirty="0">
                <a:solidFill>
                  <a:schemeClr val="tx1">
                    <a:lumMod val="85000"/>
                    <a:lumOff val="15000"/>
                  </a:schemeClr>
                </a:solidFill>
              </a:rPr>
              <a:t>  Every day.  24 referrals in the last month in this location.</a:t>
            </a:r>
            <a:endParaRPr sz="1700" dirty="0">
              <a:solidFill>
                <a:schemeClr val="tx1">
                  <a:lumMod val="85000"/>
                  <a:lumOff val="15000"/>
                </a:schemeClr>
              </a:solidFill>
            </a:endParaRPr>
          </a:p>
          <a:p>
            <a:pPr marL="0" lvl="0" indent="0" algn="l" rtl="0">
              <a:lnSpc>
                <a:spcPct val="90000"/>
              </a:lnSpc>
              <a:spcBef>
                <a:spcPts val="800"/>
              </a:spcBef>
              <a:spcAft>
                <a:spcPts val="0"/>
              </a:spcAft>
              <a:buSzPts val="1400"/>
              <a:buNone/>
            </a:pPr>
            <a:r>
              <a:rPr lang="en" sz="1700" b="1" dirty="0">
                <a:solidFill>
                  <a:schemeClr val="tx1">
                    <a:lumMod val="85000"/>
                    <a:lumOff val="15000"/>
                  </a:schemeClr>
                </a:solidFill>
              </a:rPr>
              <a:t>Where is the problem happening? </a:t>
            </a:r>
            <a:r>
              <a:rPr lang="en" sz="1700" dirty="0">
                <a:solidFill>
                  <a:schemeClr val="tx1">
                    <a:lumMod val="85000"/>
                    <a:lumOff val="15000"/>
                  </a:schemeClr>
                </a:solidFill>
              </a:rPr>
              <a:t> In the hallway outside of the cafeteria.</a:t>
            </a:r>
            <a:endParaRPr sz="1700" dirty="0">
              <a:solidFill>
                <a:schemeClr val="tx1">
                  <a:lumMod val="85000"/>
                  <a:lumOff val="15000"/>
                </a:schemeClr>
              </a:solidFill>
            </a:endParaRPr>
          </a:p>
          <a:p>
            <a:pPr marL="0" lvl="0" indent="0" algn="l" rtl="0">
              <a:lnSpc>
                <a:spcPct val="90000"/>
              </a:lnSpc>
              <a:spcBef>
                <a:spcPts val="800"/>
              </a:spcBef>
              <a:spcAft>
                <a:spcPts val="0"/>
              </a:spcAft>
              <a:buSzPts val="1400"/>
              <a:buNone/>
            </a:pPr>
            <a:r>
              <a:rPr lang="en" sz="1700" b="1" dirty="0">
                <a:solidFill>
                  <a:schemeClr val="tx1">
                    <a:lumMod val="85000"/>
                    <a:lumOff val="15000"/>
                  </a:schemeClr>
                </a:solidFill>
              </a:rPr>
              <a:t>Who is engaged in the problem? </a:t>
            </a:r>
            <a:r>
              <a:rPr lang="en" sz="1700" dirty="0">
                <a:solidFill>
                  <a:schemeClr val="tx1">
                    <a:lumMod val="85000"/>
                    <a:lumOff val="15000"/>
                  </a:schemeClr>
                </a:solidFill>
              </a:rPr>
              <a:t> Many students (about 40%)</a:t>
            </a:r>
            <a:endParaRPr sz="1700" dirty="0">
              <a:solidFill>
                <a:schemeClr val="tx1">
                  <a:lumMod val="85000"/>
                  <a:lumOff val="15000"/>
                </a:schemeClr>
              </a:solidFill>
            </a:endParaRPr>
          </a:p>
          <a:p>
            <a:pPr marL="0" lvl="0" indent="0" algn="l" rtl="0">
              <a:lnSpc>
                <a:spcPct val="90000"/>
              </a:lnSpc>
              <a:spcBef>
                <a:spcPts val="800"/>
              </a:spcBef>
              <a:spcAft>
                <a:spcPts val="0"/>
              </a:spcAft>
              <a:buSzPts val="1400"/>
              <a:buNone/>
            </a:pPr>
            <a:r>
              <a:rPr lang="en" sz="1700" b="1" dirty="0">
                <a:solidFill>
                  <a:schemeClr val="tx1">
                    <a:lumMod val="85000"/>
                    <a:lumOff val="15000"/>
                  </a:schemeClr>
                </a:solidFill>
              </a:rPr>
              <a:t>When is the problem most likely to occur? </a:t>
            </a:r>
            <a:r>
              <a:rPr lang="en" sz="1700" dirty="0">
                <a:solidFill>
                  <a:schemeClr val="tx1">
                    <a:lumMod val="85000"/>
                    <a:lumOff val="15000"/>
                  </a:schemeClr>
                </a:solidFill>
              </a:rPr>
              <a:t> During lunch, while entering and leaving.</a:t>
            </a:r>
            <a:endParaRPr sz="1700" dirty="0">
              <a:solidFill>
                <a:schemeClr val="tx1">
                  <a:lumMod val="85000"/>
                  <a:lumOff val="15000"/>
                </a:schemeClr>
              </a:solidFill>
            </a:endParaRPr>
          </a:p>
          <a:p>
            <a:pPr marL="0" lvl="0" indent="0" algn="l" rtl="0">
              <a:lnSpc>
                <a:spcPct val="90000"/>
              </a:lnSpc>
              <a:spcBef>
                <a:spcPts val="800"/>
              </a:spcBef>
              <a:spcAft>
                <a:spcPts val="0"/>
              </a:spcAft>
              <a:buSzPts val="1400"/>
              <a:buNone/>
            </a:pPr>
            <a:r>
              <a:rPr lang="en" sz="1700" b="1" dirty="0">
                <a:solidFill>
                  <a:schemeClr val="tx1">
                    <a:lumMod val="85000"/>
                    <a:lumOff val="15000"/>
                  </a:schemeClr>
                </a:solidFill>
              </a:rPr>
              <a:t>Why is the problem sustaining?</a:t>
            </a:r>
            <a:r>
              <a:rPr lang="en" sz="1700" dirty="0">
                <a:solidFill>
                  <a:schemeClr val="tx1">
                    <a:lumMod val="85000"/>
                    <a:lumOff val="15000"/>
                  </a:schemeClr>
                </a:solidFill>
              </a:rPr>
              <a:t>  Students want to access the lunch line first, especially on chicken nugget day.</a:t>
            </a:r>
            <a:endParaRPr sz="1700" dirty="0">
              <a:solidFill>
                <a:schemeClr val="tx1">
                  <a:lumMod val="85000"/>
                  <a:lumOff val="15000"/>
                </a:schemeClr>
              </a:solidFill>
            </a:endParaRPr>
          </a:p>
          <a:p>
            <a:pPr marL="0" lvl="0" indent="0" algn="l" rtl="0">
              <a:lnSpc>
                <a:spcPct val="90000"/>
              </a:lnSpc>
              <a:spcBef>
                <a:spcPts val="800"/>
              </a:spcBef>
              <a:spcAft>
                <a:spcPts val="0"/>
              </a:spcAft>
              <a:buSzPts val="1400"/>
              <a:buNone/>
            </a:pPr>
            <a:r>
              <a:rPr lang="en" sz="1700" b="1" dirty="0">
                <a:solidFill>
                  <a:schemeClr val="tx1">
                    <a:lumMod val="85000"/>
                    <a:lumOff val="15000"/>
                  </a:schemeClr>
                </a:solidFill>
              </a:rPr>
              <a:t>Data also showed that</a:t>
            </a:r>
            <a:r>
              <a:rPr lang="en" sz="1700" dirty="0">
                <a:solidFill>
                  <a:schemeClr val="tx1">
                    <a:lumMod val="85000"/>
                    <a:lumOff val="15000"/>
                  </a:schemeClr>
                </a:solidFill>
              </a:rPr>
              <a:t> students were getting sent out of the class and placed in alternative setting (right outside cafeteria). They were the first dismissed for lunch.</a:t>
            </a:r>
            <a:endParaRPr sz="1700" dirty="0">
              <a:solidFill>
                <a:schemeClr val="tx1">
                  <a:lumMod val="85000"/>
                  <a:lumOff val="15000"/>
                </a:schemeClr>
              </a:solidFill>
            </a:endParaRPr>
          </a:p>
          <a:p>
            <a:pPr marL="0" lvl="0" indent="0" algn="l" rtl="0">
              <a:lnSpc>
                <a:spcPct val="90000"/>
              </a:lnSpc>
              <a:spcBef>
                <a:spcPts val="800"/>
              </a:spcBef>
              <a:spcAft>
                <a:spcPts val="0"/>
              </a:spcAft>
              <a:buSzPts val="1400"/>
              <a:buNone/>
            </a:pP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3"/>
          <p:cNvSpPr txBox="1">
            <a:spLocks noGrp="1"/>
          </p:cNvSpPr>
          <p:nvPr>
            <p:ph type="title"/>
          </p:nvPr>
        </p:nvSpPr>
        <p:spPr>
          <a:xfrm>
            <a:off x="1028700" y="514350"/>
            <a:ext cx="7200900" cy="11145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Poll Question:</a:t>
            </a:r>
            <a:endParaRPr/>
          </a:p>
        </p:txBody>
      </p:sp>
      <p:sp>
        <p:nvSpPr>
          <p:cNvPr id="335" name="Google Shape;335;p43"/>
          <p:cNvSpPr txBox="1">
            <a:spLocks noGrp="1"/>
          </p:cNvSpPr>
          <p:nvPr>
            <p:ph type="body" idx="1"/>
          </p:nvPr>
        </p:nvSpPr>
        <p:spPr>
          <a:xfrm>
            <a:off x="1028700" y="1984725"/>
            <a:ext cx="3793200" cy="7686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1900" dirty="0">
                <a:solidFill>
                  <a:schemeClr val="dk1"/>
                </a:solidFill>
              </a:rPr>
              <a:t>How do you feel now about data-based decision making?</a:t>
            </a:r>
            <a:endParaRPr sz="1900" dirty="0">
              <a:solidFill>
                <a:schemeClr val="dk1"/>
              </a:solidFill>
            </a:endParaRPr>
          </a:p>
        </p:txBody>
      </p:sp>
      <p:pic>
        <p:nvPicPr>
          <p:cNvPr id="336" name="Google Shape;336;p43"/>
          <p:cNvPicPr preferRelativeResize="0"/>
          <p:nvPr/>
        </p:nvPicPr>
        <p:blipFill>
          <a:blip r:embed="rId3">
            <a:alphaModFix/>
          </a:blip>
          <a:stretch>
            <a:fillRect/>
          </a:stretch>
        </p:blipFill>
        <p:spPr>
          <a:xfrm>
            <a:off x="5334000" y="1162738"/>
            <a:ext cx="2895600" cy="3305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body" idx="1"/>
          </p:nvPr>
        </p:nvSpPr>
        <p:spPr>
          <a:xfrm>
            <a:off x="459600" y="1132271"/>
            <a:ext cx="8224800" cy="2516100"/>
          </a:xfrm>
          <a:prstGeom prst="rect">
            <a:avLst/>
          </a:prstGeom>
          <a:noFill/>
          <a:ln>
            <a:noFill/>
          </a:ln>
        </p:spPr>
        <p:txBody>
          <a:bodyPr spcFirstLastPara="1" wrap="square" lIns="68575" tIns="34275" rIns="68575" bIns="34275" anchor="t" anchorCtr="0">
            <a:normAutofit/>
          </a:bodyPr>
          <a:lstStyle/>
          <a:p>
            <a:pPr marL="0" lvl="0" indent="0" algn="l" rtl="0">
              <a:spcBef>
                <a:spcPts val="800"/>
              </a:spcBef>
              <a:spcAft>
                <a:spcPts val="0"/>
              </a:spcAft>
              <a:buNone/>
            </a:pPr>
            <a:r>
              <a:rPr lang="en" dirty="0">
                <a:solidFill>
                  <a:schemeClr val="dk1"/>
                </a:solidFill>
              </a:rPr>
              <a:t>School teams who use data are more effective and efficient than teams who don’t include data in their process.  Data informed teams:</a:t>
            </a:r>
            <a:endParaRPr dirty="0">
              <a:solidFill>
                <a:schemeClr val="dk1"/>
              </a:solidFill>
            </a:endParaRPr>
          </a:p>
          <a:p>
            <a:pPr marL="914400" lvl="0" indent="-317500" algn="l" rtl="0">
              <a:spcBef>
                <a:spcPts val="800"/>
              </a:spcBef>
              <a:spcAft>
                <a:spcPts val="0"/>
              </a:spcAft>
              <a:buClr>
                <a:schemeClr val="dk1"/>
              </a:buClr>
              <a:buSzPts val="1400"/>
              <a:buChar char="✓"/>
            </a:pPr>
            <a:r>
              <a:rPr lang="en" dirty="0">
                <a:solidFill>
                  <a:schemeClr val="dk1"/>
                </a:solidFill>
              </a:rPr>
              <a:t>Define problems with more precision</a:t>
            </a:r>
            <a:endParaRPr dirty="0">
              <a:solidFill>
                <a:schemeClr val="dk1"/>
              </a:solidFill>
            </a:endParaRPr>
          </a:p>
          <a:p>
            <a:pPr marL="914400" lvl="0" indent="-317500" algn="l" rtl="0">
              <a:spcBef>
                <a:spcPts val="0"/>
              </a:spcBef>
              <a:spcAft>
                <a:spcPts val="0"/>
              </a:spcAft>
              <a:buClr>
                <a:schemeClr val="dk1"/>
              </a:buClr>
              <a:buSzPts val="1400"/>
              <a:buChar char="✓"/>
            </a:pPr>
            <a:r>
              <a:rPr lang="en" dirty="0">
                <a:solidFill>
                  <a:schemeClr val="dk1"/>
                </a:solidFill>
              </a:rPr>
              <a:t>Solve rather than describe problems</a:t>
            </a:r>
            <a:endParaRPr dirty="0">
              <a:solidFill>
                <a:schemeClr val="dk1"/>
              </a:solidFill>
            </a:endParaRPr>
          </a:p>
          <a:p>
            <a:pPr marL="914400" lvl="0" indent="-317500" algn="l" rtl="0">
              <a:spcBef>
                <a:spcPts val="0"/>
              </a:spcBef>
              <a:spcAft>
                <a:spcPts val="0"/>
              </a:spcAft>
              <a:buClr>
                <a:schemeClr val="dk1"/>
              </a:buClr>
              <a:buSzPts val="1400"/>
              <a:buChar char="✓"/>
            </a:pPr>
            <a:r>
              <a:rPr lang="en" dirty="0">
                <a:solidFill>
                  <a:schemeClr val="dk1"/>
                </a:solidFill>
              </a:rPr>
              <a:t>Place problems in context rather than students or teachers</a:t>
            </a:r>
            <a:endParaRPr dirty="0">
              <a:solidFill>
                <a:schemeClr val="dk1"/>
              </a:solidFill>
            </a:endParaRPr>
          </a:p>
          <a:p>
            <a:pPr marL="914400" lvl="0" indent="-317500" algn="l" rtl="0">
              <a:spcBef>
                <a:spcPts val="0"/>
              </a:spcBef>
              <a:spcAft>
                <a:spcPts val="0"/>
              </a:spcAft>
              <a:buClr>
                <a:schemeClr val="dk1"/>
              </a:buClr>
              <a:buSzPts val="1400"/>
              <a:buChar char="✓"/>
            </a:pPr>
            <a:r>
              <a:rPr lang="en" dirty="0">
                <a:solidFill>
                  <a:schemeClr val="dk1"/>
                </a:solidFill>
              </a:rPr>
              <a:t>Increase the fidelity of their solutions</a:t>
            </a:r>
            <a:endParaRPr dirty="0">
              <a:solidFill>
                <a:schemeClr val="dk1"/>
              </a:solidFill>
            </a:endParaRPr>
          </a:p>
          <a:p>
            <a:pPr marL="914400" lvl="0" indent="-317500" algn="l" rtl="0">
              <a:spcBef>
                <a:spcPts val="0"/>
              </a:spcBef>
              <a:spcAft>
                <a:spcPts val="0"/>
              </a:spcAft>
              <a:buClr>
                <a:schemeClr val="dk1"/>
              </a:buClr>
              <a:buSzPts val="1400"/>
              <a:buChar char="✓"/>
            </a:pPr>
            <a:r>
              <a:rPr lang="en" dirty="0">
                <a:solidFill>
                  <a:schemeClr val="dk1"/>
                </a:solidFill>
              </a:rPr>
              <a:t>Increase the chances their solutions lead to positive outcomes</a:t>
            </a:r>
            <a:endParaRPr dirty="0"/>
          </a:p>
        </p:txBody>
      </p:sp>
      <p:sp>
        <p:nvSpPr>
          <p:cNvPr id="84" name="Google Shape;84;p17"/>
          <p:cNvSpPr txBox="1">
            <a:spLocks noGrp="1"/>
          </p:cNvSpPr>
          <p:nvPr>
            <p:ph type="title"/>
          </p:nvPr>
        </p:nvSpPr>
        <p:spPr>
          <a:xfrm>
            <a:off x="591375" y="304850"/>
            <a:ext cx="8093100" cy="6864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rgbClr val="1D2A53"/>
              </a:buClr>
              <a:buSzPts val="2700"/>
              <a:buFont typeface="Calibri"/>
              <a:buNone/>
            </a:pPr>
            <a:r>
              <a:rPr lang="en" sz="2400" b="1">
                <a:solidFill>
                  <a:srgbClr val="FF0000"/>
                </a:solidFill>
              </a:rPr>
              <a:t>Why</a:t>
            </a:r>
            <a:r>
              <a:rPr lang="en" sz="2400" b="1"/>
              <a:t> Use Data For Decision Making?</a:t>
            </a:r>
            <a:endParaRPr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4"/>
          <p:cNvSpPr txBox="1">
            <a:spLocks noGrp="1"/>
          </p:cNvSpPr>
          <p:nvPr>
            <p:ph type="title"/>
          </p:nvPr>
        </p:nvSpPr>
        <p:spPr>
          <a:xfrm>
            <a:off x="969575" y="283725"/>
            <a:ext cx="6667200" cy="5409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2400"/>
              <a:buFont typeface="Calibri"/>
              <a:buNone/>
            </a:pPr>
            <a:r>
              <a:rPr lang="en" sz="2400"/>
              <a:t>Primary vs. Precision Statements</a:t>
            </a:r>
            <a:endParaRPr sz="2400"/>
          </a:p>
        </p:txBody>
      </p:sp>
      <p:graphicFrame>
        <p:nvGraphicFramePr>
          <p:cNvPr id="343" name="Google Shape;343;p44"/>
          <p:cNvGraphicFramePr/>
          <p:nvPr/>
        </p:nvGraphicFramePr>
        <p:xfrm>
          <a:off x="969579" y="1570536"/>
          <a:ext cx="6739750" cy="2886435"/>
        </p:xfrm>
        <a:graphic>
          <a:graphicData uri="http://schemas.openxmlformats.org/drawingml/2006/table">
            <a:tbl>
              <a:tblPr firstRow="1" bandRow="1">
                <a:noFill/>
                <a:tableStyleId>{F1A8A61E-FD21-450F-9BA0-2F0EA38FC719}</a:tableStyleId>
              </a:tblPr>
              <a:tblGrid>
                <a:gridCol w="3412400">
                  <a:extLst>
                    <a:ext uri="{9D8B030D-6E8A-4147-A177-3AD203B41FA5}">
                      <a16:colId xmlns:a16="http://schemas.microsoft.com/office/drawing/2014/main" val="20000"/>
                    </a:ext>
                  </a:extLst>
                </a:gridCol>
                <a:gridCol w="3327350">
                  <a:extLst>
                    <a:ext uri="{9D8B030D-6E8A-4147-A177-3AD203B41FA5}">
                      <a16:colId xmlns:a16="http://schemas.microsoft.com/office/drawing/2014/main" val="20001"/>
                    </a:ext>
                  </a:extLst>
                </a:gridCol>
              </a:tblGrid>
              <a:tr h="496025">
                <a:tc>
                  <a:txBody>
                    <a:bodyPr/>
                    <a:lstStyle/>
                    <a:p>
                      <a:pPr marL="0" marR="0" lvl="0" indent="0" algn="ctr" rtl="0">
                        <a:lnSpc>
                          <a:spcPct val="100000"/>
                        </a:lnSpc>
                        <a:spcBef>
                          <a:spcPts val="0"/>
                        </a:spcBef>
                        <a:spcAft>
                          <a:spcPts val="0"/>
                        </a:spcAft>
                        <a:buClr>
                          <a:srgbClr val="000000"/>
                        </a:buClr>
                        <a:buSzPts val="2100"/>
                        <a:buFont typeface="Arial"/>
                        <a:buNone/>
                      </a:pPr>
                      <a:r>
                        <a:rPr lang="en" sz="2100" u="none" strike="noStrike" cap="none">
                          <a:solidFill>
                            <a:srgbClr val="1D2A53"/>
                          </a:solidFill>
                          <a:latin typeface="Twentieth Century"/>
                          <a:ea typeface="Twentieth Century"/>
                          <a:cs typeface="Twentieth Century"/>
                          <a:sym typeface="Twentieth Century"/>
                        </a:rPr>
                        <a:t>Primary Statements</a:t>
                      </a:r>
                      <a:endParaRPr sz="1100" u="none" strike="noStrike" cap="none"/>
                    </a:p>
                  </a:txBody>
                  <a:tcPr marL="51425" marR="51425" marT="25725" marB="25725" anchor="ctr">
                    <a:lnL w="28575" cap="flat" cmpd="sng">
                      <a:solidFill>
                        <a:srgbClr val="1D2A53"/>
                      </a:solidFill>
                      <a:prstDash val="solid"/>
                      <a:round/>
                      <a:headEnd type="none" w="sm" len="sm"/>
                      <a:tailEnd type="none" w="sm" len="sm"/>
                    </a:lnL>
                    <a:lnR w="28575" cap="flat" cmpd="sng">
                      <a:solidFill>
                        <a:srgbClr val="1D2A53"/>
                      </a:solidFill>
                      <a:prstDash val="solid"/>
                      <a:round/>
                      <a:headEnd type="none" w="sm" len="sm"/>
                      <a:tailEnd type="none" w="sm" len="sm"/>
                    </a:lnR>
                    <a:lnT w="28575" cap="flat" cmpd="sng">
                      <a:solidFill>
                        <a:srgbClr val="1D2A53"/>
                      </a:solidFill>
                      <a:prstDash val="solid"/>
                      <a:round/>
                      <a:headEnd type="none" w="sm" len="sm"/>
                      <a:tailEnd type="none" w="sm" len="sm"/>
                    </a:lnT>
                    <a:lnB w="28575" cap="flat" cmpd="sng">
                      <a:solidFill>
                        <a:srgbClr val="1D2A53"/>
                      </a:solidFill>
                      <a:prstDash val="solid"/>
                      <a:round/>
                      <a:headEnd type="none" w="sm" len="sm"/>
                      <a:tailEnd type="none" w="sm" len="sm"/>
                    </a:lnB>
                    <a:solidFill>
                      <a:srgbClr val="ACB8CA"/>
                    </a:solidFill>
                  </a:tcPr>
                </a:tc>
                <a:tc>
                  <a:txBody>
                    <a:bodyPr/>
                    <a:lstStyle/>
                    <a:p>
                      <a:pPr marL="0" marR="0" lvl="0" indent="0" algn="ctr" rtl="0">
                        <a:lnSpc>
                          <a:spcPct val="100000"/>
                        </a:lnSpc>
                        <a:spcBef>
                          <a:spcPts val="0"/>
                        </a:spcBef>
                        <a:spcAft>
                          <a:spcPts val="0"/>
                        </a:spcAft>
                        <a:buClr>
                          <a:srgbClr val="000000"/>
                        </a:buClr>
                        <a:buSzPts val="2100"/>
                        <a:buFont typeface="Arial"/>
                        <a:buNone/>
                      </a:pPr>
                      <a:r>
                        <a:rPr lang="en" sz="2100" u="none" strike="noStrike" cap="none">
                          <a:solidFill>
                            <a:srgbClr val="1D2A53"/>
                          </a:solidFill>
                          <a:latin typeface="Twentieth Century"/>
                          <a:ea typeface="Twentieth Century"/>
                          <a:cs typeface="Twentieth Century"/>
                          <a:sym typeface="Twentieth Century"/>
                        </a:rPr>
                        <a:t>Precision Statement</a:t>
                      </a:r>
                      <a:endParaRPr sz="1100" u="none" strike="noStrike" cap="none"/>
                    </a:p>
                  </a:txBody>
                  <a:tcPr marL="51425" marR="51425" marT="25725" marB="25725" anchor="ctr">
                    <a:lnL w="28575" cap="flat" cmpd="sng">
                      <a:solidFill>
                        <a:srgbClr val="1D2A53"/>
                      </a:solidFill>
                      <a:prstDash val="solid"/>
                      <a:round/>
                      <a:headEnd type="none" w="sm" len="sm"/>
                      <a:tailEnd type="none" w="sm" len="sm"/>
                    </a:lnL>
                    <a:lnR w="28575" cap="flat" cmpd="sng">
                      <a:solidFill>
                        <a:srgbClr val="1D2A53"/>
                      </a:solidFill>
                      <a:prstDash val="solid"/>
                      <a:round/>
                      <a:headEnd type="none" w="sm" len="sm"/>
                      <a:tailEnd type="none" w="sm" len="sm"/>
                    </a:lnR>
                    <a:lnT w="28575" cap="flat" cmpd="sng">
                      <a:solidFill>
                        <a:srgbClr val="1D2A53"/>
                      </a:solidFill>
                      <a:prstDash val="solid"/>
                      <a:round/>
                      <a:headEnd type="none" w="sm" len="sm"/>
                      <a:tailEnd type="none" w="sm" len="sm"/>
                    </a:lnT>
                    <a:lnB w="28575" cap="flat" cmpd="sng">
                      <a:solidFill>
                        <a:srgbClr val="1D2A53"/>
                      </a:solidFill>
                      <a:prstDash val="solid"/>
                      <a:round/>
                      <a:headEnd type="none" w="sm" len="sm"/>
                      <a:tailEnd type="none" w="sm" len="sm"/>
                    </a:lnB>
                    <a:solidFill>
                      <a:srgbClr val="ACB8CA"/>
                    </a:solidFill>
                  </a:tcPr>
                </a:tc>
                <a:extLst>
                  <a:ext uri="{0D108BD9-81ED-4DB2-BD59-A6C34878D82A}">
                    <a16:rowId xmlns:a16="http://schemas.microsoft.com/office/drawing/2014/main" val="10000"/>
                  </a:ext>
                </a:extLst>
              </a:tr>
              <a:tr h="306800">
                <a:tc>
                  <a:txBody>
                    <a:bodyPr/>
                    <a:lstStyle/>
                    <a:p>
                      <a:pPr marL="0" marR="0" lvl="0" indent="0" algn="l" rtl="0">
                        <a:lnSpc>
                          <a:spcPct val="100000"/>
                        </a:lnSpc>
                        <a:spcBef>
                          <a:spcPts val="0"/>
                        </a:spcBef>
                        <a:spcAft>
                          <a:spcPts val="0"/>
                        </a:spcAft>
                        <a:buClr>
                          <a:srgbClr val="000000"/>
                        </a:buClr>
                        <a:buSzPts val="1500"/>
                        <a:buFont typeface="Arial"/>
                        <a:buNone/>
                      </a:pPr>
                      <a:r>
                        <a:rPr lang="en" sz="1900" b="1" u="none" strike="noStrike" cap="none">
                          <a:solidFill>
                            <a:srgbClr val="1D2A53"/>
                          </a:solidFill>
                          <a:latin typeface="Twentieth Century"/>
                          <a:ea typeface="Twentieth Century"/>
                          <a:cs typeface="Twentieth Century"/>
                          <a:sym typeface="Twentieth Century"/>
                        </a:rPr>
                        <a:t>Too many referrals</a:t>
                      </a:r>
                      <a:endParaRPr sz="1500" b="1" u="none" strike="noStrike" cap="none"/>
                    </a:p>
                  </a:txBody>
                  <a:tcPr marL="51425" marR="51425" marT="25725" marB="25725" anchor="ctr">
                    <a:lnL w="28575" cap="flat" cmpd="sng">
                      <a:solidFill>
                        <a:srgbClr val="1D2A53"/>
                      </a:solidFill>
                      <a:prstDash val="solid"/>
                      <a:round/>
                      <a:headEnd type="none" w="sm" len="sm"/>
                      <a:tailEnd type="none" w="sm" len="sm"/>
                    </a:lnL>
                    <a:lnR w="28575" cap="flat" cmpd="sng">
                      <a:solidFill>
                        <a:srgbClr val="1D2A53"/>
                      </a:solidFill>
                      <a:prstDash val="solid"/>
                      <a:round/>
                      <a:headEnd type="none" w="sm" len="sm"/>
                      <a:tailEnd type="none" w="sm" len="sm"/>
                    </a:lnR>
                    <a:lnT w="28575" cap="flat" cmpd="sng">
                      <a:solidFill>
                        <a:srgbClr val="1D2A53"/>
                      </a:solidFill>
                      <a:prstDash val="solid"/>
                      <a:round/>
                      <a:headEnd type="none" w="sm" len="sm"/>
                      <a:tailEnd type="none" w="sm" len="sm"/>
                    </a:lnT>
                    <a:lnB w="28575" cap="flat" cmpd="sng">
                      <a:solidFill>
                        <a:srgbClr val="1D2A53"/>
                      </a:solidFill>
                      <a:prstDash val="solid"/>
                      <a:round/>
                      <a:headEnd type="none" w="sm" len="sm"/>
                      <a:tailEnd type="none" w="sm" len="sm"/>
                    </a:lnB>
                    <a:solidFill>
                      <a:srgbClr val="D8E2F3"/>
                    </a:solidFill>
                  </a:tcPr>
                </a:tc>
                <a:tc rowSpan="5">
                  <a:txBody>
                    <a:bodyPr/>
                    <a:lstStyle/>
                    <a:p>
                      <a:pPr marL="0" marR="0" lvl="0" indent="0" algn="l" rtl="0">
                        <a:lnSpc>
                          <a:spcPct val="100000"/>
                        </a:lnSpc>
                        <a:spcBef>
                          <a:spcPts val="0"/>
                        </a:spcBef>
                        <a:spcAft>
                          <a:spcPts val="0"/>
                        </a:spcAft>
                        <a:buClr>
                          <a:srgbClr val="000000"/>
                        </a:buClr>
                        <a:buSzPts val="1800"/>
                        <a:buFont typeface="Arial"/>
                        <a:buNone/>
                      </a:pPr>
                      <a:r>
                        <a:rPr lang="en" sz="1800" b="1" u="none" strike="noStrike" cap="none">
                          <a:solidFill>
                            <a:srgbClr val="1D2A53"/>
                          </a:solidFill>
                          <a:latin typeface="Twentieth Century"/>
                          <a:ea typeface="Twentieth Century"/>
                          <a:cs typeface="Twentieth Century"/>
                          <a:sym typeface="Twentieth Century"/>
                        </a:rPr>
                        <a:t>There are 25% more ODRs for aggression on the playground this month than last year. These are most likely to occur during first recess, with a large number of students, and the aggression is related to getting access to the new playground equipment.</a:t>
                      </a:r>
                      <a:endParaRPr sz="1800" b="1" u="none" strike="noStrike" cap="none">
                        <a:solidFill>
                          <a:srgbClr val="1D2A53"/>
                        </a:solidFill>
                        <a:latin typeface="Twentieth Century"/>
                        <a:ea typeface="Twentieth Century"/>
                        <a:cs typeface="Twentieth Century"/>
                        <a:sym typeface="Twentieth Century"/>
                      </a:endParaRPr>
                    </a:p>
                  </a:txBody>
                  <a:tcPr marL="51425" marR="51425" marT="25725" marB="25725" anchor="ctr">
                    <a:lnL w="28575" cap="flat" cmpd="sng">
                      <a:solidFill>
                        <a:srgbClr val="1D2A53"/>
                      </a:solidFill>
                      <a:prstDash val="solid"/>
                      <a:round/>
                      <a:headEnd type="none" w="sm" len="sm"/>
                      <a:tailEnd type="none" w="sm" len="sm"/>
                    </a:lnL>
                    <a:lnR w="28575" cap="flat" cmpd="sng">
                      <a:solidFill>
                        <a:srgbClr val="1D2A53"/>
                      </a:solidFill>
                      <a:prstDash val="solid"/>
                      <a:round/>
                      <a:headEnd type="none" w="sm" len="sm"/>
                      <a:tailEnd type="none" w="sm" len="sm"/>
                    </a:lnR>
                    <a:lnT w="28575" cap="flat" cmpd="sng">
                      <a:solidFill>
                        <a:srgbClr val="1D2A53"/>
                      </a:solidFill>
                      <a:prstDash val="solid"/>
                      <a:round/>
                      <a:headEnd type="none" w="sm" len="sm"/>
                      <a:tailEnd type="none" w="sm" len="sm"/>
                    </a:lnT>
                    <a:lnB w="28575" cap="flat" cmpd="sng">
                      <a:solidFill>
                        <a:srgbClr val="1D2A53"/>
                      </a:solidFill>
                      <a:prstDash val="solid"/>
                      <a:round/>
                      <a:headEnd type="none" w="sm" len="sm"/>
                      <a:tailEnd type="none" w="sm" len="sm"/>
                    </a:lnB>
                    <a:solidFill>
                      <a:srgbClr val="D8E2F3"/>
                    </a:solidFill>
                  </a:tcPr>
                </a:tc>
                <a:extLst>
                  <a:ext uri="{0D108BD9-81ED-4DB2-BD59-A6C34878D82A}">
                    <a16:rowId xmlns:a16="http://schemas.microsoft.com/office/drawing/2014/main" val="10001"/>
                  </a:ext>
                </a:extLst>
              </a:tr>
              <a:tr h="606125">
                <a:tc>
                  <a:txBody>
                    <a:bodyPr/>
                    <a:lstStyle/>
                    <a:p>
                      <a:pPr marL="0" marR="0" lvl="0" indent="0" algn="l" rtl="0">
                        <a:lnSpc>
                          <a:spcPct val="100000"/>
                        </a:lnSpc>
                        <a:spcBef>
                          <a:spcPts val="0"/>
                        </a:spcBef>
                        <a:spcAft>
                          <a:spcPts val="0"/>
                        </a:spcAft>
                        <a:buClr>
                          <a:srgbClr val="000000"/>
                        </a:buClr>
                        <a:buSzPts val="1500"/>
                        <a:buFont typeface="Arial"/>
                        <a:buNone/>
                      </a:pPr>
                      <a:r>
                        <a:rPr lang="en" sz="1500" u="none" strike="noStrike" cap="none">
                          <a:solidFill>
                            <a:srgbClr val="1D2A53"/>
                          </a:solidFill>
                          <a:latin typeface="Twentieth Century"/>
                          <a:ea typeface="Twentieth Century"/>
                          <a:cs typeface="Twentieth Century"/>
                          <a:sym typeface="Twentieth Century"/>
                        </a:rPr>
                        <a:t>September has more suspensions than last year</a:t>
                      </a:r>
                      <a:endParaRPr sz="1500" u="none" strike="noStrike" cap="none">
                        <a:solidFill>
                          <a:srgbClr val="1D2A53"/>
                        </a:solidFill>
                        <a:latin typeface="Twentieth Century"/>
                        <a:ea typeface="Twentieth Century"/>
                        <a:cs typeface="Twentieth Century"/>
                        <a:sym typeface="Twentieth Century"/>
                      </a:endParaRPr>
                    </a:p>
                  </a:txBody>
                  <a:tcPr marL="51425" marR="51425" marT="25725" marB="25725" anchor="ctr">
                    <a:lnL w="28575" cap="flat" cmpd="sng">
                      <a:solidFill>
                        <a:srgbClr val="1D2A53"/>
                      </a:solidFill>
                      <a:prstDash val="solid"/>
                      <a:round/>
                      <a:headEnd type="none" w="sm" len="sm"/>
                      <a:tailEnd type="none" w="sm" len="sm"/>
                    </a:lnL>
                    <a:lnR w="28575" cap="flat" cmpd="sng">
                      <a:solidFill>
                        <a:srgbClr val="1D2A53"/>
                      </a:solidFill>
                      <a:prstDash val="solid"/>
                      <a:round/>
                      <a:headEnd type="none" w="sm" len="sm"/>
                      <a:tailEnd type="none" w="sm" len="sm"/>
                    </a:lnR>
                    <a:lnT w="28575" cap="flat" cmpd="sng">
                      <a:solidFill>
                        <a:srgbClr val="1D2A53"/>
                      </a:solidFill>
                      <a:prstDash val="solid"/>
                      <a:round/>
                      <a:headEnd type="none" w="sm" len="sm"/>
                      <a:tailEnd type="none" w="sm" len="sm"/>
                    </a:lnT>
                    <a:lnB w="28575" cap="flat" cmpd="sng">
                      <a:solidFill>
                        <a:srgbClr val="1D2A53"/>
                      </a:solidFill>
                      <a:prstDash val="solid"/>
                      <a:round/>
                      <a:headEnd type="none" w="sm" len="sm"/>
                      <a:tailEnd type="none" w="sm" len="sm"/>
                    </a:lnB>
                    <a:solidFill>
                      <a:srgbClr val="D8E2F3"/>
                    </a:solidFill>
                  </a:tcPr>
                </a:tc>
                <a:tc vMerge="1">
                  <a:txBody>
                    <a:bodyPr/>
                    <a:lstStyle/>
                    <a:p>
                      <a:endParaRPr lang="en-US"/>
                    </a:p>
                  </a:txBody>
                  <a:tcPr/>
                </a:tc>
                <a:extLst>
                  <a:ext uri="{0D108BD9-81ED-4DB2-BD59-A6C34878D82A}">
                    <a16:rowId xmlns:a16="http://schemas.microsoft.com/office/drawing/2014/main" val="10002"/>
                  </a:ext>
                </a:extLst>
              </a:tr>
              <a:tr h="378825">
                <a:tc>
                  <a:txBody>
                    <a:bodyPr/>
                    <a:lstStyle/>
                    <a:p>
                      <a:pPr marL="0" marR="0" lvl="0" indent="0" algn="l" rtl="0">
                        <a:lnSpc>
                          <a:spcPct val="100000"/>
                        </a:lnSpc>
                        <a:spcBef>
                          <a:spcPts val="0"/>
                        </a:spcBef>
                        <a:spcAft>
                          <a:spcPts val="0"/>
                        </a:spcAft>
                        <a:buClr>
                          <a:srgbClr val="000000"/>
                        </a:buClr>
                        <a:buSzPts val="1500"/>
                        <a:buFont typeface="Arial"/>
                        <a:buNone/>
                      </a:pPr>
                      <a:r>
                        <a:rPr lang="en" sz="1500">
                          <a:solidFill>
                            <a:srgbClr val="1D2A53"/>
                          </a:solidFill>
                          <a:latin typeface="Twentieth Century"/>
                          <a:ea typeface="Twentieth Century"/>
                          <a:cs typeface="Twentieth Century"/>
                          <a:sym typeface="Twentieth Century"/>
                        </a:rPr>
                        <a:t>Our students seem depressed</a:t>
                      </a:r>
                      <a:endParaRPr sz="1100" u="none" strike="noStrike" cap="none"/>
                    </a:p>
                  </a:txBody>
                  <a:tcPr marL="51425" marR="51425" marT="25725" marB="25725" anchor="ctr">
                    <a:lnL w="28575" cap="flat" cmpd="sng">
                      <a:solidFill>
                        <a:srgbClr val="1D2A53"/>
                      </a:solidFill>
                      <a:prstDash val="solid"/>
                      <a:round/>
                      <a:headEnd type="none" w="sm" len="sm"/>
                      <a:tailEnd type="none" w="sm" len="sm"/>
                    </a:lnL>
                    <a:lnR w="28575" cap="flat" cmpd="sng">
                      <a:solidFill>
                        <a:srgbClr val="1D2A53"/>
                      </a:solidFill>
                      <a:prstDash val="solid"/>
                      <a:round/>
                      <a:headEnd type="none" w="sm" len="sm"/>
                      <a:tailEnd type="none" w="sm" len="sm"/>
                    </a:lnR>
                    <a:lnT w="28575" cap="flat" cmpd="sng">
                      <a:solidFill>
                        <a:srgbClr val="1D2A53"/>
                      </a:solidFill>
                      <a:prstDash val="solid"/>
                      <a:round/>
                      <a:headEnd type="none" w="sm" len="sm"/>
                      <a:tailEnd type="none" w="sm" len="sm"/>
                    </a:lnT>
                    <a:lnB w="28575" cap="flat" cmpd="sng">
                      <a:solidFill>
                        <a:srgbClr val="1D2A53"/>
                      </a:solidFill>
                      <a:prstDash val="solid"/>
                      <a:round/>
                      <a:headEnd type="none" w="sm" len="sm"/>
                      <a:tailEnd type="none" w="sm" len="sm"/>
                    </a:lnB>
                    <a:solidFill>
                      <a:srgbClr val="D8E2F3"/>
                    </a:solidFill>
                  </a:tcPr>
                </a:tc>
                <a:tc vMerge="1">
                  <a:txBody>
                    <a:bodyPr/>
                    <a:lstStyle/>
                    <a:p>
                      <a:endParaRPr lang="en-US"/>
                    </a:p>
                  </a:txBody>
                  <a:tcPr/>
                </a:tc>
                <a:extLst>
                  <a:ext uri="{0D108BD9-81ED-4DB2-BD59-A6C34878D82A}">
                    <a16:rowId xmlns:a16="http://schemas.microsoft.com/office/drawing/2014/main" val="10003"/>
                  </a:ext>
                </a:extLst>
              </a:tr>
              <a:tr h="378825">
                <a:tc>
                  <a:txBody>
                    <a:bodyPr/>
                    <a:lstStyle/>
                    <a:p>
                      <a:pPr marL="0" marR="0" lvl="0" indent="0" algn="l" rtl="0">
                        <a:lnSpc>
                          <a:spcPct val="100000"/>
                        </a:lnSpc>
                        <a:spcBef>
                          <a:spcPts val="0"/>
                        </a:spcBef>
                        <a:spcAft>
                          <a:spcPts val="0"/>
                        </a:spcAft>
                        <a:buClr>
                          <a:srgbClr val="000000"/>
                        </a:buClr>
                        <a:buSzPts val="1500"/>
                        <a:buFont typeface="Arial"/>
                        <a:buNone/>
                      </a:pPr>
                      <a:r>
                        <a:rPr lang="en" sz="1500" u="none" strike="noStrike" cap="none">
                          <a:solidFill>
                            <a:srgbClr val="1D2A53"/>
                          </a:solidFill>
                          <a:latin typeface="Twentieth Century"/>
                          <a:ea typeface="Twentieth Century"/>
                          <a:cs typeface="Twentieth Century"/>
                          <a:sym typeface="Twentieth Century"/>
                        </a:rPr>
                        <a:t>The cafeteria is out of control</a:t>
                      </a:r>
                      <a:endParaRPr sz="1500" u="none" strike="noStrike" cap="none">
                        <a:solidFill>
                          <a:srgbClr val="1D2A53"/>
                        </a:solidFill>
                        <a:latin typeface="Twentieth Century"/>
                        <a:ea typeface="Twentieth Century"/>
                        <a:cs typeface="Twentieth Century"/>
                        <a:sym typeface="Twentieth Century"/>
                      </a:endParaRPr>
                    </a:p>
                  </a:txBody>
                  <a:tcPr marL="51425" marR="51425" marT="25725" marB="25725" anchor="ctr">
                    <a:lnL w="28575" cap="flat" cmpd="sng">
                      <a:solidFill>
                        <a:srgbClr val="1D2A53"/>
                      </a:solidFill>
                      <a:prstDash val="solid"/>
                      <a:round/>
                      <a:headEnd type="none" w="sm" len="sm"/>
                      <a:tailEnd type="none" w="sm" len="sm"/>
                    </a:lnL>
                    <a:lnR w="28575" cap="flat" cmpd="sng">
                      <a:solidFill>
                        <a:srgbClr val="1D2A53"/>
                      </a:solidFill>
                      <a:prstDash val="solid"/>
                      <a:round/>
                      <a:headEnd type="none" w="sm" len="sm"/>
                      <a:tailEnd type="none" w="sm" len="sm"/>
                    </a:lnR>
                    <a:lnT w="28575" cap="flat" cmpd="sng">
                      <a:solidFill>
                        <a:srgbClr val="1D2A53"/>
                      </a:solidFill>
                      <a:prstDash val="solid"/>
                      <a:round/>
                      <a:headEnd type="none" w="sm" len="sm"/>
                      <a:tailEnd type="none" w="sm" len="sm"/>
                    </a:lnT>
                    <a:lnB w="28575" cap="flat" cmpd="sng">
                      <a:solidFill>
                        <a:srgbClr val="1D2A53"/>
                      </a:solidFill>
                      <a:prstDash val="solid"/>
                      <a:round/>
                      <a:headEnd type="none" w="sm" len="sm"/>
                      <a:tailEnd type="none" w="sm" len="sm"/>
                    </a:lnB>
                    <a:solidFill>
                      <a:srgbClr val="D8E2F3"/>
                    </a:solidFill>
                  </a:tcPr>
                </a:tc>
                <a:tc vMerge="1">
                  <a:txBody>
                    <a:bodyPr/>
                    <a:lstStyle/>
                    <a:p>
                      <a:endParaRPr lang="en-US"/>
                    </a:p>
                  </a:txBody>
                  <a:tcPr/>
                </a:tc>
                <a:extLst>
                  <a:ext uri="{0D108BD9-81ED-4DB2-BD59-A6C34878D82A}">
                    <a16:rowId xmlns:a16="http://schemas.microsoft.com/office/drawing/2014/main" val="10004"/>
                  </a:ext>
                </a:extLst>
              </a:tr>
              <a:tr h="685625">
                <a:tc>
                  <a:txBody>
                    <a:bodyPr/>
                    <a:lstStyle/>
                    <a:p>
                      <a:pPr marL="0" marR="0" lvl="0" indent="0" algn="l" rtl="0">
                        <a:lnSpc>
                          <a:spcPct val="100000"/>
                        </a:lnSpc>
                        <a:spcBef>
                          <a:spcPts val="0"/>
                        </a:spcBef>
                        <a:spcAft>
                          <a:spcPts val="0"/>
                        </a:spcAft>
                        <a:buClr>
                          <a:srgbClr val="000000"/>
                        </a:buClr>
                        <a:buSzPts val="1500"/>
                        <a:buFont typeface="Arial"/>
                        <a:buNone/>
                      </a:pPr>
                      <a:r>
                        <a:rPr lang="en" sz="1500" u="none" strike="noStrike" cap="none">
                          <a:solidFill>
                            <a:srgbClr val="1D2A53"/>
                          </a:solidFill>
                          <a:latin typeface="Twentieth Century"/>
                          <a:ea typeface="Twentieth Century"/>
                          <a:cs typeface="Twentieth Century"/>
                          <a:sym typeface="Twentieth Century"/>
                        </a:rPr>
                        <a:t>Student disrespect is rampant</a:t>
                      </a:r>
                      <a:endParaRPr sz="1500" u="none" strike="noStrike" cap="none">
                        <a:solidFill>
                          <a:srgbClr val="1D2A53"/>
                        </a:solidFill>
                        <a:latin typeface="Twentieth Century"/>
                        <a:ea typeface="Twentieth Century"/>
                        <a:cs typeface="Twentieth Century"/>
                        <a:sym typeface="Twentieth Century"/>
                      </a:endParaRPr>
                    </a:p>
                  </a:txBody>
                  <a:tcPr marL="51425" marR="51425" marT="25725" marB="25725" anchor="ctr">
                    <a:lnL w="28575" cap="flat" cmpd="sng">
                      <a:solidFill>
                        <a:srgbClr val="1D2A53"/>
                      </a:solidFill>
                      <a:prstDash val="solid"/>
                      <a:round/>
                      <a:headEnd type="none" w="sm" len="sm"/>
                      <a:tailEnd type="none" w="sm" len="sm"/>
                    </a:lnL>
                    <a:lnR w="28575" cap="flat" cmpd="sng">
                      <a:solidFill>
                        <a:srgbClr val="1D2A53"/>
                      </a:solidFill>
                      <a:prstDash val="solid"/>
                      <a:round/>
                      <a:headEnd type="none" w="sm" len="sm"/>
                      <a:tailEnd type="none" w="sm" len="sm"/>
                    </a:lnR>
                    <a:lnT w="28575" cap="flat" cmpd="sng">
                      <a:solidFill>
                        <a:srgbClr val="1D2A53"/>
                      </a:solidFill>
                      <a:prstDash val="solid"/>
                      <a:round/>
                      <a:headEnd type="none" w="sm" len="sm"/>
                      <a:tailEnd type="none" w="sm" len="sm"/>
                    </a:lnT>
                    <a:lnB w="28575" cap="flat" cmpd="sng">
                      <a:solidFill>
                        <a:srgbClr val="1D2A53"/>
                      </a:solidFill>
                      <a:prstDash val="solid"/>
                      <a:round/>
                      <a:headEnd type="none" w="sm" len="sm"/>
                      <a:tailEnd type="none" w="sm" len="sm"/>
                    </a:lnB>
                    <a:solidFill>
                      <a:srgbClr val="D8E2F3"/>
                    </a:solidFill>
                  </a:tcPr>
                </a:tc>
                <a:tc vMerge="1">
                  <a:txBody>
                    <a:bodyPr/>
                    <a:lstStyle/>
                    <a:p>
                      <a:endParaRPr lang="en-US"/>
                    </a:p>
                  </a:txBody>
                  <a:tcPr/>
                </a:tc>
                <a:extLst>
                  <a:ext uri="{0D108BD9-81ED-4DB2-BD59-A6C34878D82A}">
                    <a16:rowId xmlns:a16="http://schemas.microsoft.com/office/drawing/2014/main" val="10005"/>
                  </a:ext>
                </a:extLst>
              </a:tr>
            </a:tbl>
          </a:graphicData>
        </a:graphic>
      </p:graphicFrame>
      <p:sp>
        <p:nvSpPr>
          <p:cNvPr id="344" name="Google Shape;344;p44"/>
          <p:cNvSpPr txBox="1"/>
          <p:nvPr/>
        </p:nvSpPr>
        <p:spPr>
          <a:xfrm>
            <a:off x="2884306" y="824629"/>
            <a:ext cx="2770500" cy="5310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rgbClr val="548135"/>
                </a:solidFill>
                <a:latin typeface="Calibri"/>
                <a:ea typeface="Calibri"/>
                <a:cs typeface="Calibri"/>
                <a:sym typeface="Calibri"/>
              </a:rPr>
              <a:t>How do we go from here to here?</a:t>
            </a:r>
            <a:endParaRPr sz="1100" b="1" i="0" u="none" strike="noStrike" cap="none">
              <a:solidFill>
                <a:srgbClr val="000000"/>
              </a:solidFill>
            </a:endParaRPr>
          </a:p>
        </p:txBody>
      </p:sp>
      <p:sp>
        <p:nvSpPr>
          <p:cNvPr id="345" name="Google Shape;345;p44"/>
          <p:cNvSpPr/>
          <p:nvPr/>
        </p:nvSpPr>
        <p:spPr>
          <a:xfrm rot="6989301">
            <a:off x="2268503" y="1161410"/>
            <a:ext cx="501103" cy="255717"/>
          </a:xfrm>
          <a:prstGeom prst="rightArrow">
            <a:avLst>
              <a:gd name="adj1" fmla="val 50000"/>
              <a:gd name="adj2" fmla="val 50000"/>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46" name="Google Shape;346;p44"/>
          <p:cNvSpPr/>
          <p:nvPr/>
        </p:nvSpPr>
        <p:spPr>
          <a:xfrm rot="3332587">
            <a:off x="5776498" y="1161310"/>
            <a:ext cx="565762" cy="255880"/>
          </a:xfrm>
          <a:prstGeom prst="rightArrow">
            <a:avLst>
              <a:gd name="adj1" fmla="val 50000"/>
              <a:gd name="adj2" fmla="val 50000"/>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347" name="Google Shape;347;p44"/>
          <p:cNvPicPr preferRelativeResize="0"/>
          <p:nvPr/>
        </p:nvPicPr>
        <p:blipFill rotWithShape="1">
          <a:blip r:embed="rId3">
            <a:alphaModFix/>
          </a:blip>
          <a:srcRect l="41470" t="91521" r="56806" b="2709"/>
          <a:stretch/>
        </p:blipFill>
        <p:spPr>
          <a:xfrm>
            <a:off x="8579807" y="4144727"/>
            <a:ext cx="476213" cy="44840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5"/>
          <p:cNvSpPr txBox="1">
            <a:spLocks noGrp="1"/>
          </p:cNvSpPr>
          <p:nvPr>
            <p:ph type="title"/>
          </p:nvPr>
        </p:nvSpPr>
        <p:spPr>
          <a:xfrm>
            <a:off x="770025" y="185250"/>
            <a:ext cx="7954800" cy="8574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000"/>
              <a:buFont typeface="Calibri"/>
              <a:buNone/>
            </a:pPr>
            <a:r>
              <a:rPr lang="en" sz="2400"/>
              <a:t>Step 2: Set a Measurable Goal</a:t>
            </a:r>
            <a:endParaRPr sz="2400"/>
          </a:p>
        </p:txBody>
      </p:sp>
      <p:sp>
        <p:nvSpPr>
          <p:cNvPr id="354" name="Google Shape;354;p45"/>
          <p:cNvSpPr txBox="1">
            <a:spLocks noGrp="1"/>
          </p:cNvSpPr>
          <p:nvPr>
            <p:ph type="body" idx="1"/>
          </p:nvPr>
        </p:nvSpPr>
        <p:spPr>
          <a:xfrm>
            <a:off x="922425" y="967950"/>
            <a:ext cx="6763500" cy="3783300"/>
          </a:xfrm>
          <a:prstGeom prst="rect">
            <a:avLst/>
          </a:prstGeom>
          <a:noFill/>
          <a:ln>
            <a:noFill/>
          </a:ln>
        </p:spPr>
        <p:txBody>
          <a:bodyPr spcFirstLastPara="1" wrap="square" lIns="68575" tIns="34275" rIns="68575" bIns="34275" anchor="t" anchorCtr="0">
            <a:normAutofit fontScale="85000" lnSpcReduction="20000"/>
          </a:bodyPr>
          <a:lstStyle/>
          <a:p>
            <a:pPr marL="457200" lvl="0" indent="-348297" algn="l" rtl="0">
              <a:lnSpc>
                <a:spcPct val="80000"/>
              </a:lnSpc>
              <a:spcBef>
                <a:spcPts val="0"/>
              </a:spcBef>
              <a:spcAft>
                <a:spcPts val="0"/>
              </a:spcAft>
              <a:buClr>
                <a:schemeClr val="dk1"/>
              </a:buClr>
              <a:buSzPct val="100000"/>
              <a:buChar char="➢"/>
            </a:pPr>
            <a:r>
              <a:rPr lang="en" sz="2217">
                <a:solidFill>
                  <a:schemeClr val="dk1"/>
                </a:solidFill>
              </a:rPr>
              <a:t>Goals allow you to analyze, monitor, and adjust professional practice.</a:t>
            </a:r>
            <a:endParaRPr sz="2217">
              <a:solidFill>
                <a:schemeClr val="dk1"/>
              </a:solidFill>
            </a:endParaRPr>
          </a:p>
          <a:p>
            <a:pPr marL="177800" lvl="0" indent="-63500" algn="l" rtl="0">
              <a:lnSpc>
                <a:spcPct val="80000"/>
              </a:lnSpc>
              <a:spcBef>
                <a:spcPts val="800"/>
              </a:spcBef>
              <a:spcAft>
                <a:spcPts val="0"/>
              </a:spcAft>
              <a:buClr>
                <a:schemeClr val="dk1"/>
              </a:buClr>
              <a:buSzPct val="81167"/>
              <a:buNone/>
            </a:pPr>
            <a:endParaRPr sz="2217"/>
          </a:p>
          <a:p>
            <a:pPr marL="457200" lvl="0" indent="0" algn="l" rtl="0">
              <a:lnSpc>
                <a:spcPct val="100000"/>
              </a:lnSpc>
              <a:spcBef>
                <a:spcPts val="400"/>
              </a:spcBef>
              <a:spcAft>
                <a:spcPts val="0"/>
              </a:spcAft>
              <a:buNone/>
            </a:pPr>
            <a:r>
              <a:rPr lang="en" sz="2217">
                <a:solidFill>
                  <a:schemeClr val="dk1"/>
                </a:solidFill>
              </a:rPr>
              <a:t>Example: By December 18 (school-wide PBIS team meeting), there will be a 5% decrease in minor disrespect and disruption behavior referrals for students in 7</a:t>
            </a:r>
            <a:r>
              <a:rPr lang="en" sz="2217" baseline="30000">
                <a:solidFill>
                  <a:schemeClr val="dk1"/>
                </a:solidFill>
              </a:rPr>
              <a:t>th</a:t>
            </a:r>
            <a:r>
              <a:rPr lang="en" sz="2217">
                <a:solidFill>
                  <a:schemeClr val="dk1"/>
                </a:solidFill>
              </a:rPr>
              <a:t> &amp; 8</a:t>
            </a:r>
            <a:r>
              <a:rPr lang="en" sz="2217" baseline="30000">
                <a:solidFill>
                  <a:schemeClr val="dk1"/>
                </a:solidFill>
              </a:rPr>
              <a:t>th</a:t>
            </a:r>
            <a:r>
              <a:rPr lang="en" sz="2217">
                <a:solidFill>
                  <a:schemeClr val="dk1"/>
                </a:solidFill>
              </a:rPr>
              <a:t> grades as measured by ODR data.  </a:t>
            </a:r>
            <a:endParaRPr sz="2217">
              <a:solidFill>
                <a:schemeClr val="dk1"/>
              </a:solidFill>
            </a:endParaRPr>
          </a:p>
          <a:p>
            <a:pPr marL="304800" lvl="1" indent="0" algn="l" rtl="0">
              <a:lnSpc>
                <a:spcPct val="80000"/>
              </a:lnSpc>
              <a:spcBef>
                <a:spcPts val="400"/>
              </a:spcBef>
              <a:spcAft>
                <a:spcPts val="0"/>
              </a:spcAft>
              <a:buClr>
                <a:schemeClr val="dk1"/>
              </a:buClr>
              <a:buSzPct val="73468"/>
              <a:buNone/>
            </a:pPr>
            <a:endParaRPr sz="2450"/>
          </a:p>
          <a:p>
            <a:pPr marL="0" lvl="0" indent="0" algn="l" rtl="0">
              <a:lnSpc>
                <a:spcPct val="80000"/>
              </a:lnSpc>
              <a:spcBef>
                <a:spcPts val="800"/>
              </a:spcBef>
              <a:spcAft>
                <a:spcPts val="0"/>
              </a:spcAft>
              <a:buNone/>
            </a:pPr>
            <a:endParaRPr sz="2450">
              <a:solidFill>
                <a:schemeClr val="dk1"/>
              </a:solidFill>
            </a:endParaRPr>
          </a:p>
          <a:p>
            <a:pPr marL="342900" lvl="0" indent="-278447" algn="l" rtl="0">
              <a:lnSpc>
                <a:spcPct val="80000"/>
              </a:lnSpc>
              <a:spcBef>
                <a:spcPts val="800"/>
              </a:spcBef>
              <a:spcAft>
                <a:spcPts val="0"/>
              </a:spcAft>
              <a:buClr>
                <a:schemeClr val="dk1"/>
              </a:buClr>
              <a:buSzPct val="100000"/>
              <a:buChar char="➢"/>
            </a:pPr>
            <a:r>
              <a:rPr lang="en" sz="2100">
                <a:solidFill>
                  <a:schemeClr val="dk1"/>
                </a:solidFill>
              </a:rPr>
              <a:t>Is it:</a:t>
            </a:r>
            <a:endParaRPr sz="2100">
              <a:solidFill>
                <a:schemeClr val="dk1"/>
              </a:solidFill>
            </a:endParaRPr>
          </a:p>
          <a:p>
            <a:pPr marL="520700" lvl="1" indent="-176847" algn="l" rtl="0">
              <a:lnSpc>
                <a:spcPct val="80000"/>
              </a:lnSpc>
              <a:spcBef>
                <a:spcPts val="400"/>
              </a:spcBef>
              <a:spcAft>
                <a:spcPts val="0"/>
              </a:spcAft>
              <a:buClr>
                <a:schemeClr val="dk1"/>
              </a:buClr>
              <a:buSzPct val="100000"/>
              <a:buFont typeface="Noto Sans Symbols"/>
              <a:buChar char="❑"/>
            </a:pPr>
            <a:r>
              <a:rPr lang="en" sz="2100">
                <a:solidFill>
                  <a:schemeClr val="dk1"/>
                </a:solidFill>
              </a:rPr>
              <a:t>Specific? </a:t>
            </a:r>
            <a:endParaRPr sz="2100">
              <a:solidFill>
                <a:schemeClr val="dk1"/>
              </a:solidFill>
            </a:endParaRPr>
          </a:p>
          <a:p>
            <a:pPr marL="520700" lvl="1" indent="-176847" algn="l" rtl="0">
              <a:lnSpc>
                <a:spcPct val="80000"/>
              </a:lnSpc>
              <a:spcBef>
                <a:spcPts val="400"/>
              </a:spcBef>
              <a:spcAft>
                <a:spcPts val="0"/>
              </a:spcAft>
              <a:buClr>
                <a:schemeClr val="dk1"/>
              </a:buClr>
              <a:buSzPct val="100000"/>
              <a:buFont typeface="Noto Sans Symbols"/>
              <a:buChar char="❑"/>
            </a:pPr>
            <a:r>
              <a:rPr lang="en" sz="2100">
                <a:solidFill>
                  <a:schemeClr val="dk1"/>
                </a:solidFill>
              </a:rPr>
              <a:t>Measurable?</a:t>
            </a:r>
            <a:endParaRPr sz="2100">
              <a:solidFill>
                <a:schemeClr val="dk1"/>
              </a:solidFill>
            </a:endParaRPr>
          </a:p>
          <a:p>
            <a:pPr marL="520700" lvl="1" indent="-176847" algn="l" rtl="0">
              <a:lnSpc>
                <a:spcPct val="80000"/>
              </a:lnSpc>
              <a:spcBef>
                <a:spcPts val="400"/>
              </a:spcBef>
              <a:spcAft>
                <a:spcPts val="0"/>
              </a:spcAft>
              <a:buClr>
                <a:schemeClr val="dk1"/>
              </a:buClr>
              <a:buSzPct val="100000"/>
              <a:buFont typeface="Noto Sans Symbols"/>
              <a:buChar char="❑"/>
            </a:pPr>
            <a:r>
              <a:rPr lang="en" sz="2100">
                <a:solidFill>
                  <a:schemeClr val="dk1"/>
                </a:solidFill>
              </a:rPr>
              <a:t>Achievable?</a:t>
            </a:r>
            <a:endParaRPr sz="2100">
              <a:solidFill>
                <a:schemeClr val="dk1"/>
              </a:solidFill>
            </a:endParaRPr>
          </a:p>
          <a:p>
            <a:pPr marL="520700" lvl="1" indent="-176847" algn="l" rtl="0">
              <a:lnSpc>
                <a:spcPct val="80000"/>
              </a:lnSpc>
              <a:spcBef>
                <a:spcPts val="400"/>
              </a:spcBef>
              <a:spcAft>
                <a:spcPts val="0"/>
              </a:spcAft>
              <a:buClr>
                <a:schemeClr val="dk1"/>
              </a:buClr>
              <a:buSzPct val="100000"/>
              <a:buFont typeface="Noto Sans Symbols"/>
              <a:buChar char="❑"/>
            </a:pPr>
            <a:r>
              <a:rPr lang="en" sz="2100">
                <a:solidFill>
                  <a:schemeClr val="dk1"/>
                </a:solidFill>
              </a:rPr>
              <a:t>Relevant?</a:t>
            </a:r>
            <a:endParaRPr sz="2100">
              <a:solidFill>
                <a:schemeClr val="dk1"/>
              </a:solidFill>
            </a:endParaRPr>
          </a:p>
          <a:p>
            <a:pPr marL="520700" lvl="1" indent="-176847" algn="l" rtl="0">
              <a:lnSpc>
                <a:spcPct val="80000"/>
              </a:lnSpc>
              <a:spcBef>
                <a:spcPts val="400"/>
              </a:spcBef>
              <a:spcAft>
                <a:spcPts val="0"/>
              </a:spcAft>
              <a:buClr>
                <a:schemeClr val="dk1"/>
              </a:buClr>
              <a:buSzPct val="100000"/>
              <a:buFont typeface="Noto Sans Symbols"/>
              <a:buChar char="❑"/>
            </a:pPr>
            <a:r>
              <a:rPr lang="en" sz="2100">
                <a:solidFill>
                  <a:schemeClr val="dk1"/>
                </a:solidFill>
              </a:rPr>
              <a:t>Timely?</a:t>
            </a:r>
            <a:endParaRPr sz="2100">
              <a:solidFill>
                <a:schemeClr val="dk1"/>
              </a:solidFill>
            </a:endParaRPr>
          </a:p>
        </p:txBody>
      </p:sp>
      <p:pic>
        <p:nvPicPr>
          <p:cNvPr id="355" name="Google Shape;355;p45"/>
          <p:cNvPicPr preferRelativeResize="0"/>
          <p:nvPr/>
        </p:nvPicPr>
        <p:blipFill>
          <a:blip r:embed="rId3">
            <a:alphaModFix/>
          </a:blip>
          <a:stretch>
            <a:fillRect/>
          </a:stretch>
        </p:blipFill>
        <p:spPr>
          <a:xfrm>
            <a:off x="6379225" y="2914650"/>
            <a:ext cx="2345599" cy="20764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6"/>
          <p:cNvSpPr txBox="1">
            <a:spLocks noGrp="1"/>
          </p:cNvSpPr>
          <p:nvPr>
            <p:ph type="title"/>
          </p:nvPr>
        </p:nvSpPr>
        <p:spPr>
          <a:xfrm>
            <a:off x="365500" y="301425"/>
            <a:ext cx="7954500" cy="643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000"/>
              <a:buFont typeface="Calibri"/>
              <a:buNone/>
            </a:pPr>
            <a:r>
              <a:rPr lang="en" sz="2400"/>
              <a:t>Step 3:  Develop a Solution &amp; Action Plan</a:t>
            </a:r>
            <a:endParaRPr sz="2400"/>
          </a:p>
        </p:txBody>
      </p:sp>
      <p:sp>
        <p:nvSpPr>
          <p:cNvPr id="362" name="Google Shape;362;p46"/>
          <p:cNvSpPr txBox="1">
            <a:spLocks noGrp="1"/>
          </p:cNvSpPr>
          <p:nvPr>
            <p:ph type="body" idx="1"/>
          </p:nvPr>
        </p:nvSpPr>
        <p:spPr>
          <a:xfrm>
            <a:off x="457200" y="1048275"/>
            <a:ext cx="6388800" cy="3695100"/>
          </a:xfrm>
          <a:prstGeom prst="rect">
            <a:avLst/>
          </a:prstGeom>
          <a:noFill/>
          <a:ln>
            <a:noFill/>
          </a:ln>
        </p:spPr>
        <p:txBody>
          <a:bodyPr spcFirstLastPara="1" wrap="square" lIns="68575" tIns="34275" rIns="68575" bIns="34275" anchor="t" anchorCtr="0">
            <a:normAutofit fontScale="55000" lnSpcReduction="10000"/>
          </a:bodyPr>
          <a:lstStyle/>
          <a:p>
            <a:pPr marL="342900" lvl="0" indent="-278606" algn="l" rtl="0">
              <a:lnSpc>
                <a:spcPct val="100000"/>
              </a:lnSpc>
              <a:spcBef>
                <a:spcPts val="0"/>
              </a:spcBef>
              <a:spcAft>
                <a:spcPts val="0"/>
              </a:spcAft>
              <a:buClr>
                <a:schemeClr val="dk1"/>
              </a:buClr>
              <a:buSzPct val="100000"/>
              <a:buFont typeface="Arial"/>
              <a:buChar char="🠶"/>
            </a:pPr>
            <a:r>
              <a:rPr lang="en" sz="3250" b="1" dirty="0">
                <a:solidFill>
                  <a:schemeClr val="dk1"/>
                </a:solidFill>
              </a:rPr>
              <a:t>Consider </a:t>
            </a:r>
            <a:endParaRPr sz="3250" dirty="0">
              <a:solidFill>
                <a:schemeClr val="dk1"/>
              </a:solidFill>
            </a:endParaRPr>
          </a:p>
          <a:p>
            <a:pPr marL="1143000" lvl="2" indent="-164306" algn="l" rtl="0">
              <a:lnSpc>
                <a:spcPct val="100000"/>
              </a:lnSpc>
              <a:spcBef>
                <a:spcPts val="1000"/>
              </a:spcBef>
              <a:spcAft>
                <a:spcPts val="0"/>
              </a:spcAft>
              <a:buClr>
                <a:schemeClr val="dk1"/>
              </a:buClr>
              <a:buSzPct val="100000"/>
              <a:buFont typeface="Arial"/>
              <a:buChar char="🠶"/>
            </a:pPr>
            <a:r>
              <a:rPr lang="en" sz="3250" dirty="0">
                <a:solidFill>
                  <a:schemeClr val="dk1"/>
                </a:solidFill>
              </a:rPr>
              <a:t>Safety</a:t>
            </a:r>
            <a:endParaRPr sz="3250" dirty="0">
              <a:solidFill>
                <a:schemeClr val="dk1"/>
              </a:solidFill>
            </a:endParaRPr>
          </a:p>
          <a:p>
            <a:pPr marL="1600200" lvl="3" indent="-202406" algn="l" rtl="0">
              <a:lnSpc>
                <a:spcPct val="100000"/>
              </a:lnSpc>
              <a:spcBef>
                <a:spcPts val="1000"/>
              </a:spcBef>
              <a:spcAft>
                <a:spcPts val="0"/>
              </a:spcAft>
              <a:buClr>
                <a:schemeClr val="dk1"/>
              </a:buClr>
              <a:buSzPct val="100000"/>
              <a:buFont typeface="Arial"/>
              <a:buChar char="🠶"/>
            </a:pPr>
            <a:r>
              <a:rPr lang="en" sz="3250" dirty="0">
                <a:solidFill>
                  <a:schemeClr val="dk1"/>
                </a:solidFill>
              </a:rPr>
              <a:t>Severity, Intensity, Frequency</a:t>
            </a:r>
            <a:endParaRPr sz="3250" dirty="0">
              <a:solidFill>
                <a:schemeClr val="dk1"/>
              </a:solidFill>
            </a:endParaRPr>
          </a:p>
          <a:p>
            <a:pPr marL="1143000" lvl="2" indent="-177006" algn="l" rtl="0">
              <a:lnSpc>
                <a:spcPct val="100000"/>
              </a:lnSpc>
              <a:spcBef>
                <a:spcPts val="1000"/>
              </a:spcBef>
              <a:spcAft>
                <a:spcPts val="0"/>
              </a:spcAft>
              <a:buClr>
                <a:schemeClr val="dk1"/>
              </a:buClr>
              <a:buSzPct val="100000"/>
              <a:buFont typeface="Arial"/>
              <a:buChar char="🠶"/>
            </a:pPr>
            <a:r>
              <a:rPr lang="en" sz="3250" dirty="0">
                <a:solidFill>
                  <a:schemeClr val="dk1"/>
                </a:solidFill>
              </a:rPr>
              <a:t>Contextual Fit</a:t>
            </a:r>
            <a:endParaRPr sz="3250" dirty="0">
              <a:solidFill>
                <a:schemeClr val="dk1"/>
              </a:solidFill>
            </a:endParaRPr>
          </a:p>
          <a:p>
            <a:pPr marL="1600200" lvl="3" indent="-189706" algn="l" rtl="0">
              <a:lnSpc>
                <a:spcPct val="100000"/>
              </a:lnSpc>
              <a:spcBef>
                <a:spcPts val="1000"/>
              </a:spcBef>
              <a:spcAft>
                <a:spcPts val="0"/>
              </a:spcAft>
              <a:buClr>
                <a:schemeClr val="dk1"/>
              </a:buClr>
              <a:buSzPct val="100000"/>
              <a:buFont typeface="Arial"/>
              <a:buChar char="🠶"/>
            </a:pPr>
            <a:r>
              <a:rPr lang="en" sz="3250" dirty="0">
                <a:solidFill>
                  <a:schemeClr val="dk1"/>
                </a:solidFill>
              </a:rPr>
              <a:t>Values, skills, resources, &amp; Admin. support</a:t>
            </a:r>
            <a:endParaRPr sz="3250" dirty="0">
              <a:solidFill>
                <a:schemeClr val="dk1"/>
              </a:solidFill>
            </a:endParaRPr>
          </a:p>
          <a:p>
            <a:pPr marL="342900" lvl="0" indent="-291306" algn="l" rtl="0">
              <a:lnSpc>
                <a:spcPct val="100000"/>
              </a:lnSpc>
              <a:spcBef>
                <a:spcPts val="1000"/>
              </a:spcBef>
              <a:spcAft>
                <a:spcPts val="0"/>
              </a:spcAft>
              <a:buClr>
                <a:schemeClr val="dk1"/>
              </a:buClr>
              <a:buSzPct val="100000"/>
              <a:buFont typeface="Arial"/>
              <a:buChar char="🠶"/>
            </a:pPr>
            <a:r>
              <a:rPr lang="en" sz="3250" b="1" dirty="0">
                <a:solidFill>
                  <a:schemeClr val="dk1"/>
                </a:solidFill>
              </a:rPr>
              <a:t>Brainstorm</a:t>
            </a:r>
            <a:r>
              <a:rPr lang="en" sz="3250" dirty="0">
                <a:solidFill>
                  <a:schemeClr val="dk1"/>
                </a:solidFill>
              </a:rPr>
              <a:t> all ideas for solving the problem</a:t>
            </a:r>
            <a:endParaRPr sz="3250" dirty="0">
              <a:solidFill>
                <a:schemeClr val="dk1"/>
              </a:solidFill>
            </a:endParaRPr>
          </a:p>
          <a:p>
            <a:pPr marL="1143000" lvl="2" indent="-189706" algn="l" rtl="0">
              <a:lnSpc>
                <a:spcPct val="100000"/>
              </a:lnSpc>
              <a:spcBef>
                <a:spcPts val="1000"/>
              </a:spcBef>
              <a:spcAft>
                <a:spcPts val="0"/>
              </a:spcAft>
              <a:buClr>
                <a:schemeClr val="dk1"/>
              </a:buClr>
              <a:buSzPct val="100000"/>
              <a:buFont typeface="Arial"/>
              <a:buChar char="🠶"/>
            </a:pPr>
            <a:r>
              <a:rPr lang="en" sz="3250" dirty="0">
                <a:solidFill>
                  <a:schemeClr val="dk1"/>
                </a:solidFill>
              </a:rPr>
              <a:t>prevention, teaching, acknowledgment, correction &amp; extinction, safety</a:t>
            </a:r>
            <a:endParaRPr sz="3250" dirty="0">
              <a:solidFill>
                <a:schemeClr val="dk1"/>
              </a:solidFill>
            </a:endParaRPr>
          </a:p>
          <a:p>
            <a:pPr marL="342900" lvl="0" indent="-304006" algn="l" rtl="0">
              <a:lnSpc>
                <a:spcPct val="100000"/>
              </a:lnSpc>
              <a:spcBef>
                <a:spcPts val="1000"/>
              </a:spcBef>
              <a:spcAft>
                <a:spcPts val="0"/>
              </a:spcAft>
              <a:buClr>
                <a:schemeClr val="dk1"/>
              </a:buClr>
              <a:buSzPct val="100000"/>
              <a:buFont typeface="Arial"/>
              <a:buChar char="🠶"/>
            </a:pPr>
            <a:r>
              <a:rPr lang="en" sz="3250" b="1" i="1" dirty="0">
                <a:solidFill>
                  <a:schemeClr val="dk1"/>
                </a:solidFill>
              </a:rPr>
              <a:t>Choose the least number of things to do that will support meeting the expected outcomes (meeting the goal)</a:t>
            </a:r>
            <a:endParaRPr dirty="0"/>
          </a:p>
        </p:txBody>
      </p:sp>
      <p:pic>
        <p:nvPicPr>
          <p:cNvPr id="363" name="Google Shape;363;p46"/>
          <p:cNvPicPr preferRelativeResize="0"/>
          <p:nvPr/>
        </p:nvPicPr>
        <p:blipFill>
          <a:blip r:embed="rId3">
            <a:alphaModFix/>
          </a:blip>
          <a:stretch>
            <a:fillRect/>
          </a:stretch>
        </p:blipFill>
        <p:spPr>
          <a:xfrm>
            <a:off x="6645925" y="3067050"/>
            <a:ext cx="2345599" cy="20764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368"/>
        <p:cNvGrpSpPr/>
        <p:nvPr/>
      </p:nvGrpSpPr>
      <p:grpSpPr>
        <a:xfrm>
          <a:off x="0" y="0"/>
          <a:ext cx="0" cy="0"/>
          <a:chOff x="0" y="0"/>
          <a:chExt cx="0" cy="0"/>
        </a:xfrm>
      </p:grpSpPr>
      <p:graphicFrame>
        <p:nvGraphicFramePr>
          <p:cNvPr id="369" name="Google Shape;369;p47"/>
          <p:cNvGraphicFramePr/>
          <p:nvPr/>
        </p:nvGraphicFramePr>
        <p:xfrm>
          <a:off x="162513" y="0"/>
          <a:ext cx="8850050" cy="5122345"/>
        </p:xfrm>
        <a:graphic>
          <a:graphicData uri="http://schemas.openxmlformats.org/drawingml/2006/table">
            <a:tbl>
              <a:tblPr firstRow="1" bandRow="1">
                <a:noFill/>
                <a:tableStyleId>{5960B546-AAFB-4D26-9322-788AA4A790E7}</a:tableStyleId>
              </a:tblPr>
              <a:tblGrid>
                <a:gridCol w="3519475">
                  <a:extLst>
                    <a:ext uri="{9D8B030D-6E8A-4147-A177-3AD203B41FA5}">
                      <a16:colId xmlns:a16="http://schemas.microsoft.com/office/drawing/2014/main" val="20000"/>
                    </a:ext>
                  </a:extLst>
                </a:gridCol>
                <a:gridCol w="5330575">
                  <a:extLst>
                    <a:ext uri="{9D8B030D-6E8A-4147-A177-3AD203B41FA5}">
                      <a16:colId xmlns:a16="http://schemas.microsoft.com/office/drawing/2014/main" val="20001"/>
                    </a:ext>
                  </a:extLst>
                </a:gridCol>
              </a:tblGrid>
              <a:tr h="454975">
                <a:tc>
                  <a:txBody>
                    <a:bodyPr/>
                    <a:lstStyle/>
                    <a:p>
                      <a:pPr marL="0" marR="0" lvl="0" indent="0" algn="l" rtl="0">
                        <a:spcBef>
                          <a:spcPts val="0"/>
                        </a:spcBef>
                        <a:spcAft>
                          <a:spcPts val="0"/>
                        </a:spcAft>
                        <a:buNone/>
                      </a:pPr>
                      <a:r>
                        <a:rPr lang="en" sz="1800" u="none" strike="noStrike" cap="none">
                          <a:solidFill>
                            <a:schemeClr val="dk1"/>
                          </a:solidFill>
                          <a:latin typeface="Arial"/>
                          <a:ea typeface="Arial"/>
                          <a:cs typeface="Arial"/>
                          <a:sym typeface="Arial"/>
                        </a:rPr>
                        <a:t>Solution Action Elements</a:t>
                      </a:r>
                      <a:endParaRPr sz="1100">
                        <a:latin typeface="Arial"/>
                        <a:ea typeface="Arial"/>
                        <a:cs typeface="Arial"/>
                        <a:sym typeface="Arial"/>
                      </a:endParaRPr>
                    </a:p>
                  </a:txBody>
                  <a:tcPr marL="91450" marR="91450" marT="34300" marB="34300">
                    <a:solidFill>
                      <a:srgbClr val="E5E3D9"/>
                    </a:solidFill>
                  </a:tcPr>
                </a:tc>
                <a:tc>
                  <a:txBody>
                    <a:bodyPr/>
                    <a:lstStyle/>
                    <a:p>
                      <a:pPr marL="0" marR="0" lvl="0" indent="0" algn="l" rtl="0">
                        <a:spcBef>
                          <a:spcPts val="0"/>
                        </a:spcBef>
                        <a:spcAft>
                          <a:spcPts val="0"/>
                        </a:spcAft>
                        <a:buNone/>
                      </a:pPr>
                      <a:r>
                        <a:rPr lang="en" sz="1800">
                          <a:solidFill>
                            <a:schemeClr val="dk1"/>
                          </a:solidFill>
                          <a:latin typeface="Arial"/>
                          <a:ea typeface="Arial"/>
                          <a:cs typeface="Arial"/>
                          <a:sym typeface="Arial"/>
                        </a:rPr>
                        <a:t>Possible Generic Solution Actions</a:t>
                      </a:r>
                      <a:endParaRPr sz="1800">
                        <a:solidFill>
                          <a:schemeClr val="dk1"/>
                        </a:solidFill>
                        <a:latin typeface="Arial"/>
                        <a:ea typeface="Arial"/>
                        <a:cs typeface="Arial"/>
                        <a:sym typeface="Arial"/>
                      </a:endParaRPr>
                    </a:p>
                  </a:txBody>
                  <a:tcPr marL="91450" marR="91450" marT="34300" marB="34300">
                    <a:solidFill>
                      <a:srgbClr val="E5E3D9"/>
                    </a:solidFill>
                  </a:tcPr>
                </a:tc>
                <a:extLst>
                  <a:ext uri="{0D108BD9-81ED-4DB2-BD59-A6C34878D82A}">
                    <a16:rowId xmlns:a16="http://schemas.microsoft.com/office/drawing/2014/main" val="10000"/>
                  </a:ext>
                </a:extLst>
              </a:tr>
              <a:tr h="712300">
                <a:tc>
                  <a:txBody>
                    <a:bodyPr/>
                    <a:lstStyle/>
                    <a:p>
                      <a:pPr marL="0" marR="0" lvl="0" indent="0" algn="l" rtl="0">
                        <a:lnSpc>
                          <a:spcPct val="100000"/>
                        </a:lnSpc>
                        <a:spcBef>
                          <a:spcPts val="0"/>
                        </a:spcBef>
                        <a:spcAft>
                          <a:spcPts val="0"/>
                        </a:spcAft>
                        <a:buClr>
                          <a:schemeClr val="dk1"/>
                        </a:buClr>
                        <a:buSzPts val="1800"/>
                        <a:buFont typeface="Times New Roman"/>
                        <a:buNone/>
                      </a:pPr>
                      <a:r>
                        <a:rPr lang="en" sz="1800">
                          <a:latin typeface="Arial"/>
                          <a:ea typeface="Arial"/>
                          <a:cs typeface="Arial"/>
                          <a:sym typeface="Arial"/>
                        </a:rPr>
                        <a:t>Prevent</a:t>
                      </a:r>
                      <a:r>
                        <a:rPr lang="en" sz="1400">
                          <a:latin typeface="Arial"/>
                          <a:ea typeface="Arial"/>
                          <a:cs typeface="Arial"/>
                          <a:sym typeface="Arial"/>
                        </a:rPr>
                        <a:t> </a:t>
                      </a:r>
                      <a:r>
                        <a:rPr lang="en" sz="1400" i="1">
                          <a:solidFill>
                            <a:schemeClr val="dk1"/>
                          </a:solidFill>
                          <a:latin typeface="Arial"/>
                          <a:ea typeface="Arial"/>
                          <a:cs typeface="Arial"/>
                          <a:sym typeface="Arial"/>
                        </a:rPr>
                        <a:t>What can we do to prevent the problem?</a:t>
                      </a:r>
                      <a:endParaRPr sz="1400">
                        <a:solidFill>
                          <a:schemeClr val="dk1"/>
                        </a:solidFill>
                        <a:latin typeface="Arial"/>
                        <a:ea typeface="Arial"/>
                        <a:cs typeface="Arial"/>
                        <a:sym typeface="Arial"/>
                      </a:endParaRPr>
                    </a:p>
                  </a:txBody>
                  <a:tcPr marL="91450" marR="91450" marT="34300" marB="34300"/>
                </a:tc>
                <a:tc>
                  <a:txBody>
                    <a:bodyPr/>
                    <a:lstStyle/>
                    <a:p>
                      <a:pPr marL="0" marR="0" lvl="0" indent="0" algn="l" rtl="0">
                        <a:spcBef>
                          <a:spcPts val="0"/>
                        </a:spcBef>
                        <a:spcAft>
                          <a:spcPts val="0"/>
                        </a:spcAft>
                        <a:buNone/>
                      </a:pPr>
                      <a:r>
                        <a:rPr lang="en" sz="1400">
                          <a:solidFill>
                            <a:schemeClr val="dk1"/>
                          </a:solidFill>
                          <a:latin typeface="Arial"/>
                          <a:ea typeface="Arial"/>
                          <a:cs typeface="Arial"/>
                          <a:sym typeface="Arial"/>
                        </a:rPr>
                        <a:t>Adjust physical environment.</a:t>
                      </a:r>
                      <a:endParaRPr sz="1100">
                        <a:latin typeface="Arial"/>
                        <a:ea typeface="Arial"/>
                        <a:cs typeface="Arial"/>
                        <a:sym typeface="Arial"/>
                      </a:endParaRPr>
                    </a:p>
                    <a:p>
                      <a:pPr marL="0" marR="0" lvl="0" indent="0" algn="l" rtl="0">
                        <a:spcBef>
                          <a:spcPts val="0"/>
                        </a:spcBef>
                        <a:spcAft>
                          <a:spcPts val="0"/>
                        </a:spcAft>
                        <a:buNone/>
                      </a:pPr>
                      <a:r>
                        <a:rPr lang="en" sz="1400">
                          <a:solidFill>
                            <a:schemeClr val="dk1"/>
                          </a:solidFill>
                          <a:latin typeface="Arial"/>
                          <a:ea typeface="Arial"/>
                          <a:cs typeface="Arial"/>
                          <a:sym typeface="Arial"/>
                        </a:rPr>
                        <a:t>Define  &amp; document expectations and routines.</a:t>
                      </a:r>
                      <a:endParaRPr sz="1100">
                        <a:latin typeface="Arial"/>
                        <a:ea typeface="Arial"/>
                        <a:cs typeface="Arial"/>
                        <a:sym typeface="Arial"/>
                      </a:endParaRPr>
                    </a:p>
                    <a:p>
                      <a:pPr marL="0" marR="0" lvl="0" indent="0" algn="l" rtl="0">
                        <a:spcBef>
                          <a:spcPts val="0"/>
                        </a:spcBef>
                        <a:spcAft>
                          <a:spcPts val="0"/>
                        </a:spcAft>
                        <a:buNone/>
                      </a:pPr>
                      <a:r>
                        <a:rPr lang="en" sz="1400">
                          <a:solidFill>
                            <a:schemeClr val="dk1"/>
                          </a:solidFill>
                          <a:latin typeface="Arial"/>
                          <a:ea typeface="Arial"/>
                          <a:cs typeface="Arial"/>
                          <a:sym typeface="Arial"/>
                        </a:rPr>
                        <a:t>Assure consistent &amp; clear communication with all staff.</a:t>
                      </a:r>
                      <a:r>
                        <a:rPr lang="en" sz="1400">
                          <a:latin typeface="Arial"/>
                          <a:ea typeface="Arial"/>
                          <a:cs typeface="Arial"/>
                          <a:sym typeface="Arial"/>
                        </a:rPr>
                        <a:t> </a:t>
                      </a:r>
                      <a:endParaRPr sz="1400">
                        <a:latin typeface="Arial"/>
                        <a:ea typeface="Arial"/>
                        <a:cs typeface="Arial"/>
                        <a:sym typeface="Arial"/>
                      </a:endParaRPr>
                    </a:p>
                  </a:txBody>
                  <a:tcPr marL="91450" marR="91450" marT="34300" marB="34300"/>
                </a:tc>
                <a:extLst>
                  <a:ext uri="{0D108BD9-81ED-4DB2-BD59-A6C34878D82A}">
                    <a16:rowId xmlns:a16="http://schemas.microsoft.com/office/drawing/2014/main" val="10001"/>
                  </a:ext>
                </a:extLst>
              </a:tr>
              <a:tr h="712300">
                <a:tc>
                  <a:txBody>
                    <a:bodyPr/>
                    <a:lstStyle/>
                    <a:p>
                      <a:pPr marL="0" marR="0" lvl="0" indent="0" algn="l" rtl="0">
                        <a:spcBef>
                          <a:spcPts val="0"/>
                        </a:spcBef>
                        <a:spcAft>
                          <a:spcPts val="0"/>
                        </a:spcAft>
                        <a:buNone/>
                      </a:pPr>
                      <a:r>
                        <a:rPr lang="en" sz="1800" dirty="0">
                          <a:latin typeface="Arial"/>
                          <a:ea typeface="Arial"/>
                          <a:cs typeface="Arial"/>
                          <a:sym typeface="Arial"/>
                        </a:rPr>
                        <a:t>Teach</a:t>
                      </a:r>
                      <a:r>
                        <a:rPr lang="en" sz="1400" dirty="0">
                          <a:latin typeface="Arial"/>
                          <a:ea typeface="Arial"/>
                          <a:cs typeface="Arial"/>
                          <a:sym typeface="Arial"/>
                        </a:rPr>
                        <a:t> </a:t>
                      </a:r>
                      <a:r>
                        <a:rPr lang="en" sz="1400" i="1" dirty="0">
                          <a:solidFill>
                            <a:schemeClr val="dk1"/>
                          </a:solidFill>
                          <a:latin typeface="Arial"/>
                          <a:ea typeface="Arial"/>
                          <a:cs typeface="Arial"/>
                          <a:sym typeface="Arial"/>
                        </a:rPr>
                        <a:t>What do we need to teach to solve the problem?</a:t>
                      </a:r>
                      <a:r>
                        <a:rPr lang="en" sz="1400" dirty="0">
                          <a:latin typeface="Arial"/>
                          <a:ea typeface="Arial"/>
                          <a:cs typeface="Arial"/>
                          <a:sym typeface="Arial"/>
                        </a:rPr>
                        <a:t> </a:t>
                      </a:r>
                      <a:endParaRPr sz="1400" dirty="0">
                        <a:latin typeface="Arial"/>
                        <a:ea typeface="Arial"/>
                        <a:cs typeface="Arial"/>
                        <a:sym typeface="Arial"/>
                      </a:endParaRPr>
                    </a:p>
                  </a:txBody>
                  <a:tcPr marL="91450" marR="91450" marT="34300" marB="34300"/>
                </a:tc>
                <a:tc>
                  <a:txBody>
                    <a:bodyPr/>
                    <a:lstStyle/>
                    <a:p>
                      <a:pPr marL="0" marR="0" lvl="0" indent="0" algn="l" rtl="0">
                        <a:spcBef>
                          <a:spcPts val="0"/>
                        </a:spcBef>
                        <a:spcAft>
                          <a:spcPts val="0"/>
                        </a:spcAft>
                        <a:buNone/>
                      </a:pPr>
                      <a:r>
                        <a:rPr lang="en" sz="1400">
                          <a:solidFill>
                            <a:schemeClr val="dk1"/>
                          </a:solidFill>
                          <a:latin typeface="Arial"/>
                          <a:ea typeface="Arial"/>
                          <a:cs typeface="Arial"/>
                          <a:sym typeface="Arial"/>
                        </a:rPr>
                        <a:t>Explicit instruction linked to school wide expectations.</a:t>
                      </a:r>
                      <a:endParaRPr sz="1100">
                        <a:latin typeface="Arial"/>
                        <a:ea typeface="Arial"/>
                        <a:cs typeface="Arial"/>
                        <a:sym typeface="Arial"/>
                      </a:endParaRPr>
                    </a:p>
                    <a:p>
                      <a:pPr marL="0" marR="0" lvl="0" indent="0" algn="l" rtl="0">
                        <a:spcBef>
                          <a:spcPts val="0"/>
                        </a:spcBef>
                        <a:spcAft>
                          <a:spcPts val="0"/>
                        </a:spcAft>
                        <a:buNone/>
                      </a:pPr>
                      <a:r>
                        <a:rPr lang="en" sz="1400">
                          <a:solidFill>
                            <a:schemeClr val="dk1"/>
                          </a:solidFill>
                          <a:latin typeface="Arial"/>
                          <a:ea typeface="Arial"/>
                          <a:cs typeface="Arial"/>
                          <a:sym typeface="Arial"/>
                        </a:rPr>
                        <a:t>Teach what to do, how to do it and when to do it.</a:t>
                      </a:r>
                      <a:endParaRPr sz="1100">
                        <a:latin typeface="Arial"/>
                        <a:ea typeface="Arial"/>
                        <a:cs typeface="Arial"/>
                        <a:sym typeface="Arial"/>
                      </a:endParaRPr>
                    </a:p>
                    <a:p>
                      <a:pPr marL="0" marR="0" lvl="0" indent="0" algn="l" rtl="0">
                        <a:spcBef>
                          <a:spcPts val="0"/>
                        </a:spcBef>
                        <a:spcAft>
                          <a:spcPts val="0"/>
                        </a:spcAft>
                        <a:buNone/>
                      </a:pPr>
                      <a:r>
                        <a:rPr lang="en" sz="1400">
                          <a:solidFill>
                            <a:schemeClr val="dk1"/>
                          </a:solidFill>
                          <a:latin typeface="Arial"/>
                          <a:ea typeface="Arial"/>
                          <a:cs typeface="Arial"/>
                          <a:sym typeface="Arial"/>
                        </a:rPr>
                        <a:t>Model respect</a:t>
                      </a:r>
                      <a:r>
                        <a:rPr lang="en" sz="1400">
                          <a:latin typeface="Arial"/>
                          <a:ea typeface="Arial"/>
                          <a:cs typeface="Arial"/>
                          <a:sym typeface="Arial"/>
                        </a:rPr>
                        <a:t> .</a:t>
                      </a:r>
                      <a:endParaRPr sz="1400">
                        <a:latin typeface="Arial"/>
                        <a:ea typeface="Arial"/>
                        <a:cs typeface="Arial"/>
                        <a:sym typeface="Arial"/>
                      </a:endParaRPr>
                    </a:p>
                  </a:txBody>
                  <a:tcPr marL="91450" marR="91450" marT="34300" marB="34300"/>
                </a:tc>
                <a:extLst>
                  <a:ext uri="{0D108BD9-81ED-4DB2-BD59-A6C34878D82A}">
                    <a16:rowId xmlns:a16="http://schemas.microsoft.com/office/drawing/2014/main" val="10002"/>
                  </a:ext>
                </a:extLst>
              </a:tr>
              <a:tr h="683125">
                <a:tc>
                  <a:txBody>
                    <a:bodyPr/>
                    <a:lstStyle/>
                    <a:p>
                      <a:pPr marL="0" marR="0" lvl="0" indent="0" algn="l" rtl="0">
                        <a:spcBef>
                          <a:spcPts val="0"/>
                        </a:spcBef>
                        <a:spcAft>
                          <a:spcPts val="0"/>
                        </a:spcAft>
                        <a:buNone/>
                      </a:pPr>
                      <a:r>
                        <a:rPr lang="en" sz="1800">
                          <a:latin typeface="Arial"/>
                          <a:ea typeface="Arial"/>
                          <a:cs typeface="Arial"/>
                          <a:sym typeface="Arial"/>
                        </a:rPr>
                        <a:t>Recognize </a:t>
                      </a:r>
                      <a:r>
                        <a:rPr lang="en" sz="1400" i="1">
                          <a:solidFill>
                            <a:schemeClr val="dk1"/>
                          </a:solidFill>
                          <a:latin typeface="Arial"/>
                          <a:ea typeface="Arial"/>
                          <a:cs typeface="Arial"/>
                          <a:sym typeface="Arial"/>
                        </a:rPr>
                        <a:t>What can we do to </a:t>
                      </a:r>
                      <a:r>
                        <a:rPr lang="en" i="1">
                          <a:latin typeface="Arial"/>
                          <a:ea typeface="Arial"/>
                          <a:cs typeface="Arial"/>
                          <a:sym typeface="Arial"/>
                        </a:rPr>
                        <a:t>recognize</a:t>
                      </a:r>
                      <a:r>
                        <a:rPr lang="en" sz="1400" i="1">
                          <a:solidFill>
                            <a:schemeClr val="dk1"/>
                          </a:solidFill>
                          <a:latin typeface="Arial"/>
                          <a:ea typeface="Arial"/>
                          <a:cs typeface="Arial"/>
                          <a:sym typeface="Arial"/>
                        </a:rPr>
                        <a:t> appropriate behavior?</a:t>
                      </a:r>
                      <a:r>
                        <a:rPr lang="en" sz="1400">
                          <a:latin typeface="Arial"/>
                          <a:ea typeface="Arial"/>
                          <a:cs typeface="Arial"/>
                          <a:sym typeface="Arial"/>
                        </a:rPr>
                        <a:t> </a:t>
                      </a:r>
                      <a:endParaRPr sz="1400">
                        <a:latin typeface="Arial"/>
                        <a:ea typeface="Arial"/>
                        <a:cs typeface="Arial"/>
                        <a:sym typeface="Arial"/>
                      </a:endParaRPr>
                    </a:p>
                  </a:txBody>
                  <a:tcPr marL="91450" marR="91450" marT="34300" marB="34300"/>
                </a:tc>
                <a:tc>
                  <a:txBody>
                    <a:bodyPr/>
                    <a:lstStyle/>
                    <a:p>
                      <a:pPr marL="0" marR="0" lvl="0" indent="0" algn="l" rtl="0">
                        <a:spcBef>
                          <a:spcPts val="0"/>
                        </a:spcBef>
                        <a:spcAft>
                          <a:spcPts val="0"/>
                        </a:spcAft>
                        <a:buNone/>
                      </a:pPr>
                      <a:r>
                        <a:rPr lang="en" sz="1400">
                          <a:solidFill>
                            <a:schemeClr val="dk1"/>
                          </a:solidFill>
                          <a:latin typeface="Arial"/>
                          <a:ea typeface="Arial"/>
                          <a:cs typeface="Arial"/>
                          <a:sym typeface="Arial"/>
                        </a:rPr>
                        <a:t>Strengthen existing school wide </a:t>
                      </a:r>
                      <a:r>
                        <a:rPr lang="en">
                          <a:latin typeface="Arial"/>
                          <a:ea typeface="Arial"/>
                          <a:cs typeface="Arial"/>
                          <a:sym typeface="Arial"/>
                        </a:rPr>
                        <a:t>recognition systems</a:t>
                      </a:r>
                      <a:r>
                        <a:rPr lang="en" sz="1400">
                          <a:solidFill>
                            <a:schemeClr val="dk1"/>
                          </a:solidFill>
                          <a:latin typeface="Arial"/>
                          <a:ea typeface="Arial"/>
                          <a:cs typeface="Arial"/>
                          <a:sym typeface="Arial"/>
                        </a:rPr>
                        <a:t>.</a:t>
                      </a:r>
                      <a:endParaRPr sz="1100">
                        <a:latin typeface="Arial"/>
                        <a:ea typeface="Arial"/>
                        <a:cs typeface="Arial"/>
                        <a:sym typeface="Arial"/>
                      </a:endParaRPr>
                    </a:p>
                    <a:p>
                      <a:pPr marL="0" marR="0" lvl="0" indent="0" algn="l" rtl="0">
                        <a:spcBef>
                          <a:spcPts val="0"/>
                        </a:spcBef>
                        <a:spcAft>
                          <a:spcPts val="0"/>
                        </a:spcAft>
                        <a:buNone/>
                      </a:pPr>
                      <a:r>
                        <a:rPr lang="en" sz="1400">
                          <a:solidFill>
                            <a:schemeClr val="dk1"/>
                          </a:solidFill>
                          <a:latin typeface="Arial"/>
                          <a:ea typeface="Arial"/>
                          <a:cs typeface="Arial"/>
                          <a:sym typeface="Arial"/>
                        </a:rPr>
                        <a:t>Include student preferences.</a:t>
                      </a:r>
                      <a:endParaRPr sz="1100">
                        <a:latin typeface="Arial"/>
                        <a:ea typeface="Arial"/>
                        <a:cs typeface="Arial"/>
                        <a:sym typeface="Arial"/>
                      </a:endParaRPr>
                    </a:p>
                    <a:p>
                      <a:pPr marL="0" marR="0" lvl="0" indent="0" algn="l" rtl="0">
                        <a:spcBef>
                          <a:spcPts val="0"/>
                        </a:spcBef>
                        <a:spcAft>
                          <a:spcPts val="0"/>
                        </a:spcAft>
                        <a:buNone/>
                      </a:pPr>
                      <a:r>
                        <a:rPr lang="en">
                          <a:latin typeface="Arial"/>
                          <a:ea typeface="Arial"/>
                          <a:cs typeface="Arial"/>
                          <a:sym typeface="Arial"/>
                        </a:rPr>
                        <a:t>Coach teachers to improve behavior specific praise practices</a:t>
                      </a:r>
                      <a:endParaRPr sz="1400">
                        <a:solidFill>
                          <a:schemeClr val="dk1"/>
                        </a:solidFill>
                        <a:latin typeface="Arial"/>
                        <a:ea typeface="Arial"/>
                        <a:cs typeface="Arial"/>
                        <a:sym typeface="Arial"/>
                      </a:endParaRPr>
                    </a:p>
                  </a:txBody>
                  <a:tcPr marL="91450" marR="91450" marT="34300" marB="34300"/>
                </a:tc>
                <a:extLst>
                  <a:ext uri="{0D108BD9-81ED-4DB2-BD59-A6C34878D82A}">
                    <a16:rowId xmlns:a16="http://schemas.microsoft.com/office/drawing/2014/main" val="10003"/>
                  </a:ext>
                </a:extLst>
              </a:tr>
              <a:tr h="802000">
                <a:tc>
                  <a:txBody>
                    <a:bodyPr/>
                    <a:lstStyle/>
                    <a:p>
                      <a:pPr marL="0" marR="0" lvl="0" indent="0" algn="l" rtl="0">
                        <a:lnSpc>
                          <a:spcPct val="100000"/>
                        </a:lnSpc>
                        <a:spcBef>
                          <a:spcPts val="0"/>
                        </a:spcBef>
                        <a:spcAft>
                          <a:spcPts val="0"/>
                        </a:spcAft>
                        <a:buNone/>
                      </a:pPr>
                      <a:r>
                        <a:rPr lang="en" sz="1800">
                          <a:latin typeface="Arial"/>
                          <a:ea typeface="Arial"/>
                          <a:cs typeface="Arial"/>
                          <a:sym typeface="Arial"/>
                        </a:rPr>
                        <a:t>Extinguish </a:t>
                      </a:r>
                      <a:r>
                        <a:rPr lang="en" sz="1400" i="1">
                          <a:solidFill>
                            <a:schemeClr val="dk1"/>
                          </a:solidFill>
                          <a:latin typeface="Arial"/>
                          <a:ea typeface="Arial"/>
                          <a:cs typeface="Arial"/>
                          <a:sym typeface="Arial"/>
                        </a:rPr>
                        <a:t>What can we do to prevent the problem behavior from being </a:t>
                      </a:r>
                      <a:r>
                        <a:rPr lang="en" i="1">
                          <a:latin typeface="Arial"/>
                          <a:ea typeface="Arial"/>
                          <a:cs typeface="Arial"/>
                          <a:sym typeface="Arial"/>
                        </a:rPr>
                        <a:t>recognized</a:t>
                      </a:r>
                      <a:r>
                        <a:rPr lang="en" sz="1400" i="1">
                          <a:solidFill>
                            <a:schemeClr val="dk1"/>
                          </a:solidFill>
                          <a:latin typeface="Arial"/>
                          <a:ea typeface="Arial"/>
                          <a:cs typeface="Arial"/>
                          <a:sym typeface="Arial"/>
                        </a:rPr>
                        <a:t>?</a:t>
                      </a:r>
                      <a:r>
                        <a:rPr lang="en" sz="1800">
                          <a:latin typeface="Arial"/>
                          <a:ea typeface="Arial"/>
                          <a:cs typeface="Arial"/>
                          <a:sym typeface="Arial"/>
                        </a:rPr>
                        <a:t> </a:t>
                      </a:r>
                      <a:endParaRPr sz="1800">
                        <a:latin typeface="Arial"/>
                        <a:ea typeface="Arial"/>
                        <a:cs typeface="Arial"/>
                        <a:sym typeface="Arial"/>
                      </a:endParaRPr>
                    </a:p>
                  </a:txBody>
                  <a:tcPr marL="91450" marR="91450" marT="34300" marB="34300"/>
                </a:tc>
                <a:tc>
                  <a:txBody>
                    <a:bodyPr/>
                    <a:lstStyle/>
                    <a:p>
                      <a:pPr marL="0" marR="0" lvl="0" indent="0" algn="l" rtl="0">
                        <a:lnSpc>
                          <a:spcPct val="100000"/>
                        </a:lnSpc>
                        <a:spcBef>
                          <a:spcPts val="0"/>
                        </a:spcBef>
                        <a:spcAft>
                          <a:spcPts val="0"/>
                        </a:spcAft>
                        <a:buClr>
                          <a:schemeClr val="dk1"/>
                        </a:buClr>
                        <a:buSzPts val="1400"/>
                        <a:buFont typeface="Times New Roman"/>
                        <a:buNone/>
                      </a:pPr>
                      <a:r>
                        <a:rPr lang="en" sz="1400">
                          <a:solidFill>
                            <a:schemeClr val="dk1"/>
                          </a:solidFill>
                          <a:latin typeface="Arial"/>
                          <a:ea typeface="Arial"/>
                          <a:cs typeface="Arial"/>
                          <a:sym typeface="Arial"/>
                        </a:rPr>
                        <a:t>Use ‘signal’ for asking person to ‘stop’.</a:t>
                      </a:r>
                      <a:endParaRPr sz="1100">
                        <a:latin typeface="Arial"/>
                        <a:ea typeface="Arial"/>
                        <a:cs typeface="Arial"/>
                        <a:sym typeface="Arial"/>
                      </a:endParaRPr>
                    </a:p>
                    <a:p>
                      <a:pPr marL="0" marR="0" lvl="0" indent="0" algn="l" rtl="0">
                        <a:spcBef>
                          <a:spcPts val="0"/>
                        </a:spcBef>
                        <a:spcAft>
                          <a:spcPts val="0"/>
                        </a:spcAft>
                        <a:buNone/>
                      </a:pPr>
                      <a:r>
                        <a:rPr lang="en" sz="1400">
                          <a:latin typeface="Arial"/>
                          <a:ea typeface="Arial"/>
                          <a:cs typeface="Arial"/>
                          <a:sym typeface="Arial"/>
                        </a:rPr>
                        <a:t>Teach others to ignore (turn away/look down) problem behavior.</a:t>
                      </a:r>
                      <a:endParaRPr sz="1400">
                        <a:latin typeface="Arial"/>
                        <a:ea typeface="Arial"/>
                        <a:cs typeface="Arial"/>
                        <a:sym typeface="Arial"/>
                      </a:endParaRPr>
                    </a:p>
                    <a:p>
                      <a:pPr marL="0" marR="0" lvl="0" indent="0" algn="l" rtl="0">
                        <a:spcBef>
                          <a:spcPts val="0"/>
                        </a:spcBef>
                        <a:spcAft>
                          <a:spcPts val="0"/>
                        </a:spcAft>
                        <a:buNone/>
                      </a:pPr>
                      <a:r>
                        <a:rPr lang="en">
                          <a:latin typeface="Arial"/>
                          <a:ea typeface="Arial"/>
                          <a:cs typeface="Arial"/>
                          <a:sym typeface="Arial"/>
                        </a:rPr>
                        <a:t>Support teachers to use regulation strategies when frustrated by student behavior </a:t>
                      </a:r>
                      <a:endParaRPr>
                        <a:latin typeface="Arial"/>
                        <a:ea typeface="Arial"/>
                        <a:cs typeface="Arial"/>
                        <a:sym typeface="Arial"/>
                      </a:endParaRPr>
                    </a:p>
                  </a:txBody>
                  <a:tcPr marL="91450" marR="91450" marT="34300" marB="34300"/>
                </a:tc>
                <a:extLst>
                  <a:ext uri="{0D108BD9-81ED-4DB2-BD59-A6C34878D82A}">
                    <a16:rowId xmlns:a16="http://schemas.microsoft.com/office/drawing/2014/main" val="10004"/>
                  </a:ext>
                </a:extLst>
              </a:tr>
              <a:tr h="899750">
                <a:tc>
                  <a:txBody>
                    <a:bodyPr/>
                    <a:lstStyle/>
                    <a:p>
                      <a:pPr marL="0" marR="0" lvl="0" indent="0" algn="l" rtl="0">
                        <a:spcBef>
                          <a:spcPts val="0"/>
                        </a:spcBef>
                        <a:spcAft>
                          <a:spcPts val="0"/>
                        </a:spcAft>
                        <a:buNone/>
                      </a:pPr>
                      <a:r>
                        <a:rPr lang="en" sz="1800">
                          <a:latin typeface="Arial"/>
                          <a:ea typeface="Arial"/>
                          <a:cs typeface="Arial"/>
                          <a:sym typeface="Arial"/>
                        </a:rPr>
                        <a:t>Correct </a:t>
                      </a:r>
                      <a:r>
                        <a:rPr lang="en" sz="1400" i="1">
                          <a:solidFill>
                            <a:schemeClr val="dk1"/>
                          </a:solidFill>
                          <a:latin typeface="Arial"/>
                          <a:ea typeface="Arial"/>
                          <a:cs typeface="Arial"/>
                          <a:sym typeface="Arial"/>
                        </a:rPr>
                        <a:t>What will we do to provide corrective feedback? </a:t>
                      </a:r>
                      <a:endParaRPr sz="1800">
                        <a:latin typeface="Arial"/>
                        <a:ea typeface="Arial"/>
                        <a:cs typeface="Arial"/>
                        <a:sym typeface="Arial"/>
                      </a:endParaRPr>
                    </a:p>
                  </a:txBody>
                  <a:tcPr marL="91450" marR="91450" marT="34300" marB="34300"/>
                </a:tc>
                <a:tc>
                  <a:txBody>
                    <a:bodyPr/>
                    <a:lstStyle/>
                    <a:p>
                      <a:pPr marL="0" marR="0" lvl="0" indent="0" algn="l" rtl="0">
                        <a:spcBef>
                          <a:spcPts val="0"/>
                        </a:spcBef>
                        <a:spcAft>
                          <a:spcPts val="0"/>
                        </a:spcAft>
                        <a:buNone/>
                      </a:pPr>
                      <a:r>
                        <a:rPr lang="en" sz="1400">
                          <a:solidFill>
                            <a:schemeClr val="dk1"/>
                          </a:solidFill>
                          <a:latin typeface="Arial"/>
                          <a:ea typeface="Arial"/>
                          <a:cs typeface="Arial"/>
                          <a:sym typeface="Arial"/>
                        </a:rPr>
                        <a:t>Intervene early by using a neutral, respectful tone of voice. </a:t>
                      </a:r>
                      <a:endParaRPr sz="1100">
                        <a:latin typeface="Arial"/>
                        <a:ea typeface="Arial"/>
                        <a:cs typeface="Arial"/>
                        <a:sym typeface="Arial"/>
                      </a:endParaRPr>
                    </a:p>
                    <a:p>
                      <a:pPr marL="0" marR="0" lvl="0" indent="0" algn="l" rtl="0">
                        <a:spcBef>
                          <a:spcPts val="0"/>
                        </a:spcBef>
                        <a:spcAft>
                          <a:spcPts val="0"/>
                        </a:spcAft>
                        <a:buNone/>
                      </a:pPr>
                      <a:r>
                        <a:rPr lang="en" sz="1400">
                          <a:solidFill>
                            <a:schemeClr val="dk1"/>
                          </a:solidFill>
                          <a:latin typeface="Arial"/>
                          <a:ea typeface="Arial"/>
                          <a:cs typeface="Arial"/>
                          <a:sym typeface="Arial"/>
                        </a:rPr>
                        <a:t>Label inappropriate behavior followed by what to do </a:t>
                      </a:r>
                      <a:endParaRPr sz="1100">
                        <a:latin typeface="Arial"/>
                        <a:ea typeface="Arial"/>
                        <a:cs typeface="Arial"/>
                        <a:sym typeface="Arial"/>
                      </a:endParaRPr>
                    </a:p>
                    <a:p>
                      <a:pPr marL="0" marR="0" lvl="0" indent="0" algn="l" rtl="0">
                        <a:spcBef>
                          <a:spcPts val="0"/>
                        </a:spcBef>
                        <a:spcAft>
                          <a:spcPts val="0"/>
                        </a:spcAft>
                        <a:buNone/>
                      </a:pPr>
                      <a:r>
                        <a:rPr lang="en" sz="1400">
                          <a:solidFill>
                            <a:schemeClr val="dk1"/>
                          </a:solidFill>
                          <a:latin typeface="Arial"/>
                          <a:ea typeface="Arial"/>
                          <a:cs typeface="Arial"/>
                          <a:sym typeface="Arial"/>
                        </a:rPr>
                        <a:t>Follow SW discipline procedures</a:t>
                      </a:r>
                      <a:endParaRPr sz="1100">
                        <a:latin typeface="Arial"/>
                        <a:ea typeface="Arial"/>
                        <a:cs typeface="Arial"/>
                        <a:sym typeface="Arial"/>
                      </a:endParaRPr>
                    </a:p>
                  </a:txBody>
                  <a:tcPr marL="91450" marR="91450" marT="34300" marB="34300"/>
                </a:tc>
                <a:extLst>
                  <a:ext uri="{0D108BD9-81ED-4DB2-BD59-A6C34878D82A}">
                    <a16:rowId xmlns:a16="http://schemas.microsoft.com/office/drawing/2014/main" val="10005"/>
                  </a:ext>
                </a:extLst>
              </a:tr>
              <a:tr h="712300">
                <a:tc>
                  <a:txBody>
                    <a:bodyPr/>
                    <a:lstStyle/>
                    <a:p>
                      <a:pPr marL="0" marR="0" lvl="0" indent="0" algn="l" rtl="0">
                        <a:spcBef>
                          <a:spcPts val="0"/>
                        </a:spcBef>
                        <a:spcAft>
                          <a:spcPts val="0"/>
                        </a:spcAft>
                        <a:buNone/>
                      </a:pPr>
                      <a:r>
                        <a:rPr lang="en" sz="1800">
                          <a:latin typeface="Arial"/>
                          <a:ea typeface="Arial"/>
                          <a:cs typeface="Arial"/>
                          <a:sym typeface="Arial"/>
                        </a:rPr>
                        <a:t>Safety </a:t>
                      </a:r>
                      <a:r>
                        <a:rPr lang="en" sz="1400" i="1">
                          <a:solidFill>
                            <a:schemeClr val="dk1"/>
                          </a:solidFill>
                          <a:latin typeface="Arial"/>
                          <a:ea typeface="Arial"/>
                          <a:cs typeface="Arial"/>
                          <a:sym typeface="Arial"/>
                        </a:rPr>
                        <a:t>Do we need additional safety precautions?</a:t>
                      </a:r>
                      <a:r>
                        <a:rPr lang="en" sz="1400">
                          <a:latin typeface="Arial"/>
                          <a:ea typeface="Arial"/>
                          <a:cs typeface="Arial"/>
                          <a:sym typeface="Arial"/>
                        </a:rPr>
                        <a:t> </a:t>
                      </a:r>
                      <a:endParaRPr sz="1400">
                        <a:latin typeface="Arial"/>
                        <a:ea typeface="Arial"/>
                        <a:cs typeface="Arial"/>
                        <a:sym typeface="Arial"/>
                      </a:endParaRPr>
                    </a:p>
                  </a:txBody>
                  <a:tcPr marL="91450" marR="91450" marT="34300" marB="34300"/>
                </a:tc>
                <a:tc>
                  <a:txBody>
                    <a:bodyPr/>
                    <a:lstStyle/>
                    <a:p>
                      <a:pPr marL="0" marR="0" lvl="0" indent="0" algn="l" rtl="0">
                        <a:spcBef>
                          <a:spcPts val="0"/>
                        </a:spcBef>
                        <a:spcAft>
                          <a:spcPts val="0"/>
                        </a:spcAft>
                        <a:buNone/>
                      </a:pPr>
                      <a:r>
                        <a:rPr lang="en" sz="1400" dirty="0">
                          <a:solidFill>
                            <a:schemeClr val="dk1"/>
                          </a:solidFill>
                          <a:latin typeface="Arial"/>
                          <a:ea typeface="Arial"/>
                          <a:cs typeface="Arial"/>
                          <a:sym typeface="Arial"/>
                        </a:rPr>
                        <a:t>Separate student from others if he/she is unable to demonstrate self-control.</a:t>
                      </a:r>
                      <a:endParaRPr sz="1100" dirty="0">
                        <a:latin typeface="Arial"/>
                        <a:ea typeface="Arial"/>
                        <a:cs typeface="Arial"/>
                        <a:sym typeface="Arial"/>
                      </a:endParaRPr>
                    </a:p>
                    <a:p>
                      <a:pPr marL="0" marR="0" lvl="0" indent="0" algn="l" rtl="0">
                        <a:spcBef>
                          <a:spcPts val="0"/>
                        </a:spcBef>
                        <a:spcAft>
                          <a:spcPts val="0"/>
                        </a:spcAft>
                        <a:buNone/>
                      </a:pPr>
                      <a:r>
                        <a:rPr lang="en" sz="1400" dirty="0">
                          <a:solidFill>
                            <a:schemeClr val="dk1"/>
                          </a:solidFill>
                          <a:latin typeface="Arial"/>
                          <a:ea typeface="Arial"/>
                          <a:cs typeface="Arial"/>
                          <a:sym typeface="Arial"/>
                        </a:rPr>
                        <a:t>Make sure adult supervision is available.</a:t>
                      </a:r>
                      <a:endParaRPr sz="1100" dirty="0">
                        <a:latin typeface="Arial"/>
                        <a:ea typeface="Arial"/>
                        <a:cs typeface="Arial"/>
                        <a:sym typeface="Arial"/>
                      </a:endParaRPr>
                    </a:p>
                  </a:txBody>
                  <a:tcPr marL="91450" marR="91450" marT="34300" marB="34300"/>
                </a:tc>
                <a:extLst>
                  <a:ext uri="{0D108BD9-81ED-4DB2-BD59-A6C34878D82A}">
                    <a16:rowId xmlns:a16="http://schemas.microsoft.com/office/drawing/2014/main" val="10006"/>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374"/>
        <p:cNvGrpSpPr/>
        <p:nvPr/>
      </p:nvGrpSpPr>
      <p:grpSpPr>
        <a:xfrm>
          <a:off x="0" y="0"/>
          <a:ext cx="0" cy="0"/>
          <a:chOff x="0" y="0"/>
          <a:chExt cx="0" cy="0"/>
        </a:xfrm>
      </p:grpSpPr>
      <p:graphicFrame>
        <p:nvGraphicFramePr>
          <p:cNvPr id="375" name="Google Shape;375;p48"/>
          <p:cNvGraphicFramePr/>
          <p:nvPr/>
        </p:nvGraphicFramePr>
        <p:xfrm>
          <a:off x="162513" y="0"/>
          <a:ext cx="8850050" cy="5167615"/>
        </p:xfrm>
        <a:graphic>
          <a:graphicData uri="http://schemas.openxmlformats.org/drawingml/2006/table">
            <a:tbl>
              <a:tblPr firstRow="1" bandRow="1">
                <a:noFill/>
                <a:tableStyleId>{5960B546-AAFB-4D26-9322-788AA4A790E7}</a:tableStyleId>
              </a:tblPr>
              <a:tblGrid>
                <a:gridCol w="3519475">
                  <a:extLst>
                    <a:ext uri="{9D8B030D-6E8A-4147-A177-3AD203B41FA5}">
                      <a16:colId xmlns:a16="http://schemas.microsoft.com/office/drawing/2014/main" val="20000"/>
                    </a:ext>
                  </a:extLst>
                </a:gridCol>
                <a:gridCol w="5330575">
                  <a:extLst>
                    <a:ext uri="{9D8B030D-6E8A-4147-A177-3AD203B41FA5}">
                      <a16:colId xmlns:a16="http://schemas.microsoft.com/office/drawing/2014/main" val="20001"/>
                    </a:ext>
                  </a:extLst>
                </a:gridCol>
              </a:tblGrid>
              <a:tr h="454975">
                <a:tc>
                  <a:txBody>
                    <a:bodyPr/>
                    <a:lstStyle/>
                    <a:p>
                      <a:pPr marL="0" marR="0" lvl="0" indent="0" algn="l" rtl="0">
                        <a:spcBef>
                          <a:spcPts val="0"/>
                        </a:spcBef>
                        <a:spcAft>
                          <a:spcPts val="0"/>
                        </a:spcAft>
                        <a:buNone/>
                      </a:pPr>
                      <a:r>
                        <a:rPr lang="en" sz="1800" u="none" strike="noStrike" cap="none">
                          <a:solidFill>
                            <a:schemeClr val="dk1"/>
                          </a:solidFill>
                          <a:latin typeface="Arial"/>
                          <a:ea typeface="Arial"/>
                          <a:cs typeface="Arial"/>
                          <a:sym typeface="Arial"/>
                        </a:rPr>
                        <a:t>Solution Action Elements</a:t>
                      </a:r>
                      <a:endParaRPr sz="1100">
                        <a:latin typeface="Arial"/>
                        <a:ea typeface="Arial"/>
                        <a:cs typeface="Arial"/>
                        <a:sym typeface="Arial"/>
                      </a:endParaRPr>
                    </a:p>
                  </a:txBody>
                  <a:tcPr marL="91450" marR="91450" marT="34300" marB="34300">
                    <a:solidFill>
                      <a:srgbClr val="E5E3D9"/>
                    </a:solidFill>
                  </a:tcPr>
                </a:tc>
                <a:tc>
                  <a:txBody>
                    <a:bodyPr/>
                    <a:lstStyle/>
                    <a:p>
                      <a:pPr marL="0" marR="0" lvl="0" indent="0" algn="l" rtl="0">
                        <a:spcBef>
                          <a:spcPts val="0"/>
                        </a:spcBef>
                        <a:spcAft>
                          <a:spcPts val="0"/>
                        </a:spcAft>
                        <a:buNone/>
                      </a:pPr>
                      <a:r>
                        <a:rPr lang="en" sz="1800">
                          <a:solidFill>
                            <a:schemeClr val="dk1"/>
                          </a:solidFill>
                          <a:latin typeface="Arial"/>
                          <a:ea typeface="Arial"/>
                          <a:cs typeface="Arial"/>
                          <a:sym typeface="Arial"/>
                        </a:rPr>
                        <a:t>Possible Solution Actions for Cafeteria Problem</a:t>
                      </a:r>
                      <a:endParaRPr sz="1800">
                        <a:solidFill>
                          <a:schemeClr val="dk1"/>
                        </a:solidFill>
                        <a:latin typeface="Arial"/>
                        <a:ea typeface="Arial"/>
                        <a:cs typeface="Arial"/>
                        <a:sym typeface="Arial"/>
                      </a:endParaRPr>
                    </a:p>
                  </a:txBody>
                  <a:tcPr marL="91450" marR="91450" marT="34300" marB="34300">
                    <a:solidFill>
                      <a:srgbClr val="E5E3D9"/>
                    </a:solidFill>
                  </a:tcPr>
                </a:tc>
                <a:extLst>
                  <a:ext uri="{0D108BD9-81ED-4DB2-BD59-A6C34878D82A}">
                    <a16:rowId xmlns:a16="http://schemas.microsoft.com/office/drawing/2014/main" val="10000"/>
                  </a:ext>
                </a:extLst>
              </a:tr>
              <a:tr h="712300">
                <a:tc>
                  <a:txBody>
                    <a:bodyPr/>
                    <a:lstStyle/>
                    <a:p>
                      <a:pPr marL="0" marR="0" lvl="0" indent="0" algn="l" rtl="0">
                        <a:lnSpc>
                          <a:spcPct val="100000"/>
                        </a:lnSpc>
                        <a:spcBef>
                          <a:spcPts val="0"/>
                        </a:spcBef>
                        <a:spcAft>
                          <a:spcPts val="0"/>
                        </a:spcAft>
                        <a:buClr>
                          <a:schemeClr val="dk1"/>
                        </a:buClr>
                        <a:buSzPts val="1800"/>
                        <a:buFont typeface="Times New Roman"/>
                        <a:buNone/>
                      </a:pPr>
                      <a:r>
                        <a:rPr lang="en" sz="1800">
                          <a:latin typeface="Arial"/>
                          <a:ea typeface="Arial"/>
                          <a:cs typeface="Arial"/>
                          <a:sym typeface="Arial"/>
                        </a:rPr>
                        <a:t>Prevent</a:t>
                      </a:r>
                      <a:r>
                        <a:rPr lang="en" sz="1400">
                          <a:latin typeface="Arial"/>
                          <a:ea typeface="Arial"/>
                          <a:cs typeface="Arial"/>
                          <a:sym typeface="Arial"/>
                        </a:rPr>
                        <a:t> </a:t>
                      </a:r>
                      <a:r>
                        <a:rPr lang="en" sz="1400" i="1">
                          <a:solidFill>
                            <a:schemeClr val="dk1"/>
                          </a:solidFill>
                          <a:latin typeface="Arial"/>
                          <a:ea typeface="Arial"/>
                          <a:cs typeface="Arial"/>
                          <a:sym typeface="Arial"/>
                        </a:rPr>
                        <a:t>What can we do to prevent the problem?</a:t>
                      </a:r>
                      <a:endParaRPr sz="1400">
                        <a:solidFill>
                          <a:schemeClr val="dk1"/>
                        </a:solidFill>
                        <a:latin typeface="Arial"/>
                        <a:ea typeface="Arial"/>
                        <a:cs typeface="Arial"/>
                        <a:sym typeface="Arial"/>
                      </a:endParaRPr>
                    </a:p>
                  </a:txBody>
                  <a:tcPr marL="91450" marR="91450" marT="34300" marB="34300"/>
                </a:tc>
                <a:tc>
                  <a:txBody>
                    <a:bodyPr/>
                    <a:lstStyle/>
                    <a:p>
                      <a:pPr marL="0" marR="0" lvl="0" indent="0" algn="l" rtl="0">
                        <a:spcBef>
                          <a:spcPts val="0"/>
                        </a:spcBef>
                        <a:spcAft>
                          <a:spcPts val="0"/>
                        </a:spcAft>
                        <a:buNone/>
                      </a:pPr>
                      <a:endParaRPr sz="1400">
                        <a:latin typeface="Arial"/>
                        <a:ea typeface="Arial"/>
                        <a:cs typeface="Arial"/>
                        <a:sym typeface="Arial"/>
                      </a:endParaRPr>
                    </a:p>
                  </a:txBody>
                  <a:tcPr marL="91450" marR="91450" marT="34300" marB="34300"/>
                </a:tc>
                <a:extLst>
                  <a:ext uri="{0D108BD9-81ED-4DB2-BD59-A6C34878D82A}">
                    <a16:rowId xmlns:a16="http://schemas.microsoft.com/office/drawing/2014/main" val="10001"/>
                  </a:ext>
                </a:extLst>
              </a:tr>
              <a:tr h="712300">
                <a:tc>
                  <a:txBody>
                    <a:bodyPr/>
                    <a:lstStyle/>
                    <a:p>
                      <a:pPr marL="0" marR="0" lvl="0" indent="0" algn="l" rtl="0">
                        <a:spcBef>
                          <a:spcPts val="0"/>
                        </a:spcBef>
                        <a:spcAft>
                          <a:spcPts val="0"/>
                        </a:spcAft>
                        <a:buNone/>
                      </a:pPr>
                      <a:r>
                        <a:rPr lang="en" sz="1800">
                          <a:latin typeface="Arial"/>
                          <a:ea typeface="Arial"/>
                          <a:cs typeface="Arial"/>
                          <a:sym typeface="Arial"/>
                        </a:rPr>
                        <a:t>Teach</a:t>
                      </a:r>
                      <a:r>
                        <a:rPr lang="en" sz="1400">
                          <a:latin typeface="Arial"/>
                          <a:ea typeface="Arial"/>
                          <a:cs typeface="Arial"/>
                          <a:sym typeface="Arial"/>
                        </a:rPr>
                        <a:t> </a:t>
                      </a:r>
                      <a:r>
                        <a:rPr lang="en" sz="1400" i="1">
                          <a:solidFill>
                            <a:schemeClr val="dk1"/>
                          </a:solidFill>
                          <a:latin typeface="Arial"/>
                          <a:ea typeface="Arial"/>
                          <a:cs typeface="Arial"/>
                          <a:sym typeface="Arial"/>
                        </a:rPr>
                        <a:t>What do we need to teach to solve the problem?</a:t>
                      </a:r>
                      <a:r>
                        <a:rPr lang="en" sz="1400">
                          <a:latin typeface="Arial"/>
                          <a:ea typeface="Arial"/>
                          <a:cs typeface="Arial"/>
                          <a:sym typeface="Arial"/>
                        </a:rPr>
                        <a:t> </a:t>
                      </a:r>
                      <a:endParaRPr sz="1400">
                        <a:latin typeface="Arial"/>
                        <a:ea typeface="Arial"/>
                        <a:cs typeface="Arial"/>
                        <a:sym typeface="Arial"/>
                      </a:endParaRPr>
                    </a:p>
                  </a:txBody>
                  <a:tcPr marL="91450" marR="91450" marT="34300" marB="34300"/>
                </a:tc>
                <a:tc>
                  <a:txBody>
                    <a:bodyPr/>
                    <a:lstStyle/>
                    <a:p>
                      <a:pPr marL="0" marR="0" lvl="0" indent="0" algn="l" rtl="0">
                        <a:spcBef>
                          <a:spcPts val="0"/>
                        </a:spcBef>
                        <a:spcAft>
                          <a:spcPts val="0"/>
                        </a:spcAft>
                        <a:buNone/>
                      </a:pPr>
                      <a:endParaRPr sz="1400">
                        <a:latin typeface="Arial"/>
                        <a:ea typeface="Arial"/>
                        <a:cs typeface="Arial"/>
                        <a:sym typeface="Arial"/>
                      </a:endParaRPr>
                    </a:p>
                  </a:txBody>
                  <a:tcPr marL="91450" marR="91450" marT="34300" marB="34300"/>
                </a:tc>
                <a:extLst>
                  <a:ext uri="{0D108BD9-81ED-4DB2-BD59-A6C34878D82A}">
                    <a16:rowId xmlns:a16="http://schemas.microsoft.com/office/drawing/2014/main" val="10002"/>
                  </a:ext>
                </a:extLst>
              </a:tr>
              <a:tr h="683125">
                <a:tc>
                  <a:txBody>
                    <a:bodyPr/>
                    <a:lstStyle/>
                    <a:p>
                      <a:pPr marL="0" marR="0" lvl="0" indent="0" algn="l" rtl="0">
                        <a:spcBef>
                          <a:spcPts val="0"/>
                        </a:spcBef>
                        <a:spcAft>
                          <a:spcPts val="0"/>
                        </a:spcAft>
                        <a:buNone/>
                      </a:pPr>
                      <a:r>
                        <a:rPr lang="en" sz="1800">
                          <a:latin typeface="Arial"/>
                          <a:ea typeface="Arial"/>
                          <a:cs typeface="Arial"/>
                          <a:sym typeface="Arial"/>
                        </a:rPr>
                        <a:t>Recognize </a:t>
                      </a:r>
                      <a:r>
                        <a:rPr lang="en" sz="1400" i="1">
                          <a:solidFill>
                            <a:schemeClr val="dk1"/>
                          </a:solidFill>
                          <a:latin typeface="Arial"/>
                          <a:ea typeface="Arial"/>
                          <a:cs typeface="Arial"/>
                          <a:sym typeface="Arial"/>
                        </a:rPr>
                        <a:t>What can we do to </a:t>
                      </a:r>
                      <a:r>
                        <a:rPr lang="en" i="1">
                          <a:latin typeface="Arial"/>
                          <a:ea typeface="Arial"/>
                          <a:cs typeface="Arial"/>
                          <a:sym typeface="Arial"/>
                        </a:rPr>
                        <a:t>recognize</a:t>
                      </a:r>
                      <a:r>
                        <a:rPr lang="en" sz="1400" i="1">
                          <a:solidFill>
                            <a:schemeClr val="dk1"/>
                          </a:solidFill>
                          <a:latin typeface="Arial"/>
                          <a:ea typeface="Arial"/>
                          <a:cs typeface="Arial"/>
                          <a:sym typeface="Arial"/>
                        </a:rPr>
                        <a:t> appropriate behavior?</a:t>
                      </a:r>
                      <a:r>
                        <a:rPr lang="en" sz="1400">
                          <a:latin typeface="Arial"/>
                          <a:ea typeface="Arial"/>
                          <a:cs typeface="Arial"/>
                          <a:sym typeface="Arial"/>
                        </a:rPr>
                        <a:t> </a:t>
                      </a:r>
                      <a:endParaRPr sz="1400">
                        <a:latin typeface="Arial"/>
                        <a:ea typeface="Arial"/>
                        <a:cs typeface="Arial"/>
                        <a:sym typeface="Arial"/>
                      </a:endParaRPr>
                    </a:p>
                  </a:txBody>
                  <a:tcPr marL="91450" marR="91450" marT="34300" marB="34300"/>
                </a:tc>
                <a:tc>
                  <a:txBody>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a:txBody>
                  <a:tcPr marL="91450" marR="91450" marT="34300" marB="34300"/>
                </a:tc>
                <a:extLst>
                  <a:ext uri="{0D108BD9-81ED-4DB2-BD59-A6C34878D82A}">
                    <a16:rowId xmlns:a16="http://schemas.microsoft.com/office/drawing/2014/main" val="10003"/>
                  </a:ext>
                </a:extLst>
              </a:tr>
              <a:tr h="802000">
                <a:tc>
                  <a:txBody>
                    <a:bodyPr/>
                    <a:lstStyle/>
                    <a:p>
                      <a:pPr marL="0" marR="0" lvl="0" indent="0" algn="l" rtl="0">
                        <a:lnSpc>
                          <a:spcPct val="100000"/>
                        </a:lnSpc>
                        <a:spcBef>
                          <a:spcPts val="0"/>
                        </a:spcBef>
                        <a:spcAft>
                          <a:spcPts val="0"/>
                        </a:spcAft>
                        <a:buNone/>
                      </a:pPr>
                      <a:r>
                        <a:rPr lang="en" sz="1800">
                          <a:latin typeface="Arial"/>
                          <a:ea typeface="Arial"/>
                          <a:cs typeface="Arial"/>
                          <a:sym typeface="Arial"/>
                        </a:rPr>
                        <a:t>Extinguish </a:t>
                      </a:r>
                      <a:r>
                        <a:rPr lang="en" sz="1400" i="1">
                          <a:solidFill>
                            <a:schemeClr val="dk1"/>
                          </a:solidFill>
                          <a:latin typeface="Arial"/>
                          <a:ea typeface="Arial"/>
                          <a:cs typeface="Arial"/>
                          <a:sym typeface="Arial"/>
                        </a:rPr>
                        <a:t>What can we do to prevent the problem behavior from being rewarded?</a:t>
                      </a:r>
                      <a:r>
                        <a:rPr lang="en" sz="1800">
                          <a:latin typeface="Arial"/>
                          <a:ea typeface="Arial"/>
                          <a:cs typeface="Arial"/>
                          <a:sym typeface="Arial"/>
                        </a:rPr>
                        <a:t> </a:t>
                      </a:r>
                      <a:endParaRPr sz="1800">
                        <a:latin typeface="Arial"/>
                        <a:ea typeface="Arial"/>
                        <a:cs typeface="Arial"/>
                        <a:sym typeface="Arial"/>
                      </a:endParaRPr>
                    </a:p>
                  </a:txBody>
                  <a:tcPr marL="91450" marR="91450" marT="34300" marB="34300"/>
                </a:tc>
                <a:tc>
                  <a:txBody>
                    <a:bodyPr/>
                    <a:lstStyle/>
                    <a:p>
                      <a:pPr marL="0" marR="0" lvl="0" indent="0" algn="l" rtl="0">
                        <a:spcBef>
                          <a:spcPts val="0"/>
                        </a:spcBef>
                        <a:spcAft>
                          <a:spcPts val="0"/>
                        </a:spcAft>
                        <a:buNone/>
                      </a:pPr>
                      <a:endParaRPr sz="1400">
                        <a:latin typeface="Arial"/>
                        <a:ea typeface="Arial"/>
                        <a:cs typeface="Arial"/>
                        <a:sym typeface="Arial"/>
                      </a:endParaRPr>
                    </a:p>
                  </a:txBody>
                  <a:tcPr marL="91450" marR="91450" marT="34300" marB="34300"/>
                </a:tc>
                <a:extLst>
                  <a:ext uri="{0D108BD9-81ED-4DB2-BD59-A6C34878D82A}">
                    <a16:rowId xmlns:a16="http://schemas.microsoft.com/office/drawing/2014/main" val="10004"/>
                  </a:ext>
                </a:extLst>
              </a:tr>
              <a:tr h="899750">
                <a:tc>
                  <a:txBody>
                    <a:bodyPr/>
                    <a:lstStyle/>
                    <a:p>
                      <a:pPr marL="0" marR="0" lvl="0" indent="0" algn="l" rtl="0">
                        <a:spcBef>
                          <a:spcPts val="0"/>
                        </a:spcBef>
                        <a:spcAft>
                          <a:spcPts val="0"/>
                        </a:spcAft>
                        <a:buNone/>
                      </a:pPr>
                      <a:r>
                        <a:rPr lang="en" sz="1800">
                          <a:latin typeface="Arial"/>
                          <a:ea typeface="Arial"/>
                          <a:cs typeface="Arial"/>
                          <a:sym typeface="Arial"/>
                        </a:rPr>
                        <a:t>Correct </a:t>
                      </a:r>
                      <a:r>
                        <a:rPr lang="en" sz="1400" i="1">
                          <a:solidFill>
                            <a:schemeClr val="dk1"/>
                          </a:solidFill>
                          <a:latin typeface="Arial"/>
                          <a:ea typeface="Arial"/>
                          <a:cs typeface="Arial"/>
                          <a:sym typeface="Arial"/>
                        </a:rPr>
                        <a:t>What will we do to provide corrective feedback? </a:t>
                      </a:r>
                      <a:endParaRPr sz="1800">
                        <a:latin typeface="Arial"/>
                        <a:ea typeface="Arial"/>
                        <a:cs typeface="Arial"/>
                        <a:sym typeface="Arial"/>
                      </a:endParaRPr>
                    </a:p>
                  </a:txBody>
                  <a:tcPr marL="91450" marR="91450" marT="34300" marB="34300"/>
                </a:tc>
                <a:tc>
                  <a:txBody>
                    <a:bodyPr/>
                    <a:lstStyle/>
                    <a:p>
                      <a:pPr marL="0" marR="0" lvl="0" indent="0" algn="l" rtl="0">
                        <a:spcBef>
                          <a:spcPts val="0"/>
                        </a:spcBef>
                        <a:spcAft>
                          <a:spcPts val="0"/>
                        </a:spcAft>
                        <a:buNone/>
                      </a:pPr>
                      <a:endParaRPr sz="1100">
                        <a:latin typeface="Arial"/>
                        <a:ea typeface="Arial"/>
                        <a:cs typeface="Arial"/>
                        <a:sym typeface="Arial"/>
                      </a:endParaRPr>
                    </a:p>
                  </a:txBody>
                  <a:tcPr marL="91450" marR="91450" marT="34300" marB="34300"/>
                </a:tc>
                <a:extLst>
                  <a:ext uri="{0D108BD9-81ED-4DB2-BD59-A6C34878D82A}">
                    <a16:rowId xmlns:a16="http://schemas.microsoft.com/office/drawing/2014/main" val="10005"/>
                  </a:ext>
                </a:extLst>
              </a:tr>
              <a:tr h="712300">
                <a:tc>
                  <a:txBody>
                    <a:bodyPr/>
                    <a:lstStyle/>
                    <a:p>
                      <a:pPr marL="0" marR="0" lvl="0" indent="0" algn="l" rtl="0">
                        <a:spcBef>
                          <a:spcPts val="0"/>
                        </a:spcBef>
                        <a:spcAft>
                          <a:spcPts val="0"/>
                        </a:spcAft>
                        <a:buNone/>
                      </a:pPr>
                      <a:r>
                        <a:rPr lang="en" sz="1800">
                          <a:latin typeface="Arial"/>
                          <a:ea typeface="Arial"/>
                          <a:cs typeface="Arial"/>
                          <a:sym typeface="Arial"/>
                        </a:rPr>
                        <a:t>Safety </a:t>
                      </a:r>
                      <a:r>
                        <a:rPr lang="en" sz="1400" i="1">
                          <a:solidFill>
                            <a:schemeClr val="dk1"/>
                          </a:solidFill>
                          <a:latin typeface="Arial"/>
                          <a:ea typeface="Arial"/>
                          <a:cs typeface="Arial"/>
                          <a:sym typeface="Arial"/>
                        </a:rPr>
                        <a:t>Do we need additional safety precautions?</a:t>
                      </a:r>
                      <a:r>
                        <a:rPr lang="en" sz="1400">
                          <a:latin typeface="Arial"/>
                          <a:ea typeface="Arial"/>
                          <a:cs typeface="Arial"/>
                          <a:sym typeface="Arial"/>
                        </a:rPr>
                        <a:t> </a:t>
                      </a:r>
                      <a:endParaRPr sz="1400">
                        <a:latin typeface="Arial"/>
                        <a:ea typeface="Arial"/>
                        <a:cs typeface="Arial"/>
                        <a:sym typeface="Arial"/>
                      </a:endParaRPr>
                    </a:p>
                  </a:txBody>
                  <a:tcPr marL="91450" marR="91450" marT="34300" marB="34300"/>
                </a:tc>
                <a:tc>
                  <a:txBody>
                    <a:bodyPr/>
                    <a:lstStyle/>
                    <a:p>
                      <a:pPr marL="0" marR="0" lvl="0" indent="0" algn="l" rtl="0">
                        <a:spcBef>
                          <a:spcPts val="0"/>
                        </a:spcBef>
                        <a:spcAft>
                          <a:spcPts val="0"/>
                        </a:spcAft>
                        <a:buNone/>
                      </a:pPr>
                      <a:endParaRPr sz="1100">
                        <a:latin typeface="Arial"/>
                        <a:ea typeface="Arial"/>
                        <a:cs typeface="Arial"/>
                        <a:sym typeface="Arial"/>
                      </a:endParaRPr>
                    </a:p>
                  </a:txBody>
                  <a:tcPr marL="91450" marR="91450" marT="34300" marB="34300"/>
                </a:tc>
                <a:extLst>
                  <a:ext uri="{0D108BD9-81ED-4DB2-BD59-A6C34878D82A}">
                    <a16:rowId xmlns:a16="http://schemas.microsoft.com/office/drawing/2014/main" val="10006"/>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9"/>
          <p:cNvSpPr txBox="1">
            <a:spLocks noGrp="1"/>
          </p:cNvSpPr>
          <p:nvPr>
            <p:ph type="title"/>
          </p:nvPr>
        </p:nvSpPr>
        <p:spPr>
          <a:xfrm>
            <a:off x="487042" y="238909"/>
            <a:ext cx="6233400" cy="5889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000"/>
              <a:buFont typeface="Calibri"/>
              <a:buNone/>
            </a:pPr>
            <a:r>
              <a:rPr lang="en" sz="2400"/>
              <a:t>Step 4: Monitor Fidelity of Plan</a:t>
            </a:r>
            <a:endParaRPr sz="2400"/>
          </a:p>
        </p:txBody>
      </p:sp>
      <p:sp>
        <p:nvSpPr>
          <p:cNvPr id="382" name="Google Shape;382;p49"/>
          <p:cNvSpPr txBox="1">
            <a:spLocks noGrp="1"/>
          </p:cNvSpPr>
          <p:nvPr>
            <p:ph type="body" idx="1"/>
          </p:nvPr>
        </p:nvSpPr>
        <p:spPr>
          <a:xfrm>
            <a:off x="487050" y="932050"/>
            <a:ext cx="6059100" cy="3845100"/>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0"/>
              </a:spcBef>
              <a:spcAft>
                <a:spcPts val="0"/>
              </a:spcAft>
              <a:buNone/>
            </a:pPr>
            <a:r>
              <a:rPr lang="en">
                <a:solidFill>
                  <a:schemeClr val="dk1"/>
                </a:solidFill>
              </a:rPr>
              <a:t>How will you ensure the plan is being implemented as designed? Are you doing what you say you will do?</a:t>
            </a:r>
            <a:endParaRPr>
              <a:solidFill>
                <a:schemeClr val="dk1"/>
              </a:solidFill>
            </a:endParaRPr>
          </a:p>
          <a:p>
            <a:pPr marL="342900" lvl="0" indent="0" algn="l" rtl="0">
              <a:lnSpc>
                <a:spcPct val="80000"/>
              </a:lnSpc>
              <a:spcBef>
                <a:spcPts val="0"/>
              </a:spcBef>
              <a:spcAft>
                <a:spcPts val="0"/>
              </a:spcAft>
              <a:buNone/>
            </a:pPr>
            <a:endParaRPr>
              <a:solidFill>
                <a:schemeClr val="dk1"/>
              </a:solidFill>
            </a:endParaRPr>
          </a:p>
          <a:p>
            <a:pPr marL="0" lvl="0" indent="0" algn="l" rtl="0">
              <a:lnSpc>
                <a:spcPct val="80000"/>
              </a:lnSpc>
              <a:spcBef>
                <a:spcPts val="400"/>
              </a:spcBef>
              <a:spcAft>
                <a:spcPts val="0"/>
              </a:spcAft>
              <a:buNone/>
            </a:pPr>
            <a:r>
              <a:rPr lang="en" sz="1800">
                <a:solidFill>
                  <a:schemeClr val="dk1"/>
                </a:solidFill>
              </a:rPr>
              <a:t>Examples: </a:t>
            </a:r>
            <a:endParaRPr sz="1800">
              <a:solidFill>
                <a:schemeClr val="dk1"/>
              </a:solidFill>
            </a:endParaRPr>
          </a:p>
          <a:p>
            <a:pPr marL="0" lvl="0" indent="0" algn="l" rtl="0">
              <a:lnSpc>
                <a:spcPct val="80000"/>
              </a:lnSpc>
              <a:spcBef>
                <a:spcPts val="400"/>
              </a:spcBef>
              <a:spcAft>
                <a:spcPts val="0"/>
              </a:spcAft>
              <a:buNone/>
            </a:pPr>
            <a:endParaRPr>
              <a:solidFill>
                <a:schemeClr val="dk1"/>
              </a:solidFill>
            </a:endParaRPr>
          </a:p>
          <a:p>
            <a:pPr marL="457200" lvl="0" indent="-317500" algn="l" rtl="0">
              <a:lnSpc>
                <a:spcPct val="80000"/>
              </a:lnSpc>
              <a:spcBef>
                <a:spcPts val="400"/>
              </a:spcBef>
              <a:spcAft>
                <a:spcPts val="0"/>
              </a:spcAft>
              <a:buClr>
                <a:schemeClr val="dk1"/>
              </a:buClr>
              <a:buSzPts val="1400"/>
              <a:buChar char="■"/>
            </a:pPr>
            <a:r>
              <a:rPr lang="en" sz="1800">
                <a:solidFill>
                  <a:schemeClr val="dk1"/>
                </a:solidFill>
              </a:rPr>
              <a:t>School counselors will divide classrooms and do at least 4 brief observations to note if “Be Respectful” lessons are utilized. </a:t>
            </a:r>
            <a:br>
              <a:rPr lang="en" sz="1800">
                <a:solidFill>
                  <a:schemeClr val="dk1"/>
                </a:solidFill>
              </a:rPr>
            </a:br>
            <a:endParaRPr>
              <a:solidFill>
                <a:schemeClr val="dk1"/>
              </a:solidFill>
            </a:endParaRPr>
          </a:p>
          <a:p>
            <a:pPr marL="457200" lvl="0" indent="-317500" algn="l" rtl="0">
              <a:lnSpc>
                <a:spcPct val="80000"/>
              </a:lnSpc>
              <a:spcBef>
                <a:spcPts val="0"/>
              </a:spcBef>
              <a:spcAft>
                <a:spcPts val="0"/>
              </a:spcAft>
              <a:buClr>
                <a:schemeClr val="dk1"/>
              </a:buClr>
              <a:buSzPts val="1400"/>
              <a:buChar char="■"/>
            </a:pPr>
            <a:r>
              <a:rPr lang="en" sz="1800">
                <a:solidFill>
                  <a:schemeClr val="dk1"/>
                </a:solidFill>
              </a:rPr>
              <a:t>Team members commit to ask 2 7</a:t>
            </a:r>
            <a:r>
              <a:rPr lang="en" sz="1800" baseline="30000">
                <a:solidFill>
                  <a:schemeClr val="dk1"/>
                </a:solidFill>
              </a:rPr>
              <a:t>th</a:t>
            </a:r>
            <a:r>
              <a:rPr lang="en" sz="1800">
                <a:solidFill>
                  <a:schemeClr val="dk1"/>
                </a:solidFill>
              </a:rPr>
              <a:t> &amp; 2 8</a:t>
            </a:r>
            <a:r>
              <a:rPr lang="en" sz="1800" baseline="30000">
                <a:solidFill>
                  <a:schemeClr val="dk1"/>
                </a:solidFill>
              </a:rPr>
              <a:t>th</a:t>
            </a:r>
            <a:r>
              <a:rPr lang="en" sz="1800">
                <a:solidFill>
                  <a:schemeClr val="dk1"/>
                </a:solidFill>
              </a:rPr>
              <a:t> graders what was the focus of a given day’s advisory lesson (responses tracked on google survey). </a:t>
            </a:r>
            <a:br>
              <a:rPr lang="en" sz="1800">
                <a:solidFill>
                  <a:schemeClr val="dk1"/>
                </a:solidFill>
              </a:rPr>
            </a:br>
            <a:endParaRPr>
              <a:solidFill>
                <a:schemeClr val="dk1"/>
              </a:solidFill>
            </a:endParaRPr>
          </a:p>
          <a:p>
            <a:pPr marL="457200" lvl="0" indent="-317500" algn="l" rtl="0">
              <a:lnSpc>
                <a:spcPct val="80000"/>
              </a:lnSpc>
              <a:spcBef>
                <a:spcPts val="0"/>
              </a:spcBef>
              <a:spcAft>
                <a:spcPts val="0"/>
              </a:spcAft>
              <a:buClr>
                <a:schemeClr val="dk1"/>
              </a:buClr>
              <a:buSzPts val="1400"/>
              <a:buChar char="■"/>
            </a:pPr>
            <a:r>
              <a:rPr lang="en" sz="1800">
                <a:solidFill>
                  <a:schemeClr val="dk1"/>
                </a:solidFill>
              </a:rPr>
              <a:t>Survey staff at weekly staff meeting (e.g., did you acknowledge 5 students not in your class/homeroom this week?)</a:t>
            </a:r>
            <a:endParaRPr sz="1800">
              <a:solidFill>
                <a:schemeClr val="dk1"/>
              </a:solidFill>
            </a:endParaRPr>
          </a:p>
        </p:txBody>
      </p:sp>
      <p:pic>
        <p:nvPicPr>
          <p:cNvPr id="383" name="Google Shape;383;p49"/>
          <p:cNvPicPr preferRelativeResize="0"/>
          <p:nvPr/>
        </p:nvPicPr>
        <p:blipFill>
          <a:blip r:embed="rId3">
            <a:alphaModFix/>
          </a:blip>
          <a:stretch>
            <a:fillRect/>
          </a:stretch>
        </p:blipFill>
        <p:spPr>
          <a:xfrm>
            <a:off x="6645925" y="3067050"/>
            <a:ext cx="2345599" cy="20764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0"/>
          <p:cNvSpPr txBox="1">
            <a:spLocks noGrp="1"/>
          </p:cNvSpPr>
          <p:nvPr>
            <p:ph type="body" idx="1"/>
          </p:nvPr>
        </p:nvSpPr>
        <p:spPr>
          <a:xfrm>
            <a:off x="457200" y="599127"/>
            <a:ext cx="6448200" cy="42015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None/>
            </a:pPr>
            <a:r>
              <a:rPr lang="en" sz="2400" b="1">
                <a:solidFill>
                  <a:schemeClr val="dk1"/>
                </a:solidFill>
              </a:rPr>
              <a:t>Step 5:  Monitor outcome data vs. goal</a:t>
            </a:r>
            <a:endParaRPr sz="2400" b="1">
              <a:solidFill>
                <a:schemeClr val="dk1"/>
              </a:solidFill>
            </a:endParaRPr>
          </a:p>
          <a:p>
            <a:pPr marL="1371600" lvl="1" indent="-342900" algn="l" rtl="0">
              <a:lnSpc>
                <a:spcPct val="90000"/>
              </a:lnSpc>
              <a:spcBef>
                <a:spcPts val="0"/>
              </a:spcBef>
              <a:spcAft>
                <a:spcPts val="0"/>
              </a:spcAft>
              <a:buClr>
                <a:schemeClr val="dk1"/>
              </a:buClr>
              <a:buSzPts val="1800"/>
              <a:buChar char="➢"/>
            </a:pPr>
            <a:r>
              <a:rPr lang="en" sz="1800">
                <a:solidFill>
                  <a:schemeClr val="dk1"/>
                </a:solidFill>
              </a:rPr>
              <a:t>Was your problem-solving a success? </a:t>
            </a:r>
            <a:endParaRPr sz="1800">
              <a:solidFill>
                <a:schemeClr val="dk1"/>
              </a:solidFill>
            </a:endParaRPr>
          </a:p>
          <a:p>
            <a:pPr marL="1371600" lvl="1" indent="-381000" algn="l" rtl="0">
              <a:lnSpc>
                <a:spcPct val="90000"/>
              </a:lnSpc>
              <a:spcBef>
                <a:spcPts val="0"/>
              </a:spcBef>
              <a:spcAft>
                <a:spcPts val="0"/>
              </a:spcAft>
              <a:buClr>
                <a:schemeClr val="dk1"/>
              </a:buClr>
              <a:buSzPts val="2400"/>
              <a:buChar char="➢"/>
            </a:pPr>
            <a:r>
              <a:rPr lang="en" sz="1800">
                <a:solidFill>
                  <a:schemeClr val="dk1"/>
                </a:solidFill>
              </a:rPr>
              <a:t>As a team, review data to see if the plan was successful.</a:t>
            </a:r>
            <a:r>
              <a:rPr lang="en" sz="2400">
                <a:solidFill>
                  <a:schemeClr val="dk1"/>
                </a:solidFill>
              </a:rPr>
              <a:t>  </a:t>
            </a:r>
            <a:endParaRPr>
              <a:solidFill>
                <a:schemeClr val="dk1"/>
              </a:solidFill>
            </a:endParaRPr>
          </a:p>
          <a:p>
            <a:pPr marL="0" lvl="0" indent="0" algn="l" rtl="0">
              <a:lnSpc>
                <a:spcPct val="90000"/>
              </a:lnSpc>
              <a:spcBef>
                <a:spcPts val="800"/>
              </a:spcBef>
              <a:spcAft>
                <a:spcPts val="0"/>
              </a:spcAft>
              <a:buNone/>
            </a:pPr>
            <a:endParaRPr sz="2400">
              <a:solidFill>
                <a:schemeClr val="dk1"/>
              </a:solidFill>
            </a:endParaRPr>
          </a:p>
          <a:p>
            <a:pPr marL="0" lvl="0" indent="0" algn="l" rtl="0">
              <a:lnSpc>
                <a:spcPct val="90000"/>
              </a:lnSpc>
              <a:spcBef>
                <a:spcPts val="800"/>
              </a:spcBef>
              <a:spcAft>
                <a:spcPts val="0"/>
              </a:spcAft>
              <a:buNone/>
            </a:pPr>
            <a:r>
              <a:rPr lang="en" sz="2400" b="1">
                <a:solidFill>
                  <a:schemeClr val="dk1"/>
                </a:solidFill>
              </a:rPr>
              <a:t>Step 6: Make summative decisions</a:t>
            </a:r>
            <a:endParaRPr sz="2400" b="1">
              <a:solidFill>
                <a:schemeClr val="dk1"/>
              </a:solidFill>
            </a:endParaRPr>
          </a:p>
          <a:p>
            <a:pPr marL="1371600" lvl="0" indent="-342900" algn="l" rtl="0">
              <a:lnSpc>
                <a:spcPct val="90000"/>
              </a:lnSpc>
              <a:spcBef>
                <a:spcPts val="800"/>
              </a:spcBef>
              <a:spcAft>
                <a:spcPts val="0"/>
              </a:spcAft>
              <a:buClr>
                <a:schemeClr val="dk1"/>
              </a:buClr>
              <a:buSzPts val="1800"/>
              <a:buChar char="➢"/>
            </a:pPr>
            <a:r>
              <a:rPr lang="en">
                <a:solidFill>
                  <a:schemeClr val="dk1"/>
                </a:solidFill>
              </a:rPr>
              <a:t>Do you need to change the precision problem statement, goal, action plan, or fidelity measure?</a:t>
            </a:r>
            <a:endParaRPr>
              <a:solidFill>
                <a:schemeClr val="dk1"/>
              </a:solidFill>
            </a:endParaRPr>
          </a:p>
        </p:txBody>
      </p:sp>
      <p:sp>
        <p:nvSpPr>
          <p:cNvPr id="390" name="Google Shape;390;p50" descr="https://app.swis.org/cache/319d4ac67d36a9a832ff07d98059fcb4.jpg"/>
          <p:cNvSpPr/>
          <p:nvPr/>
        </p:nvSpPr>
        <p:spPr>
          <a:xfrm>
            <a:off x="1259681" y="-108347"/>
            <a:ext cx="228600" cy="228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391" name="Google Shape;391;p50"/>
          <p:cNvPicPr preferRelativeResize="0"/>
          <p:nvPr/>
        </p:nvPicPr>
        <p:blipFill>
          <a:blip r:embed="rId3">
            <a:alphaModFix/>
          </a:blip>
          <a:stretch>
            <a:fillRect/>
          </a:stretch>
        </p:blipFill>
        <p:spPr>
          <a:xfrm>
            <a:off x="6828500" y="3228675"/>
            <a:ext cx="2163025" cy="19148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95"/>
        <p:cNvGrpSpPr/>
        <p:nvPr/>
      </p:nvGrpSpPr>
      <p:grpSpPr>
        <a:xfrm>
          <a:off x="0" y="0"/>
          <a:ext cx="0" cy="0"/>
          <a:chOff x="0" y="0"/>
          <a:chExt cx="0" cy="0"/>
        </a:xfrm>
      </p:grpSpPr>
      <p:sp>
        <p:nvSpPr>
          <p:cNvPr id="396" name="Google Shape;396;p51"/>
          <p:cNvSpPr txBox="1">
            <a:spLocks noGrp="1"/>
          </p:cNvSpPr>
          <p:nvPr>
            <p:ph type="title"/>
          </p:nvPr>
        </p:nvSpPr>
        <p:spPr>
          <a:xfrm>
            <a:off x="1028700" y="346625"/>
            <a:ext cx="7200900" cy="1114500"/>
          </a:xfrm>
          <a:prstGeom prst="rect">
            <a:avLst/>
          </a:prstGeom>
          <a:solidFill>
            <a:srgbClr val="CFE2F3"/>
          </a:solidFill>
        </p:spPr>
        <p:txBody>
          <a:bodyPr spcFirstLastPara="1" wrap="square" lIns="68575" tIns="34275" rIns="68575" bIns="34275" anchor="t" anchorCtr="0">
            <a:normAutofit/>
          </a:bodyPr>
          <a:lstStyle/>
          <a:p>
            <a:pPr marL="0" lvl="0" indent="0" algn="l" rtl="0">
              <a:lnSpc>
                <a:spcPct val="90000"/>
              </a:lnSpc>
              <a:spcBef>
                <a:spcPts val="500"/>
              </a:spcBef>
              <a:spcAft>
                <a:spcPts val="0"/>
              </a:spcAft>
              <a:buNone/>
            </a:pPr>
            <a:r>
              <a:rPr lang="en" sz="3600">
                <a:highlight>
                  <a:srgbClr val="CFE2F3"/>
                </a:highlight>
              </a:rPr>
              <a:t>Team Time (10 minutes)</a:t>
            </a:r>
            <a:r>
              <a:rPr lang="en" sz="3600"/>
              <a:t> </a:t>
            </a:r>
            <a:endParaRPr sz="3600"/>
          </a:p>
        </p:txBody>
      </p:sp>
      <p:sp>
        <p:nvSpPr>
          <p:cNvPr id="397" name="Google Shape;397;p51"/>
          <p:cNvSpPr txBox="1">
            <a:spLocks noGrp="1"/>
          </p:cNvSpPr>
          <p:nvPr>
            <p:ph type="body" idx="1"/>
          </p:nvPr>
        </p:nvSpPr>
        <p:spPr>
          <a:xfrm>
            <a:off x="1028700" y="1313825"/>
            <a:ext cx="7200900" cy="3368400"/>
          </a:xfrm>
          <a:prstGeom prst="rect">
            <a:avLst/>
          </a:prstGeom>
        </p:spPr>
        <p:txBody>
          <a:bodyPr spcFirstLastPara="1" wrap="square" lIns="68575" tIns="34275" rIns="68575" bIns="34275" anchor="t" anchorCtr="0">
            <a:normAutofit/>
          </a:bodyPr>
          <a:lstStyle/>
          <a:p>
            <a:pPr marL="0" lvl="0" indent="0" algn="l" rtl="0">
              <a:spcBef>
                <a:spcPts val="500"/>
              </a:spcBef>
              <a:spcAft>
                <a:spcPts val="0"/>
              </a:spcAft>
              <a:buNone/>
            </a:pPr>
            <a:r>
              <a:rPr lang="en" sz="1900" b="1">
                <a:solidFill>
                  <a:schemeClr val="dk1"/>
                </a:solidFill>
              </a:rPr>
              <a:t>Practice the TIPS II problem solving process using the cafeteria example</a:t>
            </a:r>
            <a:endParaRPr sz="1900" b="1">
              <a:solidFill>
                <a:schemeClr val="dk1"/>
              </a:solidFill>
            </a:endParaRPr>
          </a:p>
          <a:p>
            <a:pPr marL="0" lvl="0" indent="0" algn="l" rtl="0">
              <a:spcBef>
                <a:spcPts val="500"/>
              </a:spcBef>
              <a:spcAft>
                <a:spcPts val="0"/>
              </a:spcAft>
              <a:buNone/>
            </a:pPr>
            <a:endParaRPr sz="1900">
              <a:solidFill>
                <a:schemeClr val="dk1"/>
              </a:solidFill>
            </a:endParaRPr>
          </a:p>
          <a:p>
            <a:pPr marL="0" lvl="0" indent="0" algn="l" rtl="0">
              <a:spcBef>
                <a:spcPts val="500"/>
              </a:spcBef>
              <a:spcAft>
                <a:spcPts val="0"/>
              </a:spcAft>
              <a:buNone/>
            </a:pPr>
            <a:endParaRPr sz="1900"/>
          </a:p>
        </p:txBody>
      </p:sp>
      <p:pic>
        <p:nvPicPr>
          <p:cNvPr id="398" name="Google Shape;398;p51"/>
          <p:cNvPicPr preferRelativeResize="0"/>
          <p:nvPr/>
        </p:nvPicPr>
        <p:blipFill>
          <a:blip r:embed="rId3">
            <a:alphaModFix/>
          </a:blip>
          <a:stretch>
            <a:fillRect/>
          </a:stretch>
        </p:blipFill>
        <p:spPr>
          <a:xfrm>
            <a:off x="6568225" y="2980800"/>
            <a:ext cx="2163025" cy="19148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02"/>
        <p:cNvGrpSpPr/>
        <p:nvPr/>
      </p:nvGrpSpPr>
      <p:grpSpPr>
        <a:xfrm>
          <a:off x="0" y="0"/>
          <a:ext cx="0" cy="0"/>
          <a:chOff x="0" y="0"/>
          <a:chExt cx="0" cy="0"/>
        </a:xfrm>
      </p:grpSpPr>
      <p:sp>
        <p:nvSpPr>
          <p:cNvPr id="403" name="Google Shape;403;p52"/>
          <p:cNvSpPr txBox="1">
            <a:spLocks noGrp="1"/>
          </p:cNvSpPr>
          <p:nvPr>
            <p:ph type="title"/>
          </p:nvPr>
        </p:nvSpPr>
        <p:spPr>
          <a:xfrm>
            <a:off x="311700" y="445025"/>
            <a:ext cx="8520600" cy="572700"/>
          </a:xfrm>
          <a:prstGeom prst="rect">
            <a:avLst/>
          </a:prstGeom>
          <a:solidFill>
            <a:srgbClr val="CFE2F3"/>
          </a:solidFill>
        </p:spPr>
        <p:txBody>
          <a:bodyPr spcFirstLastPara="1" wrap="square" lIns="91425" tIns="91425" rIns="91425" bIns="91425" anchor="t" anchorCtr="0">
            <a:normAutofit fontScale="90000"/>
          </a:bodyPr>
          <a:lstStyle/>
          <a:p>
            <a:pPr marL="0" lvl="0" indent="0" algn="l" rtl="0">
              <a:lnSpc>
                <a:spcPct val="90000"/>
              </a:lnSpc>
              <a:spcBef>
                <a:spcPts val="500"/>
              </a:spcBef>
              <a:spcAft>
                <a:spcPts val="0"/>
              </a:spcAft>
              <a:buNone/>
            </a:pPr>
            <a:r>
              <a:rPr lang="en" sz="3600">
                <a:highlight>
                  <a:srgbClr val="CFE2F3"/>
                </a:highlight>
              </a:rPr>
              <a:t>Team Time (20 minutes) &amp; Lunch Time (1 Hr)</a:t>
            </a:r>
            <a:endParaRPr sz="3600"/>
          </a:p>
        </p:txBody>
      </p:sp>
      <p:sp>
        <p:nvSpPr>
          <p:cNvPr id="404" name="Google Shape;404;p52"/>
          <p:cNvSpPr txBox="1">
            <a:spLocks noGrp="1"/>
          </p:cNvSpPr>
          <p:nvPr>
            <p:ph type="body" idx="1"/>
          </p:nvPr>
        </p:nvSpPr>
        <p:spPr>
          <a:xfrm>
            <a:off x="311700" y="1152475"/>
            <a:ext cx="4902000" cy="3416400"/>
          </a:xfrm>
          <a:prstGeom prst="rect">
            <a:avLst/>
          </a:prstGeom>
        </p:spPr>
        <p:txBody>
          <a:bodyPr spcFirstLastPara="1" wrap="square" lIns="91425" tIns="91425" rIns="91425" bIns="91425" anchor="t" anchorCtr="0">
            <a:normAutofit lnSpcReduction="20000"/>
          </a:bodyPr>
          <a:lstStyle/>
          <a:p>
            <a:pPr marL="457200" lvl="0" indent="-381000" algn="l" rtl="0">
              <a:spcBef>
                <a:spcPts val="500"/>
              </a:spcBef>
              <a:spcAft>
                <a:spcPts val="0"/>
              </a:spcAft>
              <a:buClr>
                <a:schemeClr val="dk1"/>
              </a:buClr>
              <a:buSzPts val="2400"/>
              <a:buChar char="●"/>
            </a:pPr>
            <a:r>
              <a:rPr lang="en" sz="2400">
                <a:solidFill>
                  <a:schemeClr val="dk1"/>
                </a:solidFill>
              </a:rPr>
              <a:t>Orient to and make notes on team action plan</a:t>
            </a:r>
            <a:endParaRPr sz="2400">
              <a:solidFill>
                <a:schemeClr val="dk1"/>
              </a:solidFill>
            </a:endParaRPr>
          </a:p>
          <a:p>
            <a:pPr marL="457200" lvl="0" indent="-381000" algn="l" rtl="0">
              <a:spcBef>
                <a:spcPts val="0"/>
              </a:spcBef>
              <a:spcAft>
                <a:spcPts val="0"/>
              </a:spcAft>
              <a:buClr>
                <a:schemeClr val="dk1"/>
              </a:buClr>
              <a:buSzPts val="2400"/>
              <a:buChar char="●"/>
            </a:pPr>
            <a:r>
              <a:rPr lang="en" sz="2400">
                <a:solidFill>
                  <a:schemeClr val="dk1"/>
                </a:solidFill>
              </a:rPr>
              <a:t>Reflect on A.M. activities / resources </a:t>
            </a:r>
            <a:endParaRPr sz="2400">
              <a:solidFill>
                <a:schemeClr val="dk1"/>
              </a:solidFill>
            </a:endParaRPr>
          </a:p>
          <a:p>
            <a:pPr marL="914400" lvl="1" indent="-381000" algn="l" rtl="0">
              <a:spcBef>
                <a:spcPts val="0"/>
              </a:spcBef>
              <a:spcAft>
                <a:spcPts val="0"/>
              </a:spcAft>
              <a:buClr>
                <a:schemeClr val="dk1"/>
              </a:buClr>
              <a:buSzPts val="2400"/>
              <a:buChar char="○"/>
            </a:pPr>
            <a:r>
              <a:rPr lang="en" sz="2400">
                <a:solidFill>
                  <a:schemeClr val="dk1"/>
                </a:solidFill>
              </a:rPr>
              <a:t>Wrap up discussions from A.M. </a:t>
            </a:r>
            <a:endParaRPr sz="2400">
              <a:solidFill>
                <a:schemeClr val="dk1"/>
              </a:solidFill>
            </a:endParaRPr>
          </a:p>
          <a:p>
            <a:pPr marL="914400" lvl="1" indent="-381000" algn="l" rtl="0">
              <a:spcBef>
                <a:spcPts val="0"/>
              </a:spcBef>
              <a:spcAft>
                <a:spcPts val="0"/>
              </a:spcAft>
              <a:buClr>
                <a:schemeClr val="dk1"/>
              </a:buClr>
              <a:buSzPts val="2400"/>
              <a:buChar char="○"/>
            </a:pPr>
            <a:r>
              <a:rPr lang="en" sz="2400">
                <a:solidFill>
                  <a:schemeClr val="dk1"/>
                </a:solidFill>
              </a:rPr>
              <a:t>Explore Asset Mapping activity &amp; note plan to complete</a:t>
            </a:r>
            <a:endParaRPr sz="2400">
              <a:solidFill>
                <a:schemeClr val="dk1"/>
              </a:solidFill>
            </a:endParaRPr>
          </a:p>
        </p:txBody>
      </p:sp>
      <p:sp>
        <p:nvSpPr>
          <p:cNvPr id="405" name="Google Shape;405;p5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457200" lvl="0" indent="-381000" algn="l" rtl="0">
              <a:lnSpc>
                <a:spcPct val="90000"/>
              </a:lnSpc>
              <a:spcBef>
                <a:spcPts val="500"/>
              </a:spcBef>
              <a:spcAft>
                <a:spcPts val="0"/>
              </a:spcAft>
              <a:buSzPts val="2400"/>
              <a:buChar char="●"/>
            </a:pPr>
            <a:r>
              <a:rPr lang="en" sz="2400">
                <a:solidFill>
                  <a:schemeClr val="dk1"/>
                </a:solidFill>
                <a:highlight>
                  <a:srgbClr val="CFE2F3"/>
                </a:highlight>
              </a:rPr>
              <a:t>View &amp; reflect on use of DE-MTSS Overview video to share with your team/coach</a:t>
            </a:r>
            <a:endParaRPr sz="2400" b="1">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p:nvPr/>
        </p:nvSpPr>
        <p:spPr>
          <a:xfrm>
            <a:off x="6420600" y="3263700"/>
            <a:ext cx="2411700" cy="1694700"/>
          </a:xfrm>
          <a:prstGeom prst="roundRect">
            <a:avLst>
              <a:gd name="adj" fmla="val 16667"/>
            </a:avLst>
          </a:prstGeom>
          <a:solidFill>
            <a:schemeClr val="accent3"/>
          </a:solidFill>
          <a:ln w="12700" cap="flat" cmpd="sng">
            <a:solidFill>
              <a:srgbClr val="787878"/>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90" name="Google Shape;9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200"/>
              <a:t>Your Team Data Analysts Should Be:</a:t>
            </a:r>
            <a:endParaRPr sz="2200"/>
          </a:p>
          <a:p>
            <a:pPr marL="0" lvl="0" indent="0" algn="l" rtl="0">
              <a:spcBef>
                <a:spcPts val="1200"/>
              </a:spcBef>
              <a:spcAft>
                <a:spcPts val="0"/>
              </a:spcAft>
              <a:buNone/>
            </a:pPr>
            <a:endParaRPr/>
          </a:p>
        </p:txBody>
      </p:sp>
      <p:sp>
        <p:nvSpPr>
          <p:cNvPr id="91" name="Google Shape;91;p18"/>
          <p:cNvSpPr txBox="1">
            <a:spLocks noGrp="1"/>
          </p:cNvSpPr>
          <p:nvPr>
            <p:ph type="body" idx="1"/>
          </p:nvPr>
        </p:nvSpPr>
        <p:spPr>
          <a:xfrm>
            <a:off x="448550" y="1205225"/>
            <a:ext cx="80472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Char char="●"/>
            </a:pPr>
            <a:r>
              <a:rPr lang="en">
                <a:solidFill>
                  <a:schemeClr val="dk1"/>
                </a:solidFill>
              </a:rPr>
              <a:t>Fluent with data</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Fluent with software (e.g., Excel)</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Able to interpret and summarize data/graphs </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Fluent with defining problems based on data</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Able to access data, generate data summaries and identify potential problems to discuss </a:t>
            </a:r>
            <a:r>
              <a:rPr lang="en" i="1">
                <a:solidFill>
                  <a:schemeClr val="dk1"/>
                </a:solidFill>
              </a:rPr>
              <a:t>prior</a:t>
            </a:r>
            <a:r>
              <a:rPr lang="en">
                <a:solidFill>
                  <a:schemeClr val="dk1"/>
                </a:solidFill>
              </a:rPr>
              <a:t> to meetings</a:t>
            </a:r>
            <a:endParaRPr>
              <a:solidFill>
                <a:schemeClr val="dk1"/>
              </a:solidFill>
            </a:endParaRPr>
          </a:p>
          <a:p>
            <a:pPr marL="0" lvl="0" indent="0" algn="l" rtl="0">
              <a:spcBef>
                <a:spcPts val="1200"/>
              </a:spcBef>
              <a:spcAft>
                <a:spcPts val="1200"/>
              </a:spcAft>
              <a:buNone/>
            </a:pPr>
            <a:endParaRPr/>
          </a:p>
        </p:txBody>
      </p:sp>
      <p:pic>
        <p:nvPicPr>
          <p:cNvPr id="92" name="Google Shape;92;p18"/>
          <p:cNvPicPr preferRelativeResize="0"/>
          <p:nvPr/>
        </p:nvPicPr>
        <p:blipFill>
          <a:blip r:embed="rId3">
            <a:alphaModFix/>
          </a:blip>
          <a:stretch>
            <a:fillRect/>
          </a:stretch>
        </p:blipFill>
        <p:spPr>
          <a:xfrm>
            <a:off x="4724100" y="3251675"/>
            <a:ext cx="1696500" cy="1696500"/>
          </a:xfrm>
          <a:prstGeom prst="rect">
            <a:avLst/>
          </a:prstGeom>
          <a:noFill/>
          <a:ln>
            <a:noFill/>
          </a:ln>
        </p:spPr>
      </p:pic>
      <p:sp>
        <p:nvSpPr>
          <p:cNvPr id="93" name="Google Shape;93;p18"/>
          <p:cNvSpPr txBox="1"/>
          <p:nvPr/>
        </p:nvSpPr>
        <p:spPr>
          <a:xfrm>
            <a:off x="6446425" y="3508200"/>
            <a:ext cx="23523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b="1">
                <a:solidFill>
                  <a:schemeClr val="lt1"/>
                </a:solidFill>
              </a:rPr>
              <a:t>Who is this on your team?  What support or coaching do they need?</a:t>
            </a:r>
            <a:endParaRPr sz="1500" b="1">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220"/>
              <a:t>Basic Understandings about </a:t>
            </a:r>
            <a:r>
              <a:rPr lang="en" sz="2220" b="1">
                <a:solidFill>
                  <a:srgbClr val="6AA84F"/>
                </a:solidFill>
              </a:rPr>
              <a:t>Data</a:t>
            </a:r>
            <a:r>
              <a:rPr lang="en" sz="2220"/>
              <a:t>:</a:t>
            </a:r>
            <a:endParaRPr sz="2220"/>
          </a:p>
        </p:txBody>
      </p:sp>
      <p:sp>
        <p:nvSpPr>
          <p:cNvPr id="99" name="Google Shape;99;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Clr>
                <a:schemeClr val="dk1"/>
              </a:buClr>
              <a:buSzPts val="1800"/>
              <a:buChar char="-"/>
            </a:pPr>
            <a:r>
              <a:rPr lang="en" dirty="0">
                <a:solidFill>
                  <a:schemeClr val="dk1"/>
                </a:solidFill>
              </a:rPr>
              <a:t>Data are used to answer questions and create more questions</a:t>
            </a:r>
            <a:endParaRPr dirty="0">
              <a:solidFill>
                <a:schemeClr val="dk1"/>
              </a:solidFill>
            </a:endParaRPr>
          </a:p>
          <a:p>
            <a:pPr marL="457200" lvl="0" indent="-342900" algn="l" rtl="0">
              <a:spcBef>
                <a:spcPts val="0"/>
              </a:spcBef>
              <a:spcAft>
                <a:spcPts val="0"/>
              </a:spcAft>
              <a:buClr>
                <a:schemeClr val="dk1"/>
              </a:buClr>
              <a:buSzPts val="1800"/>
              <a:buChar char="-"/>
            </a:pPr>
            <a:r>
              <a:rPr lang="en" dirty="0">
                <a:solidFill>
                  <a:schemeClr val="dk1"/>
                </a:solidFill>
              </a:rPr>
              <a:t>Error is always present in data (just expect it)</a:t>
            </a:r>
            <a:endParaRPr dirty="0">
              <a:solidFill>
                <a:schemeClr val="dk1"/>
              </a:solidFill>
            </a:endParaRPr>
          </a:p>
          <a:p>
            <a:pPr marL="457200" lvl="0" indent="-342900" algn="l" rtl="0">
              <a:spcBef>
                <a:spcPts val="0"/>
              </a:spcBef>
              <a:spcAft>
                <a:spcPts val="0"/>
              </a:spcAft>
              <a:buClr>
                <a:schemeClr val="dk1"/>
              </a:buClr>
              <a:buSzPts val="1800"/>
              <a:buChar char="-"/>
            </a:pPr>
            <a:r>
              <a:rPr lang="en" b="1" dirty="0">
                <a:solidFill>
                  <a:schemeClr val="dk1"/>
                </a:solidFill>
              </a:rPr>
              <a:t>People, not data, make decisions</a:t>
            </a:r>
            <a:endParaRPr b="1" dirty="0">
              <a:solidFill>
                <a:schemeClr val="dk1"/>
              </a:solidFill>
            </a:endParaRPr>
          </a:p>
          <a:p>
            <a:pPr marL="457200" lvl="0" indent="-342900" algn="l" rtl="0">
              <a:spcBef>
                <a:spcPts val="0"/>
              </a:spcBef>
              <a:spcAft>
                <a:spcPts val="0"/>
              </a:spcAft>
              <a:buClr>
                <a:schemeClr val="dk1"/>
              </a:buClr>
              <a:buSzPts val="1800"/>
              <a:buChar char="-"/>
            </a:pPr>
            <a:r>
              <a:rPr lang="en" dirty="0">
                <a:solidFill>
                  <a:schemeClr val="dk1"/>
                </a:solidFill>
              </a:rPr>
              <a:t>Know your why - decide what data you want to use (</a:t>
            </a:r>
            <a:r>
              <a:rPr lang="en" i="1" dirty="0">
                <a:solidFill>
                  <a:schemeClr val="dk1"/>
                </a:solidFill>
              </a:rPr>
              <a:t>because there is so much</a:t>
            </a:r>
            <a:r>
              <a:rPr lang="en" dirty="0">
                <a:solidFill>
                  <a:schemeClr val="dk1"/>
                </a:solidFill>
              </a:rPr>
              <a:t>)</a:t>
            </a:r>
            <a:endParaRPr dirty="0">
              <a:solidFill>
                <a:schemeClr val="dk1"/>
              </a:solidFill>
            </a:endParaRPr>
          </a:p>
          <a:p>
            <a:pPr marL="457200" lvl="0" indent="-342900" algn="l" rtl="0">
              <a:spcBef>
                <a:spcPts val="0"/>
              </a:spcBef>
              <a:spcAft>
                <a:spcPts val="0"/>
              </a:spcAft>
              <a:buClr>
                <a:schemeClr val="dk1"/>
              </a:buClr>
              <a:buSzPts val="1800"/>
              <a:buChar char="-"/>
            </a:pPr>
            <a:r>
              <a:rPr lang="en" dirty="0">
                <a:solidFill>
                  <a:schemeClr val="dk1"/>
                </a:solidFill>
              </a:rPr>
              <a:t>Equity-check it.  </a:t>
            </a:r>
            <a:endParaRPr dirty="0">
              <a:solidFill>
                <a:schemeClr val="dk1"/>
              </a:solidFill>
            </a:endParaRPr>
          </a:p>
          <a:p>
            <a:pPr marL="457200" lvl="0" indent="-342900" algn="l" rtl="0">
              <a:spcBef>
                <a:spcPts val="0"/>
              </a:spcBef>
              <a:spcAft>
                <a:spcPts val="0"/>
              </a:spcAft>
              <a:buClr>
                <a:schemeClr val="dk1"/>
              </a:buClr>
              <a:buSzPts val="1800"/>
              <a:buChar char="-"/>
            </a:pPr>
            <a:r>
              <a:rPr lang="en" dirty="0">
                <a:solidFill>
                  <a:schemeClr val="dk1"/>
                </a:solidFill>
              </a:rPr>
              <a:t>Data helps identify problems NOT problematize students</a:t>
            </a:r>
            <a:endParaRPr dirty="0"/>
          </a:p>
          <a:p>
            <a:pPr marL="0" lvl="0" indent="0" algn="l" rtl="0">
              <a:spcBef>
                <a:spcPts val="1200"/>
              </a:spcBef>
              <a:spcAft>
                <a:spcPts val="0"/>
              </a:spcAft>
              <a:buNone/>
            </a:pPr>
            <a:endParaRPr sz="1600" dirty="0"/>
          </a:p>
          <a:p>
            <a:pPr marL="0" lvl="0" indent="0" algn="l" rtl="0">
              <a:spcBef>
                <a:spcPts val="1200"/>
              </a:spcBef>
              <a:spcAft>
                <a:spcPts val="1200"/>
              </a:spcAft>
              <a:buNone/>
            </a:pPr>
            <a:r>
              <a:rPr lang="en" dirty="0">
                <a:solidFill>
                  <a:schemeClr val="dk1"/>
                </a:solidFill>
              </a:rPr>
              <a:t>Adapted from </a:t>
            </a:r>
            <a:r>
              <a:rPr lang="en" dirty="0" err="1">
                <a:solidFill>
                  <a:schemeClr val="dk1"/>
                </a:solidFill>
              </a:rPr>
              <a:t>McCart</a:t>
            </a:r>
            <a:r>
              <a:rPr lang="en" dirty="0">
                <a:solidFill>
                  <a:schemeClr val="dk1"/>
                </a:solidFill>
              </a:rPr>
              <a:t>, A. &amp; Miller, D. (2020).  </a:t>
            </a:r>
            <a:r>
              <a:rPr lang="en" i="1" dirty="0">
                <a:solidFill>
                  <a:schemeClr val="dk1"/>
                </a:solidFill>
              </a:rPr>
              <a:t>Leading equity based </a:t>
            </a:r>
            <a:r>
              <a:rPr lang="en" i="1" dirty="0" err="1">
                <a:solidFill>
                  <a:schemeClr val="dk1"/>
                </a:solidFill>
              </a:rPr>
              <a:t>mtss</a:t>
            </a:r>
            <a:r>
              <a:rPr lang="en" i="1" dirty="0">
                <a:solidFill>
                  <a:schemeClr val="dk1"/>
                </a:solidFill>
              </a:rPr>
              <a:t> for all students</a:t>
            </a:r>
            <a:r>
              <a:rPr lang="en" dirty="0">
                <a:solidFill>
                  <a:schemeClr val="dk1"/>
                </a:solidFill>
              </a:rPr>
              <a:t>.  Corwin.</a:t>
            </a:r>
            <a:endParaRPr dirty="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body" idx="1"/>
          </p:nvPr>
        </p:nvSpPr>
        <p:spPr>
          <a:xfrm>
            <a:off x="981403" y="1057591"/>
            <a:ext cx="6611700" cy="3518400"/>
          </a:xfrm>
          <a:prstGeom prst="rect">
            <a:avLst/>
          </a:prstGeom>
          <a:noFill/>
          <a:ln>
            <a:noFill/>
          </a:ln>
        </p:spPr>
        <p:txBody>
          <a:bodyPr spcFirstLastPara="1" wrap="square" lIns="68575" tIns="34275" rIns="68575" bIns="34275" anchor="t" anchorCtr="0">
            <a:noAutofit/>
          </a:bodyPr>
          <a:lstStyle/>
          <a:p>
            <a:pPr marL="177800" lvl="0" indent="-152400" algn="l" rtl="0">
              <a:lnSpc>
                <a:spcPct val="90000"/>
              </a:lnSpc>
              <a:spcBef>
                <a:spcPts val="0"/>
              </a:spcBef>
              <a:spcAft>
                <a:spcPts val="0"/>
              </a:spcAft>
              <a:buClr>
                <a:schemeClr val="dk1"/>
              </a:buClr>
              <a:buSzPts val="1800"/>
              <a:buChar char="•"/>
            </a:pPr>
            <a:r>
              <a:rPr lang="en" b="1" dirty="0">
                <a:solidFill>
                  <a:schemeClr val="dk1"/>
                </a:solidFill>
              </a:rPr>
              <a:t>Data</a:t>
            </a:r>
            <a:r>
              <a:rPr lang="en" dirty="0">
                <a:solidFill>
                  <a:schemeClr val="dk1"/>
                </a:solidFill>
              </a:rPr>
              <a:t> are the many sources of </a:t>
            </a:r>
            <a:r>
              <a:rPr lang="en" i="1" dirty="0">
                <a:solidFill>
                  <a:schemeClr val="dk1"/>
                </a:solidFill>
              </a:rPr>
              <a:t>information</a:t>
            </a:r>
            <a:r>
              <a:rPr lang="en" dirty="0">
                <a:solidFill>
                  <a:schemeClr val="dk1"/>
                </a:solidFill>
              </a:rPr>
              <a:t> we use to make decisions about how to allocate our resources of time and attention for teaching, redirecting, prompting, and reinforcing behaviors. </a:t>
            </a:r>
            <a:endParaRPr dirty="0">
              <a:solidFill>
                <a:schemeClr val="dk1"/>
              </a:solidFill>
            </a:endParaRPr>
          </a:p>
          <a:p>
            <a:pPr marL="177800" lvl="0" indent="-152400" algn="l" rtl="0">
              <a:lnSpc>
                <a:spcPct val="90000"/>
              </a:lnSpc>
              <a:spcBef>
                <a:spcPts val="800"/>
              </a:spcBef>
              <a:spcAft>
                <a:spcPts val="0"/>
              </a:spcAft>
              <a:buClr>
                <a:schemeClr val="dk1"/>
              </a:buClr>
              <a:buSzPts val="1800"/>
              <a:buChar char="•"/>
            </a:pPr>
            <a:r>
              <a:rPr lang="en" b="1" dirty="0">
                <a:solidFill>
                  <a:schemeClr val="dk1"/>
                </a:solidFill>
              </a:rPr>
              <a:t>Data </a:t>
            </a:r>
            <a:r>
              <a:rPr lang="en" dirty="0">
                <a:solidFill>
                  <a:schemeClr val="dk1"/>
                </a:solidFill>
              </a:rPr>
              <a:t>come in many forms such as office referrals, attendance records, school climate scores, universal screener results, fidelity scores, grades, surveys, verbal feedback, and observations. </a:t>
            </a:r>
            <a:endParaRPr dirty="0">
              <a:solidFill>
                <a:schemeClr val="dk1"/>
              </a:solidFill>
            </a:endParaRPr>
          </a:p>
          <a:p>
            <a:pPr marL="177800" lvl="0" indent="-152400" algn="l" rtl="0">
              <a:lnSpc>
                <a:spcPct val="90000"/>
              </a:lnSpc>
              <a:spcBef>
                <a:spcPts val="800"/>
              </a:spcBef>
              <a:spcAft>
                <a:spcPts val="0"/>
              </a:spcAft>
              <a:buClr>
                <a:schemeClr val="dk1"/>
              </a:buClr>
              <a:buSzPts val="1800"/>
              <a:buChar char="•"/>
            </a:pPr>
            <a:r>
              <a:rPr lang="en" b="1" dirty="0">
                <a:solidFill>
                  <a:schemeClr val="dk1"/>
                </a:solidFill>
              </a:rPr>
              <a:t>Data</a:t>
            </a:r>
            <a:r>
              <a:rPr lang="en" dirty="0">
                <a:solidFill>
                  <a:schemeClr val="dk1"/>
                </a:solidFill>
              </a:rPr>
              <a:t> must be documented, and shared to be most effective in action planning. </a:t>
            </a:r>
            <a:endParaRPr dirty="0">
              <a:solidFill>
                <a:schemeClr val="dk1"/>
              </a:solidFill>
            </a:endParaRPr>
          </a:p>
        </p:txBody>
      </p:sp>
      <p:sp>
        <p:nvSpPr>
          <p:cNvPr id="106" name="Google Shape;106;p20"/>
          <p:cNvSpPr txBox="1">
            <a:spLocks noGrp="1"/>
          </p:cNvSpPr>
          <p:nvPr>
            <p:ph type="title"/>
          </p:nvPr>
        </p:nvSpPr>
        <p:spPr>
          <a:xfrm>
            <a:off x="1667107" y="217622"/>
            <a:ext cx="5240400" cy="6864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 sz="2400" b="1">
                <a:solidFill>
                  <a:srgbClr val="FF0000"/>
                </a:solidFill>
              </a:rPr>
              <a:t>What</a:t>
            </a:r>
            <a:r>
              <a:rPr lang="en" sz="2400" b="1"/>
              <a:t> is Data?</a:t>
            </a:r>
            <a:endParaRPr sz="2400" b="1"/>
          </a:p>
        </p:txBody>
      </p:sp>
      <p:pic>
        <p:nvPicPr>
          <p:cNvPr id="107" name="Google Shape;107;p20"/>
          <p:cNvPicPr preferRelativeResize="0"/>
          <p:nvPr/>
        </p:nvPicPr>
        <p:blipFill rotWithShape="1">
          <a:blip r:embed="rId3">
            <a:alphaModFix/>
          </a:blip>
          <a:srcRect l="41470" t="91521" r="56806" b="2709"/>
          <a:stretch/>
        </p:blipFill>
        <p:spPr>
          <a:xfrm>
            <a:off x="8391357" y="4432952"/>
            <a:ext cx="476213" cy="44840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679950" y="233475"/>
            <a:ext cx="7784100" cy="8574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en" sz="2400" b="1">
                <a:solidFill>
                  <a:srgbClr val="FF0000"/>
                </a:solidFill>
              </a:rPr>
              <a:t>What</a:t>
            </a:r>
            <a:r>
              <a:rPr lang="en" sz="2400" b="1"/>
              <a:t> data can/should our Tier 1 team use?</a:t>
            </a:r>
            <a:endParaRPr sz="2400" b="1"/>
          </a:p>
        </p:txBody>
      </p:sp>
      <p:sp>
        <p:nvSpPr>
          <p:cNvPr id="114" name="Google Shape;114;p21"/>
          <p:cNvSpPr txBox="1">
            <a:spLocks noGrp="1"/>
          </p:cNvSpPr>
          <p:nvPr>
            <p:ph type="body" idx="1"/>
          </p:nvPr>
        </p:nvSpPr>
        <p:spPr>
          <a:xfrm>
            <a:off x="302575" y="1696000"/>
            <a:ext cx="4098300" cy="2443500"/>
          </a:xfrm>
          <a:prstGeom prst="rect">
            <a:avLst/>
          </a:prstGeom>
          <a:solidFill>
            <a:srgbClr val="FFFF00">
              <a:alpha val="33730"/>
            </a:srgbClr>
          </a:solidFill>
          <a:ln w="28575" cap="flat" cmpd="sng">
            <a:solidFill>
              <a:schemeClr val="dk1"/>
            </a:solidFill>
            <a:prstDash val="solid"/>
            <a:round/>
            <a:headEnd type="none" w="sm" len="sm"/>
            <a:tailEnd type="none" w="sm" len="sm"/>
          </a:ln>
        </p:spPr>
        <p:txBody>
          <a:bodyPr spcFirstLastPara="1" wrap="square" lIns="68575" tIns="34275" rIns="68575" bIns="34275" anchor="t" anchorCtr="0">
            <a:normAutofit fontScale="77500"/>
          </a:bodyPr>
          <a:lstStyle/>
          <a:p>
            <a:pPr marL="457200" lvl="0" indent="0" algn="l" rtl="0">
              <a:lnSpc>
                <a:spcPct val="90000"/>
              </a:lnSpc>
              <a:spcBef>
                <a:spcPts val="0"/>
              </a:spcBef>
              <a:spcAft>
                <a:spcPts val="0"/>
              </a:spcAft>
              <a:buNone/>
            </a:pPr>
            <a:endParaRPr dirty="0"/>
          </a:p>
          <a:p>
            <a:pPr marL="457200" lvl="0" indent="-346710" algn="l" rtl="0">
              <a:lnSpc>
                <a:spcPct val="90000"/>
              </a:lnSpc>
              <a:spcBef>
                <a:spcPts val="1000"/>
              </a:spcBef>
              <a:spcAft>
                <a:spcPts val="0"/>
              </a:spcAft>
              <a:buSzPct val="100000"/>
              <a:buFont typeface="Belleza"/>
              <a:buAutoNum type="arabicPeriod"/>
            </a:pPr>
            <a:r>
              <a:rPr lang="en" sz="2400" dirty="0">
                <a:solidFill>
                  <a:schemeClr val="dk1"/>
                </a:solidFill>
              </a:rPr>
              <a:t>Monitor MTSS </a:t>
            </a:r>
            <a:r>
              <a:rPr lang="en" sz="2400" u="sng" dirty="0">
                <a:solidFill>
                  <a:schemeClr val="dk1"/>
                </a:solidFill>
              </a:rPr>
              <a:t>PBIS fidelity</a:t>
            </a:r>
            <a:r>
              <a:rPr lang="en" sz="2400" dirty="0">
                <a:solidFill>
                  <a:schemeClr val="dk1"/>
                </a:solidFill>
              </a:rPr>
              <a:t> data and develop/adjust school-wide </a:t>
            </a:r>
            <a:r>
              <a:rPr lang="en" sz="2400" b="1" dirty="0">
                <a:solidFill>
                  <a:srgbClr val="1C4587"/>
                </a:solidFill>
              </a:rPr>
              <a:t>procedures and processes</a:t>
            </a:r>
            <a:r>
              <a:rPr lang="en" sz="2400" dirty="0"/>
              <a:t>.</a:t>
            </a:r>
            <a:br>
              <a:rPr lang="en" sz="2400" dirty="0"/>
            </a:br>
            <a:endParaRPr sz="2400" dirty="0"/>
          </a:p>
          <a:p>
            <a:pPr marL="457200" lvl="0" indent="-346710" algn="l" rtl="0">
              <a:lnSpc>
                <a:spcPct val="90000"/>
              </a:lnSpc>
              <a:spcBef>
                <a:spcPts val="0"/>
              </a:spcBef>
              <a:spcAft>
                <a:spcPts val="0"/>
              </a:spcAft>
              <a:buSzPct val="100000"/>
              <a:buFont typeface="Belleza"/>
              <a:buAutoNum type="arabicPeriod"/>
            </a:pPr>
            <a:r>
              <a:rPr lang="en" sz="2400" dirty="0">
                <a:solidFill>
                  <a:schemeClr val="dk1"/>
                </a:solidFill>
              </a:rPr>
              <a:t>Monitor </a:t>
            </a:r>
            <a:r>
              <a:rPr lang="en" sz="2400" u="sng" dirty="0">
                <a:solidFill>
                  <a:schemeClr val="dk1"/>
                </a:solidFill>
              </a:rPr>
              <a:t>impact</a:t>
            </a:r>
            <a:r>
              <a:rPr lang="en" sz="2400" dirty="0">
                <a:solidFill>
                  <a:schemeClr val="dk1"/>
                </a:solidFill>
              </a:rPr>
              <a:t> data and develop/adjust school-wide (Tier 1)</a:t>
            </a:r>
            <a:r>
              <a:rPr lang="en" sz="2400" dirty="0"/>
              <a:t> </a:t>
            </a:r>
            <a:r>
              <a:rPr lang="en" sz="2400" b="1" dirty="0">
                <a:solidFill>
                  <a:srgbClr val="1C4587"/>
                </a:solidFill>
              </a:rPr>
              <a:t>practices and supports</a:t>
            </a:r>
            <a:r>
              <a:rPr lang="en" sz="2400" dirty="0"/>
              <a:t>.</a:t>
            </a:r>
            <a:endParaRPr sz="2400" dirty="0"/>
          </a:p>
          <a:p>
            <a:pPr marL="0" lvl="0" indent="0" algn="l" rtl="0">
              <a:lnSpc>
                <a:spcPct val="90000"/>
              </a:lnSpc>
              <a:spcBef>
                <a:spcPts val="0"/>
              </a:spcBef>
              <a:spcAft>
                <a:spcPts val="0"/>
              </a:spcAft>
              <a:buNone/>
            </a:pPr>
            <a:endParaRPr dirty="0">
              <a:solidFill>
                <a:schemeClr val="dk1"/>
              </a:solidFill>
            </a:endParaRPr>
          </a:p>
        </p:txBody>
      </p:sp>
      <p:sp>
        <p:nvSpPr>
          <p:cNvPr id="115" name="Google Shape;115;p21"/>
          <p:cNvSpPr txBox="1">
            <a:spLocks noGrp="1"/>
          </p:cNvSpPr>
          <p:nvPr>
            <p:ph type="body" idx="1"/>
          </p:nvPr>
        </p:nvSpPr>
        <p:spPr>
          <a:xfrm>
            <a:off x="4572000" y="1031450"/>
            <a:ext cx="4275900" cy="3891900"/>
          </a:xfrm>
          <a:prstGeom prst="rect">
            <a:avLst/>
          </a:prstGeom>
          <a:solidFill>
            <a:srgbClr val="F3F3F3"/>
          </a:solidFill>
          <a:ln w="28575" cap="flat" cmpd="sng">
            <a:solidFill>
              <a:schemeClr val="dk1"/>
            </a:solidFill>
            <a:prstDash val="solid"/>
            <a:round/>
            <a:headEnd type="none" w="sm" len="sm"/>
            <a:tailEnd type="none" w="sm" len="sm"/>
          </a:ln>
        </p:spPr>
        <p:txBody>
          <a:bodyPr spcFirstLastPara="1" wrap="square" lIns="68575" tIns="34275" rIns="68575" bIns="34275" anchor="t" anchorCtr="0">
            <a:normAutofit fontScale="55000" lnSpcReduction="20000"/>
          </a:bodyPr>
          <a:lstStyle/>
          <a:p>
            <a:pPr marL="0" lvl="0" indent="0" algn="l" rtl="0">
              <a:lnSpc>
                <a:spcPct val="90000"/>
              </a:lnSpc>
              <a:spcBef>
                <a:spcPts val="800"/>
              </a:spcBef>
              <a:spcAft>
                <a:spcPts val="0"/>
              </a:spcAft>
              <a:buNone/>
            </a:pPr>
            <a:br>
              <a:rPr lang="en" sz="3213" b="1" u="sng" dirty="0"/>
            </a:br>
            <a:r>
              <a:rPr lang="en" sz="3213" b="1" u="sng" dirty="0">
                <a:solidFill>
                  <a:schemeClr val="dk1"/>
                </a:solidFill>
              </a:rPr>
              <a:t>Examples</a:t>
            </a:r>
            <a:r>
              <a:rPr lang="en" sz="3213" dirty="0">
                <a:solidFill>
                  <a:schemeClr val="dk1"/>
                </a:solidFill>
              </a:rPr>
              <a:t>:</a:t>
            </a:r>
            <a:br>
              <a:rPr lang="en" sz="3213" dirty="0">
                <a:solidFill>
                  <a:schemeClr val="dk1"/>
                </a:solidFill>
              </a:rPr>
            </a:br>
            <a:endParaRPr sz="3213" dirty="0">
              <a:solidFill>
                <a:schemeClr val="dk1"/>
              </a:solidFill>
            </a:endParaRPr>
          </a:p>
          <a:p>
            <a:pPr marL="520700" lvl="1" indent="-175736" algn="l" rtl="0">
              <a:lnSpc>
                <a:spcPct val="90000"/>
              </a:lnSpc>
              <a:spcBef>
                <a:spcPts val="400"/>
              </a:spcBef>
              <a:spcAft>
                <a:spcPts val="0"/>
              </a:spcAft>
              <a:buClr>
                <a:schemeClr val="dk1"/>
              </a:buClr>
              <a:buSzPct val="100000"/>
              <a:buChar char="•"/>
            </a:pPr>
            <a:r>
              <a:rPr lang="en" sz="3213" dirty="0">
                <a:solidFill>
                  <a:schemeClr val="dk1"/>
                </a:solidFill>
              </a:rPr>
              <a:t>Stakeholder survey data</a:t>
            </a:r>
            <a:endParaRPr sz="3213" dirty="0">
              <a:solidFill>
                <a:schemeClr val="dk1"/>
              </a:solidFill>
            </a:endParaRPr>
          </a:p>
          <a:p>
            <a:pPr marL="520700" lvl="1" indent="-175736" algn="l" rtl="0">
              <a:lnSpc>
                <a:spcPct val="90000"/>
              </a:lnSpc>
              <a:spcBef>
                <a:spcPts val="400"/>
              </a:spcBef>
              <a:spcAft>
                <a:spcPts val="0"/>
              </a:spcAft>
              <a:buClr>
                <a:schemeClr val="dk1"/>
              </a:buClr>
              <a:buSzPct val="100000"/>
              <a:buChar char="•"/>
            </a:pPr>
            <a:r>
              <a:rPr lang="en" sz="3213" dirty="0">
                <a:solidFill>
                  <a:schemeClr val="dk1"/>
                </a:solidFill>
              </a:rPr>
              <a:t>Tier 2 and 3 enrollment data</a:t>
            </a:r>
            <a:endParaRPr sz="3213" dirty="0">
              <a:solidFill>
                <a:schemeClr val="dk1"/>
              </a:solidFill>
            </a:endParaRPr>
          </a:p>
          <a:p>
            <a:pPr marL="520700" lvl="1" indent="-175736" algn="l" rtl="0">
              <a:lnSpc>
                <a:spcPct val="90000"/>
              </a:lnSpc>
              <a:spcBef>
                <a:spcPts val="400"/>
              </a:spcBef>
              <a:spcAft>
                <a:spcPts val="0"/>
              </a:spcAft>
              <a:buClr>
                <a:schemeClr val="dk1"/>
              </a:buClr>
              <a:buSzPct val="100000"/>
              <a:buChar char="•"/>
            </a:pPr>
            <a:r>
              <a:rPr lang="en" sz="3213" dirty="0">
                <a:solidFill>
                  <a:schemeClr val="dk1"/>
                </a:solidFill>
              </a:rPr>
              <a:t>Discipline data</a:t>
            </a:r>
            <a:endParaRPr sz="3213" dirty="0">
              <a:solidFill>
                <a:schemeClr val="dk1"/>
              </a:solidFill>
            </a:endParaRPr>
          </a:p>
          <a:p>
            <a:pPr marL="520700" lvl="1" indent="-175736" algn="l" rtl="0">
              <a:lnSpc>
                <a:spcPct val="90000"/>
              </a:lnSpc>
              <a:spcBef>
                <a:spcPts val="400"/>
              </a:spcBef>
              <a:spcAft>
                <a:spcPts val="0"/>
              </a:spcAft>
              <a:buClr>
                <a:schemeClr val="dk1"/>
              </a:buClr>
              <a:buSzPct val="100000"/>
              <a:buChar char="•"/>
            </a:pPr>
            <a:r>
              <a:rPr lang="en" sz="3213" dirty="0">
                <a:solidFill>
                  <a:schemeClr val="dk1"/>
                </a:solidFill>
              </a:rPr>
              <a:t>Staff &amp; Student attendance data</a:t>
            </a:r>
            <a:endParaRPr sz="3213" dirty="0">
              <a:solidFill>
                <a:schemeClr val="dk1"/>
              </a:solidFill>
            </a:endParaRPr>
          </a:p>
          <a:p>
            <a:pPr marL="520700" lvl="1" indent="-175736" algn="l" rtl="0">
              <a:lnSpc>
                <a:spcPct val="90000"/>
              </a:lnSpc>
              <a:spcBef>
                <a:spcPts val="400"/>
              </a:spcBef>
              <a:spcAft>
                <a:spcPts val="0"/>
              </a:spcAft>
              <a:buClr>
                <a:schemeClr val="dk1"/>
              </a:buClr>
              <a:buSzPct val="100000"/>
              <a:buChar char="•"/>
            </a:pPr>
            <a:r>
              <a:rPr lang="en" sz="3213" dirty="0">
                <a:solidFill>
                  <a:schemeClr val="dk1"/>
                </a:solidFill>
              </a:rPr>
              <a:t>Grades</a:t>
            </a:r>
            <a:endParaRPr sz="3213" dirty="0">
              <a:solidFill>
                <a:schemeClr val="dk1"/>
              </a:solidFill>
            </a:endParaRPr>
          </a:p>
          <a:p>
            <a:pPr marL="520700" lvl="1" indent="-175736" algn="l" rtl="0">
              <a:lnSpc>
                <a:spcPct val="90000"/>
              </a:lnSpc>
              <a:spcBef>
                <a:spcPts val="400"/>
              </a:spcBef>
              <a:spcAft>
                <a:spcPts val="0"/>
              </a:spcAft>
              <a:buClr>
                <a:schemeClr val="dk1"/>
              </a:buClr>
              <a:buSzPct val="100000"/>
              <a:buChar char="•"/>
            </a:pPr>
            <a:r>
              <a:rPr lang="en" sz="3213" dirty="0">
                <a:solidFill>
                  <a:schemeClr val="dk1"/>
                </a:solidFill>
              </a:rPr>
              <a:t>Universal screener data</a:t>
            </a:r>
            <a:endParaRPr sz="3213" dirty="0">
              <a:solidFill>
                <a:schemeClr val="dk1"/>
              </a:solidFill>
            </a:endParaRPr>
          </a:p>
          <a:p>
            <a:pPr marL="520700" lvl="1" indent="-175736" algn="l" rtl="0">
              <a:lnSpc>
                <a:spcPct val="90000"/>
              </a:lnSpc>
              <a:spcBef>
                <a:spcPts val="400"/>
              </a:spcBef>
              <a:spcAft>
                <a:spcPts val="0"/>
              </a:spcAft>
              <a:buClr>
                <a:schemeClr val="dk1"/>
              </a:buClr>
              <a:buSzPct val="100000"/>
              <a:buChar char="•"/>
            </a:pPr>
            <a:r>
              <a:rPr lang="en" sz="3213" dirty="0">
                <a:solidFill>
                  <a:schemeClr val="dk1"/>
                </a:solidFill>
              </a:rPr>
              <a:t>Retention, dropout, graduation data</a:t>
            </a:r>
            <a:endParaRPr sz="3213" dirty="0">
              <a:solidFill>
                <a:schemeClr val="dk1"/>
              </a:solidFill>
            </a:endParaRPr>
          </a:p>
          <a:p>
            <a:pPr marL="520700" lvl="1" indent="-175736" algn="l" rtl="0">
              <a:lnSpc>
                <a:spcPct val="90000"/>
              </a:lnSpc>
              <a:spcBef>
                <a:spcPts val="400"/>
              </a:spcBef>
              <a:spcAft>
                <a:spcPts val="0"/>
              </a:spcAft>
              <a:buClr>
                <a:schemeClr val="dk1"/>
              </a:buClr>
              <a:buSzPct val="100000"/>
              <a:buChar char="•"/>
            </a:pPr>
            <a:r>
              <a:rPr lang="en" sz="3213" u="sng" dirty="0">
                <a:solidFill>
                  <a:schemeClr val="dk1"/>
                </a:solidFill>
              </a:rPr>
              <a:t>Supported through DE-PBS Project</a:t>
            </a:r>
            <a:endParaRPr sz="3213" u="sng" dirty="0">
              <a:solidFill>
                <a:schemeClr val="dk1"/>
              </a:solidFill>
            </a:endParaRPr>
          </a:p>
          <a:p>
            <a:pPr marL="863600" lvl="2" indent="-188436" algn="l" rtl="0">
              <a:lnSpc>
                <a:spcPct val="90000"/>
              </a:lnSpc>
              <a:spcBef>
                <a:spcPts val="400"/>
              </a:spcBef>
              <a:spcAft>
                <a:spcPts val="0"/>
              </a:spcAft>
              <a:buClr>
                <a:schemeClr val="dk1"/>
              </a:buClr>
              <a:buSzPct val="100000"/>
              <a:buChar char="•"/>
            </a:pPr>
            <a:r>
              <a:rPr lang="en" sz="3213" dirty="0">
                <a:solidFill>
                  <a:schemeClr val="dk1"/>
                </a:solidFill>
              </a:rPr>
              <a:t>School Climate Data (staff, student, families)</a:t>
            </a:r>
            <a:endParaRPr sz="3213" dirty="0">
              <a:solidFill>
                <a:schemeClr val="dk1"/>
              </a:solidFill>
            </a:endParaRPr>
          </a:p>
          <a:p>
            <a:pPr marL="863600" lvl="2" indent="-188436" algn="l" rtl="0">
              <a:lnSpc>
                <a:spcPct val="90000"/>
              </a:lnSpc>
              <a:spcBef>
                <a:spcPts val="400"/>
              </a:spcBef>
              <a:spcAft>
                <a:spcPts val="0"/>
              </a:spcAft>
              <a:buClr>
                <a:schemeClr val="dk1"/>
              </a:buClr>
              <a:buSzPct val="100000"/>
              <a:buChar char="•"/>
            </a:pPr>
            <a:r>
              <a:rPr lang="en" sz="3213" dirty="0">
                <a:solidFill>
                  <a:schemeClr val="dk1"/>
                </a:solidFill>
              </a:rPr>
              <a:t>DE-PBS Key Feature Evaluation (KFE) /Tiered Fidelity Inventory (TFI)</a:t>
            </a:r>
            <a:endParaRPr dirty="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p:nvPr/>
        </p:nvSpPr>
        <p:spPr>
          <a:xfrm>
            <a:off x="2533649" y="133350"/>
            <a:ext cx="6417600" cy="742800"/>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Clr>
                <a:schemeClr val="lt1"/>
              </a:buClr>
              <a:buSzPts val="1500"/>
              <a:buFont typeface="Century Gothic"/>
              <a:buNone/>
            </a:pPr>
            <a:r>
              <a:rPr lang="en" sz="1500" b="1">
                <a:solidFill>
                  <a:srgbClr val="FFFFFF"/>
                </a:solidFill>
                <a:latin typeface="Century Gothic"/>
                <a:ea typeface="Century Gothic"/>
                <a:cs typeface="Century Gothic"/>
                <a:sym typeface="Century Gothic"/>
              </a:rPr>
              <a:t>All problem solving teams use multiple</a:t>
            </a:r>
            <a:r>
              <a:rPr lang="en" sz="1500" b="1" i="0" u="none" strike="noStrike" cap="none">
                <a:solidFill>
                  <a:srgbClr val="FFFFFF"/>
                </a:solidFill>
                <a:latin typeface="Century Gothic"/>
                <a:ea typeface="Century Gothic"/>
                <a:cs typeface="Century Gothic"/>
                <a:sym typeface="Century Gothic"/>
              </a:rPr>
              <a:t> data sources to identify </a:t>
            </a:r>
            <a:r>
              <a:rPr lang="en" sz="1500" b="1" i="1" u="none" strike="noStrike" cap="none">
                <a:solidFill>
                  <a:srgbClr val="FFFFFF"/>
                </a:solidFill>
                <a:latin typeface="Century Gothic"/>
                <a:ea typeface="Century Gothic"/>
                <a:cs typeface="Century Gothic"/>
                <a:sym typeface="Century Gothic"/>
              </a:rPr>
              <a:t>potential</a:t>
            </a:r>
            <a:r>
              <a:rPr lang="en" sz="1500" b="1" i="0" u="none" strike="noStrike" cap="none">
                <a:solidFill>
                  <a:srgbClr val="FFFFFF"/>
                </a:solidFill>
                <a:latin typeface="Century Gothic"/>
                <a:ea typeface="Century Gothic"/>
                <a:cs typeface="Century Gothic"/>
                <a:sym typeface="Century Gothic"/>
              </a:rPr>
              <a:t> </a:t>
            </a:r>
            <a:r>
              <a:rPr lang="en" sz="1500" b="1">
                <a:solidFill>
                  <a:srgbClr val="FFFFFF"/>
                </a:solidFill>
                <a:latin typeface="Century Gothic"/>
                <a:ea typeface="Century Gothic"/>
                <a:cs typeface="Century Gothic"/>
                <a:sym typeface="Century Gothic"/>
              </a:rPr>
              <a:t>academic, e</a:t>
            </a:r>
            <a:r>
              <a:rPr lang="en" sz="1500" b="1" i="0" u="none" strike="noStrike" cap="none">
                <a:solidFill>
                  <a:srgbClr val="FFFFFF"/>
                </a:solidFill>
                <a:latin typeface="Century Gothic"/>
                <a:ea typeface="Century Gothic"/>
                <a:cs typeface="Century Gothic"/>
                <a:sym typeface="Century Gothic"/>
              </a:rPr>
              <a:t>xternalizing and/or internalizing social, emotional </a:t>
            </a:r>
            <a:r>
              <a:rPr lang="en" sz="1500" b="1">
                <a:solidFill>
                  <a:srgbClr val="FFFFFF"/>
                </a:solidFill>
                <a:latin typeface="Century Gothic"/>
                <a:ea typeface="Century Gothic"/>
                <a:cs typeface="Century Gothic"/>
                <a:sym typeface="Century Gothic"/>
              </a:rPr>
              <a:t>and</a:t>
            </a:r>
            <a:r>
              <a:rPr lang="en" sz="1500" b="1" i="0" u="none" strike="noStrike" cap="none">
                <a:solidFill>
                  <a:srgbClr val="FFFFFF"/>
                </a:solidFill>
                <a:latin typeface="Century Gothic"/>
                <a:ea typeface="Century Gothic"/>
                <a:cs typeface="Century Gothic"/>
                <a:sym typeface="Century Gothic"/>
              </a:rPr>
              <a:t> behavioral </a:t>
            </a:r>
            <a:r>
              <a:rPr lang="en" sz="1500" b="1">
                <a:solidFill>
                  <a:srgbClr val="FFFFFF"/>
                </a:solidFill>
                <a:latin typeface="Century Gothic"/>
                <a:ea typeface="Century Gothic"/>
                <a:cs typeface="Century Gothic"/>
                <a:sym typeface="Century Gothic"/>
              </a:rPr>
              <a:t>problems</a:t>
            </a:r>
            <a:endParaRPr sz="1100" b="1">
              <a:solidFill>
                <a:srgbClr val="FFFFFF"/>
              </a:solidFill>
            </a:endParaRPr>
          </a:p>
        </p:txBody>
      </p:sp>
      <p:sp>
        <p:nvSpPr>
          <p:cNvPr id="122" name="Google Shape;122;p22"/>
          <p:cNvSpPr/>
          <p:nvPr/>
        </p:nvSpPr>
        <p:spPr>
          <a:xfrm>
            <a:off x="2533650" y="990600"/>
            <a:ext cx="2028900" cy="1233900"/>
          </a:xfrm>
          <a:prstGeom prst="rect">
            <a:avLst/>
          </a:prstGeom>
          <a:solidFill>
            <a:schemeClr val="accent1"/>
          </a:solidFill>
          <a:ln w="15875" cap="rnd" cmpd="sng">
            <a:solidFill>
              <a:srgbClr val="78230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600" b="1" i="0" u="none" strike="noStrike" cap="none">
                <a:solidFill>
                  <a:srgbClr val="FFFFFF"/>
                </a:solidFill>
                <a:latin typeface="Century Gothic"/>
                <a:ea typeface="Century Gothic"/>
                <a:cs typeface="Century Gothic"/>
                <a:sym typeface="Century Gothic"/>
              </a:rPr>
              <a:t>Request for Assistance/S</a:t>
            </a:r>
            <a:r>
              <a:rPr lang="en" sz="1600" b="1">
                <a:solidFill>
                  <a:srgbClr val="FFFFFF"/>
                </a:solidFill>
                <a:latin typeface="Century Gothic"/>
                <a:ea typeface="Century Gothic"/>
                <a:cs typeface="Century Gothic"/>
                <a:sym typeface="Century Gothic"/>
              </a:rPr>
              <a:t>urveys</a:t>
            </a:r>
            <a:endParaRPr sz="900" b="1">
              <a:solidFill>
                <a:srgbClr val="FFFFFF"/>
              </a:solidFill>
            </a:endParaRPr>
          </a:p>
        </p:txBody>
      </p:sp>
      <p:sp>
        <p:nvSpPr>
          <p:cNvPr id="123" name="Google Shape;123;p22"/>
          <p:cNvSpPr/>
          <p:nvPr/>
        </p:nvSpPr>
        <p:spPr>
          <a:xfrm>
            <a:off x="4762500" y="990600"/>
            <a:ext cx="2057400" cy="1233900"/>
          </a:xfrm>
          <a:prstGeom prst="rect">
            <a:avLst/>
          </a:prstGeom>
          <a:solidFill>
            <a:schemeClr val="accent1"/>
          </a:solidFill>
          <a:ln w="15875" cap="rnd" cmpd="sng">
            <a:solidFill>
              <a:srgbClr val="78230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600" b="1">
                <a:solidFill>
                  <a:srgbClr val="FFFFFF"/>
                </a:solidFill>
                <a:latin typeface="Century Gothic"/>
                <a:ea typeface="Century Gothic"/>
                <a:cs typeface="Century Gothic"/>
                <a:sym typeface="Century Gothic"/>
              </a:rPr>
              <a:t>Schoolwide Data</a:t>
            </a:r>
            <a:endParaRPr sz="900" b="1">
              <a:solidFill>
                <a:srgbClr val="FFFFFF"/>
              </a:solidFill>
            </a:endParaRPr>
          </a:p>
        </p:txBody>
      </p:sp>
      <p:sp>
        <p:nvSpPr>
          <p:cNvPr id="124" name="Google Shape;124;p22"/>
          <p:cNvSpPr/>
          <p:nvPr/>
        </p:nvSpPr>
        <p:spPr>
          <a:xfrm>
            <a:off x="7019925" y="999744"/>
            <a:ext cx="1857300" cy="1224600"/>
          </a:xfrm>
          <a:prstGeom prst="rect">
            <a:avLst/>
          </a:prstGeom>
          <a:solidFill>
            <a:schemeClr val="accent1"/>
          </a:solidFill>
          <a:ln w="15875" cap="rnd" cmpd="sng">
            <a:solidFill>
              <a:srgbClr val="78230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600" b="1" i="0" u="none" strike="noStrike" cap="none">
                <a:solidFill>
                  <a:srgbClr val="FFFFFF"/>
                </a:solidFill>
                <a:latin typeface="Century Gothic"/>
                <a:ea typeface="Century Gothic"/>
                <a:cs typeface="Century Gothic"/>
                <a:sym typeface="Century Gothic"/>
              </a:rPr>
              <a:t>Universal Screen</a:t>
            </a:r>
            <a:r>
              <a:rPr lang="en" sz="1600" b="1">
                <a:solidFill>
                  <a:srgbClr val="FFFFFF"/>
                </a:solidFill>
                <a:latin typeface="Century Gothic"/>
                <a:ea typeface="Century Gothic"/>
                <a:cs typeface="Century Gothic"/>
                <a:sym typeface="Century Gothic"/>
              </a:rPr>
              <a:t>ing Tool</a:t>
            </a:r>
            <a:endParaRPr sz="900" b="1">
              <a:solidFill>
                <a:srgbClr val="FFFFFF"/>
              </a:solidFill>
            </a:endParaRPr>
          </a:p>
        </p:txBody>
      </p:sp>
      <p:sp>
        <p:nvSpPr>
          <p:cNvPr id="125" name="Google Shape;125;p22"/>
          <p:cNvSpPr/>
          <p:nvPr/>
        </p:nvSpPr>
        <p:spPr>
          <a:xfrm>
            <a:off x="4019550" y="2533650"/>
            <a:ext cx="3600600" cy="1371600"/>
          </a:xfrm>
          <a:prstGeom prst="ellipse">
            <a:avLst/>
          </a:prstGeom>
          <a:solidFill>
            <a:schemeClr val="accent1"/>
          </a:solidFill>
          <a:ln w="15875" cap="rnd" cmpd="sng">
            <a:solidFill>
              <a:srgbClr val="78230B"/>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800" b="1">
                <a:solidFill>
                  <a:srgbClr val="FFFFFF"/>
                </a:solidFill>
                <a:latin typeface="Century Gothic"/>
                <a:ea typeface="Century Gothic"/>
                <a:cs typeface="Century Gothic"/>
                <a:sym typeface="Century Gothic"/>
              </a:rPr>
              <a:t>Additional data is used to precisely define the problem</a:t>
            </a:r>
            <a:endParaRPr sz="1100" b="1">
              <a:solidFill>
                <a:srgbClr val="FFFFFF"/>
              </a:solidFill>
            </a:endParaRPr>
          </a:p>
        </p:txBody>
      </p:sp>
      <p:cxnSp>
        <p:nvCxnSpPr>
          <p:cNvPr id="126" name="Google Shape;126;p22"/>
          <p:cNvCxnSpPr>
            <a:stCxn id="122" idx="2"/>
          </p:cNvCxnSpPr>
          <p:nvPr/>
        </p:nvCxnSpPr>
        <p:spPr>
          <a:xfrm>
            <a:off x="3548100" y="2224500"/>
            <a:ext cx="700200" cy="594900"/>
          </a:xfrm>
          <a:prstGeom prst="straightConnector1">
            <a:avLst/>
          </a:prstGeom>
          <a:noFill/>
          <a:ln w="9525" cap="rnd" cmpd="sng">
            <a:solidFill>
              <a:srgbClr val="9D2D0F"/>
            </a:solidFill>
            <a:prstDash val="solid"/>
            <a:round/>
            <a:headEnd type="none" w="sm" len="sm"/>
            <a:tailEnd type="triangle" w="med" len="med"/>
          </a:ln>
        </p:spPr>
      </p:cxnSp>
      <p:cxnSp>
        <p:nvCxnSpPr>
          <p:cNvPr id="127" name="Google Shape;127;p22"/>
          <p:cNvCxnSpPr>
            <a:stCxn id="123" idx="2"/>
          </p:cNvCxnSpPr>
          <p:nvPr/>
        </p:nvCxnSpPr>
        <p:spPr>
          <a:xfrm>
            <a:off x="5791200" y="2224500"/>
            <a:ext cx="0" cy="279600"/>
          </a:xfrm>
          <a:prstGeom prst="straightConnector1">
            <a:avLst/>
          </a:prstGeom>
          <a:noFill/>
          <a:ln w="9525" cap="rnd" cmpd="sng">
            <a:solidFill>
              <a:srgbClr val="9D2D0F"/>
            </a:solidFill>
            <a:prstDash val="solid"/>
            <a:round/>
            <a:headEnd type="none" w="sm" len="sm"/>
            <a:tailEnd type="triangle" w="med" len="med"/>
          </a:ln>
        </p:spPr>
      </p:cxnSp>
      <p:cxnSp>
        <p:nvCxnSpPr>
          <p:cNvPr id="128" name="Google Shape;128;p22"/>
          <p:cNvCxnSpPr>
            <a:stCxn id="124" idx="2"/>
          </p:cNvCxnSpPr>
          <p:nvPr/>
        </p:nvCxnSpPr>
        <p:spPr>
          <a:xfrm flipH="1">
            <a:off x="7219875" y="2224344"/>
            <a:ext cx="728700" cy="537600"/>
          </a:xfrm>
          <a:prstGeom prst="straightConnector1">
            <a:avLst/>
          </a:prstGeom>
          <a:noFill/>
          <a:ln w="9525" cap="rnd" cmpd="sng">
            <a:solidFill>
              <a:srgbClr val="9D2D0F"/>
            </a:solidFill>
            <a:prstDash val="solid"/>
            <a:round/>
            <a:headEnd type="none" w="sm" len="sm"/>
            <a:tailEnd type="triangle" w="med" len="med"/>
          </a:ln>
        </p:spPr>
      </p:cxnSp>
      <p:sp>
        <p:nvSpPr>
          <p:cNvPr id="129" name="Google Shape;129;p22"/>
          <p:cNvSpPr txBox="1"/>
          <p:nvPr/>
        </p:nvSpPr>
        <p:spPr>
          <a:xfrm>
            <a:off x="2549400" y="4167750"/>
            <a:ext cx="6417600" cy="738900"/>
          </a:xfrm>
          <a:prstGeom prst="rect">
            <a:avLst/>
          </a:prstGeom>
          <a:solidFill>
            <a:schemeClr val="accent1"/>
          </a:solidFill>
          <a:ln w="9525" cap="flat" cmpd="sng">
            <a:solidFill>
              <a:srgbClr val="A5301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lt1"/>
                </a:solidFill>
              </a:rPr>
              <a:t>Solutions are developed in context (e.g., schoolwide, classroom, non-classroom, group or individual)</a:t>
            </a:r>
            <a:endParaRPr sz="1800" b="1">
              <a:solidFill>
                <a:schemeClr val="lt1"/>
              </a:solidFill>
            </a:endParaRPr>
          </a:p>
        </p:txBody>
      </p:sp>
      <p:cxnSp>
        <p:nvCxnSpPr>
          <p:cNvPr id="130" name="Google Shape;130;p22"/>
          <p:cNvCxnSpPr>
            <a:endCxn id="129" idx="0"/>
          </p:cNvCxnSpPr>
          <p:nvPr/>
        </p:nvCxnSpPr>
        <p:spPr>
          <a:xfrm>
            <a:off x="5758200" y="3905250"/>
            <a:ext cx="0" cy="262500"/>
          </a:xfrm>
          <a:prstGeom prst="straightConnector1">
            <a:avLst/>
          </a:prstGeom>
          <a:noFill/>
          <a:ln w="9525" cap="flat" cmpd="sng">
            <a:solidFill>
              <a:schemeClr val="dk2"/>
            </a:solidFill>
            <a:prstDash val="solid"/>
            <a:round/>
            <a:headEnd type="none" w="med" len="med"/>
            <a:tailEnd type="triangle" w="med" len="med"/>
          </a:ln>
        </p:spPr>
      </p:cxnSp>
      <p:sp>
        <p:nvSpPr>
          <p:cNvPr id="131" name="Google Shape;131;p22"/>
          <p:cNvSpPr txBox="1"/>
          <p:nvPr/>
        </p:nvSpPr>
        <p:spPr>
          <a:xfrm>
            <a:off x="111500" y="2504100"/>
            <a:ext cx="1944000" cy="8313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a:t>This is your MTSS universal screening process!</a:t>
            </a:r>
            <a:endParaRPr b="1"/>
          </a:p>
        </p:txBody>
      </p:sp>
      <p:sp>
        <p:nvSpPr>
          <p:cNvPr id="132" name="Google Shape;132;p22"/>
          <p:cNvSpPr/>
          <p:nvPr/>
        </p:nvSpPr>
        <p:spPr>
          <a:xfrm>
            <a:off x="2124875" y="1336725"/>
            <a:ext cx="408900" cy="32595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3"/>
          <p:cNvSpPr txBox="1">
            <a:spLocks noGrp="1"/>
          </p:cNvSpPr>
          <p:nvPr>
            <p:ph type="title"/>
          </p:nvPr>
        </p:nvSpPr>
        <p:spPr>
          <a:xfrm>
            <a:off x="342900" y="102394"/>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en" sz="2200" b="1">
                <a:solidFill>
                  <a:srgbClr val="FF0000"/>
                </a:solidFill>
              </a:rPr>
              <a:t>When</a:t>
            </a:r>
            <a:r>
              <a:rPr lang="en" sz="2200" b="1"/>
              <a:t> and </a:t>
            </a:r>
            <a:r>
              <a:rPr lang="en" sz="2200" b="1">
                <a:solidFill>
                  <a:srgbClr val="FF0000"/>
                </a:solidFill>
              </a:rPr>
              <a:t>Who</a:t>
            </a:r>
            <a:r>
              <a:rPr lang="en" sz="2200" b="1"/>
              <a:t> should review our data?</a:t>
            </a:r>
            <a:endParaRPr sz="2200" b="1"/>
          </a:p>
        </p:txBody>
      </p:sp>
      <p:sp>
        <p:nvSpPr>
          <p:cNvPr id="139" name="Google Shape;139;p23"/>
          <p:cNvSpPr txBox="1">
            <a:spLocks noGrp="1"/>
          </p:cNvSpPr>
          <p:nvPr>
            <p:ph type="body" idx="1"/>
          </p:nvPr>
        </p:nvSpPr>
        <p:spPr>
          <a:xfrm>
            <a:off x="342900" y="1028700"/>
            <a:ext cx="8383200" cy="3771900"/>
          </a:xfrm>
          <a:prstGeom prst="rect">
            <a:avLst/>
          </a:prstGeom>
          <a:noFill/>
          <a:ln>
            <a:noFill/>
          </a:ln>
        </p:spPr>
        <p:txBody>
          <a:bodyPr spcFirstLastPara="1" wrap="square" lIns="68575" tIns="34275" rIns="68575" bIns="34275" anchor="t" anchorCtr="0">
            <a:noAutofit/>
          </a:bodyPr>
          <a:lstStyle/>
          <a:p>
            <a:pPr marL="0" lvl="0" indent="0" algn="l" rtl="0">
              <a:spcBef>
                <a:spcPts val="800"/>
              </a:spcBef>
              <a:spcAft>
                <a:spcPts val="0"/>
              </a:spcAft>
              <a:buNone/>
            </a:pPr>
            <a:r>
              <a:rPr lang="en" b="1">
                <a:solidFill>
                  <a:schemeClr val="dk1"/>
                </a:solidFill>
              </a:rPr>
              <a:t>MONTHLY (at least): </a:t>
            </a:r>
            <a:endParaRPr b="1">
              <a:solidFill>
                <a:schemeClr val="dk1"/>
              </a:solidFill>
            </a:endParaRPr>
          </a:p>
          <a:p>
            <a:pPr marL="457200" lvl="0" indent="-342900" algn="l" rtl="0">
              <a:spcBef>
                <a:spcPts val="800"/>
              </a:spcBef>
              <a:spcAft>
                <a:spcPts val="0"/>
              </a:spcAft>
              <a:buClr>
                <a:schemeClr val="dk1"/>
              </a:buClr>
              <a:buSzPts val="1800"/>
              <a:buChar char="■"/>
            </a:pPr>
            <a:r>
              <a:rPr lang="en">
                <a:solidFill>
                  <a:schemeClr val="dk1"/>
                </a:solidFill>
              </a:rPr>
              <a:t>Review data summaries with Tier 1 team to identify and define problems </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Designate a data person to create data summaries ahead of time </a:t>
            </a:r>
            <a:endParaRPr>
              <a:solidFill>
                <a:schemeClr val="dk1"/>
              </a:solidFill>
            </a:endParaRPr>
          </a:p>
          <a:p>
            <a:pPr marL="914400" lvl="1" indent="-342900" algn="l" rtl="0">
              <a:spcBef>
                <a:spcPts val="0"/>
              </a:spcBef>
              <a:spcAft>
                <a:spcPts val="0"/>
              </a:spcAft>
              <a:buClr>
                <a:schemeClr val="dk1"/>
              </a:buClr>
              <a:buSzPts val="1800"/>
              <a:buChar char="–"/>
            </a:pPr>
            <a:r>
              <a:rPr lang="en">
                <a:solidFill>
                  <a:schemeClr val="dk1"/>
                </a:solidFill>
              </a:rPr>
              <a:t>Utilize a subgroup to review &amp; present summary to team</a:t>
            </a:r>
            <a:endParaRPr>
              <a:solidFill>
                <a:schemeClr val="dk1"/>
              </a:solidFill>
            </a:endParaRPr>
          </a:p>
          <a:p>
            <a:pPr marL="0" lvl="0" indent="0" algn="l" rtl="0">
              <a:spcBef>
                <a:spcPts val="800"/>
              </a:spcBef>
              <a:spcAft>
                <a:spcPts val="0"/>
              </a:spcAft>
              <a:buNone/>
            </a:pPr>
            <a:r>
              <a:rPr lang="en" b="1">
                <a:solidFill>
                  <a:schemeClr val="dk1"/>
                </a:solidFill>
              </a:rPr>
              <a:t>3-4 TIMES A YEAR (at least): </a:t>
            </a:r>
            <a:endParaRPr b="1">
              <a:solidFill>
                <a:schemeClr val="dk1"/>
              </a:solidFill>
            </a:endParaRPr>
          </a:p>
          <a:p>
            <a:pPr marL="457200" lvl="0" indent="-342900" algn="l" rtl="0">
              <a:spcBef>
                <a:spcPts val="800"/>
              </a:spcBef>
              <a:spcAft>
                <a:spcPts val="0"/>
              </a:spcAft>
              <a:buClr>
                <a:schemeClr val="dk1"/>
              </a:buClr>
              <a:buSzPts val="1800"/>
              <a:buChar char="■"/>
            </a:pPr>
            <a:r>
              <a:rPr lang="en">
                <a:solidFill>
                  <a:schemeClr val="dk1"/>
                </a:solidFill>
              </a:rPr>
              <a:t>Share data summaries with school staff</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During: Staff Meetings, grade level meetings, PLCs</a:t>
            </a:r>
            <a:endParaRPr>
              <a:solidFill>
                <a:schemeClr val="dk1"/>
              </a:solidFill>
            </a:endParaRPr>
          </a:p>
          <a:p>
            <a:pPr marL="0" lvl="0" indent="0" algn="l" rtl="0">
              <a:spcBef>
                <a:spcPts val="800"/>
              </a:spcBef>
              <a:spcAft>
                <a:spcPts val="0"/>
              </a:spcAft>
              <a:buNone/>
            </a:pPr>
            <a:r>
              <a:rPr lang="en" b="1">
                <a:solidFill>
                  <a:schemeClr val="dk1"/>
                </a:solidFill>
              </a:rPr>
              <a:t>REGULARLY:</a:t>
            </a:r>
            <a:r>
              <a:rPr lang="en">
                <a:solidFill>
                  <a:schemeClr val="dk1"/>
                </a:solidFill>
              </a:rPr>
              <a:t> </a:t>
            </a:r>
            <a:endParaRPr>
              <a:solidFill>
                <a:schemeClr val="dk1"/>
              </a:solidFill>
            </a:endParaRPr>
          </a:p>
          <a:p>
            <a:pPr marL="457200" lvl="0" indent="-342900" algn="l" rtl="0">
              <a:spcBef>
                <a:spcPts val="800"/>
              </a:spcBef>
              <a:spcAft>
                <a:spcPts val="0"/>
              </a:spcAft>
              <a:buClr>
                <a:schemeClr val="dk1"/>
              </a:buClr>
              <a:buSzPts val="1800"/>
              <a:buChar char="■"/>
            </a:pPr>
            <a:r>
              <a:rPr lang="en">
                <a:solidFill>
                  <a:schemeClr val="dk1"/>
                </a:solidFill>
              </a:rPr>
              <a:t>Share highlights and get feedback from community (e.g., students, parents, community)</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Share via: school and district newsletters; community news</a:t>
            </a:r>
            <a:endParaRPr>
              <a:solidFill>
                <a:schemeClr val="dk1"/>
              </a:solidFill>
            </a:endParaRPr>
          </a:p>
          <a:p>
            <a:pPr marL="1371600" lvl="0" indent="0" algn="l" rtl="0">
              <a:spcBef>
                <a:spcPts val="800"/>
              </a:spcBef>
              <a:spcAft>
                <a:spcPts val="0"/>
              </a:spcAft>
              <a:buNone/>
            </a:pPr>
            <a:endParaRPr sz="1100">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2778</Words>
  <Application>Microsoft Macintosh PowerPoint</Application>
  <PresentationFormat>On-screen Show (16:9)</PresentationFormat>
  <Paragraphs>299</Paragraphs>
  <Slides>38</Slides>
  <Notes>38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Belleza</vt:lpstr>
      <vt:lpstr>Calibri</vt:lpstr>
      <vt:lpstr>Century Gothic</vt:lpstr>
      <vt:lpstr>Libre Franklin</vt:lpstr>
      <vt:lpstr>Noto Sans Symbols</vt:lpstr>
      <vt:lpstr>Times</vt:lpstr>
      <vt:lpstr>Times New Roman</vt:lpstr>
      <vt:lpstr>Twentieth Century</vt:lpstr>
      <vt:lpstr>Simple Light</vt:lpstr>
      <vt:lpstr>MTSS Tier 1: School-wide PBS Team Training </vt:lpstr>
      <vt:lpstr>How do you feel about data based problem solving? </vt:lpstr>
      <vt:lpstr>Why Use Data For Decision Making?</vt:lpstr>
      <vt:lpstr>Your Team Data Analysts Should Be: </vt:lpstr>
      <vt:lpstr>Basic Understandings about Data:</vt:lpstr>
      <vt:lpstr>What is Data?</vt:lpstr>
      <vt:lpstr>What data can/should our Tier 1 team use?</vt:lpstr>
      <vt:lpstr>PowerPoint Presentation</vt:lpstr>
      <vt:lpstr>When and Who should review our data?</vt:lpstr>
      <vt:lpstr>How do we use data for decision making?</vt:lpstr>
      <vt:lpstr>How do we use data for decision making?  </vt:lpstr>
      <vt:lpstr> </vt:lpstr>
      <vt:lpstr>Guiding Question to Create a Data Plan:</vt:lpstr>
      <vt:lpstr>Team Time (10 minutes) </vt:lpstr>
      <vt:lpstr>Teams become more efficient and effective at solving problems with: </vt:lpstr>
      <vt:lpstr>Team Based Problem  Solving Model via...</vt:lpstr>
      <vt:lpstr>PowerPoint Presentation</vt:lpstr>
      <vt:lpstr>Step 1:  Identify problems with precision</vt:lpstr>
      <vt:lpstr>Some questions your team will encounter when identifying problems with precision...</vt:lpstr>
      <vt:lpstr>The Big 5 Office Discipline Data (ODR) Report:</vt:lpstr>
      <vt:lpstr>PowerPoint Presentation</vt:lpstr>
      <vt:lpstr>PowerPoint Presentation</vt:lpstr>
      <vt:lpstr>PowerPoint Presentation</vt:lpstr>
      <vt:lpstr>PowerPoint Presentation</vt:lpstr>
      <vt:lpstr>PowerPoint Presentation</vt:lpstr>
      <vt:lpstr>PowerPoint Presentation</vt:lpstr>
      <vt:lpstr>Primary vs. Precision Statements</vt:lpstr>
      <vt:lpstr>Your Turn!</vt:lpstr>
      <vt:lpstr>Poll Question:</vt:lpstr>
      <vt:lpstr>Primary vs. Precision Statements</vt:lpstr>
      <vt:lpstr>Step 2: Set a Measurable Goal</vt:lpstr>
      <vt:lpstr>Step 3:  Develop a Solution &amp; Action Plan</vt:lpstr>
      <vt:lpstr>PowerPoint Presentation</vt:lpstr>
      <vt:lpstr>PowerPoint Presentation</vt:lpstr>
      <vt:lpstr>Step 4: Monitor Fidelity of Plan</vt:lpstr>
      <vt:lpstr>PowerPoint Presentation</vt:lpstr>
      <vt:lpstr>Team Time (10 minutes) </vt:lpstr>
      <vt:lpstr>Team Time (20 minutes) &amp; Lunch Time (1 Hr)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MTSS Tier 1: School-wide PBS Team Training </dc:title>
  <cp:lastModifiedBy>renee lachman</cp:lastModifiedBy>
  <cp:revision>2</cp:revision>
  <dcterms:modified xsi:type="dcterms:W3CDTF">2021-07-20T14:58:59Z</dcterms:modified>
</cp:coreProperties>
</file>