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76"/>
  </p:notesMasterIdLst>
  <p:handoutMasterIdLst>
    <p:handoutMasterId r:id="rId77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327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31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337" r:id="rId30"/>
    <p:sldId id="283" r:id="rId31"/>
    <p:sldId id="284" r:id="rId32"/>
    <p:sldId id="330" r:id="rId33"/>
    <p:sldId id="285" r:id="rId34"/>
    <p:sldId id="334" r:id="rId35"/>
    <p:sldId id="335" r:id="rId36"/>
    <p:sldId id="287" r:id="rId37"/>
    <p:sldId id="286" r:id="rId38"/>
    <p:sldId id="332" r:id="rId39"/>
    <p:sldId id="333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336" r:id="rId49"/>
    <p:sldId id="296" r:id="rId50"/>
    <p:sldId id="297" r:id="rId51"/>
    <p:sldId id="298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6" r:id="rId64"/>
    <p:sldId id="317" r:id="rId65"/>
    <p:sldId id="318" r:id="rId66"/>
    <p:sldId id="319" r:id="rId67"/>
    <p:sldId id="328" r:id="rId68"/>
    <p:sldId id="320" r:id="rId69"/>
    <p:sldId id="321" r:id="rId70"/>
    <p:sldId id="322" r:id="rId71"/>
    <p:sldId id="323" r:id="rId72"/>
    <p:sldId id="324" r:id="rId73"/>
    <p:sldId id="325" r:id="rId74"/>
    <p:sldId id="326" r:id="rId7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iona Lachman" initials="" lastIdx="12" clrIdx="0"/>
  <p:cmAuthor id="1" name="Megan Pell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708CB47-AE8E-47C6-AE38-5455FF5E9BA9}">
  <a:tblStyle styleId="{E708CB47-AE8E-47C6-AE38-5455FF5E9BA9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285F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285F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285F4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285F4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E3D76EA4-B2FF-434A-922D-1AE570D09F8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B844111-7410-4FA3-AD12-FFEAF374A060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77A0944-FCBC-4F96-BB3F-3323241B392C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A47FBD7-B920-46B3-94EB-4F6BB893E50B}" styleName="Table_4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/>
    <p:restoredTop sz="41270"/>
  </p:normalViewPr>
  <p:slideViewPr>
    <p:cSldViewPr snapToGrid="0">
      <p:cViewPr varScale="1">
        <p:scale>
          <a:sx n="50" d="100"/>
          <a:sy n="50" d="100"/>
        </p:scale>
        <p:origin x="2250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09631-A6D3-1948-83DE-E355EB190CB6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44D24-1E5C-9D4B-815E-0337128A7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47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006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e3b027588c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e3b027588c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441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e3b76e46c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e3b76e46c3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e3b76e46c3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1204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3b76e46c3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3b76e46c3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6726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3b027588c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e3b027588c_4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8807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e3b76e46c3_0_552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Delaware Positive Behavior Support Project</a:t>
            </a:r>
            <a:endParaRPr/>
          </a:p>
        </p:txBody>
      </p:sp>
      <p:sp>
        <p:nvSpPr>
          <p:cNvPr id="195" name="Google Shape;195;ge3b76e46c3_0_5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e3b76e46c3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1850" y="788988"/>
            <a:ext cx="5602200" cy="3151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7" name="Google Shape;197;ge3b76e46c3_0_552:notes"/>
          <p:cNvSpPr txBox="1">
            <a:spLocks noGrp="1"/>
          </p:cNvSpPr>
          <p:nvPr>
            <p:ph type="body" idx="1"/>
          </p:nvPr>
        </p:nvSpPr>
        <p:spPr>
          <a:xfrm>
            <a:off x="937967" y="3229209"/>
            <a:ext cx="5158800" cy="55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6368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e3b76e46c3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e3b76e46c3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3821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3b42bd013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3b42bd013_1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highlight>
                <a:srgbClr val="CCFF99"/>
              </a:highlight>
            </a:endParaRPr>
          </a:p>
        </p:txBody>
      </p:sp>
      <p:sp>
        <p:nvSpPr>
          <p:cNvPr id="131" name="Google Shape;131;ge3b42bd013_1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2360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e3b76e46c3_0_470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Delaware Positive Behavior Support Project</a:t>
            </a:r>
            <a:endParaRPr/>
          </a:p>
        </p:txBody>
      </p:sp>
      <p:sp>
        <p:nvSpPr>
          <p:cNvPr id="217" name="Google Shape;217;ge3b76e46c3_0_4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e3b76e46c3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1850" y="788988"/>
            <a:ext cx="5602288" cy="3151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9" name="Google Shape;219;ge3b76e46c3_0_470:notes"/>
          <p:cNvSpPr txBox="1">
            <a:spLocks noGrp="1"/>
          </p:cNvSpPr>
          <p:nvPr>
            <p:ph type="body" idx="1"/>
          </p:nvPr>
        </p:nvSpPr>
        <p:spPr>
          <a:xfrm>
            <a:off x="937967" y="3229209"/>
            <a:ext cx="5158800" cy="55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524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e3b76e46c3_0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ge3b76e46c3_0_5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e3b76e46c3_0_5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440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e2d132a38a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e2d132a38a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0586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2ec87fbb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e2ec87fbb9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e2ec87fbb9_0_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0652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e2aa232c3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e2aa232c3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44670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e2d132a38a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e2d132a38a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030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e2d132a38a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e2d132a38a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02327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e2aa232c39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e2aa232c39_0_1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e2aa232c39_0_1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8795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e2d132a38a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ge2d132a38a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e2d132a38a_0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17503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e2d132a38a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e2d132a38a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358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2d132a38a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2d132a38a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81033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e2d132a38a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e2d132a38a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45307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e2d132a38a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e2d132a38a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40451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e2dd88b1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e2dd88b14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41106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e3b76e46c3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ge3b76e46c3_0_3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e3b76e46c3_0_3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781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e327cb88b8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99" name="Google Shape;99;ge327cb88b8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71256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e2d132a38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ge2d132a38a_0_2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ge2d132a38a_0_2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69742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36b517e3c_0_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e36b517e3c_0_6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3" name="Google Shape;203;ge36b517e3c_0_6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33106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e2aa232c39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ge2aa232c39_0_2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e2aa232c39_0_2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8934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e2aa232c39_0_2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e2aa232c39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19138"/>
            <a:ext cx="6410400" cy="3605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3" name="Google Shape;363;ge2aa232c39_0_2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4197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e2aa232c39_0_2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ge2aa232c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19138"/>
            <a:ext cx="6410400" cy="3605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6" name="Google Shape;356;ge2aa232c39_0_2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6634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e39cfa4ce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e39cfa4cea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7" name="Google Shape;327;ge39cfa4cea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51995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e39cfa4ce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e39cfa4cea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7" name="Google Shape;327;ge39cfa4cea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8273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e2aa232c39_0_2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e2aa232c39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19138"/>
            <a:ext cx="6410400" cy="3605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1" name="Google Shape;371;ge2aa232c39_0_2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3947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e2aa232c39_0_245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Delaware Positive Behavior Support Project</a:t>
            </a:r>
            <a:endParaRPr/>
          </a:p>
        </p:txBody>
      </p:sp>
      <p:sp>
        <p:nvSpPr>
          <p:cNvPr id="378" name="Google Shape;378;ge2aa232c39_0_2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ge2aa232c39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0" name="Google Shape;380;ge2aa232c39_0_2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59257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e2d132a38a_0_187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Delaware Positive Behavior Support Project</a:t>
            </a:r>
            <a:endParaRPr/>
          </a:p>
        </p:txBody>
      </p:sp>
      <p:sp>
        <p:nvSpPr>
          <p:cNvPr id="393" name="Google Shape;393;ge2d132a38a_0_1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ge2d132a38a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5" name="Google Shape;395;ge2d132a38a_0_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6179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e3b76e46c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e3b76e46c3_0_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e3b76e46c3_0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25489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e2d132a38a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e2d132a38a_0_1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04" name="Google Shape;404;ge2d132a38a_0_1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4218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e2d132a38a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e2d132a38a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e2d132a38a_0_1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40648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e2aa232c39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e2aa232c39_0_3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21" name="Google Shape;421;ge2aa232c39_0_3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2909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e2aa232c39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ge2aa232c39_0_3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ge2aa232c39_0_3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3623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e3b76e46c3_0_234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Delaware Positive Behavior Support Project</a:t>
            </a:r>
            <a:endParaRPr/>
          </a:p>
        </p:txBody>
      </p:sp>
      <p:sp>
        <p:nvSpPr>
          <p:cNvPr id="437" name="Google Shape;437;ge3b76e46c3_0_2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ge3b76e46c3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39" name="Google Shape;439;ge3b76e46c3_0_2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7268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e2d132a38a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ge2d132a38a_0_2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ge2d132a38a_0_2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1314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2aa232c39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ge2aa232c39_0_3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ge2aa232c39_0_3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69430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e2d132a38a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e2d132a38a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14358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e2aa232c39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e2aa232c39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82708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e2d132a38a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ge2d132a38a_0_2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ge2d132a38a_0_2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6223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e3b76e46c3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e3b76e46c3_0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9" name="Google Shape;119;ge3b76e46c3_0_1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93281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e2aa232c39_0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ge2aa232c39_0_4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ge2aa232c39_0_4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21808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e2d132a38a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ge2d132a38a_0_2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ge2d132a38a_0_2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21499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e2d132a38a_0_286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Delaware Positive Behavior Support Project</a:t>
            </a:r>
            <a:endParaRPr/>
          </a:p>
        </p:txBody>
      </p:sp>
      <p:sp>
        <p:nvSpPr>
          <p:cNvPr id="520" name="Google Shape;520;ge2d132a38a_0_2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ge2d132a38a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22" name="Google Shape;522;ge2d132a38a_0_2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43186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e2d132a38a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e2d132a38a_0_2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531" name="Google Shape;531;ge2d132a38a_0_2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41764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e3b76e46c3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e3b76e46c3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34837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e3b76e46c3_0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e3b76e46c3_0_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63750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e3b76e46c3_0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e3b76e46c3_0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89716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e2d132a38a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0" name="Google Shape;560;ge2d132a38a_0_2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ge2d132a38a_0_2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60799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e2aa232c39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ge2aa232c39_0_5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ge2aa232c39_0_5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5428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e2aa232c39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e2aa232c39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9842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e3b76e46c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e3b76e46c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31034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e327cb88b8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622" name="Google Shape;622;ge327cb88b8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79816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e1774183f9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629" name="Google Shape;629;ge1774183f9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11065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e3b76e46c3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9" name="Google Shape;639;ge3b76e46c3_0_5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ge3b76e46c3_0_5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39865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e3b76e46c3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9" name="Google Shape;639;ge3b76e46c3_0_5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ge3b76e46c3_0_5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69002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e2dd88b14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ge2dd88b14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651" name="Google Shape;651;ge2dd88b148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78185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3b76e46c3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3b76e46c3_0_3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ge3b76e46c3_0_3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69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54007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e3b76e46c3_0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e3b76e46c3_0_6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ge3b76e46c3_0_6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70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0554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e2c235733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e2c235733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00918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e2ec87fbb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e2ec87fbb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521858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e2ec87fbb9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e2ec87fbb9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0550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e2ec87fbb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ge2ec87fbb9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e2ec87fbb9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207180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e1774183f9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e1774183f9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1687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e2ec87fbb9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e2ec87fbb9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502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e327cb88b8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0" name="Google Shape;160;ge327cb88b8_1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1" name="Google Shape;161;ge327cb88b8_1_142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Delaware Positive Behavior Support Project</a:t>
            </a:r>
            <a:endParaRPr/>
          </a:p>
        </p:txBody>
      </p:sp>
      <p:sp>
        <p:nvSpPr>
          <p:cNvPr id="162" name="Google Shape;162;ge327cb88b8_1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4181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">
  <p:cSld name="Comparison 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>
            <a:spLocks noGrp="1"/>
          </p:cNvSpPr>
          <p:nvPr>
            <p:ph type="pic" idx="2"/>
          </p:nvPr>
        </p:nvSpPr>
        <p:spPr>
          <a:xfrm>
            <a:off x="5976493" y="314453"/>
            <a:ext cx="1713900" cy="1704900"/>
          </a:xfrm>
          <a:prstGeom prst="rect">
            <a:avLst/>
          </a:prstGeom>
          <a:solidFill>
            <a:schemeClr val="dk1">
              <a:alpha val="98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/>
          <p:nvPr/>
        </p:nvSpPr>
        <p:spPr>
          <a:xfrm>
            <a:off x="7181852" y="899324"/>
            <a:ext cx="3521700" cy="3503100"/>
          </a:xfrm>
          <a:prstGeom prst="ellipse">
            <a:avLst/>
          </a:prstGeom>
          <a:noFill/>
          <a:ln w="9525" cap="flat" cmpd="sng">
            <a:solidFill>
              <a:schemeClr val="dk1">
                <a:alpha val="9800"/>
              </a:schemeClr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5"/>
          <p:cNvSpPr/>
          <p:nvPr/>
        </p:nvSpPr>
        <p:spPr>
          <a:xfrm>
            <a:off x="824723" y="569808"/>
            <a:ext cx="4184100" cy="4162200"/>
          </a:xfrm>
          <a:prstGeom prst="ellipse">
            <a:avLst/>
          </a:prstGeom>
          <a:noFill/>
          <a:ln w="9525" cap="flat" cmpd="sng">
            <a:solidFill>
              <a:schemeClr val="dk1">
                <a:alpha val="9800"/>
              </a:schemeClr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5"/>
          <p:cNvSpPr/>
          <p:nvPr/>
        </p:nvSpPr>
        <p:spPr>
          <a:xfrm>
            <a:off x="4732251" y="4309018"/>
            <a:ext cx="79800" cy="79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5"/>
          <p:cNvSpPr/>
          <p:nvPr/>
        </p:nvSpPr>
        <p:spPr>
          <a:xfrm>
            <a:off x="5297090" y="899324"/>
            <a:ext cx="183300" cy="18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5"/>
          <p:cNvSpPr>
            <a:spLocks noGrp="1"/>
          </p:cNvSpPr>
          <p:nvPr>
            <p:ph type="pic" idx="3"/>
          </p:nvPr>
        </p:nvSpPr>
        <p:spPr>
          <a:xfrm>
            <a:off x="1841942" y="314453"/>
            <a:ext cx="1713900" cy="1704900"/>
          </a:xfrm>
          <a:prstGeom prst="rect">
            <a:avLst/>
          </a:prstGeom>
          <a:solidFill>
            <a:schemeClr val="dk1">
              <a:alpha val="98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824724" y="2596583"/>
            <a:ext cx="3735000" cy="24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4"/>
          </p:nvPr>
        </p:nvSpPr>
        <p:spPr>
          <a:xfrm>
            <a:off x="4959273" y="2117312"/>
            <a:ext cx="37350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ctr" anchorCtr="0">
            <a:normAutofit/>
          </a:bodyPr>
          <a:lstStyle>
            <a:lvl1pPr marL="457200" lvl="0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000"/>
              <a:buChar char="●"/>
              <a:defRPr sz="1000" b="0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2385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/>
            </a:lvl3pPr>
            <a:lvl4pPr marL="1828800" lvl="3" indent="-31750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5"/>
          </p:nvPr>
        </p:nvSpPr>
        <p:spPr>
          <a:xfrm>
            <a:off x="4959274" y="2596583"/>
            <a:ext cx="3735000" cy="24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73" name="Google Shape;73;p15"/>
          <p:cNvSpPr/>
          <p:nvPr/>
        </p:nvSpPr>
        <p:spPr>
          <a:xfrm rot="10800000">
            <a:off x="7880582" y="4798009"/>
            <a:ext cx="1263418" cy="345493"/>
          </a:xfrm>
          <a:custGeom>
            <a:avLst/>
            <a:gdLst/>
            <a:ahLst/>
            <a:cxnLst/>
            <a:rect l="l" t="t" r="r" b="b"/>
            <a:pathLst>
              <a:path w="1684558" h="460657" extrusionOk="0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98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5"/>
          <p:cNvSpPr/>
          <p:nvPr/>
        </p:nvSpPr>
        <p:spPr>
          <a:xfrm>
            <a:off x="1122565" y="0"/>
            <a:ext cx="1545582" cy="422653"/>
          </a:xfrm>
          <a:custGeom>
            <a:avLst/>
            <a:gdLst/>
            <a:ahLst/>
            <a:cxnLst/>
            <a:rect l="l" t="t" r="r" b="b"/>
            <a:pathLst>
              <a:path w="1684558" h="460657" extrusionOk="0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2">
              <a:alpha val="498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824723" y="2119122"/>
            <a:ext cx="37377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000"/>
              <a:buFont typeface="Calibri"/>
              <a:buNone/>
              <a:defRPr sz="1000" b="0" cap="none">
                <a:solidFill>
                  <a:srgbClr val="2626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Dp-jfnPyB8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is.org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26.jpg"/><Relationship Id="rId4" Type="http://schemas.openxmlformats.org/officeDocument/2006/relationships/image" Target="../media/image5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499550" y="134550"/>
            <a:ext cx="536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Our time together: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3553250" y="1037740"/>
            <a:ext cx="5313000" cy="3584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</a:rPr>
              <a:t>Keep Being Awesome </a:t>
            </a:r>
            <a:endParaRPr b="1" dirty="0">
              <a:solidFill>
                <a:schemeClr val="lt1"/>
              </a:solidFill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lt1"/>
                </a:solidFill>
              </a:rPr>
              <a:t>Staying engaged,reflective, and strategic</a:t>
            </a:r>
            <a:endParaRPr sz="1800" dirty="0">
              <a:solidFill>
                <a:schemeClr val="lt1"/>
              </a:solidFill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lt1"/>
                </a:solidFill>
              </a:rPr>
              <a:t>Planning your Tier 1 MTSS/PBS for the SY</a:t>
            </a:r>
            <a:endParaRPr sz="18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</a:rPr>
              <a:t>Relationships &amp; + Reinforcement in MTSS/PBS</a:t>
            </a:r>
            <a:endParaRPr b="1" dirty="0">
              <a:solidFill>
                <a:schemeClr val="lt1"/>
              </a:solidFill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20000"/>
                  <a:lumOff val="80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lt1"/>
                </a:solidFill>
              </a:rPr>
              <a:t>The </a:t>
            </a:r>
            <a:r>
              <a:rPr lang="en" sz="1800" dirty="0" smtClean="0">
                <a:solidFill>
                  <a:schemeClr val="lt1"/>
                </a:solidFill>
              </a:rPr>
              <a:t>research</a:t>
            </a:r>
            <a:endParaRPr sz="18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</a:rPr>
              <a:t>Creating + Reinforcement (R+)  Systems that Foster + Relationships</a:t>
            </a:r>
            <a:endParaRPr b="1" dirty="0">
              <a:solidFill>
                <a:schemeClr val="lt1"/>
              </a:solidFill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chemeClr val="lt1"/>
                </a:solidFill>
              </a:rPr>
              <a:t>Shared </a:t>
            </a:r>
            <a:r>
              <a:rPr lang="en" sz="1800" dirty="0">
                <a:solidFill>
                  <a:schemeClr val="lt1"/>
                </a:solidFill>
              </a:rPr>
              <a:t>o</a:t>
            </a:r>
            <a:r>
              <a:rPr lang="en" sz="1800" dirty="0" smtClean="0">
                <a:solidFill>
                  <a:schemeClr val="lt1"/>
                </a:solidFill>
              </a:rPr>
              <a:t>utcomes</a:t>
            </a:r>
            <a:endParaRPr sz="1800" dirty="0">
              <a:solidFill>
                <a:schemeClr val="lt1"/>
              </a:solidFill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chemeClr val="lt1"/>
                </a:solidFill>
              </a:rPr>
              <a:t>Practices</a:t>
            </a:r>
            <a:endParaRPr lang="en" sz="1800" dirty="0">
              <a:solidFill>
                <a:schemeClr val="lt1"/>
              </a:solidFill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chemeClr val="lt1"/>
                </a:solidFill>
              </a:rPr>
              <a:t>Data</a:t>
            </a:r>
            <a:endParaRPr sz="1800" dirty="0">
              <a:solidFill>
                <a:schemeClr val="lt1"/>
              </a:solidFill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77400" y="499750"/>
            <a:ext cx="2830100" cy="38856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>
            <a:spLocks noGrp="1"/>
          </p:cNvSpPr>
          <p:nvPr>
            <p:ph type="title"/>
          </p:nvPr>
        </p:nvSpPr>
        <p:spPr>
          <a:xfrm>
            <a:off x="526055" y="262150"/>
            <a:ext cx="80919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2400"/>
              <a:t>Where positive teacher-student relationships are found, </a:t>
            </a:r>
            <a:r>
              <a:rPr lang="en" sz="2400" b="1"/>
              <a:t>students overall</a:t>
            </a:r>
            <a:r>
              <a:rPr lang="en" sz="2400"/>
              <a:t> also show:</a:t>
            </a:r>
            <a:endParaRPr sz="2400"/>
          </a:p>
        </p:txBody>
      </p:sp>
      <p:sp>
        <p:nvSpPr>
          <p:cNvPr id="165" name="Google Shape;165;p25"/>
          <p:cNvSpPr txBox="1">
            <a:spLocks noGrp="1"/>
          </p:cNvSpPr>
          <p:nvPr>
            <p:ph type="body" idx="1"/>
          </p:nvPr>
        </p:nvSpPr>
        <p:spPr>
          <a:xfrm>
            <a:off x="3576800" y="1111425"/>
            <a:ext cx="49866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77500" lnSpcReduction="20000"/>
          </a:bodyPr>
          <a:lstStyle/>
          <a:p>
            <a:pPr marL="17780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520700" lvl="0" indent="-165734" algn="l" rtl="0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300" b="1">
                <a:solidFill>
                  <a:schemeClr val="dk1"/>
                </a:solidFill>
              </a:rPr>
              <a:t>greater </a:t>
            </a:r>
            <a:r>
              <a:rPr lang="en" sz="2300">
                <a:solidFill>
                  <a:schemeClr val="dk1"/>
                </a:solidFill>
              </a:rPr>
              <a:t>school completion, academic engagement, and academic achievement </a:t>
            </a:r>
            <a:endParaRPr sz="2300">
              <a:solidFill>
                <a:schemeClr val="dk1"/>
              </a:solidFill>
            </a:endParaRPr>
          </a:p>
          <a:p>
            <a:pPr marL="520700" lvl="0" indent="-165734" algn="l" rtl="0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300" b="1">
                <a:solidFill>
                  <a:schemeClr val="dk1"/>
                </a:solidFill>
              </a:rPr>
              <a:t>greater</a:t>
            </a:r>
            <a:r>
              <a:rPr lang="en" sz="2300">
                <a:solidFill>
                  <a:schemeClr val="dk1"/>
                </a:solidFill>
              </a:rPr>
              <a:t> peer acceptance </a:t>
            </a:r>
            <a:endParaRPr sz="2300">
              <a:solidFill>
                <a:schemeClr val="dk1"/>
              </a:solidFill>
            </a:endParaRPr>
          </a:p>
          <a:p>
            <a:pPr marL="520700" lvl="0" indent="-165734" algn="l" rtl="0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300" b="1">
                <a:solidFill>
                  <a:schemeClr val="dk1"/>
                </a:solidFill>
              </a:rPr>
              <a:t>increased</a:t>
            </a:r>
            <a:r>
              <a:rPr lang="en" sz="2300">
                <a:solidFill>
                  <a:schemeClr val="dk1"/>
                </a:solidFill>
              </a:rPr>
              <a:t> motivation to act responsibly and prosocially</a:t>
            </a:r>
            <a:endParaRPr sz="2300">
              <a:solidFill>
                <a:schemeClr val="dk1"/>
              </a:solidFill>
            </a:endParaRPr>
          </a:p>
          <a:p>
            <a:pPr marL="520700" lvl="0" indent="-165734" algn="l" rtl="0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300" b="1">
                <a:solidFill>
                  <a:schemeClr val="dk1"/>
                </a:solidFill>
              </a:rPr>
              <a:t>less </a:t>
            </a:r>
            <a:r>
              <a:rPr lang="en" sz="2300">
                <a:solidFill>
                  <a:schemeClr val="dk1"/>
                </a:solidFill>
              </a:rPr>
              <a:t>oppositional and antisocial behaviors, including bullying </a:t>
            </a:r>
            <a:endParaRPr sz="2300">
              <a:solidFill>
                <a:schemeClr val="dk1"/>
              </a:solidFill>
            </a:endParaRPr>
          </a:p>
          <a:p>
            <a:pPr marL="520700" lvl="0" indent="-165734" algn="l" rtl="0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300" b="1">
                <a:solidFill>
                  <a:schemeClr val="dk1"/>
                </a:solidFill>
              </a:rPr>
              <a:t>better</a:t>
            </a:r>
            <a:r>
              <a:rPr lang="en" sz="2300">
                <a:solidFill>
                  <a:schemeClr val="dk1"/>
                </a:solidFill>
              </a:rPr>
              <a:t> subjective well-being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800"/>
          </a:p>
          <a:p>
            <a:pPr marL="177800" lvl="0" indent="-63500" algn="l" rtl="0">
              <a:lnSpc>
                <a:spcPct val="8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ct val="100000"/>
              <a:buNone/>
            </a:pPr>
            <a:endParaRPr sz="1800"/>
          </a:p>
        </p:txBody>
      </p:sp>
      <p:pic>
        <p:nvPicPr>
          <p:cNvPr id="166" name="Google Shape;16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600" y="1283775"/>
            <a:ext cx="3282975" cy="30313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>
            <a:spLocks noGrp="1"/>
          </p:cNvSpPr>
          <p:nvPr>
            <p:ph type="body" idx="1"/>
          </p:nvPr>
        </p:nvSpPr>
        <p:spPr>
          <a:xfrm>
            <a:off x="3951400" y="1295125"/>
            <a:ext cx="5018700" cy="3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Including those students who have: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520700" lvl="1" indent="-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 b="1">
                <a:solidFill>
                  <a:schemeClr val="dk1"/>
                </a:solidFill>
              </a:rPr>
              <a:t>Had previous school disengagement and problem behaviors</a:t>
            </a:r>
            <a:r>
              <a:rPr lang="en" sz="1800"/>
              <a:t> </a:t>
            </a:r>
            <a:r>
              <a:rPr lang="en" sz="1800" i="1">
                <a:solidFill>
                  <a:srgbClr val="999999"/>
                </a:solidFill>
              </a:rPr>
              <a:t>(Balfanz, Herzog, &amp; MacIver, 2007; Baker, 2006; Baker, Grant, &amp; Morlock, 2008; Hamre et al., 2008; Meehan, Hughes, &amp; Cavell, 2003; Silver et al., 2005; Wentzel &amp; Wigfield, 2007)</a:t>
            </a:r>
            <a:endParaRPr sz="1800">
              <a:solidFill>
                <a:srgbClr val="999999"/>
              </a:solidFill>
            </a:endParaRPr>
          </a:p>
          <a:p>
            <a:pPr marL="520700" lvl="1" indent="-63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100" i="1"/>
          </a:p>
          <a:p>
            <a:pPr marL="520700" lvl="1" indent="-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 b="1">
                <a:solidFill>
                  <a:schemeClr val="dk1"/>
                </a:solidFill>
              </a:rPr>
              <a:t>lacked support from other sources, such as parents, peers, and close friends</a:t>
            </a:r>
            <a:r>
              <a:rPr lang="en" sz="1800"/>
              <a:t> </a:t>
            </a:r>
            <a:r>
              <a:rPr lang="en" sz="1800" i="1">
                <a:solidFill>
                  <a:srgbClr val="999999"/>
                </a:solidFill>
              </a:rPr>
              <a:t>(Harter, 1999; Pianta, 1999)  </a:t>
            </a:r>
            <a:endParaRPr sz="1800">
              <a:solidFill>
                <a:srgbClr val="999999"/>
              </a:solidFill>
            </a:endParaRPr>
          </a:p>
          <a:p>
            <a:pPr marL="177800" lvl="0" indent="-38100" algn="l" rtl="0">
              <a:lnSpc>
                <a:spcPct val="8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title"/>
          </p:nvPr>
        </p:nvSpPr>
        <p:spPr>
          <a:xfrm>
            <a:off x="460255" y="353000"/>
            <a:ext cx="80919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17780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None/>
            </a:pPr>
            <a:r>
              <a:rPr lang="en" sz="2400"/>
              <a:t>Positive teacher-student relationships are particularly important for </a:t>
            </a:r>
            <a:r>
              <a:rPr lang="en" sz="2400" b="1"/>
              <a:t>students at greater risk</a:t>
            </a:r>
            <a:r>
              <a:rPr lang="en" sz="2400"/>
              <a:t> for negative outcomes:</a:t>
            </a:r>
            <a:endParaRPr sz="2400"/>
          </a:p>
        </p:txBody>
      </p:sp>
      <p:pic>
        <p:nvPicPr>
          <p:cNvPr id="174" name="Google Shape;174;p26" descr="C:\Users\hearn\AppData\Local\Microsoft\Windows\Temporary Internet Files\Content.IE5\L9CIPBVF\MP900439561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850" y="1872262"/>
            <a:ext cx="3577550" cy="23884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>
            <a:spLocks noGrp="1"/>
          </p:cNvSpPr>
          <p:nvPr>
            <p:ph type="body" idx="1"/>
          </p:nvPr>
        </p:nvSpPr>
        <p:spPr>
          <a:xfrm>
            <a:off x="464525" y="1434300"/>
            <a:ext cx="8520600" cy="22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</a:rPr>
              <a:t>When positive relationships in your community exist...</a:t>
            </a:r>
            <a:endParaRPr sz="32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400"/>
              </a:spcBef>
              <a:spcAft>
                <a:spcPts val="0"/>
              </a:spcAft>
              <a:buClr>
                <a:srgbClr val="4372C3"/>
              </a:buClr>
              <a:buSzPts val="1800"/>
              <a:buChar char="●"/>
            </a:pPr>
            <a:r>
              <a:rPr lang="en" dirty="0">
                <a:solidFill>
                  <a:srgbClr val="4372C3"/>
                </a:solidFill>
              </a:rPr>
              <a:t>Adult-Student </a:t>
            </a:r>
            <a:endParaRPr dirty="0">
              <a:solidFill>
                <a:srgbClr val="4372C3"/>
              </a:solidFill>
            </a:endParaRPr>
          </a:p>
          <a:p>
            <a:pPr marL="457200" lvl="0" indent="-342900" algn="l" rtl="0">
              <a:spcBef>
                <a:spcPts val="400"/>
              </a:spcBef>
              <a:spcAft>
                <a:spcPts val="0"/>
              </a:spcAft>
              <a:buClr>
                <a:srgbClr val="4372C3"/>
              </a:buClr>
              <a:buSzPts val="1800"/>
              <a:buChar char="●"/>
            </a:pPr>
            <a:r>
              <a:rPr lang="en" dirty="0">
                <a:solidFill>
                  <a:srgbClr val="4372C3"/>
                </a:solidFill>
              </a:rPr>
              <a:t>Student-student</a:t>
            </a:r>
            <a:endParaRPr dirty="0">
              <a:solidFill>
                <a:srgbClr val="4372C3"/>
              </a:solidFill>
            </a:endParaRPr>
          </a:p>
          <a:p>
            <a:pPr marL="457200" lvl="0" indent="-342900" algn="l" rtl="0">
              <a:spcBef>
                <a:spcPts val="400"/>
              </a:spcBef>
              <a:spcAft>
                <a:spcPts val="0"/>
              </a:spcAft>
              <a:buClr>
                <a:srgbClr val="4372C3"/>
              </a:buClr>
              <a:buSzPts val="1800"/>
              <a:buChar char="●"/>
            </a:pPr>
            <a:r>
              <a:rPr lang="en" dirty="0">
                <a:solidFill>
                  <a:srgbClr val="4372C3"/>
                </a:solidFill>
              </a:rPr>
              <a:t>Staff/teacher - home</a:t>
            </a:r>
            <a:endParaRPr dirty="0">
              <a:solidFill>
                <a:srgbClr val="4372C3"/>
              </a:solidFill>
            </a:endParaRPr>
          </a:p>
          <a:p>
            <a:pPr marL="457200" lvl="0" indent="-342900" algn="l" rtl="0">
              <a:spcBef>
                <a:spcPts val="400"/>
              </a:spcBef>
              <a:spcAft>
                <a:spcPts val="0"/>
              </a:spcAft>
              <a:buClr>
                <a:srgbClr val="4372C3"/>
              </a:buClr>
              <a:buSzPts val="1800"/>
              <a:buChar char="●"/>
            </a:pPr>
            <a:r>
              <a:rPr lang="en" dirty="0">
                <a:solidFill>
                  <a:srgbClr val="4372C3"/>
                </a:solidFill>
              </a:rPr>
              <a:t>Staff-Staff</a:t>
            </a:r>
            <a:endParaRPr sz="1500" dirty="0">
              <a:solidFill>
                <a:srgbClr val="4372C3"/>
              </a:solidFill>
            </a:endParaRPr>
          </a:p>
        </p:txBody>
      </p:sp>
      <p:sp>
        <p:nvSpPr>
          <p:cNvPr id="180" name="Google Shape;180;p27"/>
          <p:cNvSpPr txBox="1"/>
          <p:nvPr/>
        </p:nvSpPr>
        <p:spPr>
          <a:xfrm>
            <a:off x="1132400" y="3583925"/>
            <a:ext cx="6990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... all s</a:t>
            </a:r>
            <a:r>
              <a:rPr lang="en" sz="2400" b="1">
                <a:solidFill>
                  <a:schemeClr val="dk1"/>
                </a:solidFill>
              </a:rPr>
              <a:t>ystems can better grow to be even more positive, consistent, and equitable for all.</a:t>
            </a:r>
            <a:endParaRPr sz="32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pic>
        <p:nvPicPr>
          <p:cNvPr id="181" name="Google Shape;18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225" y="255656"/>
            <a:ext cx="2081909" cy="1012768"/>
          </a:xfrm>
          <a:prstGeom prst="rect">
            <a:avLst/>
          </a:prstGeom>
          <a:noFill/>
          <a:ln w="9525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2" name="Google Shape;18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6553" y="212150"/>
            <a:ext cx="1569197" cy="101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1426" y="306853"/>
            <a:ext cx="2766835" cy="910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>
            <a:spLocks noGrp="1"/>
          </p:cNvSpPr>
          <p:nvPr>
            <p:ph type="body" idx="1"/>
          </p:nvPr>
        </p:nvSpPr>
        <p:spPr>
          <a:xfrm>
            <a:off x="511325" y="530075"/>
            <a:ext cx="8520600" cy="22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</a:rPr>
              <a:t>When systems provide positive, consistent, and equitable structures…</a:t>
            </a:r>
            <a:endParaRPr sz="3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72C3"/>
              </a:buClr>
              <a:buSzPts val="1800"/>
              <a:buChar char="●"/>
            </a:pPr>
            <a:r>
              <a:rPr lang="en">
                <a:solidFill>
                  <a:srgbClr val="4372C3"/>
                </a:solidFill>
              </a:rPr>
              <a:t>MTSS-SEB Data, systems, practices</a:t>
            </a:r>
            <a:endParaRPr>
              <a:solidFill>
                <a:srgbClr val="4372C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72C3"/>
              </a:buClr>
              <a:buSzPts val="1800"/>
              <a:buChar char="●"/>
            </a:pPr>
            <a:r>
              <a:rPr lang="en">
                <a:solidFill>
                  <a:srgbClr val="4372C3"/>
                </a:solidFill>
              </a:rPr>
              <a:t>Teaming roles</a:t>
            </a:r>
            <a:endParaRPr>
              <a:solidFill>
                <a:srgbClr val="4372C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72C3"/>
              </a:buClr>
              <a:buSzPts val="1800"/>
              <a:buChar char="●"/>
            </a:pPr>
            <a:r>
              <a:rPr lang="en">
                <a:solidFill>
                  <a:srgbClr val="4372C3"/>
                </a:solidFill>
              </a:rPr>
              <a:t>Preventing and Responding to Concerning Behavior</a:t>
            </a:r>
            <a:endParaRPr>
              <a:solidFill>
                <a:srgbClr val="4372C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72C3"/>
              </a:buClr>
              <a:buSzPts val="1800"/>
              <a:buChar char="●"/>
            </a:pPr>
            <a:r>
              <a:rPr lang="en">
                <a:solidFill>
                  <a:srgbClr val="4372C3"/>
                </a:solidFill>
              </a:rPr>
              <a:t>Expectations/matrix</a:t>
            </a:r>
            <a:endParaRPr>
              <a:solidFill>
                <a:srgbClr val="4372C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72C3"/>
              </a:buClr>
              <a:buSzPts val="1800"/>
              <a:buChar char="●"/>
            </a:pPr>
            <a:r>
              <a:rPr lang="en">
                <a:solidFill>
                  <a:srgbClr val="4372C3"/>
                </a:solidFill>
              </a:rPr>
              <a:t>Teaching</a:t>
            </a:r>
            <a:endParaRPr>
              <a:solidFill>
                <a:srgbClr val="4372C3"/>
              </a:solidFill>
            </a:endParaRPr>
          </a:p>
        </p:txBody>
      </p:sp>
      <p:sp>
        <p:nvSpPr>
          <p:cNvPr id="189" name="Google Shape;189;p28"/>
          <p:cNvSpPr txBox="1"/>
          <p:nvPr/>
        </p:nvSpPr>
        <p:spPr>
          <a:xfrm>
            <a:off x="1962725" y="2807375"/>
            <a:ext cx="5905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... positive relationships in our school communities grow.</a:t>
            </a:r>
            <a:endParaRPr sz="2400" b="1"/>
          </a:p>
        </p:txBody>
      </p:sp>
      <p:pic>
        <p:nvPicPr>
          <p:cNvPr id="190" name="Google Shape;19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1325" y="3954731"/>
            <a:ext cx="2081909" cy="1012768"/>
          </a:xfrm>
          <a:prstGeom prst="rect">
            <a:avLst/>
          </a:prstGeom>
          <a:noFill/>
          <a:ln w="9525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1" name="Google Shape;19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6653" y="3911225"/>
            <a:ext cx="1569197" cy="101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1526" y="4005928"/>
            <a:ext cx="2766835" cy="910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>
            <a:spLocks noGrp="1"/>
          </p:cNvSpPr>
          <p:nvPr>
            <p:ph type="title"/>
          </p:nvPr>
        </p:nvSpPr>
        <p:spPr>
          <a:xfrm>
            <a:off x="385350" y="447550"/>
            <a:ext cx="75180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2400"/>
              <a:t>Recognition/ Positive Reinforcement (R+) Systems</a:t>
            </a:r>
            <a:endParaRPr/>
          </a:p>
        </p:txBody>
      </p:sp>
      <p:pic>
        <p:nvPicPr>
          <p:cNvPr id="200" name="Google Shape;2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725" y="1559159"/>
            <a:ext cx="2543100" cy="272854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1" name="Google Shape;20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2250" y="1932925"/>
            <a:ext cx="3424475" cy="2193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2" name="Google Shape;20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150" y="2090950"/>
            <a:ext cx="2543100" cy="1877750"/>
          </a:xfrm>
          <a:prstGeom prst="rect">
            <a:avLst/>
          </a:prstGeom>
          <a:noFill/>
          <a:ln w="1905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BF5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524" y="219775"/>
            <a:ext cx="8091325" cy="453462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2" name="Google Shape;21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5250" y="2394500"/>
            <a:ext cx="1943100" cy="1924050"/>
          </a:xfrm>
          <a:prstGeom prst="rect">
            <a:avLst/>
          </a:prstGeom>
          <a:noFill/>
          <a:ln w="2857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3" name="Google Shape;213;p30"/>
          <p:cNvSpPr txBox="1"/>
          <p:nvPr/>
        </p:nvSpPr>
        <p:spPr>
          <a:xfrm>
            <a:off x="3827600" y="247000"/>
            <a:ext cx="2719800" cy="5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Jamboard Time!</a:t>
            </a:r>
            <a:endParaRPr sz="2400"/>
          </a:p>
        </p:txBody>
      </p:sp>
      <p:pic>
        <p:nvPicPr>
          <p:cNvPr id="214" name="Google Shape;21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7000" y="1032500"/>
            <a:ext cx="6867226" cy="895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210525" y="2159550"/>
            <a:ext cx="3076000" cy="1651000"/>
            <a:chOff x="210525" y="2159550"/>
            <a:chExt cx="3076000" cy="1651000"/>
          </a:xfrm>
        </p:grpSpPr>
        <p:sp>
          <p:nvSpPr>
            <p:cNvPr id="209" name="Google Shape;209;p30"/>
            <p:cNvSpPr/>
            <p:nvPr/>
          </p:nvSpPr>
          <p:spPr>
            <a:xfrm>
              <a:off x="210525" y="3051525"/>
              <a:ext cx="894300" cy="3681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D9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1" name="Google Shape;211;p30"/>
            <p:cNvCxnSpPr>
              <a:stCxn id="209" idx="3"/>
            </p:cNvCxnSpPr>
            <p:nvPr/>
          </p:nvCxnSpPr>
          <p:spPr>
            <a:xfrm rot="10800000" flipH="1">
              <a:off x="1104825" y="3065475"/>
              <a:ext cx="530700" cy="170100"/>
            </a:xfrm>
            <a:prstGeom prst="straightConnector1">
              <a:avLst/>
            </a:prstGeom>
            <a:noFill/>
            <a:ln w="28575" cap="flat" cmpd="sng">
              <a:solidFill>
                <a:srgbClr val="FFD9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5525" y="2159550"/>
              <a:ext cx="1651000" cy="1651000"/>
            </a:xfrm>
            <a:prstGeom prst="rect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0223" y="3810550"/>
            <a:ext cx="2937326" cy="11844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3b42bd013_1_19"/>
          <p:cNvSpPr txBox="1"/>
          <p:nvPr/>
        </p:nvSpPr>
        <p:spPr>
          <a:xfrm>
            <a:off x="502800" y="2961113"/>
            <a:ext cx="1935450" cy="60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sz="1500"/>
              <a:t>If a child doesn’t know how to drive...</a:t>
            </a:r>
            <a:endParaRPr sz="1500"/>
          </a:p>
        </p:txBody>
      </p:sp>
      <p:sp>
        <p:nvSpPr>
          <p:cNvPr id="134" name="Google Shape;134;ge3b42bd013_1_19"/>
          <p:cNvSpPr txBox="1"/>
          <p:nvPr/>
        </p:nvSpPr>
        <p:spPr>
          <a:xfrm>
            <a:off x="502800" y="1289888"/>
            <a:ext cx="1935450" cy="577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sz="1425"/>
              <a:t>If a child doesn’t know how to swim...</a:t>
            </a:r>
            <a:endParaRPr sz="1425"/>
          </a:p>
        </p:txBody>
      </p:sp>
      <p:sp>
        <p:nvSpPr>
          <p:cNvPr id="135" name="Google Shape;135;ge3b42bd013_1_19"/>
          <p:cNvSpPr txBox="1"/>
          <p:nvPr/>
        </p:nvSpPr>
        <p:spPr>
          <a:xfrm>
            <a:off x="502800" y="2125500"/>
            <a:ext cx="2032650" cy="60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sz="1500"/>
              <a:t>If a child doesn’t know how to multiply...</a:t>
            </a:r>
            <a:endParaRPr sz="1500"/>
          </a:p>
        </p:txBody>
      </p:sp>
      <p:sp>
        <p:nvSpPr>
          <p:cNvPr id="136" name="Google Shape;136;ge3b42bd013_1_19"/>
          <p:cNvSpPr txBox="1"/>
          <p:nvPr/>
        </p:nvSpPr>
        <p:spPr>
          <a:xfrm>
            <a:off x="502800" y="517538"/>
            <a:ext cx="1870650" cy="60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sz="1500"/>
              <a:t>If a child doesn’t know how to read...</a:t>
            </a:r>
            <a:endParaRPr sz="1500"/>
          </a:p>
        </p:txBody>
      </p:sp>
      <p:sp>
        <p:nvSpPr>
          <p:cNvPr id="137" name="Google Shape;137;ge3b42bd013_1_19"/>
          <p:cNvSpPr txBox="1"/>
          <p:nvPr/>
        </p:nvSpPr>
        <p:spPr>
          <a:xfrm>
            <a:off x="502800" y="3796725"/>
            <a:ext cx="2032650" cy="60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sz="1500"/>
              <a:t>If a child doesn’t know how to behave...</a:t>
            </a:r>
            <a:endParaRPr sz="1500"/>
          </a:p>
        </p:txBody>
      </p:sp>
      <p:sp>
        <p:nvSpPr>
          <p:cNvPr id="138" name="Google Shape;138;ge3b42bd013_1_19"/>
          <p:cNvSpPr txBox="1"/>
          <p:nvPr/>
        </p:nvSpPr>
        <p:spPr>
          <a:xfrm>
            <a:off x="4114367" y="517544"/>
            <a:ext cx="2811365" cy="60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sz="1500" dirty="0"/>
              <a:t>WE </a:t>
            </a:r>
            <a:r>
              <a:rPr lang="en-US" sz="1500" dirty="0" smtClean="0"/>
              <a:t>TEACH </a:t>
            </a:r>
            <a:r>
              <a:rPr lang="en-US" sz="1500" b="1" dirty="0" smtClean="0">
                <a:solidFill>
                  <a:srgbClr val="0070C0"/>
                </a:solidFill>
              </a:rPr>
              <a:t>and SUPPORT their success and fluency!</a:t>
            </a:r>
            <a:endParaRPr sz="1500" b="1" dirty="0">
              <a:solidFill>
                <a:srgbClr val="0070C0"/>
              </a:solidFill>
            </a:endParaRPr>
          </a:p>
        </p:txBody>
      </p:sp>
      <p:sp>
        <p:nvSpPr>
          <p:cNvPr id="139" name="Google Shape;139;ge3b42bd013_1_19"/>
          <p:cNvSpPr txBox="1"/>
          <p:nvPr/>
        </p:nvSpPr>
        <p:spPr>
          <a:xfrm>
            <a:off x="4114368" y="1357544"/>
            <a:ext cx="2540432" cy="60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sz="1500" dirty="0"/>
              <a:t>WE TEACH </a:t>
            </a:r>
            <a:r>
              <a:rPr lang="en-US" sz="1500" b="1" dirty="0">
                <a:solidFill>
                  <a:srgbClr val="0070C0"/>
                </a:solidFill>
              </a:rPr>
              <a:t>and SUPPORT their success and fluency!</a:t>
            </a:r>
          </a:p>
        </p:txBody>
      </p:sp>
      <p:sp>
        <p:nvSpPr>
          <p:cNvPr id="140" name="Google Shape;140;ge3b42bd013_1_19"/>
          <p:cNvSpPr txBox="1"/>
          <p:nvPr/>
        </p:nvSpPr>
        <p:spPr>
          <a:xfrm>
            <a:off x="4114368" y="2205066"/>
            <a:ext cx="2540432" cy="60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sz="1500" dirty="0"/>
              <a:t>WE TEACH </a:t>
            </a:r>
            <a:r>
              <a:rPr lang="en-US" sz="1500" b="1" dirty="0">
                <a:solidFill>
                  <a:srgbClr val="0070C0"/>
                </a:solidFill>
              </a:rPr>
              <a:t>and SUPPORT their success and fluency!</a:t>
            </a:r>
          </a:p>
        </p:txBody>
      </p:sp>
      <p:sp>
        <p:nvSpPr>
          <p:cNvPr id="141" name="Google Shape;141;ge3b42bd013_1_19"/>
          <p:cNvSpPr txBox="1"/>
          <p:nvPr/>
        </p:nvSpPr>
        <p:spPr>
          <a:xfrm>
            <a:off x="4114368" y="3052588"/>
            <a:ext cx="2540432" cy="60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sz="1500" dirty="0"/>
              <a:t>WE TEACH </a:t>
            </a:r>
            <a:r>
              <a:rPr lang="en-US" sz="1500" b="1" dirty="0">
                <a:solidFill>
                  <a:srgbClr val="0070C0"/>
                </a:solidFill>
              </a:rPr>
              <a:t>and SUPPORT their success and fluency!</a:t>
            </a:r>
          </a:p>
        </p:txBody>
      </p:sp>
      <p:sp>
        <p:nvSpPr>
          <p:cNvPr id="142" name="Google Shape;142;ge3b42bd013_1_19"/>
          <p:cNvSpPr txBox="1"/>
          <p:nvPr/>
        </p:nvSpPr>
        <p:spPr>
          <a:xfrm>
            <a:off x="4114368" y="3815444"/>
            <a:ext cx="4267632" cy="1292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sz="2500" dirty="0" smtClean="0"/>
              <a:t>WE TEACH </a:t>
            </a:r>
            <a:r>
              <a:rPr lang="en-US" sz="2500" b="1" dirty="0" smtClean="0">
                <a:solidFill>
                  <a:srgbClr val="0070C0"/>
                </a:solidFill>
              </a:rPr>
              <a:t>and </a:t>
            </a:r>
            <a:r>
              <a:rPr lang="en-US" sz="2500" b="1" dirty="0">
                <a:solidFill>
                  <a:srgbClr val="0070C0"/>
                </a:solidFill>
              </a:rPr>
              <a:t>SUPPORT their success and fluency!</a:t>
            </a:r>
          </a:p>
          <a:p>
            <a:endParaRPr sz="2500" dirty="0"/>
          </a:p>
        </p:txBody>
      </p:sp>
      <p:pic>
        <p:nvPicPr>
          <p:cNvPr id="144" name="Google Shape;144;ge3b42bd013_1_19"/>
          <p:cNvPicPr preferRelativeResize="0"/>
          <p:nvPr/>
        </p:nvPicPr>
        <p:blipFill rotWithShape="1">
          <a:blip r:embed="rId3">
            <a:alphaModFix/>
          </a:blip>
          <a:srcRect l="9548" r="8416"/>
          <a:stretch/>
        </p:blipFill>
        <p:spPr>
          <a:xfrm>
            <a:off x="6925733" y="146409"/>
            <a:ext cx="2021990" cy="23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e3b42bd013_1_19"/>
          <p:cNvSpPr/>
          <p:nvPr/>
        </p:nvSpPr>
        <p:spPr>
          <a:xfrm>
            <a:off x="2763788" y="578888"/>
            <a:ext cx="777600" cy="38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D3D3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47" name="Google Shape;147;ge3b42bd013_1_19"/>
          <p:cNvSpPr/>
          <p:nvPr/>
        </p:nvSpPr>
        <p:spPr>
          <a:xfrm>
            <a:off x="2763788" y="1372566"/>
            <a:ext cx="777600" cy="38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D3D3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48" name="Google Shape;148;ge3b42bd013_1_19"/>
          <p:cNvSpPr/>
          <p:nvPr/>
        </p:nvSpPr>
        <p:spPr>
          <a:xfrm>
            <a:off x="2763788" y="2281069"/>
            <a:ext cx="777600" cy="38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D3D3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49" name="Google Shape;149;ge3b42bd013_1_19"/>
          <p:cNvSpPr/>
          <p:nvPr/>
        </p:nvSpPr>
        <p:spPr>
          <a:xfrm>
            <a:off x="2763788" y="3149850"/>
            <a:ext cx="777600" cy="38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D3D3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50" name="Google Shape;150;ge3b42bd013_1_19"/>
          <p:cNvSpPr/>
          <p:nvPr/>
        </p:nvSpPr>
        <p:spPr>
          <a:xfrm>
            <a:off x="2792335" y="3983250"/>
            <a:ext cx="777600" cy="38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D3D3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71036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514500" y="212675"/>
            <a:ext cx="75180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2400"/>
              <a:t>The Purposes of Positive Reinforcement (R+)/ Recognition Systems</a:t>
            </a:r>
            <a:endParaRPr/>
          </a:p>
        </p:txBody>
      </p:sp>
      <p:sp>
        <p:nvSpPr>
          <p:cNvPr id="222" name="Google Shape;222;p31"/>
          <p:cNvSpPr txBox="1">
            <a:spLocks noGrp="1"/>
          </p:cNvSpPr>
          <p:nvPr>
            <p:ph type="body" idx="1"/>
          </p:nvPr>
        </p:nvSpPr>
        <p:spPr>
          <a:xfrm>
            <a:off x="1289550" y="1294625"/>
            <a:ext cx="6214500" cy="36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20000"/>
          </a:bodyPr>
          <a:lstStyle/>
          <a:p>
            <a:pPr marL="457200" lvl="0" indent="-34194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00" dirty="0">
                <a:solidFill>
                  <a:schemeClr val="dk1"/>
                </a:solidFill>
              </a:rPr>
              <a:t>Create frequent positive interactions between staff and students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41947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2100" dirty="0">
                <a:solidFill>
                  <a:schemeClr val="dk1"/>
                </a:solidFill>
              </a:rPr>
              <a:t>Teach new, positive and useful behaviors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41947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2100" dirty="0">
                <a:solidFill>
                  <a:schemeClr val="dk1"/>
                </a:solidFill>
              </a:rPr>
              <a:t>Recognize desired behavior as a strategy to prevent new or escalating behavior problems.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41947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2100" dirty="0">
                <a:solidFill>
                  <a:schemeClr val="dk1"/>
                </a:solidFill>
              </a:rPr>
              <a:t>Strengthen replacement behaviors that compete with any habitual behaviors of concern</a:t>
            </a:r>
            <a:endParaRPr sz="2100" dirty="0">
              <a:solidFill>
                <a:schemeClr val="dk1"/>
              </a:solidFill>
            </a:endParaRPr>
          </a:p>
          <a:p>
            <a:pPr marL="457200" lvl="0" indent="-341947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SzPct val="100000"/>
              <a:buChar char="●"/>
            </a:pPr>
            <a:r>
              <a:rPr lang="en" sz="2100" dirty="0">
                <a:solidFill>
                  <a:schemeClr val="dk1"/>
                </a:solidFill>
              </a:rPr>
              <a:t>Identify areas for improved, more equitable use of R+ and relationship-building between community members</a:t>
            </a:r>
            <a:endParaRPr sz="2100" dirty="0">
              <a:solidFill>
                <a:schemeClr val="dk1"/>
              </a:solidFill>
            </a:endParaRPr>
          </a:p>
          <a:p>
            <a:pPr marL="177800" lvl="0" indent="-635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>
            <a:spLocks noGrp="1"/>
          </p:cNvSpPr>
          <p:nvPr>
            <p:ph type="title"/>
          </p:nvPr>
        </p:nvSpPr>
        <p:spPr>
          <a:xfrm>
            <a:off x="591350" y="188375"/>
            <a:ext cx="7888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/>
              <a:t>DE-PBS Key Features</a:t>
            </a:r>
            <a:endParaRPr sz="2630"/>
          </a:p>
        </p:txBody>
      </p:sp>
      <p:pic>
        <p:nvPicPr>
          <p:cNvPr id="229" name="Google Shape;22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1350" y="164150"/>
            <a:ext cx="857400" cy="8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2"/>
          <p:cNvSpPr txBox="1"/>
          <p:nvPr/>
        </p:nvSpPr>
        <p:spPr>
          <a:xfrm>
            <a:off x="491250" y="1156475"/>
            <a:ext cx="8161500" cy="3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1. Recognize that </a:t>
            </a:r>
            <a:r>
              <a:rPr lang="en" sz="1700">
                <a:solidFill>
                  <a:srgbClr val="0070C0"/>
                </a:solidFill>
              </a:rPr>
              <a:t>a positive and safe school climate promotes</a:t>
            </a:r>
            <a:r>
              <a:rPr lang="en" sz="1700"/>
              <a:t> not only positive behavior, but also academic, social, and emotional </a:t>
            </a:r>
            <a:r>
              <a:rPr lang="en" sz="1700">
                <a:solidFill>
                  <a:srgbClr val="0070C0"/>
                </a:solidFill>
              </a:rPr>
              <a:t>development</a:t>
            </a:r>
            <a:r>
              <a:rPr lang="en" sz="1700"/>
              <a:t>. 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2. Recognize that </a:t>
            </a:r>
            <a:r>
              <a:rPr lang="en" sz="1700">
                <a:solidFill>
                  <a:srgbClr val="0070C0"/>
                </a:solidFill>
              </a:rPr>
              <a:t>ALL students</a:t>
            </a:r>
            <a:r>
              <a:rPr lang="en" sz="1700"/>
              <a:t> benefit from positive behavioral supports. This includes students with and without behavior problems or disabilities, and requires sensitivity to individual and cultural differences. 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3. Recognize the critical importance of preventing behavior problems.This is evident throughout school policies and evidence-based practices, especially in preventive classroom management, clear school-wide expectations, and schoolwide </a:t>
            </a:r>
            <a:r>
              <a:rPr lang="en" sz="1700">
                <a:solidFill>
                  <a:srgbClr val="0070C0"/>
                </a:solidFill>
              </a:rPr>
              <a:t>teaching and recognition of positive behaviors</a:t>
            </a:r>
            <a:r>
              <a:rPr lang="en" sz="1700"/>
              <a:t>. </a:t>
            </a:r>
            <a:r>
              <a:rPr lang="en" sz="1700">
                <a:solidFill>
                  <a:srgbClr val="0070C0"/>
                </a:solidFill>
              </a:rPr>
              <a:t>It also is seen in positive teacher-student, student-student, and school-family relations.</a:t>
            </a:r>
            <a:endParaRPr sz="170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 txBox="1">
            <a:spLocks noGrp="1"/>
          </p:cNvSpPr>
          <p:nvPr>
            <p:ph type="title"/>
          </p:nvPr>
        </p:nvSpPr>
        <p:spPr>
          <a:xfrm>
            <a:off x="628650" y="273724"/>
            <a:ext cx="7886700" cy="9183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Evidence-based SW strategy: </a:t>
            </a:r>
            <a:endParaRPr sz="24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>
                <a:solidFill>
                  <a:srgbClr val="00B050"/>
                </a:solidFill>
              </a:rPr>
              <a:t>Recognition/R+ Systems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236" name="Google Shape;236;p33"/>
          <p:cNvSpPr txBox="1">
            <a:spLocks noGrp="1"/>
          </p:cNvSpPr>
          <p:nvPr>
            <p:ph type="body" idx="1"/>
          </p:nvPr>
        </p:nvSpPr>
        <p:spPr>
          <a:xfrm>
            <a:off x="628650" y="1873425"/>
            <a:ext cx="4805700" cy="1873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Positive approaches to behaviors </a:t>
            </a:r>
            <a:endParaRPr sz="26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and systems to support them provide </a:t>
            </a:r>
            <a:endParaRPr sz="26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4285F4"/>
                </a:solidFill>
              </a:rPr>
              <a:t>real, meaningful outcomes </a:t>
            </a:r>
            <a:endParaRPr sz="3000" b="1">
              <a:solidFill>
                <a:srgbClr val="4285F4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600">
                <a:solidFill>
                  <a:schemeClr val="dk1"/>
                </a:solidFill>
              </a:rPr>
              <a:t>for</a:t>
            </a:r>
            <a:r>
              <a:rPr lang="en" sz="2000">
                <a:solidFill>
                  <a:schemeClr val="dk1"/>
                </a:solidFill>
              </a:rPr>
              <a:t> </a:t>
            </a:r>
            <a:r>
              <a:rPr lang="en" sz="2600">
                <a:solidFill>
                  <a:schemeClr val="dk1"/>
                </a:solidFill>
              </a:rPr>
              <a:t>schools, teachers and students.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3"/>
          <p:cNvSpPr/>
          <p:nvPr/>
        </p:nvSpPr>
        <p:spPr>
          <a:xfrm>
            <a:off x="5358149" y="1496549"/>
            <a:ext cx="3157800" cy="2969400"/>
          </a:xfrm>
          <a:prstGeom prst="ellipse">
            <a:avLst/>
          </a:prstGeom>
          <a:solidFill>
            <a:srgbClr val="A4C2F4"/>
          </a:solidFill>
          <a:ln w="63500" cap="flat" cmpd="sng">
            <a:solidFill>
              <a:srgbClr val="3433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3"/>
          <p:cNvSpPr/>
          <p:nvPr/>
        </p:nvSpPr>
        <p:spPr>
          <a:xfrm>
            <a:off x="6227450" y="2877975"/>
            <a:ext cx="1611300" cy="1434900"/>
          </a:xfrm>
          <a:prstGeom prst="ellipse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3"/>
          <p:cNvSpPr/>
          <p:nvPr/>
        </p:nvSpPr>
        <p:spPr>
          <a:xfrm>
            <a:off x="6608950" y="2049375"/>
            <a:ext cx="1671000" cy="1521300"/>
          </a:xfrm>
          <a:prstGeom prst="ellipse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3"/>
          <p:cNvSpPr/>
          <p:nvPr/>
        </p:nvSpPr>
        <p:spPr>
          <a:xfrm>
            <a:off x="5646075" y="2135625"/>
            <a:ext cx="1671000" cy="1434900"/>
          </a:xfrm>
          <a:prstGeom prst="ellipse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3"/>
          <p:cNvSpPr txBox="1"/>
          <p:nvPr/>
        </p:nvSpPr>
        <p:spPr>
          <a:xfrm rot="-3158084">
            <a:off x="5863954" y="2613544"/>
            <a:ext cx="881373" cy="285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accent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SYSTEMS</a:t>
            </a:r>
            <a:endParaRPr sz="11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3"/>
          <p:cNvSpPr txBox="1"/>
          <p:nvPr/>
        </p:nvSpPr>
        <p:spPr>
          <a:xfrm>
            <a:off x="6317224" y="3723398"/>
            <a:ext cx="14211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accent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PRACTICES</a:t>
            </a:r>
            <a:endParaRPr sz="11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3"/>
          <p:cNvSpPr txBox="1"/>
          <p:nvPr/>
        </p:nvSpPr>
        <p:spPr>
          <a:xfrm rot="2799511">
            <a:off x="7395969" y="2569576"/>
            <a:ext cx="601010" cy="28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accent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DATA</a:t>
            </a:r>
            <a:endParaRPr sz="11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3"/>
          <p:cNvSpPr txBox="1"/>
          <p:nvPr/>
        </p:nvSpPr>
        <p:spPr>
          <a:xfrm>
            <a:off x="6227455" y="1698044"/>
            <a:ext cx="13431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OUTCOMES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3"/>
          <p:cNvSpPr txBox="1"/>
          <p:nvPr/>
        </p:nvSpPr>
        <p:spPr>
          <a:xfrm>
            <a:off x="6678580" y="2902030"/>
            <a:ext cx="865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EQUITY</a:t>
            </a:r>
            <a:endParaRPr sz="1200" b="1" i="0" u="none" strike="noStrike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2845425" y="494450"/>
            <a:ext cx="6078300" cy="4416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Keep Being Awesome </a:t>
            </a:r>
            <a:endParaRPr b="1" dirty="0">
              <a:solidFill>
                <a:schemeClr val="dk1"/>
              </a:solidFill>
            </a:endParaRPr>
          </a:p>
          <a:p>
            <a:pPr marL="9144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Continue to update your team notes &amp; action plans</a:t>
            </a:r>
            <a:endParaRPr dirty="0">
              <a:solidFill>
                <a:schemeClr val="dk1"/>
              </a:solidFill>
            </a:endParaRPr>
          </a:p>
          <a:p>
            <a:pPr marL="9144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We welcome questions and sharing ideas via the chat box and hand-raising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Planning Question to Keep in Mind</a:t>
            </a:r>
            <a:endParaRPr b="1" dirty="0">
              <a:solidFill>
                <a:schemeClr val="dk1"/>
              </a:solidFill>
            </a:endParaRPr>
          </a:p>
          <a:p>
            <a:pPr marL="9144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How will we communicate the importance of intentional relationship-building and positive recognition systems to students, staff, family, and community partners?</a:t>
            </a:r>
            <a:endParaRPr dirty="0">
              <a:solidFill>
                <a:schemeClr val="dk1"/>
              </a:solidFill>
            </a:endParaRPr>
          </a:p>
          <a:p>
            <a:pPr marL="9144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What practices, tools, and data we will engage in to ensure that relationship-building &amp; recognition is happening &amp; happening for ALL?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graphicFrame>
        <p:nvGraphicFramePr>
          <p:cNvPr id="96" name="Google Shape;96;p18"/>
          <p:cNvGraphicFramePr/>
          <p:nvPr/>
        </p:nvGraphicFramePr>
        <p:xfrm>
          <a:off x="245775" y="886250"/>
          <a:ext cx="2447250" cy="3368300"/>
        </p:xfrm>
        <a:graphic>
          <a:graphicData uri="http://schemas.openxmlformats.org/drawingml/2006/table">
            <a:tbl>
              <a:tblPr firstRow="1" bandRow="1">
                <a:noFill/>
                <a:tableStyleId>{E708CB47-AE8E-47C6-AE38-5455FF5E9BA9}</a:tableStyleId>
              </a:tblPr>
              <a:tblGrid>
                <a:gridCol w="244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2800">
                          <a:solidFill>
                            <a:schemeClr val="dk1"/>
                          </a:solidFill>
                        </a:rPr>
                        <a:t>We are...</a:t>
                      </a: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68600" marR="68600" marT="34300" marB="34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b="1" u="none" strike="noStrike" cap="none"/>
                        <a:t>ENGAGED</a:t>
                      </a:r>
                      <a:endParaRPr sz="1100" u="none" strike="noStrike" cap="none"/>
                    </a:p>
                  </a:txBody>
                  <a:tcPr marL="68600" marR="68600" marT="34300" marB="343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F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b="1" u="none" strike="noStrike" cap="none"/>
                        <a:t>REFLECTIVE</a:t>
                      </a:r>
                      <a:endParaRPr sz="1100" u="none" strike="noStrike" cap="none"/>
                    </a:p>
                  </a:txBody>
                  <a:tcPr marL="68600" marR="68600" marT="34300" marB="343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b="1" u="none" strike="noStrike" cap="none" dirty="0"/>
                        <a:t>STRATEGIC</a:t>
                      </a:r>
                      <a:endParaRPr sz="1100" u="none" strike="noStrike" cap="none" dirty="0"/>
                    </a:p>
                  </a:txBody>
                  <a:tcPr marL="68600" marR="68600" marT="34300" marB="343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F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7243" y="507025"/>
            <a:ext cx="1837807" cy="1717577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2" name="Google Shape;25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6725" y="203825"/>
            <a:ext cx="1996925" cy="17619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3" name="Google Shape;25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4875" y="323681"/>
            <a:ext cx="1716600" cy="1935614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4" name="Google Shape;254;p34"/>
          <p:cNvSpPr/>
          <p:nvPr/>
        </p:nvSpPr>
        <p:spPr>
          <a:xfrm>
            <a:off x="5547160" y="2022377"/>
            <a:ext cx="2979000" cy="2026800"/>
          </a:xfrm>
          <a:prstGeom prst="ellipse">
            <a:avLst/>
          </a:prstGeom>
          <a:solidFill>
            <a:srgbClr val="D9EAD3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4"/>
          <p:cNvSpPr txBox="1"/>
          <p:nvPr/>
        </p:nvSpPr>
        <p:spPr>
          <a:xfrm>
            <a:off x="6386727" y="2508985"/>
            <a:ext cx="1716600" cy="1053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1800" b="1" i="0" u="none" strike="noStrike" cap="none">
                <a:solidFill>
                  <a:schemeClr val="dk1"/>
                </a:solidFill>
              </a:rPr>
              <a:t>School/Teacher - Home</a:t>
            </a:r>
            <a:endParaRPr sz="1800"/>
          </a:p>
        </p:txBody>
      </p:sp>
      <p:sp>
        <p:nvSpPr>
          <p:cNvPr id="256" name="Google Shape;256;p34"/>
          <p:cNvSpPr/>
          <p:nvPr/>
        </p:nvSpPr>
        <p:spPr>
          <a:xfrm>
            <a:off x="1588575" y="2129675"/>
            <a:ext cx="3103800" cy="2026800"/>
          </a:xfrm>
          <a:prstGeom prst="ellipse">
            <a:avLst/>
          </a:prstGeom>
          <a:solidFill>
            <a:srgbClr val="D9EAD3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4"/>
          <p:cNvSpPr txBox="1"/>
          <p:nvPr/>
        </p:nvSpPr>
        <p:spPr>
          <a:xfrm>
            <a:off x="1994875" y="2508977"/>
            <a:ext cx="1872000" cy="1053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1800" b="1" i="0" u="none" strike="noStrike" cap="none">
                <a:solidFill>
                  <a:schemeClr val="dk1"/>
                </a:solidFill>
              </a:rPr>
              <a:t>Student-</a:t>
            </a:r>
            <a:endParaRPr sz="1800" b="1" i="0" u="none" strike="noStrike" cap="none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1800" b="1" i="0" u="none" strike="noStrike" cap="none">
                <a:solidFill>
                  <a:schemeClr val="dk1"/>
                </a:solidFill>
              </a:rPr>
              <a:t>Student</a:t>
            </a:r>
            <a:endParaRPr sz="1800"/>
          </a:p>
        </p:txBody>
      </p:sp>
      <p:sp>
        <p:nvSpPr>
          <p:cNvPr id="258" name="Google Shape;258;p34"/>
          <p:cNvSpPr/>
          <p:nvPr/>
        </p:nvSpPr>
        <p:spPr>
          <a:xfrm>
            <a:off x="3713824" y="3038405"/>
            <a:ext cx="2963400" cy="2051100"/>
          </a:xfrm>
          <a:prstGeom prst="ellipse">
            <a:avLst/>
          </a:prstGeom>
          <a:solidFill>
            <a:srgbClr val="D9EAD3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1800" b="1">
                <a:solidFill>
                  <a:srgbClr val="0C0C0C"/>
                </a:solidFill>
              </a:rPr>
              <a:t>Staff-Staff</a:t>
            </a:r>
            <a:endParaRPr>
              <a:solidFill>
                <a:srgbClr val="0C0C0C"/>
              </a:solidFill>
            </a:endParaRPr>
          </a:p>
        </p:txBody>
      </p:sp>
      <p:sp>
        <p:nvSpPr>
          <p:cNvPr id="259" name="Google Shape;259;p34"/>
          <p:cNvSpPr/>
          <p:nvPr/>
        </p:nvSpPr>
        <p:spPr>
          <a:xfrm>
            <a:off x="3407718" y="1408400"/>
            <a:ext cx="2979000" cy="2026800"/>
          </a:xfrm>
          <a:prstGeom prst="ellipse">
            <a:avLst/>
          </a:prstGeom>
          <a:solidFill>
            <a:srgbClr val="F9F9F9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4"/>
          <p:cNvSpPr txBox="1"/>
          <p:nvPr/>
        </p:nvSpPr>
        <p:spPr>
          <a:xfrm>
            <a:off x="3866870" y="1965803"/>
            <a:ext cx="2184600" cy="912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1800" b="1">
                <a:solidFill>
                  <a:schemeClr val="dk1"/>
                </a:solidFill>
              </a:rPr>
              <a:t>Staff</a:t>
            </a:r>
            <a:r>
              <a:rPr lang="en" sz="1800" b="1" i="0" u="none" strike="noStrike" cap="none">
                <a:solidFill>
                  <a:schemeClr val="dk1"/>
                </a:solidFill>
              </a:rPr>
              <a:t>-Student</a:t>
            </a: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5"/>
          <p:cNvSpPr txBox="1">
            <a:spLocks noGrp="1"/>
          </p:cNvSpPr>
          <p:nvPr>
            <p:ph type="title"/>
          </p:nvPr>
        </p:nvSpPr>
        <p:spPr>
          <a:xfrm>
            <a:off x="628650" y="273724"/>
            <a:ext cx="7886700" cy="9183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Evidence-based SW strategy: </a:t>
            </a:r>
            <a:r>
              <a:rPr lang="en" sz="2400" b="1">
                <a:solidFill>
                  <a:srgbClr val="00B050"/>
                </a:solidFill>
              </a:rPr>
              <a:t>Positive Recognition/R+</a:t>
            </a:r>
            <a:endParaRPr sz="2400" b="1">
              <a:solidFill>
                <a:srgbClr val="00B050"/>
              </a:solidFill>
            </a:endParaRPr>
          </a:p>
        </p:txBody>
      </p:sp>
      <p:sp>
        <p:nvSpPr>
          <p:cNvPr id="266" name="Google Shape;266;p35"/>
          <p:cNvSpPr txBox="1">
            <a:spLocks noGrp="1"/>
          </p:cNvSpPr>
          <p:nvPr>
            <p:ph type="body" idx="1"/>
          </p:nvPr>
        </p:nvSpPr>
        <p:spPr>
          <a:xfrm>
            <a:off x="628650" y="11920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Systematic positive approaches to behaviors have been found to</a:t>
            </a:r>
            <a:r>
              <a:rPr lang="en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 i="1">
                <a:solidFill>
                  <a:schemeClr val="dk1"/>
                </a:solidFill>
              </a:rPr>
              <a:t>Increase academic engagement</a:t>
            </a:r>
            <a:endParaRPr sz="14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 i="1">
                <a:solidFill>
                  <a:schemeClr val="dk1"/>
                </a:solidFill>
              </a:rPr>
              <a:t>Decrease disruptive behavior</a:t>
            </a:r>
            <a:endParaRPr sz="14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 i="1">
                <a:solidFill>
                  <a:schemeClr val="dk1"/>
                </a:solidFill>
              </a:rPr>
              <a:t>Increase intrinsic motivation</a:t>
            </a:r>
            <a:endParaRPr sz="14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 i="1">
                <a:solidFill>
                  <a:schemeClr val="dk1"/>
                </a:solidFill>
              </a:rPr>
              <a:t>Increase peer social acceptance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7" name="Google Shape;267;p35"/>
          <p:cNvSpPr txBox="1"/>
          <p:nvPr/>
        </p:nvSpPr>
        <p:spPr>
          <a:xfrm>
            <a:off x="4873525" y="40243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(Rodgriguez &amp; Sprick, n.d.)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Evidence-based SW strategy: </a:t>
            </a:r>
            <a:r>
              <a:rPr lang="en" sz="2400" b="1">
                <a:solidFill>
                  <a:srgbClr val="00B050"/>
                </a:solidFill>
              </a:rPr>
              <a:t>Positive Recognition/R+</a:t>
            </a:r>
            <a:endParaRPr sz="2400" b="1">
              <a:solidFill>
                <a:srgbClr val="00B050"/>
              </a:solidFill>
            </a:endParaRPr>
          </a:p>
        </p:txBody>
      </p:sp>
      <p:sp>
        <p:nvSpPr>
          <p:cNvPr id="273" name="Google Shape;273;p3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highlight>
                  <a:srgbClr val="FFFFFF"/>
                </a:highlight>
              </a:rPr>
              <a:t>Group contingencies have been successfully used to: </a:t>
            </a:r>
            <a:endParaRPr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" sz="2000" i="1">
                <a:solidFill>
                  <a:schemeClr val="dk1"/>
                </a:solidFill>
                <a:highlight>
                  <a:srgbClr val="FFFFFF"/>
                </a:highlight>
              </a:rPr>
              <a:t>improve academic and social behaviors and reduce disruptive behaviors </a:t>
            </a:r>
            <a:endParaRPr sz="2000" i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 i="1">
                <a:solidFill>
                  <a:schemeClr val="dk1"/>
                </a:solidFill>
                <a:highlight>
                  <a:srgbClr val="FFFFFF"/>
                </a:highlight>
              </a:rPr>
              <a:t>increase positive and decrease negative verbal interactions </a:t>
            </a:r>
            <a:endParaRPr sz="2000" i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 i="1">
                <a:solidFill>
                  <a:schemeClr val="dk1"/>
                </a:solidFill>
                <a:highlight>
                  <a:srgbClr val="FFFFFF"/>
                </a:highlight>
              </a:rPr>
              <a:t>decrease transition time </a:t>
            </a:r>
            <a:endParaRPr sz="2000" i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en" sz="2000" i="1">
                <a:solidFill>
                  <a:schemeClr val="dk1"/>
                </a:solidFill>
                <a:highlight>
                  <a:srgbClr val="FFFFFF"/>
                </a:highlight>
              </a:rPr>
              <a:t>increase achievement, appropriate classroom behavior, and peer social acceptance</a:t>
            </a:r>
            <a:endParaRPr sz="2000" i="1">
              <a:solidFill>
                <a:schemeClr val="dk1"/>
              </a:solidFill>
            </a:endParaRPr>
          </a:p>
        </p:txBody>
      </p:sp>
      <p:sp>
        <p:nvSpPr>
          <p:cNvPr id="274" name="Google Shape;274;p36"/>
          <p:cNvSpPr txBox="1"/>
          <p:nvPr/>
        </p:nvSpPr>
        <p:spPr>
          <a:xfrm>
            <a:off x="5341175" y="41227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(Rodgriguez &amp; Sprick, n.d.)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7"/>
          <p:cNvSpPr/>
          <p:nvPr/>
        </p:nvSpPr>
        <p:spPr>
          <a:xfrm>
            <a:off x="3055350" y="245825"/>
            <a:ext cx="2979000" cy="2203200"/>
          </a:xfrm>
          <a:prstGeom prst="ellipse">
            <a:avLst/>
          </a:prstGeom>
          <a:solidFill>
            <a:srgbClr val="A4C2F4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7"/>
          <p:cNvSpPr txBox="1"/>
          <p:nvPr/>
        </p:nvSpPr>
        <p:spPr>
          <a:xfrm>
            <a:off x="3356850" y="793325"/>
            <a:ext cx="2430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Effective Recognition/</a:t>
            </a:r>
            <a:r>
              <a:rPr lang="en" sz="2100" b="1">
                <a:solidFill>
                  <a:schemeClr val="dk1"/>
                </a:solidFill>
              </a:rPr>
              <a:t>R+</a:t>
            </a:r>
            <a:endParaRPr sz="21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</a:rPr>
              <a:t>Systems</a:t>
            </a:r>
            <a:endParaRPr sz="2100" b="1">
              <a:solidFill>
                <a:schemeClr val="dk1"/>
              </a:solidFill>
            </a:endParaRPr>
          </a:p>
        </p:txBody>
      </p:sp>
      <p:sp>
        <p:nvSpPr>
          <p:cNvPr id="282" name="Google Shape;282;p37"/>
          <p:cNvSpPr txBox="1"/>
          <p:nvPr/>
        </p:nvSpPr>
        <p:spPr>
          <a:xfrm>
            <a:off x="6175675" y="1914725"/>
            <a:ext cx="2552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On-Going, Data-Based Decision-Making</a:t>
            </a:r>
            <a:endParaRPr sz="1800"/>
          </a:p>
        </p:txBody>
      </p:sp>
      <p:sp>
        <p:nvSpPr>
          <p:cNvPr id="283" name="Google Shape;283;p37"/>
          <p:cNvSpPr txBox="1"/>
          <p:nvPr/>
        </p:nvSpPr>
        <p:spPr>
          <a:xfrm>
            <a:off x="3406203" y="2697075"/>
            <a:ext cx="2331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Appropriate and Meaningful Praise</a:t>
            </a:r>
            <a:endParaRPr sz="1800"/>
          </a:p>
        </p:txBody>
      </p:sp>
      <p:sp>
        <p:nvSpPr>
          <p:cNvPr id="284" name="Google Shape;284;p37"/>
          <p:cNvSpPr txBox="1"/>
          <p:nvPr/>
        </p:nvSpPr>
        <p:spPr>
          <a:xfrm>
            <a:off x="415623" y="1914725"/>
            <a:ext cx="2552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Transparent &amp; Non-Exclusionary Practices</a:t>
            </a: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8"/>
          <p:cNvSpPr/>
          <p:nvPr/>
        </p:nvSpPr>
        <p:spPr>
          <a:xfrm>
            <a:off x="3055350" y="245825"/>
            <a:ext cx="2979000" cy="2203200"/>
          </a:xfrm>
          <a:prstGeom prst="ellipse">
            <a:avLst/>
          </a:prstGeom>
          <a:solidFill>
            <a:srgbClr val="D9EAD3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8"/>
          <p:cNvSpPr txBox="1"/>
          <p:nvPr/>
        </p:nvSpPr>
        <p:spPr>
          <a:xfrm>
            <a:off x="3356850" y="1411025"/>
            <a:ext cx="24303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1800">
                <a:solidFill>
                  <a:schemeClr val="dk1"/>
                </a:solidFill>
              </a:rPr>
              <a:t>Recognition/R+ systems </a:t>
            </a:r>
            <a:endParaRPr sz="1800" b="1">
              <a:solidFill>
                <a:srgbClr val="00B050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2300" b="1">
                <a:solidFill>
                  <a:schemeClr val="dk1"/>
                </a:solidFill>
              </a:rPr>
              <a:t>TO BUILD &amp; REINFORCE</a:t>
            </a:r>
            <a:endParaRPr sz="2300" b="1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1800">
                <a:solidFill>
                  <a:schemeClr val="dk1"/>
                </a:solidFill>
              </a:rPr>
              <a:t>staff</a:t>
            </a:r>
            <a:r>
              <a:rPr lang="en" sz="1800" i="0" u="none" strike="noStrike" cap="none">
                <a:solidFill>
                  <a:schemeClr val="dk1"/>
                </a:solidFill>
              </a:rPr>
              <a:t>-</a:t>
            </a:r>
            <a:r>
              <a:rPr lang="en" sz="1800">
                <a:solidFill>
                  <a:schemeClr val="dk1"/>
                </a:solidFill>
              </a:rPr>
              <a:t>s</a:t>
            </a:r>
            <a:r>
              <a:rPr lang="en" sz="1800" i="0" u="none" strike="noStrike" cap="none">
                <a:solidFill>
                  <a:schemeClr val="dk1"/>
                </a:solidFill>
              </a:rPr>
              <a:t>tudent</a:t>
            </a:r>
            <a:endParaRPr sz="1800" i="0" u="none" strike="noStrike" cap="none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1800">
                <a:solidFill>
                  <a:schemeClr val="dk1"/>
                </a:solidFill>
              </a:rPr>
              <a:t>relationships</a:t>
            </a:r>
            <a:endParaRPr sz="18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1800" b="1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1800" b="1">
              <a:solidFill>
                <a:schemeClr val="dk1"/>
              </a:solidFill>
            </a:endParaRPr>
          </a:p>
        </p:txBody>
      </p:sp>
      <p:sp>
        <p:nvSpPr>
          <p:cNvPr id="292" name="Google Shape;292;p38"/>
          <p:cNvSpPr txBox="1"/>
          <p:nvPr/>
        </p:nvSpPr>
        <p:spPr>
          <a:xfrm>
            <a:off x="6175675" y="1914725"/>
            <a:ext cx="2552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On-Going, Data-Based Decision-Making</a:t>
            </a:r>
            <a:endParaRPr sz="1800"/>
          </a:p>
        </p:txBody>
      </p:sp>
      <p:sp>
        <p:nvSpPr>
          <p:cNvPr id="293" name="Google Shape;293;p38"/>
          <p:cNvSpPr txBox="1"/>
          <p:nvPr/>
        </p:nvSpPr>
        <p:spPr>
          <a:xfrm>
            <a:off x="3406203" y="2697075"/>
            <a:ext cx="2331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Appropriate and Meaningful Praise</a:t>
            </a:r>
            <a:endParaRPr sz="1800"/>
          </a:p>
        </p:txBody>
      </p:sp>
      <p:sp>
        <p:nvSpPr>
          <p:cNvPr id="294" name="Google Shape;294;p38"/>
          <p:cNvSpPr txBox="1"/>
          <p:nvPr/>
        </p:nvSpPr>
        <p:spPr>
          <a:xfrm>
            <a:off x="415623" y="1914725"/>
            <a:ext cx="2552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Transparent &amp; Non-Exclusionary Practices</a:t>
            </a:r>
            <a:endParaRPr sz="1800"/>
          </a:p>
        </p:txBody>
      </p:sp>
      <p:sp>
        <p:nvSpPr>
          <p:cNvPr id="295" name="Google Shape;295;p38"/>
          <p:cNvSpPr txBox="1"/>
          <p:nvPr/>
        </p:nvSpPr>
        <p:spPr>
          <a:xfrm>
            <a:off x="188825" y="2997575"/>
            <a:ext cx="2666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72C3"/>
                </a:solidFill>
              </a:rPr>
              <a:t>Creating that positive, predictable environment</a:t>
            </a:r>
            <a:endParaRPr sz="1800">
              <a:solidFill>
                <a:srgbClr val="4372C3"/>
              </a:solidFill>
            </a:endParaRPr>
          </a:p>
        </p:txBody>
      </p:sp>
      <p:sp>
        <p:nvSpPr>
          <p:cNvPr id="296" name="Google Shape;296;p38"/>
          <p:cNvSpPr txBox="1"/>
          <p:nvPr/>
        </p:nvSpPr>
        <p:spPr>
          <a:xfrm>
            <a:off x="2791950" y="3607650"/>
            <a:ext cx="3560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72C3"/>
                </a:solidFill>
              </a:rPr>
              <a:t>Building &amp; modeling positive relationship building </a:t>
            </a:r>
            <a:endParaRPr sz="1800">
              <a:solidFill>
                <a:srgbClr val="4372C3"/>
              </a:solidFill>
            </a:endParaRPr>
          </a:p>
        </p:txBody>
      </p:sp>
      <p:sp>
        <p:nvSpPr>
          <p:cNvPr id="297" name="Google Shape;297;p38"/>
          <p:cNvSpPr txBox="1"/>
          <p:nvPr/>
        </p:nvSpPr>
        <p:spPr>
          <a:xfrm>
            <a:off x="6477475" y="2805375"/>
            <a:ext cx="2666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72C3"/>
                </a:solidFill>
              </a:rPr>
              <a:t>Ensuring an equitable &amp; engaging set of R+ practices</a:t>
            </a:r>
            <a:endParaRPr sz="1800">
              <a:solidFill>
                <a:srgbClr val="4372C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BF5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9"/>
          <p:cNvSpPr txBox="1">
            <a:spLocks noGrp="1"/>
          </p:cNvSpPr>
          <p:nvPr>
            <p:ph type="body" idx="1"/>
          </p:nvPr>
        </p:nvSpPr>
        <p:spPr>
          <a:xfrm>
            <a:off x="1023750" y="2705200"/>
            <a:ext cx="7096500" cy="1723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1200"/>
              </a:spcAft>
              <a:buNone/>
            </a:pPr>
            <a:r>
              <a:rPr lang="en" sz="3200" b="1" i="1" dirty="0">
                <a:solidFill>
                  <a:schemeClr val="dk1"/>
                </a:solidFill>
              </a:rPr>
              <a:t>How are we currently using positive recognition/R+ schoolwide?</a:t>
            </a:r>
            <a:endParaRPr sz="3200" b="1" i="1" dirty="0">
              <a:solidFill>
                <a:schemeClr val="dk1"/>
              </a:solidFill>
            </a:endParaRPr>
          </a:p>
        </p:txBody>
      </p:sp>
      <p:sp>
        <p:nvSpPr>
          <p:cNvPr id="303" name="Google Shape;303;p39"/>
          <p:cNvSpPr txBox="1"/>
          <p:nvPr/>
        </p:nvSpPr>
        <p:spPr>
          <a:xfrm>
            <a:off x="2444511" y="714071"/>
            <a:ext cx="58362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</a:rPr>
              <a:t>Tier 1 Teams</a:t>
            </a:r>
            <a:r>
              <a:rPr lang="en" sz="1800" dirty="0">
                <a:solidFill>
                  <a:schemeClr val="dk1"/>
                </a:solidFill>
              </a:rPr>
              <a:t> lead and/or support efforts to advocate for the consistent and equitable use of positive recognition/R+ SW through </a:t>
            </a:r>
            <a:r>
              <a:rPr lang="en" sz="1800" b="1" dirty="0" smtClean="0">
                <a:solidFill>
                  <a:schemeClr val="dk1"/>
                </a:solidFill>
              </a:rPr>
              <a:t>contextualizing, teaching, </a:t>
            </a:r>
            <a:r>
              <a:rPr lang="en" sz="1800" b="1" dirty="0">
                <a:solidFill>
                  <a:schemeClr val="dk1"/>
                </a:solidFill>
              </a:rPr>
              <a:t>and monitoring</a:t>
            </a:r>
            <a:r>
              <a:rPr lang="en" sz="1800" dirty="0">
                <a:solidFill>
                  <a:schemeClr val="dk1"/>
                </a:solidFill>
              </a:rPr>
              <a:t> the implementation of R+ strategies.</a:t>
            </a:r>
            <a:endParaRPr sz="1800" dirty="0"/>
          </a:p>
        </p:txBody>
      </p:sp>
      <p:pic>
        <p:nvPicPr>
          <p:cNvPr id="304" name="Google Shape;30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575" y="391400"/>
            <a:ext cx="1937975" cy="19379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BF5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9" name="Google Shape;309;p40"/>
          <p:cNvGraphicFramePr/>
          <p:nvPr/>
        </p:nvGraphicFramePr>
        <p:xfrm>
          <a:off x="121838" y="497013"/>
          <a:ext cx="8787325" cy="4332900"/>
        </p:xfrm>
        <a:graphic>
          <a:graphicData uri="http://schemas.openxmlformats.org/drawingml/2006/table">
            <a:tbl>
              <a:tblPr>
                <a:noFill/>
                <a:tableStyleId>{E3D76EA4-B2FF-434A-922D-1AE570D09F8A}</a:tableStyleId>
              </a:tblPr>
              <a:tblGrid>
                <a:gridCol w="1357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5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1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7100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What recognition/R+ activities are currently in place for…</a:t>
                      </a:r>
                      <a:endParaRPr sz="1800" b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A brief description of current practices:</a:t>
                      </a:r>
                      <a:endParaRPr sz="1800" b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Additional  </a:t>
                      </a:r>
                      <a:r>
                        <a:rPr lang="en" sz="1800" b="1">
                          <a:solidFill>
                            <a:schemeClr val="dk1"/>
                          </a:solidFill>
                        </a:rPr>
                        <a:t>reflection* </a:t>
                      </a:r>
                      <a:r>
                        <a:rPr lang="en" sz="1800" b="1"/>
                        <a:t>notes:</a:t>
                      </a:r>
                      <a:endParaRPr sz="1800" b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0900">
                <a:tc rowSpan="3"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Students</a:t>
                      </a:r>
                      <a:endParaRPr sz="1800" b="1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Staff</a:t>
                      </a:r>
                      <a:endParaRPr sz="1800" b="1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/>
                        <a:t>Family/ Caretakers</a:t>
                      </a:r>
                      <a:endParaRPr sz="1800" b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i="1"/>
                        <a:t>… learning and demonstrating of </a:t>
                      </a:r>
                      <a:r>
                        <a:rPr lang="en" sz="1800" b="1" i="1"/>
                        <a:t>NEWLY TAUGHT/LEARNED</a:t>
                      </a:r>
                      <a:r>
                        <a:rPr lang="en" sz="1800" i="1"/>
                        <a:t> prosocial behaviors?</a:t>
                      </a:r>
                      <a:endParaRPr sz="1800" i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/>
                        <a:t> </a:t>
                      </a:r>
                      <a:endParaRPr sz="1800" b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3"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/>
                        <a:t> </a:t>
                      </a:r>
                      <a:endParaRPr sz="1800" b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0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i="1"/>
                        <a:t>… </a:t>
                      </a:r>
                      <a:r>
                        <a:rPr lang="en" sz="1800" b="1" i="1"/>
                        <a:t>CONTINUING </a:t>
                      </a:r>
                      <a:r>
                        <a:rPr lang="en" sz="1800" i="1"/>
                        <a:t>to engage in and demonstrate prosocial behaviors?</a:t>
                      </a:r>
                      <a:endParaRPr sz="1800" i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/>
                        <a:t> </a:t>
                      </a:r>
                      <a:endParaRPr sz="1800" b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i="1"/>
                        <a:t>…cheering </a:t>
                      </a:r>
                      <a:r>
                        <a:rPr lang="en" sz="1800" b="1" i="1"/>
                        <a:t>their peers</a:t>
                      </a:r>
                      <a:r>
                        <a:rPr lang="en" sz="1800" i="1"/>
                        <a:t> in engaging in prosocial behaviors?</a:t>
                      </a:r>
                      <a:endParaRPr sz="1800" i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 dirty="0"/>
                        <a:t> </a:t>
                      </a:r>
                      <a:endParaRPr sz="1800" b="1" dirty="0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0" name="Google Shape;310;p40"/>
          <p:cNvSpPr txBox="1"/>
          <p:nvPr/>
        </p:nvSpPr>
        <p:spPr>
          <a:xfrm>
            <a:off x="390950" y="132500"/>
            <a:ext cx="8518200" cy="2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ts val="1200"/>
              </a:spcBef>
              <a:spcAft>
                <a:spcPts val="1200"/>
              </a:spcAft>
            </a:pPr>
            <a:r>
              <a:rPr lang="en" sz="1800" b="1" dirty="0"/>
              <a:t>Reflecting on Your Current Recognition/+R Activities</a:t>
            </a:r>
            <a:endParaRPr sz="1800" b="1" dirty="0"/>
          </a:p>
        </p:txBody>
      </p:sp>
      <p:sp>
        <p:nvSpPr>
          <p:cNvPr id="311" name="Google Shape;311;p40"/>
          <p:cNvSpPr txBox="1"/>
          <p:nvPr/>
        </p:nvSpPr>
        <p:spPr>
          <a:xfrm>
            <a:off x="5833625" y="3077600"/>
            <a:ext cx="1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BF5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6" name="Google Shape;316;p41"/>
          <p:cNvGraphicFramePr/>
          <p:nvPr/>
        </p:nvGraphicFramePr>
        <p:xfrm>
          <a:off x="121838" y="497013"/>
          <a:ext cx="8787325" cy="4332900"/>
        </p:xfrm>
        <a:graphic>
          <a:graphicData uri="http://schemas.openxmlformats.org/drawingml/2006/table">
            <a:tbl>
              <a:tblPr>
                <a:noFill/>
                <a:tableStyleId>{E3D76EA4-B2FF-434A-922D-1AE570D09F8A}</a:tableStyleId>
              </a:tblPr>
              <a:tblGrid>
                <a:gridCol w="1357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5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1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7100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What recognition/R+ activities are currently in place for…</a:t>
                      </a:r>
                      <a:endParaRPr sz="1800" b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A brief description of current practices:</a:t>
                      </a:r>
                      <a:endParaRPr sz="1800" b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Additional  </a:t>
                      </a:r>
                      <a:r>
                        <a:rPr lang="en" sz="1800" b="1">
                          <a:solidFill>
                            <a:schemeClr val="dk1"/>
                          </a:solidFill>
                        </a:rPr>
                        <a:t>reflection* </a:t>
                      </a:r>
                      <a:r>
                        <a:rPr lang="en" sz="1800" b="1"/>
                        <a:t>notes:</a:t>
                      </a:r>
                      <a:endParaRPr sz="1800" b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0900">
                <a:tc rowSpan="3"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Students</a:t>
                      </a:r>
                      <a:endParaRPr sz="1800" b="1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Staff</a:t>
                      </a:r>
                      <a:endParaRPr sz="1800" b="1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/>
                        <a:t>Family/ Caretakers</a:t>
                      </a:r>
                      <a:endParaRPr sz="1800" b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i="1"/>
                        <a:t>… learning and demonstrating of </a:t>
                      </a:r>
                      <a:r>
                        <a:rPr lang="en" sz="1800" b="1" i="1"/>
                        <a:t>NEWLY TAUGHT/LEARNED</a:t>
                      </a:r>
                      <a:r>
                        <a:rPr lang="en" sz="1800" i="1"/>
                        <a:t> prosocial behaviors?</a:t>
                      </a:r>
                      <a:endParaRPr sz="1800" i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/>
                        <a:t> </a:t>
                      </a:r>
                      <a:endParaRPr sz="1800" b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3"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/>
                        <a:t> </a:t>
                      </a:r>
                      <a:endParaRPr sz="1800" b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0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i="1"/>
                        <a:t>… </a:t>
                      </a:r>
                      <a:r>
                        <a:rPr lang="en" sz="1800" b="1" i="1"/>
                        <a:t>CONTINUING </a:t>
                      </a:r>
                      <a:r>
                        <a:rPr lang="en" sz="1800" i="1"/>
                        <a:t>to engage in and demonstrate prosocial behaviors?</a:t>
                      </a:r>
                      <a:endParaRPr sz="1800" i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/>
                        <a:t> </a:t>
                      </a:r>
                      <a:endParaRPr sz="1800" b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i="1"/>
                        <a:t>…cheering </a:t>
                      </a:r>
                      <a:r>
                        <a:rPr lang="en" sz="1800" b="1" i="1"/>
                        <a:t>their peers</a:t>
                      </a:r>
                      <a:r>
                        <a:rPr lang="en" sz="1800" i="1"/>
                        <a:t> in engaging in prosocial behaviors?</a:t>
                      </a:r>
                      <a:endParaRPr sz="1800" i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 dirty="0"/>
                        <a:t> </a:t>
                      </a:r>
                      <a:endParaRPr sz="1800" b="1" dirty="0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7" name="Google Shape;317;p41"/>
          <p:cNvSpPr txBox="1"/>
          <p:nvPr/>
        </p:nvSpPr>
        <p:spPr>
          <a:xfrm>
            <a:off x="390950" y="132500"/>
            <a:ext cx="8518200" cy="2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 b="1" dirty="0"/>
              <a:t>Reflecting on Our Current </a:t>
            </a:r>
            <a:r>
              <a:rPr lang="en" sz="1800" b="1" dirty="0" smtClean="0"/>
              <a:t>Recognition/+R </a:t>
            </a:r>
            <a:r>
              <a:rPr lang="en" sz="1800" b="1" dirty="0"/>
              <a:t>Activities</a:t>
            </a:r>
            <a:endParaRPr sz="1800" b="1" dirty="0"/>
          </a:p>
        </p:txBody>
      </p:sp>
      <p:sp>
        <p:nvSpPr>
          <p:cNvPr id="318" name="Google Shape;318;p41"/>
          <p:cNvSpPr txBox="1"/>
          <p:nvPr/>
        </p:nvSpPr>
        <p:spPr>
          <a:xfrm>
            <a:off x="5833625" y="3077600"/>
            <a:ext cx="1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BF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3" name="Google Shape;323;p42"/>
          <p:cNvGraphicFramePr/>
          <p:nvPr/>
        </p:nvGraphicFramePr>
        <p:xfrm>
          <a:off x="121838" y="497013"/>
          <a:ext cx="8787325" cy="4332900"/>
        </p:xfrm>
        <a:graphic>
          <a:graphicData uri="http://schemas.openxmlformats.org/drawingml/2006/table">
            <a:tbl>
              <a:tblPr>
                <a:noFill/>
                <a:tableStyleId>{E3D76EA4-B2FF-434A-922D-1AE570D09F8A}</a:tableStyleId>
              </a:tblPr>
              <a:tblGrid>
                <a:gridCol w="1357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5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1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7100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What recognition/R+ activities are currently in place for…</a:t>
                      </a:r>
                      <a:endParaRPr sz="1800" b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A brief description of current practices:</a:t>
                      </a:r>
                      <a:endParaRPr sz="1800" b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Additional  </a:t>
                      </a:r>
                      <a:r>
                        <a:rPr lang="en" sz="1800" b="1">
                          <a:solidFill>
                            <a:schemeClr val="dk1"/>
                          </a:solidFill>
                        </a:rPr>
                        <a:t>reflection* </a:t>
                      </a:r>
                      <a:r>
                        <a:rPr lang="en" sz="1800" b="1"/>
                        <a:t>notes:</a:t>
                      </a:r>
                      <a:endParaRPr sz="1800" b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0900">
                <a:tc rowSpan="3"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Students</a:t>
                      </a:r>
                      <a:endParaRPr sz="1800" b="1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Staff</a:t>
                      </a:r>
                      <a:endParaRPr sz="1800" b="1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/>
                        <a:t>Family/ Caretakers</a:t>
                      </a:r>
                      <a:endParaRPr sz="1800" b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i="1"/>
                        <a:t>… learning and demonstrating of </a:t>
                      </a:r>
                      <a:r>
                        <a:rPr lang="en" sz="1800" b="1" i="1"/>
                        <a:t>NEWLY TAUGHT/LEARNED</a:t>
                      </a:r>
                      <a:r>
                        <a:rPr lang="en" sz="1800" i="1"/>
                        <a:t> prosocial behaviors?</a:t>
                      </a:r>
                      <a:endParaRPr sz="1800" i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/>
                        <a:t> </a:t>
                      </a:r>
                      <a:endParaRPr sz="1800" b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/>
                        <a:t> </a:t>
                      </a:r>
                      <a:endParaRPr sz="1800" b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0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i="1"/>
                        <a:t>… </a:t>
                      </a:r>
                      <a:r>
                        <a:rPr lang="en" sz="1800" b="1" i="1"/>
                        <a:t>CONTINUING </a:t>
                      </a:r>
                      <a:r>
                        <a:rPr lang="en" sz="1800" i="1"/>
                        <a:t>to engage in and demonstrate prosocial behaviors?</a:t>
                      </a:r>
                      <a:endParaRPr sz="1800" i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/>
                        <a:t> </a:t>
                      </a:r>
                      <a:endParaRPr sz="1800" b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i="1"/>
                        <a:t>…cheering </a:t>
                      </a:r>
                      <a:r>
                        <a:rPr lang="en" sz="1800" b="1" i="1"/>
                        <a:t>their peers</a:t>
                      </a:r>
                      <a:r>
                        <a:rPr lang="en" sz="1800" i="1"/>
                        <a:t> in engaging in prosocial behaviors?</a:t>
                      </a:r>
                      <a:endParaRPr sz="1800" i="1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 dirty="0"/>
                        <a:t> </a:t>
                      </a:r>
                      <a:endParaRPr sz="1800" b="1" dirty="0"/>
                    </a:p>
                  </a:txBody>
                  <a:tcPr marL="68575" marR="68575" marT="91425" marB="91425">
                    <a:lnL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24" name="Google Shape;324;p42"/>
          <p:cNvSpPr txBox="1"/>
          <p:nvPr/>
        </p:nvSpPr>
        <p:spPr>
          <a:xfrm>
            <a:off x="390950" y="132500"/>
            <a:ext cx="8518200" cy="2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Bef>
                <a:spcPts val="1200"/>
              </a:spcBef>
              <a:spcAft>
                <a:spcPts val="1200"/>
              </a:spcAft>
            </a:pPr>
            <a:r>
              <a:rPr lang="en" sz="1800" b="1" dirty="0"/>
              <a:t>Reflecting on Our Current Recognition/+R Activities</a:t>
            </a:r>
            <a:endParaRPr sz="1800" b="1" dirty="0"/>
          </a:p>
        </p:txBody>
      </p:sp>
      <p:sp>
        <p:nvSpPr>
          <p:cNvPr id="325" name="Google Shape;325;p42"/>
          <p:cNvSpPr txBox="1"/>
          <p:nvPr/>
        </p:nvSpPr>
        <p:spPr>
          <a:xfrm>
            <a:off x="5833625" y="3077600"/>
            <a:ext cx="1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/>
              <a:t>Recognizing the importance </a:t>
            </a:r>
            <a:endParaRPr sz="33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Belleza"/>
              <a:buNone/>
            </a:pPr>
            <a:r>
              <a:rPr lang="en" sz="3300"/>
              <a:t>of Adult Relationships</a:t>
            </a:r>
            <a:endParaRPr sz="2220"/>
          </a:p>
        </p:txBody>
      </p:sp>
      <p:sp>
        <p:nvSpPr>
          <p:cNvPr id="604" name="Google Shape;604;p74"/>
          <p:cNvSpPr txBox="1">
            <a:spLocks noGrp="1"/>
          </p:cNvSpPr>
          <p:nvPr>
            <p:ph type="body" idx="1"/>
          </p:nvPr>
        </p:nvSpPr>
        <p:spPr>
          <a:xfrm>
            <a:off x="568000" y="1635525"/>
            <a:ext cx="5349000" cy="2900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42900" lvl="0" indent="-266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" sz="2000">
                <a:solidFill>
                  <a:schemeClr val="dk1"/>
                </a:solidFill>
              </a:rPr>
              <a:t>Relations with others (students, adults)</a:t>
            </a:r>
            <a:endParaRPr sz="2000">
              <a:solidFill>
                <a:schemeClr val="dk1"/>
              </a:solidFill>
            </a:endParaRPr>
          </a:p>
          <a:p>
            <a:pPr marL="342900" lvl="0" indent="-266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" sz="2000">
                <a:solidFill>
                  <a:schemeClr val="dk1"/>
                </a:solidFill>
              </a:rPr>
              <a:t>Relations about ourselves (how we feel about and take care of ourselves)</a:t>
            </a:r>
            <a:endParaRPr sz="2000">
              <a:solidFill>
                <a:schemeClr val="dk1"/>
              </a:solidFill>
            </a:endParaRPr>
          </a:p>
          <a:p>
            <a:pPr marL="342900" lvl="0" indent="-266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" sz="2000">
                <a:solidFill>
                  <a:schemeClr val="dk1"/>
                </a:solidFill>
              </a:rPr>
              <a:t>Cultivate self-compassion (Neff)</a:t>
            </a:r>
            <a:endParaRPr sz="2000">
              <a:solidFill>
                <a:schemeClr val="dk1"/>
              </a:solidFill>
            </a:endParaRPr>
          </a:p>
          <a:p>
            <a:pPr marL="342900" lvl="0" indent="-2667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•"/>
            </a:pPr>
            <a:r>
              <a:rPr lang="en" sz="2000">
                <a:solidFill>
                  <a:schemeClr val="dk1"/>
                </a:solidFill>
              </a:rPr>
              <a:t>We cannot give what we do not have</a:t>
            </a:r>
            <a:endParaRPr sz="2000"/>
          </a:p>
        </p:txBody>
      </p:sp>
      <p:sp>
        <p:nvSpPr>
          <p:cNvPr id="605" name="Google Shape;605;p74"/>
          <p:cNvSpPr txBox="1">
            <a:spLocks noGrp="1"/>
          </p:cNvSpPr>
          <p:nvPr>
            <p:ph type="body" idx="2"/>
          </p:nvPr>
        </p:nvSpPr>
        <p:spPr>
          <a:xfrm>
            <a:off x="1234625" y="4365550"/>
            <a:ext cx="7656900" cy="860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(Thapa et al., 2013 as cited by Barrett, Herschfielt, and Yanek, 2020)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12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887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BF5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828199" y="806825"/>
            <a:ext cx="7709400" cy="4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/>
            </a:r>
            <a:br>
              <a:rPr lang="en"/>
            </a:br>
            <a:r>
              <a:rPr lang="en"/>
              <a:t> Why might you be compelled 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to make relationships 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a priority for the upcoming school year?</a:t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4300" y="144800"/>
            <a:ext cx="2075400" cy="207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3"/>
          <p:cNvSpPr txBox="1"/>
          <p:nvPr/>
        </p:nvSpPr>
        <p:spPr>
          <a:xfrm>
            <a:off x="2560125" y="811600"/>
            <a:ext cx="58362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Tier 1 Teams</a:t>
            </a:r>
            <a:r>
              <a:rPr lang="en" sz="2400">
                <a:solidFill>
                  <a:schemeClr val="dk1"/>
                </a:solidFill>
              </a:rPr>
              <a:t> </a:t>
            </a:r>
            <a:r>
              <a:rPr lang="en" sz="1800">
                <a:solidFill>
                  <a:schemeClr val="dk1"/>
                </a:solidFill>
              </a:rPr>
              <a:t>lead and/or support efforts to advocate for the consistent and equitable use of </a:t>
            </a:r>
            <a:r>
              <a:rPr lang="en" sz="1800" b="1">
                <a:solidFill>
                  <a:schemeClr val="dk1"/>
                </a:solidFill>
              </a:rPr>
              <a:t>positive recognition/R+ </a:t>
            </a:r>
            <a:r>
              <a:rPr lang="en" sz="1800">
                <a:solidFill>
                  <a:schemeClr val="dk1"/>
                </a:solidFill>
              </a:rPr>
              <a:t>SW through teaching, contextualizing and monitoring the implementation of R+ strategies.</a:t>
            </a:r>
            <a:endParaRPr sz="1800"/>
          </a:p>
        </p:txBody>
      </p:sp>
      <p:pic>
        <p:nvPicPr>
          <p:cNvPr id="332" name="Google Shape;33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250" y="528550"/>
            <a:ext cx="1937975" cy="193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3"/>
          <p:cNvSpPr txBox="1"/>
          <p:nvPr/>
        </p:nvSpPr>
        <p:spPr>
          <a:xfrm>
            <a:off x="2560125" y="2632025"/>
            <a:ext cx="61122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Anchor Tools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The PBIS School-Wide R+/Acknowledgement Matrix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Effective Ways to Praise &amp; Acknowledge Worksheet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Your Data  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4"/>
          <p:cNvSpPr txBox="1"/>
          <p:nvPr/>
        </p:nvSpPr>
        <p:spPr>
          <a:xfrm>
            <a:off x="2560125" y="811600"/>
            <a:ext cx="58362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Tier 1 Teams</a:t>
            </a:r>
            <a:r>
              <a:rPr lang="en" sz="2400">
                <a:solidFill>
                  <a:schemeClr val="dk1"/>
                </a:solidFill>
              </a:rPr>
              <a:t> </a:t>
            </a:r>
            <a:r>
              <a:rPr lang="en" sz="1800">
                <a:solidFill>
                  <a:schemeClr val="dk1"/>
                </a:solidFill>
              </a:rPr>
              <a:t>lead and/or support efforts to advocate for the consistent and equitable use of </a:t>
            </a:r>
            <a:r>
              <a:rPr lang="en" sz="1800" b="1">
                <a:solidFill>
                  <a:schemeClr val="dk1"/>
                </a:solidFill>
              </a:rPr>
              <a:t>positive recognition/R+ </a:t>
            </a:r>
            <a:r>
              <a:rPr lang="en" sz="1800">
                <a:solidFill>
                  <a:schemeClr val="dk1"/>
                </a:solidFill>
              </a:rPr>
              <a:t>SW through teaching, contextualizing and monitoring the implementation of R+ strategies.</a:t>
            </a:r>
            <a:endParaRPr sz="1800"/>
          </a:p>
        </p:txBody>
      </p:sp>
      <p:pic>
        <p:nvPicPr>
          <p:cNvPr id="340" name="Google Shape;34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250" y="528550"/>
            <a:ext cx="1937975" cy="1937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4"/>
          <p:cNvSpPr txBox="1"/>
          <p:nvPr/>
        </p:nvSpPr>
        <p:spPr>
          <a:xfrm>
            <a:off x="2560125" y="2632025"/>
            <a:ext cx="63993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Anchor Tools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●"/>
            </a:pPr>
            <a:r>
              <a:rPr lang="en" sz="1800" b="1">
                <a:solidFill>
                  <a:srgbClr val="1155CC"/>
                </a:solidFill>
              </a:rPr>
              <a:t>The PBIS School-Wide R+/Acknowledgement Matrix</a:t>
            </a:r>
            <a:endParaRPr sz="1800" b="1">
              <a:solidFill>
                <a:srgbClr val="1155CC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Effective Ways to Praise &amp; Acknowledge Worksheet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Your Data  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e36b517e3c_0_693"/>
          <p:cNvSpPr/>
          <p:nvPr/>
        </p:nvSpPr>
        <p:spPr>
          <a:xfrm>
            <a:off x="3297500" y="1419744"/>
            <a:ext cx="2540025" cy="2540025"/>
          </a:xfrm>
          <a:prstGeom prst="donut">
            <a:avLst>
              <a:gd name="adj" fmla="val 16067"/>
            </a:avLst>
          </a:prstGeom>
          <a:solidFill>
            <a:srgbClr val="000000">
              <a:alpha val="10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grpSp>
        <p:nvGrpSpPr>
          <p:cNvPr id="206" name="Google Shape;206;ge36b517e3c_0_693"/>
          <p:cNvGrpSpPr/>
          <p:nvPr/>
        </p:nvGrpSpPr>
        <p:grpSpPr>
          <a:xfrm>
            <a:off x="5213919" y="1105673"/>
            <a:ext cx="3670426" cy="922435"/>
            <a:chOff x="5214050" y="851693"/>
            <a:chExt cx="1795295" cy="680379"/>
          </a:xfrm>
        </p:grpSpPr>
        <p:cxnSp>
          <p:nvCxnSpPr>
            <p:cNvPr id="207" name="Google Shape;207;ge36b517e3c_0_693"/>
            <p:cNvCxnSpPr/>
            <p:nvPr/>
          </p:nvCxnSpPr>
          <p:spPr>
            <a:xfrm flipH="1">
              <a:off x="5214050" y="1153772"/>
              <a:ext cx="273000" cy="378300"/>
            </a:xfrm>
            <a:prstGeom prst="straightConnector1">
              <a:avLst/>
            </a:prstGeom>
            <a:noFill/>
            <a:ln w="19050" cap="flat" cmpd="sng">
              <a:solidFill>
                <a:srgbClr val="0944A1"/>
              </a:solidFill>
              <a:prstDash val="solid"/>
              <a:round/>
              <a:headEnd type="oval" w="med" len="med"/>
              <a:tailEnd type="none" w="sm" len="sm"/>
            </a:ln>
          </p:spPr>
        </p:cxnSp>
        <p:sp>
          <p:nvSpPr>
            <p:cNvPr id="208" name="Google Shape;208;ge36b517e3c_0_693"/>
            <p:cNvSpPr txBox="1"/>
            <p:nvPr/>
          </p:nvSpPr>
          <p:spPr>
            <a:xfrm>
              <a:off x="5514145" y="851693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-US" sz="1800" b="1" dirty="0" smtClean="0">
                  <a:solidFill>
                    <a:schemeClr val="dk1"/>
                  </a:solidFill>
                  <a:latin typeface="+mn-lt"/>
                  <a:ea typeface="Roboto"/>
                  <a:cs typeface="Roboto"/>
                  <a:sym typeface="Roboto"/>
                </a:rPr>
                <a:t>DEFINE</a:t>
              </a:r>
            </a:p>
            <a:p>
              <a:pPr algn="ctr"/>
              <a:r>
                <a:rPr lang="en-US" sz="1800" dirty="0" smtClean="0">
                  <a:solidFill>
                    <a:schemeClr val="dk1"/>
                  </a:solidFill>
                  <a:latin typeface="+mn-lt"/>
                  <a:ea typeface="Roboto"/>
                  <a:cs typeface="Roboto"/>
                  <a:sym typeface="Roboto"/>
                </a:rPr>
                <a:t>your whys and your system</a:t>
              </a:r>
            </a:p>
            <a:p>
              <a:pPr algn="ctr"/>
              <a:r>
                <a:rPr lang="en-US" sz="1800" dirty="0" smtClean="0">
                  <a:solidFill>
                    <a:schemeClr val="dk1"/>
                  </a:solidFill>
                  <a:latin typeface="+mn-lt"/>
                  <a:ea typeface="Roboto"/>
                  <a:cs typeface="Roboto"/>
                  <a:sym typeface="Roboto"/>
                </a:rPr>
                <a:t>using data &amp; feedback</a:t>
              </a:r>
              <a:endParaRPr sz="1800" dirty="0">
                <a:solidFill>
                  <a:schemeClr val="dk1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09" name="Google Shape;209;ge36b517e3c_0_693"/>
          <p:cNvGrpSpPr/>
          <p:nvPr/>
        </p:nvGrpSpPr>
        <p:grpSpPr>
          <a:xfrm>
            <a:off x="821335" y="1054723"/>
            <a:ext cx="2770460" cy="680362"/>
            <a:chOff x="2102252" y="851693"/>
            <a:chExt cx="1805709" cy="680379"/>
          </a:xfrm>
        </p:grpSpPr>
        <p:cxnSp>
          <p:nvCxnSpPr>
            <p:cNvPr id="210" name="Google Shape;210;ge36b517e3c_0_693"/>
            <p:cNvCxnSpPr/>
            <p:nvPr/>
          </p:nvCxnSpPr>
          <p:spPr>
            <a:xfrm>
              <a:off x="3634961" y="1153772"/>
              <a:ext cx="273000" cy="378300"/>
            </a:xfrm>
            <a:prstGeom prst="straightConnector1">
              <a:avLst/>
            </a:prstGeom>
            <a:noFill/>
            <a:ln w="19050" cap="flat" cmpd="sng">
              <a:solidFill>
                <a:srgbClr val="A1C3FA"/>
              </a:solidFill>
              <a:prstDash val="solid"/>
              <a:round/>
              <a:headEnd type="oval" w="med" len="med"/>
              <a:tailEnd type="none" w="sm" len="sm"/>
            </a:ln>
          </p:spPr>
        </p:cxnSp>
        <p:sp>
          <p:nvSpPr>
            <p:cNvPr id="211" name="Google Shape;211;ge36b517e3c_0_693"/>
            <p:cNvSpPr txBox="1"/>
            <p:nvPr/>
          </p:nvSpPr>
          <p:spPr>
            <a:xfrm>
              <a:off x="2102252" y="851693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-US" sz="1800" b="1" dirty="0">
                  <a:solidFill>
                    <a:schemeClr val="dk1"/>
                  </a:solidFill>
                  <a:latin typeface="+mn-lt"/>
                  <a:ea typeface="Roboto"/>
                  <a:cs typeface="Roboto"/>
                  <a:sym typeface="Roboto"/>
                </a:rPr>
                <a:t>ADJUST</a:t>
              </a:r>
              <a:endParaRPr sz="1800" b="1" dirty="0">
                <a:solidFill>
                  <a:schemeClr val="dk1"/>
                </a:solidFill>
                <a:latin typeface="+mn-lt"/>
                <a:ea typeface="Roboto"/>
                <a:cs typeface="Roboto"/>
                <a:sym typeface="Roboto"/>
              </a:endParaRPr>
            </a:p>
            <a:p>
              <a:pPr algn="ctr"/>
              <a:r>
                <a:rPr lang="en-US" sz="1800" dirty="0" smtClean="0">
                  <a:solidFill>
                    <a:schemeClr val="dk1"/>
                  </a:solidFill>
                  <a:latin typeface="+mn-lt"/>
                  <a:ea typeface="Roboto"/>
                  <a:cs typeface="Roboto"/>
                  <a:sym typeface="Roboto"/>
                </a:rPr>
                <a:t>For equity and context</a:t>
              </a:r>
              <a:endParaRPr sz="1800" dirty="0">
                <a:solidFill>
                  <a:schemeClr val="dk1"/>
                </a:solidFill>
                <a:latin typeface="+mn-lt"/>
                <a:ea typeface="Roboto"/>
                <a:cs typeface="Roboto"/>
                <a:sym typeface="Roboto"/>
              </a:endParaRPr>
            </a:p>
            <a:p>
              <a:pPr algn="r">
                <a:lnSpc>
                  <a:spcPct val="115000"/>
                </a:lnSpc>
              </a:pPr>
              <a:endParaRPr sz="825" b="1" dirty="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2" name="Google Shape;212;ge36b517e3c_0_693"/>
          <p:cNvGrpSpPr/>
          <p:nvPr/>
        </p:nvGrpSpPr>
        <p:grpSpPr>
          <a:xfrm>
            <a:off x="5625334" y="2840110"/>
            <a:ext cx="3061465" cy="1131657"/>
            <a:chOff x="5625475" y="2586174"/>
            <a:chExt cx="1947079" cy="669600"/>
          </a:xfrm>
        </p:grpSpPr>
        <p:cxnSp>
          <p:nvCxnSpPr>
            <p:cNvPr id="213" name="Google Shape;213;ge36b517e3c_0_693"/>
            <p:cNvCxnSpPr/>
            <p:nvPr/>
          </p:nvCxnSpPr>
          <p:spPr>
            <a:xfrm rot="10800000">
              <a:off x="5625475" y="2771675"/>
              <a:ext cx="442200" cy="153300"/>
            </a:xfrm>
            <a:prstGeom prst="straightConnector1">
              <a:avLst/>
            </a:prstGeom>
            <a:noFill/>
            <a:ln w="19050" cap="flat" cmpd="sng">
              <a:solidFill>
                <a:srgbClr val="307BF3"/>
              </a:solidFill>
              <a:prstDash val="solid"/>
              <a:round/>
              <a:headEnd type="oval" w="med" len="med"/>
              <a:tailEnd type="none" w="sm" len="sm"/>
            </a:ln>
          </p:spPr>
        </p:cxnSp>
        <p:sp>
          <p:nvSpPr>
            <p:cNvPr id="214" name="Google Shape;214;ge36b517e3c_0_693"/>
            <p:cNvSpPr txBox="1"/>
            <p:nvPr/>
          </p:nvSpPr>
          <p:spPr>
            <a:xfrm>
              <a:off x="6077354" y="2586174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-US" sz="1800" b="1" dirty="0" smtClean="0">
                  <a:solidFill>
                    <a:schemeClr val="dk1"/>
                  </a:solidFill>
                  <a:latin typeface="+mn-lt"/>
                  <a:ea typeface="Roboto"/>
                  <a:cs typeface="Roboto"/>
                  <a:sym typeface="Roboto"/>
                </a:rPr>
                <a:t>MODEL</a:t>
              </a:r>
            </a:p>
            <a:p>
              <a:pPr algn="ctr"/>
              <a:r>
                <a:rPr lang="en-US" sz="1800" dirty="0" smtClean="0">
                  <a:solidFill>
                    <a:schemeClr val="dk1"/>
                  </a:solidFill>
                  <a:latin typeface="+mn-lt"/>
                  <a:ea typeface="Roboto"/>
                  <a:cs typeface="Roboto"/>
                  <a:sym typeface="Roboto"/>
                </a:rPr>
                <a:t>as a team and utilize the research</a:t>
              </a:r>
              <a:endParaRPr sz="1800" dirty="0">
                <a:solidFill>
                  <a:schemeClr val="dk1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5" name="Google Shape;215;ge36b517e3c_0_693"/>
          <p:cNvGrpSpPr/>
          <p:nvPr/>
        </p:nvGrpSpPr>
        <p:grpSpPr>
          <a:xfrm>
            <a:off x="436575" y="2954191"/>
            <a:ext cx="3073015" cy="1005577"/>
            <a:chOff x="1097384" y="2700258"/>
            <a:chExt cx="2412291" cy="669600"/>
          </a:xfrm>
        </p:grpSpPr>
        <p:cxnSp>
          <p:nvCxnSpPr>
            <p:cNvPr id="216" name="Google Shape;216;ge36b517e3c_0_693"/>
            <p:cNvCxnSpPr/>
            <p:nvPr/>
          </p:nvCxnSpPr>
          <p:spPr>
            <a:xfrm rot="10800000" flipH="1">
              <a:off x="3059375" y="2771675"/>
              <a:ext cx="450300" cy="145200"/>
            </a:xfrm>
            <a:prstGeom prst="straightConnector1">
              <a:avLst/>
            </a:prstGeom>
            <a:noFill/>
            <a:ln w="19050" cap="flat" cmpd="sng">
              <a:solidFill>
                <a:srgbClr val="307BF3"/>
              </a:solidFill>
              <a:prstDash val="solid"/>
              <a:round/>
              <a:headEnd type="oval" w="med" len="med"/>
              <a:tailEnd type="none" w="sm" len="sm"/>
            </a:ln>
          </p:spPr>
        </p:cxnSp>
        <p:sp>
          <p:nvSpPr>
            <p:cNvPr id="217" name="Google Shape;217;ge36b517e3c_0_693"/>
            <p:cNvSpPr txBox="1"/>
            <p:nvPr/>
          </p:nvSpPr>
          <p:spPr>
            <a:xfrm>
              <a:off x="1097384" y="2700258"/>
              <a:ext cx="1952306" cy="6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-US" sz="1800" b="1" dirty="0" smtClean="0">
                  <a:solidFill>
                    <a:schemeClr val="dk1"/>
                  </a:solidFill>
                  <a:latin typeface="+mn-lt"/>
                  <a:ea typeface="Roboto"/>
                  <a:cs typeface="Roboto"/>
                  <a:sym typeface="Roboto"/>
                </a:rPr>
                <a:t>MONITOR</a:t>
              </a:r>
            </a:p>
            <a:p>
              <a:pPr algn="ctr"/>
              <a:r>
                <a:rPr lang="en-US" sz="1800" dirty="0">
                  <a:solidFill>
                    <a:schemeClr val="dk1"/>
                  </a:solidFill>
                  <a:latin typeface="+mn-lt"/>
                  <a:ea typeface="Roboto"/>
                  <a:cs typeface="Roboto"/>
                  <a:sym typeface="Roboto"/>
                </a:rPr>
                <a:t>f</a:t>
              </a:r>
              <a:r>
                <a:rPr lang="en-US" sz="1800" dirty="0" smtClean="0">
                  <a:solidFill>
                    <a:schemeClr val="dk1"/>
                  </a:solidFill>
                  <a:latin typeface="+mn-lt"/>
                  <a:ea typeface="Roboto"/>
                  <a:cs typeface="Roboto"/>
                  <a:sym typeface="Roboto"/>
                </a:rPr>
                <a:t>idelity and outcomes</a:t>
              </a:r>
              <a:endParaRPr sz="1800" dirty="0">
                <a:latin typeface="+mn-lt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8" name="Google Shape;218;ge36b517e3c_0_693"/>
          <p:cNvGrpSpPr/>
          <p:nvPr/>
        </p:nvGrpSpPr>
        <p:grpSpPr>
          <a:xfrm>
            <a:off x="2668993" y="3845915"/>
            <a:ext cx="3673938" cy="1137908"/>
            <a:chOff x="3808226" y="3541000"/>
            <a:chExt cx="1495200" cy="1137936"/>
          </a:xfrm>
        </p:grpSpPr>
        <p:cxnSp>
          <p:nvCxnSpPr>
            <p:cNvPr id="219" name="Google Shape;219;ge36b517e3c_0_693"/>
            <p:cNvCxnSpPr/>
            <p:nvPr/>
          </p:nvCxnSpPr>
          <p:spPr>
            <a:xfrm rot="10800000">
              <a:off x="4563402" y="3541000"/>
              <a:ext cx="0" cy="489600"/>
            </a:xfrm>
            <a:prstGeom prst="straightConnector1">
              <a:avLst/>
            </a:prstGeom>
            <a:noFill/>
            <a:ln w="19050" cap="flat" cmpd="sng">
              <a:solidFill>
                <a:srgbClr val="0944A1"/>
              </a:solidFill>
              <a:prstDash val="solid"/>
              <a:round/>
              <a:headEnd type="oval" w="med" len="med"/>
              <a:tailEnd type="none" w="sm" len="sm"/>
            </a:ln>
          </p:spPr>
        </p:cxnSp>
        <p:sp>
          <p:nvSpPr>
            <p:cNvPr id="220" name="Google Shape;220;ge36b517e3c_0_693"/>
            <p:cNvSpPr txBox="1"/>
            <p:nvPr/>
          </p:nvSpPr>
          <p:spPr>
            <a:xfrm>
              <a:off x="3808226" y="4009336"/>
              <a:ext cx="14952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-US" sz="1800" b="1" dirty="0">
                  <a:solidFill>
                    <a:schemeClr val="dk1"/>
                  </a:solidFill>
                  <a:latin typeface="+mn-lt"/>
                  <a:ea typeface="Roboto"/>
                  <a:cs typeface="Roboto"/>
                  <a:sym typeface="Roboto"/>
                </a:rPr>
                <a:t>PRACTICE</a:t>
              </a:r>
              <a:endParaRPr sz="1800" b="1" dirty="0">
                <a:solidFill>
                  <a:schemeClr val="dk1"/>
                </a:solidFill>
                <a:latin typeface="+mn-lt"/>
                <a:ea typeface="Roboto"/>
                <a:cs typeface="Roboto"/>
                <a:sym typeface="Roboto"/>
              </a:endParaRPr>
            </a:p>
            <a:p>
              <a:pPr algn="ctr"/>
              <a:r>
                <a:rPr lang="en-US" sz="1800" dirty="0" smtClean="0">
                  <a:solidFill>
                    <a:schemeClr val="dk1"/>
                  </a:solidFill>
                  <a:latin typeface="+mn-lt"/>
                  <a:ea typeface="Roboto"/>
                  <a:cs typeface="Roboto"/>
                  <a:sym typeface="Roboto"/>
                </a:rPr>
                <a:t>with staff, students and families</a:t>
              </a:r>
              <a:endParaRPr sz="1800" dirty="0">
                <a:latin typeface="+mn-lt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21" name="Google Shape;221;ge36b517e3c_0_693"/>
          <p:cNvSpPr/>
          <p:nvPr/>
        </p:nvSpPr>
        <p:spPr>
          <a:xfrm rot="1800095">
            <a:off x="3219838" y="1357364"/>
            <a:ext cx="2690871" cy="2690871"/>
          </a:xfrm>
          <a:prstGeom prst="blockArc">
            <a:avLst>
              <a:gd name="adj1" fmla="val 14414370"/>
              <a:gd name="adj2" fmla="val 18998613"/>
              <a:gd name="adj3" fmla="val 8907"/>
            </a:avLst>
          </a:prstGeom>
          <a:solidFill>
            <a:srgbClr val="0944A1"/>
          </a:solidFill>
          <a:ln>
            <a:noFill/>
          </a:ln>
          <a:effectLst>
            <a:outerShdw blurRad="71438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222" name="Google Shape;222;ge36b517e3c_0_693"/>
          <p:cNvSpPr/>
          <p:nvPr/>
        </p:nvSpPr>
        <p:spPr>
          <a:xfrm rot="-9000757" flipH="1">
            <a:off x="3225716" y="1355743"/>
            <a:ext cx="2690226" cy="2690226"/>
          </a:xfrm>
          <a:prstGeom prst="blockArc">
            <a:avLst>
              <a:gd name="adj1" fmla="val 20178804"/>
              <a:gd name="adj2" fmla="val 2623923"/>
              <a:gd name="adj3" fmla="val 8858"/>
            </a:avLst>
          </a:prstGeom>
          <a:solidFill>
            <a:srgbClr val="307BF3"/>
          </a:solidFill>
          <a:ln>
            <a:noFill/>
          </a:ln>
          <a:effectLst>
            <a:outerShdw blurRad="71438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223" name="Google Shape;223;ge36b517e3c_0_693"/>
          <p:cNvSpPr txBox="1"/>
          <p:nvPr/>
        </p:nvSpPr>
        <p:spPr>
          <a:xfrm>
            <a:off x="3753000" y="2242704"/>
            <a:ext cx="1660275" cy="80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21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CONSISTENT &amp; </a:t>
            </a:r>
          </a:p>
          <a:p>
            <a:pPr algn="ctr"/>
            <a:r>
              <a:rPr lang="en-US" sz="21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INCLUSIVE</a:t>
            </a:r>
            <a:endParaRPr sz="12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ge36b517e3c_0_693"/>
          <p:cNvSpPr/>
          <p:nvPr/>
        </p:nvSpPr>
        <p:spPr>
          <a:xfrm rot="-3782290">
            <a:off x="5556769" y="2111916"/>
            <a:ext cx="363258" cy="363258"/>
          </a:xfrm>
          <a:prstGeom prst="rtTriangle">
            <a:avLst/>
          </a:prstGeom>
          <a:solidFill>
            <a:srgbClr val="0944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225" name="Google Shape;225;ge36b517e3c_0_693"/>
          <p:cNvSpPr/>
          <p:nvPr/>
        </p:nvSpPr>
        <p:spPr>
          <a:xfrm rot="-1800026" flipH="1">
            <a:off x="3215011" y="1353390"/>
            <a:ext cx="2696815" cy="2696815"/>
          </a:xfrm>
          <a:prstGeom prst="blockArc">
            <a:avLst>
              <a:gd name="adj1" fmla="val 14334136"/>
              <a:gd name="adj2" fmla="val 18854681"/>
              <a:gd name="adj3" fmla="val 8846"/>
            </a:avLst>
          </a:prstGeom>
          <a:solidFill>
            <a:srgbClr val="A1C3FA"/>
          </a:solidFill>
          <a:ln>
            <a:noFill/>
          </a:ln>
          <a:effectLst>
            <a:outerShdw blurRad="71438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226" name="Google Shape;226;ge36b517e3c_0_693"/>
          <p:cNvSpPr/>
          <p:nvPr/>
        </p:nvSpPr>
        <p:spPr>
          <a:xfrm rot="9000757">
            <a:off x="3207432" y="1358569"/>
            <a:ext cx="2690226" cy="2690226"/>
          </a:xfrm>
          <a:prstGeom prst="blockArc">
            <a:avLst>
              <a:gd name="adj1" fmla="val 20184517"/>
              <a:gd name="adj2" fmla="val 3007258"/>
              <a:gd name="adj3" fmla="val 9336"/>
            </a:avLst>
          </a:prstGeom>
          <a:solidFill>
            <a:srgbClr val="307BF3"/>
          </a:solidFill>
          <a:ln w="9525" cap="flat" cmpd="sng">
            <a:solidFill>
              <a:srgbClr val="307BF3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227" name="Google Shape;227;ge36b517e3c_0_693"/>
          <p:cNvSpPr/>
          <p:nvPr/>
        </p:nvSpPr>
        <p:spPr>
          <a:xfrm rot="-9000757" flipH="1">
            <a:off x="3207529" y="1360093"/>
            <a:ext cx="2690226" cy="2690226"/>
          </a:xfrm>
          <a:prstGeom prst="blockArc">
            <a:avLst>
              <a:gd name="adj1" fmla="val 15738599"/>
              <a:gd name="adj2" fmla="val 20008131"/>
              <a:gd name="adj3" fmla="val 9063"/>
            </a:avLst>
          </a:prstGeom>
          <a:solidFill>
            <a:srgbClr val="0944A1"/>
          </a:solidFill>
          <a:ln>
            <a:noFill/>
          </a:ln>
          <a:effectLst>
            <a:outerShdw blurRad="71438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228" name="Google Shape;228;ge36b517e3c_0_693"/>
          <p:cNvSpPr/>
          <p:nvPr/>
        </p:nvSpPr>
        <p:spPr>
          <a:xfrm rot="9240359">
            <a:off x="3213512" y="2111692"/>
            <a:ext cx="363469" cy="363469"/>
          </a:xfrm>
          <a:prstGeom prst="rtTriangle">
            <a:avLst/>
          </a:prstGeom>
          <a:solidFill>
            <a:srgbClr val="307B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229" name="Google Shape;229;ge36b517e3c_0_693"/>
          <p:cNvSpPr/>
          <p:nvPr/>
        </p:nvSpPr>
        <p:spPr>
          <a:xfrm rot="476952">
            <a:off x="5119916" y="3493233"/>
            <a:ext cx="362811" cy="362811"/>
          </a:xfrm>
          <a:prstGeom prst="rtTriangle">
            <a:avLst/>
          </a:prstGeom>
          <a:solidFill>
            <a:srgbClr val="307B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230" name="Google Shape;230;ge36b517e3c_0_693"/>
          <p:cNvSpPr/>
          <p:nvPr/>
        </p:nvSpPr>
        <p:spPr>
          <a:xfrm rot="4858540">
            <a:off x="3653766" y="3493121"/>
            <a:ext cx="362918" cy="362918"/>
          </a:xfrm>
          <a:prstGeom prst="rtTriangle">
            <a:avLst/>
          </a:prstGeom>
          <a:solidFill>
            <a:srgbClr val="0944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231" name="Google Shape;231;ge36b517e3c_0_693"/>
          <p:cNvSpPr/>
          <p:nvPr/>
        </p:nvSpPr>
        <p:spPr>
          <a:xfrm rot="-8100000">
            <a:off x="4382769" y="1281523"/>
            <a:ext cx="363064" cy="363064"/>
          </a:xfrm>
          <a:prstGeom prst="rtTriangle">
            <a:avLst/>
          </a:prstGeom>
          <a:solidFill>
            <a:srgbClr val="A1C3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050"/>
          </a:p>
        </p:txBody>
      </p:sp>
      <p:sp>
        <p:nvSpPr>
          <p:cNvPr id="232" name="Google Shape;232;ge36b517e3c_0_693"/>
          <p:cNvSpPr txBox="1">
            <a:spLocks noGrp="1"/>
          </p:cNvSpPr>
          <p:nvPr>
            <p:ph type="title"/>
          </p:nvPr>
        </p:nvSpPr>
        <p:spPr>
          <a:xfrm>
            <a:off x="242491" y="173781"/>
            <a:ext cx="7919375" cy="68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Keeping the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Support, Care, &amp; Love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Flowing</a:t>
            </a:r>
            <a:endParaRPr b="1" u="sng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41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4725" y="1951975"/>
            <a:ext cx="1619220" cy="1634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8" name="Google Shape;348;p45"/>
          <p:cNvGrpSpPr/>
          <p:nvPr/>
        </p:nvGrpSpPr>
        <p:grpSpPr>
          <a:xfrm>
            <a:off x="-387150" y="463850"/>
            <a:ext cx="2017800" cy="639188"/>
            <a:chOff x="-234750" y="387650"/>
            <a:chExt cx="2017800" cy="639188"/>
          </a:xfrm>
        </p:grpSpPr>
        <p:sp>
          <p:nvSpPr>
            <p:cNvPr id="349" name="Google Shape;349;p45"/>
            <p:cNvSpPr/>
            <p:nvPr/>
          </p:nvSpPr>
          <p:spPr>
            <a:xfrm>
              <a:off x="420950" y="387650"/>
              <a:ext cx="660600" cy="631200"/>
            </a:xfrm>
            <a:prstGeom prst="ellipse">
              <a:avLst/>
            </a:prstGeom>
            <a:solidFill>
              <a:srgbClr val="D9EAD3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5"/>
            <p:cNvSpPr txBox="1"/>
            <p:nvPr/>
          </p:nvSpPr>
          <p:spPr>
            <a:xfrm>
              <a:off x="-234750" y="395638"/>
              <a:ext cx="2017800" cy="63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 b="1"/>
                <a:t>R+</a:t>
              </a:r>
              <a:endParaRPr sz="2900" b="1"/>
            </a:p>
          </p:txBody>
        </p:sp>
      </p:grpSp>
      <p:sp>
        <p:nvSpPr>
          <p:cNvPr id="351" name="Google Shape;351;p45"/>
          <p:cNvSpPr txBox="1"/>
          <p:nvPr/>
        </p:nvSpPr>
        <p:spPr>
          <a:xfrm>
            <a:off x="1141600" y="277800"/>
            <a:ext cx="7872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Anchor Tool for: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Transparent &amp; Non-Exclusionary R+ Practices</a:t>
            </a:r>
            <a:endParaRPr sz="2400"/>
          </a:p>
        </p:txBody>
      </p:sp>
      <p:sp>
        <p:nvSpPr>
          <p:cNvPr id="352" name="Google Shape;352;p45"/>
          <p:cNvSpPr txBox="1">
            <a:spLocks noGrp="1"/>
          </p:cNvSpPr>
          <p:nvPr>
            <p:ph type="title" idx="4294967295"/>
          </p:nvPr>
        </p:nvSpPr>
        <p:spPr>
          <a:xfrm>
            <a:off x="1929100" y="1689625"/>
            <a:ext cx="6075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2650" b="1"/>
              <a:t>The PBIS School-Wide </a:t>
            </a:r>
            <a:endParaRPr sz="265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65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2650" b="1"/>
              <a:t>R+/Recognition Matrix </a:t>
            </a:r>
            <a:endParaRPr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98" y="203885"/>
            <a:ext cx="6637868" cy="48210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662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18793"/>
            <a:ext cx="6942306" cy="49739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385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5" name="Google Shape;365;p47"/>
          <p:cNvGraphicFramePr/>
          <p:nvPr/>
        </p:nvGraphicFramePr>
        <p:xfrm>
          <a:off x="252738" y="1560401"/>
          <a:ext cx="8564650" cy="3033980"/>
        </p:xfrm>
        <a:graphic>
          <a:graphicData uri="http://schemas.openxmlformats.org/drawingml/2006/table">
            <a:tbl>
              <a:tblPr>
                <a:noFill/>
                <a:tableStyleId>{E3D76EA4-B2FF-434A-922D-1AE570D09F8A}</a:tableStyleId>
              </a:tblPr>
              <a:tblGrid>
                <a:gridCol w="856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9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b="1">
                          <a:solidFill>
                            <a:srgbClr val="1155CC"/>
                          </a:solidFill>
                        </a:rPr>
                        <a:t>Types of Acknowledgement</a:t>
                      </a:r>
                      <a:endParaRPr sz="1800" b="1" i="0" u="none" strike="noStrike" cap="none">
                        <a:solidFill>
                          <a:srgbClr val="1155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950">
                <a:tc>
                  <a:txBody>
                    <a:bodyPr/>
                    <a:lstStyle/>
                    <a:p>
                      <a:pPr marL="25400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Immediate/High Frequency 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8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 the moment, predictable (e.g., Gotchas, Paws, High Fives)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725">
                <a:tc>
                  <a:txBody>
                    <a:bodyPr/>
                    <a:lstStyle/>
                    <a:p>
                      <a:pPr marL="25400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Redemption of High Frequency 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800" b="0" i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(e.g., school store, drawings)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175">
                <a:tc>
                  <a:txBody>
                    <a:bodyPr/>
                    <a:lstStyle/>
                    <a:p>
                      <a:pPr marL="25400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Intermittent/Unpredictable 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800" b="0" i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(e.g., surprise HW completion treat, random use of gotchas in hallway)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875">
                <a:tc>
                  <a:txBody>
                    <a:bodyPr/>
                    <a:lstStyle/>
                    <a:p>
                      <a:pPr marL="25400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b="1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Long-term School-wide Celebrations (school-wide not individually based)</a:t>
                      </a:r>
                      <a:endParaRPr sz="1800" b="0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800" b="1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FOR:</a:t>
                      </a:r>
                      <a:r>
                        <a:rPr lang="en" sz="1800" b="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Ex:  ODR reduction, school-wide target met for certain setting/behavior area (e.g., ice cream social, dance, game day)</a:t>
                      </a:r>
                      <a:endParaRPr sz="1800" b="0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6" name="Google Shape;366;p47"/>
          <p:cNvSpPr txBox="1">
            <a:spLocks noGrp="1"/>
          </p:cNvSpPr>
          <p:nvPr>
            <p:ph type="title" idx="4294967295"/>
          </p:nvPr>
        </p:nvSpPr>
        <p:spPr>
          <a:xfrm>
            <a:off x="652275" y="457200"/>
            <a:ext cx="83214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2650"/>
              <a:t>PBIS School-wide Acknowledgement Matrix </a:t>
            </a:r>
            <a:endParaRPr/>
          </a:p>
        </p:txBody>
      </p:sp>
      <p:graphicFrame>
        <p:nvGraphicFramePr>
          <p:cNvPr id="367" name="Google Shape;367;p47"/>
          <p:cNvGraphicFramePr/>
          <p:nvPr/>
        </p:nvGraphicFramePr>
        <p:xfrm>
          <a:off x="6156882" y="1113538"/>
          <a:ext cx="2743200" cy="2198325"/>
        </p:xfrm>
        <a:graphic>
          <a:graphicData uri="http://schemas.openxmlformats.org/drawingml/2006/table">
            <a:tbl>
              <a:tblPr>
                <a:noFill/>
                <a:tableStyleId>{5B844111-7410-4FA3-AD12-FFEAF374A060}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What</a:t>
                      </a:r>
                      <a:endParaRPr sz="22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When</a:t>
                      </a:r>
                      <a:endParaRPr sz="22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025">
                <a:tc>
                  <a:txBody>
                    <a:bodyPr/>
                    <a:lstStyle/>
                    <a:p>
                      <a:pPr marL="15240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Where</a:t>
                      </a:r>
                      <a:endParaRPr sz="22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025">
                <a:tc>
                  <a:txBody>
                    <a:bodyPr/>
                    <a:lstStyle/>
                    <a:p>
                      <a:pPr marL="15240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2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Who</a:t>
                      </a:r>
                      <a:endParaRPr sz="22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025">
                <a:tc>
                  <a:txBody>
                    <a:bodyPr/>
                    <a:lstStyle/>
                    <a:p>
                      <a:pPr marL="15240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Outcomes</a:t>
                      </a:r>
                      <a:endParaRPr sz="2200" b="1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" name="Google Shape;358;p46"/>
          <p:cNvGraphicFramePr/>
          <p:nvPr/>
        </p:nvGraphicFramePr>
        <p:xfrm>
          <a:off x="298663" y="1156276"/>
          <a:ext cx="8564650" cy="3033980"/>
        </p:xfrm>
        <a:graphic>
          <a:graphicData uri="http://schemas.openxmlformats.org/drawingml/2006/table">
            <a:tbl>
              <a:tblPr>
                <a:noFill/>
                <a:tableStyleId>{E3D76EA4-B2FF-434A-922D-1AE570D09F8A}</a:tableStyleId>
              </a:tblPr>
              <a:tblGrid>
                <a:gridCol w="856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9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b="1">
                          <a:solidFill>
                            <a:srgbClr val="1155CC"/>
                          </a:solidFill>
                        </a:rPr>
                        <a:t>Types of Acknowledgement</a:t>
                      </a:r>
                      <a:endParaRPr sz="1800" b="1" i="0" u="none" strike="noStrike" cap="none">
                        <a:solidFill>
                          <a:srgbClr val="1155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950">
                <a:tc>
                  <a:txBody>
                    <a:bodyPr/>
                    <a:lstStyle/>
                    <a:p>
                      <a:pPr marL="25400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Immediate/High Frequency 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8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 the moment, predictable (e.g., Gotchas, Paws, High Fives)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725">
                <a:tc>
                  <a:txBody>
                    <a:bodyPr/>
                    <a:lstStyle/>
                    <a:p>
                      <a:pPr marL="25400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Redemption of High Frequency 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800" b="0" i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(e.g., school store, drawings)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175">
                <a:tc>
                  <a:txBody>
                    <a:bodyPr/>
                    <a:lstStyle/>
                    <a:p>
                      <a:pPr marL="25400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Intermittent/Unpredictable 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800" b="0" i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(e.g., surprise HW completion treat, random use of gotchas in hallway)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875">
                <a:tc>
                  <a:txBody>
                    <a:bodyPr/>
                    <a:lstStyle/>
                    <a:p>
                      <a:pPr marL="25400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b="1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Long-term School-wide Celebrations</a:t>
                      </a:r>
                      <a:endParaRPr sz="1800" b="0" i="0" u="none" strike="noStrike" cap="none" dirty="0">
                        <a:solidFill>
                          <a:schemeClr val="accen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800" b="1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FOR:</a:t>
                      </a:r>
                      <a:r>
                        <a:rPr lang="en" sz="1800" b="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Ex:  ODR reduction, school-wide target met for certain setting/behavior area (e.g., ice cream social, dance, game day)</a:t>
                      </a:r>
                      <a:endParaRPr sz="1800" b="0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59" name="Google Shape;359;p46"/>
          <p:cNvSpPr txBox="1">
            <a:spLocks noGrp="1"/>
          </p:cNvSpPr>
          <p:nvPr>
            <p:ph type="title" idx="4294967295"/>
          </p:nvPr>
        </p:nvSpPr>
        <p:spPr>
          <a:xfrm>
            <a:off x="652275" y="457200"/>
            <a:ext cx="83214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2650"/>
              <a:t>PBIS School-wide Acknowledgement Matrix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e39cfa4cea_0_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r>
              <a:rPr lang="en-US" dirty="0">
                <a:latin typeface="Arial"/>
                <a:ea typeface="Arial"/>
                <a:cs typeface="Arial"/>
                <a:sym typeface="Arial"/>
              </a:rPr>
              <a:t>Develop a System/Schedule to 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Teach Lessons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e39cfa4cea_0_9"/>
          <p:cNvSpPr txBox="1">
            <a:spLocks noGrp="1"/>
          </p:cNvSpPr>
          <p:nvPr>
            <p:ph type="body" idx="1"/>
          </p:nvPr>
        </p:nvSpPr>
        <p:spPr>
          <a:xfrm>
            <a:off x="365325" y="1384491"/>
            <a:ext cx="7886700" cy="32634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342900" indent="-257175">
              <a:spcBef>
                <a:spcPts val="750"/>
              </a:spcBef>
              <a:buSzPts val="18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When teaching will occur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685800" lvl="1" indent="-257175">
              <a:spcBef>
                <a:spcPts val="0"/>
              </a:spcBef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First day/week/month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indent="-257175">
              <a:spcBef>
                <a:spcPts val="0"/>
              </a:spcBef>
              <a:buSzPts val="18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Who will do the teaching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685800" lvl="1" indent="-257175">
              <a:spcBef>
                <a:spcPts val="0"/>
              </a:spcBef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Classroom teacher or other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indent="-257175">
              <a:spcBef>
                <a:spcPts val="0"/>
              </a:spcBef>
              <a:buSzPts val="18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Where to find materials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685800" lvl="1" indent="-257175">
              <a:spcBef>
                <a:spcPts val="0"/>
              </a:spcBef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Shared computer drive or other organizational system 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indent="-257175">
              <a:spcBef>
                <a:spcPts val="0"/>
              </a:spcBef>
              <a:buSzPts val="18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How much time to spend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685800" lvl="1" indent="-257175">
              <a:spcBef>
                <a:spcPts val="0"/>
              </a:spcBef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Create a schedule 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indent="-257175">
              <a:spcBef>
                <a:spcPts val="0"/>
              </a:spcBef>
              <a:buSzPts val="18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What products to create at the end of the lesson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685800" lvl="1" indent="-257175">
              <a:spcBef>
                <a:spcPts val="0"/>
              </a:spcBef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Posters/ graphics 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e39cfa4cea_0_9"/>
          <p:cNvSpPr txBox="1"/>
          <p:nvPr/>
        </p:nvSpPr>
        <p:spPr>
          <a:xfrm>
            <a:off x="6651338" y="3206026"/>
            <a:ext cx="2305800" cy="161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sz="2400" b="1" dirty="0">
                <a:latin typeface="Calibri"/>
                <a:ea typeface="Calibri"/>
                <a:cs typeface="Calibri"/>
                <a:sym typeface="Calibri"/>
              </a:rPr>
              <a:t>Staff need to be taught how to deliver the lesson plan! 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e39cfa4cea_0_9"/>
          <p:cNvSpPr/>
          <p:nvPr/>
        </p:nvSpPr>
        <p:spPr>
          <a:xfrm>
            <a:off x="6511913" y="3142669"/>
            <a:ext cx="2305800" cy="1616175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333" name="Google Shape;333;ge39cfa4cea_0_9"/>
          <p:cNvSpPr txBox="1"/>
          <p:nvPr/>
        </p:nvSpPr>
        <p:spPr>
          <a:xfrm>
            <a:off x="215625" y="4764262"/>
            <a:ext cx="614430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sz="105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Developing Plans for Teaching Schoolwide Expectations</a:t>
            </a:r>
            <a:endParaRPr sz="105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30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e39cfa4cea_0_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r>
              <a:rPr lang="en-US" dirty="0">
                <a:latin typeface="Arial"/>
                <a:ea typeface="Arial"/>
                <a:cs typeface="Arial"/>
                <a:sym typeface="Arial"/>
              </a:rPr>
              <a:t>Develop a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System to Ensure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Support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, Care, &amp;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Love are a Habit &amp;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re Given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quitably</a:t>
            </a:r>
            <a:endParaRPr b="1" dirty="0">
              <a:sym typeface="Arial"/>
            </a:endParaRPr>
          </a:p>
        </p:txBody>
      </p:sp>
      <p:sp>
        <p:nvSpPr>
          <p:cNvPr id="330" name="Google Shape;330;ge39cfa4cea_0_9"/>
          <p:cNvSpPr txBox="1">
            <a:spLocks noGrp="1"/>
          </p:cNvSpPr>
          <p:nvPr>
            <p:ph type="body" idx="1"/>
          </p:nvPr>
        </p:nvSpPr>
        <p:spPr>
          <a:xfrm>
            <a:off x="365325" y="1384491"/>
            <a:ext cx="7886700" cy="32634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342900" indent="-257175">
              <a:spcBef>
                <a:spcPts val="750"/>
              </a:spcBef>
              <a:buSzPts val="18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When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R+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will occur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685800" lvl="1" indent="-257175">
              <a:spcBef>
                <a:spcPts val="0"/>
              </a:spcBef>
              <a:buSzPts val="1800"/>
              <a:buChar char="•"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Daily, weekly, monthly, annually</a:t>
            </a:r>
            <a:endParaRPr sz="1800" dirty="0" smtClean="0">
              <a:latin typeface="Arial"/>
              <a:ea typeface="Arial"/>
              <a:cs typeface="Arial"/>
              <a:sym typeface="Arial"/>
            </a:endParaRPr>
          </a:p>
          <a:p>
            <a:pPr marL="342900" indent="-257175">
              <a:spcBef>
                <a:spcPts val="0"/>
              </a:spcBef>
              <a:buSzPts val="1800"/>
              <a:buChar char="•"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Who will do the recognition</a:t>
            </a:r>
            <a:endParaRPr dirty="0" smtClean="0">
              <a:latin typeface="Arial"/>
              <a:ea typeface="Arial"/>
              <a:cs typeface="Arial"/>
              <a:sym typeface="Arial"/>
            </a:endParaRPr>
          </a:p>
          <a:p>
            <a:pPr marL="685800" lvl="1" indent="-257175">
              <a:spcBef>
                <a:spcPts val="0"/>
              </a:spcBef>
              <a:buSzPts val="1800"/>
              <a:buChar char="•"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Adults and students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indent="-257175">
              <a:spcBef>
                <a:spcPts val="0"/>
              </a:spcBef>
              <a:buSzPts val="18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Where to find materials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685800" lvl="1" indent="-257175">
              <a:spcBef>
                <a:spcPts val="0"/>
              </a:spcBef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Shared </a:t>
            </a: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drive of tools/directions</a:t>
            </a:r>
          </a:p>
          <a:p>
            <a:pPr marL="685800" lvl="1" indent="-257175">
              <a:spcBef>
                <a:spcPts val="0"/>
              </a:spcBef>
              <a:buSzPts val="1800"/>
              <a:buChar char="•"/>
            </a:pPr>
            <a:r>
              <a:rPr lang="en-US" sz="1800" dirty="0" smtClean="0"/>
              <a:t>School shop/classroom </a:t>
            </a: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indent="-257175">
              <a:spcBef>
                <a:spcPts val="0"/>
              </a:spcBef>
              <a:buSzPts val="18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How much time to spend </a:t>
            </a:r>
            <a:r>
              <a:rPr lang="en-US" dirty="0" smtClean="0"/>
              <a:t>on related events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685800" lvl="1" indent="-257175">
              <a:spcBef>
                <a:spcPts val="0"/>
              </a:spcBef>
              <a:buSzPts val="1800"/>
              <a:buChar char="•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Create a schedule 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indent="-257175">
              <a:spcBef>
                <a:spcPts val="0"/>
              </a:spcBef>
              <a:buSzPts val="18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What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message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reinforce throughout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685800" lvl="1" indent="-257175">
              <a:spcBef>
                <a:spcPts val="0"/>
              </a:spcBef>
              <a:buSzPts val="1800"/>
              <a:buChar char="•"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Your SW expectations</a:t>
            </a:r>
          </a:p>
          <a:p>
            <a:pPr marL="685800" lvl="1" indent="-257175">
              <a:spcBef>
                <a:spcPts val="0"/>
              </a:spcBef>
              <a:buSzPts val="1800"/>
              <a:buChar char="•"/>
            </a:pPr>
            <a:r>
              <a:rPr lang="en-US" sz="1800" dirty="0" smtClean="0"/>
              <a:t>You are valued as a person and member of our community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e39cfa4cea_0_9"/>
          <p:cNvSpPr txBox="1"/>
          <p:nvPr/>
        </p:nvSpPr>
        <p:spPr>
          <a:xfrm>
            <a:off x="7432513" y="1784241"/>
            <a:ext cx="1355137" cy="2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n-US" sz="2400" b="1" dirty="0">
                <a:latin typeface="Calibri"/>
                <a:ea typeface="Calibri"/>
                <a:cs typeface="Calibri"/>
                <a:sym typeface="Calibri"/>
              </a:rPr>
              <a:t>Staff </a:t>
            </a: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&amp; students may need help to keep with it! 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e39cfa4cea_0_9"/>
          <p:cNvSpPr/>
          <p:nvPr/>
        </p:nvSpPr>
        <p:spPr>
          <a:xfrm>
            <a:off x="7247467" y="1676400"/>
            <a:ext cx="1725230" cy="2939482"/>
          </a:xfrm>
          <a:prstGeom prst="wedgeRoundRectCallout">
            <a:avLst>
              <a:gd name="adj1" fmla="val -17055"/>
              <a:gd name="adj2" fmla="val 63495"/>
              <a:gd name="adj3" fmla="val 0"/>
            </a:avLst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73541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182043" y="242625"/>
            <a:ext cx="2804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 dirty="0"/>
              <a:t>Schools </a:t>
            </a:r>
            <a:r>
              <a:rPr lang="en" sz="2400" dirty="0" smtClean="0"/>
              <a:t>are 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 dirty="0"/>
              <a:t>relationship hubs...</a:t>
            </a:r>
            <a:endParaRPr sz="2630" dirty="0"/>
          </a:p>
        </p:txBody>
      </p:sp>
      <p:sp>
        <p:nvSpPr>
          <p:cNvPr id="109" name="Google Shape;109;p20"/>
          <p:cNvSpPr/>
          <p:nvPr/>
        </p:nvSpPr>
        <p:spPr>
          <a:xfrm>
            <a:off x="5228219" y="1100036"/>
            <a:ext cx="3527100" cy="2573400"/>
          </a:xfrm>
          <a:prstGeom prst="ellipse">
            <a:avLst/>
          </a:prstGeom>
          <a:solidFill>
            <a:srgbClr val="D9EAD3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0"/>
          <p:cNvSpPr txBox="1"/>
          <p:nvPr/>
        </p:nvSpPr>
        <p:spPr>
          <a:xfrm>
            <a:off x="6222275" y="1815125"/>
            <a:ext cx="2032500" cy="1337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1800" b="1" i="0" u="none" strike="noStrike" cap="none">
                <a:solidFill>
                  <a:schemeClr val="dk1"/>
                </a:solidFill>
              </a:rPr>
              <a:t>School/Teacher - Home</a:t>
            </a:r>
            <a:endParaRPr sz="1800"/>
          </a:p>
        </p:txBody>
      </p:sp>
      <p:sp>
        <p:nvSpPr>
          <p:cNvPr id="111" name="Google Shape;111;p20"/>
          <p:cNvSpPr/>
          <p:nvPr/>
        </p:nvSpPr>
        <p:spPr>
          <a:xfrm>
            <a:off x="298400" y="1236286"/>
            <a:ext cx="3527100" cy="2573400"/>
          </a:xfrm>
          <a:prstGeom prst="ellipse">
            <a:avLst/>
          </a:prstGeom>
          <a:solidFill>
            <a:srgbClr val="D9EAD3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0"/>
          <p:cNvSpPr txBox="1"/>
          <p:nvPr/>
        </p:nvSpPr>
        <p:spPr>
          <a:xfrm>
            <a:off x="800424" y="1737182"/>
            <a:ext cx="2116500" cy="1415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1800" b="1" i="0" u="none" strike="noStrike" cap="none">
                <a:solidFill>
                  <a:schemeClr val="dk1"/>
                </a:solidFill>
              </a:rPr>
              <a:t>Student-Student</a:t>
            </a:r>
            <a:endParaRPr sz="1800"/>
          </a:p>
        </p:txBody>
      </p:sp>
      <p:sp>
        <p:nvSpPr>
          <p:cNvPr id="113" name="Google Shape;113;p20"/>
          <p:cNvSpPr/>
          <p:nvPr/>
        </p:nvSpPr>
        <p:spPr>
          <a:xfrm>
            <a:off x="2817750" y="2357800"/>
            <a:ext cx="3508500" cy="2604300"/>
          </a:xfrm>
          <a:prstGeom prst="ellipse">
            <a:avLst/>
          </a:prstGeom>
          <a:solidFill>
            <a:srgbClr val="D9EAD3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1800" b="1">
                <a:solidFill>
                  <a:srgbClr val="0C0C0C"/>
                </a:solidFill>
              </a:rPr>
              <a:t>Staff-Staff</a:t>
            </a:r>
            <a:endParaRPr>
              <a:solidFill>
                <a:srgbClr val="0C0C0C"/>
              </a:solidFill>
            </a:endParaRPr>
          </a:p>
        </p:txBody>
      </p:sp>
      <p:sp>
        <p:nvSpPr>
          <p:cNvPr id="114" name="Google Shape;114;p20"/>
          <p:cNvSpPr/>
          <p:nvPr/>
        </p:nvSpPr>
        <p:spPr>
          <a:xfrm>
            <a:off x="2695172" y="320452"/>
            <a:ext cx="3527100" cy="2573400"/>
          </a:xfrm>
          <a:prstGeom prst="ellipse">
            <a:avLst/>
          </a:prstGeom>
          <a:solidFill>
            <a:srgbClr val="D9EAD3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0"/>
          <p:cNvSpPr txBox="1"/>
          <p:nvPr/>
        </p:nvSpPr>
        <p:spPr>
          <a:xfrm>
            <a:off x="3165420" y="973446"/>
            <a:ext cx="2586600" cy="11583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1800" b="1">
                <a:solidFill>
                  <a:schemeClr val="dk1"/>
                </a:solidFill>
              </a:rPr>
              <a:t>Staff</a:t>
            </a:r>
            <a:r>
              <a:rPr lang="en" sz="1800" b="1" i="0" u="none" strike="noStrike" cap="none">
                <a:solidFill>
                  <a:schemeClr val="dk1"/>
                </a:solidFill>
              </a:rPr>
              <a:t>-Student</a:t>
            </a: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3" name="Google Shape;373;p48"/>
          <p:cNvGraphicFramePr/>
          <p:nvPr/>
        </p:nvGraphicFramePr>
        <p:xfrm>
          <a:off x="298663" y="1156276"/>
          <a:ext cx="8564650" cy="3033980"/>
        </p:xfrm>
        <a:graphic>
          <a:graphicData uri="http://schemas.openxmlformats.org/drawingml/2006/table">
            <a:tbl>
              <a:tblPr>
                <a:noFill/>
                <a:tableStyleId>{E3D76EA4-B2FF-434A-922D-1AE570D09F8A}</a:tableStyleId>
              </a:tblPr>
              <a:tblGrid>
                <a:gridCol w="856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9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b="1">
                          <a:solidFill>
                            <a:srgbClr val="1155CC"/>
                          </a:solidFill>
                        </a:rPr>
                        <a:t>Types of Acknowledgement</a:t>
                      </a:r>
                      <a:endParaRPr sz="1800" b="1" i="0" u="none" strike="noStrike" cap="none">
                        <a:solidFill>
                          <a:srgbClr val="1155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950">
                <a:tc>
                  <a:txBody>
                    <a:bodyPr/>
                    <a:lstStyle/>
                    <a:p>
                      <a:pPr marL="25400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Immediate/High Frequency 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8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 the moment, predictable (e.g., Gotchas, Paws, High Fives)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725">
                <a:tc>
                  <a:txBody>
                    <a:bodyPr/>
                    <a:lstStyle/>
                    <a:p>
                      <a:pPr marL="25400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Redemption of High Frequency 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800" b="0" i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(e.g., school store, drawings)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175">
                <a:tc>
                  <a:txBody>
                    <a:bodyPr/>
                    <a:lstStyle/>
                    <a:p>
                      <a:pPr marL="25400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Intermittent/Unpredictable 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800" b="0" i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(e.g., surprise HW completion treat, random use of gotchas in hallway)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875">
                <a:tc>
                  <a:txBody>
                    <a:bodyPr/>
                    <a:lstStyle/>
                    <a:p>
                      <a:pPr marL="25400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b="1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Long-term School-wide Celebrations (school-wide not individually based)</a:t>
                      </a:r>
                      <a:endParaRPr sz="1800" b="0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800" b="1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FOR:</a:t>
                      </a:r>
                      <a:r>
                        <a:rPr lang="en" sz="1800" b="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Ex:  ODR reduction, school-wide target met for certain setting/behavior area (e.g., ice cream social, dance, game day)</a:t>
                      </a:r>
                      <a:endParaRPr sz="1800" b="0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74" name="Google Shape;374;p48"/>
          <p:cNvSpPr txBox="1">
            <a:spLocks noGrp="1"/>
          </p:cNvSpPr>
          <p:nvPr>
            <p:ph type="title" idx="4294967295"/>
          </p:nvPr>
        </p:nvSpPr>
        <p:spPr>
          <a:xfrm>
            <a:off x="652275" y="457200"/>
            <a:ext cx="83214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2650"/>
              <a:t>PBIS School-wide Acknowledgement Matrix </a:t>
            </a:r>
            <a:endParaRPr/>
          </a:p>
        </p:txBody>
      </p:sp>
      <p:sp>
        <p:nvSpPr>
          <p:cNvPr id="375" name="Google Shape;375;p48"/>
          <p:cNvSpPr/>
          <p:nvPr/>
        </p:nvSpPr>
        <p:spPr>
          <a:xfrm>
            <a:off x="156300" y="1442350"/>
            <a:ext cx="8817300" cy="7716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9"/>
          <p:cNvSpPr txBox="1">
            <a:spLocks noGrp="1"/>
          </p:cNvSpPr>
          <p:nvPr>
            <p:ph type="title"/>
          </p:nvPr>
        </p:nvSpPr>
        <p:spPr>
          <a:xfrm>
            <a:off x="460150" y="205975"/>
            <a:ext cx="7483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" sz="3000"/>
              <a:t>Immediate/High Frequency Acknowledgements</a:t>
            </a:r>
            <a:endParaRPr/>
          </a:p>
        </p:txBody>
      </p:sp>
      <p:sp>
        <p:nvSpPr>
          <p:cNvPr id="383" name="Google Shape;383;p49"/>
          <p:cNvSpPr txBox="1">
            <a:spLocks noGrp="1"/>
          </p:cNvSpPr>
          <p:nvPr>
            <p:ph type="body" idx="1"/>
          </p:nvPr>
        </p:nvSpPr>
        <p:spPr>
          <a:xfrm>
            <a:off x="801350" y="1769700"/>
            <a:ext cx="16287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55000" lnSpcReduction="20000"/>
          </a:bodyPr>
          <a:lstStyle/>
          <a:p>
            <a:pPr marL="177800" lvl="0" indent="0" algn="ctr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Tangible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4" name="Google Shape;384;p49"/>
          <p:cNvSpPr txBox="1"/>
          <p:nvPr/>
        </p:nvSpPr>
        <p:spPr>
          <a:xfrm>
            <a:off x="522750" y="1143275"/>
            <a:ext cx="85071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Quickly and easily reinforce when students meet the SW and CR expectations</a:t>
            </a:r>
            <a:endParaRPr/>
          </a:p>
        </p:txBody>
      </p:sp>
      <p:sp>
        <p:nvSpPr>
          <p:cNvPr id="385" name="Google Shape;385;p49"/>
          <p:cNvSpPr/>
          <p:nvPr/>
        </p:nvSpPr>
        <p:spPr>
          <a:xfrm>
            <a:off x="163350" y="248875"/>
            <a:ext cx="8817300" cy="7716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</a:endParaRPr>
          </a:p>
        </p:txBody>
      </p:sp>
      <p:sp>
        <p:nvSpPr>
          <p:cNvPr id="386" name="Google Shape;386;p49"/>
          <p:cNvSpPr txBox="1">
            <a:spLocks noGrp="1"/>
          </p:cNvSpPr>
          <p:nvPr>
            <p:ph type="body" idx="1"/>
          </p:nvPr>
        </p:nvSpPr>
        <p:spPr>
          <a:xfrm>
            <a:off x="3281400" y="1769700"/>
            <a:ext cx="16287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55000" lnSpcReduction="20000"/>
          </a:bodyPr>
          <a:lstStyle/>
          <a:p>
            <a:pPr marL="177800" lvl="0" indent="0" algn="ctr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Visible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7" name="Google Shape;387;p49"/>
          <p:cNvSpPr txBox="1">
            <a:spLocks noGrp="1"/>
          </p:cNvSpPr>
          <p:nvPr>
            <p:ph type="body" idx="1"/>
          </p:nvPr>
        </p:nvSpPr>
        <p:spPr>
          <a:xfrm>
            <a:off x="5943100" y="1769700"/>
            <a:ext cx="16287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55000" lnSpcReduction="20000"/>
          </a:bodyPr>
          <a:lstStyle/>
          <a:p>
            <a:pPr marL="177800" lvl="0" indent="0" algn="ctr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Verbal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88" name="Google Shape;38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325" y="2571750"/>
            <a:ext cx="2731095" cy="15508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9" name="Google Shape;38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1125" y="2146800"/>
            <a:ext cx="2148150" cy="2864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0" name="Google Shape;39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1475" y="2214825"/>
            <a:ext cx="2835475" cy="24810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0"/>
          <p:cNvSpPr txBox="1">
            <a:spLocks noGrp="1"/>
          </p:cNvSpPr>
          <p:nvPr>
            <p:ph type="title"/>
          </p:nvPr>
        </p:nvSpPr>
        <p:spPr>
          <a:xfrm>
            <a:off x="460150" y="205975"/>
            <a:ext cx="7483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" sz="3000"/>
              <a:t>Immediate/High Frequency Acknowledgements</a:t>
            </a:r>
            <a:endParaRPr/>
          </a:p>
        </p:txBody>
      </p:sp>
      <p:sp>
        <p:nvSpPr>
          <p:cNvPr id="398" name="Google Shape;398;p50"/>
          <p:cNvSpPr txBox="1">
            <a:spLocks noGrp="1"/>
          </p:cNvSpPr>
          <p:nvPr>
            <p:ph type="body" idx="1"/>
          </p:nvPr>
        </p:nvSpPr>
        <p:spPr>
          <a:xfrm>
            <a:off x="801350" y="1769700"/>
            <a:ext cx="6666900" cy="29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323850" indent="-285750">
              <a:lnSpc>
                <a:spcPct val="150000"/>
              </a:lnSpc>
              <a:buSzPct val="99000"/>
            </a:pPr>
            <a:r>
              <a:rPr lang="en" dirty="0">
                <a:solidFill>
                  <a:schemeClr val="dk1"/>
                </a:solidFill>
              </a:rPr>
              <a:t>Delivery explicitly connects to SW expectation</a:t>
            </a:r>
            <a:endParaRPr dirty="0">
              <a:solidFill>
                <a:schemeClr val="dk1"/>
              </a:solidFill>
            </a:endParaRPr>
          </a:p>
          <a:p>
            <a:pPr marL="323850" indent="-285750">
              <a:lnSpc>
                <a:spcPct val="150000"/>
              </a:lnSpc>
              <a:buSzPct val="99000"/>
            </a:pPr>
            <a:r>
              <a:rPr lang="en" dirty="0">
                <a:solidFill>
                  <a:schemeClr val="dk1"/>
                </a:solidFill>
              </a:rPr>
              <a:t>Keep the system simple and start small</a:t>
            </a:r>
            <a:endParaRPr dirty="0">
              <a:solidFill>
                <a:schemeClr val="dk1"/>
              </a:solidFill>
            </a:endParaRPr>
          </a:p>
          <a:p>
            <a:pPr marL="323850" indent="-285750">
              <a:lnSpc>
                <a:spcPct val="150000"/>
              </a:lnSpc>
              <a:buSzPct val="99000"/>
            </a:pPr>
            <a:r>
              <a:rPr lang="en" dirty="0">
                <a:solidFill>
                  <a:schemeClr val="dk1"/>
                </a:solidFill>
              </a:rPr>
              <a:t>Build in opportunities for data collection</a:t>
            </a:r>
            <a:endParaRPr dirty="0">
              <a:solidFill>
                <a:schemeClr val="dk1"/>
              </a:solidFill>
            </a:endParaRPr>
          </a:p>
          <a:p>
            <a:pPr marL="323850" indent="-285750">
              <a:lnSpc>
                <a:spcPct val="150000"/>
              </a:lnSpc>
              <a:buSzPct val="99000"/>
            </a:pPr>
            <a:r>
              <a:rPr lang="en" dirty="0">
                <a:solidFill>
                  <a:schemeClr val="dk1"/>
                </a:solidFill>
              </a:rPr>
              <a:t>Use to reinforce 5:1 positivity ratios </a:t>
            </a:r>
            <a:endParaRPr dirty="0">
              <a:solidFill>
                <a:schemeClr val="dk1"/>
              </a:solidFill>
            </a:endParaRPr>
          </a:p>
          <a:p>
            <a:pPr marL="349250" indent="-285750">
              <a:lnSpc>
                <a:spcPct val="150000"/>
              </a:lnSpc>
              <a:buSzPct val="99000"/>
            </a:pPr>
            <a:r>
              <a:rPr lang="en" dirty="0">
                <a:solidFill>
                  <a:schemeClr val="dk1"/>
                </a:solidFill>
              </a:rPr>
              <a:t>Link behavior to techniques that encourage the internalizing of positive behavior and perception.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99" name="Google Shape;399;p50"/>
          <p:cNvSpPr txBox="1"/>
          <p:nvPr/>
        </p:nvSpPr>
        <p:spPr>
          <a:xfrm>
            <a:off x="522750" y="1143275"/>
            <a:ext cx="85071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Quickly and easily reinforce when students meet the SW and CR expectations</a:t>
            </a:r>
            <a:endParaRPr/>
          </a:p>
        </p:txBody>
      </p:sp>
      <p:sp>
        <p:nvSpPr>
          <p:cNvPr id="400" name="Google Shape;400;p50"/>
          <p:cNvSpPr/>
          <p:nvPr/>
        </p:nvSpPr>
        <p:spPr>
          <a:xfrm>
            <a:off x="163350" y="248875"/>
            <a:ext cx="8817300" cy="7716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1"/>
          <p:cNvSpPr txBox="1">
            <a:spLocks noGrp="1"/>
          </p:cNvSpPr>
          <p:nvPr>
            <p:ph type="title"/>
          </p:nvPr>
        </p:nvSpPr>
        <p:spPr>
          <a:xfrm>
            <a:off x="345525" y="254975"/>
            <a:ext cx="8242800" cy="566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106"/>
              <a:buFont typeface="Arial"/>
              <a:buNone/>
            </a:pPr>
            <a:r>
              <a:rPr lang="en" sz="3133"/>
              <a:t>Best Practices for community building R+ systems</a:t>
            </a:r>
            <a:endParaRPr/>
          </a:p>
        </p:txBody>
      </p:sp>
      <p:sp>
        <p:nvSpPr>
          <p:cNvPr id="407" name="Google Shape;407;p51"/>
          <p:cNvSpPr txBox="1">
            <a:spLocks noGrp="1"/>
          </p:cNvSpPr>
          <p:nvPr>
            <p:ph type="body" idx="1"/>
          </p:nvPr>
        </p:nvSpPr>
        <p:spPr>
          <a:xfrm>
            <a:off x="1453450" y="721007"/>
            <a:ext cx="7501800" cy="3654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800100" lvl="0" indent="-279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Use praise and rewards </a:t>
            </a:r>
            <a:r>
              <a:rPr lang="en" dirty="0">
                <a:solidFill>
                  <a:srgbClr val="4285F4"/>
                </a:solidFill>
              </a:rPr>
              <a:t>to provide positive feedback</a:t>
            </a:r>
            <a:r>
              <a:rPr lang="en" dirty="0">
                <a:solidFill>
                  <a:schemeClr val="dk1"/>
                </a:solidFill>
              </a:rPr>
              <a:t> - not to control student behavior</a:t>
            </a:r>
            <a:endParaRPr dirty="0">
              <a:solidFill>
                <a:schemeClr val="dk1"/>
              </a:solidFill>
            </a:endParaRPr>
          </a:p>
          <a:p>
            <a:pPr marL="8001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Be </a:t>
            </a:r>
            <a:r>
              <a:rPr lang="en" dirty="0">
                <a:solidFill>
                  <a:srgbClr val="4285F4"/>
                </a:solidFill>
              </a:rPr>
              <a:t>sincere and credible</a:t>
            </a:r>
            <a:r>
              <a:rPr lang="en" dirty="0">
                <a:solidFill>
                  <a:schemeClr val="dk1"/>
                </a:solidFill>
              </a:rPr>
              <a:t> when delivering praise and rewards</a:t>
            </a:r>
            <a:endParaRPr dirty="0">
              <a:solidFill>
                <a:schemeClr val="dk1"/>
              </a:solidFill>
            </a:endParaRPr>
          </a:p>
          <a:p>
            <a:pPr marL="8001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" dirty="0" smtClean="0">
              <a:solidFill>
                <a:schemeClr val="dk1"/>
              </a:solidFill>
            </a:endParaRPr>
          </a:p>
          <a:p>
            <a:pPr marL="8001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 smtClean="0">
                <a:solidFill>
                  <a:schemeClr val="dk1"/>
                </a:solidFill>
              </a:rPr>
              <a:t>Encourage </a:t>
            </a:r>
            <a:r>
              <a:rPr lang="en" dirty="0">
                <a:solidFill>
                  <a:schemeClr val="dk1"/>
                </a:solidFill>
              </a:rPr>
              <a:t>students to praise/reward </a:t>
            </a:r>
            <a:r>
              <a:rPr lang="en" dirty="0">
                <a:solidFill>
                  <a:srgbClr val="4285F4"/>
                </a:solidFill>
              </a:rPr>
              <a:t>themselves and each </a:t>
            </a:r>
            <a:r>
              <a:rPr lang="en" dirty="0" smtClean="0">
                <a:solidFill>
                  <a:srgbClr val="4285F4"/>
                </a:solidFill>
              </a:rPr>
              <a:t>other</a:t>
            </a:r>
            <a:endParaRPr sz="200" dirty="0">
              <a:solidFill>
                <a:srgbClr val="4285F4"/>
              </a:solidFill>
            </a:endParaRPr>
          </a:p>
          <a:p>
            <a:pPr marL="8001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solidFill>
                  <a:schemeClr val="dk1"/>
                </a:solidFill>
              </a:rPr>
              <a:t>Highlight the student’s </a:t>
            </a:r>
            <a:r>
              <a:rPr lang="en" dirty="0">
                <a:solidFill>
                  <a:srgbClr val="4285F4"/>
                </a:solidFill>
              </a:rPr>
              <a:t>specific behaviors, skills and achievemen</a:t>
            </a:r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" dirty="0">
                <a:solidFill>
                  <a:schemeClr val="dk1"/>
                </a:solidFill>
              </a:rPr>
              <a:t> and especially the effort and autonomous choice demonstrated</a:t>
            </a:r>
            <a:endParaRPr dirty="0">
              <a:solidFill>
                <a:schemeClr val="dk1"/>
              </a:solidFill>
            </a:endParaRPr>
          </a:p>
          <a:p>
            <a:pPr marL="800100" indent="-279400"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en-US" dirty="0">
                <a:solidFill>
                  <a:schemeClr val="dk1"/>
                </a:solidFill>
              </a:rPr>
              <a:t>Reward/praise not only the students’ prosocial behavior, but also the </a:t>
            </a:r>
            <a:r>
              <a:rPr lang="en-US" dirty="0">
                <a:solidFill>
                  <a:srgbClr val="4285F4"/>
                </a:solidFill>
              </a:rPr>
              <a:t>thoughts, emotions, and dispositions</a:t>
            </a:r>
            <a:r>
              <a:rPr lang="en-US" dirty="0">
                <a:solidFill>
                  <a:schemeClr val="dk1"/>
                </a:solidFill>
              </a:rPr>
              <a:t> that underlie the </a:t>
            </a:r>
            <a:r>
              <a:rPr lang="en-US" dirty="0" smtClean="0">
                <a:solidFill>
                  <a:schemeClr val="dk1"/>
                </a:solidFill>
              </a:rPr>
              <a:t>behavior</a:t>
            </a:r>
          </a:p>
          <a:p>
            <a:pPr marL="800100" indent="-279400">
              <a:lnSpc>
                <a:spcPct val="100000"/>
              </a:lnSpc>
              <a:spcBef>
                <a:spcPts val="0"/>
              </a:spcBef>
              <a:buSzPts val="1800"/>
            </a:pPr>
            <a:endParaRPr lang="en-US" dirty="0">
              <a:solidFill>
                <a:schemeClr val="dk1"/>
              </a:solidFill>
            </a:endParaRPr>
          </a:p>
          <a:p>
            <a:pPr marL="8001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 smtClean="0">
                <a:solidFill>
                  <a:schemeClr val="dk1"/>
                </a:solidFill>
              </a:rPr>
              <a:t>Provide </a:t>
            </a:r>
            <a:r>
              <a:rPr lang="en" dirty="0">
                <a:solidFill>
                  <a:schemeClr val="dk1"/>
                </a:solidFill>
              </a:rPr>
              <a:t>praise/rewards </a:t>
            </a:r>
            <a:r>
              <a:rPr lang="en" dirty="0">
                <a:solidFill>
                  <a:srgbClr val="4285F4"/>
                </a:solidFill>
              </a:rPr>
              <a:t>across </a:t>
            </a:r>
            <a:r>
              <a:rPr lang="en" dirty="0" smtClean="0">
                <a:solidFill>
                  <a:srgbClr val="4285F4"/>
                </a:solidFill>
              </a:rPr>
              <a:t>settings</a:t>
            </a:r>
            <a:endParaRPr lang="en" dirty="0">
              <a:solidFill>
                <a:srgbClr val="4285F4"/>
              </a:solidFill>
            </a:endParaRPr>
          </a:p>
          <a:p>
            <a:pPr marL="8001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 smtClean="0">
                <a:solidFill>
                  <a:schemeClr val="dk1"/>
                </a:solidFill>
              </a:rPr>
              <a:t>Take </a:t>
            </a:r>
            <a:r>
              <a:rPr lang="en" dirty="0">
                <a:solidFill>
                  <a:srgbClr val="4285F4"/>
                </a:solidFill>
              </a:rPr>
              <a:t>developmental stage</a:t>
            </a:r>
            <a:r>
              <a:rPr lang="en" dirty="0">
                <a:solidFill>
                  <a:schemeClr val="dk1"/>
                </a:solidFill>
              </a:rPr>
              <a:t> into consideration (some students, especially older students, prefer private praise</a:t>
            </a:r>
            <a:r>
              <a:rPr lang="en" dirty="0" smtClean="0">
                <a:solidFill>
                  <a:schemeClr val="dk1"/>
                </a:solidFill>
              </a:rPr>
              <a:t>)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08" name="Google Shape;408;p51"/>
          <p:cNvSpPr txBox="1"/>
          <p:nvPr/>
        </p:nvSpPr>
        <p:spPr>
          <a:xfrm>
            <a:off x="4664650" y="4652225"/>
            <a:ext cx="429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(Excerpts from Bear (2020); Bear &amp; Morales (2018))</a:t>
            </a:r>
            <a:endParaRPr/>
          </a:p>
        </p:txBody>
      </p:sp>
      <p:pic>
        <p:nvPicPr>
          <p:cNvPr id="409" name="Google Shape;40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600" y="1535475"/>
            <a:ext cx="1821076" cy="19002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2"/>
          <p:cNvSpPr txBox="1">
            <a:spLocks noGrp="1"/>
          </p:cNvSpPr>
          <p:nvPr>
            <p:ph type="body" idx="1"/>
          </p:nvPr>
        </p:nvSpPr>
        <p:spPr>
          <a:xfrm>
            <a:off x="1043138" y="614507"/>
            <a:ext cx="7973400" cy="4080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257300" lvl="0" indent="-2905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>
                <a:solidFill>
                  <a:srgbClr val="4285F4"/>
                </a:solidFill>
              </a:rPr>
              <a:t>Mix it up!</a:t>
            </a:r>
            <a:r>
              <a:rPr lang="en" dirty="0">
                <a:solidFill>
                  <a:schemeClr val="dk1"/>
                </a:solidFill>
              </a:rPr>
              <a:t> use different types of praise and rewards</a:t>
            </a:r>
            <a:endParaRPr dirty="0">
              <a:solidFill>
                <a:schemeClr val="dk1"/>
              </a:solidFill>
            </a:endParaRPr>
          </a:p>
          <a:p>
            <a:pPr marL="1257300" lvl="0" indent="-290591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>
                <a:solidFill>
                  <a:schemeClr val="dk1"/>
                </a:solidFill>
              </a:rPr>
              <a:t>Use praise often and rewards occasionally - to demonstrate </a:t>
            </a:r>
            <a:r>
              <a:rPr lang="en" dirty="0">
                <a:solidFill>
                  <a:srgbClr val="4285F4"/>
                </a:solidFill>
              </a:rPr>
              <a:t>warmth, care, and support</a:t>
            </a:r>
            <a:endParaRPr dirty="0">
              <a:solidFill>
                <a:srgbClr val="4285F4"/>
              </a:solidFill>
            </a:endParaRPr>
          </a:p>
          <a:p>
            <a:pPr marL="12573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1257300" lvl="0" indent="-290591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>
                <a:solidFill>
                  <a:schemeClr val="dk1"/>
                </a:solidFill>
              </a:rPr>
              <a:t>Use frequent, immediate praise/rewards to teach a </a:t>
            </a:r>
            <a:r>
              <a:rPr lang="en" dirty="0">
                <a:solidFill>
                  <a:srgbClr val="4285F4"/>
                </a:solidFill>
              </a:rPr>
              <a:t>new behavior </a:t>
            </a:r>
            <a:r>
              <a:rPr lang="en" dirty="0">
                <a:solidFill>
                  <a:schemeClr val="dk1"/>
                </a:solidFill>
              </a:rPr>
              <a:t>or to increase an infrequently occurring behavior</a:t>
            </a:r>
            <a:endParaRPr dirty="0">
              <a:solidFill>
                <a:schemeClr val="dk1"/>
              </a:solidFill>
            </a:endParaRPr>
          </a:p>
          <a:p>
            <a:pPr marL="1257300" lvl="0" indent="-290591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>
                <a:solidFill>
                  <a:schemeClr val="dk1"/>
                </a:solidFill>
              </a:rPr>
              <a:t>Provide less praise and fewer rewards when a behavior is </a:t>
            </a:r>
            <a:r>
              <a:rPr lang="en" dirty="0">
                <a:solidFill>
                  <a:srgbClr val="4285F4"/>
                </a:solidFill>
              </a:rPr>
              <a:t>more established</a:t>
            </a:r>
            <a:endParaRPr dirty="0">
              <a:solidFill>
                <a:srgbClr val="4285F4"/>
              </a:solidFill>
            </a:endParaRPr>
          </a:p>
          <a:p>
            <a:pPr marL="1257300" lvl="0" indent="-290591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>
                <a:solidFill>
                  <a:schemeClr val="dk1"/>
                </a:solidFill>
              </a:rPr>
              <a:t>Use tangible rewards </a:t>
            </a:r>
            <a:r>
              <a:rPr lang="en" dirty="0">
                <a:solidFill>
                  <a:srgbClr val="4285F4"/>
                </a:solidFill>
              </a:rPr>
              <a:t>as little as necessary to teach and maintain </a:t>
            </a:r>
            <a:r>
              <a:rPr lang="en" dirty="0">
                <a:solidFill>
                  <a:schemeClr val="dk1"/>
                </a:solidFill>
              </a:rPr>
              <a:t>the desired behavior</a:t>
            </a:r>
            <a:endParaRPr dirty="0">
              <a:solidFill>
                <a:schemeClr val="dk1"/>
              </a:solidFill>
            </a:endParaRPr>
          </a:p>
          <a:p>
            <a:pPr marL="1257300" lvl="0" indent="-290591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>
                <a:solidFill>
                  <a:schemeClr val="dk1"/>
                </a:solidFill>
              </a:rPr>
              <a:t>Plan for </a:t>
            </a:r>
            <a:r>
              <a:rPr lang="en" dirty="0">
                <a:solidFill>
                  <a:srgbClr val="4285F4"/>
                </a:solidFill>
              </a:rPr>
              <a:t>maintenance and generalization</a:t>
            </a:r>
            <a:r>
              <a:rPr lang="en" dirty="0">
                <a:solidFill>
                  <a:schemeClr val="dk1"/>
                </a:solidFill>
              </a:rPr>
              <a:t> of the desired behavior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1257300" lvl="0" indent="-290591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dirty="0">
                <a:solidFill>
                  <a:schemeClr val="dk1"/>
                </a:solidFill>
              </a:rPr>
              <a:t>Emphasize the value or usefulness of the behavior, both presently and in </a:t>
            </a:r>
            <a:r>
              <a:rPr lang="en" dirty="0">
                <a:solidFill>
                  <a:srgbClr val="4285F4"/>
                </a:solidFill>
              </a:rPr>
              <a:t>the future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16" name="Google Shape;416;p52"/>
          <p:cNvSpPr txBox="1"/>
          <p:nvPr/>
        </p:nvSpPr>
        <p:spPr>
          <a:xfrm>
            <a:off x="4405575" y="4586150"/>
            <a:ext cx="4457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(Excerpts from Bear (2020); Bear &amp; Morales (2018))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7" name="Google Shape;41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600" y="1535475"/>
            <a:ext cx="1821076" cy="19002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Ensuring Your Recognition System </a:t>
            </a:r>
            <a:r>
              <a:rPr lang="en" b="1">
                <a:solidFill>
                  <a:srgbClr val="00B050"/>
                </a:solidFill>
              </a:rPr>
              <a:t>Benefits All</a:t>
            </a:r>
            <a:endParaRPr b="1">
              <a:solidFill>
                <a:srgbClr val="00B050"/>
              </a:solidFill>
            </a:endParaRPr>
          </a:p>
        </p:txBody>
      </p:sp>
      <p:sp>
        <p:nvSpPr>
          <p:cNvPr id="424" name="Google Shape;424;p53"/>
          <p:cNvSpPr txBox="1">
            <a:spLocks noGrp="1"/>
          </p:cNvSpPr>
          <p:nvPr>
            <p:ph type="body" idx="1"/>
          </p:nvPr>
        </p:nvSpPr>
        <p:spPr>
          <a:xfrm>
            <a:off x="773025" y="1268050"/>
            <a:ext cx="8238300" cy="3313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</a:rPr>
              <a:t>Keep in Mind:</a:t>
            </a:r>
            <a:endParaRPr sz="2400"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Kids from different subgroups (race/ethnicity, gender, disability status) experience different levels empirically-supported classroom practices (praise vs. error corrections, for example).  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Students experience “reinforcement” systems differently depending on their learning histories (which includes culture).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425" name="Google Shape;425;p53"/>
          <p:cNvSpPr txBox="1"/>
          <p:nvPr/>
        </p:nvSpPr>
        <p:spPr>
          <a:xfrm>
            <a:off x="5503550" y="4402225"/>
            <a:ext cx="333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(McIntosh, Yanek and Simonson, 2021)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4"/>
          <p:cNvSpPr txBox="1">
            <a:spLocks noGrp="1"/>
          </p:cNvSpPr>
          <p:nvPr>
            <p:ph type="title"/>
          </p:nvPr>
        </p:nvSpPr>
        <p:spPr>
          <a:xfrm>
            <a:off x="282750" y="182125"/>
            <a:ext cx="8578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Calibri"/>
              <a:buNone/>
            </a:pPr>
            <a:r>
              <a:rPr lang="en" sz="2460"/>
              <a:t>How to avoid </a:t>
            </a:r>
            <a:endParaRPr sz="246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Calibri"/>
              <a:buNone/>
            </a:pPr>
            <a:r>
              <a:rPr lang="en" sz="2460"/>
              <a:t>rewards </a:t>
            </a:r>
            <a:r>
              <a:rPr lang="en" sz="2460" u="sng">
                <a:solidFill>
                  <a:srgbClr val="CC0000"/>
                </a:solidFill>
              </a:rPr>
              <a:t>negatively</a:t>
            </a:r>
            <a:r>
              <a:rPr lang="en" sz="2460"/>
              <a:t> impacting interest &amp; performance:</a:t>
            </a:r>
            <a:endParaRPr sz="246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54"/>
          <p:cNvSpPr txBox="1">
            <a:spLocks noGrp="1"/>
          </p:cNvSpPr>
          <p:nvPr>
            <p:ph type="body" idx="1"/>
          </p:nvPr>
        </p:nvSpPr>
        <p:spPr>
          <a:xfrm>
            <a:off x="2449250" y="1366500"/>
            <a:ext cx="6411900" cy="3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520700" lvl="1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 dirty="0"/>
              <a:t>I</a:t>
            </a:r>
            <a:r>
              <a:rPr lang="en" sz="1800" dirty="0">
                <a:solidFill>
                  <a:schemeClr val="dk1"/>
                </a:solidFill>
              </a:rPr>
              <a:t>f reward is used as bribery</a:t>
            </a:r>
            <a:endParaRPr sz="1800" dirty="0">
              <a:solidFill>
                <a:schemeClr val="dk1"/>
              </a:solidFill>
            </a:endParaRPr>
          </a:p>
          <a:p>
            <a:pPr marL="520700" lvl="1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>
                <a:solidFill>
                  <a:schemeClr val="dk1"/>
                </a:solidFill>
              </a:rPr>
              <a:t>If rewards are delivered ambiguously (not clearly tied to performance of expectation)</a:t>
            </a:r>
            <a:endParaRPr sz="1800" dirty="0">
              <a:solidFill>
                <a:schemeClr val="dk1"/>
              </a:solidFill>
            </a:endParaRPr>
          </a:p>
          <a:p>
            <a:pPr marL="520700" lvl="1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>
                <a:solidFill>
                  <a:schemeClr val="dk1"/>
                </a:solidFill>
              </a:rPr>
              <a:t>If what we deliver is not a “reward” from the student’s perspective</a:t>
            </a:r>
            <a:endParaRPr sz="1800" dirty="0">
              <a:solidFill>
                <a:schemeClr val="dk1"/>
              </a:solidFill>
            </a:endParaRPr>
          </a:p>
          <a:p>
            <a:pPr marL="520700" lvl="1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>
                <a:solidFill>
                  <a:schemeClr val="dk1"/>
                </a:solidFill>
              </a:rPr>
              <a:t>If partial rewards are delivered when full reward is expected</a:t>
            </a:r>
            <a:endParaRPr sz="1800" dirty="0">
              <a:solidFill>
                <a:schemeClr val="dk1"/>
              </a:solidFill>
            </a:endParaRPr>
          </a:p>
          <a:p>
            <a:pPr marL="520700" lvl="1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>
                <a:solidFill>
                  <a:schemeClr val="dk1"/>
                </a:solidFill>
              </a:rPr>
              <a:t>If large rewards are delivered </a:t>
            </a:r>
            <a:r>
              <a:rPr lang="en" sz="1800" b="1" dirty="0">
                <a:solidFill>
                  <a:schemeClr val="dk1"/>
                </a:solidFill>
              </a:rPr>
              <a:t>briefly</a:t>
            </a:r>
            <a:r>
              <a:rPr lang="en" sz="1800" dirty="0">
                <a:solidFill>
                  <a:schemeClr val="dk1"/>
                </a:solidFill>
              </a:rPr>
              <a:t> and then withdrawn completely</a:t>
            </a:r>
            <a:endParaRPr sz="1800" dirty="0">
              <a:solidFill>
                <a:schemeClr val="dk1"/>
              </a:solidFill>
            </a:endParaRPr>
          </a:p>
          <a:p>
            <a:pPr marL="520700" lvl="1" indent="-120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Char char="○"/>
            </a:pPr>
            <a:endParaRPr sz="500" dirty="0">
              <a:solidFill>
                <a:schemeClr val="dk1"/>
              </a:solidFill>
            </a:endParaRPr>
          </a:p>
          <a:p>
            <a:pPr marL="45720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</a:rPr>
              <a:t>Horner &amp; Goodman</a:t>
            </a:r>
            <a:endParaRPr i="1" dirty="0">
              <a:solidFill>
                <a:schemeClr val="dk1"/>
              </a:solidFill>
            </a:endParaRPr>
          </a:p>
          <a:p>
            <a:pPr marL="45720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</a:rPr>
              <a:t>Using Rewards within School-wide PBIS, </a:t>
            </a:r>
            <a:r>
              <a:rPr lang="en" i="1" u="sng" dirty="0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www.pbis.org</a:t>
            </a:r>
            <a:r>
              <a:rPr lang="en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  <a:p>
            <a:pPr marL="177800" lvl="0" indent="-139700" algn="l" rtl="0">
              <a:lnSpc>
                <a:spcPct val="115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500"/>
              <a:buNone/>
            </a:pPr>
            <a:endParaRPr sz="500" dirty="0">
              <a:solidFill>
                <a:schemeClr val="dk1"/>
              </a:solidFill>
            </a:endParaRPr>
          </a:p>
        </p:txBody>
      </p:sp>
      <p:sp>
        <p:nvSpPr>
          <p:cNvPr id="433" name="Google Shape;433;p54"/>
          <p:cNvSpPr txBox="1"/>
          <p:nvPr/>
        </p:nvSpPr>
        <p:spPr>
          <a:xfrm>
            <a:off x="192075" y="4738500"/>
            <a:ext cx="75300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And f</a:t>
            </a:r>
            <a:r>
              <a:rPr lang="en" sz="1800" i="0" u="none" strike="noStrike" cap="none">
                <a:solidFill>
                  <a:schemeClr val="dk1"/>
                </a:solidFill>
              </a:rPr>
              <a:t>or more information see:</a:t>
            </a:r>
            <a:r>
              <a:rPr lang="en" sz="1800">
                <a:solidFill>
                  <a:schemeClr val="dk1"/>
                </a:solidFill>
              </a:rPr>
              <a:t> </a:t>
            </a:r>
            <a:r>
              <a:rPr lang="en" sz="1800" i="0" u="none" strike="noStrike" cap="none">
                <a:solidFill>
                  <a:schemeClr val="dk1"/>
                </a:solidFill>
              </a:rPr>
              <a:t>Cameron, Banko &amp; Pierce, 2001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34" name="Google Shape;43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075" y="1162600"/>
            <a:ext cx="2395626" cy="299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699" y="344775"/>
            <a:ext cx="3770924" cy="433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5772" y="344775"/>
            <a:ext cx="2392075" cy="239207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5"/>
          <p:cNvSpPr txBox="1"/>
          <p:nvPr/>
        </p:nvSpPr>
        <p:spPr>
          <a:xfrm>
            <a:off x="4155675" y="2856475"/>
            <a:ext cx="48825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42105"/>
              </a:lnSpc>
              <a:spcBef>
                <a:spcPts val="1500"/>
              </a:spcBef>
              <a:spcAft>
                <a:spcPts val="800"/>
              </a:spcAft>
              <a:buNone/>
            </a:pPr>
            <a:r>
              <a:rPr lang="en" sz="1900" b="1">
                <a:solidFill>
                  <a:srgbClr val="47669D"/>
                </a:solidFill>
                <a:highlight>
                  <a:srgbClr val="FFFFFF"/>
                </a:highlight>
              </a:rPr>
              <a:t>Set Up Reminders for Specific Behaviors</a:t>
            </a:r>
            <a:endParaRPr sz="1800" b="1">
              <a:solidFill>
                <a:srgbClr val="47669D"/>
              </a:solidFill>
              <a:highlight>
                <a:srgbClr val="FFFFFF"/>
              </a:highlight>
            </a:endParaRPr>
          </a:p>
        </p:txBody>
      </p:sp>
      <p:sp>
        <p:nvSpPr>
          <p:cNvPr id="444" name="Google Shape;444;p55"/>
          <p:cNvSpPr txBox="1"/>
          <p:nvPr/>
        </p:nvSpPr>
        <p:spPr>
          <a:xfrm>
            <a:off x="4018263" y="3376900"/>
            <a:ext cx="5609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42105"/>
              </a:lnSpc>
              <a:spcBef>
                <a:spcPts val="1500"/>
              </a:spcBef>
              <a:spcAft>
                <a:spcPts val="800"/>
              </a:spcAft>
              <a:buNone/>
            </a:pPr>
            <a:r>
              <a:rPr lang="en" sz="1900" b="1">
                <a:solidFill>
                  <a:srgbClr val="47669D"/>
                </a:solidFill>
                <a:highlight>
                  <a:srgbClr val="FFFFFF"/>
                </a:highlight>
              </a:rPr>
              <a:t>Create Alarms on Scheduled Days &amp; Times</a:t>
            </a:r>
            <a:endParaRPr sz="1900" b="1">
              <a:solidFill>
                <a:srgbClr val="47669D"/>
              </a:solidFill>
              <a:highlight>
                <a:srgbClr val="FFFFFF"/>
              </a:highlight>
            </a:endParaRPr>
          </a:p>
        </p:txBody>
      </p:sp>
      <p:sp>
        <p:nvSpPr>
          <p:cNvPr id="445" name="Google Shape;445;p55"/>
          <p:cNvSpPr txBox="1"/>
          <p:nvPr/>
        </p:nvSpPr>
        <p:spPr>
          <a:xfrm>
            <a:off x="4059225" y="3897325"/>
            <a:ext cx="5075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42105"/>
              </a:lnSpc>
              <a:spcBef>
                <a:spcPts val="1500"/>
              </a:spcBef>
              <a:spcAft>
                <a:spcPts val="800"/>
              </a:spcAft>
              <a:buNone/>
            </a:pPr>
            <a:r>
              <a:rPr lang="en" sz="1900" b="1">
                <a:solidFill>
                  <a:srgbClr val="47669D"/>
                </a:solidFill>
                <a:highlight>
                  <a:srgbClr val="FFFFFF"/>
                </a:highlight>
              </a:rPr>
              <a:t>Count the # of Times Something Happens</a:t>
            </a:r>
            <a:endParaRPr sz="1900" b="1">
              <a:solidFill>
                <a:srgbClr val="47669D"/>
              </a:solidFill>
              <a:highlight>
                <a:srgbClr val="FFFFFF"/>
              </a:highlight>
            </a:endParaRPr>
          </a:p>
        </p:txBody>
      </p:sp>
      <p:sp>
        <p:nvSpPr>
          <p:cNvPr id="446" name="Google Shape;446;p55"/>
          <p:cNvSpPr txBox="1"/>
          <p:nvPr/>
        </p:nvSpPr>
        <p:spPr>
          <a:xfrm>
            <a:off x="5325275" y="4450525"/>
            <a:ext cx="2716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42105"/>
              </a:lnSpc>
              <a:spcBef>
                <a:spcPts val="1500"/>
              </a:spcBef>
              <a:spcAft>
                <a:spcPts val="800"/>
              </a:spcAft>
              <a:buNone/>
            </a:pPr>
            <a:r>
              <a:rPr lang="en" sz="1900" b="1">
                <a:solidFill>
                  <a:srgbClr val="47669D"/>
                </a:solidFill>
                <a:highlight>
                  <a:srgbClr val="FFFFFF"/>
                </a:highlight>
              </a:rPr>
              <a:t>Track Your Progress</a:t>
            </a:r>
            <a:endParaRPr sz="1900" b="1">
              <a:solidFill>
                <a:srgbClr val="47669D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864" y="170018"/>
            <a:ext cx="6637868" cy="48210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70933" y="457200"/>
            <a:ext cx="1507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50000"/>
                  </a:schemeClr>
                </a:solidFill>
              </a:rPr>
              <a:t>Team Time</a:t>
            </a:r>
            <a:endParaRPr lang="en-US" sz="200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16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6"/>
          <p:cNvSpPr txBox="1"/>
          <p:nvPr/>
        </p:nvSpPr>
        <p:spPr>
          <a:xfrm>
            <a:off x="2560125" y="811600"/>
            <a:ext cx="58362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Tier 1 Teams</a:t>
            </a:r>
            <a:r>
              <a:rPr lang="en" sz="2400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lead and/or support efforts to advocate for the consistent and equitable use of positive recognition/R+ SW through </a:t>
            </a:r>
            <a:r>
              <a:rPr lang="en" sz="1800" dirty="0" smtClean="0">
                <a:solidFill>
                  <a:schemeClr val="dk1"/>
                </a:solidFill>
              </a:rPr>
              <a:t>contextualizing, </a:t>
            </a:r>
            <a:r>
              <a:rPr lang="en" sz="1800" b="1" dirty="0" smtClean="0">
                <a:solidFill>
                  <a:schemeClr val="dk1"/>
                </a:solidFill>
              </a:rPr>
              <a:t>teaching</a:t>
            </a:r>
            <a:r>
              <a:rPr lang="en" sz="1800" dirty="0" smtClean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and monitoring the implementation of R+ strategies.</a:t>
            </a:r>
            <a:endParaRPr sz="1800" dirty="0"/>
          </a:p>
        </p:txBody>
      </p:sp>
      <p:pic>
        <p:nvPicPr>
          <p:cNvPr id="453" name="Google Shape;45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250" y="528550"/>
            <a:ext cx="1937975" cy="193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6"/>
          <p:cNvSpPr txBox="1"/>
          <p:nvPr/>
        </p:nvSpPr>
        <p:spPr>
          <a:xfrm>
            <a:off x="2560125" y="2632025"/>
            <a:ext cx="63993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Anchor Tools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The PBIS School-Wide R+/Acknowledgement Matrix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●"/>
            </a:pPr>
            <a:r>
              <a:rPr lang="en" sz="1800" b="1" dirty="0">
                <a:solidFill>
                  <a:srgbClr val="1155CC"/>
                </a:solidFill>
              </a:rPr>
              <a:t>Effective Ways to Praise &amp; Acknowledge Worksheet</a:t>
            </a:r>
            <a:endParaRPr sz="1800" b="1" dirty="0">
              <a:solidFill>
                <a:srgbClr val="1155CC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Your Data   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5925885" y="4371100"/>
            <a:ext cx="3229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 dirty="0"/>
              <a:t>...and + relationships help create + impacts!</a:t>
            </a:r>
            <a:endParaRPr sz="2400" dirty="0">
              <a:solidFill>
                <a:srgbClr val="0070C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dirty="0"/>
          </a:p>
        </p:txBody>
      </p:sp>
      <p:sp>
        <p:nvSpPr>
          <p:cNvPr id="122" name="Google Shape;122;p21"/>
          <p:cNvSpPr/>
          <p:nvPr/>
        </p:nvSpPr>
        <p:spPr>
          <a:xfrm>
            <a:off x="5228219" y="1100036"/>
            <a:ext cx="3527100" cy="2573400"/>
          </a:xfrm>
          <a:prstGeom prst="ellipse">
            <a:avLst/>
          </a:prstGeom>
          <a:solidFill>
            <a:srgbClr val="93C47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1"/>
          <p:cNvSpPr txBox="1"/>
          <p:nvPr/>
        </p:nvSpPr>
        <p:spPr>
          <a:xfrm>
            <a:off x="6222275" y="1815125"/>
            <a:ext cx="2032500" cy="1337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1800" b="1" i="0" u="none" strike="noStrike" cap="none">
                <a:solidFill>
                  <a:schemeClr val="dk1"/>
                </a:solidFill>
              </a:rPr>
              <a:t>School/Teacher - Home</a:t>
            </a:r>
            <a:endParaRPr sz="1800"/>
          </a:p>
        </p:txBody>
      </p:sp>
      <p:sp>
        <p:nvSpPr>
          <p:cNvPr id="124" name="Google Shape;124;p21"/>
          <p:cNvSpPr/>
          <p:nvPr/>
        </p:nvSpPr>
        <p:spPr>
          <a:xfrm>
            <a:off x="298400" y="1236286"/>
            <a:ext cx="3527100" cy="2573400"/>
          </a:xfrm>
          <a:prstGeom prst="ellipse">
            <a:avLst/>
          </a:prstGeom>
          <a:solidFill>
            <a:srgbClr val="93C47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1"/>
          <p:cNvSpPr txBox="1"/>
          <p:nvPr/>
        </p:nvSpPr>
        <p:spPr>
          <a:xfrm>
            <a:off x="800424" y="1737182"/>
            <a:ext cx="2116500" cy="1415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1800" b="1" i="0" u="none" strike="noStrike" cap="none">
                <a:solidFill>
                  <a:schemeClr val="dk1"/>
                </a:solidFill>
              </a:rPr>
              <a:t>Student-Student</a:t>
            </a:r>
            <a:endParaRPr sz="1800"/>
          </a:p>
        </p:txBody>
      </p:sp>
      <p:sp>
        <p:nvSpPr>
          <p:cNvPr id="126" name="Google Shape;126;p21"/>
          <p:cNvSpPr/>
          <p:nvPr/>
        </p:nvSpPr>
        <p:spPr>
          <a:xfrm>
            <a:off x="2817750" y="2357800"/>
            <a:ext cx="3508500" cy="2604300"/>
          </a:xfrm>
          <a:prstGeom prst="ellipse">
            <a:avLst/>
          </a:prstGeom>
          <a:solidFill>
            <a:srgbClr val="93C47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1800" b="1">
                <a:solidFill>
                  <a:srgbClr val="0C0C0C"/>
                </a:solidFill>
              </a:rPr>
              <a:t>Staff-Staff</a:t>
            </a:r>
            <a:endParaRPr>
              <a:solidFill>
                <a:srgbClr val="0C0C0C"/>
              </a:solidFill>
            </a:endParaRPr>
          </a:p>
        </p:txBody>
      </p:sp>
      <p:sp>
        <p:nvSpPr>
          <p:cNvPr id="127" name="Google Shape;127;p21"/>
          <p:cNvSpPr/>
          <p:nvPr/>
        </p:nvSpPr>
        <p:spPr>
          <a:xfrm>
            <a:off x="2695172" y="320452"/>
            <a:ext cx="3527100" cy="2573400"/>
          </a:xfrm>
          <a:prstGeom prst="ellipse">
            <a:avLst/>
          </a:prstGeom>
          <a:solidFill>
            <a:srgbClr val="93C47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1"/>
          <p:cNvSpPr txBox="1"/>
          <p:nvPr/>
        </p:nvSpPr>
        <p:spPr>
          <a:xfrm>
            <a:off x="3165420" y="775646"/>
            <a:ext cx="2586600" cy="11583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1800" b="1">
                <a:solidFill>
                  <a:schemeClr val="dk1"/>
                </a:solidFill>
              </a:rPr>
              <a:t>Staff</a:t>
            </a:r>
            <a:r>
              <a:rPr lang="en" sz="1800" b="1" i="0" u="none" strike="noStrike" cap="none">
                <a:solidFill>
                  <a:schemeClr val="dk1"/>
                </a:solidFill>
              </a:rPr>
              <a:t>-Student</a:t>
            </a:r>
            <a:endParaRPr sz="1800"/>
          </a:p>
        </p:txBody>
      </p:sp>
      <p:sp>
        <p:nvSpPr>
          <p:cNvPr id="129" name="Google Shape;129;p21"/>
          <p:cNvSpPr/>
          <p:nvPr/>
        </p:nvSpPr>
        <p:spPr>
          <a:xfrm>
            <a:off x="2954700" y="1933950"/>
            <a:ext cx="3229800" cy="1275600"/>
          </a:xfrm>
          <a:prstGeom prst="ellipse">
            <a:avLst/>
          </a:prstGeom>
          <a:solidFill>
            <a:srgbClr val="D9EAD3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1800" b="1">
                <a:solidFill>
                  <a:srgbClr val="0C0C0C"/>
                </a:solidFill>
              </a:rPr>
              <a:t>SEL, Academic &amp; Behavior Outcomes</a:t>
            </a:r>
            <a:endParaRPr>
              <a:solidFill>
                <a:srgbClr val="0C0C0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4725" y="1951975"/>
            <a:ext cx="1619220" cy="1634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1" name="Google Shape;461;p57"/>
          <p:cNvGrpSpPr/>
          <p:nvPr/>
        </p:nvGrpSpPr>
        <p:grpSpPr>
          <a:xfrm>
            <a:off x="-387150" y="463850"/>
            <a:ext cx="2017800" cy="639188"/>
            <a:chOff x="-234750" y="387650"/>
            <a:chExt cx="2017800" cy="639188"/>
          </a:xfrm>
        </p:grpSpPr>
        <p:sp>
          <p:nvSpPr>
            <p:cNvPr id="462" name="Google Shape;462;p57"/>
            <p:cNvSpPr/>
            <p:nvPr/>
          </p:nvSpPr>
          <p:spPr>
            <a:xfrm>
              <a:off x="420950" y="387650"/>
              <a:ext cx="660600" cy="631200"/>
            </a:xfrm>
            <a:prstGeom prst="ellipse">
              <a:avLst/>
            </a:prstGeom>
            <a:solidFill>
              <a:srgbClr val="D9EAD3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57"/>
            <p:cNvSpPr txBox="1"/>
            <p:nvPr/>
          </p:nvSpPr>
          <p:spPr>
            <a:xfrm>
              <a:off x="-234750" y="395638"/>
              <a:ext cx="2017800" cy="63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 b="1"/>
                <a:t>R+</a:t>
              </a:r>
              <a:endParaRPr sz="2900" b="1"/>
            </a:p>
          </p:txBody>
        </p:sp>
      </p:grpSp>
      <p:sp>
        <p:nvSpPr>
          <p:cNvPr id="464" name="Google Shape;464;p57"/>
          <p:cNvSpPr txBox="1"/>
          <p:nvPr/>
        </p:nvSpPr>
        <p:spPr>
          <a:xfrm>
            <a:off x="1141600" y="277800"/>
            <a:ext cx="7872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Anchor Tool for: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Appropriate and Meaningful Praise</a:t>
            </a:r>
            <a:endParaRPr sz="2400"/>
          </a:p>
        </p:txBody>
      </p:sp>
      <p:sp>
        <p:nvSpPr>
          <p:cNvPr id="465" name="Google Shape;465;p57"/>
          <p:cNvSpPr txBox="1">
            <a:spLocks noGrp="1"/>
          </p:cNvSpPr>
          <p:nvPr>
            <p:ph type="title" idx="4294967295"/>
          </p:nvPr>
        </p:nvSpPr>
        <p:spPr>
          <a:xfrm>
            <a:off x="1929100" y="1842025"/>
            <a:ext cx="6075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2650" b="1"/>
              <a:t>Effective Ways to </a:t>
            </a:r>
            <a:endParaRPr sz="265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2650" b="1"/>
              <a:t>Praise and Acknowledge</a:t>
            </a:r>
            <a:endParaRPr sz="265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2650" b="1"/>
              <a:t>Worksheet  </a:t>
            </a:r>
            <a:endParaRPr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Practice the Best Practices</a:t>
            </a:r>
            <a:endParaRPr/>
          </a:p>
        </p:txBody>
      </p:sp>
      <p:sp>
        <p:nvSpPr>
          <p:cNvPr id="471" name="Google Shape;471;p58"/>
          <p:cNvSpPr txBox="1">
            <a:spLocks noGrp="1"/>
          </p:cNvSpPr>
          <p:nvPr>
            <p:ph type="body" idx="1"/>
          </p:nvPr>
        </p:nvSpPr>
        <p:spPr>
          <a:xfrm>
            <a:off x="628650" y="1406125"/>
            <a:ext cx="5955600" cy="3357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/>
          </a:bodyPr>
          <a:lstStyle/>
          <a:p>
            <a:pPr marL="457200" lvl="0" indent="-3519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Highlight future usefulness of behavior.</a:t>
            </a:r>
            <a:endParaRPr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194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Encourage the student to take pride in their own behavior and </a:t>
            </a: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self-evaluate their prosocial behavior.</a:t>
            </a:r>
            <a:endParaRPr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194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the behavior to underlying thoughts, emotions, and dispositions.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194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Focus on student’s specific achievement and effort demonstrated toward the achievement.</a:t>
            </a:r>
            <a:endParaRPr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194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Link behaviors to underlying thoughts, emotions, and dispositions to support prosocial behavior.</a:t>
            </a:r>
            <a:endParaRPr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8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72" name="Google Shape;47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1225" y="214950"/>
            <a:ext cx="2307375" cy="17305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3" name="Google Shape;47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4243" y="3225125"/>
            <a:ext cx="2065699" cy="1674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763" y="294550"/>
            <a:ext cx="7432475" cy="4678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361200" y="873825"/>
            <a:ext cx="2330100" cy="1802150"/>
            <a:chOff x="1361200" y="873825"/>
            <a:chExt cx="2330100" cy="1802150"/>
          </a:xfrm>
        </p:grpSpPr>
        <p:sp>
          <p:nvSpPr>
            <p:cNvPr id="484" name="Google Shape;484;p60"/>
            <p:cNvSpPr/>
            <p:nvPr/>
          </p:nvSpPr>
          <p:spPr>
            <a:xfrm>
              <a:off x="1361200" y="1349375"/>
              <a:ext cx="2330100" cy="13266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4285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0"/>
            <p:cNvSpPr txBox="1"/>
            <p:nvPr/>
          </p:nvSpPr>
          <p:spPr>
            <a:xfrm>
              <a:off x="2360450" y="873825"/>
              <a:ext cx="540000" cy="646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4285F4"/>
                  </a:solidFill>
                </a:rPr>
                <a:t>2</a:t>
              </a:r>
              <a:endParaRPr sz="3000" b="1">
                <a:solidFill>
                  <a:srgbClr val="4285F4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913250" y="865688"/>
            <a:ext cx="1928100" cy="1810287"/>
            <a:chOff x="5913250" y="865688"/>
            <a:chExt cx="1928100" cy="1810287"/>
          </a:xfrm>
        </p:grpSpPr>
        <p:sp>
          <p:nvSpPr>
            <p:cNvPr id="486" name="Google Shape;486;p60"/>
            <p:cNvSpPr/>
            <p:nvPr/>
          </p:nvSpPr>
          <p:spPr>
            <a:xfrm>
              <a:off x="5913250" y="1349375"/>
              <a:ext cx="1928100" cy="13266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4285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0"/>
            <p:cNvSpPr txBox="1"/>
            <p:nvPr/>
          </p:nvSpPr>
          <p:spPr>
            <a:xfrm>
              <a:off x="6665650" y="865688"/>
              <a:ext cx="540000" cy="646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4285F4"/>
                  </a:solidFill>
                </a:rPr>
                <a:t>1</a:t>
              </a:r>
              <a:endParaRPr sz="3000" b="1">
                <a:solidFill>
                  <a:srgbClr val="4285F4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38225" y="873825"/>
            <a:ext cx="1928100" cy="1802150"/>
            <a:chOff x="3838225" y="873825"/>
            <a:chExt cx="1928100" cy="1802150"/>
          </a:xfrm>
        </p:grpSpPr>
        <p:sp>
          <p:nvSpPr>
            <p:cNvPr id="485" name="Google Shape;485;p60"/>
            <p:cNvSpPr/>
            <p:nvPr/>
          </p:nvSpPr>
          <p:spPr>
            <a:xfrm>
              <a:off x="3838225" y="1349375"/>
              <a:ext cx="1928100" cy="13266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4285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0"/>
            <p:cNvSpPr txBox="1"/>
            <p:nvPr/>
          </p:nvSpPr>
          <p:spPr>
            <a:xfrm>
              <a:off x="4630050" y="873825"/>
              <a:ext cx="540000" cy="646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 dirty="0">
                  <a:solidFill>
                    <a:srgbClr val="4285F4"/>
                  </a:solidFill>
                </a:rPr>
                <a:t>3</a:t>
              </a:r>
              <a:endParaRPr sz="3000" b="1" dirty="0">
                <a:solidFill>
                  <a:srgbClr val="4285F4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1"/>
          <p:cNvSpPr txBox="1"/>
          <p:nvPr/>
        </p:nvSpPr>
        <p:spPr>
          <a:xfrm>
            <a:off x="2560125" y="811600"/>
            <a:ext cx="58362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Tier 1 Teams</a:t>
            </a:r>
            <a:r>
              <a:rPr lang="en" sz="2400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lead and/or support efforts to advocate for the consistent and equitable use of positive recognition/R+ SW through </a:t>
            </a:r>
            <a:r>
              <a:rPr lang="en" sz="1800" dirty="0" smtClean="0">
                <a:solidFill>
                  <a:schemeClr val="dk1"/>
                </a:solidFill>
              </a:rPr>
              <a:t>contextualizing, teaching </a:t>
            </a:r>
            <a:r>
              <a:rPr lang="en" sz="1800" b="1" dirty="0">
                <a:solidFill>
                  <a:schemeClr val="dk1"/>
                </a:solidFill>
              </a:rPr>
              <a:t>and monitoring </a:t>
            </a:r>
            <a:r>
              <a:rPr lang="en" sz="1800" dirty="0">
                <a:solidFill>
                  <a:schemeClr val="dk1"/>
                </a:solidFill>
              </a:rPr>
              <a:t>the implementation of R+ strategies.</a:t>
            </a:r>
            <a:endParaRPr sz="1800" dirty="0"/>
          </a:p>
        </p:txBody>
      </p:sp>
      <p:pic>
        <p:nvPicPr>
          <p:cNvPr id="496" name="Google Shape;49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250" y="528550"/>
            <a:ext cx="1937975" cy="193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61"/>
          <p:cNvSpPr txBox="1"/>
          <p:nvPr/>
        </p:nvSpPr>
        <p:spPr>
          <a:xfrm>
            <a:off x="2560125" y="2632025"/>
            <a:ext cx="6399300" cy="215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Anchor Tools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The PBIS School-Wide R+/Acknowledgement Matrix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</a:rPr>
              <a:t>Effective Ways to Praise &amp; Acknowledge Worksheet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b="1" dirty="0">
                <a:solidFill>
                  <a:srgbClr val="1155CC"/>
                </a:solidFill>
              </a:rPr>
              <a:t>Your Data </a:t>
            </a:r>
            <a:r>
              <a:rPr lang="en" sz="1800" b="1" dirty="0">
                <a:solidFill>
                  <a:schemeClr val="dk1"/>
                </a:solidFill>
              </a:rPr>
              <a:t>  </a:t>
            </a:r>
            <a:endParaRPr sz="18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2"/>
          <p:cNvSpPr/>
          <p:nvPr/>
        </p:nvSpPr>
        <p:spPr>
          <a:xfrm>
            <a:off x="268550" y="463850"/>
            <a:ext cx="660600" cy="631200"/>
          </a:xfrm>
          <a:prstGeom prst="ellipse">
            <a:avLst/>
          </a:prstGeom>
          <a:solidFill>
            <a:srgbClr val="D9EAD3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62"/>
          <p:cNvSpPr txBox="1"/>
          <p:nvPr/>
        </p:nvSpPr>
        <p:spPr>
          <a:xfrm>
            <a:off x="1066500" y="548600"/>
            <a:ext cx="7872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</a:rPr>
              <a:t>Your Data </a:t>
            </a:r>
            <a:endParaRPr sz="2400"/>
          </a:p>
        </p:txBody>
      </p:sp>
      <p:sp>
        <p:nvSpPr>
          <p:cNvPr id="505" name="Google Shape;505;p62"/>
          <p:cNvSpPr txBox="1">
            <a:spLocks noGrp="1"/>
          </p:cNvSpPr>
          <p:nvPr>
            <p:ph type="title" idx="4294967295"/>
          </p:nvPr>
        </p:nvSpPr>
        <p:spPr>
          <a:xfrm>
            <a:off x="3597000" y="1391550"/>
            <a:ext cx="5210400" cy="24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On-Going, Data-Based Decision-Making with Voice &amp; Preferences Matter:</a:t>
            </a:r>
            <a:endParaRPr sz="1800" b="1"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Praise Preference Assessment </a:t>
            </a:r>
            <a:endParaRPr sz="1800"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Delaware School Climate Surveys</a:t>
            </a:r>
            <a:endParaRPr sz="1800" dirty="0"/>
          </a:p>
        </p:txBody>
      </p:sp>
      <p:pic>
        <p:nvPicPr>
          <p:cNvPr id="506" name="Google Shape;50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395" y="1515625"/>
            <a:ext cx="2731600" cy="26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62"/>
          <p:cNvSpPr txBox="1"/>
          <p:nvPr/>
        </p:nvSpPr>
        <p:spPr>
          <a:xfrm>
            <a:off x="332300" y="548600"/>
            <a:ext cx="53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DB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3"/>
          <p:cNvSpPr/>
          <p:nvPr/>
        </p:nvSpPr>
        <p:spPr>
          <a:xfrm>
            <a:off x="268550" y="463850"/>
            <a:ext cx="660600" cy="631200"/>
          </a:xfrm>
          <a:prstGeom prst="ellipse">
            <a:avLst/>
          </a:prstGeom>
          <a:solidFill>
            <a:srgbClr val="D9EAD3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63"/>
          <p:cNvSpPr txBox="1"/>
          <p:nvPr/>
        </p:nvSpPr>
        <p:spPr>
          <a:xfrm>
            <a:off x="1066500" y="548600"/>
            <a:ext cx="7872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</a:rPr>
              <a:t>Your Data </a:t>
            </a:r>
            <a:endParaRPr sz="2400"/>
          </a:p>
        </p:txBody>
      </p:sp>
      <p:sp>
        <p:nvSpPr>
          <p:cNvPr id="515" name="Google Shape;515;p63"/>
          <p:cNvSpPr txBox="1">
            <a:spLocks noGrp="1"/>
          </p:cNvSpPr>
          <p:nvPr>
            <p:ph type="title" idx="4294967295"/>
          </p:nvPr>
        </p:nvSpPr>
        <p:spPr>
          <a:xfrm>
            <a:off x="3597000" y="1391550"/>
            <a:ext cx="5210400" cy="24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On-Going, Data-Based Decision-Making with Voice &amp; Preferences Matter:</a:t>
            </a:r>
            <a:endParaRPr sz="1800"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●"/>
            </a:pPr>
            <a:r>
              <a:rPr lang="en" sz="1800" b="1" dirty="0">
                <a:solidFill>
                  <a:srgbClr val="1155CC"/>
                </a:solidFill>
              </a:rPr>
              <a:t>Praise Preference Assessment </a:t>
            </a:r>
            <a:endParaRPr sz="1800" b="1" dirty="0">
              <a:solidFill>
                <a:srgbClr val="1155CC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Delaware School Climate Surveys</a:t>
            </a:r>
            <a:endParaRPr sz="1800" dirty="0"/>
          </a:p>
        </p:txBody>
      </p:sp>
      <p:pic>
        <p:nvPicPr>
          <p:cNvPr id="516" name="Google Shape;51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395" y="1515625"/>
            <a:ext cx="2731600" cy="26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63"/>
          <p:cNvSpPr txBox="1"/>
          <p:nvPr/>
        </p:nvSpPr>
        <p:spPr>
          <a:xfrm>
            <a:off x="332300" y="548600"/>
            <a:ext cx="53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DB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4"/>
          <p:cNvSpPr txBox="1"/>
          <p:nvPr/>
        </p:nvSpPr>
        <p:spPr>
          <a:xfrm>
            <a:off x="1637000" y="3924700"/>
            <a:ext cx="6978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Developing a positive recognition/R+ </a:t>
            </a:r>
            <a:r>
              <a:rPr lang="en" sz="2200" b="1">
                <a:solidFill>
                  <a:schemeClr val="dk1"/>
                </a:solidFill>
              </a:rPr>
              <a:t>system </a:t>
            </a:r>
            <a:endParaRPr sz="2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</a:rPr>
              <a:t>that </a:t>
            </a:r>
            <a:r>
              <a:rPr lang="en" sz="2200" b="1">
                <a:solidFill>
                  <a:srgbClr val="38761D"/>
                </a:solidFill>
              </a:rPr>
              <a:t>benefits ALL</a:t>
            </a:r>
            <a:r>
              <a:rPr lang="en" sz="2200" b="1">
                <a:solidFill>
                  <a:schemeClr val="dk1"/>
                </a:solidFill>
              </a:rPr>
              <a:t> is KEY.</a:t>
            </a:r>
            <a:endParaRPr sz="1800" b="1"/>
          </a:p>
        </p:txBody>
      </p:sp>
      <p:graphicFrame>
        <p:nvGraphicFramePr>
          <p:cNvPr id="525" name="Google Shape;525;p64"/>
          <p:cNvGraphicFramePr/>
          <p:nvPr/>
        </p:nvGraphicFramePr>
        <p:xfrm>
          <a:off x="289663" y="292776"/>
          <a:ext cx="8564650" cy="3033980"/>
        </p:xfrm>
        <a:graphic>
          <a:graphicData uri="http://schemas.openxmlformats.org/drawingml/2006/table">
            <a:tbl>
              <a:tblPr>
                <a:noFill/>
                <a:tableStyleId>{E3D76EA4-B2FF-434A-922D-1AE570D09F8A}</a:tableStyleId>
              </a:tblPr>
              <a:tblGrid>
                <a:gridCol w="856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9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b="1">
                          <a:solidFill>
                            <a:srgbClr val="1155CC"/>
                          </a:solidFill>
                        </a:rPr>
                        <a:t>Types of Acknowledgement</a:t>
                      </a:r>
                      <a:endParaRPr sz="1800" b="1" i="0" u="none" strike="noStrike" cap="none">
                        <a:solidFill>
                          <a:srgbClr val="1155C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950">
                <a:tc>
                  <a:txBody>
                    <a:bodyPr/>
                    <a:lstStyle/>
                    <a:p>
                      <a:pPr marL="25400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Immediate/High Frequency 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8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 the moment, predictable (e.g., Gotchas, Paws, High Fives)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725">
                <a:tc>
                  <a:txBody>
                    <a:bodyPr/>
                    <a:lstStyle/>
                    <a:p>
                      <a:pPr marL="25400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Redemption of High Frequency 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800" b="0" i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(e.g., school store, drawings)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175">
                <a:tc>
                  <a:txBody>
                    <a:bodyPr/>
                    <a:lstStyle/>
                    <a:p>
                      <a:pPr marL="25400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Intermittent/Unpredictable 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800" b="0" i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(e.g., surprise HW completion treat, random use of gotchas in hallway)</a:t>
                      </a:r>
                      <a:endParaRPr sz="18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875">
                <a:tc>
                  <a:txBody>
                    <a:bodyPr/>
                    <a:lstStyle/>
                    <a:p>
                      <a:pPr marL="25400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" sz="1800" b="1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Long-term School-wide Celebrations (school-wide not individually based)</a:t>
                      </a:r>
                      <a:endParaRPr sz="1800" b="0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2900" marR="0" lvl="1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800" b="1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FOR:</a:t>
                      </a:r>
                      <a:r>
                        <a:rPr lang="en" sz="1800" b="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Ex:  ODR reduction, school-wide target met for certain setting/behavior area (e.g., ice cream social, dance, game day)</a:t>
                      </a:r>
                      <a:endParaRPr sz="1800" b="0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26" name="Google Shape;526;p64"/>
          <p:cNvSpPr/>
          <p:nvPr/>
        </p:nvSpPr>
        <p:spPr>
          <a:xfrm>
            <a:off x="163350" y="83575"/>
            <a:ext cx="8817300" cy="33657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</p:txBody>
      </p:sp>
      <p:pic>
        <p:nvPicPr>
          <p:cNvPr id="527" name="Google Shape;52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975" y="3926950"/>
            <a:ext cx="857400" cy="8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5"/>
          <p:cNvSpPr txBox="1">
            <a:spLocks noGrp="1"/>
          </p:cNvSpPr>
          <p:nvPr>
            <p:ph type="title"/>
          </p:nvPr>
        </p:nvSpPr>
        <p:spPr>
          <a:xfrm>
            <a:off x="628650" y="273848"/>
            <a:ext cx="7886700" cy="675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200"/>
              </a:spcAft>
              <a:buNone/>
            </a:pPr>
            <a:r>
              <a:rPr lang="en" sz="2400" b="1" dirty="0"/>
              <a:t>So...</a:t>
            </a:r>
            <a:endParaRPr sz="2400" b="1" dirty="0"/>
          </a:p>
        </p:txBody>
      </p:sp>
      <p:sp>
        <p:nvSpPr>
          <p:cNvPr id="534" name="Google Shape;534;p65"/>
          <p:cNvSpPr txBox="1">
            <a:spLocks noGrp="1"/>
          </p:cNvSpPr>
          <p:nvPr>
            <p:ph type="body" idx="1"/>
          </p:nvPr>
        </p:nvSpPr>
        <p:spPr>
          <a:xfrm>
            <a:off x="823464" y="704404"/>
            <a:ext cx="7958400" cy="3671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Engage 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</a:rPr>
              <a:t>diverse stakeholders</a:t>
            </a:r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" dirty="0">
                <a:solidFill>
                  <a:schemeClr val="dk1"/>
                </a:solidFill>
              </a:rPr>
              <a:t>(i.e., students, families, community members with racial and cultural identities represented in the school) in the development, monitoring, and feedback process.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Instead of calling the Reinforcement System “rewards”, (which can be viewed negatively) use the term “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</a:rPr>
              <a:t>community building</a:t>
            </a:r>
            <a:r>
              <a:rPr lang="en" dirty="0">
                <a:solidFill>
                  <a:schemeClr val="dk1"/>
                </a:solidFill>
              </a:rPr>
              <a:t>”.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Discuss the use of 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</a:rPr>
              <a:t>group contingency</a:t>
            </a:r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" dirty="0">
                <a:solidFill>
                  <a:schemeClr val="dk1"/>
                </a:solidFill>
              </a:rPr>
              <a:t>drawings in place of token economies/using tangibles to purchase or get access to something.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Consider 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</a:rPr>
              <a:t>a praise preference assessment</a:t>
            </a:r>
            <a:r>
              <a:rPr lang="en" dirty="0">
                <a:solidFill>
                  <a:schemeClr val="dk1"/>
                </a:solidFill>
              </a:rPr>
              <a:t>, as part of your  system to acknowledge positive student behavior through positive reinforcement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535" name="Google Shape;535;p65"/>
          <p:cNvSpPr txBox="1"/>
          <p:nvPr/>
        </p:nvSpPr>
        <p:spPr>
          <a:xfrm>
            <a:off x="5579750" y="4554625"/>
            <a:ext cx="333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(McIntosh, Yanek and Simonson, 2021)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800"/>
              </a:spcBef>
              <a:spcAft>
                <a:spcPts val="1200"/>
              </a:spcAft>
              <a:buNone/>
            </a:pPr>
            <a:r>
              <a:rPr lang="en" sz="2400"/>
              <a:t>Praise preference assessments </a:t>
            </a:r>
            <a:endParaRPr sz="2400" b="1">
              <a:highlight>
                <a:srgbClr val="FFFF00"/>
              </a:highlight>
            </a:endParaRPr>
          </a:p>
        </p:txBody>
      </p:sp>
      <p:pic>
        <p:nvPicPr>
          <p:cNvPr id="541" name="Google Shape;54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725" y="1185569"/>
            <a:ext cx="3468775" cy="342394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2" name="Google Shape;542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2501" y="1112219"/>
            <a:ext cx="4570199" cy="357065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Praise Preference Assessment:</a:t>
            </a:r>
            <a:endParaRPr/>
          </a:p>
        </p:txBody>
      </p:sp>
      <p:sp>
        <p:nvSpPr>
          <p:cNvPr id="548" name="Google Shape;548;p67"/>
          <p:cNvSpPr txBox="1">
            <a:spLocks noGrp="1"/>
          </p:cNvSpPr>
          <p:nvPr>
            <p:ph type="body" idx="1"/>
          </p:nvPr>
        </p:nvSpPr>
        <p:spPr>
          <a:xfrm>
            <a:off x="628650" y="1341625"/>
            <a:ext cx="8296200" cy="3732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1. Create assessment form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2. Ask students to rate the options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3. Review results to improve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en">
                <a:solidFill>
                  <a:schemeClr val="dk1"/>
                </a:solidFill>
              </a:rPr>
              <a:t>REVIEW individual responses to tailor praise  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➔"/>
            </a:pPr>
            <a:r>
              <a:rPr lang="en">
                <a:solidFill>
                  <a:schemeClr val="dk1"/>
                </a:solidFill>
              </a:rPr>
              <a:t>REVIEW class-wide responses to adjust school-wide/classroom systems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49" name="Google Shape;549;p67"/>
          <p:cNvSpPr txBox="1"/>
          <p:nvPr/>
        </p:nvSpPr>
        <p:spPr>
          <a:xfrm>
            <a:off x="6728950" y="4474925"/>
            <a:ext cx="2043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(McIntosh, 2021)</a:t>
            </a:r>
            <a:endParaRPr sz="1800"/>
          </a:p>
        </p:txBody>
      </p:sp>
      <p:pic>
        <p:nvPicPr>
          <p:cNvPr id="550" name="Google Shape;55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375" y="1066627"/>
            <a:ext cx="3493125" cy="174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title"/>
          </p:nvPr>
        </p:nvSpPr>
        <p:spPr>
          <a:xfrm>
            <a:off x="3257259" y="196225"/>
            <a:ext cx="23340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+ Well-being</a:t>
            </a:r>
            <a:endParaRPr/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5874" y="1249125"/>
            <a:ext cx="5936776" cy="32252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8"/>
          <p:cNvSpPr txBox="1">
            <a:spLocks noGrp="1"/>
          </p:cNvSpPr>
          <p:nvPr>
            <p:ph type="title"/>
          </p:nvPr>
        </p:nvSpPr>
        <p:spPr>
          <a:xfrm>
            <a:off x="199750" y="243725"/>
            <a:ext cx="24072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Planned Praise:</a:t>
            </a:r>
            <a:endParaRPr/>
          </a:p>
        </p:txBody>
      </p:sp>
      <p:pic>
        <p:nvPicPr>
          <p:cNvPr id="556" name="Google Shape;55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2750" y="243725"/>
            <a:ext cx="6800250" cy="36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9800" y="3981700"/>
            <a:ext cx="7277701" cy="116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9"/>
          <p:cNvSpPr/>
          <p:nvPr/>
        </p:nvSpPr>
        <p:spPr>
          <a:xfrm>
            <a:off x="268550" y="463850"/>
            <a:ext cx="660600" cy="631200"/>
          </a:xfrm>
          <a:prstGeom prst="ellipse">
            <a:avLst/>
          </a:prstGeom>
          <a:solidFill>
            <a:srgbClr val="D9EAD3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69"/>
          <p:cNvSpPr txBox="1"/>
          <p:nvPr/>
        </p:nvSpPr>
        <p:spPr>
          <a:xfrm>
            <a:off x="1066500" y="548600"/>
            <a:ext cx="7872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</a:rPr>
              <a:t>Your Data </a:t>
            </a:r>
            <a:endParaRPr sz="2400"/>
          </a:p>
        </p:txBody>
      </p:sp>
      <p:sp>
        <p:nvSpPr>
          <p:cNvPr id="565" name="Google Shape;565;p69"/>
          <p:cNvSpPr txBox="1">
            <a:spLocks noGrp="1"/>
          </p:cNvSpPr>
          <p:nvPr>
            <p:ph type="title" idx="4294967295"/>
          </p:nvPr>
        </p:nvSpPr>
        <p:spPr>
          <a:xfrm>
            <a:off x="3597000" y="1391550"/>
            <a:ext cx="5210400" cy="24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On-Going, Data-Based Decision-Making with Voice &amp; Preferences Matter:</a:t>
            </a:r>
            <a:endParaRPr sz="1800"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Praise Preference Assessment </a:t>
            </a:r>
            <a:endParaRPr sz="1800" dirty="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●"/>
            </a:pPr>
            <a:r>
              <a:rPr lang="en" sz="1800" b="1" dirty="0">
                <a:solidFill>
                  <a:srgbClr val="1155CC"/>
                </a:solidFill>
              </a:rPr>
              <a:t>Delaware School Climate Surveys</a:t>
            </a:r>
            <a:endParaRPr sz="1800" b="1" dirty="0">
              <a:solidFill>
                <a:srgbClr val="1155CC"/>
              </a:solidFill>
            </a:endParaRPr>
          </a:p>
        </p:txBody>
      </p:sp>
      <p:pic>
        <p:nvPicPr>
          <p:cNvPr id="566" name="Google Shape;56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395" y="1515625"/>
            <a:ext cx="2731600" cy="26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69"/>
          <p:cNvSpPr txBox="1"/>
          <p:nvPr/>
        </p:nvSpPr>
        <p:spPr>
          <a:xfrm>
            <a:off x="332300" y="548600"/>
            <a:ext cx="53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DB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0"/>
          <p:cNvSpPr txBox="1"/>
          <p:nvPr/>
        </p:nvSpPr>
        <p:spPr>
          <a:xfrm>
            <a:off x="251900" y="203525"/>
            <a:ext cx="7271400" cy="554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>
                <a:solidFill>
                  <a:schemeClr val="dk1"/>
                </a:solidFill>
                <a:highlight>
                  <a:schemeClr val="lt1"/>
                </a:highlight>
              </a:rPr>
              <a:t>Delaware School Climate Survey</a:t>
            </a:r>
            <a:endParaRPr sz="2400">
              <a:solidFill>
                <a:srgbClr val="444444"/>
              </a:solidFill>
              <a:highlight>
                <a:schemeClr val="lt1"/>
              </a:highlight>
            </a:endParaRPr>
          </a:p>
        </p:txBody>
      </p:sp>
      <p:pic>
        <p:nvPicPr>
          <p:cNvPr id="574" name="Google Shape;57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280" y="883150"/>
            <a:ext cx="6036045" cy="3900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023" y="578625"/>
            <a:ext cx="3923974" cy="383055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76"/>
          <p:cNvSpPr txBox="1"/>
          <p:nvPr/>
        </p:nvSpPr>
        <p:spPr>
          <a:xfrm>
            <a:off x="4908750" y="1665900"/>
            <a:ext cx="37812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FFE599"/>
                </a:solidFill>
              </a:rPr>
              <a:t>Hmm…</a:t>
            </a:r>
            <a:endParaRPr sz="3500" b="1">
              <a:solidFill>
                <a:srgbClr val="FFE599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E599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FFE599"/>
                </a:solidFill>
              </a:rPr>
              <a:t>Now what?</a:t>
            </a:r>
            <a:endParaRPr sz="3500" b="1">
              <a:solidFill>
                <a:srgbClr val="FFE5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77"/>
          <p:cNvSpPr txBox="1">
            <a:spLocks noGrp="1"/>
          </p:cNvSpPr>
          <p:nvPr>
            <p:ph type="title"/>
          </p:nvPr>
        </p:nvSpPr>
        <p:spPr>
          <a:xfrm>
            <a:off x="1107775" y="141200"/>
            <a:ext cx="7064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elleza"/>
              <a:buNone/>
            </a:pPr>
            <a:r>
              <a:rPr lang="en" sz="2400" b="1"/>
              <a:t>Prioritize the first two weeks: Big Picture</a:t>
            </a:r>
            <a:endParaRPr sz="2400" b="1"/>
          </a:p>
        </p:txBody>
      </p:sp>
      <p:sp>
        <p:nvSpPr>
          <p:cNvPr id="625" name="Google Shape;625;p77"/>
          <p:cNvSpPr txBox="1">
            <a:spLocks noGrp="1"/>
          </p:cNvSpPr>
          <p:nvPr>
            <p:ph type="body" idx="1"/>
          </p:nvPr>
        </p:nvSpPr>
        <p:spPr>
          <a:xfrm>
            <a:off x="587275" y="1135400"/>
            <a:ext cx="8249400" cy="18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>
                <a:solidFill>
                  <a:schemeClr val="dk1"/>
                </a:solidFill>
              </a:rPr>
              <a:t>Focus on building community activities that: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Match your student, family and staff strengths, interests and needs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Provide opportunities for to engage and observe for action planning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Outline expectations around Positive Recognition/R+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26" name="Google Shape;626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0661" y="2964200"/>
            <a:ext cx="3669426" cy="197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78"/>
          <p:cNvSpPr txBox="1">
            <a:spLocks noGrp="1"/>
          </p:cNvSpPr>
          <p:nvPr>
            <p:ph type="body" idx="1"/>
          </p:nvPr>
        </p:nvSpPr>
        <p:spPr>
          <a:xfrm>
            <a:off x="4487275" y="1773000"/>
            <a:ext cx="4170900" cy="19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895">
                <a:solidFill>
                  <a:schemeClr val="dk1"/>
                </a:solidFill>
              </a:rPr>
              <a:t>Focus on building community through relationships and R+:</a:t>
            </a:r>
            <a:endParaRPr sz="1895">
              <a:solidFill>
                <a:schemeClr val="dk1"/>
              </a:solidFill>
            </a:endParaRPr>
          </a:p>
          <a:p>
            <a:pPr marL="457200" lvl="0" indent="-34893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95"/>
              <a:buChar char="●"/>
            </a:pPr>
            <a:r>
              <a:rPr lang="en" sz="1895">
                <a:solidFill>
                  <a:schemeClr val="dk1"/>
                </a:solidFill>
              </a:rPr>
              <a:t>Across the school</a:t>
            </a:r>
            <a:endParaRPr sz="1895">
              <a:solidFill>
                <a:schemeClr val="dk1"/>
              </a:solidFill>
            </a:endParaRPr>
          </a:p>
          <a:p>
            <a:pPr marL="457200" lvl="0" indent="-3489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95"/>
              <a:buChar char="●"/>
            </a:pPr>
            <a:r>
              <a:rPr lang="en" sz="1895">
                <a:solidFill>
                  <a:schemeClr val="dk1"/>
                </a:solidFill>
              </a:rPr>
              <a:t>Within the classroom</a:t>
            </a:r>
            <a:endParaRPr sz="1895">
              <a:solidFill>
                <a:schemeClr val="dk1"/>
              </a:solidFill>
            </a:endParaRPr>
          </a:p>
        </p:txBody>
      </p:sp>
      <p:grpSp>
        <p:nvGrpSpPr>
          <p:cNvPr id="632" name="Google Shape;632;p78"/>
          <p:cNvGrpSpPr/>
          <p:nvPr/>
        </p:nvGrpSpPr>
        <p:grpSpPr>
          <a:xfrm>
            <a:off x="-4288" y="1176950"/>
            <a:ext cx="3730130" cy="3810834"/>
            <a:chOff x="-562569" y="0"/>
            <a:chExt cx="6658569" cy="5924804"/>
          </a:xfrm>
        </p:grpSpPr>
        <p:sp>
          <p:nvSpPr>
            <p:cNvPr id="633" name="Google Shape;633;p78"/>
            <p:cNvSpPr/>
            <p:nvPr/>
          </p:nvSpPr>
          <p:spPr>
            <a:xfrm>
              <a:off x="0" y="0"/>
              <a:ext cx="6096000" cy="5638800"/>
            </a:xfrm>
            <a:prstGeom prst="trapezoid">
              <a:avLst>
                <a:gd name="adj" fmla="val 54054"/>
              </a:avLst>
            </a:prstGeom>
            <a:gradFill>
              <a:gsLst>
                <a:gs pos="0">
                  <a:srgbClr val="CC0000"/>
                </a:gs>
                <a:gs pos="18000">
                  <a:srgbClr val="FFFF99"/>
                </a:gs>
                <a:gs pos="50000">
                  <a:srgbClr val="66FF33"/>
                </a:gs>
                <a:gs pos="65000">
                  <a:srgbClr val="33CC33"/>
                </a:gs>
                <a:gs pos="82000">
                  <a:srgbClr val="009900"/>
                </a:gs>
                <a:gs pos="100000">
                  <a:srgbClr val="009900"/>
                </a:gs>
              </a:gsLst>
              <a:lin ang="5400012" scaled="0"/>
            </a:gra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78"/>
            <p:cNvSpPr txBox="1"/>
            <p:nvPr/>
          </p:nvSpPr>
          <p:spPr>
            <a:xfrm>
              <a:off x="-562569" y="286004"/>
              <a:ext cx="6096000" cy="56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925" tIns="61925" rIns="61925" bIns="619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900"/>
                <a:buFont typeface="Calibri"/>
                <a:buNone/>
              </a:pPr>
              <a:endParaRPr sz="43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635" name="Google Shape;635;p78"/>
          <p:cNvSpPr txBox="1"/>
          <p:nvPr/>
        </p:nvSpPr>
        <p:spPr>
          <a:xfrm>
            <a:off x="2590721" y="2327110"/>
            <a:ext cx="16575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0B050"/>
                </a:solidFill>
              </a:rPr>
              <a:t>For </a:t>
            </a:r>
            <a:r>
              <a:rPr lang="en" sz="2200" b="1" i="1">
                <a:solidFill>
                  <a:srgbClr val="00B050"/>
                </a:solidFill>
              </a:rPr>
              <a:t>All</a:t>
            </a:r>
            <a:endParaRPr sz="2200" b="1">
              <a:solidFill>
                <a:srgbClr val="00B050"/>
              </a:solidFill>
            </a:endParaRPr>
          </a:p>
        </p:txBody>
      </p:sp>
      <p:sp>
        <p:nvSpPr>
          <p:cNvPr id="636" name="Google Shape;636;p78"/>
          <p:cNvSpPr txBox="1">
            <a:spLocks noGrp="1"/>
          </p:cNvSpPr>
          <p:nvPr>
            <p:ph type="title"/>
          </p:nvPr>
        </p:nvSpPr>
        <p:spPr>
          <a:xfrm>
            <a:off x="1107775" y="141200"/>
            <a:ext cx="7064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elleza"/>
              <a:buNone/>
            </a:pPr>
            <a:r>
              <a:rPr lang="en" sz="2400" b="1"/>
              <a:t>Prioritize the first two weeks: Big Picture</a:t>
            </a:r>
            <a:endParaRPr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525" y="1723375"/>
            <a:ext cx="1619220" cy="1634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3" name="Google Shape;643;p79"/>
          <p:cNvGrpSpPr/>
          <p:nvPr/>
        </p:nvGrpSpPr>
        <p:grpSpPr>
          <a:xfrm>
            <a:off x="-387150" y="463850"/>
            <a:ext cx="2017800" cy="639188"/>
            <a:chOff x="-234750" y="387650"/>
            <a:chExt cx="2017800" cy="639188"/>
          </a:xfrm>
        </p:grpSpPr>
        <p:sp>
          <p:nvSpPr>
            <p:cNvPr id="644" name="Google Shape;644;p79"/>
            <p:cNvSpPr/>
            <p:nvPr/>
          </p:nvSpPr>
          <p:spPr>
            <a:xfrm>
              <a:off x="420950" y="387650"/>
              <a:ext cx="660600" cy="631200"/>
            </a:xfrm>
            <a:prstGeom prst="ellipse">
              <a:avLst/>
            </a:prstGeom>
            <a:solidFill>
              <a:srgbClr val="D9EAD3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79"/>
            <p:cNvSpPr txBox="1"/>
            <p:nvPr/>
          </p:nvSpPr>
          <p:spPr>
            <a:xfrm>
              <a:off x="-234750" y="395638"/>
              <a:ext cx="2017800" cy="63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 b="1"/>
                <a:t>R+</a:t>
              </a:r>
              <a:endParaRPr sz="2900" b="1"/>
            </a:p>
          </p:txBody>
        </p:sp>
      </p:grpSp>
      <p:sp>
        <p:nvSpPr>
          <p:cNvPr id="646" name="Google Shape;646;p79"/>
          <p:cNvSpPr txBox="1"/>
          <p:nvPr/>
        </p:nvSpPr>
        <p:spPr>
          <a:xfrm>
            <a:off x="1035925" y="395225"/>
            <a:ext cx="78723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</a:rPr>
              <a:t>Tools for the first 2 weeks:</a:t>
            </a: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Creating Consistent &amp; Equitable +Relationships &amp; R+ Habits</a:t>
            </a:r>
            <a:endParaRPr sz="2200"/>
          </a:p>
        </p:txBody>
      </p:sp>
      <p:sp>
        <p:nvSpPr>
          <p:cNvPr id="647" name="Google Shape;647;p79"/>
          <p:cNvSpPr txBox="1">
            <a:spLocks noGrp="1"/>
          </p:cNvSpPr>
          <p:nvPr>
            <p:ph type="title" idx="4294967295"/>
          </p:nvPr>
        </p:nvSpPr>
        <p:spPr>
          <a:xfrm>
            <a:off x="2033100" y="2173875"/>
            <a:ext cx="7110900" cy="22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627"/>
              <a:buFont typeface="Calibri"/>
              <a:buNone/>
            </a:pPr>
            <a:endParaRPr sz="2150" b="1"/>
          </a:p>
          <a:p>
            <a:pPr marL="914400" lvl="0" indent="-3514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ct val="100000"/>
              <a:buChar char="●"/>
            </a:pPr>
            <a:r>
              <a:rPr lang="en" sz="2150" b="1">
                <a:solidFill>
                  <a:srgbClr val="1155CC"/>
                </a:solidFill>
              </a:rPr>
              <a:t>Develop your R+ Matrix and engage staff in Recognition/R+ and relationship-building conversations</a:t>
            </a:r>
            <a:endParaRPr sz="2150" b="1">
              <a:solidFill>
                <a:srgbClr val="1155CC"/>
              </a:solidFill>
            </a:endParaRPr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94" b="1"/>
          </a:p>
          <a:p>
            <a:pPr marL="9144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>
                <a:highlight>
                  <a:srgbClr val="FFFFFF"/>
                </a:highlight>
              </a:rPr>
              <a:t>Other, initial relationship building strategies to consider</a:t>
            </a:r>
            <a:r>
              <a:rPr lang="en" sz="2000"/>
              <a:t>:</a:t>
            </a:r>
            <a:endParaRPr sz="2000"/>
          </a:p>
          <a:p>
            <a:pPr marL="13716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Getting to Know Us...Lightening Round</a:t>
            </a:r>
            <a:endParaRPr sz="2000"/>
          </a:p>
          <a:p>
            <a:pPr marL="13716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My Name, My Identify</a:t>
            </a:r>
            <a:endParaRPr sz="2000"/>
          </a:p>
          <a:p>
            <a:pPr marL="13716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Door Greetings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5714"/>
              <a:buFont typeface="Calibri"/>
              <a:buNone/>
            </a:pPr>
            <a:endParaRPr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525" y="1723375"/>
            <a:ext cx="1619220" cy="1634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3" name="Google Shape;643;p79"/>
          <p:cNvGrpSpPr/>
          <p:nvPr/>
        </p:nvGrpSpPr>
        <p:grpSpPr>
          <a:xfrm>
            <a:off x="-387150" y="463850"/>
            <a:ext cx="2017800" cy="639188"/>
            <a:chOff x="-234750" y="387650"/>
            <a:chExt cx="2017800" cy="639188"/>
          </a:xfrm>
        </p:grpSpPr>
        <p:sp>
          <p:nvSpPr>
            <p:cNvPr id="644" name="Google Shape;644;p79"/>
            <p:cNvSpPr/>
            <p:nvPr/>
          </p:nvSpPr>
          <p:spPr>
            <a:xfrm>
              <a:off x="420950" y="387650"/>
              <a:ext cx="660600" cy="631200"/>
            </a:xfrm>
            <a:prstGeom prst="ellipse">
              <a:avLst/>
            </a:prstGeom>
            <a:solidFill>
              <a:srgbClr val="D9EAD3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79"/>
            <p:cNvSpPr txBox="1"/>
            <p:nvPr/>
          </p:nvSpPr>
          <p:spPr>
            <a:xfrm>
              <a:off x="-234750" y="395638"/>
              <a:ext cx="2017800" cy="63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 b="1"/>
                <a:t>R+</a:t>
              </a:r>
              <a:endParaRPr sz="2900" b="1"/>
            </a:p>
          </p:txBody>
        </p:sp>
      </p:grpSp>
      <p:sp>
        <p:nvSpPr>
          <p:cNvPr id="646" name="Google Shape;646;p79"/>
          <p:cNvSpPr txBox="1"/>
          <p:nvPr/>
        </p:nvSpPr>
        <p:spPr>
          <a:xfrm>
            <a:off x="1035925" y="395225"/>
            <a:ext cx="78723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</a:rPr>
              <a:t>Tools for the first 2 weeks:</a:t>
            </a: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Creating Consistent &amp; Equitable +Relationships &amp; R+ Habits</a:t>
            </a:r>
            <a:endParaRPr sz="2200"/>
          </a:p>
        </p:txBody>
      </p:sp>
      <p:sp>
        <p:nvSpPr>
          <p:cNvPr id="647" name="Google Shape;647;p79"/>
          <p:cNvSpPr txBox="1">
            <a:spLocks noGrp="1"/>
          </p:cNvSpPr>
          <p:nvPr>
            <p:ph type="title" idx="4294967295"/>
          </p:nvPr>
        </p:nvSpPr>
        <p:spPr>
          <a:xfrm>
            <a:off x="2033100" y="1974177"/>
            <a:ext cx="6995286" cy="22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627"/>
              <a:buFont typeface="Calibri"/>
              <a:buNone/>
            </a:pPr>
            <a:endParaRPr sz="2150" b="1" dirty="0"/>
          </a:p>
          <a:p>
            <a:pPr marL="914400" lvl="0" indent="-3514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ct val="100000"/>
              <a:buChar char="●"/>
            </a:pPr>
            <a:r>
              <a:rPr lang="en" sz="2150" dirty="0">
                <a:solidFill>
                  <a:srgbClr val="1155CC"/>
                </a:solidFill>
              </a:rPr>
              <a:t>Develop your R+ Matrix and engage staff in Recognition/R+ and relationship-building </a:t>
            </a:r>
            <a:r>
              <a:rPr lang="en" sz="2150" dirty="0" smtClean="0">
                <a:solidFill>
                  <a:srgbClr val="1155CC"/>
                </a:solidFill>
              </a:rPr>
              <a:t> conversations</a:t>
            </a:r>
            <a:endParaRPr sz="2150" dirty="0">
              <a:solidFill>
                <a:srgbClr val="1155CC"/>
              </a:solidFill>
            </a:endParaRPr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94" b="1" dirty="0"/>
          </a:p>
          <a:p>
            <a:pPr marL="9144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 b="1" dirty="0">
                <a:highlight>
                  <a:srgbClr val="FFFFFF"/>
                </a:highlight>
              </a:rPr>
              <a:t>Other, initial relationship building strategies to consider</a:t>
            </a:r>
            <a:r>
              <a:rPr lang="en" sz="2000" b="1" dirty="0"/>
              <a:t>:</a:t>
            </a:r>
            <a:endParaRPr sz="2000" b="1" dirty="0"/>
          </a:p>
          <a:p>
            <a:pPr marL="13716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 dirty="0"/>
              <a:t>Getting to Know Us...Lightening Round</a:t>
            </a:r>
            <a:endParaRPr sz="2000" dirty="0"/>
          </a:p>
          <a:p>
            <a:pPr marL="13716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 dirty="0"/>
              <a:t>My Name, My Identify</a:t>
            </a:r>
            <a:endParaRPr sz="2000" dirty="0"/>
          </a:p>
          <a:p>
            <a:pPr marL="13716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 dirty="0"/>
              <a:t>Door Greetings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5714"/>
              <a:buFont typeface="Calibri"/>
              <a:buNone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12248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3" name="Google Shape;653;p80"/>
          <p:cNvGraphicFramePr/>
          <p:nvPr>
            <p:extLst>
              <p:ext uri="{D42A27DB-BD31-4B8C-83A1-F6EECF244321}">
                <p14:modId xmlns:p14="http://schemas.microsoft.com/office/powerpoint/2010/main" val="3840065933"/>
              </p:ext>
            </p:extLst>
          </p:nvPr>
        </p:nvGraphicFramePr>
        <p:xfrm>
          <a:off x="546538" y="367873"/>
          <a:ext cx="8092966" cy="4698124"/>
        </p:xfrm>
        <a:graphic>
          <a:graphicData uri="http://schemas.openxmlformats.org/drawingml/2006/table">
            <a:tbl>
              <a:tblPr firstRow="1" bandRow="1">
                <a:noFill/>
                <a:tableStyleId>{E77A0944-FCBC-4F96-BB3F-3323241B392C}</a:tableStyleId>
              </a:tblPr>
              <a:tblGrid>
                <a:gridCol w="4046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6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6749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       Getting to Know Us… </a:t>
                      </a:r>
                      <a:r>
                        <a:rPr lang="en" sz="21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Lightning</a:t>
                      </a:r>
                      <a:r>
                        <a:rPr lang="en" sz="21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Round  </a:t>
                      </a:r>
                      <a:endParaRPr sz="21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34300" marB="343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055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A meaningful relationship looks like? Feels like? Sounds like?</a:t>
                      </a:r>
                      <a:endParaRPr sz="18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You’re called to be brave, but you’re in some real fear. What’s the first thing you do?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77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What is something people often get wrong about you?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Last show you binged and loved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549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Favorite Movie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Favorite Meal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860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What’s on your night stand right now?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A snapshot of an ordinary moment in your life that brings you gratitude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7945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What’s one thing you are deeply grateful for right now?</a:t>
                      </a:r>
                      <a:endParaRPr sz="18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34300" marB="343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Google Shape;14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996" y="163037"/>
            <a:ext cx="1436728" cy="887998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523" y="1408150"/>
            <a:ext cx="5227599" cy="305690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238125" dir="654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60" name="Google Shape;660;p81"/>
          <p:cNvSpPr txBox="1"/>
          <p:nvPr/>
        </p:nvSpPr>
        <p:spPr>
          <a:xfrm>
            <a:off x="5605550" y="678450"/>
            <a:ext cx="33891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DE-PBS Mini-Module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Teaching Video: 13 min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Facilitation Guide: 1 pg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Resources Embedded: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</a:rPr>
              <a:t>Gerardo Ochoa Ted Talk 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</a:rPr>
              <a:t>My Name, My Identity Website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dirty="0">
                <a:solidFill>
                  <a:schemeClr val="dk1"/>
                </a:solidFill>
                <a:highlight>
                  <a:srgbClr val="FFFFFF"/>
                </a:highlight>
              </a:rPr>
              <a:t>PBIS Culturally Responsive Field Guide (ver.1)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623" y="551557"/>
            <a:ext cx="1683235" cy="171318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950" y="2717061"/>
            <a:ext cx="2661000" cy="1496814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0100" y="2717050"/>
            <a:ext cx="2859900" cy="1837974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8422" y="3226500"/>
            <a:ext cx="2247404" cy="14968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4" name="Google Shape;144;p23"/>
          <p:cNvSpPr/>
          <p:nvPr/>
        </p:nvSpPr>
        <p:spPr>
          <a:xfrm>
            <a:off x="4861350" y="868125"/>
            <a:ext cx="2859900" cy="1961700"/>
          </a:xfrm>
          <a:prstGeom prst="ellipse">
            <a:avLst/>
          </a:prstGeom>
          <a:solidFill>
            <a:srgbClr val="D9EAD3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3"/>
          <p:cNvSpPr txBox="1"/>
          <p:nvPr/>
        </p:nvSpPr>
        <p:spPr>
          <a:xfrm>
            <a:off x="5700927" y="1289785"/>
            <a:ext cx="1716600" cy="1053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1800" b="1" i="0" u="none" strike="noStrike" cap="none">
                <a:solidFill>
                  <a:schemeClr val="dk1"/>
                </a:solidFill>
              </a:rPr>
              <a:t>School/Teacher - Home</a:t>
            </a:r>
            <a:endParaRPr sz="1800"/>
          </a:p>
        </p:txBody>
      </p:sp>
      <p:sp>
        <p:nvSpPr>
          <p:cNvPr id="146" name="Google Shape;146;p23"/>
          <p:cNvSpPr/>
          <p:nvPr/>
        </p:nvSpPr>
        <p:spPr>
          <a:xfrm>
            <a:off x="1015150" y="969000"/>
            <a:ext cx="2531700" cy="1782900"/>
          </a:xfrm>
          <a:prstGeom prst="ellipse">
            <a:avLst/>
          </a:prstGeom>
          <a:solidFill>
            <a:srgbClr val="D9EAD3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/>
          <p:nvPr/>
        </p:nvSpPr>
        <p:spPr>
          <a:xfrm>
            <a:off x="1309075" y="1289777"/>
            <a:ext cx="1872000" cy="1053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1800" b="1" i="0" u="none" strike="noStrike" cap="none">
                <a:solidFill>
                  <a:schemeClr val="dk1"/>
                </a:solidFill>
              </a:rPr>
              <a:t>Student-</a:t>
            </a:r>
            <a:endParaRPr sz="1800" b="1" i="0" u="none" strike="noStrike" cap="none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1800" b="1" i="0" u="none" strike="noStrike" cap="none">
                <a:solidFill>
                  <a:schemeClr val="dk1"/>
                </a:solidFill>
              </a:rPr>
              <a:t>Student</a:t>
            </a:r>
            <a:endParaRPr sz="1800"/>
          </a:p>
        </p:txBody>
      </p:sp>
      <p:sp>
        <p:nvSpPr>
          <p:cNvPr id="148" name="Google Shape;148;p23"/>
          <p:cNvSpPr/>
          <p:nvPr/>
        </p:nvSpPr>
        <p:spPr>
          <a:xfrm>
            <a:off x="3114624" y="359675"/>
            <a:ext cx="2586300" cy="1856400"/>
          </a:xfrm>
          <a:prstGeom prst="ellipse">
            <a:avLst/>
          </a:prstGeom>
          <a:solidFill>
            <a:srgbClr val="D9EAD3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3"/>
          <p:cNvSpPr txBox="1"/>
          <p:nvPr/>
        </p:nvSpPr>
        <p:spPr>
          <a:xfrm>
            <a:off x="3426949" y="803175"/>
            <a:ext cx="1938600" cy="8553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1800" b="1">
                <a:solidFill>
                  <a:schemeClr val="dk1"/>
                </a:solidFill>
              </a:rPr>
              <a:t>Staff</a:t>
            </a:r>
            <a:r>
              <a:rPr lang="en" sz="1800" b="1" i="0" u="none" strike="noStrike" cap="none">
                <a:solidFill>
                  <a:schemeClr val="dk1"/>
                </a:solidFill>
              </a:rPr>
              <a:t>-Student</a:t>
            </a:r>
            <a:endParaRPr sz="1800"/>
          </a:p>
        </p:txBody>
      </p:sp>
      <p:sp>
        <p:nvSpPr>
          <p:cNvPr id="150" name="Google Shape;150;p23"/>
          <p:cNvSpPr/>
          <p:nvPr/>
        </p:nvSpPr>
        <p:spPr>
          <a:xfrm>
            <a:off x="3077275" y="1643550"/>
            <a:ext cx="2661000" cy="1856400"/>
          </a:xfrm>
          <a:prstGeom prst="ellipse">
            <a:avLst/>
          </a:prstGeom>
          <a:solidFill>
            <a:srgbClr val="F9F9F9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 sz="1800" b="1">
                <a:solidFill>
                  <a:srgbClr val="0C0C0C"/>
                </a:solidFill>
              </a:rPr>
              <a:t>Staff-Staff</a:t>
            </a:r>
            <a:endParaRPr>
              <a:solidFill>
                <a:srgbClr val="0C0C0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82"/>
          <p:cNvSpPr txBox="1"/>
          <p:nvPr/>
        </p:nvSpPr>
        <p:spPr>
          <a:xfrm>
            <a:off x="5605550" y="678450"/>
            <a:ext cx="33891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PBIS</a:t>
            </a:r>
            <a:endParaRPr sz="18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Practice Brief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Brief length: 1 pg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Resources Embedded: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</a:rPr>
              <a:t>Planning steps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</a:rPr>
              <a:t>Fidelity checklist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</a:rPr>
              <a:t>Tips for success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667" name="Google Shape;667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100" y="340300"/>
            <a:ext cx="5300751" cy="421453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42875" dir="612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3"/>
          <p:cNvSpPr txBox="1">
            <a:spLocks noGrp="1"/>
          </p:cNvSpPr>
          <p:nvPr>
            <p:ph type="body" idx="1"/>
          </p:nvPr>
        </p:nvSpPr>
        <p:spPr>
          <a:xfrm>
            <a:off x="528550" y="2647950"/>
            <a:ext cx="2953200" cy="2125386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b="1" i="1" dirty="0">
                <a:solidFill>
                  <a:schemeClr val="dk1"/>
                </a:solidFill>
              </a:rPr>
              <a:t>How are we currently using positive recognition/R+ schoolwide?</a:t>
            </a:r>
            <a:endParaRPr sz="2300" dirty="0"/>
          </a:p>
        </p:txBody>
      </p:sp>
      <p:sp>
        <p:nvSpPr>
          <p:cNvPr id="673" name="Google Shape;673;p83"/>
          <p:cNvSpPr txBox="1">
            <a:spLocks noGrp="1"/>
          </p:cNvSpPr>
          <p:nvPr>
            <p:ph type="body" idx="1"/>
          </p:nvPr>
        </p:nvSpPr>
        <p:spPr>
          <a:xfrm>
            <a:off x="5197848" y="2647950"/>
            <a:ext cx="3441244" cy="2050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b="1" i="1" dirty="0">
                <a:solidFill>
                  <a:srgbClr val="4285F4"/>
                </a:solidFill>
              </a:rPr>
              <a:t>What will our 21-22 SY </a:t>
            </a:r>
            <a:endParaRPr lang="en" b="1" i="1" dirty="0" smtClean="0">
              <a:solidFill>
                <a:srgbClr val="4285F4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4285F4"/>
                </a:solidFill>
              </a:rPr>
              <a:t>s</a:t>
            </a:r>
            <a:r>
              <a:rPr lang="en" b="1" i="1" dirty="0" smtClean="0">
                <a:solidFill>
                  <a:srgbClr val="4285F4"/>
                </a:solidFill>
              </a:rPr>
              <a:t>choolwide R</a:t>
            </a:r>
            <a:r>
              <a:rPr lang="en" b="1" i="1" dirty="0">
                <a:solidFill>
                  <a:srgbClr val="4285F4"/>
                </a:solidFill>
              </a:rPr>
              <a:t>+ </a:t>
            </a:r>
            <a:endParaRPr lang="en" b="1" i="1" dirty="0" smtClean="0">
              <a:solidFill>
                <a:srgbClr val="4285F4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b="1" i="1" dirty="0" smtClean="0">
                <a:solidFill>
                  <a:srgbClr val="4285F4"/>
                </a:solidFill>
              </a:rPr>
              <a:t>practices be? </a:t>
            </a:r>
            <a:endParaRPr b="1" i="1" dirty="0">
              <a:solidFill>
                <a:srgbClr val="4285F4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b="1" i="1" dirty="0">
                <a:solidFill>
                  <a:srgbClr val="4285F4"/>
                </a:solidFill>
              </a:rPr>
              <a:t>&amp;</a:t>
            </a:r>
            <a:endParaRPr b="1" i="1" dirty="0">
              <a:solidFill>
                <a:srgbClr val="4285F4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b="1" i="1" dirty="0">
                <a:solidFill>
                  <a:srgbClr val="4285F4"/>
                </a:solidFill>
              </a:rPr>
              <a:t>How will our R+ matrix </a:t>
            </a:r>
            <a:endParaRPr lang="en" b="1" i="1" dirty="0" smtClean="0">
              <a:solidFill>
                <a:srgbClr val="4285F4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b="1" i="1" dirty="0" smtClean="0">
                <a:solidFill>
                  <a:srgbClr val="4285F4"/>
                </a:solidFill>
              </a:rPr>
              <a:t>show </a:t>
            </a:r>
            <a:r>
              <a:rPr lang="en" b="1" i="1" dirty="0">
                <a:solidFill>
                  <a:srgbClr val="4285F4"/>
                </a:solidFill>
              </a:rPr>
              <a:t>that?</a:t>
            </a:r>
            <a:endParaRPr b="1" i="1" dirty="0">
              <a:solidFill>
                <a:srgbClr val="4285F4"/>
              </a:solidFill>
            </a:endParaRPr>
          </a:p>
        </p:txBody>
      </p:sp>
      <p:sp>
        <p:nvSpPr>
          <p:cNvPr id="674" name="Google Shape;674;p83"/>
          <p:cNvSpPr txBox="1"/>
          <p:nvPr/>
        </p:nvSpPr>
        <p:spPr>
          <a:xfrm>
            <a:off x="2560125" y="620650"/>
            <a:ext cx="58362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Tier 1 Teams</a:t>
            </a:r>
            <a:r>
              <a:rPr lang="en" sz="1800" dirty="0">
                <a:solidFill>
                  <a:schemeClr val="dk1"/>
                </a:solidFill>
              </a:rPr>
              <a:t> lead and/or support efforts to advocate for the consistent and equitable use of R+ SW through </a:t>
            </a:r>
            <a:r>
              <a:rPr lang="en" sz="1800" b="1" dirty="0">
                <a:solidFill>
                  <a:srgbClr val="4285F4"/>
                </a:solidFill>
              </a:rPr>
              <a:t>contextualizing, teaching and monitoring</a:t>
            </a:r>
            <a:r>
              <a:rPr lang="en" sz="1800" dirty="0">
                <a:solidFill>
                  <a:schemeClr val="dk1"/>
                </a:solidFill>
              </a:rPr>
              <a:t> the implementation of R+ strategies.</a:t>
            </a:r>
            <a:endParaRPr sz="1800" dirty="0"/>
          </a:p>
        </p:txBody>
      </p:sp>
      <p:pic>
        <p:nvPicPr>
          <p:cNvPr id="675" name="Google Shape;67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575" y="391400"/>
            <a:ext cx="1937975" cy="19379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76" name="Google Shape;676;p83"/>
          <p:cNvSpPr/>
          <p:nvPr/>
        </p:nvSpPr>
        <p:spPr>
          <a:xfrm>
            <a:off x="3928050" y="3059725"/>
            <a:ext cx="1420800" cy="37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A86E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" grpId="0" build="p"/>
      <p:bldP spid="673" grpId="0" uiExpand="1" build="p"/>
      <p:bldP spid="67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9570" y="2389500"/>
            <a:ext cx="2287176" cy="202405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2" name="Google Shape;682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6678" y="3398225"/>
            <a:ext cx="2483500" cy="13962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83" name="Google Shape;683;p84"/>
          <p:cNvSpPr txBox="1"/>
          <p:nvPr/>
        </p:nvSpPr>
        <p:spPr>
          <a:xfrm>
            <a:off x="2549200" y="598825"/>
            <a:ext cx="58362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Tier 1 Teams</a:t>
            </a:r>
            <a:r>
              <a:rPr lang="en" sz="1800">
                <a:solidFill>
                  <a:schemeClr val="dk1"/>
                </a:solidFill>
              </a:rPr>
              <a:t> lead and/or support efforts to advocate </a:t>
            </a:r>
            <a:r>
              <a:rPr lang="en" sz="1900">
                <a:solidFill>
                  <a:schemeClr val="dk1"/>
                </a:solidFill>
              </a:rPr>
              <a:t>for the consistent and equitable use of R+ SW through contextualizing, teaching and monitoring the</a:t>
            </a:r>
            <a:r>
              <a:rPr lang="en" sz="1800">
                <a:solidFill>
                  <a:schemeClr val="dk1"/>
                </a:solidFill>
              </a:rPr>
              <a:t> implementation of R+ strategies</a:t>
            </a:r>
            <a:r>
              <a:rPr lang="en" sz="1200">
                <a:solidFill>
                  <a:schemeClr val="dk1"/>
                </a:solidFill>
              </a:rPr>
              <a:t> </a:t>
            </a:r>
            <a:r>
              <a:rPr lang="en" sz="2100" b="1">
                <a:solidFill>
                  <a:srgbClr val="4285F4"/>
                </a:solidFill>
              </a:rPr>
              <a:t>including systems of wellness and relationship-building</a:t>
            </a:r>
            <a:r>
              <a:rPr lang="en" sz="1200">
                <a:solidFill>
                  <a:srgbClr val="4285F4"/>
                </a:solidFill>
              </a:rPr>
              <a:t>.</a:t>
            </a:r>
            <a:endParaRPr sz="1200">
              <a:solidFill>
                <a:srgbClr val="4285F4"/>
              </a:solidFill>
            </a:endParaRPr>
          </a:p>
        </p:txBody>
      </p:sp>
      <p:pic>
        <p:nvPicPr>
          <p:cNvPr id="684" name="Google Shape;684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575" y="391400"/>
            <a:ext cx="1937975" cy="19379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5" name="Google Shape;685;p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7125" y="2701338"/>
            <a:ext cx="2598761" cy="19463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6" name="Google Shape;686;p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5365" y="2826300"/>
            <a:ext cx="2252385" cy="13962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BF5"/>
        </a:solidFill>
        <a:effectLst/>
      </p:bgPr>
    </p:bg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85"/>
          <p:cNvSpPr txBox="1">
            <a:spLocks noGrp="1"/>
          </p:cNvSpPr>
          <p:nvPr>
            <p:ph type="title"/>
          </p:nvPr>
        </p:nvSpPr>
        <p:spPr>
          <a:xfrm>
            <a:off x="824725" y="149500"/>
            <a:ext cx="7384200" cy="737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MTSS Tier 1 - School-based Initial Action Plan</a:t>
            </a:r>
            <a:endParaRPr sz="2400" b="1"/>
          </a:p>
        </p:txBody>
      </p:sp>
      <p:sp>
        <p:nvSpPr>
          <p:cNvPr id="692" name="Google Shape;692;p8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693" name="Google Shape;693;p85"/>
          <p:cNvSpPr txBox="1"/>
          <p:nvPr/>
        </p:nvSpPr>
        <p:spPr>
          <a:xfrm>
            <a:off x="1238875" y="4051500"/>
            <a:ext cx="7770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aphicFrame>
        <p:nvGraphicFramePr>
          <p:cNvPr id="694" name="Google Shape;694;p85"/>
          <p:cNvGraphicFramePr/>
          <p:nvPr>
            <p:extLst>
              <p:ext uri="{D42A27DB-BD31-4B8C-83A1-F6EECF244321}">
                <p14:modId xmlns:p14="http://schemas.microsoft.com/office/powerpoint/2010/main" val="300221678"/>
              </p:ext>
            </p:extLst>
          </p:nvPr>
        </p:nvGraphicFramePr>
        <p:xfrm>
          <a:off x="226712" y="765602"/>
          <a:ext cx="8690575" cy="4094480"/>
        </p:xfrm>
        <a:graphic>
          <a:graphicData uri="http://schemas.openxmlformats.org/drawingml/2006/table">
            <a:tbl>
              <a:tblPr>
                <a:noFill/>
                <a:tableStyleId>{9A47FBD7-B920-46B3-94EB-4F6BB893E50B}</a:tableStyleId>
              </a:tblPr>
              <a:tblGrid>
                <a:gridCol w="20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0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3500" marR="63500" marT="63500" marB="63500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Who</a:t>
                      </a:r>
                      <a:endParaRPr sz="1800"/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When</a:t>
                      </a:r>
                      <a:endParaRPr sz="1800"/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Supports</a:t>
                      </a:r>
                      <a:endParaRPr sz="18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Needed</a:t>
                      </a:r>
                      <a:endParaRPr sz="1800"/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/>
                        <a:t>Acknowledgement </a:t>
                      </a:r>
                      <a:endParaRPr sz="17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3500" marR="63500" marT="63500" marB="63500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</a:rPr>
                        <a:t>Develop staff PD messages regarding the SW use and tracking of </a:t>
                      </a:r>
                      <a:r>
                        <a:rPr lang="en" sz="1800" b="1" dirty="0">
                          <a:solidFill>
                            <a:srgbClr val="4285F4"/>
                          </a:solidFill>
                        </a:rPr>
                        <a:t>wellness, relationship-building, </a:t>
                      </a:r>
                      <a:r>
                        <a:rPr lang="en" sz="1800" dirty="0">
                          <a:solidFill>
                            <a:srgbClr val="4285F4"/>
                          </a:solidFill>
                        </a:rPr>
                        <a:t>&amp; </a:t>
                      </a:r>
                      <a:r>
                        <a:rPr lang="en" sz="1800" dirty="0">
                          <a:solidFill>
                            <a:schemeClr val="dk1"/>
                          </a:solidFill>
                        </a:rPr>
                        <a:t>positive recognition/R+ in the 21-22 SY.</a:t>
                      </a:r>
                      <a:endParaRPr sz="18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</a:rPr>
                        <a:t>Collect SW student and staff feedback about Positive Recognition/R+ preferences.</a:t>
                      </a:r>
                      <a:endParaRPr sz="18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 dirty="0">
                          <a:solidFill>
                            <a:schemeClr val="dk1"/>
                          </a:solidFill>
                        </a:rPr>
                        <a:t>Develop a draft SW Positive Recognition/R+ matrix for the 21-22 SY.</a:t>
                      </a:r>
                      <a:endParaRPr sz="2500" dirty="0"/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/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95" name="Google Shape;695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550" y="149500"/>
            <a:ext cx="493100" cy="493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6338" y="146400"/>
            <a:ext cx="9319176" cy="4850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86"/>
          <p:cNvSpPr txBox="1"/>
          <p:nvPr/>
        </p:nvSpPr>
        <p:spPr>
          <a:xfrm>
            <a:off x="4756100" y="690675"/>
            <a:ext cx="38319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chemeClr val="lt1"/>
                </a:solidFill>
              </a:rPr>
              <a:t>Thank you</a:t>
            </a:r>
            <a:r>
              <a:rPr lang="en" sz="2900">
                <a:solidFill>
                  <a:schemeClr val="lt1"/>
                </a:solidFill>
              </a:rPr>
              <a:t> for sticking with us!</a:t>
            </a:r>
            <a:endParaRPr sz="29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 School Climate Perceptions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56048"/>
            <a:ext cx="7886700" cy="3263400"/>
          </a:xfrm>
        </p:spPr>
        <p:txBody>
          <a:bodyPr>
            <a:normAutofit/>
          </a:bodyPr>
          <a:lstStyle/>
          <a:p>
            <a:r>
              <a:rPr lang="en-US" dirty="0"/>
              <a:t>job </a:t>
            </a:r>
            <a:r>
              <a:rPr lang="en-US" dirty="0" smtClean="0"/>
              <a:t>satisfaction</a:t>
            </a:r>
          </a:p>
          <a:p>
            <a:r>
              <a:rPr lang="en-US" dirty="0" smtClean="0"/>
              <a:t>burnout </a:t>
            </a:r>
            <a:r>
              <a:rPr lang="en-US" dirty="0"/>
              <a:t>and retention rates </a:t>
            </a:r>
            <a:endParaRPr lang="en-US" dirty="0" smtClean="0"/>
          </a:p>
          <a:p>
            <a:r>
              <a:rPr lang="en-US" dirty="0" smtClean="0"/>
              <a:t>perceptions </a:t>
            </a:r>
            <a:r>
              <a:rPr lang="en-US" dirty="0"/>
              <a:t>of work conditions </a:t>
            </a:r>
          </a:p>
          <a:p>
            <a:r>
              <a:rPr lang="en-US" dirty="0" smtClean="0"/>
              <a:t>their </a:t>
            </a:r>
            <a:r>
              <a:rPr lang="en-US" dirty="0"/>
              <a:t>ﬁdelity in implementing new academic interventions and </a:t>
            </a:r>
            <a:r>
              <a:rPr lang="en-US" dirty="0" smtClean="0"/>
              <a:t>curricula</a:t>
            </a:r>
            <a:endParaRPr lang="en-US" dirty="0"/>
          </a:p>
        </p:txBody>
      </p:sp>
      <p:pic>
        <p:nvPicPr>
          <p:cNvPr id="4" name="Google Shape;14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31081" y="3107251"/>
            <a:ext cx="2818078" cy="1719974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TextBox 4"/>
          <p:cNvSpPr txBox="1"/>
          <p:nvPr/>
        </p:nvSpPr>
        <p:spPr>
          <a:xfrm>
            <a:off x="6232634" y="4519448"/>
            <a:ext cx="2490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(Bear, Yang, Pell, 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06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>
            <a:spLocks noGrp="1"/>
          </p:cNvSpPr>
          <p:nvPr>
            <p:ph type="title"/>
          </p:nvPr>
        </p:nvSpPr>
        <p:spPr>
          <a:xfrm>
            <a:off x="329850" y="123225"/>
            <a:ext cx="85020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Updated </a:t>
            </a:r>
            <a:r>
              <a:rPr lang="en" sz="2000" i="1" dirty="0"/>
              <a:t>Summer (2021) Professional Learning Resource List </a:t>
            </a:r>
            <a:endParaRPr sz="2000" i="1" dirty="0"/>
          </a:p>
        </p:txBody>
      </p:sp>
      <p:pic>
        <p:nvPicPr>
          <p:cNvPr id="156" name="Google Shape;15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425" y="1117425"/>
            <a:ext cx="5370151" cy="3623249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7" name="Google Shape;157;p24"/>
          <p:cNvSpPr txBox="1"/>
          <p:nvPr/>
        </p:nvSpPr>
        <p:spPr>
          <a:xfrm>
            <a:off x="6263850" y="1406000"/>
            <a:ext cx="2568000" cy="3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Ways you might: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Prioritize building a culture of wellness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Cultivate wellness for ourselves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Scale support and strategies for collective wellness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7563</TotalTime>
  <Words>3369</Words>
  <Application>Microsoft Office PowerPoint</Application>
  <PresentationFormat>On-screen Show (16:9)</PresentationFormat>
  <Paragraphs>569</Paragraphs>
  <Slides>74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1" baseType="lpstr">
      <vt:lpstr>Arial</vt:lpstr>
      <vt:lpstr>Belleza</vt:lpstr>
      <vt:lpstr>Calibri</vt:lpstr>
      <vt:lpstr>Roboto</vt:lpstr>
      <vt:lpstr>Times New Roman</vt:lpstr>
      <vt:lpstr>Twentieth Century</vt:lpstr>
      <vt:lpstr>Simple Light</vt:lpstr>
      <vt:lpstr>Our time together:</vt:lpstr>
      <vt:lpstr>PowerPoint Presentation</vt:lpstr>
      <vt:lpstr>  Why might you be compelled  to make relationships  a priority for the upcoming school year?</vt:lpstr>
      <vt:lpstr>Schools are  relationship hubs...</vt:lpstr>
      <vt:lpstr>...and + relationships help create + impacts! </vt:lpstr>
      <vt:lpstr>+ Well-being</vt:lpstr>
      <vt:lpstr>PowerPoint Presentation</vt:lpstr>
      <vt:lpstr>Staff School Climate Perceptions</vt:lpstr>
      <vt:lpstr>Updated Summer (2021) Professional Learning Resource List </vt:lpstr>
      <vt:lpstr>Where positive teacher-student relationships are found, students overall also show:</vt:lpstr>
      <vt:lpstr>Positive teacher-student relationships are particularly important for students at greater risk for negative outcomes:</vt:lpstr>
      <vt:lpstr>PowerPoint Presentation</vt:lpstr>
      <vt:lpstr>PowerPoint Presentation</vt:lpstr>
      <vt:lpstr>Recognition/ Positive Reinforcement (R+) Systems</vt:lpstr>
      <vt:lpstr>PowerPoint Presentation</vt:lpstr>
      <vt:lpstr>PowerPoint Presentation</vt:lpstr>
      <vt:lpstr>The Purposes of Positive Reinforcement (R+)/ Recognition Systems</vt:lpstr>
      <vt:lpstr>DE-PBS Key Features</vt:lpstr>
      <vt:lpstr>Evidence-based SW strategy:  Recognition/R+ Systems</vt:lpstr>
      <vt:lpstr>PowerPoint Presentation</vt:lpstr>
      <vt:lpstr>Evidence-based SW strategy: Positive Recognition/R+</vt:lpstr>
      <vt:lpstr>Evidence-based SW strategy: Positive Recognition/R+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Recognizing the importance  of Adult Relationships</vt:lpstr>
      <vt:lpstr>PowerPoint Presentation</vt:lpstr>
      <vt:lpstr>PowerPoint Presentation</vt:lpstr>
      <vt:lpstr>Keeping the Support, Care, &amp; Love Flowing</vt:lpstr>
      <vt:lpstr>The PBIS School-Wide   R+/Recognition Matrix </vt:lpstr>
      <vt:lpstr>PowerPoint Presentation</vt:lpstr>
      <vt:lpstr>PowerPoint Presentation</vt:lpstr>
      <vt:lpstr>PBIS School-wide Acknowledgement Matrix </vt:lpstr>
      <vt:lpstr>PBIS School-wide Acknowledgement Matrix </vt:lpstr>
      <vt:lpstr>Develop a System/Schedule to Teach Lessons</vt:lpstr>
      <vt:lpstr>Develop a System to Ensure Support, Care, &amp; Love are a Habit &amp; Are Given Equitably</vt:lpstr>
      <vt:lpstr>PBIS School-wide Acknowledgement Matrix </vt:lpstr>
      <vt:lpstr>Immediate/High Frequency Acknowledgements</vt:lpstr>
      <vt:lpstr>Immediate/High Frequency Acknowledgements</vt:lpstr>
      <vt:lpstr>Best Practices for community building R+ systems</vt:lpstr>
      <vt:lpstr>PowerPoint Presentation</vt:lpstr>
      <vt:lpstr>Ensuring Your Recognition System Benefits All</vt:lpstr>
      <vt:lpstr>How to avoid  rewards negatively impacting interest &amp; performance:</vt:lpstr>
      <vt:lpstr>PowerPoint Presentation</vt:lpstr>
      <vt:lpstr>PowerPoint Presentation</vt:lpstr>
      <vt:lpstr>PowerPoint Presentation</vt:lpstr>
      <vt:lpstr>Effective Ways to  Praise and Acknowledge Worksheet  </vt:lpstr>
      <vt:lpstr>Practice the Best Practices</vt:lpstr>
      <vt:lpstr>PowerPoint Presentation</vt:lpstr>
      <vt:lpstr>PowerPoint Presentation</vt:lpstr>
      <vt:lpstr>On-Going, Data-Based Decision-Making with Voice &amp; Preferences Matter: Praise Preference Assessment  Delaware School Climate Surveys</vt:lpstr>
      <vt:lpstr>On-Going, Data-Based Decision-Making with Voice &amp; Preferences Matter: Praise Preference Assessment  Delaware School Climate Surveys</vt:lpstr>
      <vt:lpstr>PowerPoint Presentation</vt:lpstr>
      <vt:lpstr>So...</vt:lpstr>
      <vt:lpstr>Praise preference assessments </vt:lpstr>
      <vt:lpstr>Praise Preference Assessment:</vt:lpstr>
      <vt:lpstr>Planned Praise:</vt:lpstr>
      <vt:lpstr>On-Going, Data-Based Decision-Making with Voice &amp; Preferences Matter: Praise Preference Assessment  Delaware School Climate Surveys</vt:lpstr>
      <vt:lpstr>PowerPoint Presentation</vt:lpstr>
      <vt:lpstr>PowerPoint Presentation</vt:lpstr>
      <vt:lpstr>Prioritize the first two weeks: Big Picture</vt:lpstr>
      <vt:lpstr>Prioritize the first two weeks: Big Picture</vt:lpstr>
      <vt:lpstr> Develop your R+ Matrix and engage staff in Recognition/R+ and relationship-building conversations  Other, initial relationship building strategies to consider: Getting to Know Us...Lightening Round My Name, My Identify Door Greetings </vt:lpstr>
      <vt:lpstr> Develop your R+ Matrix and engage staff in Recognition/R+ and relationship-building  conversations  Other, initial relationship building strategies to consider: Getting to Know Us...Lightening Round My Name, My Identify Door Greetings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MTSS Tier 1 - School-based Initial Action Plan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Back!</dc:title>
  <dc:creator>Megan Pell</dc:creator>
  <cp:lastModifiedBy>Megan Pell</cp:lastModifiedBy>
  <cp:revision>17</cp:revision>
  <cp:lastPrinted>2021-07-15T15:12:13Z</cp:lastPrinted>
  <dcterms:modified xsi:type="dcterms:W3CDTF">2021-07-19T18:15:00Z</dcterms:modified>
</cp:coreProperties>
</file>