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embeddedFontLst>
    <p:embeddedFont>
      <p:font typeface="Belleza"/>
      <p:regular r:id="rId41"/>
    </p:embeddedFont>
    <p:embeddedFont>
      <p:font typeface="Roboto"/>
      <p:regular r:id="rId42"/>
      <p:bold r:id="rId43"/>
      <p:italic r:id="rId44"/>
      <p:boldItalic r:id="rId45"/>
    </p:embeddedFont>
    <p:embeddedFont>
      <p:font typeface="Short Stack"/>
      <p:regular r:id="rId46"/>
    </p:embeddedFont>
    <p:embeddedFont>
      <p:font typeface="Radley"/>
      <p:regular r:id="rId47"/>
      <p: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iDBTNbdpq00FBe+5ea/964TbDm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82BDCD-2C69-4337-A383-AEE4419FEF60}">
  <a:tblStyle styleId="{8C82BDCD-2C69-4337-A383-AEE4419FEF6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E3BC25A-ED18-4FD4-9902-6ACACEF5A9A1}"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regular.fntdata"/><Relationship Id="rId41" Type="http://schemas.openxmlformats.org/officeDocument/2006/relationships/font" Target="fonts/Belleza-regular.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ShortStack-regular.fntdata"/><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dley-italic.fntdata"/><Relationship Id="rId47" Type="http://schemas.openxmlformats.org/officeDocument/2006/relationships/font" Target="fonts/Radley-regular.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rgbClr val="000000"/>
                </a:solidFill>
                <a:latin typeface="Arial"/>
                <a:ea typeface="Arial"/>
                <a:cs typeface="Arial"/>
                <a:sym typeface="Arial"/>
              </a:rPr>
              <a:t>Delaware Positive Behavior Support Project</a:t>
            </a:r>
            <a:endParaRPr/>
          </a:p>
        </p:txBody>
      </p:sp>
      <p:sp>
        <p:nvSpPr>
          <p:cNvPr id="96" name="Google Shape;9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8" name="Google Shape;98;p1:notes"/>
          <p:cNvSpPr txBox="1"/>
          <p:nvPr>
            <p:ph idx="1" type="body"/>
          </p:nvPr>
        </p:nvSpPr>
        <p:spPr>
          <a:xfrm>
            <a:off x="958811" y="4564211"/>
            <a:ext cx="5273451" cy="43239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9" name="Google Shape;25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t/>
            </a:r>
            <a:endParaRPr sz="900"/>
          </a:p>
        </p:txBody>
      </p:sp>
      <p:sp>
        <p:nvSpPr>
          <p:cNvPr id="260" name="Google Shape;26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281" name="Google Shape;2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2" name="Google Shape;28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e365109ee2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e365109ee2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e365109ee2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19" name="Google Shape;31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0" name="Google Shape;32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e39cfa4cea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e39cfa4cea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e39cfa4cea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e3b42bd013_1_10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e3b42bd013_1_10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ge3b42bd013_1_10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3b42bd013_1_995:notes"/>
          <p:cNvSpPr/>
          <p:nvPr>
            <p:ph idx="2" type="sldImg"/>
          </p:nvPr>
        </p:nvSpPr>
        <p:spPr>
          <a:xfrm>
            <a:off x="2414588" y="530225"/>
            <a:ext cx="4725900" cy="2659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e3b42bd013_1_9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04" name="Google Shape;104;ge3b42bd013_1_9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56" name="Google Shape;35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7" name="Google Shape;35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highlight>
                <a:srgbClr val="CCFF99"/>
              </a:highlight>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e3b42bd013_1_10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64" name="Google Shape;364;ge3b42bd013_1_10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5" name="Google Shape;365;ge3b42bd013_1_10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e1740afa0d_0_6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e1740afa0d_0_6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highlight>
                <a:srgbClr val="FFFF00"/>
              </a:highlight>
            </a:endParaRPr>
          </a:p>
        </p:txBody>
      </p:sp>
      <p:sp>
        <p:nvSpPr>
          <p:cNvPr id="373" name="Google Shape;373;ge1740afa0d_0_6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e3b42bd013_1_10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80" name="Google Shape;380;ge3b42bd013_1_10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1" name="Google Shape;381;ge3b42bd013_1_10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e1740afa0d_0_6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e1740afa0d_0_6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ge1740afa0d_0_6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e39cfa4cea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ge39cfa4cea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ge39cfa4cea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e39cfa4cea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
        <p:nvSpPr>
          <p:cNvPr id="423" name="Google Shape;423;ge39cfa4cea_0_102:notes"/>
          <p:cNvSpPr txBox="1"/>
          <p:nvPr/>
        </p:nvSpPr>
        <p:spPr>
          <a:xfrm>
            <a:off x="3884613" y="8684926"/>
            <a:ext cx="2971800" cy="457500"/>
          </a:xfrm>
          <a:prstGeom prst="rect">
            <a:avLst/>
          </a:prstGeom>
          <a:noFill/>
          <a:ln>
            <a:noFill/>
          </a:ln>
        </p:spPr>
        <p:txBody>
          <a:bodyPr anchorCtr="0" anchor="b" bIns="46550" lIns="93125" spcFirstLastPara="1" rIns="93125" wrap="square" tIns="46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424" name="Google Shape;424;ge39cfa4cea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5" name="Google Shape;425;ge39cfa4cea_0_102: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
        <p:nvSpPr>
          <p:cNvPr id="435" name="Google Shape;435;p2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Summer 2019</a:t>
            </a:r>
            <a:endParaRPr/>
          </a:p>
        </p:txBody>
      </p:sp>
      <p:sp>
        <p:nvSpPr>
          <p:cNvPr id="436" name="Google Shape;436;p2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MTSS Tier 1: School-wide PBS Team Workshop</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1740afa0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e1740afa0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75000"/>
              </a:lnSpc>
              <a:spcBef>
                <a:spcPts val="0"/>
              </a:spcBef>
              <a:spcAft>
                <a:spcPts val="0"/>
              </a:spcAft>
              <a:buNone/>
            </a:pPr>
            <a:r>
              <a:t/>
            </a:r>
            <a:endParaRPr>
              <a:highlight>
                <a:srgbClr val="FFF2CC"/>
              </a:highlight>
            </a:endParaRPr>
          </a:p>
        </p:txBody>
      </p:sp>
      <p:sp>
        <p:nvSpPr>
          <p:cNvPr id="116" name="Google Shape;116;ge1740afa0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e39cfa4ce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e39cfa4ce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highlight>
                <a:srgbClr val="CCFF99"/>
              </a:highlight>
            </a:endParaRPr>
          </a:p>
        </p:txBody>
      </p:sp>
      <p:sp>
        <p:nvSpPr>
          <p:cNvPr id="459" name="Google Shape;459;ge39cfa4ce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e39cfa4cea_0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e39cfa4cea_0_2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e39cfa4cea_0_2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3b42bd013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e3b42bd013_1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highlight>
                <a:srgbClr val="CCFF99"/>
              </a:highlight>
            </a:endParaRPr>
          </a:p>
        </p:txBody>
      </p:sp>
      <p:sp>
        <p:nvSpPr>
          <p:cNvPr id="131" name="Google Shape;131;ge3b42bd013_1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153" name="Google Shape;1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4" name="Google Shape;15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1740afa0d_0_6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e1740afa0d_0_6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highlight>
                <a:srgbClr val="CCFF99"/>
              </a:highlight>
            </a:endParaRPr>
          </a:p>
        </p:txBody>
      </p:sp>
      <p:sp>
        <p:nvSpPr>
          <p:cNvPr id="164" name="Google Shape;164;ge1740afa0d_0_6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36b517e3c_0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e36b517e3c_0_3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e36b517e3c_0_3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36b517e3c_0_6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e36b517e3c_0_6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e36b517e3c_0_6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e1740afa0d_0_6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e1740afa0d_0_6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e1740afa0d_0_6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8" name="Google Shape;78;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iagram or Organization Chart" type="dgm">
  <p:cSld name="DIAGRAM">
    <p:spTree>
      <p:nvGrpSpPr>
        <p:cNvPr id="31" name="Shape 31"/>
        <p:cNvGrpSpPr/>
        <p:nvPr/>
      </p:nvGrpSpPr>
      <p:grpSpPr>
        <a:xfrm>
          <a:off x="0" y="0"/>
          <a:ext cx="0" cy="0"/>
          <a:chOff x="0" y="0"/>
          <a:chExt cx="0" cy="0"/>
        </a:xfrm>
      </p:grpSpPr>
      <p:sp>
        <p:nvSpPr>
          <p:cNvPr id="32" name="Google Shape;32;p30"/>
          <p:cNvSpPr txBox="1"/>
          <p:nvPr>
            <p:ph type="title"/>
          </p:nvPr>
        </p:nvSpPr>
        <p:spPr>
          <a:xfrm>
            <a:off x="914400" y="609600"/>
            <a:ext cx="10363200" cy="1143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p:nvPr>
            <p:ph idx="2" type="dgm"/>
          </p:nvPr>
        </p:nvSpPr>
        <p:spPr>
          <a:xfrm>
            <a:off x="914400" y="1981200"/>
            <a:ext cx="10363200" cy="4114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53" name="Shape 53"/>
        <p:cNvGrpSpPr/>
        <p:nvPr/>
      </p:nvGrpSpPr>
      <p:grpSpPr>
        <a:xfrm>
          <a:off x="0" y="0"/>
          <a:ext cx="0" cy="0"/>
          <a:chOff x="0" y="0"/>
          <a:chExt cx="0" cy="0"/>
        </a:xfrm>
      </p:grpSpPr>
      <p:sp>
        <p:nvSpPr>
          <p:cNvPr id="54" name="Google Shape;54;p32"/>
          <p:cNvSpPr txBox="1"/>
          <p:nvPr>
            <p:ph type="title"/>
          </p:nvPr>
        </p:nvSpPr>
        <p:spPr>
          <a:xfrm>
            <a:off x="1215565" y="486892"/>
            <a:ext cx="9757236" cy="103710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 type="body"/>
          </p:nvPr>
        </p:nvSpPr>
        <p:spPr>
          <a:xfrm>
            <a:off x="609600" y="2057401"/>
            <a:ext cx="10972800" cy="40687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2"/>
          <p:cNvSpPr txBox="1"/>
          <p:nvPr>
            <p:ph idx="11" type="ftr"/>
          </p:nvPr>
        </p:nvSpPr>
        <p:spPr>
          <a:xfrm>
            <a:off x="609600" y="6248134"/>
            <a:ext cx="9956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0" name="Google Shape;6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PDp-jfnPyB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drive.google.com/file/d/1Y2uaZPMRfWfnBZJzspTl7vd7vhFZNDXB/view" TargetMode="Externa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youtube.com/watch?v=fcnG1F-lQyA" TargetMode="External"/><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
          <p:cNvPicPr preferRelativeResize="0"/>
          <p:nvPr/>
        </p:nvPicPr>
        <p:blipFill rotWithShape="1">
          <a:blip r:embed="rId3">
            <a:alphaModFix/>
          </a:blip>
          <a:srcRect b="0" l="0" r="0" t="0"/>
          <a:stretch/>
        </p:blipFill>
        <p:spPr>
          <a:xfrm>
            <a:off x="0" y="1654575"/>
            <a:ext cx="12192000" cy="30648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p9"/>
          <p:cNvGrpSpPr/>
          <p:nvPr/>
        </p:nvGrpSpPr>
        <p:grpSpPr>
          <a:xfrm>
            <a:off x="6884504" y="1775791"/>
            <a:ext cx="4038599" cy="3886200"/>
            <a:chOff x="0" y="0"/>
            <a:chExt cx="4038599" cy="3886200"/>
          </a:xfrm>
        </p:grpSpPr>
        <p:sp>
          <p:nvSpPr>
            <p:cNvPr id="263" name="Google Shape;263;p9"/>
            <p:cNvSpPr/>
            <p:nvPr/>
          </p:nvSpPr>
          <p:spPr>
            <a:xfrm>
              <a:off x="0" y="0"/>
              <a:ext cx="4038599" cy="3886200"/>
            </a:xfrm>
            <a:prstGeom prst="triangle">
              <a:avLst>
                <a:gd fmla="val 5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a:off x="1830532" y="406666"/>
              <a:ext cx="2038915" cy="951371"/>
            </a:xfrm>
            <a:prstGeom prst="roundRect">
              <a:avLst>
                <a:gd fmla="val 16667" name="adj"/>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txBox="1"/>
            <p:nvPr/>
          </p:nvSpPr>
          <p:spPr>
            <a:xfrm>
              <a:off x="1876974" y="453108"/>
              <a:ext cx="1946031" cy="85848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dk1"/>
                </a:buClr>
                <a:buSzPts val="2200"/>
                <a:buFont typeface="Times New Roman"/>
                <a:buNone/>
              </a:pPr>
              <a:r>
                <a:rPr b="1" i="0" lang="en-US" sz="2200" u="none" cap="none" strike="noStrike">
                  <a:solidFill>
                    <a:schemeClr val="dk1"/>
                  </a:solidFill>
                  <a:latin typeface="Times New Roman"/>
                  <a:ea typeface="Times New Roman"/>
                  <a:cs typeface="Times New Roman"/>
                  <a:sym typeface="Times New Roman"/>
                </a:rPr>
                <a:t> Respect Ourselves</a:t>
              </a:r>
              <a:endParaRPr b="0" i="0" sz="2200" u="none" cap="none" strike="noStrike">
                <a:solidFill>
                  <a:schemeClr val="dk1"/>
                </a:solidFill>
                <a:latin typeface="Times New Roman"/>
                <a:ea typeface="Times New Roman"/>
                <a:cs typeface="Times New Roman"/>
                <a:sym typeface="Times New Roman"/>
              </a:endParaRPr>
            </a:p>
          </p:txBody>
        </p:sp>
        <p:sp>
          <p:nvSpPr>
            <p:cNvPr id="266" name="Google Shape;266;p9"/>
            <p:cNvSpPr/>
            <p:nvPr/>
          </p:nvSpPr>
          <p:spPr>
            <a:xfrm>
              <a:off x="1776137" y="1451154"/>
              <a:ext cx="2077289" cy="882018"/>
            </a:xfrm>
            <a:prstGeom prst="roundRect">
              <a:avLst>
                <a:gd fmla="val 16667" name="adj"/>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
            <p:cNvSpPr txBox="1"/>
            <p:nvPr/>
          </p:nvSpPr>
          <p:spPr>
            <a:xfrm>
              <a:off x="1819194" y="1494211"/>
              <a:ext cx="1991175" cy="795904"/>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dk1"/>
                </a:buClr>
                <a:buSzPts val="2100"/>
                <a:buFont typeface="Calibri"/>
                <a:buNone/>
              </a:pPr>
              <a:r>
                <a:rPr b="1" i="0" lang="en-US" sz="2100" u="none" cap="none" strike="noStrike">
                  <a:solidFill>
                    <a:schemeClr val="dk1"/>
                  </a:solidFill>
                  <a:latin typeface="Calibri"/>
                  <a:ea typeface="Calibri"/>
                  <a:cs typeface="Calibri"/>
                  <a:sym typeface="Calibri"/>
                </a:rPr>
                <a:t> </a:t>
              </a:r>
              <a:r>
                <a:rPr b="1" i="0" lang="en-US" sz="2100" u="none" cap="none" strike="noStrike">
                  <a:solidFill>
                    <a:schemeClr val="dk1"/>
                  </a:solidFill>
                  <a:latin typeface="Times New Roman"/>
                  <a:ea typeface="Times New Roman"/>
                  <a:cs typeface="Times New Roman"/>
                  <a:sym typeface="Times New Roman"/>
                </a:rPr>
                <a:t>Respect Our Community</a:t>
              </a:r>
              <a:endParaRPr b="0" i="0" sz="2100" u="none" cap="none" strike="noStrike">
                <a:solidFill>
                  <a:schemeClr val="dk1"/>
                </a:solidFill>
                <a:latin typeface="Times New Roman"/>
                <a:ea typeface="Times New Roman"/>
                <a:cs typeface="Times New Roman"/>
                <a:sym typeface="Times New Roman"/>
              </a:endParaRPr>
            </a:p>
          </p:txBody>
        </p:sp>
        <p:sp>
          <p:nvSpPr>
            <p:cNvPr id="268" name="Google Shape;268;p9"/>
            <p:cNvSpPr/>
            <p:nvPr/>
          </p:nvSpPr>
          <p:spPr>
            <a:xfrm>
              <a:off x="1776137" y="2443990"/>
              <a:ext cx="2077289" cy="942426"/>
            </a:xfrm>
            <a:prstGeom prst="roundRect">
              <a:avLst>
                <a:gd fmla="val 16667" name="adj"/>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
            <p:cNvSpPr txBox="1"/>
            <p:nvPr/>
          </p:nvSpPr>
          <p:spPr>
            <a:xfrm>
              <a:off x="1822142" y="2489995"/>
              <a:ext cx="1985279" cy="850416"/>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dk1"/>
                </a:buClr>
                <a:buSzPts val="2100"/>
                <a:buFont typeface="Calibri"/>
                <a:buNone/>
              </a:pPr>
              <a:r>
                <a:rPr b="1" i="0" lang="en-US" sz="2100" u="none" cap="none" strike="noStrike">
                  <a:solidFill>
                    <a:schemeClr val="dk1"/>
                  </a:solidFill>
                  <a:latin typeface="Calibri"/>
                  <a:ea typeface="Calibri"/>
                  <a:cs typeface="Calibri"/>
                  <a:sym typeface="Calibri"/>
                </a:rPr>
                <a:t> </a:t>
              </a:r>
              <a:r>
                <a:rPr b="1" i="0" lang="en-US" sz="2100" u="none" cap="none" strike="noStrike">
                  <a:solidFill>
                    <a:schemeClr val="dk1"/>
                  </a:solidFill>
                  <a:latin typeface="Times New Roman"/>
                  <a:ea typeface="Times New Roman"/>
                  <a:cs typeface="Times New Roman"/>
                  <a:sym typeface="Times New Roman"/>
                </a:rPr>
                <a:t>Respect Our Environment</a:t>
              </a:r>
              <a:endParaRPr b="0" i="0" sz="1400" u="none" cap="none" strike="noStrike">
                <a:solidFill>
                  <a:srgbClr val="000000"/>
                </a:solidFill>
                <a:latin typeface="Arial"/>
                <a:ea typeface="Arial"/>
                <a:cs typeface="Arial"/>
                <a:sym typeface="Arial"/>
              </a:endParaRPr>
            </a:p>
          </p:txBody>
        </p:sp>
      </p:grpSp>
      <p:sp>
        <p:nvSpPr>
          <p:cNvPr id="270" name="Google Shape;270;p9"/>
          <p:cNvSpPr txBox="1"/>
          <p:nvPr>
            <p:ph type="title"/>
          </p:nvPr>
        </p:nvSpPr>
        <p:spPr>
          <a:xfrm>
            <a:off x="2099300" y="568927"/>
            <a:ext cx="8153400" cy="7446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3600"/>
              <a:buFont typeface="Calibri"/>
              <a:buNone/>
            </a:pPr>
            <a:r>
              <a:rPr lang="en-US" sz="3200">
                <a:latin typeface="Arial"/>
                <a:ea typeface="Arial"/>
                <a:cs typeface="Arial"/>
                <a:sym typeface="Arial"/>
              </a:rPr>
              <a:t>How do you teach behavioral expectations?</a:t>
            </a:r>
            <a:endParaRPr sz="3200">
              <a:latin typeface="Arial"/>
              <a:ea typeface="Arial"/>
              <a:cs typeface="Arial"/>
              <a:sym typeface="Arial"/>
            </a:endParaRPr>
          </a:p>
        </p:txBody>
      </p:sp>
      <p:sp>
        <p:nvSpPr>
          <p:cNvPr id="271" name="Google Shape;271;p9"/>
          <p:cNvSpPr txBox="1"/>
          <p:nvPr>
            <p:ph idx="1" type="body"/>
          </p:nvPr>
        </p:nvSpPr>
        <p:spPr>
          <a:xfrm>
            <a:off x="1702900" y="1866100"/>
            <a:ext cx="5181600" cy="3795900"/>
          </a:xfrm>
          <a:prstGeom prst="rect">
            <a:avLst/>
          </a:prstGeom>
          <a:noFill/>
          <a:ln>
            <a:noFill/>
          </a:ln>
        </p:spPr>
        <p:txBody>
          <a:bodyPr anchorCtr="0" anchor="t" bIns="45700" lIns="91425" spcFirstLastPara="1" rIns="91425" wrap="square" tIns="45700">
            <a:normAutofit/>
          </a:bodyPr>
          <a:lstStyle/>
          <a:p>
            <a:pPr indent="-307975" lvl="1" marL="685800" rtl="0" algn="l">
              <a:lnSpc>
                <a:spcPct val="95000"/>
              </a:lnSpc>
              <a:spcBef>
                <a:spcPts val="0"/>
              </a:spcBef>
              <a:spcAft>
                <a:spcPts val="0"/>
              </a:spcAft>
              <a:buClr>
                <a:schemeClr val="dk1"/>
              </a:buClr>
              <a:buSzPts val="2400"/>
              <a:buChar char="•"/>
            </a:pPr>
            <a:r>
              <a:rPr lang="en-US">
                <a:latin typeface="Arial"/>
                <a:ea typeface="Arial"/>
                <a:cs typeface="Arial"/>
                <a:sym typeface="Arial"/>
              </a:rPr>
              <a:t>Teach in the actual settings where behaviors are to occur</a:t>
            </a:r>
            <a:endParaRPr>
              <a:latin typeface="Arial"/>
              <a:ea typeface="Arial"/>
              <a:cs typeface="Arial"/>
              <a:sym typeface="Arial"/>
            </a:endParaRPr>
          </a:p>
          <a:p>
            <a:pPr indent="-307975" lvl="1" marL="685800" rtl="0" algn="l">
              <a:lnSpc>
                <a:spcPct val="95000"/>
              </a:lnSpc>
              <a:spcBef>
                <a:spcPts val="500"/>
              </a:spcBef>
              <a:spcAft>
                <a:spcPts val="0"/>
              </a:spcAft>
              <a:buClr>
                <a:schemeClr val="dk1"/>
              </a:buClr>
              <a:buSzPts val="2400"/>
              <a:buChar char="•"/>
            </a:pPr>
            <a:r>
              <a:rPr lang="en-US">
                <a:latin typeface="Arial"/>
                <a:ea typeface="Arial"/>
                <a:cs typeface="Arial"/>
                <a:sym typeface="Arial"/>
              </a:rPr>
              <a:t>Teach the words by demonstrating the actions using examples and non-examples.</a:t>
            </a:r>
            <a:endParaRPr>
              <a:latin typeface="Arial"/>
              <a:ea typeface="Arial"/>
              <a:cs typeface="Arial"/>
              <a:sym typeface="Arial"/>
            </a:endParaRPr>
          </a:p>
          <a:p>
            <a:pPr indent="-307975" lvl="1" marL="685800" rtl="0" algn="l">
              <a:lnSpc>
                <a:spcPct val="95000"/>
              </a:lnSpc>
              <a:spcBef>
                <a:spcPts val="500"/>
              </a:spcBef>
              <a:spcAft>
                <a:spcPts val="0"/>
              </a:spcAft>
              <a:buClr>
                <a:schemeClr val="dk1"/>
              </a:buClr>
              <a:buSzPts val="2400"/>
              <a:buChar char="•"/>
            </a:pPr>
            <a:r>
              <a:rPr lang="en-US">
                <a:latin typeface="Arial"/>
                <a:ea typeface="Arial"/>
                <a:cs typeface="Arial"/>
                <a:sym typeface="Arial"/>
              </a:rPr>
              <a:t>Model and practice to fluency</a:t>
            </a:r>
            <a:endParaRPr>
              <a:latin typeface="Arial"/>
              <a:ea typeface="Arial"/>
              <a:cs typeface="Arial"/>
              <a:sym typeface="Arial"/>
            </a:endParaRPr>
          </a:p>
          <a:p>
            <a:pPr indent="-307975" lvl="1" marL="685800" rtl="0" algn="l">
              <a:lnSpc>
                <a:spcPct val="95000"/>
              </a:lnSpc>
              <a:spcBef>
                <a:spcPts val="500"/>
              </a:spcBef>
              <a:spcAft>
                <a:spcPts val="0"/>
              </a:spcAft>
              <a:buClr>
                <a:schemeClr val="dk1"/>
              </a:buClr>
              <a:buSzPts val="2400"/>
              <a:buChar char="•"/>
            </a:pPr>
            <a:r>
              <a:rPr lang="en-US">
                <a:latin typeface="Arial"/>
                <a:ea typeface="Arial"/>
                <a:cs typeface="Arial"/>
                <a:sym typeface="Arial"/>
              </a:rPr>
              <a:t>Build a social culture that is predictable and focused on student success.</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0"/>
          <p:cNvSpPr txBox="1"/>
          <p:nvPr>
            <p:ph type="title"/>
          </p:nvPr>
        </p:nvSpPr>
        <p:spPr>
          <a:xfrm>
            <a:off x="838200" y="3003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D2A53"/>
              </a:buClr>
              <a:buSzPts val="4400"/>
              <a:buFont typeface="Calibri"/>
              <a:buNone/>
            </a:pPr>
            <a:r>
              <a:rPr lang="en-US">
                <a:latin typeface="Arial"/>
                <a:ea typeface="Arial"/>
                <a:cs typeface="Arial"/>
                <a:sym typeface="Arial"/>
              </a:rPr>
              <a:t>Creating Behavior Lesson Plans</a:t>
            </a:r>
            <a:endParaRPr b="1">
              <a:latin typeface="Arial"/>
              <a:ea typeface="Arial"/>
              <a:cs typeface="Arial"/>
              <a:sym typeface="Arial"/>
            </a:endParaRPr>
          </a:p>
        </p:txBody>
      </p:sp>
      <p:sp>
        <p:nvSpPr>
          <p:cNvPr id="278" name="Google Shape;278;p10"/>
          <p:cNvSpPr txBox="1"/>
          <p:nvPr/>
        </p:nvSpPr>
        <p:spPr>
          <a:xfrm>
            <a:off x="1430500" y="1480675"/>
            <a:ext cx="9180000" cy="4889400"/>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Tier 1 team members or classroom teachers should create unified lesson plans for each desired behavior from the </a:t>
            </a:r>
            <a:r>
              <a:rPr b="0" i="0" lang="en-US" sz="2800" u="none" cap="none" strike="noStrike">
                <a:solidFill>
                  <a:schemeClr val="dk1"/>
                </a:solidFill>
                <a:latin typeface="Arial"/>
                <a:ea typeface="Arial"/>
                <a:cs typeface="Arial"/>
                <a:sym typeface="Arial"/>
                <a:extLst>
                  <a:ext uri="http://customooxmlschemas.google.com/">
                    <go:slidesCustomData xmlns:go="http://customooxmlschemas.google.com/" textRoundtripDataId="4"/>
                  </a:ext>
                </a:extLst>
              </a:rPr>
              <a:t>matrix</a:t>
            </a:r>
            <a:r>
              <a:rPr b="0" i="0" lang="en-US" sz="2800" u="none" cap="none" strike="noStrike">
                <a:solidFill>
                  <a:schemeClr val="dk1"/>
                </a:solidFill>
                <a:latin typeface="Arial"/>
                <a:ea typeface="Arial"/>
                <a:cs typeface="Arial"/>
                <a:sym typeface="Arial"/>
              </a:rPr>
              <a:t> by incorporating the language and lessons from the SEL curriculum.</a:t>
            </a:r>
            <a:endParaRPr b="0" i="0" sz="2800" u="none" cap="none" strike="noStrike">
              <a:solidFill>
                <a:schemeClr val="dk1"/>
              </a:solidFill>
              <a:latin typeface="Arial"/>
              <a:ea typeface="Arial"/>
              <a:cs typeface="Arial"/>
              <a:sym typeface="Arial"/>
            </a:endParaRPr>
          </a:p>
          <a:p>
            <a:pPr indent="-165100" lvl="0" marL="342900" marR="0" rtl="0" algn="l">
              <a:lnSpc>
                <a:spcPct val="90000"/>
              </a:lnSpc>
              <a:spcBef>
                <a:spcPts val="560"/>
              </a:spcBef>
              <a:spcAft>
                <a:spcPts val="0"/>
              </a:spcAft>
              <a:buClr>
                <a:schemeClr val="dk1"/>
              </a:buClr>
              <a:buSzPts val="2800"/>
              <a:buFont typeface="Noto Sans Symbols"/>
              <a:buNone/>
            </a:pPr>
            <a:r>
              <a:t/>
            </a:r>
            <a:endParaRPr b="0" i="0" sz="2800" u="none" cap="none" strike="noStrike">
              <a:solidFill>
                <a:schemeClr val="dk1"/>
              </a:solidFill>
              <a:latin typeface="Arial"/>
              <a:ea typeface="Arial"/>
              <a:cs typeface="Arial"/>
              <a:sym typeface="Arial"/>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Students are taught the expectations, rules, and routines for both the school-wide system and the classroom-wide system as it aligns to the SEL curriculum.</a:t>
            </a:r>
            <a:endParaRPr b="0" i="0" sz="1400" u="none" cap="none" strike="noStrike">
              <a:solidFill>
                <a:schemeClr val="dk1"/>
              </a:solidFill>
              <a:latin typeface="Arial"/>
              <a:ea typeface="Arial"/>
              <a:cs typeface="Arial"/>
              <a:sym typeface="Arial"/>
            </a:endParaRPr>
          </a:p>
          <a:p>
            <a:pPr indent="-165100" lvl="0" marL="342900" marR="0" rtl="0" algn="l">
              <a:lnSpc>
                <a:spcPct val="90000"/>
              </a:lnSpc>
              <a:spcBef>
                <a:spcPts val="560"/>
              </a:spcBef>
              <a:spcAft>
                <a:spcPts val="0"/>
              </a:spcAft>
              <a:buClr>
                <a:schemeClr val="dk1"/>
              </a:buClr>
              <a:buSzPts val="2800"/>
              <a:buFont typeface="Noto Sans Symbols"/>
              <a:buNone/>
            </a:pPr>
            <a:r>
              <a:t/>
            </a:r>
            <a:endParaRPr b="0" i="0" sz="2800" u="none" cap="none" strike="noStrike">
              <a:solidFill>
                <a:schemeClr val="dk1"/>
              </a:solidFill>
              <a:latin typeface="Arial"/>
              <a:ea typeface="Arial"/>
              <a:cs typeface="Arial"/>
              <a:sym typeface="Arial"/>
            </a:endParaRPr>
          </a:p>
          <a:p>
            <a:pPr indent="0" lvl="0" marL="0" marR="0" rtl="0" algn="ctr">
              <a:lnSpc>
                <a:spcPct val="90000"/>
              </a:lnSpc>
              <a:spcBef>
                <a:spcPts val="560"/>
              </a:spcBef>
              <a:spcAft>
                <a:spcPts val="0"/>
              </a:spcAft>
              <a:buClr>
                <a:schemeClr val="dk1"/>
              </a:buClr>
              <a:buSzPts val="2800"/>
              <a:buFont typeface="Noto Sans Symbols"/>
              <a:buNone/>
            </a:pPr>
            <a:r>
              <a:rPr b="0" i="0" lang="en-US" sz="2800" u="none" cap="none" strike="noStrike">
                <a:solidFill>
                  <a:schemeClr val="dk1"/>
                </a:solidFill>
                <a:latin typeface="Arial"/>
                <a:ea typeface="Arial"/>
                <a:cs typeface="Arial"/>
                <a:sym typeface="Arial"/>
              </a:rPr>
              <a:t>Remember… If you are seeing problematic behavior, ask, </a:t>
            </a:r>
            <a:r>
              <a:rPr b="0" i="1" lang="en-US" sz="2800" u="none" cap="none" strike="noStrike">
                <a:solidFill>
                  <a:schemeClr val="dk1"/>
                </a:solidFill>
                <a:latin typeface="Arial"/>
                <a:ea typeface="Arial"/>
                <a:cs typeface="Arial"/>
                <a:sym typeface="Arial"/>
              </a:rPr>
              <a:t>“Have I taught the desired and acknowledged the behavior I want to see?”</a:t>
            </a:r>
            <a:r>
              <a:rPr b="0" i="0" lang="en-US" sz="28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graphicFrame>
        <p:nvGraphicFramePr>
          <p:cNvPr id="284" name="Google Shape;284;p11"/>
          <p:cNvGraphicFramePr/>
          <p:nvPr/>
        </p:nvGraphicFramePr>
        <p:xfrm>
          <a:off x="1628775" y="595203"/>
          <a:ext cx="3000000" cy="3000000"/>
        </p:xfrm>
        <a:graphic>
          <a:graphicData uri="http://schemas.openxmlformats.org/drawingml/2006/table">
            <a:tbl>
              <a:tblPr>
                <a:noFill/>
                <a:tableStyleId>{8C82BDCD-2C69-4337-A383-AEE4419FEF60}</a:tableStyleId>
              </a:tblPr>
              <a:tblGrid>
                <a:gridCol w="531825"/>
                <a:gridCol w="1068375"/>
                <a:gridCol w="947750"/>
                <a:gridCol w="998525"/>
                <a:gridCol w="1177925"/>
                <a:gridCol w="990600"/>
                <a:gridCol w="935050"/>
                <a:gridCol w="1093775"/>
                <a:gridCol w="1095375"/>
              </a:tblGrid>
              <a:tr h="609600">
                <a:tc gridSpan="2" rowSpan="2">
                  <a:txBody>
                    <a:bodyPr/>
                    <a:lstStyle/>
                    <a:p>
                      <a:pPr indent="0" lvl="0" marL="0" marR="0" rtl="0" algn="ctr">
                        <a:lnSpc>
                          <a:spcPct val="10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Teaching Matrix</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99"/>
                    </a:solidFill>
                  </a:tcPr>
                </a:tc>
                <a:tc rowSpan="2" hMerge="1"/>
                <a:tc gridSpan="7">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SETTING</a:t>
                      </a:r>
                      <a:endParaRPr b="0" i="0" sz="14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hMerge="1"/>
                <a:tc hMerge="1"/>
                <a:tc hMerge="1"/>
                <a:tc hMerge="1"/>
                <a:tc hMerge="1"/>
                <a:tc hMerge="1"/>
              </a:tr>
              <a:tr h="749300">
                <a:tc gridSpan="2" vMerge="1"/>
                <a:tc hMerge="1" vMerge="1"/>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All Settings</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Hallways</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Playgrounds</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Cafeteria</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Library/</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Computer Lab</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Assembly</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Bus</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r>
              <a:tr h="1463675">
                <a:tc rowSpan="3">
                  <a:txBody>
                    <a:bodyPr/>
                    <a:lstStyle/>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extLst>
                            <a:ext uri="http://customooxmlschemas.google.com/">
                              <go:slidesCustomData xmlns:go="http://customooxmlschemas.google.com/" textRoundtripDataId="5"/>
                            </a:ext>
                          </a:extLst>
                        </a:rPr>
                        <a:t>Respect</a:t>
                      </a:r>
                      <a:r>
                        <a:rPr b="0" i="0" lang="en-US" sz="1400" u="none" cap="none" strike="noStrike">
                          <a:solidFill>
                            <a:schemeClr val="dk1"/>
                          </a:solidFill>
                          <a:latin typeface="Arial"/>
                          <a:ea typeface="Arial"/>
                          <a:cs typeface="Arial"/>
                          <a:sym typeface="Arial"/>
                        </a:rPr>
                        <a:t> Ourselves</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Be on task.</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Give your best effort.</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Be prepared.</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Walk.</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Have a plan.</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Eat all your healthy food first.</a:t>
                      </a:r>
                      <a:endParaRPr sz="1400" u="none" cap="none" strike="noStrike"/>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Study, read, compute.</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Sit in one spot.</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Watch for your stop.</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465275">
                <a:tc vMerge="1"/>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Respect Others</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Be kind.</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Hands/feet to self.</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Help/share with others.</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Use normal voice volume.</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Walk to right.</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Play safe.</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Include others.</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Share equipment.</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Invite those sitting alone to join you.</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Whisper.</a:t>
                      </a:r>
                      <a:endParaRPr b="0" i="0" sz="14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Return books.</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Listen/watch.</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Use appropriate applause.</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Use a quiet voice.</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Stay in your seat.</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463675">
                <a:tc vMerge="1"/>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Respect Property</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Recycle.</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Clean up after self.</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Pick up litter.</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Maintain physical space.</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Use equipment properly.</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Put litter in garbage can.</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Replace trays &amp; utensils.</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Clean up eating area.</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Push in chairs.</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Treat books carefully.</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Pick up.</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Treat chairs appropriately.</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Wipe your feet.</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Sit appropriately.</a:t>
                      </a:r>
                      <a:endParaRPr b="0" i="0" sz="2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
        <p:nvSpPr>
          <p:cNvPr id="285" name="Google Shape;285;p11"/>
          <p:cNvSpPr/>
          <p:nvPr/>
        </p:nvSpPr>
        <p:spPr>
          <a:xfrm>
            <a:off x="1735139" y="8044548"/>
            <a:ext cx="184729" cy="64632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br>
              <a:rPr b="0" i="0" lang="en-US" sz="1200" u="none" cap="none" strike="noStrike">
                <a:solidFill>
                  <a:srgbClr val="000000"/>
                </a:solidFill>
                <a:latin typeface="Calibri"/>
                <a:ea typeface="Calibri"/>
                <a:cs typeface="Calibri"/>
                <a:sym typeface="Calibri"/>
              </a:rPr>
            </a:br>
            <a:endParaRPr b="0" i="0" sz="2400" u="none" cap="none" strike="noStrike">
              <a:solidFill>
                <a:srgbClr val="000000"/>
              </a:solidFill>
              <a:latin typeface="Calibri"/>
              <a:ea typeface="Calibri"/>
              <a:cs typeface="Calibri"/>
              <a:sym typeface="Calibri"/>
            </a:endParaRPr>
          </a:p>
        </p:txBody>
      </p:sp>
      <p:sp>
        <p:nvSpPr>
          <p:cNvPr id="286" name="Google Shape;286;p11"/>
          <p:cNvSpPr txBox="1"/>
          <p:nvPr/>
        </p:nvSpPr>
        <p:spPr>
          <a:xfrm rot="-5400000">
            <a:off x="627063" y="3595688"/>
            <a:ext cx="2590800" cy="428625"/>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Expectations</a:t>
            </a:r>
            <a:endParaRPr b="0" i="0" sz="1400" u="none" cap="none" strike="noStrike">
              <a:solidFill>
                <a:srgbClr val="000000"/>
              </a:solidFill>
              <a:latin typeface="Arial"/>
              <a:ea typeface="Arial"/>
              <a:cs typeface="Arial"/>
              <a:sym typeface="Arial"/>
            </a:endParaRPr>
          </a:p>
        </p:txBody>
      </p:sp>
      <p:pic>
        <p:nvPicPr>
          <p:cNvPr id="287" name="Google Shape;287;p11"/>
          <p:cNvPicPr preferRelativeResize="0"/>
          <p:nvPr/>
        </p:nvPicPr>
        <p:blipFill rotWithShape="1">
          <a:blip r:embed="rId3">
            <a:alphaModFix/>
          </a:blip>
          <a:srcRect b="0" l="0" r="0" t="0"/>
          <a:stretch/>
        </p:blipFill>
        <p:spPr>
          <a:xfrm>
            <a:off x="12612688" y="0"/>
            <a:ext cx="0" cy="1646238"/>
          </a:xfrm>
          <a:prstGeom prst="rect">
            <a:avLst/>
          </a:prstGeom>
          <a:noFill/>
          <a:ln>
            <a:noFill/>
          </a:ln>
        </p:spPr>
      </p:pic>
      <p:sp>
        <p:nvSpPr>
          <p:cNvPr id="288" name="Google Shape;288;p11"/>
          <p:cNvSpPr/>
          <p:nvPr/>
        </p:nvSpPr>
        <p:spPr>
          <a:xfrm>
            <a:off x="5972588" y="3197022"/>
            <a:ext cx="1684964" cy="1781175"/>
          </a:xfrm>
          <a:prstGeom prst="ellipse">
            <a:avLst/>
          </a:pr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Calibri"/>
              <a:ea typeface="Calibri"/>
              <a:cs typeface="Calibri"/>
              <a:sym typeface="Calibri"/>
            </a:endParaRPr>
          </a:p>
        </p:txBody>
      </p:sp>
      <p:sp>
        <p:nvSpPr>
          <p:cNvPr id="289" name="Google Shape;289;p11"/>
          <p:cNvSpPr/>
          <p:nvPr/>
        </p:nvSpPr>
        <p:spPr>
          <a:xfrm rot="10800000">
            <a:off x="7246603" y="1418926"/>
            <a:ext cx="1308793" cy="352425"/>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p11"/>
          <p:cNvSpPr txBox="1"/>
          <p:nvPr/>
        </p:nvSpPr>
        <p:spPr>
          <a:xfrm>
            <a:off x="7926666" y="1271972"/>
            <a:ext cx="1585019" cy="646331"/>
          </a:xfrm>
          <a:prstGeom prst="rect">
            <a:avLst/>
          </a:prstGeom>
          <a:solidFill>
            <a:srgbClr val="D8E2F3"/>
          </a:solidFill>
          <a:ln cap="flat" cmpd="sng" w="381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Teach in one location</a:t>
            </a:r>
            <a:endParaRPr b="0" i="0" sz="1400" u="none" cap="none" strike="noStrike">
              <a:solidFill>
                <a:srgbClr val="000000"/>
              </a:solidFill>
              <a:latin typeface="Arial"/>
              <a:ea typeface="Arial"/>
              <a:cs typeface="Arial"/>
              <a:sym typeface="Arial"/>
            </a:endParaRPr>
          </a:p>
        </p:txBody>
      </p:sp>
      <p:sp>
        <p:nvSpPr>
          <p:cNvPr id="291" name="Google Shape;291;p11"/>
          <p:cNvSpPr/>
          <p:nvPr/>
        </p:nvSpPr>
        <p:spPr>
          <a:xfrm rot="10800000">
            <a:off x="2995948" y="3512881"/>
            <a:ext cx="1411646" cy="352425"/>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11"/>
          <p:cNvSpPr txBox="1"/>
          <p:nvPr/>
        </p:nvSpPr>
        <p:spPr>
          <a:xfrm>
            <a:off x="3701770" y="3429981"/>
            <a:ext cx="1758436" cy="646331"/>
          </a:xfrm>
          <a:prstGeom prst="rect">
            <a:avLst/>
          </a:prstGeom>
          <a:solidFill>
            <a:srgbClr val="D8E2F3"/>
          </a:solidFill>
          <a:ln cap="flat" cmpd="sng" w="381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Teach one expectation</a:t>
            </a:r>
            <a:endParaRPr b="0" i="0" sz="1400" u="none" cap="none" strike="noStrike">
              <a:solidFill>
                <a:srgbClr val="000000"/>
              </a:solidFill>
              <a:latin typeface="Arial"/>
              <a:ea typeface="Arial"/>
              <a:cs typeface="Arial"/>
              <a:sym typeface="Arial"/>
            </a:endParaRPr>
          </a:p>
        </p:txBody>
      </p:sp>
      <p:sp>
        <p:nvSpPr>
          <p:cNvPr id="293" name="Google Shape;293;p11"/>
          <p:cNvSpPr txBox="1"/>
          <p:nvPr/>
        </p:nvSpPr>
        <p:spPr>
          <a:xfrm>
            <a:off x="237825" y="108700"/>
            <a:ext cx="61668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rgbClr val="000000"/>
                </a:solidFill>
                <a:latin typeface="Calibri"/>
                <a:ea typeface="Calibri"/>
                <a:cs typeface="Calibri"/>
                <a:sym typeface="Calibri"/>
              </a:rPr>
              <a:t>Start Small...</a:t>
            </a:r>
            <a:endParaRPr b="1" i="0" sz="2500" u="none" cap="none" strike="noStrike">
              <a:solidFill>
                <a:srgbClr val="000000"/>
              </a:solidFill>
              <a:latin typeface="Calibri"/>
              <a:ea typeface="Calibri"/>
              <a:cs typeface="Calibri"/>
              <a:sym typeface="Calibri"/>
            </a:endParaRPr>
          </a:p>
        </p:txBody>
      </p:sp>
      <p:sp>
        <p:nvSpPr>
          <p:cNvPr id="294" name="Google Shape;294;p11"/>
          <p:cNvSpPr/>
          <p:nvPr/>
        </p:nvSpPr>
        <p:spPr>
          <a:xfrm>
            <a:off x="118925" y="43900"/>
            <a:ext cx="2246400" cy="828600"/>
          </a:xfrm>
          <a:prstGeom prst="wedgeRoundRectCallout">
            <a:avLst>
              <a:gd fmla="val -20833" name="adj1"/>
              <a:gd fmla="val 62500" name="adj2"/>
              <a:gd fmla="val 0" name="adj3"/>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4"/>
          <p:cNvSpPr txBox="1"/>
          <p:nvPr>
            <p:ph type="title"/>
          </p:nvPr>
        </p:nvSpPr>
        <p:spPr>
          <a:xfrm>
            <a:off x="374147" y="1851171"/>
            <a:ext cx="3237733" cy="175993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D2A53"/>
              </a:buClr>
              <a:buSzPts val="3200"/>
              <a:buFont typeface="Calibri"/>
              <a:buNone/>
            </a:pPr>
            <a:r>
              <a:rPr lang="en-US" sz="3200">
                <a:solidFill>
                  <a:srgbClr val="1D2A53"/>
                </a:solidFill>
              </a:rPr>
              <a:t>Behavior Lesson Plan Form</a:t>
            </a:r>
            <a:endParaRPr b="1" sz="3200"/>
          </a:p>
        </p:txBody>
      </p:sp>
      <p:graphicFrame>
        <p:nvGraphicFramePr>
          <p:cNvPr id="301" name="Google Shape;301;p14"/>
          <p:cNvGraphicFramePr/>
          <p:nvPr/>
        </p:nvGraphicFramePr>
        <p:xfrm>
          <a:off x="4366260" y="340337"/>
          <a:ext cx="3000000" cy="3000000"/>
        </p:xfrm>
        <a:graphic>
          <a:graphicData uri="http://schemas.openxmlformats.org/drawingml/2006/table">
            <a:tbl>
              <a:tblPr>
                <a:noFill/>
                <a:tableStyleId>{8C82BDCD-2C69-4337-A383-AEE4419FEF60}</a:tableStyleId>
              </a:tblPr>
              <a:tblGrid>
                <a:gridCol w="2091700"/>
                <a:gridCol w="2228850"/>
                <a:gridCol w="1954525"/>
              </a:tblGrid>
              <a:tr h="2540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Expectation: </a:t>
                      </a:r>
                      <a:endParaRPr sz="2000" u="none" cap="none" strike="noStrike">
                        <a:latin typeface="Calibri"/>
                        <a:ea typeface="Calibri"/>
                        <a:cs typeface="Calibri"/>
                        <a:sym typeface="Calibri"/>
                      </a:endParaRPr>
                    </a:p>
                  </a:txBody>
                  <a:tcPr marT="0" marB="0" marR="40450" marL="40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latin typeface="Calibri"/>
                        <a:ea typeface="Calibri"/>
                        <a:cs typeface="Calibri"/>
                        <a:sym typeface="Calibri"/>
                      </a:endParaRPr>
                    </a:p>
                  </a:txBody>
                  <a:tcPr marT="0" marB="0" marR="40450" marL="40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970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Location:</a:t>
                      </a:r>
                      <a:endParaRPr sz="2000" u="none" cap="none" strike="noStrike">
                        <a:latin typeface="Calibri"/>
                        <a:ea typeface="Calibri"/>
                        <a:cs typeface="Calibri"/>
                        <a:sym typeface="Calibri"/>
                      </a:endParaRPr>
                    </a:p>
                  </a:txBody>
                  <a:tcPr marT="0" marB="0" marR="40450" marL="40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latin typeface="Calibri"/>
                        <a:ea typeface="Calibri"/>
                        <a:cs typeface="Calibri"/>
                        <a:sym typeface="Calibri"/>
                      </a:endParaRPr>
                    </a:p>
                  </a:txBody>
                  <a:tcPr marT="0" marB="0" marR="40450" marL="40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97025">
                <a:tc gridSpan="3">
                  <a:txBody>
                    <a:bodyPr/>
                    <a:lstStyle/>
                    <a:p>
                      <a:pPr indent="0" lvl="0" marL="0" marR="0" rtl="0" algn="l">
                        <a:lnSpc>
                          <a:spcPct val="100000"/>
                        </a:lnSpc>
                        <a:spcBef>
                          <a:spcPts val="0"/>
                        </a:spcBef>
                        <a:spcAft>
                          <a:spcPts val="0"/>
                        </a:spcAft>
                        <a:buClr>
                          <a:schemeClr val="dk1"/>
                        </a:buClr>
                        <a:buSzPts val="1800"/>
                        <a:buFont typeface="Calibri"/>
                        <a:buNone/>
                      </a:pPr>
                      <a:r>
                        <a:rPr b="1" lang="en-US" sz="1800" u="none" cap="none" strike="noStrike">
                          <a:latin typeface="Calibri"/>
                          <a:ea typeface="Calibri"/>
                          <a:cs typeface="Calibri"/>
                          <a:sym typeface="Calibri"/>
                        </a:rPr>
                        <a:t>Establish/Define Expectation:  </a:t>
                      </a:r>
                      <a:r>
                        <a:rPr lang="en-US" sz="2000" u="none" cap="none" strike="noStrike">
                          <a:latin typeface="Calibri"/>
                          <a:ea typeface="Calibri"/>
                          <a:cs typeface="Calibri"/>
                          <a:sym typeface="Calibri"/>
                        </a:rPr>
                        <a:t>Introduce the skill(s) and why is important.  Be sure to list when the behavior is expected:</a:t>
                      </a:r>
                      <a:endParaRPr sz="24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latin typeface="Calibri"/>
                        <a:ea typeface="Calibri"/>
                        <a:cs typeface="Calibri"/>
                        <a:sym typeface="Calibri"/>
                      </a:endParaRPr>
                    </a:p>
                  </a:txBody>
                  <a:tcPr marT="0" marB="0" marR="40450" marL="40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378150">
                <a:tc gridSpan="3">
                  <a:txBody>
                    <a:bodyPr/>
                    <a:lstStyle/>
                    <a:p>
                      <a:pPr indent="0" lvl="0" marL="0" marR="0" rtl="0" algn="l">
                        <a:lnSpc>
                          <a:spcPct val="100000"/>
                        </a:lnSpc>
                        <a:spcBef>
                          <a:spcPts val="0"/>
                        </a:spcBef>
                        <a:spcAft>
                          <a:spcPts val="0"/>
                        </a:spcAft>
                        <a:buClr>
                          <a:schemeClr val="dk1"/>
                        </a:buClr>
                        <a:buSzPts val="1800"/>
                        <a:buFont typeface="Calibri"/>
                        <a:buNone/>
                      </a:pPr>
                      <a:r>
                        <a:rPr b="1" lang="en-US" sz="1800" u="none" cap="none" strike="noStrike">
                          <a:latin typeface="Calibri"/>
                          <a:ea typeface="Calibri"/>
                          <a:cs typeface="Calibri"/>
                          <a:sym typeface="Calibri"/>
                        </a:rPr>
                        <a:t>Teach:  </a:t>
                      </a:r>
                      <a:r>
                        <a:rPr lang="en-US" sz="2000" u="none" cap="none" strike="noStrike">
                          <a:latin typeface="Calibri"/>
                          <a:ea typeface="Calibri"/>
                          <a:cs typeface="Calibri"/>
                          <a:sym typeface="Calibri"/>
                        </a:rPr>
                        <a:t>Teacher demonstrates or models the appropriate behavior.  Discuss non-examples and examples.</a:t>
                      </a:r>
                      <a:endParaRPr sz="24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latin typeface="Calibri"/>
                        <a:ea typeface="Calibri"/>
                        <a:cs typeface="Calibri"/>
                        <a:sym typeface="Calibri"/>
                      </a:endParaRPr>
                    </a:p>
                  </a:txBody>
                  <a:tcPr marT="0" marB="0" marR="40450" marL="40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375525">
                <a:tc gridSpan="3">
                  <a:txBody>
                    <a:bodyPr/>
                    <a:lstStyle/>
                    <a:p>
                      <a:pPr indent="0" lvl="0" marL="0" marR="0" rtl="0" algn="l">
                        <a:lnSpc>
                          <a:spcPct val="100000"/>
                        </a:lnSpc>
                        <a:spcBef>
                          <a:spcPts val="0"/>
                        </a:spcBef>
                        <a:spcAft>
                          <a:spcPts val="0"/>
                        </a:spcAft>
                        <a:buClr>
                          <a:srgbClr val="000000"/>
                        </a:buClr>
                        <a:buSzPts val="1800"/>
                        <a:buFont typeface="Arial"/>
                        <a:buNone/>
                      </a:pPr>
                      <a:r>
                        <a:rPr b="1" lang="en-US" sz="1800" u="none" cap="none" strike="noStrike">
                          <a:latin typeface="Calibri"/>
                          <a:ea typeface="Calibri"/>
                          <a:cs typeface="Calibri"/>
                          <a:sym typeface="Calibri"/>
                        </a:rPr>
                        <a:t>Monitor and Reinforce:  </a:t>
                      </a:r>
                      <a:r>
                        <a:rPr lang="en-US" sz="1800" u="none" cap="none" strike="noStrike">
                          <a:latin typeface="Calibri"/>
                          <a:ea typeface="Calibri"/>
                          <a:cs typeface="Calibri"/>
                          <a:sym typeface="Calibri"/>
                        </a:rPr>
                        <a:t>Increase the likelihood that students will demonstrate the skill.  Provide examples if appropriate. </a:t>
                      </a:r>
                      <a:br>
                        <a:rPr lang="en-US" sz="1800" u="none" cap="none" strike="noStrike">
                          <a:latin typeface="Calibri"/>
                          <a:ea typeface="Calibri"/>
                          <a:cs typeface="Calibri"/>
                          <a:sym typeface="Calibri"/>
                        </a:rPr>
                      </a:br>
                      <a:endParaRPr sz="1800" u="none" cap="none" strike="noStrike">
                        <a:latin typeface="Calibri"/>
                        <a:ea typeface="Calibri"/>
                        <a:cs typeface="Calibri"/>
                        <a:sym typeface="Calibri"/>
                      </a:endParaRPr>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375525">
                <a:tc gridSpan="2">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Pre-Correct/Remind:  Provide anticipated time of day/activities to pre-correct.</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800"/>
                        <a:buFont typeface="Arial"/>
                        <a:buNone/>
                      </a:pPr>
                      <a:br>
                        <a:rPr lang="en-US" sz="1800" u="none" cap="none" strike="noStrike">
                          <a:latin typeface="Calibri"/>
                          <a:ea typeface="Calibri"/>
                          <a:cs typeface="Calibri"/>
                          <a:sym typeface="Calibri"/>
                        </a:rPr>
                      </a:br>
                      <a:endParaRPr sz="1800" u="none" cap="none" strike="noStrike">
                        <a:latin typeface="Calibri"/>
                        <a:ea typeface="Calibri"/>
                        <a:cs typeface="Calibri"/>
                        <a:sym typeface="Calibri"/>
                      </a:endParaRPr>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5525">
                <a:tc gridSpan="2">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Feedback:  Observe student performance and give positive, specific feedback to students.  Provide an example or specific praise and error correction.</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5525">
                <a:tc gridSpan="2">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latin typeface="Calibri"/>
                          <a:ea typeface="Calibri"/>
                          <a:cs typeface="Calibri"/>
                          <a:sym typeface="Calibri"/>
                        </a:rPr>
                        <a:t>Reteach:  Provide examples of times throughout the day and school year to provide booster lessons.</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5525">
                <a:tc gridSpan="3">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Supervise:  Don’t forget to move, scan and interact with students!</a:t>
                      </a:r>
                      <a:endParaRPr sz="1400" u="none" cap="none" strike="noStrike"/>
                    </a:p>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 </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5"/>
          <p:cNvSpPr/>
          <p:nvPr/>
        </p:nvSpPr>
        <p:spPr>
          <a:xfrm>
            <a:off x="706998" y="2644259"/>
            <a:ext cx="256007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1D2A53"/>
                </a:solidFill>
                <a:latin typeface="Calibri"/>
                <a:ea typeface="Calibri"/>
                <a:cs typeface="Calibri"/>
                <a:sym typeface="Calibri"/>
              </a:rPr>
              <a:t>Sample Behavior Lesson Plan</a:t>
            </a:r>
            <a:endParaRPr b="0" i="0" sz="2800" u="none" cap="none" strike="noStrike">
              <a:solidFill>
                <a:schemeClr val="dk1"/>
              </a:solidFill>
              <a:latin typeface="Calibri"/>
              <a:ea typeface="Calibri"/>
              <a:cs typeface="Calibri"/>
              <a:sym typeface="Calibri"/>
            </a:endParaRPr>
          </a:p>
        </p:txBody>
      </p:sp>
      <p:graphicFrame>
        <p:nvGraphicFramePr>
          <p:cNvPr id="308" name="Google Shape;308;p15"/>
          <p:cNvGraphicFramePr/>
          <p:nvPr/>
        </p:nvGraphicFramePr>
        <p:xfrm>
          <a:off x="4563207" y="333375"/>
          <a:ext cx="3000000" cy="3000000"/>
        </p:xfrm>
        <a:graphic>
          <a:graphicData uri="http://schemas.openxmlformats.org/drawingml/2006/table">
            <a:tbl>
              <a:tblPr>
                <a:noFill/>
                <a:tableStyleId>{8C82BDCD-2C69-4337-A383-AEE4419FEF60}</a:tableStyleId>
              </a:tblPr>
              <a:tblGrid>
                <a:gridCol w="2333675"/>
                <a:gridCol w="89975"/>
                <a:gridCol w="3232425"/>
              </a:tblGrid>
              <a:tr h="226975">
                <a:tc gridSpan="2">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Calibri"/>
                          <a:ea typeface="Calibri"/>
                          <a:cs typeface="Calibri"/>
                          <a:sym typeface="Calibri"/>
                        </a:rPr>
                        <a:t>Expectation:   Respect Others</a:t>
                      </a:r>
                      <a:br>
                        <a:rPr lang="en-US" sz="1000" u="none" cap="none" strike="noStrike">
                          <a:latin typeface="Calibri"/>
                          <a:ea typeface="Calibri"/>
                          <a:cs typeface="Calibri"/>
                          <a:sym typeface="Calibri"/>
                        </a:rPr>
                      </a:br>
                      <a:endParaRPr sz="1000" u="none" cap="none" strike="noStrike">
                        <a:latin typeface="Calibri"/>
                        <a:ea typeface="Calibri"/>
                        <a:cs typeface="Calibri"/>
                        <a:sym typeface="Calibri"/>
                      </a:endParaRPr>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Calibri"/>
                          <a:ea typeface="Calibri"/>
                          <a:cs typeface="Calibri"/>
                          <a:sym typeface="Calibri"/>
                        </a:rPr>
                        <a:t>Location:    Cafeteria</a:t>
                      </a:r>
                      <a:endParaRPr sz="1000" u="none" cap="none" strike="noStrike">
                        <a:latin typeface="Calibri"/>
                        <a:ea typeface="Calibri"/>
                        <a:cs typeface="Calibri"/>
                        <a:sym typeface="Calibri"/>
                      </a:endParaRPr>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6975">
                <a:tc gridSpan="3">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Calibri"/>
                          <a:ea typeface="Calibri"/>
                          <a:cs typeface="Calibri"/>
                          <a:sym typeface="Calibri"/>
                        </a:rPr>
                        <a:t>Establish/Define Skill or Procedure:  </a:t>
                      </a:r>
                      <a:r>
                        <a:rPr lang="en-US" sz="1000" u="none" cap="none" strike="noStrike">
                          <a:latin typeface="Calibri"/>
                          <a:ea typeface="Calibri"/>
                          <a:cs typeface="Calibri"/>
                          <a:sym typeface="Calibri"/>
                        </a:rPr>
                        <a:t>Define the behavior and why it is important.  Be sure to list when the behavior is expected</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907875">
                <a:tc gridSpan="3">
                  <a:txBody>
                    <a:bodyPr/>
                    <a:lstStyle/>
                    <a:p>
                      <a:pPr indent="0" lvl="0" marL="0" marR="0" rtl="0" algn="l">
                        <a:lnSpc>
                          <a:spcPct val="100000"/>
                        </a:lnSpc>
                        <a:spcBef>
                          <a:spcPts val="0"/>
                        </a:spcBef>
                        <a:spcAft>
                          <a:spcPts val="0"/>
                        </a:spcAft>
                        <a:buClr>
                          <a:srgbClr val="000000"/>
                        </a:buClr>
                        <a:buSzPts val="1000"/>
                        <a:buFont typeface="Arial"/>
                        <a:buNone/>
                      </a:pPr>
                      <a:r>
                        <a:rPr i="1" lang="en-US" sz="1000" u="none" cap="none" strike="noStrike">
                          <a:latin typeface="Calibri"/>
                          <a:ea typeface="Calibri"/>
                          <a:cs typeface="Calibri"/>
                          <a:sym typeface="Calibri"/>
                        </a:rPr>
                        <a:t>Definition:   </a:t>
                      </a:r>
                      <a:r>
                        <a:rPr lang="en-US" sz="1000" u="none" cap="none" strike="noStrike">
                          <a:latin typeface="Calibri"/>
                          <a:ea typeface="Calibri"/>
                          <a:cs typeface="Calibri"/>
                          <a:sym typeface="Calibri"/>
                        </a:rPr>
                        <a:t>we respect others in the cafeteria by making sure everyone feels comfortable and has someone to sit with.</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i="1" lang="en-US"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i="1" lang="en-US" sz="1000" u="none" cap="none" strike="noStrike">
                          <a:latin typeface="Calibri"/>
                          <a:ea typeface="Calibri"/>
                          <a:cs typeface="Calibri"/>
                          <a:sym typeface="Calibri"/>
                        </a:rPr>
                        <a:t>Why Important</a:t>
                      </a:r>
                      <a:r>
                        <a:rPr lang="en-US" sz="1000" u="none" cap="none" strike="noStrike">
                          <a:latin typeface="Calibri"/>
                          <a:ea typeface="Calibri"/>
                          <a:cs typeface="Calibri"/>
                          <a:sym typeface="Calibri"/>
                        </a:rPr>
                        <a:t>:  Being respectful of others in the cafeteria helps everyone feel like they belong.    </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 </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i="1" lang="en-US" sz="1000" u="none" cap="none" strike="noStrike">
                          <a:latin typeface="Calibri"/>
                          <a:ea typeface="Calibri"/>
                          <a:cs typeface="Calibri"/>
                          <a:sym typeface="Calibri"/>
                        </a:rPr>
                        <a:t>When Expected:</a:t>
                      </a:r>
                      <a:r>
                        <a:rPr lang="en-US" sz="1000" u="none" cap="none" strike="noStrike">
                          <a:latin typeface="Calibri"/>
                          <a:ea typeface="Calibri"/>
                          <a:cs typeface="Calibri"/>
                          <a:sym typeface="Calibri"/>
                        </a:rPr>
                        <a:t>    If you notice a student is sitting alone, you can ask a teacher to sit with them or invite them to sit with you and your friends.</a:t>
                      </a:r>
                      <a:br>
                        <a:rPr lang="en-US" sz="1000" u="none" cap="none" strike="noStrike">
                          <a:latin typeface="Calibri"/>
                          <a:ea typeface="Calibri"/>
                          <a:cs typeface="Calibri"/>
                          <a:sym typeface="Calibri"/>
                        </a:rPr>
                      </a:br>
                      <a:endParaRPr sz="1000" u="none" cap="none" strike="noStrike">
                        <a:latin typeface="Calibri"/>
                        <a:ea typeface="Calibri"/>
                        <a:cs typeface="Calibri"/>
                        <a:sym typeface="Calibri"/>
                      </a:endParaRPr>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162750">
                <a:tc gridSpan="3">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Calibri"/>
                          <a:ea typeface="Calibri"/>
                          <a:cs typeface="Calibri"/>
                          <a:sym typeface="Calibri"/>
                        </a:rPr>
                        <a:t>Teach:  </a:t>
                      </a:r>
                      <a:r>
                        <a:rPr lang="en-US" sz="1000" u="none" cap="none" strike="noStrike">
                          <a:latin typeface="Calibri"/>
                          <a:ea typeface="Calibri"/>
                          <a:cs typeface="Calibri"/>
                          <a:sym typeface="Calibri"/>
                        </a:rPr>
                        <a:t>Teacher demonstrates or models the appropriate behavior.  Provide non-examples and examples.</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794375">
                <a:tc gridSpan="3">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Example:  Debby notices that Niki, a student in her class is sitting alone.  She notices because Niki is not talking to any of the other students sitting near her.  She raises her hand to ask the teacher if she can invite Niki to sit at their table.  If Niki agrees, the two sit together.</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 </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Non-Example:  Debby notices that Niki is not talking to anyone at her table.  She whispers to her friend that it looks like Niki doesn’t have any friends, the two laugh.</a:t>
                      </a:r>
                      <a:br>
                        <a:rPr lang="en-US" sz="1000" u="none" cap="none" strike="noStrike">
                          <a:latin typeface="Calibri"/>
                          <a:ea typeface="Calibri"/>
                          <a:cs typeface="Calibri"/>
                          <a:sym typeface="Calibri"/>
                        </a:rPr>
                      </a:br>
                      <a:endParaRPr sz="1000" u="none" cap="none" strike="noStrike">
                        <a:latin typeface="Calibri"/>
                        <a:ea typeface="Calibri"/>
                        <a:cs typeface="Calibri"/>
                        <a:sym typeface="Calibri"/>
                      </a:endParaRPr>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137925">
                <a:tc gridSpan="3">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Calibri"/>
                          <a:ea typeface="Calibri"/>
                          <a:cs typeface="Calibri"/>
                          <a:sym typeface="Calibri"/>
                        </a:rPr>
                        <a:t>Practice:  </a:t>
                      </a:r>
                      <a:r>
                        <a:rPr lang="en-US" sz="1000" u="none" cap="none" strike="noStrike">
                          <a:latin typeface="Calibri"/>
                          <a:ea typeface="Calibri"/>
                          <a:cs typeface="Calibri"/>
                          <a:sym typeface="Calibri"/>
                        </a:rPr>
                        <a:t>Give students opportunities to role-play the appropriate behaviors across all relevant settings.</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53925">
                <a:tc gridSpan="3">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All students have the opportunity to role play inviting a student to join them in the cafeteria.  Repeat several times so that everyone has different roles to role-play.  Make sure all students understand the expectation and behavior.</a:t>
                      </a:r>
                      <a:br>
                        <a:rPr lang="en-US" sz="1000" u="none" cap="none" strike="noStrike">
                          <a:latin typeface="Calibri"/>
                          <a:ea typeface="Calibri"/>
                          <a:cs typeface="Calibri"/>
                          <a:sym typeface="Calibri"/>
                        </a:rPr>
                      </a:br>
                      <a:endParaRPr sz="1000" u="none" cap="none" strike="noStrike">
                        <a:latin typeface="Calibri"/>
                        <a:ea typeface="Calibri"/>
                        <a:cs typeface="Calibri"/>
                        <a:sym typeface="Calibri"/>
                      </a:endParaRPr>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340450">
                <a:tc gridSpan="3">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Calibri"/>
                          <a:ea typeface="Calibri"/>
                          <a:cs typeface="Calibri"/>
                          <a:sym typeface="Calibri"/>
                        </a:rPr>
                        <a:t>Monitor and Reinforce:  </a:t>
                      </a:r>
                      <a:r>
                        <a:rPr lang="en-US" sz="1000" u="none" cap="none" strike="noStrike">
                          <a:latin typeface="Calibri"/>
                          <a:ea typeface="Calibri"/>
                          <a:cs typeface="Calibri"/>
                          <a:sym typeface="Calibri"/>
                        </a:rPr>
                        <a:t>Increase the likelihood that students will demonstrate the skill.  Provide examples if appropriate. </a:t>
                      </a:r>
                      <a:br>
                        <a:rPr lang="en-US" sz="1000" u="none" cap="none" strike="noStrike">
                          <a:latin typeface="Calibri"/>
                          <a:ea typeface="Calibri"/>
                          <a:cs typeface="Calibri"/>
                          <a:sym typeface="Calibri"/>
                        </a:rPr>
                      </a:br>
                      <a:endParaRPr sz="1000" u="none" cap="none" strike="noStrike">
                        <a:latin typeface="Calibri"/>
                        <a:ea typeface="Calibri"/>
                        <a:cs typeface="Calibri"/>
                        <a:sym typeface="Calibri"/>
                      </a:endParaRPr>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340450">
                <a:tc>
                  <a:txBody>
                    <a:bodyPr/>
                    <a:lstStyle/>
                    <a:p>
                      <a:pPr indent="-171450" lvl="0" marL="171450" marR="0" rtl="0" algn="l">
                        <a:lnSpc>
                          <a:spcPct val="100000"/>
                        </a:lnSpc>
                        <a:spcBef>
                          <a:spcPts val="0"/>
                        </a:spcBef>
                        <a:spcAft>
                          <a:spcPts val="0"/>
                        </a:spcAft>
                        <a:buClr>
                          <a:schemeClr val="dk1"/>
                        </a:buClr>
                        <a:buSzPts val="1000"/>
                        <a:buFont typeface="Arial"/>
                        <a:buChar char="•"/>
                      </a:pPr>
                      <a:r>
                        <a:rPr lang="en-US" sz="1000" u="none" cap="none" strike="noStrike">
                          <a:latin typeface="Calibri"/>
                          <a:ea typeface="Calibri"/>
                          <a:cs typeface="Calibri"/>
                          <a:sym typeface="Calibri"/>
                        </a:rPr>
                        <a:t>Pre-Correct/Remind:  Provide anticipated time of day/activities to pre-correct.</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Provide prompts right before lunch.</a:t>
                      </a:r>
                      <a:br>
                        <a:rPr lang="en-US" sz="1000" u="none" cap="none" strike="noStrike">
                          <a:latin typeface="Calibri"/>
                          <a:ea typeface="Calibri"/>
                          <a:cs typeface="Calibri"/>
                          <a:sym typeface="Calibri"/>
                        </a:rPr>
                      </a:br>
                      <a:endParaRPr sz="1000" u="none" cap="none" strike="noStrike">
                        <a:latin typeface="Calibri"/>
                        <a:ea typeface="Calibri"/>
                        <a:cs typeface="Calibri"/>
                        <a:sym typeface="Calibri"/>
                      </a:endParaRPr>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641500">
                <a:tc>
                  <a:txBody>
                    <a:bodyPr/>
                    <a:lstStyle/>
                    <a:p>
                      <a:pPr indent="-171450" lvl="0" marL="171450" marR="0" rtl="0" algn="l">
                        <a:lnSpc>
                          <a:spcPct val="100000"/>
                        </a:lnSpc>
                        <a:spcBef>
                          <a:spcPts val="0"/>
                        </a:spcBef>
                        <a:spcAft>
                          <a:spcPts val="0"/>
                        </a:spcAft>
                        <a:buClr>
                          <a:schemeClr val="dk1"/>
                        </a:buClr>
                        <a:buSzPts val="1000"/>
                        <a:buFont typeface="Arial"/>
                        <a:buChar char="•"/>
                      </a:pPr>
                      <a:r>
                        <a:rPr lang="en-US" sz="1000" u="none" cap="none" strike="noStrike">
                          <a:latin typeface="Calibri"/>
                          <a:ea typeface="Calibri"/>
                          <a:cs typeface="Calibri"/>
                          <a:sym typeface="Calibri"/>
                        </a:rPr>
                        <a:t>Feedback:  Observe student performance and give positive, specific feedback to students.  Provide an example or specific praise and error correction.</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Privately (to Debby) say:  “I noticed that you invited a new friend, Niki, to sit with you at lunch.  Way to respect your classmate!”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 </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40450">
                <a:tc>
                  <a:txBody>
                    <a:bodyPr/>
                    <a:lstStyle/>
                    <a:p>
                      <a:pPr indent="-171450" lvl="0" marL="171450" marR="0" rtl="0" algn="l">
                        <a:lnSpc>
                          <a:spcPct val="100000"/>
                        </a:lnSpc>
                        <a:spcBef>
                          <a:spcPts val="0"/>
                        </a:spcBef>
                        <a:spcAft>
                          <a:spcPts val="0"/>
                        </a:spcAft>
                        <a:buClr>
                          <a:schemeClr val="dk1"/>
                        </a:buClr>
                        <a:buSzPts val="1000"/>
                        <a:buFont typeface="Arial"/>
                        <a:buChar char="•"/>
                      </a:pPr>
                      <a:r>
                        <a:rPr lang="en-US" sz="1000" u="none" cap="none" strike="noStrike">
                          <a:latin typeface="Calibri"/>
                          <a:ea typeface="Calibri"/>
                          <a:cs typeface="Calibri"/>
                          <a:sym typeface="Calibri"/>
                        </a:rPr>
                        <a:t>Reteach:  Provide examples of times throughout the day and school year to provide booster lessons.</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In the beginning of the year when students are first getting to know each other</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226975">
                <a:tc gridSpan="3">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Supervise:  Don’t forget to move, scan and interact with students!</a:t>
                      </a:r>
                      <a:endParaRPr sz="1400" u="none" cap="none" strike="noStrike"/>
                    </a:p>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 </a:t>
                      </a:r>
                      <a:endParaRPr sz="1400" u="none" cap="none" strike="noStrike"/>
                    </a:p>
                  </a:txBody>
                  <a:tcPr marT="0" marB="0" marR="42550" marL="425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e365109ee2_0_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BREAKOUT SESSION:</a:t>
            </a:r>
            <a:endParaRPr sz="3600"/>
          </a:p>
          <a:p>
            <a:pPr indent="0" lvl="0" marL="0" rtl="0" algn="l">
              <a:lnSpc>
                <a:spcPct val="90000"/>
              </a:lnSpc>
              <a:spcBef>
                <a:spcPts val="0"/>
              </a:spcBef>
              <a:spcAft>
                <a:spcPts val="0"/>
              </a:spcAft>
              <a:buClr>
                <a:schemeClr val="dk1"/>
              </a:buClr>
              <a:buSzPts val="3600"/>
              <a:buFont typeface="Calibri"/>
              <a:buNone/>
            </a:pPr>
            <a:r>
              <a:rPr lang="en-US" sz="3600"/>
              <a:t>Designing a Behavior Lesson Plan (Cool Tool)</a:t>
            </a:r>
            <a:endParaRPr/>
          </a:p>
        </p:txBody>
      </p:sp>
      <p:sp>
        <p:nvSpPr>
          <p:cNvPr id="315" name="Google Shape;315;ge365109ee2_0_18"/>
          <p:cNvSpPr txBox="1"/>
          <p:nvPr>
            <p:ph idx="1" type="body"/>
          </p:nvPr>
        </p:nvSpPr>
        <p:spPr>
          <a:xfrm>
            <a:off x="507725" y="1825625"/>
            <a:ext cx="5822400" cy="4612800"/>
          </a:xfrm>
          <a:prstGeom prst="rect">
            <a:avLst/>
          </a:prstGeom>
          <a:noFill/>
          <a:ln>
            <a:noFill/>
          </a:ln>
        </p:spPr>
        <p:txBody>
          <a:bodyPr anchorCtr="0" anchor="t" bIns="45700" lIns="91425" spcFirstLastPara="1" rIns="91425" wrap="square" tIns="45700">
            <a:normAutofit fontScale="92500" lnSpcReduction="20000"/>
          </a:bodyPr>
          <a:lstStyle/>
          <a:p>
            <a:pPr indent="0" lvl="1" marL="457200" rtl="0" algn="l">
              <a:lnSpc>
                <a:spcPct val="115000"/>
              </a:lnSpc>
              <a:spcBef>
                <a:spcPts val="0"/>
              </a:spcBef>
              <a:spcAft>
                <a:spcPts val="0"/>
              </a:spcAft>
              <a:buClr>
                <a:schemeClr val="accent1"/>
              </a:buClr>
              <a:buSzPct val="78723"/>
              <a:buFont typeface="Arial"/>
              <a:buNone/>
            </a:pPr>
            <a:r>
              <a:rPr b="1" lang="en-US" sz="2820">
                <a:solidFill>
                  <a:srgbClr val="000000"/>
                </a:solidFill>
                <a:latin typeface="Arial"/>
                <a:ea typeface="Arial"/>
                <a:cs typeface="Arial"/>
                <a:sym typeface="Arial"/>
              </a:rPr>
              <a:t>Step one: Select a skill and location</a:t>
            </a:r>
            <a:endParaRPr b="1" sz="3000">
              <a:solidFill>
                <a:srgbClr val="000000"/>
              </a:solidFill>
              <a:latin typeface="Arial"/>
              <a:ea typeface="Arial"/>
              <a:cs typeface="Arial"/>
              <a:sym typeface="Arial"/>
            </a:endParaRPr>
          </a:p>
          <a:p>
            <a:pPr indent="-451357" lvl="1" marL="914400" rtl="0" algn="l">
              <a:lnSpc>
                <a:spcPct val="115000"/>
              </a:lnSpc>
              <a:spcBef>
                <a:spcPts val="500"/>
              </a:spcBef>
              <a:spcAft>
                <a:spcPts val="0"/>
              </a:spcAft>
              <a:buClr>
                <a:srgbClr val="000000"/>
              </a:buClr>
              <a:buSzPct val="100000"/>
              <a:buChar char="✔"/>
            </a:pPr>
            <a:r>
              <a:rPr lang="en-US" sz="2500">
                <a:solidFill>
                  <a:srgbClr val="000000"/>
                </a:solidFill>
                <a:latin typeface="Arial"/>
                <a:ea typeface="Arial"/>
                <a:cs typeface="Arial"/>
                <a:sym typeface="Arial"/>
              </a:rPr>
              <a:t>Skill will come directly from the behavior matrix</a:t>
            </a:r>
            <a:endParaRPr sz="2500">
              <a:solidFill>
                <a:srgbClr val="000000"/>
              </a:solidFill>
              <a:latin typeface="Arial"/>
              <a:ea typeface="Arial"/>
              <a:cs typeface="Arial"/>
              <a:sym typeface="Arial"/>
            </a:endParaRPr>
          </a:p>
          <a:p>
            <a:pPr indent="-451357" lvl="1" marL="914400" rtl="0" algn="l">
              <a:lnSpc>
                <a:spcPct val="115000"/>
              </a:lnSpc>
              <a:spcBef>
                <a:spcPts val="500"/>
              </a:spcBef>
              <a:spcAft>
                <a:spcPts val="0"/>
              </a:spcAft>
              <a:buClr>
                <a:srgbClr val="000000"/>
              </a:buClr>
              <a:buSzPct val="100000"/>
              <a:buChar char="✔"/>
            </a:pPr>
            <a:r>
              <a:rPr lang="en-US" sz="2500">
                <a:solidFill>
                  <a:srgbClr val="000000"/>
                </a:solidFill>
                <a:latin typeface="Arial"/>
                <a:ea typeface="Arial"/>
                <a:cs typeface="Arial"/>
                <a:sym typeface="Arial"/>
              </a:rPr>
              <a:t>Select skill based on the trends in your data</a:t>
            </a:r>
            <a:endParaRPr sz="2500">
              <a:solidFill>
                <a:srgbClr val="000000"/>
              </a:solidFill>
              <a:latin typeface="Arial"/>
              <a:ea typeface="Arial"/>
              <a:cs typeface="Arial"/>
              <a:sym typeface="Arial"/>
            </a:endParaRPr>
          </a:p>
          <a:p>
            <a:pPr indent="-457200" lvl="1" marL="914400" rtl="0" algn="l">
              <a:lnSpc>
                <a:spcPct val="115000"/>
              </a:lnSpc>
              <a:spcBef>
                <a:spcPts val="500"/>
              </a:spcBef>
              <a:spcAft>
                <a:spcPts val="0"/>
              </a:spcAft>
              <a:buClr>
                <a:schemeClr val="accent1"/>
              </a:buClr>
              <a:buSzPct val="79285"/>
              <a:buFont typeface="Arial"/>
              <a:buNone/>
            </a:pPr>
            <a:r>
              <a:rPr b="1" lang="en-US" sz="2800">
                <a:solidFill>
                  <a:srgbClr val="000000"/>
                </a:solidFill>
                <a:latin typeface="Arial"/>
                <a:ea typeface="Arial"/>
                <a:cs typeface="Arial"/>
                <a:sym typeface="Arial"/>
              </a:rPr>
              <a:t>Step two: Write the lesson plan</a:t>
            </a:r>
            <a:endParaRPr b="1" sz="2800">
              <a:solidFill>
                <a:srgbClr val="000000"/>
              </a:solidFill>
              <a:latin typeface="Arial"/>
              <a:ea typeface="Arial"/>
              <a:cs typeface="Arial"/>
              <a:sym typeface="Arial"/>
            </a:endParaRPr>
          </a:p>
          <a:p>
            <a:pPr indent="-439609" lvl="1" marL="914400" rtl="0" algn="l">
              <a:lnSpc>
                <a:spcPct val="115000"/>
              </a:lnSpc>
              <a:spcBef>
                <a:spcPts val="500"/>
              </a:spcBef>
              <a:spcAft>
                <a:spcPts val="0"/>
              </a:spcAft>
              <a:buClr>
                <a:srgbClr val="000000"/>
              </a:buClr>
              <a:buSzPct val="100000"/>
              <a:buChar char="✔"/>
            </a:pPr>
            <a:r>
              <a:rPr lang="en-US" sz="2500">
                <a:solidFill>
                  <a:srgbClr val="000000"/>
                </a:solidFill>
                <a:latin typeface="Arial"/>
                <a:ea typeface="Arial"/>
                <a:cs typeface="Arial"/>
                <a:sym typeface="Arial"/>
              </a:rPr>
              <a:t>Name the skill &amp; align to school-wide expectation </a:t>
            </a:r>
            <a:endParaRPr sz="2500">
              <a:solidFill>
                <a:srgbClr val="000000"/>
              </a:solidFill>
              <a:latin typeface="Arial"/>
              <a:ea typeface="Arial"/>
              <a:cs typeface="Arial"/>
              <a:sym typeface="Arial"/>
            </a:endParaRPr>
          </a:p>
          <a:p>
            <a:pPr indent="-439609" lvl="1" marL="914400" rtl="0" algn="l">
              <a:lnSpc>
                <a:spcPct val="115000"/>
              </a:lnSpc>
              <a:spcBef>
                <a:spcPts val="500"/>
              </a:spcBef>
              <a:spcAft>
                <a:spcPts val="0"/>
              </a:spcAft>
              <a:buClr>
                <a:srgbClr val="000000"/>
              </a:buClr>
              <a:buSzPct val="100000"/>
              <a:buChar char="✔"/>
            </a:pPr>
            <a:r>
              <a:rPr lang="en-US" sz="2500">
                <a:solidFill>
                  <a:srgbClr val="000000"/>
                </a:solidFill>
                <a:latin typeface="Arial"/>
                <a:ea typeface="Arial"/>
                <a:cs typeface="Arial"/>
                <a:sym typeface="Arial"/>
              </a:rPr>
              <a:t>Also align with SEL standards</a:t>
            </a:r>
            <a:endParaRPr sz="2500">
              <a:solidFill>
                <a:srgbClr val="000000"/>
              </a:solidFill>
              <a:latin typeface="Arial"/>
              <a:ea typeface="Arial"/>
              <a:cs typeface="Arial"/>
              <a:sym typeface="Arial"/>
            </a:endParaRPr>
          </a:p>
          <a:p>
            <a:pPr indent="0" lvl="0" marL="0" rtl="0" algn="l">
              <a:lnSpc>
                <a:spcPct val="115000"/>
              </a:lnSpc>
              <a:spcBef>
                <a:spcPts val="1000"/>
              </a:spcBef>
              <a:spcAft>
                <a:spcPts val="0"/>
              </a:spcAft>
              <a:buSzPct val="69498"/>
              <a:buNone/>
            </a:pPr>
            <a:r>
              <a:t/>
            </a:r>
            <a:endParaRPr/>
          </a:p>
        </p:txBody>
      </p:sp>
      <p:sp>
        <p:nvSpPr>
          <p:cNvPr id="316" name="Google Shape;316;ge365109ee2_0_18"/>
          <p:cNvSpPr txBox="1"/>
          <p:nvPr>
            <p:ph idx="2" type="body"/>
          </p:nvPr>
        </p:nvSpPr>
        <p:spPr>
          <a:xfrm>
            <a:off x="6172200" y="1825625"/>
            <a:ext cx="5512200" cy="4351200"/>
          </a:xfrm>
          <a:prstGeom prst="rect">
            <a:avLst/>
          </a:prstGeom>
          <a:noFill/>
          <a:ln>
            <a:noFill/>
          </a:ln>
        </p:spPr>
        <p:txBody>
          <a:bodyPr anchorCtr="0" anchor="t" bIns="45700" lIns="91425" spcFirstLastPara="1" rIns="91425" wrap="square" tIns="45700">
            <a:noAutofit/>
          </a:bodyPr>
          <a:lstStyle/>
          <a:p>
            <a:pPr indent="-457200" lvl="1" marL="914400" rtl="0" algn="l">
              <a:lnSpc>
                <a:spcPct val="95000"/>
              </a:lnSpc>
              <a:spcBef>
                <a:spcPts val="500"/>
              </a:spcBef>
              <a:spcAft>
                <a:spcPts val="0"/>
              </a:spcAft>
              <a:buClr>
                <a:schemeClr val="accent2"/>
              </a:buClr>
              <a:buSzPts val="1864"/>
              <a:buFont typeface="Arial"/>
              <a:buNone/>
            </a:pPr>
            <a:r>
              <a:rPr b="1" lang="en-US" sz="2451" u="sng">
                <a:solidFill>
                  <a:srgbClr val="000000"/>
                </a:solidFill>
                <a:latin typeface="Arial"/>
                <a:ea typeface="Arial"/>
                <a:cs typeface="Arial"/>
                <a:sym typeface="Arial"/>
              </a:rPr>
              <a:t>Responsibility</a:t>
            </a:r>
            <a:r>
              <a:rPr lang="en-US" sz="2451">
                <a:solidFill>
                  <a:srgbClr val="000000"/>
                </a:solidFill>
                <a:latin typeface="Arial"/>
                <a:ea typeface="Arial"/>
                <a:cs typeface="Arial"/>
                <a:sym typeface="Arial"/>
              </a:rPr>
              <a:t> is the expectation</a:t>
            </a:r>
            <a:endParaRPr sz="2447">
              <a:solidFill>
                <a:srgbClr val="000000"/>
              </a:solidFill>
              <a:latin typeface="Arial"/>
              <a:ea typeface="Arial"/>
              <a:cs typeface="Arial"/>
              <a:sym typeface="Arial"/>
            </a:endParaRPr>
          </a:p>
          <a:p>
            <a:pPr indent="-460144" lvl="1" marL="914400" rtl="0" algn="l">
              <a:lnSpc>
                <a:spcPct val="95000"/>
              </a:lnSpc>
              <a:spcBef>
                <a:spcPts val="500"/>
              </a:spcBef>
              <a:spcAft>
                <a:spcPts val="0"/>
              </a:spcAft>
              <a:buClr>
                <a:srgbClr val="000000"/>
              </a:buClr>
              <a:buSzPts val="2451"/>
              <a:buFont typeface="Arial"/>
              <a:buChar char="•"/>
            </a:pPr>
            <a:r>
              <a:rPr lang="en-US" sz="2451">
                <a:solidFill>
                  <a:srgbClr val="000000"/>
                </a:solidFill>
                <a:latin typeface="Arial"/>
                <a:ea typeface="Arial"/>
                <a:cs typeface="Arial"/>
                <a:sym typeface="Arial"/>
              </a:rPr>
              <a:t>Name the expectation:  </a:t>
            </a:r>
            <a:r>
              <a:rPr b="1" lang="en-US" sz="2451">
                <a:solidFill>
                  <a:srgbClr val="000000"/>
                </a:solidFill>
                <a:latin typeface="Arial"/>
                <a:ea typeface="Arial"/>
                <a:cs typeface="Arial"/>
                <a:sym typeface="Arial"/>
              </a:rPr>
              <a:t>Be</a:t>
            </a:r>
            <a:r>
              <a:rPr lang="en-US" sz="2451">
                <a:solidFill>
                  <a:srgbClr val="000000"/>
                </a:solidFill>
                <a:latin typeface="Arial"/>
                <a:ea typeface="Arial"/>
                <a:cs typeface="Arial"/>
                <a:sym typeface="Arial"/>
              </a:rPr>
              <a:t> </a:t>
            </a:r>
            <a:r>
              <a:rPr b="1" lang="en-US" sz="2451">
                <a:solidFill>
                  <a:srgbClr val="000000"/>
                </a:solidFill>
                <a:latin typeface="Arial"/>
                <a:ea typeface="Arial"/>
                <a:cs typeface="Arial"/>
                <a:sym typeface="Arial"/>
              </a:rPr>
              <a:t>Responsible </a:t>
            </a:r>
            <a:r>
              <a:rPr lang="en-US" sz="2451">
                <a:solidFill>
                  <a:srgbClr val="000000"/>
                </a:solidFill>
                <a:latin typeface="Arial"/>
                <a:ea typeface="Arial"/>
                <a:cs typeface="Arial"/>
                <a:sym typeface="Arial"/>
              </a:rPr>
              <a:t>	</a:t>
            </a:r>
            <a:endParaRPr sz="2447">
              <a:solidFill>
                <a:srgbClr val="000000"/>
              </a:solidFill>
              <a:latin typeface="Arial"/>
              <a:ea typeface="Arial"/>
              <a:cs typeface="Arial"/>
              <a:sym typeface="Arial"/>
            </a:endParaRPr>
          </a:p>
          <a:p>
            <a:pPr indent="-460144" lvl="1" marL="914400" rtl="0" algn="l">
              <a:lnSpc>
                <a:spcPct val="95000"/>
              </a:lnSpc>
              <a:spcBef>
                <a:spcPts val="500"/>
              </a:spcBef>
              <a:spcAft>
                <a:spcPts val="0"/>
              </a:spcAft>
              <a:buClr>
                <a:srgbClr val="000000"/>
              </a:buClr>
              <a:buSzPts val="2451"/>
              <a:buFont typeface="Arial"/>
              <a:buChar char="•"/>
            </a:pPr>
            <a:r>
              <a:rPr lang="en-US" sz="2451">
                <a:solidFill>
                  <a:srgbClr val="000000"/>
                </a:solidFill>
                <a:latin typeface="Arial"/>
                <a:ea typeface="Arial"/>
                <a:cs typeface="Arial"/>
                <a:sym typeface="Arial"/>
              </a:rPr>
              <a:t>Name the location: </a:t>
            </a:r>
            <a:r>
              <a:rPr b="1" lang="en-US" sz="2451">
                <a:solidFill>
                  <a:srgbClr val="000000"/>
                </a:solidFill>
                <a:latin typeface="Arial"/>
                <a:ea typeface="Arial"/>
                <a:cs typeface="Arial"/>
                <a:sym typeface="Arial"/>
              </a:rPr>
              <a:t>Hallway</a:t>
            </a:r>
            <a:endParaRPr sz="2447">
              <a:solidFill>
                <a:srgbClr val="000000"/>
              </a:solidFill>
              <a:latin typeface="Arial"/>
              <a:ea typeface="Arial"/>
              <a:cs typeface="Arial"/>
              <a:sym typeface="Arial"/>
            </a:endParaRPr>
          </a:p>
          <a:p>
            <a:pPr indent="-460144" lvl="1" marL="914400" rtl="0" algn="l">
              <a:lnSpc>
                <a:spcPct val="95000"/>
              </a:lnSpc>
              <a:spcBef>
                <a:spcPts val="500"/>
              </a:spcBef>
              <a:spcAft>
                <a:spcPts val="0"/>
              </a:spcAft>
              <a:buClr>
                <a:srgbClr val="000000"/>
              </a:buClr>
              <a:buSzPts val="2451"/>
              <a:buFont typeface="Arial"/>
              <a:buChar char="•"/>
            </a:pPr>
            <a:r>
              <a:rPr lang="en-US" sz="2451">
                <a:solidFill>
                  <a:srgbClr val="000000"/>
                </a:solidFill>
                <a:latin typeface="Arial"/>
                <a:ea typeface="Arial"/>
                <a:cs typeface="Arial"/>
                <a:sym typeface="Arial"/>
              </a:rPr>
              <a:t>Name the skills: </a:t>
            </a:r>
            <a:r>
              <a:rPr b="1" lang="en-US" sz="2451">
                <a:solidFill>
                  <a:srgbClr val="000000"/>
                </a:solidFill>
                <a:latin typeface="Arial"/>
                <a:ea typeface="Arial"/>
                <a:cs typeface="Arial"/>
                <a:sym typeface="Arial"/>
              </a:rPr>
              <a:t>Students who are responsible: </a:t>
            </a:r>
            <a:endParaRPr sz="2447">
              <a:solidFill>
                <a:srgbClr val="000000"/>
              </a:solidFill>
              <a:latin typeface="Arial"/>
              <a:ea typeface="Arial"/>
              <a:cs typeface="Arial"/>
              <a:sym typeface="Arial"/>
            </a:endParaRPr>
          </a:p>
          <a:p>
            <a:pPr indent="-383944" lvl="2" marL="1295400" rtl="0" algn="l">
              <a:lnSpc>
                <a:spcPct val="95000"/>
              </a:lnSpc>
              <a:spcBef>
                <a:spcPts val="500"/>
              </a:spcBef>
              <a:spcAft>
                <a:spcPts val="0"/>
              </a:spcAft>
              <a:buClr>
                <a:srgbClr val="000000"/>
              </a:buClr>
              <a:buSzPts val="2451"/>
              <a:buChar char="–"/>
            </a:pPr>
            <a:r>
              <a:rPr b="1" lang="en-US" sz="2451">
                <a:solidFill>
                  <a:srgbClr val="000000"/>
                </a:solidFill>
                <a:latin typeface="Arial"/>
                <a:ea typeface="Arial"/>
                <a:cs typeface="Arial"/>
                <a:sym typeface="Arial"/>
              </a:rPr>
              <a:t>Move quietly</a:t>
            </a:r>
            <a:endParaRPr sz="2137">
              <a:solidFill>
                <a:srgbClr val="000000"/>
              </a:solidFill>
              <a:latin typeface="Arial"/>
              <a:ea typeface="Arial"/>
              <a:cs typeface="Arial"/>
              <a:sym typeface="Arial"/>
            </a:endParaRPr>
          </a:p>
          <a:p>
            <a:pPr indent="-383944" lvl="2" marL="1295400" rtl="0" algn="l">
              <a:lnSpc>
                <a:spcPct val="95000"/>
              </a:lnSpc>
              <a:spcBef>
                <a:spcPts val="500"/>
              </a:spcBef>
              <a:spcAft>
                <a:spcPts val="0"/>
              </a:spcAft>
              <a:buClr>
                <a:srgbClr val="000000"/>
              </a:buClr>
              <a:buSzPts val="2451"/>
              <a:buChar char="–"/>
            </a:pPr>
            <a:r>
              <a:rPr b="1" lang="en-US" sz="2451">
                <a:solidFill>
                  <a:srgbClr val="000000"/>
                </a:solidFill>
                <a:latin typeface="Arial"/>
                <a:ea typeface="Arial"/>
                <a:cs typeface="Arial"/>
                <a:sym typeface="Arial"/>
              </a:rPr>
              <a:t>Walk with hands at your sides</a:t>
            </a:r>
            <a:endParaRPr sz="2137">
              <a:solidFill>
                <a:srgbClr val="000000"/>
              </a:solidFill>
              <a:latin typeface="Arial"/>
              <a:ea typeface="Arial"/>
              <a:cs typeface="Arial"/>
              <a:sym typeface="Arial"/>
            </a:endParaRPr>
          </a:p>
          <a:p>
            <a:pPr indent="-383944" lvl="2" marL="1295400" rtl="0" algn="l">
              <a:lnSpc>
                <a:spcPct val="95000"/>
              </a:lnSpc>
              <a:spcBef>
                <a:spcPts val="500"/>
              </a:spcBef>
              <a:spcAft>
                <a:spcPts val="0"/>
              </a:spcAft>
              <a:buClr>
                <a:srgbClr val="000000"/>
              </a:buClr>
              <a:buSzPts val="2451"/>
              <a:buChar char="–"/>
            </a:pPr>
            <a:r>
              <a:rPr b="1" lang="en-US" sz="2451">
                <a:solidFill>
                  <a:srgbClr val="000000"/>
                </a:solidFill>
                <a:latin typeface="Arial"/>
                <a:ea typeface="Arial"/>
                <a:cs typeface="Arial"/>
                <a:sym typeface="Arial"/>
              </a:rPr>
              <a:t>Stay to the right</a:t>
            </a:r>
            <a:endParaRPr sz="2164">
              <a:solidFill>
                <a:srgbClr val="000000"/>
              </a:solidFill>
              <a:latin typeface="Arial"/>
              <a:ea typeface="Arial"/>
              <a:cs typeface="Arial"/>
              <a:sym typeface="Arial"/>
            </a:endParaRPr>
          </a:p>
          <a:p>
            <a:pPr indent="0" lvl="0" marL="0" rtl="0" algn="l">
              <a:lnSpc>
                <a:spcPct val="70000"/>
              </a:lnSpc>
              <a:spcBef>
                <a:spcPts val="1000"/>
              </a:spcBef>
              <a:spcAft>
                <a:spcPts val="0"/>
              </a:spcAft>
              <a:buSzPts val="852"/>
              <a:buNone/>
            </a:pPr>
            <a:r>
              <a:t/>
            </a:r>
            <a:endParaRPr sz="217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7"/>
          <p:cNvSpPr txBox="1"/>
          <p:nvPr>
            <p:ph type="title"/>
          </p:nvPr>
        </p:nvSpPr>
        <p:spPr>
          <a:xfrm>
            <a:off x="733425" y="228600"/>
            <a:ext cx="10163175"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200">
                <a:latin typeface="Arial"/>
                <a:ea typeface="Arial"/>
                <a:cs typeface="Arial"/>
                <a:sym typeface="Arial"/>
              </a:rPr>
              <a:t>Develop a Plan for Teaching Expectations</a:t>
            </a:r>
            <a:endParaRPr sz="4200">
              <a:latin typeface="Arial"/>
              <a:ea typeface="Arial"/>
              <a:cs typeface="Arial"/>
              <a:sym typeface="Arial"/>
            </a:endParaRPr>
          </a:p>
        </p:txBody>
      </p:sp>
      <p:sp>
        <p:nvSpPr>
          <p:cNvPr id="323" name="Google Shape;323;p17"/>
          <p:cNvSpPr txBox="1"/>
          <p:nvPr>
            <p:ph idx="1" type="body"/>
          </p:nvPr>
        </p:nvSpPr>
        <p:spPr>
          <a:xfrm>
            <a:off x="1451900" y="1932775"/>
            <a:ext cx="9245400" cy="4270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en-US" sz="2400">
                <a:latin typeface="Arial"/>
                <a:ea typeface="Arial"/>
                <a:cs typeface="Arial"/>
                <a:sym typeface="Arial"/>
              </a:rPr>
              <a:t>Once the behavior lesson plans are created it is important to take time to decide </a:t>
            </a:r>
            <a:r>
              <a:rPr i="1" lang="en-US" sz="2400">
                <a:latin typeface="Arial"/>
                <a:ea typeface="Arial"/>
                <a:cs typeface="Arial"/>
                <a:sym typeface="Arial"/>
              </a:rPr>
              <a:t>how</a:t>
            </a:r>
            <a:r>
              <a:rPr lang="en-US" sz="2400">
                <a:latin typeface="Arial"/>
                <a:ea typeface="Arial"/>
                <a:cs typeface="Arial"/>
                <a:sym typeface="Arial"/>
              </a:rPr>
              <a:t> and </a:t>
            </a:r>
            <a:r>
              <a:rPr i="1" lang="en-US" sz="2400">
                <a:latin typeface="Arial"/>
                <a:ea typeface="Arial"/>
                <a:cs typeface="Arial"/>
                <a:sym typeface="Arial"/>
              </a:rPr>
              <a:t>when</a:t>
            </a:r>
            <a:r>
              <a:rPr lang="en-US" sz="2400">
                <a:latin typeface="Arial"/>
                <a:ea typeface="Arial"/>
                <a:cs typeface="Arial"/>
                <a:sym typeface="Arial"/>
              </a:rPr>
              <a:t> the lessons will be taught</a:t>
            </a:r>
            <a:endParaRPr sz="2400">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Provide </a:t>
            </a:r>
            <a:r>
              <a:rPr lang="en-US" sz="2400" u="sng">
                <a:latin typeface="Arial"/>
                <a:ea typeface="Arial"/>
                <a:cs typeface="Arial"/>
                <a:sym typeface="Arial"/>
              </a:rPr>
              <a:t>initial</a:t>
            </a:r>
            <a:r>
              <a:rPr lang="en-US" sz="2400">
                <a:latin typeface="Arial"/>
                <a:ea typeface="Arial"/>
                <a:cs typeface="Arial"/>
                <a:sym typeface="Arial"/>
              </a:rPr>
              <a:t> lesson plans to begin teaching behavior</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Build on what you have (i.e. SEL curriculum,character ed.)</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Develop a system for expanding behavior lesson plan ideas throughout the year</a:t>
            </a:r>
            <a:endParaRPr>
              <a:latin typeface="Arial"/>
              <a:ea typeface="Arial"/>
              <a:cs typeface="Arial"/>
              <a:sym typeface="Arial"/>
            </a:endParaRPr>
          </a:p>
          <a:p>
            <a:pPr indent="-228600" lvl="1" marL="685800" rtl="0" algn="l">
              <a:lnSpc>
                <a:spcPct val="90000"/>
              </a:lnSpc>
              <a:spcBef>
                <a:spcPts val="500"/>
              </a:spcBef>
              <a:spcAft>
                <a:spcPts val="0"/>
              </a:spcAft>
              <a:buClr>
                <a:schemeClr val="dk1"/>
              </a:buClr>
              <a:buSzPts val="2400"/>
              <a:buChar char="•"/>
            </a:pPr>
            <a:r>
              <a:rPr lang="en-US" sz="2400">
                <a:latin typeface="Arial"/>
                <a:ea typeface="Arial"/>
                <a:cs typeface="Arial"/>
                <a:sym typeface="Arial"/>
              </a:rPr>
              <a:t>Skill of the month, Booster Sessions</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Determine the minimum requirements for teaching behavior (i.e. how often)</a:t>
            </a:r>
            <a:endParaRPr sz="2400">
              <a:latin typeface="Arial"/>
              <a:ea typeface="Arial"/>
              <a:cs typeface="Arial"/>
              <a:sym typeface="Arial"/>
            </a:endParaRPr>
          </a:p>
          <a:p>
            <a:pPr indent="-228600" lvl="0" marL="228600" rtl="0" algn="l">
              <a:lnSpc>
                <a:spcPct val="90000"/>
              </a:lnSpc>
              <a:spcBef>
                <a:spcPts val="1000"/>
              </a:spcBef>
              <a:spcAft>
                <a:spcPts val="0"/>
              </a:spcAft>
              <a:buSzPts val="2400"/>
              <a:buFont typeface="Arial"/>
              <a:buChar char="•"/>
            </a:pPr>
            <a:r>
              <a:rPr lang="en-US" sz="2400">
                <a:latin typeface="Arial"/>
                <a:ea typeface="Arial"/>
                <a:cs typeface="Arial"/>
                <a:sym typeface="Arial"/>
                <a:extLst>
                  <a:ext uri="http://customooxmlschemas.google.com/">
                    <go:slidesCustomData xmlns:go="http://customooxmlschemas.google.com/" textRoundtripDataId="6"/>
                  </a:ext>
                </a:extLst>
              </a:rPr>
              <a:t>Remember to include a variety of teaching strategies </a:t>
            </a:r>
            <a:endParaRPr sz="24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e39cfa4cea_0_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latin typeface="Arial"/>
                <a:ea typeface="Arial"/>
                <a:cs typeface="Arial"/>
                <a:sym typeface="Arial"/>
              </a:rPr>
              <a:t>Develop a System/Schedule to Teach Lessons</a:t>
            </a:r>
            <a:endParaRPr>
              <a:latin typeface="Arial"/>
              <a:ea typeface="Arial"/>
              <a:cs typeface="Arial"/>
              <a:sym typeface="Arial"/>
            </a:endParaRPr>
          </a:p>
        </p:txBody>
      </p:sp>
      <p:sp>
        <p:nvSpPr>
          <p:cNvPr id="330" name="Google Shape;330;ge39cfa4cea_0_9"/>
          <p:cNvSpPr txBox="1"/>
          <p:nvPr>
            <p:ph idx="1" type="body"/>
          </p:nvPr>
        </p:nvSpPr>
        <p:spPr>
          <a:xfrm>
            <a:off x="487100" y="1845988"/>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US">
                <a:latin typeface="Arial"/>
                <a:ea typeface="Arial"/>
                <a:cs typeface="Arial"/>
                <a:sym typeface="Arial"/>
              </a:rPr>
              <a:t>When teaching will occur </a:t>
            </a:r>
            <a:endParaRPr>
              <a:latin typeface="Arial"/>
              <a:ea typeface="Arial"/>
              <a:cs typeface="Arial"/>
              <a:sym typeface="Arial"/>
            </a:endParaRPr>
          </a:p>
          <a:p>
            <a:pPr indent="-342900" lvl="1" marL="914400" rtl="0" algn="l">
              <a:lnSpc>
                <a:spcPct val="90000"/>
              </a:lnSpc>
              <a:spcBef>
                <a:spcPts val="0"/>
              </a:spcBef>
              <a:spcAft>
                <a:spcPts val="0"/>
              </a:spcAft>
              <a:buSzPts val="1800"/>
              <a:buChar char="•"/>
            </a:pPr>
            <a:r>
              <a:rPr lang="en-US">
                <a:latin typeface="Arial"/>
                <a:ea typeface="Arial"/>
                <a:cs typeface="Arial"/>
                <a:sym typeface="Arial"/>
              </a:rPr>
              <a:t>First day/week/month</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Who will do the teaching </a:t>
            </a:r>
            <a:endParaRPr>
              <a:latin typeface="Arial"/>
              <a:ea typeface="Arial"/>
              <a:cs typeface="Arial"/>
              <a:sym typeface="Arial"/>
            </a:endParaRPr>
          </a:p>
          <a:p>
            <a:pPr indent="-342900" lvl="1" marL="914400" rtl="0" algn="l">
              <a:lnSpc>
                <a:spcPct val="90000"/>
              </a:lnSpc>
              <a:spcBef>
                <a:spcPts val="0"/>
              </a:spcBef>
              <a:spcAft>
                <a:spcPts val="0"/>
              </a:spcAft>
              <a:buSzPts val="1800"/>
              <a:buChar char="•"/>
            </a:pPr>
            <a:r>
              <a:rPr lang="en-US">
                <a:latin typeface="Arial"/>
                <a:ea typeface="Arial"/>
                <a:cs typeface="Arial"/>
                <a:sym typeface="Arial"/>
              </a:rPr>
              <a:t>Classroom teacher or other</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Where to find materials </a:t>
            </a:r>
            <a:endParaRPr>
              <a:latin typeface="Arial"/>
              <a:ea typeface="Arial"/>
              <a:cs typeface="Arial"/>
              <a:sym typeface="Arial"/>
            </a:endParaRPr>
          </a:p>
          <a:p>
            <a:pPr indent="-342900" lvl="1" marL="914400" rtl="0" algn="l">
              <a:lnSpc>
                <a:spcPct val="90000"/>
              </a:lnSpc>
              <a:spcBef>
                <a:spcPts val="0"/>
              </a:spcBef>
              <a:spcAft>
                <a:spcPts val="0"/>
              </a:spcAft>
              <a:buSzPts val="1800"/>
              <a:buChar char="•"/>
            </a:pPr>
            <a:r>
              <a:rPr lang="en-US">
                <a:latin typeface="Arial"/>
                <a:ea typeface="Arial"/>
                <a:cs typeface="Arial"/>
                <a:sym typeface="Arial"/>
              </a:rPr>
              <a:t>Shared computer drive or other organizational system </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How much time to spend </a:t>
            </a:r>
            <a:endParaRPr>
              <a:latin typeface="Arial"/>
              <a:ea typeface="Arial"/>
              <a:cs typeface="Arial"/>
              <a:sym typeface="Arial"/>
            </a:endParaRPr>
          </a:p>
          <a:p>
            <a:pPr indent="-342900" lvl="1" marL="914400" rtl="0" algn="l">
              <a:lnSpc>
                <a:spcPct val="90000"/>
              </a:lnSpc>
              <a:spcBef>
                <a:spcPts val="0"/>
              </a:spcBef>
              <a:spcAft>
                <a:spcPts val="0"/>
              </a:spcAft>
              <a:buSzPts val="1800"/>
              <a:buChar char="•"/>
            </a:pPr>
            <a:r>
              <a:rPr lang="en-US">
                <a:latin typeface="Arial"/>
                <a:ea typeface="Arial"/>
                <a:cs typeface="Arial"/>
                <a:sym typeface="Arial"/>
              </a:rPr>
              <a:t>Create a schedule </a:t>
            </a:r>
            <a:endParaRPr>
              <a:latin typeface="Arial"/>
              <a:ea typeface="Arial"/>
              <a:cs typeface="Arial"/>
              <a:sym typeface="Arial"/>
            </a:endParaRPr>
          </a:p>
          <a:p>
            <a:pPr indent="-342900" lvl="0" marL="457200" rtl="0" algn="l">
              <a:lnSpc>
                <a:spcPct val="90000"/>
              </a:lnSpc>
              <a:spcBef>
                <a:spcPts val="0"/>
              </a:spcBef>
              <a:spcAft>
                <a:spcPts val="0"/>
              </a:spcAft>
              <a:buSzPts val="1800"/>
              <a:buChar char="•"/>
            </a:pPr>
            <a:r>
              <a:rPr lang="en-US">
                <a:latin typeface="Arial"/>
                <a:ea typeface="Arial"/>
                <a:cs typeface="Arial"/>
                <a:sym typeface="Arial"/>
              </a:rPr>
              <a:t>What products to create at the end of the lesson </a:t>
            </a:r>
            <a:endParaRPr>
              <a:latin typeface="Arial"/>
              <a:ea typeface="Arial"/>
              <a:cs typeface="Arial"/>
              <a:sym typeface="Arial"/>
            </a:endParaRPr>
          </a:p>
          <a:p>
            <a:pPr indent="-342900" lvl="1" marL="914400" rtl="0" algn="l">
              <a:lnSpc>
                <a:spcPct val="90000"/>
              </a:lnSpc>
              <a:spcBef>
                <a:spcPts val="0"/>
              </a:spcBef>
              <a:spcAft>
                <a:spcPts val="0"/>
              </a:spcAft>
              <a:buSzPts val="1800"/>
              <a:buChar char="•"/>
            </a:pPr>
            <a:r>
              <a:rPr lang="en-US">
                <a:latin typeface="Arial"/>
                <a:ea typeface="Arial"/>
                <a:cs typeface="Arial"/>
                <a:sym typeface="Arial"/>
              </a:rPr>
              <a:t>Posters/ graphics </a:t>
            </a:r>
            <a:endParaRPr>
              <a:latin typeface="Arial"/>
              <a:ea typeface="Arial"/>
              <a:cs typeface="Arial"/>
              <a:sym typeface="Arial"/>
            </a:endParaRPr>
          </a:p>
        </p:txBody>
      </p:sp>
      <p:sp>
        <p:nvSpPr>
          <p:cNvPr id="331" name="Google Shape;331;ge39cfa4cea_0_9"/>
          <p:cNvSpPr txBox="1"/>
          <p:nvPr/>
        </p:nvSpPr>
        <p:spPr>
          <a:xfrm>
            <a:off x="8868450" y="4274700"/>
            <a:ext cx="30744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Calibri"/>
                <a:ea typeface="Calibri"/>
                <a:cs typeface="Calibri"/>
                <a:sym typeface="Calibri"/>
              </a:rPr>
              <a:t>Staff need to be taught how to deliver the lesson plan! </a:t>
            </a:r>
            <a:endParaRPr b="1" i="0" sz="3200" u="none" cap="none" strike="noStrike">
              <a:solidFill>
                <a:srgbClr val="000000"/>
              </a:solidFill>
              <a:latin typeface="Calibri"/>
              <a:ea typeface="Calibri"/>
              <a:cs typeface="Calibri"/>
              <a:sym typeface="Calibri"/>
            </a:endParaRPr>
          </a:p>
        </p:txBody>
      </p:sp>
      <p:sp>
        <p:nvSpPr>
          <p:cNvPr id="332" name="Google Shape;332;ge39cfa4cea_0_9"/>
          <p:cNvSpPr/>
          <p:nvPr/>
        </p:nvSpPr>
        <p:spPr>
          <a:xfrm>
            <a:off x="8682550" y="4190225"/>
            <a:ext cx="3074400" cy="2154900"/>
          </a:xfrm>
          <a:prstGeom prst="wedgeRoundRectCallout">
            <a:avLst>
              <a:gd fmla="val -20833" name="adj1"/>
              <a:gd fmla="val 62500" name="adj2"/>
              <a:gd fmla="val 0" name="adj3"/>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e39cfa4cea_0_9"/>
          <p:cNvSpPr txBox="1"/>
          <p:nvPr/>
        </p:nvSpPr>
        <p:spPr>
          <a:xfrm>
            <a:off x="287500" y="6352350"/>
            <a:ext cx="8192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Calibri"/>
                <a:ea typeface="Calibri"/>
                <a:cs typeface="Calibri"/>
                <a:sym typeface="Calibri"/>
                <a:hlinkClick r:id="rId3"/>
              </a:rPr>
              <a:t>Developing Plans for Teaching Schoolwide Expectations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e3b42bd013_1_10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Checking for Fidelity</a:t>
            </a:r>
            <a:endParaRPr/>
          </a:p>
        </p:txBody>
      </p:sp>
      <p:graphicFrame>
        <p:nvGraphicFramePr>
          <p:cNvPr id="340" name="Google Shape;340;ge3b42bd013_1_1007"/>
          <p:cNvGraphicFramePr/>
          <p:nvPr/>
        </p:nvGraphicFramePr>
        <p:xfrm>
          <a:off x="125450" y="2443243"/>
          <a:ext cx="3000000" cy="3000000"/>
        </p:xfrm>
        <a:graphic>
          <a:graphicData uri="http://schemas.openxmlformats.org/drawingml/2006/table">
            <a:tbl>
              <a:tblPr>
                <a:noFill/>
                <a:tableStyleId>{5E3BC25A-ED18-4FD4-9902-6ACACEF5A9A1}</a:tableStyleId>
              </a:tblPr>
              <a:tblGrid>
                <a:gridCol w="3225975"/>
                <a:gridCol w="915900"/>
              </a:tblGrid>
              <a:tr h="1008675">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Lesson</a:t>
                      </a:r>
                      <a:endParaRPr b="1" sz="19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900"/>
                        <a:buFont typeface="Arial"/>
                        <a:buNone/>
                      </a:pPr>
                      <a:r>
                        <a:rPr b="1" lang="en-US" sz="1900" u="none" cap="none" strike="noStrike"/>
                        <a:t>Initial &amp; Date</a:t>
                      </a:r>
                      <a:endParaRPr b="1" sz="19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677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Respect Others - Hallway</a:t>
                      </a:r>
                      <a:endParaRPr sz="18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677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Respect Others - Cafeteria</a:t>
                      </a:r>
                      <a:endParaRPr sz="18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677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Respect Others - Bathroom</a:t>
                      </a:r>
                      <a:endParaRPr sz="18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8117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Respect Others - Playground</a:t>
                      </a:r>
                      <a:endParaRPr sz="18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341" name="Google Shape;341;ge3b42bd013_1_1007"/>
          <p:cNvGraphicFramePr/>
          <p:nvPr/>
        </p:nvGraphicFramePr>
        <p:xfrm>
          <a:off x="4514150" y="1595553"/>
          <a:ext cx="3000000" cy="3000000"/>
        </p:xfrm>
        <a:graphic>
          <a:graphicData uri="http://schemas.openxmlformats.org/drawingml/2006/table">
            <a:tbl>
              <a:tblPr>
                <a:noFill/>
                <a:tableStyleId>{8C82BDCD-2C69-4337-A383-AEE4419FEF60}</a:tableStyleId>
              </a:tblPr>
              <a:tblGrid>
                <a:gridCol w="455275"/>
                <a:gridCol w="914600"/>
                <a:gridCol w="811350"/>
                <a:gridCol w="854800"/>
                <a:gridCol w="1008325"/>
                <a:gridCol w="847950"/>
                <a:gridCol w="800400"/>
                <a:gridCol w="936275"/>
                <a:gridCol w="937675"/>
              </a:tblGrid>
              <a:tr h="484025">
                <a:tc gridSpan="2" rowSpan="2">
                  <a:txBody>
                    <a:bodyPr/>
                    <a:lstStyle/>
                    <a:p>
                      <a:pPr indent="0" lvl="0" marL="0" marR="0" rtl="0" algn="ctr">
                        <a:lnSpc>
                          <a:spcPct val="100000"/>
                        </a:lnSpc>
                        <a:spcBef>
                          <a:spcPts val="0"/>
                        </a:spcBef>
                        <a:spcAft>
                          <a:spcPts val="0"/>
                        </a:spcAft>
                        <a:buClr>
                          <a:schemeClr val="dk1"/>
                        </a:buClr>
                        <a:buSzPts val="2200"/>
                        <a:buFont typeface="Arial"/>
                        <a:buNone/>
                      </a:pPr>
                      <a:r>
                        <a:rPr b="1" i="0" lang="en-US" sz="1800" u="none" cap="none" strike="noStrike">
                          <a:solidFill>
                            <a:schemeClr val="dk1"/>
                          </a:solidFill>
                          <a:latin typeface="Arial"/>
                          <a:ea typeface="Arial"/>
                          <a:cs typeface="Arial"/>
                          <a:sym typeface="Arial"/>
                        </a:rPr>
                        <a:t>Teaching Matrix</a:t>
                      </a:r>
                      <a:endParaRPr sz="10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99"/>
                    </a:solidFill>
                  </a:tcPr>
                </a:tc>
                <a:tc rowSpan="2" hMerge="1"/>
                <a:tc gridSpan="7">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SETTING</a:t>
                      </a:r>
                      <a:endParaRPr b="0" i="0" sz="1400" u="none" cap="none" strike="noStrike">
                        <a:solidFill>
                          <a:schemeClr val="dk1"/>
                        </a:solidFill>
                        <a:latin typeface="Times New Roman"/>
                        <a:ea typeface="Times New Roman"/>
                        <a:cs typeface="Times New Roman"/>
                        <a:sym typeface="Times New Roman"/>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hMerge="1"/>
                <a:tc hMerge="1"/>
                <a:tc hMerge="1"/>
                <a:tc hMerge="1"/>
                <a:tc hMerge="1"/>
                <a:tc hMerge="1"/>
              </a:tr>
              <a:tr h="674150">
                <a:tc gridSpan="2" vMerge="1"/>
                <a:tc hMerge="1" vMerge="1"/>
                <a:tc>
                  <a:txBody>
                    <a:bodyPr/>
                    <a:lstStyle/>
                    <a:p>
                      <a:pPr indent="0" lvl="0" marL="0" marR="0" rtl="0" algn="ctr">
                        <a:lnSpc>
                          <a:spcPct val="100000"/>
                        </a:lnSpc>
                        <a:spcBef>
                          <a:spcPts val="0"/>
                        </a:spcBef>
                        <a:spcAft>
                          <a:spcPts val="0"/>
                        </a:spcAft>
                        <a:buClr>
                          <a:schemeClr val="dk1"/>
                        </a:buClr>
                        <a:buSzPts val="1400"/>
                        <a:buFont typeface="Arial"/>
                        <a:buNone/>
                      </a:pPr>
                      <a:r>
                        <a:rPr b="0" i="0" lang="en-US" sz="1000" u="none" cap="none" strike="noStrike">
                          <a:solidFill>
                            <a:schemeClr val="dk1"/>
                          </a:solidFill>
                          <a:latin typeface="Arial"/>
                          <a:ea typeface="Arial"/>
                          <a:cs typeface="Arial"/>
                          <a:sym typeface="Arial"/>
                        </a:rPr>
                        <a:t>All Settings</a:t>
                      </a:r>
                      <a:endParaRPr b="0" i="0" sz="16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000" u="none" cap="none" strike="noStrike">
                          <a:solidFill>
                            <a:schemeClr val="dk1"/>
                          </a:solidFill>
                          <a:latin typeface="Arial"/>
                          <a:ea typeface="Arial"/>
                          <a:cs typeface="Arial"/>
                          <a:sym typeface="Arial"/>
                        </a:rPr>
                        <a:t>Hallways</a:t>
                      </a:r>
                      <a:endParaRPr b="0" i="0" sz="16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000" u="none" cap="none" strike="noStrike">
                          <a:solidFill>
                            <a:schemeClr val="dk1"/>
                          </a:solidFill>
                          <a:latin typeface="Arial"/>
                          <a:ea typeface="Arial"/>
                          <a:cs typeface="Arial"/>
                          <a:sym typeface="Arial"/>
                        </a:rPr>
                        <a:t>Playgrounds</a:t>
                      </a:r>
                      <a:endParaRPr b="0" i="0" sz="16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000" u="none" cap="none" strike="noStrike">
                          <a:solidFill>
                            <a:schemeClr val="dk1"/>
                          </a:solidFill>
                          <a:latin typeface="Arial"/>
                          <a:ea typeface="Arial"/>
                          <a:cs typeface="Arial"/>
                          <a:sym typeface="Arial"/>
                        </a:rPr>
                        <a:t>Cafeteria</a:t>
                      </a:r>
                      <a:endParaRPr b="0" i="0" sz="16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000" u="none" cap="none" strike="noStrike">
                          <a:solidFill>
                            <a:schemeClr val="dk1"/>
                          </a:solidFill>
                          <a:latin typeface="Arial"/>
                          <a:ea typeface="Arial"/>
                          <a:cs typeface="Arial"/>
                          <a:sym typeface="Arial"/>
                        </a:rPr>
                        <a:t>Library/</a:t>
                      </a:r>
                      <a:endParaRPr b="0" i="0" sz="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400"/>
                        <a:buFont typeface="Arial"/>
                        <a:buNone/>
                      </a:pPr>
                      <a:r>
                        <a:rPr b="0" i="0" lang="en-US" sz="1000" u="none" cap="none" strike="noStrike">
                          <a:solidFill>
                            <a:schemeClr val="dk1"/>
                          </a:solidFill>
                          <a:latin typeface="Arial"/>
                          <a:ea typeface="Arial"/>
                          <a:cs typeface="Arial"/>
                          <a:sym typeface="Arial"/>
                        </a:rPr>
                        <a:t>Computer Lab</a:t>
                      </a:r>
                      <a:endParaRPr b="0" i="0" sz="16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000" u="none" cap="none" strike="noStrike">
                          <a:solidFill>
                            <a:schemeClr val="dk1"/>
                          </a:solidFill>
                          <a:latin typeface="Arial"/>
                          <a:ea typeface="Arial"/>
                          <a:cs typeface="Arial"/>
                          <a:sym typeface="Arial"/>
                        </a:rPr>
                        <a:t>Assembly</a:t>
                      </a:r>
                      <a:endParaRPr b="0" i="0" sz="16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000" u="none" cap="none" strike="noStrike">
                          <a:solidFill>
                            <a:schemeClr val="dk1"/>
                          </a:solidFill>
                          <a:latin typeface="Arial"/>
                          <a:ea typeface="Arial"/>
                          <a:cs typeface="Arial"/>
                          <a:sym typeface="Arial"/>
                        </a:rPr>
                        <a:t>Bus</a:t>
                      </a:r>
                      <a:endParaRPr b="0" i="0" sz="16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r>
              <a:tr h="1407350">
                <a:tc rowSpan="3">
                  <a:txBody>
                    <a:bodyPr/>
                    <a:lstStyle/>
                    <a:p>
                      <a:pPr indent="0" lvl="0" marL="0" marR="0" rtl="0" algn="ctr">
                        <a:lnSpc>
                          <a:spcPct val="100000"/>
                        </a:lnSpc>
                        <a:spcBef>
                          <a:spcPts val="0"/>
                        </a:spcBef>
                        <a:spcAft>
                          <a:spcPts val="0"/>
                        </a:spcAft>
                        <a:buClr>
                          <a:schemeClr val="dk1"/>
                        </a:buClr>
                        <a:buSzPts val="2000"/>
                        <a:buFont typeface="Calibri"/>
                        <a:buNone/>
                      </a:pPr>
                      <a:r>
                        <a:t/>
                      </a:r>
                      <a:endParaRPr b="0" i="0" sz="17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100" u="none" cap="none" strike="noStrike">
                          <a:solidFill>
                            <a:schemeClr val="dk1"/>
                          </a:solidFill>
                          <a:latin typeface="Arial"/>
                          <a:ea typeface="Arial"/>
                          <a:cs typeface="Arial"/>
                          <a:sym typeface="Arial"/>
                          <a:extLst>
                            <a:ext uri="http://customooxmlschemas.google.com/">
                              <go:slidesCustomData xmlns:go="http://customooxmlschemas.google.com/" textRoundtripDataId="7"/>
                            </a:ext>
                          </a:extLst>
                        </a:rPr>
                        <a:t>Respect</a:t>
                      </a:r>
                      <a:r>
                        <a:rPr b="0" i="0" lang="en-US" sz="1100" u="none" cap="none" strike="noStrike">
                          <a:solidFill>
                            <a:schemeClr val="dk1"/>
                          </a:solidFill>
                          <a:latin typeface="Arial"/>
                          <a:ea typeface="Arial"/>
                          <a:cs typeface="Arial"/>
                          <a:sym typeface="Arial"/>
                        </a:rPr>
                        <a:t> Ourselves</a:t>
                      </a:r>
                      <a:endParaRPr b="0" i="0" sz="17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Be on task.</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Give your best effort.</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Be prepared.</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Walk.</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Have a plan.</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Eat all your healthy food first.</a:t>
                      </a:r>
                      <a:endParaRPr sz="1200" u="none" cap="none" strike="noStrike"/>
                    </a:p>
                    <a:p>
                      <a:pPr indent="0" lvl="0" marL="0" marR="0" rtl="0" algn="ctr">
                        <a:lnSpc>
                          <a:spcPct val="100000"/>
                        </a:lnSpc>
                        <a:spcBef>
                          <a:spcPts val="0"/>
                        </a:spcBef>
                        <a:spcAft>
                          <a:spcPts val="0"/>
                        </a:spcAft>
                        <a:buClr>
                          <a:schemeClr val="dk1"/>
                        </a:buClr>
                        <a:buSzPts val="20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Study, read, compute.</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Sit in one spot.</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Watch for your stop.</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163400">
                <a:tc vMerge="1"/>
                <a:tc>
                  <a:txBody>
                    <a:bodyPr/>
                    <a:lstStyle/>
                    <a:p>
                      <a:pPr indent="0" lvl="0" marL="0" marR="0" rtl="0" algn="ctr">
                        <a:lnSpc>
                          <a:spcPct val="100000"/>
                        </a:lnSpc>
                        <a:spcBef>
                          <a:spcPts val="0"/>
                        </a:spcBef>
                        <a:spcAft>
                          <a:spcPts val="0"/>
                        </a:spcAft>
                        <a:buClr>
                          <a:schemeClr val="dk1"/>
                        </a:buClr>
                        <a:buSzPts val="1400"/>
                        <a:buFont typeface="Arial"/>
                        <a:buNone/>
                      </a:pPr>
                      <a:r>
                        <a:rPr b="0" i="0" lang="en-US" sz="1100" u="none" cap="none" strike="noStrike">
                          <a:solidFill>
                            <a:schemeClr val="dk1"/>
                          </a:solidFill>
                          <a:latin typeface="Arial"/>
                          <a:ea typeface="Arial"/>
                          <a:cs typeface="Arial"/>
                          <a:sym typeface="Arial"/>
                        </a:rPr>
                        <a:t>Respect Others</a:t>
                      </a:r>
                      <a:endParaRPr b="0" i="0" sz="17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Be kind.</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Hands/feet to self.</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Help/share with others.</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Use normal voice volume.</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Walk to right.</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Play safe.</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Include others.</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Share equipment.</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Invite those sitting alone to join you.</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Whisper.</a:t>
                      </a:r>
                      <a:endParaRPr b="0" i="0" sz="12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Return books.</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Listen/watch.</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Use appropriate applause.</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Use a quiet voice.</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Stay in your seat.</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162100">
                <a:tc vMerge="1"/>
                <a:tc>
                  <a:txBody>
                    <a:bodyPr/>
                    <a:lstStyle/>
                    <a:p>
                      <a:pPr indent="0" lvl="0" marL="0" marR="0" rtl="0" algn="ctr">
                        <a:lnSpc>
                          <a:spcPct val="100000"/>
                        </a:lnSpc>
                        <a:spcBef>
                          <a:spcPts val="0"/>
                        </a:spcBef>
                        <a:spcAft>
                          <a:spcPts val="0"/>
                        </a:spcAft>
                        <a:buClr>
                          <a:schemeClr val="dk1"/>
                        </a:buClr>
                        <a:buSzPts val="1400"/>
                        <a:buFont typeface="Arial"/>
                        <a:buNone/>
                      </a:pPr>
                      <a:r>
                        <a:rPr b="0" i="0" lang="en-US" sz="1100" u="none" cap="none" strike="noStrike">
                          <a:solidFill>
                            <a:schemeClr val="dk1"/>
                          </a:solidFill>
                          <a:latin typeface="Arial"/>
                          <a:ea typeface="Arial"/>
                          <a:cs typeface="Arial"/>
                          <a:sym typeface="Arial"/>
                        </a:rPr>
                        <a:t>Respect Property</a:t>
                      </a:r>
                      <a:endParaRPr b="0" i="0" sz="17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CC"/>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Recycle.</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Clean up after self.</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Pick up litter.</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Maintain physical space.</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Use equipment properly.</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Put litter in garbage can.</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Replace trays &amp; utensils.</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Clean up eating area.</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Push in chairs.</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Treat books carefully.</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Pick up.</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Treat chairs appropriately.</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Wipe your feet.</a:t>
                      </a:r>
                      <a:endParaRPr b="0" i="0" sz="1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200"/>
                        <a:buFont typeface="Arial"/>
                        <a:buNone/>
                      </a:pPr>
                      <a:r>
                        <a:rPr b="0" i="0" lang="en-US" sz="1000" u="none" cap="none" strike="noStrike">
                          <a:solidFill>
                            <a:schemeClr val="dk1"/>
                          </a:solidFill>
                          <a:latin typeface="Arial"/>
                          <a:ea typeface="Arial"/>
                          <a:cs typeface="Arial"/>
                          <a:sym typeface="Arial"/>
                        </a:rPr>
                        <a:t>Sit appropriately.</a:t>
                      </a:r>
                      <a:endParaRPr b="0" i="0" sz="18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
        <p:nvSpPr>
          <p:cNvPr id="342" name="Google Shape;342;ge3b42bd013_1_1007"/>
          <p:cNvSpPr/>
          <p:nvPr/>
        </p:nvSpPr>
        <p:spPr>
          <a:xfrm>
            <a:off x="4767700" y="4078200"/>
            <a:ext cx="7313100" cy="13257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3" name="Google Shape;343;ge3b42bd013_1_1007"/>
          <p:cNvCxnSpPr/>
          <p:nvPr/>
        </p:nvCxnSpPr>
        <p:spPr>
          <a:xfrm>
            <a:off x="4140450" y="2426425"/>
            <a:ext cx="792000" cy="1916400"/>
          </a:xfrm>
          <a:prstGeom prst="straightConnector1">
            <a:avLst/>
          </a:prstGeom>
          <a:noFill/>
          <a:ln cap="flat" cmpd="sng" w="76200">
            <a:solidFill>
              <a:srgbClr val="0000FF"/>
            </a:solidFill>
            <a:prstDash val="solid"/>
            <a:round/>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8"/>
          <p:cNvSpPr txBox="1"/>
          <p:nvPr>
            <p:ph type="title"/>
          </p:nvPr>
        </p:nvSpPr>
        <p:spPr>
          <a:xfrm>
            <a:off x="708426" y="361075"/>
            <a:ext cx="8024700" cy="915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3200"/>
              <a:buFont typeface="Calibri"/>
              <a:buNone/>
            </a:pPr>
            <a:r>
              <a:rPr b="1" lang="en-US" sz="3200">
                <a:solidFill>
                  <a:srgbClr val="000000"/>
                </a:solidFill>
                <a:latin typeface="Arial"/>
                <a:ea typeface="Arial"/>
                <a:cs typeface="Arial"/>
                <a:sym typeface="Arial"/>
                <a:extLst>
                  <a:ext uri="http://customooxmlschemas.google.com/">
                    <go:slidesCustomData xmlns:go="http://customooxmlschemas.google.com/" textRoundtripDataId="8"/>
                  </a:ext>
                </a:extLst>
              </a:rPr>
              <a:t>When</a:t>
            </a:r>
            <a:r>
              <a:rPr lang="en-US" sz="3200">
                <a:solidFill>
                  <a:srgbClr val="000000"/>
                </a:solidFill>
                <a:latin typeface="Arial"/>
                <a:ea typeface="Arial"/>
                <a:cs typeface="Arial"/>
                <a:sym typeface="Arial"/>
                <a:extLst>
                  <a:ext uri="http://customooxmlschemas.google.com/">
                    <go:slidesCustomData xmlns:go="http://customooxmlschemas.google.com/" textRoundtripDataId="9"/>
                  </a:ext>
                </a:extLst>
              </a:rPr>
              <a:t> and </a:t>
            </a:r>
            <a:r>
              <a:rPr b="1" lang="en-US" sz="3200">
                <a:solidFill>
                  <a:srgbClr val="000000"/>
                </a:solidFill>
                <a:latin typeface="Arial"/>
                <a:ea typeface="Arial"/>
                <a:cs typeface="Arial"/>
                <a:sym typeface="Arial"/>
                <a:extLst>
                  <a:ext uri="http://customooxmlschemas.google.com/">
                    <go:slidesCustomData xmlns:go="http://customooxmlschemas.google.com/" textRoundtripDataId="10"/>
                  </a:ext>
                </a:extLst>
              </a:rPr>
              <a:t>How</a:t>
            </a:r>
            <a:r>
              <a:rPr lang="en-US" sz="3200">
                <a:solidFill>
                  <a:srgbClr val="000000"/>
                </a:solidFill>
                <a:latin typeface="Arial"/>
                <a:ea typeface="Arial"/>
                <a:cs typeface="Arial"/>
                <a:sym typeface="Arial"/>
                <a:extLst>
                  <a:ext uri="http://customooxmlschemas.google.com/">
                    <go:slidesCustomData xmlns:go="http://customooxmlschemas.google.com/" textRoundtripDataId="11"/>
                  </a:ext>
                </a:extLst>
              </a:rPr>
              <a:t> will we teach behaviors?  </a:t>
            </a:r>
            <a:endParaRPr b="1" sz="3200">
              <a:solidFill>
                <a:srgbClr val="000000"/>
              </a:solidFill>
              <a:latin typeface="Arial"/>
              <a:ea typeface="Arial"/>
              <a:cs typeface="Arial"/>
              <a:sym typeface="Arial"/>
            </a:endParaRPr>
          </a:p>
        </p:txBody>
      </p:sp>
      <p:sp>
        <p:nvSpPr>
          <p:cNvPr id="350" name="Google Shape;350;p18"/>
          <p:cNvSpPr txBox="1"/>
          <p:nvPr/>
        </p:nvSpPr>
        <p:spPr>
          <a:xfrm>
            <a:off x="986975" y="1488549"/>
            <a:ext cx="7467600" cy="4486800"/>
          </a:xfrm>
          <a:prstGeom prst="rect">
            <a:avLst/>
          </a:prstGeom>
          <a:noFill/>
          <a:ln>
            <a:noFill/>
          </a:ln>
        </p:spPr>
        <p:txBody>
          <a:bodyPr anchorCtr="0" anchor="t" bIns="45700" lIns="91425" spcFirstLastPara="1" rIns="91425" wrap="square" tIns="45700">
            <a:noAutofit/>
          </a:bodyPr>
          <a:lstStyle/>
          <a:p>
            <a:pPr indent="-419100" lvl="0" marL="457200" marR="0" rtl="0" algn="l">
              <a:lnSpc>
                <a:spcPct val="115000"/>
              </a:lnSpc>
              <a:spcBef>
                <a:spcPts val="0"/>
              </a:spcBef>
              <a:spcAft>
                <a:spcPts val="0"/>
              </a:spcAft>
              <a:buClr>
                <a:schemeClr val="dk1"/>
              </a:buClr>
              <a:buSzPts val="3000"/>
              <a:buFont typeface="Arial"/>
              <a:buChar char="●"/>
            </a:pPr>
            <a:r>
              <a:rPr b="0" i="0" lang="en-US" sz="3000" u="none" cap="none" strike="noStrike">
                <a:solidFill>
                  <a:schemeClr val="dk1"/>
                </a:solidFill>
                <a:latin typeface="Arial"/>
                <a:ea typeface="Arial"/>
                <a:cs typeface="Arial"/>
                <a:sym typeface="Arial"/>
              </a:rPr>
              <a:t>Kick-off events</a:t>
            </a:r>
            <a:endParaRPr b="0" i="0" sz="3000" u="none" cap="none" strike="noStrike">
              <a:solidFill>
                <a:schemeClr val="dk1"/>
              </a:solidFill>
              <a:latin typeface="Arial"/>
              <a:ea typeface="Arial"/>
              <a:cs typeface="Arial"/>
              <a:sym typeface="Arial"/>
            </a:endParaRPr>
          </a:p>
          <a:p>
            <a:pPr indent="-419100" lvl="0" marL="457200" marR="0" rtl="0" algn="l">
              <a:lnSpc>
                <a:spcPct val="115000"/>
              </a:lnSpc>
              <a:spcBef>
                <a:spcPts val="0"/>
              </a:spcBef>
              <a:spcAft>
                <a:spcPts val="0"/>
              </a:spcAft>
              <a:buClr>
                <a:schemeClr val="dk1"/>
              </a:buClr>
              <a:buSzPts val="3000"/>
              <a:buFont typeface="Arial"/>
              <a:buChar char="●"/>
            </a:pPr>
            <a:r>
              <a:rPr b="0" i="0" lang="en-US" sz="3000" u="none" cap="none" strike="noStrike">
                <a:solidFill>
                  <a:schemeClr val="dk1"/>
                </a:solidFill>
                <a:latin typeface="Arial"/>
                <a:ea typeface="Arial"/>
                <a:cs typeface="Arial"/>
                <a:sym typeface="Arial"/>
              </a:rPr>
              <a:t>On-going Direct Instruction</a:t>
            </a:r>
            <a:endParaRPr b="0" i="0" sz="3000" u="none" cap="none" strike="noStrike">
              <a:solidFill>
                <a:schemeClr val="dk1"/>
              </a:solidFill>
              <a:latin typeface="Arial"/>
              <a:ea typeface="Arial"/>
              <a:cs typeface="Arial"/>
              <a:sym typeface="Arial"/>
            </a:endParaRPr>
          </a:p>
          <a:p>
            <a:pPr indent="-419100" lvl="0" marL="457200" marR="0" rtl="0" algn="l">
              <a:lnSpc>
                <a:spcPct val="115000"/>
              </a:lnSpc>
              <a:spcBef>
                <a:spcPts val="0"/>
              </a:spcBef>
              <a:spcAft>
                <a:spcPts val="0"/>
              </a:spcAft>
              <a:buClr>
                <a:schemeClr val="dk1"/>
              </a:buClr>
              <a:buSzPts val="3000"/>
              <a:buFont typeface="Arial"/>
              <a:buChar char="●"/>
            </a:pPr>
            <a:r>
              <a:rPr b="0" i="0" lang="en-US" sz="3000" u="none" cap="none" strike="noStrike">
                <a:solidFill>
                  <a:schemeClr val="dk1"/>
                </a:solidFill>
                <a:latin typeface="Arial"/>
                <a:ea typeface="Arial"/>
                <a:cs typeface="Arial"/>
                <a:sym typeface="Arial"/>
              </a:rPr>
              <a:t>Embedding into curriculum</a:t>
            </a:r>
            <a:endParaRPr b="0" i="0" sz="3000" u="none" cap="none" strike="noStrike">
              <a:solidFill>
                <a:schemeClr val="dk1"/>
              </a:solidFill>
              <a:latin typeface="Arial"/>
              <a:ea typeface="Arial"/>
              <a:cs typeface="Arial"/>
              <a:sym typeface="Arial"/>
            </a:endParaRPr>
          </a:p>
          <a:p>
            <a:pPr indent="-419100" lvl="0" marL="457200" marR="0" rtl="0" algn="l">
              <a:lnSpc>
                <a:spcPct val="115000"/>
              </a:lnSpc>
              <a:spcBef>
                <a:spcPts val="0"/>
              </a:spcBef>
              <a:spcAft>
                <a:spcPts val="0"/>
              </a:spcAft>
              <a:buClr>
                <a:schemeClr val="dk1"/>
              </a:buClr>
              <a:buSzPts val="3000"/>
              <a:buFont typeface="Arial"/>
              <a:buChar char="●"/>
            </a:pPr>
            <a:r>
              <a:rPr b="0" i="0" lang="en-US" sz="3000" u="none" cap="none" strike="noStrike">
                <a:solidFill>
                  <a:schemeClr val="dk1"/>
                </a:solidFill>
                <a:latin typeface="Arial"/>
                <a:ea typeface="Arial"/>
                <a:cs typeface="Arial"/>
                <a:sym typeface="Arial"/>
              </a:rPr>
              <a:t>Booster trainings</a:t>
            </a:r>
            <a:endParaRPr b="0" i="0" sz="3000" u="none" cap="none" strike="noStrike">
              <a:solidFill>
                <a:schemeClr val="dk1"/>
              </a:solidFill>
              <a:latin typeface="Arial"/>
              <a:ea typeface="Arial"/>
              <a:cs typeface="Arial"/>
              <a:sym typeface="Arial"/>
            </a:endParaRPr>
          </a:p>
          <a:p>
            <a:pPr indent="-419100" lvl="0" marL="457200" marR="0" rtl="0" algn="l">
              <a:lnSpc>
                <a:spcPct val="115000"/>
              </a:lnSpc>
              <a:spcBef>
                <a:spcPts val="0"/>
              </a:spcBef>
              <a:spcAft>
                <a:spcPts val="0"/>
              </a:spcAft>
              <a:buClr>
                <a:schemeClr val="dk1"/>
              </a:buClr>
              <a:buSzPts val="3000"/>
              <a:buFont typeface="Arial"/>
              <a:buChar char="●"/>
            </a:pPr>
            <a:r>
              <a:rPr b="0" i="0" lang="en-US" sz="3000" u="none" cap="none" strike="noStrike">
                <a:solidFill>
                  <a:schemeClr val="dk1"/>
                </a:solidFill>
                <a:latin typeface="Arial"/>
                <a:ea typeface="Arial"/>
                <a:cs typeface="Arial"/>
                <a:sym typeface="Arial"/>
              </a:rPr>
              <a:t>Continued visibility</a:t>
            </a:r>
            <a:endParaRPr b="0" i="0" sz="3000" u="none" cap="none" strike="noStrike">
              <a:solidFill>
                <a:schemeClr val="dk1"/>
              </a:solidFill>
              <a:latin typeface="Arial"/>
              <a:ea typeface="Arial"/>
              <a:cs typeface="Arial"/>
              <a:sym typeface="Arial"/>
            </a:endParaRPr>
          </a:p>
        </p:txBody>
      </p:sp>
      <p:pic>
        <p:nvPicPr>
          <p:cNvPr id="351" name="Google Shape;351;p18"/>
          <p:cNvPicPr preferRelativeResize="0"/>
          <p:nvPr/>
        </p:nvPicPr>
        <p:blipFill rotWithShape="1">
          <a:blip r:embed="rId3">
            <a:alphaModFix/>
          </a:blip>
          <a:srcRect b="0" l="0" r="0" t="0"/>
          <a:stretch/>
        </p:blipFill>
        <p:spPr>
          <a:xfrm>
            <a:off x="7729200" y="4075736"/>
            <a:ext cx="3349625" cy="2499339"/>
          </a:xfrm>
          <a:prstGeom prst="rect">
            <a:avLst/>
          </a:prstGeom>
          <a:noFill/>
          <a:ln cap="flat" cmpd="sng" w="38100">
            <a:solidFill>
              <a:schemeClr val="dk2"/>
            </a:solidFill>
            <a:prstDash val="solid"/>
            <a:round/>
            <a:headEnd len="sm" w="sm" type="none"/>
            <a:tailEnd len="sm" w="sm" type="none"/>
          </a:ln>
        </p:spPr>
      </p:pic>
      <p:pic>
        <p:nvPicPr>
          <p:cNvPr id="352" name="Google Shape;352;p18"/>
          <p:cNvPicPr preferRelativeResize="0"/>
          <p:nvPr/>
        </p:nvPicPr>
        <p:blipFill rotWithShape="1">
          <a:blip r:embed="rId4">
            <a:alphaModFix/>
          </a:blip>
          <a:srcRect b="0" l="0" r="0" t="0"/>
          <a:stretch/>
        </p:blipFill>
        <p:spPr>
          <a:xfrm>
            <a:off x="1552700" y="4518125"/>
            <a:ext cx="4258950" cy="2056950"/>
          </a:xfrm>
          <a:prstGeom prst="rect">
            <a:avLst/>
          </a:prstGeom>
          <a:noFill/>
          <a:ln cap="flat" cmpd="sng" w="38100">
            <a:solidFill>
              <a:schemeClr val="dk2"/>
            </a:solidFill>
            <a:prstDash val="solid"/>
            <a:round/>
            <a:headEnd len="sm" w="sm" type="none"/>
            <a:tailEnd len="sm" w="sm" type="none"/>
          </a:ln>
        </p:spPr>
      </p:pic>
      <p:pic>
        <p:nvPicPr>
          <p:cNvPr id="353" name="Google Shape;353;p18"/>
          <p:cNvPicPr preferRelativeResize="0"/>
          <p:nvPr/>
        </p:nvPicPr>
        <p:blipFill rotWithShape="1">
          <a:blip r:embed="rId5">
            <a:alphaModFix/>
          </a:blip>
          <a:srcRect b="0" l="0" r="0" t="0"/>
          <a:stretch/>
        </p:blipFill>
        <p:spPr>
          <a:xfrm>
            <a:off x="7589963" y="1113126"/>
            <a:ext cx="3628090" cy="2499350"/>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Effect filter="fade" transition="in">
                                      <p:cBhvr>
                                        <p:cTn dur="500"/>
                                        <p:tgtEl>
                                          <p:spTgt spid="3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1" st="1"/>
                                            </p:txEl>
                                          </p:spTgt>
                                        </p:tgtEl>
                                        <p:attrNameLst>
                                          <p:attrName>style.visibility</p:attrName>
                                        </p:attrNameLst>
                                      </p:cBhvr>
                                      <p:to>
                                        <p:strVal val="visible"/>
                                      </p:to>
                                    </p:set>
                                    <p:animEffect filter="fade" transition="in">
                                      <p:cBhvr>
                                        <p:cTn dur="500"/>
                                        <p:tgtEl>
                                          <p:spTgt spid="3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2" st="2"/>
                                            </p:txEl>
                                          </p:spTgt>
                                        </p:tgtEl>
                                        <p:attrNameLst>
                                          <p:attrName>style.visibility</p:attrName>
                                        </p:attrNameLst>
                                      </p:cBhvr>
                                      <p:to>
                                        <p:strVal val="visible"/>
                                      </p:to>
                                    </p:set>
                                    <p:animEffect filter="fade" transition="in">
                                      <p:cBhvr>
                                        <p:cTn dur="500"/>
                                        <p:tgtEl>
                                          <p:spTgt spid="3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3" st="3"/>
                                            </p:txEl>
                                          </p:spTgt>
                                        </p:tgtEl>
                                        <p:attrNameLst>
                                          <p:attrName>style.visibility</p:attrName>
                                        </p:attrNameLst>
                                      </p:cBhvr>
                                      <p:to>
                                        <p:strVal val="visible"/>
                                      </p:to>
                                    </p:set>
                                    <p:animEffect filter="fade" transition="in">
                                      <p:cBhvr>
                                        <p:cTn dur="500"/>
                                        <p:tgtEl>
                                          <p:spTgt spid="3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4" st="4"/>
                                            </p:txEl>
                                          </p:spTgt>
                                        </p:tgtEl>
                                        <p:attrNameLst>
                                          <p:attrName>style.visibility</p:attrName>
                                        </p:attrNameLst>
                                      </p:cBhvr>
                                      <p:to>
                                        <p:strVal val="visible"/>
                                      </p:to>
                                    </p:set>
                                    <p:animEffect filter="fade" transition="in">
                                      <p:cBhvr>
                                        <p:cTn dur="500"/>
                                        <p:tgtEl>
                                          <p:spTgt spid="35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e3b42bd013_1_995"/>
          <p:cNvSpPr txBox="1"/>
          <p:nvPr>
            <p:ph idx="1" type="body"/>
          </p:nvPr>
        </p:nvSpPr>
        <p:spPr>
          <a:xfrm>
            <a:off x="313425" y="1624075"/>
            <a:ext cx="11325600" cy="3228600"/>
          </a:xfrm>
          <a:prstGeom prst="rect">
            <a:avLst/>
          </a:prstGeom>
          <a:noFill/>
          <a:ln>
            <a:noFill/>
          </a:ln>
        </p:spPr>
        <p:txBody>
          <a:bodyPr anchorCtr="0" anchor="t" bIns="45700" lIns="91425" spcFirstLastPara="1" rIns="91425" wrap="square" tIns="45700">
            <a:noAutofit/>
          </a:bodyPr>
          <a:lstStyle/>
          <a:p>
            <a:pPr indent="0" lvl="0" marL="57150" rtl="0" algn="l">
              <a:lnSpc>
                <a:spcPct val="90000"/>
              </a:lnSpc>
              <a:spcBef>
                <a:spcPts val="0"/>
              </a:spcBef>
              <a:spcAft>
                <a:spcPts val="0"/>
              </a:spcAft>
              <a:buClr>
                <a:schemeClr val="dk1"/>
              </a:buClr>
              <a:buSzPts val="2400"/>
              <a:buNone/>
            </a:pPr>
            <a:r>
              <a:rPr b="1" lang="en-US" sz="2100">
                <a:latin typeface="Arial"/>
                <a:ea typeface="Arial"/>
                <a:cs typeface="Arial"/>
                <a:sym typeface="Arial"/>
              </a:rPr>
              <a:t>Purpose: </a:t>
            </a:r>
            <a:endParaRPr sz="2100">
              <a:latin typeface="Arial"/>
              <a:ea typeface="Arial"/>
              <a:cs typeface="Arial"/>
              <a:sym typeface="Arial"/>
            </a:endParaRPr>
          </a:p>
          <a:p>
            <a:pPr indent="-228600" lvl="0" marL="514350" rtl="0" algn="l">
              <a:lnSpc>
                <a:spcPct val="90000"/>
              </a:lnSpc>
              <a:spcBef>
                <a:spcPts val="600"/>
              </a:spcBef>
              <a:spcAft>
                <a:spcPts val="0"/>
              </a:spcAft>
              <a:buClr>
                <a:schemeClr val="dk1"/>
              </a:buClr>
              <a:buSzPts val="2800"/>
              <a:buNone/>
            </a:pPr>
            <a:r>
              <a:rPr lang="en-US" sz="2100">
                <a:latin typeface="Arial"/>
                <a:ea typeface="Arial"/>
                <a:cs typeface="Arial"/>
                <a:sym typeface="Arial"/>
              </a:rPr>
              <a:t>Prepare and plan for facilitating implementation of teaching the school-wide and classroom-wide expectations.</a:t>
            </a:r>
            <a:endParaRPr sz="2100">
              <a:latin typeface="Arial"/>
              <a:ea typeface="Arial"/>
              <a:cs typeface="Arial"/>
              <a:sym typeface="Arial"/>
            </a:endParaRPr>
          </a:p>
          <a:p>
            <a:pPr indent="-228600" lvl="0" marL="514350" rtl="0" algn="l">
              <a:lnSpc>
                <a:spcPct val="90000"/>
              </a:lnSpc>
              <a:spcBef>
                <a:spcPts val="600"/>
              </a:spcBef>
              <a:spcAft>
                <a:spcPts val="0"/>
              </a:spcAft>
              <a:buClr>
                <a:schemeClr val="dk1"/>
              </a:buClr>
              <a:buSzPts val="2800"/>
              <a:buNone/>
            </a:pPr>
            <a:r>
              <a:t/>
            </a:r>
            <a:endParaRPr i="1" sz="2100">
              <a:solidFill>
                <a:srgbClr val="1D2A52"/>
              </a:solidFill>
              <a:latin typeface="Arial"/>
              <a:ea typeface="Arial"/>
              <a:cs typeface="Arial"/>
              <a:sym typeface="Arial"/>
            </a:endParaRPr>
          </a:p>
          <a:p>
            <a:pPr indent="0" lvl="0" marL="57150" rtl="0" algn="l">
              <a:lnSpc>
                <a:spcPct val="90000"/>
              </a:lnSpc>
              <a:spcBef>
                <a:spcPts val="600"/>
              </a:spcBef>
              <a:spcAft>
                <a:spcPts val="0"/>
              </a:spcAft>
              <a:buClr>
                <a:schemeClr val="dk1"/>
              </a:buClr>
              <a:buSzPts val="2400"/>
              <a:buNone/>
            </a:pPr>
            <a:r>
              <a:rPr b="1" lang="en-US" sz="2100">
                <a:latin typeface="Arial"/>
                <a:ea typeface="Arial"/>
                <a:cs typeface="Arial"/>
                <a:sym typeface="Arial"/>
              </a:rPr>
              <a:t>Outcomes and Fidelity:</a:t>
            </a:r>
            <a:endParaRPr sz="2100">
              <a:latin typeface="Arial"/>
              <a:ea typeface="Arial"/>
              <a:cs typeface="Arial"/>
              <a:sym typeface="Arial"/>
            </a:endParaRPr>
          </a:p>
          <a:p>
            <a:pPr indent="-361950" lvl="0" marL="457200" rtl="0" algn="l">
              <a:lnSpc>
                <a:spcPct val="90000"/>
              </a:lnSpc>
              <a:spcBef>
                <a:spcPts val="600"/>
              </a:spcBef>
              <a:spcAft>
                <a:spcPts val="0"/>
              </a:spcAft>
              <a:buSzPts val="2100"/>
              <a:buFont typeface="Arial"/>
              <a:buChar char="•"/>
            </a:pPr>
            <a:r>
              <a:rPr lang="en-US" sz="2100">
                <a:latin typeface="Arial"/>
                <a:ea typeface="Arial"/>
                <a:cs typeface="Arial"/>
                <a:sym typeface="Arial"/>
              </a:rPr>
              <a:t>Design a </a:t>
            </a:r>
            <a:r>
              <a:rPr lang="en-US" sz="2100">
                <a:latin typeface="Arial"/>
                <a:ea typeface="Arial"/>
                <a:cs typeface="Arial"/>
                <a:sym typeface="Arial"/>
                <a:extLst>
                  <a:ext uri="http://customooxmlschemas.google.com/">
                    <go:slidesCustomData xmlns:go="http://customooxmlschemas.google.com/" textRoundtripDataId="0"/>
                  </a:ext>
                </a:extLst>
              </a:rPr>
              <a:t>behavior lesson plan</a:t>
            </a:r>
            <a:r>
              <a:rPr lang="en-US" sz="2100">
                <a:latin typeface="Arial"/>
                <a:ea typeface="Arial"/>
                <a:cs typeface="Arial"/>
                <a:sym typeface="Arial"/>
              </a:rPr>
              <a:t> “cool tool”</a:t>
            </a:r>
            <a:endParaRPr sz="2100">
              <a:latin typeface="Arial"/>
              <a:ea typeface="Arial"/>
              <a:cs typeface="Arial"/>
              <a:sym typeface="Arial"/>
            </a:endParaRPr>
          </a:p>
          <a:p>
            <a:pPr indent="-361950" lvl="0" marL="457200" rtl="0" algn="l">
              <a:lnSpc>
                <a:spcPct val="90000"/>
              </a:lnSpc>
              <a:spcBef>
                <a:spcPts val="0"/>
              </a:spcBef>
              <a:spcAft>
                <a:spcPts val="0"/>
              </a:spcAft>
              <a:buSzPts val="2100"/>
              <a:buFont typeface="Arial"/>
              <a:buChar char="•"/>
            </a:pPr>
            <a:r>
              <a:rPr lang="en-US" sz="2100">
                <a:latin typeface="Arial"/>
                <a:ea typeface="Arial"/>
                <a:cs typeface="Arial"/>
                <a:sym typeface="Arial"/>
              </a:rPr>
              <a:t>Develop a system/schedule for teaching behavior lessons, with goals for ongoing fidelity</a:t>
            </a:r>
            <a:endParaRPr sz="2100">
              <a:latin typeface="Arial"/>
              <a:ea typeface="Arial"/>
              <a:cs typeface="Arial"/>
              <a:sym typeface="Arial"/>
            </a:endParaRPr>
          </a:p>
          <a:p>
            <a:pPr indent="-361950" lvl="0" marL="457200" rtl="0" algn="l">
              <a:lnSpc>
                <a:spcPct val="90000"/>
              </a:lnSpc>
              <a:spcBef>
                <a:spcPts val="0"/>
              </a:spcBef>
              <a:spcAft>
                <a:spcPts val="0"/>
              </a:spcAft>
              <a:buSzPts val="2100"/>
              <a:buFont typeface="Arial"/>
              <a:buChar char="•"/>
            </a:pPr>
            <a:r>
              <a:rPr lang="en-US" sz="2100">
                <a:latin typeface="Arial"/>
                <a:ea typeface="Arial"/>
                <a:cs typeface="Arial"/>
                <a:sym typeface="Arial"/>
              </a:rPr>
              <a:t>Create a sample big picture plan for teaching expectations </a:t>
            </a:r>
            <a:endParaRPr sz="2100">
              <a:latin typeface="Arial"/>
              <a:ea typeface="Arial"/>
              <a:cs typeface="Arial"/>
              <a:sym typeface="Arial"/>
            </a:endParaRPr>
          </a:p>
          <a:p>
            <a:pPr indent="0" lvl="0" marL="0" rtl="0" algn="ctr">
              <a:lnSpc>
                <a:spcPct val="100000"/>
              </a:lnSpc>
              <a:spcBef>
                <a:spcPts val="0"/>
              </a:spcBef>
              <a:spcAft>
                <a:spcPts val="0"/>
              </a:spcAft>
              <a:buSzPts val="1800"/>
              <a:buNone/>
            </a:pPr>
            <a:r>
              <a:t/>
            </a:r>
            <a:endParaRPr sz="2100">
              <a:latin typeface="Arial"/>
              <a:ea typeface="Arial"/>
              <a:cs typeface="Arial"/>
              <a:sym typeface="Arial"/>
            </a:endParaRPr>
          </a:p>
          <a:p>
            <a:pPr indent="0" lvl="0" marL="0" rtl="0" algn="ctr">
              <a:lnSpc>
                <a:spcPct val="100000"/>
              </a:lnSpc>
              <a:spcBef>
                <a:spcPts val="0"/>
              </a:spcBef>
              <a:spcAft>
                <a:spcPts val="0"/>
              </a:spcAft>
              <a:buSzPts val="1800"/>
              <a:buNone/>
            </a:pPr>
            <a:r>
              <a:rPr b="1" lang="en-US" sz="2100">
                <a:latin typeface="Arial"/>
                <a:ea typeface="Arial"/>
                <a:cs typeface="Arial"/>
                <a:sym typeface="Arial"/>
              </a:rPr>
              <a:t>Academic and Behavior Expectations are taught:</a:t>
            </a:r>
            <a:endParaRPr b="1" sz="2100">
              <a:latin typeface="Arial"/>
              <a:ea typeface="Arial"/>
              <a:cs typeface="Arial"/>
              <a:sym typeface="Arial"/>
            </a:endParaRPr>
          </a:p>
        </p:txBody>
      </p:sp>
      <p:sp>
        <p:nvSpPr>
          <p:cNvPr id="107" name="Google Shape;107;ge3b42bd013_1_995"/>
          <p:cNvSpPr txBox="1"/>
          <p:nvPr>
            <p:ph type="title"/>
          </p:nvPr>
        </p:nvSpPr>
        <p:spPr>
          <a:xfrm>
            <a:off x="1372050" y="408075"/>
            <a:ext cx="7904700" cy="91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3959"/>
              <a:buFont typeface="Calibri"/>
              <a:buNone/>
            </a:pPr>
            <a:r>
              <a:rPr b="1" lang="en-US" sz="3959">
                <a:solidFill>
                  <a:srgbClr val="000000"/>
                </a:solidFill>
                <a:latin typeface="Arial"/>
                <a:ea typeface="Arial"/>
                <a:cs typeface="Arial"/>
                <a:sym typeface="Arial"/>
              </a:rPr>
              <a:t>Purpose &amp; Outcomes</a:t>
            </a:r>
            <a:endParaRPr b="1" sz="3959">
              <a:solidFill>
                <a:srgbClr val="000000"/>
              </a:solidFill>
              <a:latin typeface="Arial"/>
              <a:ea typeface="Arial"/>
              <a:cs typeface="Arial"/>
              <a:sym typeface="Arial"/>
            </a:endParaRPr>
          </a:p>
        </p:txBody>
      </p:sp>
      <p:pic>
        <p:nvPicPr>
          <p:cNvPr id="108" name="Google Shape;108;ge3b42bd013_1_995"/>
          <p:cNvPicPr preferRelativeResize="0"/>
          <p:nvPr/>
        </p:nvPicPr>
        <p:blipFill rotWithShape="1">
          <a:blip r:embed="rId3">
            <a:alphaModFix/>
          </a:blip>
          <a:srcRect b="0" l="0" r="0" t="0"/>
          <a:stretch/>
        </p:blipFill>
        <p:spPr>
          <a:xfrm>
            <a:off x="9947334" y="335098"/>
            <a:ext cx="1947333" cy="1617133"/>
          </a:xfrm>
          <a:prstGeom prst="rect">
            <a:avLst/>
          </a:prstGeom>
          <a:noFill/>
          <a:ln cap="flat" cmpd="sng" w="28575">
            <a:solidFill>
              <a:schemeClr val="dk1"/>
            </a:solidFill>
            <a:prstDash val="solid"/>
            <a:round/>
            <a:headEnd len="sm" w="sm" type="none"/>
            <a:tailEnd len="sm" w="sm" type="none"/>
          </a:ln>
          <a:effectLst>
            <a:outerShdw blurRad="292100" rotWithShape="0" algn="tl" dir="2700000" dist="139700">
              <a:srgbClr val="333333">
                <a:alpha val="63921"/>
              </a:srgbClr>
            </a:outerShdw>
          </a:effectLst>
        </p:spPr>
      </p:pic>
      <p:sp>
        <p:nvSpPr>
          <p:cNvPr id="109" name="Google Shape;109;ge3b42bd013_1_995"/>
          <p:cNvSpPr txBox="1"/>
          <p:nvPr/>
        </p:nvSpPr>
        <p:spPr>
          <a:xfrm>
            <a:off x="1599375" y="5092175"/>
            <a:ext cx="3499500" cy="1348200"/>
          </a:xfrm>
          <a:prstGeom prst="rect">
            <a:avLst/>
          </a:prstGeom>
          <a:noFill/>
          <a:ln>
            <a:noFill/>
          </a:ln>
        </p:spPr>
        <p:txBody>
          <a:bodyPr anchorCtr="0" anchor="t" bIns="91425" lIns="91425" spcFirstLastPara="1" rIns="91425" wrap="square" tIns="91425">
            <a:spAutoFit/>
          </a:bodyPr>
          <a:lstStyle/>
          <a:p>
            <a:pPr indent="0" lvl="0" marL="457200" marR="0" rtl="0" algn="ctr">
              <a:lnSpc>
                <a:spcPct val="90000"/>
              </a:lnSpc>
              <a:spcBef>
                <a:spcPts val="500"/>
              </a:spcBef>
              <a:spcAft>
                <a:spcPts val="0"/>
              </a:spcAft>
              <a:buClr>
                <a:schemeClr val="dk1"/>
              </a:buClr>
              <a:buSzPts val="1100"/>
              <a:buFont typeface="Arial"/>
              <a:buNone/>
            </a:pPr>
            <a:r>
              <a:rPr b="0" i="0" lang="en-US" sz="2800" u="none" cap="none" strike="noStrike">
                <a:solidFill>
                  <a:schemeClr val="dk1"/>
                </a:solidFill>
                <a:latin typeface="Calibri"/>
                <a:ea typeface="Calibri"/>
                <a:cs typeface="Calibri"/>
                <a:sym typeface="Calibri"/>
              </a:rPr>
              <a:t>Directly to all students in classrooms</a:t>
            </a:r>
            <a:endParaRPr b="0" i="0" sz="1400" u="none" cap="none" strike="noStrike">
              <a:solidFill>
                <a:srgbClr val="000000"/>
              </a:solidFill>
              <a:latin typeface="Calibri"/>
              <a:ea typeface="Calibri"/>
              <a:cs typeface="Calibri"/>
              <a:sym typeface="Calibri"/>
            </a:endParaRPr>
          </a:p>
        </p:txBody>
      </p:sp>
      <p:sp>
        <p:nvSpPr>
          <p:cNvPr id="110" name="Google Shape;110;ge3b42bd013_1_995"/>
          <p:cNvSpPr txBox="1"/>
          <p:nvPr/>
        </p:nvSpPr>
        <p:spPr>
          <a:xfrm>
            <a:off x="7062400" y="5092175"/>
            <a:ext cx="2858700" cy="1348200"/>
          </a:xfrm>
          <a:prstGeom prst="rect">
            <a:avLst/>
          </a:prstGeom>
          <a:noFill/>
          <a:ln>
            <a:noFill/>
          </a:ln>
        </p:spPr>
        <p:txBody>
          <a:bodyPr anchorCtr="0" anchor="t" bIns="91425" lIns="91425" spcFirstLastPara="1" rIns="91425" wrap="square" tIns="91425">
            <a:spAutoFit/>
          </a:bodyPr>
          <a:lstStyle/>
          <a:p>
            <a:pPr indent="0" lvl="0" marL="457200" marR="0" rtl="0" algn="ctr">
              <a:lnSpc>
                <a:spcPct val="90000"/>
              </a:lnSpc>
              <a:spcBef>
                <a:spcPts val="50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Across all settings &amp; locations</a:t>
            </a:r>
            <a:endParaRPr b="0" i="0" sz="1400" u="none" cap="none" strike="noStrike">
              <a:solidFill>
                <a:srgbClr val="000000"/>
              </a:solidFill>
              <a:latin typeface="Arial"/>
              <a:ea typeface="Arial"/>
              <a:cs typeface="Arial"/>
              <a:sym typeface="Arial"/>
            </a:endParaRPr>
          </a:p>
        </p:txBody>
      </p:sp>
      <p:sp>
        <p:nvSpPr>
          <p:cNvPr id="111" name="Google Shape;111;ge3b42bd013_1_995"/>
          <p:cNvSpPr/>
          <p:nvPr/>
        </p:nvSpPr>
        <p:spPr>
          <a:xfrm>
            <a:off x="2198975" y="5092175"/>
            <a:ext cx="2725200" cy="13482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e3b42bd013_1_995"/>
          <p:cNvSpPr/>
          <p:nvPr/>
        </p:nvSpPr>
        <p:spPr>
          <a:xfrm>
            <a:off x="7334300" y="5092175"/>
            <a:ext cx="2725200" cy="13482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9"/>
          <p:cNvSpPr txBox="1"/>
          <p:nvPr>
            <p:ph type="title"/>
          </p:nvPr>
        </p:nvSpPr>
        <p:spPr>
          <a:xfrm>
            <a:off x="658575" y="220350"/>
            <a:ext cx="7772400" cy="1295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Arial"/>
                <a:ea typeface="Arial"/>
                <a:cs typeface="Arial"/>
                <a:sym typeface="Arial"/>
              </a:rPr>
              <a:t>Kick-off Events </a:t>
            </a:r>
            <a:endParaRPr>
              <a:latin typeface="Arial"/>
              <a:ea typeface="Arial"/>
              <a:cs typeface="Arial"/>
              <a:sym typeface="Arial"/>
            </a:endParaRPr>
          </a:p>
        </p:txBody>
      </p:sp>
      <p:sp>
        <p:nvSpPr>
          <p:cNvPr id="360" name="Google Shape;360;p19"/>
          <p:cNvSpPr txBox="1"/>
          <p:nvPr>
            <p:ph idx="1" type="body"/>
          </p:nvPr>
        </p:nvSpPr>
        <p:spPr>
          <a:xfrm>
            <a:off x="349550" y="1669125"/>
            <a:ext cx="6508500" cy="47277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US" sz="2400">
                <a:latin typeface="Arial"/>
                <a:ea typeface="Arial"/>
                <a:cs typeface="Arial"/>
                <a:sym typeface="Arial"/>
              </a:rPr>
              <a:t>All faculty and students participate</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Decide on method that will be most effective for your school</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Consider Importance/Impact -  Activity/event should be </a:t>
            </a:r>
            <a:r>
              <a:rPr lang="en-US" sz="2400" u="sng">
                <a:latin typeface="Arial"/>
                <a:ea typeface="Arial"/>
                <a:cs typeface="Arial"/>
                <a:sym typeface="Arial"/>
              </a:rPr>
              <a:t>a high priority</a:t>
            </a:r>
            <a:r>
              <a:rPr lang="en-US" sz="2400">
                <a:latin typeface="Arial"/>
                <a:ea typeface="Arial"/>
                <a:cs typeface="Arial"/>
                <a:sym typeface="Arial"/>
              </a:rPr>
              <a:t>… not given a few minutes in some other activity</a:t>
            </a:r>
            <a:endParaRPr sz="2400">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Teaching staff, students, and families the </a:t>
            </a:r>
            <a:br>
              <a:rPr lang="en-US" sz="2400">
                <a:latin typeface="Arial"/>
                <a:ea typeface="Arial"/>
                <a:cs typeface="Arial"/>
                <a:sym typeface="Arial"/>
              </a:rPr>
            </a:br>
            <a:r>
              <a:rPr lang="en-US" sz="2400">
                <a:latin typeface="Arial"/>
                <a:ea typeface="Arial"/>
                <a:cs typeface="Arial"/>
                <a:sym typeface="Arial"/>
              </a:rPr>
              <a:t>expectations and rules</a:t>
            </a:r>
            <a:endParaRPr sz="2400">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Beginning and mid-year;  more often as needed</a:t>
            </a:r>
            <a:endParaRPr sz="2400">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Teach rules for all areas of school, </a:t>
            </a:r>
            <a:r>
              <a:rPr b="1" i="1" lang="en-US" sz="2400">
                <a:latin typeface="Arial"/>
                <a:ea typeface="Arial"/>
                <a:cs typeface="Arial"/>
                <a:sym typeface="Arial"/>
              </a:rPr>
              <a:t>including individual classrooms</a:t>
            </a:r>
            <a:endParaRPr sz="2400">
              <a:latin typeface="Arial"/>
              <a:ea typeface="Arial"/>
              <a:cs typeface="Arial"/>
              <a:sym typeface="Arial"/>
            </a:endParaRPr>
          </a:p>
        </p:txBody>
      </p:sp>
      <p:pic>
        <p:nvPicPr>
          <p:cNvPr id="361" name="Google Shape;361;p19"/>
          <p:cNvPicPr preferRelativeResize="0"/>
          <p:nvPr/>
        </p:nvPicPr>
        <p:blipFill rotWithShape="1">
          <a:blip r:embed="rId3">
            <a:alphaModFix/>
          </a:blip>
          <a:srcRect b="0" l="0" r="0" t="0"/>
          <a:stretch/>
        </p:blipFill>
        <p:spPr>
          <a:xfrm>
            <a:off x="7011575" y="2061775"/>
            <a:ext cx="4871500" cy="324765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e3b42bd013_1_1013"/>
          <p:cNvSpPr txBox="1"/>
          <p:nvPr>
            <p:ph type="title"/>
          </p:nvPr>
        </p:nvSpPr>
        <p:spPr>
          <a:xfrm>
            <a:off x="735150" y="236000"/>
            <a:ext cx="7772400" cy="1295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Arial"/>
                <a:ea typeface="Arial"/>
                <a:cs typeface="Arial"/>
                <a:sym typeface="Arial"/>
              </a:rPr>
              <a:t>Ongoing Direct Instruction</a:t>
            </a:r>
            <a:endParaRPr>
              <a:latin typeface="Arial"/>
              <a:ea typeface="Arial"/>
              <a:cs typeface="Arial"/>
              <a:sym typeface="Arial"/>
            </a:endParaRPr>
          </a:p>
        </p:txBody>
      </p:sp>
      <p:sp>
        <p:nvSpPr>
          <p:cNvPr id="368" name="Google Shape;368;ge3b42bd013_1_1013"/>
          <p:cNvSpPr txBox="1"/>
          <p:nvPr>
            <p:ph idx="1" type="body"/>
          </p:nvPr>
        </p:nvSpPr>
        <p:spPr>
          <a:xfrm>
            <a:off x="5440425" y="1995825"/>
            <a:ext cx="6017400" cy="3544500"/>
          </a:xfrm>
          <a:prstGeom prst="rect">
            <a:avLst/>
          </a:prstGeom>
          <a:noFill/>
          <a:ln>
            <a:noFill/>
          </a:ln>
        </p:spPr>
        <p:txBody>
          <a:bodyPr anchorCtr="0" anchor="t" bIns="45700" lIns="91425" spcFirstLastPara="1" rIns="91425" wrap="square" tIns="45700">
            <a:noAutofit/>
          </a:bodyPr>
          <a:lstStyle/>
          <a:p>
            <a:pPr indent="-419100" lvl="0" marL="457200" rtl="0" algn="l">
              <a:lnSpc>
                <a:spcPct val="80000"/>
              </a:lnSpc>
              <a:spcBef>
                <a:spcPts val="400"/>
              </a:spcBef>
              <a:spcAft>
                <a:spcPts val="0"/>
              </a:spcAft>
              <a:buSzPts val="3000"/>
              <a:buChar char="•"/>
            </a:pPr>
            <a:r>
              <a:rPr lang="en-US" sz="3000">
                <a:latin typeface="Arial"/>
                <a:ea typeface="Arial"/>
                <a:cs typeface="Arial"/>
                <a:sym typeface="Arial"/>
              </a:rPr>
              <a:t>Daily or Weekly schedule?</a:t>
            </a:r>
            <a:endParaRPr sz="3000">
              <a:latin typeface="Arial"/>
              <a:ea typeface="Arial"/>
              <a:cs typeface="Arial"/>
              <a:sym typeface="Arial"/>
            </a:endParaRPr>
          </a:p>
          <a:p>
            <a:pPr indent="-419100" lvl="0" marL="457200" rtl="0" algn="l">
              <a:lnSpc>
                <a:spcPct val="80000"/>
              </a:lnSpc>
              <a:spcBef>
                <a:spcPts val="400"/>
              </a:spcBef>
              <a:spcAft>
                <a:spcPts val="0"/>
              </a:spcAft>
              <a:buSzPts val="3000"/>
              <a:buChar char="•"/>
            </a:pPr>
            <a:r>
              <a:rPr lang="en-US" sz="3000">
                <a:latin typeface="Arial"/>
                <a:ea typeface="Arial"/>
                <a:cs typeface="Arial"/>
                <a:sym typeface="Arial"/>
              </a:rPr>
              <a:t>Data-driven and scheduled designed lessons</a:t>
            </a:r>
            <a:endParaRPr sz="3000">
              <a:latin typeface="Arial"/>
              <a:ea typeface="Arial"/>
              <a:cs typeface="Arial"/>
              <a:sym typeface="Arial"/>
            </a:endParaRPr>
          </a:p>
          <a:p>
            <a:pPr indent="-419100" lvl="0" marL="457200" rtl="0" algn="l">
              <a:lnSpc>
                <a:spcPct val="80000"/>
              </a:lnSpc>
              <a:spcBef>
                <a:spcPts val="400"/>
              </a:spcBef>
              <a:spcAft>
                <a:spcPts val="0"/>
              </a:spcAft>
              <a:buSzPts val="3000"/>
              <a:buChar char="•"/>
            </a:pPr>
            <a:r>
              <a:rPr lang="en-US" sz="3000">
                <a:latin typeface="Arial"/>
                <a:ea typeface="Arial"/>
                <a:cs typeface="Arial"/>
                <a:sym typeface="Arial"/>
              </a:rPr>
              <a:t>Pre-correction</a:t>
            </a:r>
            <a:endParaRPr sz="3000">
              <a:latin typeface="Arial"/>
              <a:ea typeface="Arial"/>
              <a:cs typeface="Arial"/>
              <a:sym typeface="Arial"/>
            </a:endParaRPr>
          </a:p>
          <a:p>
            <a:pPr indent="-419100" lvl="0" marL="457200" rtl="0" algn="l">
              <a:lnSpc>
                <a:spcPct val="80000"/>
              </a:lnSpc>
              <a:spcBef>
                <a:spcPts val="400"/>
              </a:spcBef>
              <a:spcAft>
                <a:spcPts val="0"/>
              </a:spcAft>
              <a:buSzPts val="3000"/>
              <a:buChar char="•"/>
            </a:pPr>
            <a:r>
              <a:rPr lang="en-US" sz="3000">
                <a:latin typeface="Arial"/>
                <a:ea typeface="Arial"/>
                <a:cs typeface="Arial"/>
                <a:sym typeface="Arial"/>
              </a:rPr>
              <a:t>Re-teaching immediately after behavioral errors</a:t>
            </a:r>
            <a:endParaRPr sz="3600">
              <a:latin typeface="Arial"/>
              <a:ea typeface="Arial"/>
              <a:cs typeface="Arial"/>
              <a:sym typeface="Arial"/>
            </a:endParaRPr>
          </a:p>
        </p:txBody>
      </p:sp>
      <p:pic>
        <p:nvPicPr>
          <p:cNvPr id="369" name="Google Shape;369;ge3b42bd013_1_1013"/>
          <p:cNvPicPr preferRelativeResize="0"/>
          <p:nvPr/>
        </p:nvPicPr>
        <p:blipFill rotWithShape="1">
          <a:blip r:embed="rId3">
            <a:alphaModFix/>
          </a:blip>
          <a:srcRect b="0" l="0" r="0" t="0"/>
          <a:stretch/>
        </p:blipFill>
        <p:spPr>
          <a:xfrm>
            <a:off x="424225" y="1995825"/>
            <a:ext cx="5135625" cy="34066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e1740afa0d_0_6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latin typeface="Arial"/>
                <a:ea typeface="Arial"/>
                <a:cs typeface="Arial"/>
                <a:sym typeface="Arial"/>
              </a:rPr>
              <a:t>Booster Trainings (Re-teach)</a:t>
            </a:r>
            <a:endParaRPr>
              <a:latin typeface="Arial"/>
              <a:ea typeface="Arial"/>
              <a:cs typeface="Arial"/>
              <a:sym typeface="Arial"/>
            </a:endParaRPr>
          </a:p>
        </p:txBody>
      </p:sp>
      <p:sp>
        <p:nvSpPr>
          <p:cNvPr id="376" name="Google Shape;376;ge1740afa0d_0_646"/>
          <p:cNvSpPr txBox="1"/>
          <p:nvPr>
            <p:ph idx="1" type="body"/>
          </p:nvPr>
        </p:nvSpPr>
        <p:spPr>
          <a:xfrm>
            <a:off x="672950" y="1378375"/>
            <a:ext cx="11115900" cy="4798500"/>
          </a:xfrm>
          <a:prstGeom prst="rect">
            <a:avLst/>
          </a:prstGeom>
          <a:noFill/>
          <a:ln>
            <a:noFill/>
          </a:ln>
        </p:spPr>
        <p:txBody>
          <a:bodyPr anchorCtr="0" anchor="t" bIns="45700" lIns="91425" spcFirstLastPara="1" rIns="91425" wrap="square" tIns="45700">
            <a:normAutofit/>
          </a:bodyPr>
          <a:lstStyle/>
          <a:p>
            <a:pPr indent="-190500" lvl="0" marL="228600" rtl="0" algn="l">
              <a:lnSpc>
                <a:spcPct val="115000"/>
              </a:lnSpc>
              <a:spcBef>
                <a:spcPts val="0"/>
              </a:spcBef>
              <a:spcAft>
                <a:spcPts val="0"/>
              </a:spcAft>
              <a:buSzPts val="2200"/>
              <a:buChar char="•"/>
            </a:pPr>
            <a:r>
              <a:rPr lang="en-US" sz="2200">
                <a:latin typeface="Arial"/>
                <a:ea typeface="Arial"/>
                <a:cs typeface="Arial"/>
                <a:sym typeface="Arial"/>
              </a:rPr>
              <a:t>Data informed re-teaching (school-wide efforts led by Tier 1 Team)</a:t>
            </a:r>
            <a:endParaRPr sz="2200">
              <a:latin typeface="Arial"/>
              <a:ea typeface="Arial"/>
              <a:cs typeface="Arial"/>
              <a:sym typeface="Arial"/>
            </a:endParaRPr>
          </a:p>
          <a:p>
            <a:pPr indent="-215900" lvl="1" marL="685800" rtl="0" algn="l">
              <a:lnSpc>
                <a:spcPct val="115000"/>
              </a:lnSpc>
              <a:spcBef>
                <a:spcPts val="500"/>
              </a:spcBef>
              <a:spcAft>
                <a:spcPts val="0"/>
              </a:spcAft>
              <a:buSzPts val="2200"/>
              <a:buChar char="•"/>
            </a:pPr>
            <a:r>
              <a:rPr lang="en-US" sz="2200">
                <a:latin typeface="Arial"/>
                <a:ea typeface="Arial"/>
                <a:cs typeface="Arial"/>
                <a:sym typeface="Arial"/>
              </a:rPr>
              <a:t>Are there predictable times when we anticipate a need to revisit (holiday breaks, pivoting to remote/in-person/hybrid)?</a:t>
            </a:r>
            <a:endParaRPr sz="2200">
              <a:latin typeface="Arial"/>
              <a:ea typeface="Arial"/>
              <a:cs typeface="Arial"/>
              <a:sym typeface="Arial"/>
            </a:endParaRPr>
          </a:p>
          <a:p>
            <a:pPr indent="-215900" lvl="1" marL="685800" rtl="0" algn="l">
              <a:lnSpc>
                <a:spcPct val="115000"/>
              </a:lnSpc>
              <a:spcBef>
                <a:spcPts val="500"/>
              </a:spcBef>
              <a:spcAft>
                <a:spcPts val="0"/>
              </a:spcAft>
              <a:buSzPts val="2200"/>
              <a:buChar char="•"/>
            </a:pPr>
            <a:r>
              <a:rPr lang="en-US" sz="2200">
                <a:latin typeface="Arial"/>
                <a:ea typeface="Arial"/>
                <a:cs typeface="Arial"/>
                <a:sym typeface="Arial"/>
              </a:rPr>
              <a:t>Do we notice any problems within the data to address (e.g., increase in disrespectful behavior, disruption, aggression)?</a:t>
            </a:r>
            <a:endParaRPr sz="2200">
              <a:latin typeface="Arial"/>
              <a:ea typeface="Arial"/>
              <a:cs typeface="Arial"/>
              <a:sym typeface="Arial"/>
            </a:endParaRPr>
          </a:p>
          <a:p>
            <a:pPr indent="-190500" lvl="0" marL="228600" rtl="0" algn="l">
              <a:lnSpc>
                <a:spcPct val="115000"/>
              </a:lnSpc>
              <a:spcBef>
                <a:spcPts val="1000"/>
              </a:spcBef>
              <a:spcAft>
                <a:spcPts val="0"/>
              </a:spcAft>
              <a:buSzPts val="2200"/>
              <a:buChar char="•"/>
            </a:pPr>
            <a:r>
              <a:rPr lang="en-US" sz="2200">
                <a:latin typeface="Arial"/>
                <a:ea typeface="Arial"/>
                <a:cs typeface="Arial"/>
                <a:sym typeface="Arial"/>
              </a:rPr>
              <a:t>Data informed re-teaching (classroom teachers)</a:t>
            </a:r>
            <a:endParaRPr sz="2200">
              <a:latin typeface="Arial"/>
              <a:ea typeface="Arial"/>
              <a:cs typeface="Arial"/>
              <a:sym typeface="Arial"/>
            </a:endParaRPr>
          </a:p>
          <a:p>
            <a:pPr indent="-215900" lvl="1" marL="685800" rtl="0" algn="l">
              <a:lnSpc>
                <a:spcPct val="115000"/>
              </a:lnSpc>
              <a:spcBef>
                <a:spcPts val="500"/>
              </a:spcBef>
              <a:spcAft>
                <a:spcPts val="0"/>
              </a:spcAft>
              <a:buSzPts val="2200"/>
              <a:buChar char="•"/>
            </a:pPr>
            <a:r>
              <a:rPr lang="en-US" sz="2200">
                <a:latin typeface="Arial"/>
                <a:ea typeface="Arial"/>
                <a:cs typeface="Arial"/>
                <a:sym typeface="Arial"/>
              </a:rPr>
              <a:t>Use morning meeting/advisory to </a:t>
            </a:r>
            <a:endParaRPr sz="2200">
              <a:latin typeface="Arial"/>
              <a:ea typeface="Arial"/>
              <a:cs typeface="Arial"/>
              <a:sym typeface="Arial"/>
            </a:endParaRPr>
          </a:p>
          <a:p>
            <a:pPr indent="-241300" lvl="2" marL="1143000" rtl="0" algn="l">
              <a:lnSpc>
                <a:spcPct val="115000"/>
              </a:lnSpc>
              <a:spcBef>
                <a:spcPts val="500"/>
              </a:spcBef>
              <a:spcAft>
                <a:spcPts val="0"/>
              </a:spcAft>
              <a:buSzPts val="2200"/>
              <a:buChar char="•"/>
            </a:pPr>
            <a:r>
              <a:rPr lang="en-US" sz="2200">
                <a:latin typeface="Arial"/>
                <a:ea typeface="Arial"/>
                <a:cs typeface="Arial"/>
                <a:sym typeface="Arial"/>
              </a:rPr>
              <a:t>Re-teach &amp; reinforce SEB taught during explicit instruction</a:t>
            </a:r>
            <a:endParaRPr sz="2200">
              <a:latin typeface="Arial"/>
              <a:ea typeface="Arial"/>
              <a:cs typeface="Arial"/>
              <a:sym typeface="Arial"/>
            </a:endParaRPr>
          </a:p>
          <a:p>
            <a:pPr indent="-241300" lvl="2" marL="1143000" rtl="0" algn="l">
              <a:lnSpc>
                <a:spcPct val="115000"/>
              </a:lnSpc>
              <a:spcBef>
                <a:spcPts val="500"/>
              </a:spcBef>
              <a:spcAft>
                <a:spcPts val="0"/>
              </a:spcAft>
              <a:buSzPts val="2200"/>
              <a:buChar char="•"/>
            </a:pPr>
            <a:r>
              <a:rPr lang="en-US" sz="2200">
                <a:latin typeface="Arial"/>
                <a:ea typeface="Arial"/>
                <a:cs typeface="Arial"/>
                <a:sym typeface="Arial"/>
              </a:rPr>
              <a:t>Re-teach data-informed needs (e.g., formative assessment data indicate need to re-teach &amp; practice calming strategies and routine to ask for help – anxiety with not knowing how to complete assignment)</a:t>
            </a:r>
            <a:endParaRPr sz="2200">
              <a:latin typeface="Arial"/>
              <a:ea typeface="Arial"/>
              <a:cs typeface="Arial"/>
              <a:sym typeface="Arial"/>
            </a:endParaRPr>
          </a:p>
        </p:txBody>
      </p:sp>
      <p:sp>
        <p:nvSpPr>
          <p:cNvPr id="377" name="Google Shape;377;ge1740afa0d_0_646"/>
          <p:cNvSpPr txBox="1"/>
          <p:nvPr/>
        </p:nvSpPr>
        <p:spPr>
          <a:xfrm>
            <a:off x="354975" y="6436825"/>
            <a:ext cx="10033500" cy="594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6200"/>
              <a:buFont typeface="Century Gothic"/>
              <a:buNone/>
            </a:pPr>
            <a:r>
              <a:rPr b="0" i="0" lang="en-US" sz="1400" u="none" cap="none" strike="noStrike">
                <a:solidFill>
                  <a:schemeClr val="dk1"/>
                </a:solidFill>
                <a:latin typeface="Calibri"/>
                <a:ea typeface="Calibri"/>
                <a:cs typeface="Calibri"/>
                <a:sym typeface="Calibri"/>
              </a:rPr>
              <a:t>Integrating Social Emotional Behavioral (SEB) and Academic Instruction Yanek, K.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e3b42bd013_1_1045"/>
          <p:cNvSpPr txBox="1"/>
          <p:nvPr>
            <p:ph type="title"/>
          </p:nvPr>
        </p:nvSpPr>
        <p:spPr>
          <a:xfrm>
            <a:off x="1953050" y="0"/>
            <a:ext cx="7772400" cy="1295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Arial"/>
                <a:ea typeface="Arial"/>
                <a:cs typeface="Arial"/>
                <a:sym typeface="Arial"/>
              </a:rPr>
              <a:t>Embedding into Curriculum</a:t>
            </a:r>
            <a:endParaRPr>
              <a:latin typeface="Arial"/>
              <a:ea typeface="Arial"/>
              <a:cs typeface="Arial"/>
              <a:sym typeface="Arial"/>
            </a:endParaRPr>
          </a:p>
        </p:txBody>
      </p:sp>
      <p:sp>
        <p:nvSpPr>
          <p:cNvPr id="384" name="Google Shape;384;ge3b42bd013_1_1045"/>
          <p:cNvSpPr txBox="1"/>
          <p:nvPr>
            <p:ph idx="1" type="body"/>
          </p:nvPr>
        </p:nvSpPr>
        <p:spPr>
          <a:xfrm>
            <a:off x="432175" y="1586500"/>
            <a:ext cx="6508500" cy="40647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SzPts val="2800"/>
              <a:buChar char="•"/>
            </a:pPr>
            <a:r>
              <a:rPr lang="en-US" sz="3200"/>
              <a:t>Coupling with academic objectives</a:t>
            </a:r>
            <a:endParaRPr sz="3200"/>
          </a:p>
          <a:p>
            <a:pPr indent="-406400" lvl="0" marL="457200" rtl="0" algn="l">
              <a:lnSpc>
                <a:spcPct val="90000"/>
              </a:lnSpc>
              <a:spcBef>
                <a:spcPts val="1000"/>
              </a:spcBef>
              <a:spcAft>
                <a:spcPts val="0"/>
              </a:spcAft>
              <a:buSzPts val="2800"/>
              <a:buChar char="•"/>
            </a:pPr>
            <a:r>
              <a:rPr lang="en-US" sz="3200"/>
              <a:t>Daily announcements </a:t>
            </a:r>
            <a:endParaRPr sz="3200"/>
          </a:p>
          <a:p>
            <a:pPr indent="-406400" lvl="0" marL="457200" rtl="0" algn="l">
              <a:lnSpc>
                <a:spcPct val="90000"/>
              </a:lnSpc>
              <a:spcBef>
                <a:spcPts val="1000"/>
              </a:spcBef>
              <a:spcAft>
                <a:spcPts val="0"/>
              </a:spcAft>
              <a:buSzPts val="2800"/>
              <a:buChar char="•"/>
            </a:pPr>
            <a:r>
              <a:rPr lang="en-US" sz="3200"/>
              <a:t>Newsletters </a:t>
            </a:r>
            <a:endParaRPr sz="3200"/>
          </a:p>
          <a:p>
            <a:pPr indent="-406400" lvl="0" marL="457200" rtl="0" algn="l">
              <a:lnSpc>
                <a:spcPct val="90000"/>
              </a:lnSpc>
              <a:spcBef>
                <a:spcPts val="1000"/>
              </a:spcBef>
              <a:spcAft>
                <a:spcPts val="0"/>
              </a:spcAft>
              <a:buSzPts val="2800"/>
              <a:buChar char="•"/>
            </a:pPr>
            <a:r>
              <a:rPr lang="en-US" sz="3200"/>
              <a:t>Staff memos </a:t>
            </a:r>
            <a:endParaRPr sz="3200"/>
          </a:p>
          <a:p>
            <a:pPr indent="-406400" lvl="0" marL="457200" rtl="0" algn="l">
              <a:lnSpc>
                <a:spcPct val="90000"/>
              </a:lnSpc>
              <a:spcBef>
                <a:spcPts val="1000"/>
              </a:spcBef>
              <a:spcAft>
                <a:spcPts val="0"/>
              </a:spcAft>
              <a:buSzPts val="2800"/>
              <a:buChar char="•"/>
            </a:pPr>
            <a:r>
              <a:rPr lang="en-US" sz="3200"/>
              <a:t>Social media updates </a:t>
            </a:r>
            <a:endParaRPr>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e1740afa0d_0_65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990"/>
              <a:buFont typeface="Arial"/>
              <a:buNone/>
            </a:pPr>
            <a:r>
              <a:rPr lang="en-US" sz="3559">
                <a:latin typeface="Arial"/>
                <a:ea typeface="Arial"/>
                <a:cs typeface="Arial"/>
                <a:sym typeface="Arial"/>
              </a:rPr>
              <a:t>How do we set students up for success with SEB skills through their academic </a:t>
            </a:r>
            <a:r>
              <a:rPr lang="en-US" sz="3559">
                <a:latin typeface="Arial"/>
                <a:ea typeface="Arial"/>
                <a:cs typeface="Arial"/>
                <a:sym typeface="Arial"/>
                <a:extLst>
                  <a:ext uri="http://customooxmlschemas.google.com/">
                    <go:slidesCustomData xmlns:go="http://customooxmlschemas.google.com/" textRoundtripDataId="12"/>
                  </a:ext>
                </a:extLst>
              </a:rPr>
              <a:t>work</a:t>
            </a:r>
            <a:r>
              <a:rPr lang="en-US" sz="3559">
                <a:latin typeface="Arial"/>
                <a:ea typeface="Arial"/>
                <a:cs typeface="Arial"/>
                <a:sym typeface="Arial"/>
              </a:rPr>
              <a:t>?</a:t>
            </a:r>
            <a:endParaRPr sz="3559">
              <a:latin typeface="Arial"/>
              <a:ea typeface="Arial"/>
              <a:cs typeface="Arial"/>
              <a:sym typeface="Arial"/>
            </a:endParaRPr>
          </a:p>
        </p:txBody>
      </p:sp>
      <p:pic>
        <p:nvPicPr>
          <p:cNvPr id="391" name="Google Shape;391;ge1740afa0d_0_654"/>
          <p:cNvPicPr preferRelativeResize="0"/>
          <p:nvPr/>
        </p:nvPicPr>
        <p:blipFill rotWithShape="1">
          <a:blip r:embed="rId3">
            <a:alphaModFix/>
          </a:blip>
          <a:srcRect b="0" l="0" r="0" t="0"/>
          <a:stretch/>
        </p:blipFill>
        <p:spPr>
          <a:xfrm>
            <a:off x="6493575" y="2319750"/>
            <a:ext cx="4980128" cy="3731775"/>
          </a:xfrm>
          <a:prstGeom prst="rect">
            <a:avLst/>
          </a:prstGeom>
          <a:noFill/>
          <a:ln>
            <a:noFill/>
          </a:ln>
        </p:spPr>
      </p:pic>
      <p:pic>
        <p:nvPicPr>
          <p:cNvPr id="392" name="Google Shape;392;ge1740afa0d_0_654"/>
          <p:cNvPicPr preferRelativeResize="0"/>
          <p:nvPr/>
        </p:nvPicPr>
        <p:blipFill rotWithShape="1">
          <a:blip r:embed="rId4">
            <a:alphaModFix/>
          </a:blip>
          <a:srcRect b="0" l="0" r="0" t="0"/>
          <a:stretch/>
        </p:blipFill>
        <p:spPr>
          <a:xfrm>
            <a:off x="454530" y="2319755"/>
            <a:ext cx="5603144" cy="3731781"/>
          </a:xfrm>
          <a:prstGeom prst="rect">
            <a:avLst/>
          </a:prstGeom>
          <a:noFill/>
          <a:ln>
            <a:noFill/>
          </a:ln>
        </p:spPr>
      </p:pic>
      <p:sp>
        <p:nvSpPr>
          <p:cNvPr id="393" name="Google Shape;393;ge1740afa0d_0_654"/>
          <p:cNvSpPr txBox="1"/>
          <p:nvPr/>
        </p:nvSpPr>
        <p:spPr>
          <a:xfrm>
            <a:off x="2004386" y="4296275"/>
            <a:ext cx="1518900" cy="4617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Academics</a:t>
            </a:r>
            <a:endParaRPr b="0" i="0" sz="1400" u="none" cap="none" strike="noStrike">
              <a:solidFill>
                <a:srgbClr val="000000"/>
              </a:solidFill>
              <a:latin typeface="Arial"/>
              <a:ea typeface="Arial"/>
              <a:cs typeface="Arial"/>
              <a:sym typeface="Arial"/>
            </a:endParaRPr>
          </a:p>
        </p:txBody>
      </p:sp>
      <p:sp>
        <p:nvSpPr>
          <p:cNvPr id="394" name="Google Shape;394;ge1740afa0d_0_654"/>
          <p:cNvSpPr txBox="1"/>
          <p:nvPr/>
        </p:nvSpPr>
        <p:spPr>
          <a:xfrm>
            <a:off x="5201695" y="4757979"/>
            <a:ext cx="643200" cy="4617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SEB</a:t>
            </a:r>
            <a:endParaRPr b="0" i="0" sz="1400" u="none" cap="none" strike="noStrike">
              <a:solidFill>
                <a:srgbClr val="000000"/>
              </a:solidFill>
              <a:latin typeface="Arial"/>
              <a:ea typeface="Arial"/>
              <a:cs typeface="Arial"/>
              <a:sym typeface="Arial"/>
            </a:endParaRPr>
          </a:p>
        </p:txBody>
      </p:sp>
      <p:sp>
        <p:nvSpPr>
          <p:cNvPr id="395" name="Google Shape;395;ge1740afa0d_0_654"/>
          <p:cNvSpPr txBox="1"/>
          <p:nvPr/>
        </p:nvSpPr>
        <p:spPr>
          <a:xfrm>
            <a:off x="7139393" y="5399894"/>
            <a:ext cx="3688500" cy="4617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Integrated Academics &amp; SEB</a:t>
            </a:r>
            <a:endParaRPr b="0" i="0" sz="1400" u="none" cap="none" strike="noStrike">
              <a:solidFill>
                <a:srgbClr val="000000"/>
              </a:solidFill>
              <a:latin typeface="Arial"/>
              <a:ea typeface="Arial"/>
              <a:cs typeface="Arial"/>
              <a:sym typeface="Arial"/>
            </a:endParaRPr>
          </a:p>
        </p:txBody>
      </p:sp>
      <p:sp>
        <p:nvSpPr>
          <p:cNvPr id="396" name="Google Shape;396;ge1740afa0d_0_654"/>
          <p:cNvSpPr txBox="1"/>
          <p:nvPr/>
        </p:nvSpPr>
        <p:spPr>
          <a:xfrm>
            <a:off x="354975" y="6436825"/>
            <a:ext cx="10033500" cy="594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6200"/>
              <a:buFont typeface="Century Gothic"/>
              <a:buNone/>
            </a:pPr>
            <a:r>
              <a:rPr b="0" i="0" lang="en-US" sz="1400" u="none" cap="none" strike="noStrike">
                <a:solidFill>
                  <a:schemeClr val="dk1"/>
                </a:solidFill>
                <a:latin typeface="Calibri"/>
                <a:ea typeface="Calibri"/>
                <a:cs typeface="Calibri"/>
                <a:sym typeface="Calibri"/>
              </a:rPr>
              <a:t>Integrating Social Emotional Behavioral (SEB) and Academic Instruction Yanek, K.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0"/>
          <p:cNvSpPr txBox="1"/>
          <p:nvPr>
            <p:ph type="title"/>
          </p:nvPr>
        </p:nvSpPr>
        <p:spPr>
          <a:xfrm>
            <a:off x="2641600" y="203917"/>
            <a:ext cx="6755324" cy="6530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Calibri"/>
              <a:buNone/>
            </a:pPr>
            <a:r>
              <a:rPr lang="en-US" sz="3959">
                <a:latin typeface="Arial"/>
                <a:ea typeface="Arial"/>
                <a:cs typeface="Arial"/>
                <a:sym typeface="Arial"/>
              </a:rPr>
              <a:t>Embed into Daily Curriculum</a:t>
            </a:r>
            <a:endParaRPr>
              <a:latin typeface="Arial"/>
              <a:ea typeface="Arial"/>
              <a:cs typeface="Arial"/>
              <a:sym typeface="Arial"/>
            </a:endParaRPr>
          </a:p>
        </p:txBody>
      </p:sp>
      <p:pic>
        <p:nvPicPr>
          <p:cNvPr id="403" name="Google Shape;403;p20"/>
          <p:cNvPicPr preferRelativeResize="0"/>
          <p:nvPr>
            <p:ph idx="1" type="body"/>
          </p:nvPr>
        </p:nvPicPr>
        <p:blipFill rotWithShape="1">
          <a:blip r:embed="rId3">
            <a:alphaModFix/>
          </a:blip>
          <a:srcRect b="0" l="0" r="0" t="0"/>
          <a:stretch/>
        </p:blipFill>
        <p:spPr>
          <a:xfrm>
            <a:off x="2358299" y="1027949"/>
            <a:ext cx="3872567" cy="5583081"/>
          </a:xfrm>
          <a:prstGeom prst="rect">
            <a:avLst/>
          </a:prstGeom>
          <a:noFill/>
          <a:ln>
            <a:noFill/>
          </a:ln>
        </p:spPr>
      </p:pic>
      <p:grpSp>
        <p:nvGrpSpPr>
          <p:cNvPr id="404" name="Google Shape;404;p20"/>
          <p:cNvGrpSpPr/>
          <p:nvPr/>
        </p:nvGrpSpPr>
        <p:grpSpPr>
          <a:xfrm>
            <a:off x="2999061" y="4474211"/>
            <a:ext cx="3231804" cy="1853395"/>
            <a:chOff x="1475061" y="4474210"/>
            <a:chExt cx="3231804" cy="1853395"/>
          </a:xfrm>
        </p:grpSpPr>
        <p:sp>
          <p:nvSpPr>
            <p:cNvPr id="405" name="Google Shape;405;p20"/>
            <p:cNvSpPr/>
            <p:nvPr/>
          </p:nvSpPr>
          <p:spPr>
            <a:xfrm>
              <a:off x="1475061" y="4474210"/>
              <a:ext cx="3231804" cy="1853395"/>
            </a:xfrm>
            <a:prstGeom prst="rect">
              <a:avLst/>
            </a:prstGeom>
            <a:solidFill>
              <a:srgbClr val="C6C5C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575757"/>
                  </a:solidFill>
                  <a:latin typeface="Short Stack"/>
                  <a:ea typeface="Short Stack"/>
                  <a:cs typeface="Short Stack"/>
                  <a:sym typeface="Short Stack"/>
                </a:rPr>
                <a:t>Today’s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575757"/>
                  </a:solidFill>
                  <a:latin typeface="Short Stack"/>
                  <a:ea typeface="Short Stack"/>
                  <a:cs typeface="Short Stack"/>
                  <a:sym typeface="Short Stack"/>
                </a:rPr>
                <a:t>Wilson Way    Be Responsible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Short Stack"/>
                <a:ea typeface="Short Stack"/>
                <a:cs typeface="Short Stack"/>
                <a:sym typeface="Short Stack"/>
              </a:endParaRPr>
            </a:p>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rgbClr val="F7CAAC"/>
                  </a:solidFill>
                  <a:latin typeface="Radley"/>
                  <a:ea typeface="Radley"/>
                  <a:cs typeface="Radley"/>
                  <a:sym typeface="Radley"/>
                </a:rPr>
                <a:t>*</a:t>
              </a:r>
              <a:r>
                <a:rPr b="0" i="0" lang="en-US" sz="1700" u="none" cap="none" strike="noStrike">
                  <a:solidFill>
                    <a:schemeClr val="dk1"/>
                  </a:solidFill>
                  <a:latin typeface="Radley"/>
                  <a:ea typeface="Radley"/>
                  <a:cs typeface="Radley"/>
                  <a:sym typeface="Radley"/>
                </a:rPr>
                <a:t> Focus on your own work</a:t>
              </a:r>
              <a:endParaRPr b="0" i="0" sz="1400" u="none" cap="none" strike="noStrike">
                <a:solidFill>
                  <a:srgbClr val="000000"/>
                </a:solidFill>
                <a:latin typeface="Arial"/>
                <a:ea typeface="Arial"/>
                <a:cs typeface="Arial"/>
                <a:sym typeface="Arial"/>
              </a:endParaRPr>
            </a:p>
          </p:txBody>
        </p:sp>
        <p:cxnSp>
          <p:nvCxnSpPr>
            <p:cNvPr id="406" name="Google Shape;406;p20"/>
            <p:cNvCxnSpPr/>
            <p:nvPr/>
          </p:nvCxnSpPr>
          <p:spPr>
            <a:xfrm>
              <a:off x="2859539" y="4498805"/>
              <a:ext cx="4811" cy="669701"/>
            </a:xfrm>
            <a:prstGeom prst="straightConnector1">
              <a:avLst/>
            </a:prstGeom>
            <a:noFill/>
            <a:ln cap="flat" cmpd="sng" w="19050">
              <a:solidFill>
                <a:srgbClr val="000000">
                  <a:alpha val="58823"/>
                </a:srgbClr>
              </a:solidFill>
              <a:prstDash val="solid"/>
              <a:miter lim="800000"/>
              <a:headEnd len="sm" w="sm" type="none"/>
              <a:tailEnd len="sm" w="sm" type="none"/>
            </a:ln>
          </p:spPr>
        </p:cxnSp>
        <p:cxnSp>
          <p:nvCxnSpPr>
            <p:cNvPr id="407" name="Google Shape;407;p20"/>
            <p:cNvCxnSpPr/>
            <p:nvPr/>
          </p:nvCxnSpPr>
          <p:spPr>
            <a:xfrm rot="10800000">
              <a:off x="1558773" y="5162061"/>
              <a:ext cx="2807595" cy="0"/>
            </a:xfrm>
            <a:prstGeom prst="straightConnector1">
              <a:avLst/>
            </a:prstGeom>
            <a:noFill/>
            <a:ln cap="flat" cmpd="sng" w="19050">
              <a:solidFill>
                <a:srgbClr val="000000">
                  <a:alpha val="58823"/>
                </a:srgbClr>
              </a:solidFill>
              <a:prstDash val="solid"/>
              <a:miter lim="800000"/>
              <a:headEnd len="sm" w="sm" type="none"/>
              <a:tailEnd len="sm" w="sm" type="none"/>
            </a:ln>
          </p:spPr>
        </p:cxnSp>
      </p:grpSp>
      <p:sp>
        <p:nvSpPr>
          <p:cNvPr id="408" name="Google Shape;408;p20"/>
          <p:cNvSpPr txBox="1"/>
          <p:nvPr/>
        </p:nvSpPr>
        <p:spPr>
          <a:xfrm>
            <a:off x="6582150" y="1325850"/>
            <a:ext cx="30951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500" u="none" cap="none" strike="noStrike">
                <a:solidFill>
                  <a:schemeClr val="dk1"/>
                </a:solidFill>
                <a:latin typeface="Calibri"/>
                <a:ea typeface="Calibri"/>
                <a:cs typeface="Calibri"/>
                <a:sym typeface="Calibri"/>
              </a:rPr>
              <a:t>Objective for the Subject Matter Lesson</a:t>
            </a:r>
            <a:endParaRPr b="0" i="0" sz="1900" u="none" cap="none" strike="noStrike">
              <a:solidFill>
                <a:srgbClr val="000000"/>
              </a:solidFill>
              <a:latin typeface="Calibri"/>
              <a:ea typeface="Calibri"/>
              <a:cs typeface="Calibri"/>
              <a:sym typeface="Calibri"/>
            </a:endParaRPr>
          </a:p>
        </p:txBody>
      </p:sp>
      <p:sp>
        <p:nvSpPr>
          <p:cNvPr id="409" name="Google Shape;409;p20"/>
          <p:cNvSpPr txBox="1"/>
          <p:nvPr/>
        </p:nvSpPr>
        <p:spPr>
          <a:xfrm>
            <a:off x="7117074" y="4187325"/>
            <a:ext cx="41757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500" u="none" cap="none" strike="noStrike">
                <a:solidFill>
                  <a:schemeClr val="dk1"/>
                </a:solidFill>
                <a:latin typeface="Calibri"/>
                <a:ea typeface="Calibri"/>
                <a:cs typeface="Calibri"/>
                <a:sym typeface="Calibri"/>
              </a:rPr>
              <a:t>Objective for a paired Behavioral/Social/emotional skill (taken from the school’s teaching matrix)</a:t>
            </a:r>
            <a:endParaRPr b="0" i="0" sz="1900" u="none" cap="none" strike="noStrike">
              <a:solidFill>
                <a:srgbClr val="000000"/>
              </a:solidFill>
              <a:latin typeface="Calibri"/>
              <a:ea typeface="Calibri"/>
              <a:cs typeface="Calibri"/>
              <a:sym typeface="Calibri"/>
            </a:endParaRPr>
          </a:p>
        </p:txBody>
      </p:sp>
      <p:cxnSp>
        <p:nvCxnSpPr>
          <p:cNvPr id="410" name="Google Shape;410;p20"/>
          <p:cNvCxnSpPr/>
          <p:nvPr/>
        </p:nvCxnSpPr>
        <p:spPr>
          <a:xfrm flipH="1">
            <a:off x="4770121" y="1724007"/>
            <a:ext cx="1812031" cy="786199"/>
          </a:xfrm>
          <a:prstGeom prst="straightConnector1">
            <a:avLst/>
          </a:prstGeom>
          <a:noFill/>
          <a:ln cap="flat" cmpd="sng" w="19050">
            <a:solidFill>
              <a:schemeClr val="accent2"/>
            </a:solidFill>
            <a:prstDash val="solid"/>
            <a:miter lim="800000"/>
            <a:headEnd len="sm" w="sm" type="none"/>
            <a:tailEnd len="med" w="med" type="triangle"/>
          </a:ln>
        </p:spPr>
      </p:cxnSp>
      <p:cxnSp>
        <p:nvCxnSpPr>
          <p:cNvPr id="411" name="Google Shape;411;p20"/>
          <p:cNvCxnSpPr/>
          <p:nvPr/>
        </p:nvCxnSpPr>
        <p:spPr>
          <a:xfrm flipH="1">
            <a:off x="6047224" y="4570823"/>
            <a:ext cx="1069857" cy="148610"/>
          </a:xfrm>
          <a:prstGeom prst="straightConnector1">
            <a:avLst/>
          </a:prstGeom>
          <a:noFill/>
          <a:ln cap="flat" cmpd="sng" w="19050">
            <a:solidFill>
              <a:schemeClr val="accent2"/>
            </a:solidFill>
            <a:prstDash val="solid"/>
            <a:miter lim="800000"/>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e39cfa4cea_0_19"/>
          <p:cNvSpPr txBox="1"/>
          <p:nvPr>
            <p:ph type="title"/>
          </p:nvPr>
        </p:nvSpPr>
        <p:spPr>
          <a:xfrm>
            <a:off x="591820" y="117153"/>
            <a:ext cx="1106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entury Gothic"/>
              <a:buNone/>
            </a:pPr>
            <a:r>
              <a:rPr lang="en-US" sz="4000">
                <a:latin typeface="Arial"/>
                <a:ea typeface="Arial"/>
                <a:cs typeface="Arial"/>
                <a:sym typeface="Arial"/>
              </a:rPr>
              <a:t>SEB Teaching &amp; Learning Plan…</a:t>
            </a:r>
            <a:br>
              <a:rPr lang="en-US" sz="4000">
                <a:latin typeface="Arial"/>
                <a:ea typeface="Arial"/>
                <a:cs typeface="Arial"/>
                <a:sym typeface="Arial"/>
              </a:rPr>
            </a:br>
            <a:r>
              <a:rPr lang="en-US" sz="4000">
                <a:latin typeface="Arial"/>
                <a:ea typeface="Arial"/>
                <a:cs typeface="Arial"/>
                <a:sym typeface="Arial"/>
              </a:rPr>
              <a:t>Small, Frequent Doses</a:t>
            </a:r>
            <a:endParaRPr>
              <a:latin typeface="Arial"/>
              <a:ea typeface="Arial"/>
              <a:cs typeface="Arial"/>
              <a:sym typeface="Arial"/>
            </a:endParaRPr>
          </a:p>
        </p:txBody>
      </p:sp>
      <p:sp>
        <p:nvSpPr>
          <p:cNvPr id="418" name="Google Shape;418;ge39cfa4cea_0_19"/>
          <p:cNvSpPr txBox="1"/>
          <p:nvPr>
            <p:ph idx="1" type="body"/>
          </p:nvPr>
        </p:nvSpPr>
        <p:spPr>
          <a:xfrm>
            <a:off x="591821" y="2337899"/>
            <a:ext cx="4626600" cy="2801700"/>
          </a:xfrm>
          <a:prstGeom prst="rect">
            <a:avLst/>
          </a:prstGeom>
          <a:noFill/>
          <a:ln cap="flat" cmpd="sng" w="63500">
            <a:solidFill>
              <a:schemeClr val="accent6"/>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None/>
            </a:pPr>
            <a:r>
              <a:rPr b="0" lang="en-US" sz="4000">
                <a:latin typeface="Arial"/>
                <a:ea typeface="Arial"/>
                <a:cs typeface="Arial"/>
                <a:sym typeface="Arial"/>
              </a:rPr>
              <a:t>Connect SEB to Academics</a:t>
            </a:r>
            <a:endParaRPr>
              <a:latin typeface="Arial"/>
              <a:ea typeface="Arial"/>
              <a:cs typeface="Arial"/>
              <a:sym typeface="Arial"/>
            </a:endParaRPr>
          </a:p>
        </p:txBody>
      </p:sp>
      <p:sp>
        <p:nvSpPr>
          <p:cNvPr id="419" name="Google Shape;419;ge39cfa4cea_0_19"/>
          <p:cNvSpPr txBox="1"/>
          <p:nvPr>
            <p:ph idx="4" type="body"/>
          </p:nvPr>
        </p:nvSpPr>
        <p:spPr>
          <a:xfrm>
            <a:off x="5801710" y="1899597"/>
            <a:ext cx="6274800" cy="47061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Instructional Strategies</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Cooperative Learning Strategies/Groups</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Project-based learning</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Debate</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Reflection on teamwork, collaboration</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Reflective writing (e.g. what if, feelings experienced completing an assignment, during day)</a:t>
            </a:r>
            <a:endParaRPr>
              <a:latin typeface="Arial"/>
              <a:ea typeface="Arial"/>
              <a:cs typeface="Arial"/>
              <a:sym typeface="Arial"/>
            </a:endParaRPr>
          </a:p>
        </p:txBody>
      </p:sp>
      <p:sp>
        <p:nvSpPr>
          <p:cNvPr id="420" name="Google Shape;420;ge39cfa4cea_0_19"/>
          <p:cNvSpPr txBox="1"/>
          <p:nvPr/>
        </p:nvSpPr>
        <p:spPr>
          <a:xfrm>
            <a:off x="241475" y="6360650"/>
            <a:ext cx="6713400" cy="37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Integrating Social Emotional Behavioral (SEB) and Academic Instruction Yanek, K.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graphicFrame>
        <p:nvGraphicFramePr>
          <p:cNvPr id="427" name="Google Shape;427;ge39cfa4cea_0_102"/>
          <p:cNvGraphicFramePr/>
          <p:nvPr/>
        </p:nvGraphicFramePr>
        <p:xfrm>
          <a:off x="-9059" y="53553"/>
          <a:ext cx="3000000" cy="3000000"/>
        </p:xfrm>
        <a:graphic>
          <a:graphicData uri="http://schemas.openxmlformats.org/drawingml/2006/table">
            <a:tbl>
              <a:tblPr>
                <a:noFill/>
                <a:tableStyleId>{8C82BDCD-2C69-4337-A383-AEE4419FEF60}</a:tableStyleId>
              </a:tblPr>
              <a:tblGrid>
                <a:gridCol w="3354850"/>
                <a:gridCol w="8810250"/>
              </a:tblGrid>
              <a:tr h="1035550">
                <a:tc>
                  <a:txBody>
                    <a:bodyPr/>
                    <a:lstStyle/>
                    <a:p>
                      <a:pPr indent="-342900" lvl="0" marL="342900" marR="0" rtl="0" algn="ctr">
                        <a:lnSpc>
                          <a:spcPct val="100000"/>
                        </a:lnSpc>
                        <a:spcBef>
                          <a:spcPts val="0"/>
                        </a:spcBef>
                        <a:spcAft>
                          <a:spcPts val="0"/>
                        </a:spcAft>
                        <a:buClr>
                          <a:srgbClr val="1D2A53"/>
                        </a:buClr>
                        <a:buSzPts val="3200"/>
                        <a:buFont typeface="Belleza"/>
                        <a:buNone/>
                      </a:pPr>
                      <a:r>
                        <a:rPr b="1" i="0" lang="en-US" sz="3100" u="none" cap="none" strike="noStrike"/>
                        <a:t>Expectations/ Values</a:t>
                      </a:r>
                      <a:endParaRPr sz="1300" u="none" cap="none" strike="noStrike"/>
                    </a:p>
                  </a:txBody>
                  <a:tcPr marT="45725" marB="45725" marR="87925" marL="87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CB8CA"/>
                    </a:solidFill>
                  </a:tcPr>
                </a:tc>
                <a:tc>
                  <a:txBody>
                    <a:bodyPr/>
                    <a:lstStyle/>
                    <a:p>
                      <a:pPr indent="-342900" lvl="0" marL="342900" marR="0" rtl="0" algn="ctr">
                        <a:lnSpc>
                          <a:spcPct val="100000"/>
                        </a:lnSpc>
                        <a:spcBef>
                          <a:spcPts val="0"/>
                        </a:spcBef>
                        <a:spcAft>
                          <a:spcPts val="0"/>
                        </a:spcAft>
                        <a:buClr>
                          <a:srgbClr val="1D2A53"/>
                        </a:buClr>
                        <a:buSzPts val="3200"/>
                        <a:buFont typeface="Belleza"/>
                        <a:buNone/>
                      </a:pPr>
                      <a:r>
                        <a:rPr b="1" i="0" lang="en-US" sz="3100" u="none" cap="none" strike="noStrike"/>
                        <a:t>What do we value as a class?</a:t>
                      </a:r>
                      <a:endParaRPr sz="1300" u="none" cap="none" strike="noStrike"/>
                    </a:p>
                  </a:txBody>
                  <a:tcPr marT="45725" marB="45725" marR="87925" marL="87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CB8CA"/>
                    </a:solidFill>
                  </a:tcPr>
                </a:tc>
              </a:tr>
              <a:tr h="2219325">
                <a:tc>
                  <a:txBody>
                    <a:bodyPr/>
                    <a:lstStyle/>
                    <a:p>
                      <a:pPr indent="-342900" lvl="0" marL="342900" marR="0" rtl="0" algn="ctr">
                        <a:lnSpc>
                          <a:spcPct val="100000"/>
                        </a:lnSpc>
                        <a:spcBef>
                          <a:spcPts val="0"/>
                        </a:spcBef>
                        <a:spcAft>
                          <a:spcPts val="0"/>
                        </a:spcAft>
                        <a:buClr>
                          <a:srgbClr val="1D2A53"/>
                        </a:buClr>
                        <a:buSzPts val="2500"/>
                        <a:buFont typeface="Belleza"/>
                        <a:buNone/>
                      </a:pPr>
                      <a:r>
                        <a:rPr b="1" i="0" lang="en-US" sz="2400" u="none" cap="none" strike="noStrike"/>
                        <a:t>We are Responsible</a:t>
                      </a:r>
                      <a:endParaRPr sz="1300" u="none" cap="none" strike="noStrike"/>
                    </a:p>
                  </a:txBody>
                  <a:tcPr marT="45725" marB="45725" marR="87925" marL="87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000000"/>
                        </a:buClr>
                        <a:buSzPts val="2800"/>
                        <a:buFont typeface="Noto Sans Symbols"/>
                        <a:buChar char="▪"/>
                      </a:pPr>
                      <a:r>
                        <a:rPr i="0" lang="en-US" sz="2700" u="none" cap="none" strike="noStrike"/>
                        <a:t>We take care of our </a:t>
                      </a:r>
                      <a:r>
                        <a:rPr b="1" i="0" lang="en-US" sz="2700" u="none" cap="none" strike="noStrike"/>
                        <a:t>needs</a:t>
                      </a:r>
                      <a:r>
                        <a:rPr i="0" lang="en-US" sz="2700" u="none" cap="none" strike="noStrike"/>
                        <a:t> (biology, mental, emotional) </a:t>
                      </a:r>
                      <a:r>
                        <a:rPr b="1" i="1" lang="en-US" sz="2300" u="none" cap="none" strike="noStrike"/>
                        <a:t>(wellness)</a:t>
                      </a:r>
                      <a:endParaRPr b="1" i="0" sz="2300" u="none" cap="none" strike="noStrike"/>
                    </a:p>
                    <a:p>
                      <a:pPr indent="-342900" lvl="0" marL="342900" marR="0" rtl="0" algn="l">
                        <a:lnSpc>
                          <a:spcPct val="100000"/>
                        </a:lnSpc>
                        <a:spcBef>
                          <a:spcPts val="0"/>
                        </a:spcBef>
                        <a:spcAft>
                          <a:spcPts val="0"/>
                        </a:spcAft>
                        <a:buClr>
                          <a:srgbClr val="000000"/>
                        </a:buClr>
                        <a:buSzPts val="2800"/>
                        <a:buFont typeface="Noto Sans Symbols"/>
                        <a:buChar char="▪"/>
                      </a:pPr>
                      <a:r>
                        <a:rPr i="0" lang="en-US" sz="2700" u="none" cap="none" strike="noStrike"/>
                        <a:t>We consider, I am </a:t>
                      </a:r>
                      <a:r>
                        <a:rPr b="1" i="0" lang="en-US" sz="2700" u="none" cap="none" strike="noStrike"/>
                        <a:t>not here to be right</a:t>
                      </a:r>
                      <a:r>
                        <a:rPr i="0" lang="en-US" sz="2700" u="none" cap="none" strike="noStrike"/>
                        <a:t>, I am here to </a:t>
                      </a:r>
                      <a:r>
                        <a:rPr b="1" i="1" lang="en-US" sz="2700" u="none" cap="none" strike="noStrike"/>
                        <a:t>Get It Right </a:t>
                      </a:r>
                      <a:r>
                        <a:rPr b="1" i="1" lang="en-US" sz="2300" u="none" cap="none" strike="noStrike"/>
                        <a:t>(practice empathy)</a:t>
                      </a:r>
                      <a:endParaRPr sz="1300" u="none" cap="none" strike="noStrike"/>
                    </a:p>
                  </a:txBody>
                  <a:tcPr marT="45725" marB="45725" marR="87925" marL="87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03025">
                <a:tc>
                  <a:txBody>
                    <a:bodyPr/>
                    <a:lstStyle/>
                    <a:p>
                      <a:pPr indent="-342900" lvl="0" marL="342900" marR="0" rtl="0" algn="ctr">
                        <a:lnSpc>
                          <a:spcPct val="100000"/>
                        </a:lnSpc>
                        <a:spcBef>
                          <a:spcPts val="0"/>
                        </a:spcBef>
                        <a:spcAft>
                          <a:spcPts val="0"/>
                        </a:spcAft>
                        <a:buClr>
                          <a:srgbClr val="1D2A53"/>
                        </a:buClr>
                        <a:buSzPts val="2500"/>
                        <a:buFont typeface="Belleza"/>
                        <a:buNone/>
                      </a:pPr>
                      <a:r>
                        <a:rPr b="1" i="0" lang="en-US" sz="2400" u="none" cap="none" strike="noStrike"/>
                        <a:t>We are Respectful</a:t>
                      </a:r>
                      <a:endParaRPr sz="1300" u="none" cap="none" strike="noStrike"/>
                    </a:p>
                  </a:txBody>
                  <a:tcPr marT="45725" marB="45725" marR="87925" marL="87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36550" lvl="0" marL="342900" marR="0" rtl="0" algn="l">
                        <a:lnSpc>
                          <a:spcPct val="100000"/>
                        </a:lnSpc>
                        <a:spcBef>
                          <a:spcPts val="0"/>
                        </a:spcBef>
                        <a:spcAft>
                          <a:spcPts val="0"/>
                        </a:spcAft>
                        <a:buClr>
                          <a:srgbClr val="000000"/>
                        </a:buClr>
                        <a:buSzPts val="2700"/>
                        <a:buFont typeface="Noto Sans Symbols"/>
                        <a:buChar char="▪"/>
                      </a:pPr>
                      <a:r>
                        <a:rPr b="1" i="0" lang="en-US" sz="2700" u="none" cap="none" strike="noStrike"/>
                        <a:t>We listen</a:t>
                      </a:r>
                      <a:r>
                        <a:rPr i="0" lang="en-US" sz="2700" u="none" cap="none" strike="noStrike"/>
                        <a:t> to understand  </a:t>
                      </a:r>
                      <a:endParaRPr sz="1300" u="none" cap="none" strike="noStrike"/>
                    </a:p>
                    <a:p>
                      <a:pPr indent="-336550" lvl="0" marL="342900" marR="0" rtl="0" algn="l">
                        <a:lnSpc>
                          <a:spcPct val="100000"/>
                        </a:lnSpc>
                        <a:spcBef>
                          <a:spcPts val="0"/>
                        </a:spcBef>
                        <a:spcAft>
                          <a:spcPts val="0"/>
                        </a:spcAft>
                        <a:buClr>
                          <a:srgbClr val="000000"/>
                        </a:buClr>
                        <a:buSzPts val="2700"/>
                        <a:buFont typeface="Noto Sans Symbols"/>
                        <a:buChar char="▪"/>
                      </a:pPr>
                      <a:r>
                        <a:rPr i="0" lang="en-US" sz="2700" u="none" cap="none" strike="noStrike"/>
                        <a:t>We assume </a:t>
                      </a:r>
                      <a:r>
                        <a:rPr b="1" i="0" lang="en-US" sz="2700" u="none" cap="none" strike="noStrike"/>
                        <a:t>best intentions</a:t>
                      </a:r>
                      <a:endParaRPr sz="1300" u="none" cap="none" strike="noStrike"/>
                    </a:p>
                    <a:p>
                      <a:pPr indent="-336550" lvl="0" marL="342900" marR="0" rtl="0" algn="l">
                        <a:lnSpc>
                          <a:spcPct val="100000"/>
                        </a:lnSpc>
                        <a:spcBef>
                          <a:spcPts val="0"/>
                        </a:spcBef>
                        <a:spcAft>
                          <a:spcPts val="0"/>
                        </a:spcAft>
                        <a:buClr>
                          <a:srgbClr val="000000"/>
                        </a:buClr>
                        <a:buSzPts val="2700"/>
                        <a:buFont typeface="Arial"/>
                        <a:buChar char="▪"/>
                      </a:pPr>
                      <a:r>
                        <a:rPr b="1" i="0" lang="en-US" sz="2700" u="none" cap="none" strike="noStrike"/>
                        <a:t>We practice perspective-taking</a:t>
                      </a:r>
                      <a:endParaRPr b="1" i="1" sz="2700" u="none" cap="none" strike="noStrike"/>
                    </a:p>
                  </a:txBody>
                  <a:tcPr marT="45725" marB="45725" marR="87925" marL="87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41050">
                <a:tc>
                  <a:txBody>
                    <a:bodyPr/>
                    <a:lstStyle/>
                    <a:p>
                      <a:pPr indent="-342900" lvl="0" marL="342900" marR="0" rtl="0" algn="ctr">
                        <a:lnSpc>
                          <a:spcPct val="100000"/>
                        </a:lnSpc>
                        <a:spcBef>
                          <a:spcPts val="0"/>
                        </a:spcBef>
                        <a:spcAft>
                          <a:spcPts val="0"/>
                        </a:spcAft>
                        <a:buClr>
                          <a:srgbClr val="1D2A53"/>
                        </a:buClr>
                        <a:buSzPts val="2500"/>
                        <a:buFont typeface="Belleza"/>
                        <a:buNone/>
                      </a:pPr>
                      <a:r>
                        <a:rPr b="1" i="0" lang="en-US" sz="2400" u="none" cap="none" strike="noStrike"/>
                        <a:t>We are Safe</a:t>
                      </a:r>
                      <a:endParaRPr sz="1300" u="none" cap="none" strike="noStrike"/>
                    </a:p>
                  </a:txBody>
                  <a:tcPr marT="45725" marB="45725" marR="87925" marL="87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336550" lvl="0" marL="342900" marR="0" rtl="0" algn="l">
                        <a:lnSpc>
                          <a:spcPct val="100000"/>
                        </a:lnSpc>
                        <a:spcBef>
                          <a:spcPts val="0"/>
                        </a:spcBef>
                        <a:spcAft>
                          <a:spcPts val="0"/>
                        </a:spcAft>
                        <a:buClr>
                          <a:srgbClr val="000000"/>
                        </a:buClr>
                        <a:buSzPts val="2700"/>
                        <a:buFont typeface="Noto Sans Symbols"/>
                        <a:buChar char="▪"/>
                      </a:pPr>
                      <a:r>
                        <a:rPr b="1" i="0" lang="en-US" sz="2700" u="none" cap="none" strike="noStrike"/>
                        <a:t>We ask</a:t>
                      </a:r>
                      <a:r>
                        <a:rPr i="0" lang="en-US" sz="2700" u="none" cap="none" strike="noStrike"/>
                        <a:t> for clarity to understand and contribute </a:t>
                      </a:r>
                      <a:endParaRPr sz="1300" u="none" cap="none" strike="noStrike"/>
                    </a:p>
                    <a:p>
                      <a:pPr indent="-336550" lvl="0" marL="342900" marR="0" rtl="0" algn="l">
                        <a:lnSpc>
                          <a:spcPct val="100000"/>
                        </a:lnSpc>
                        <a:spcBef>
                          <a:spcPts val="0"/>
                        </a:spcBef>
                        <a:spcAft>
                          <a:spcPts val="0"/>
                        </a:spcAft>
                        <a:buClr>
                          <a:srgbClr val="000000"/>
                        </a:buClr>
                        <a:buSzPts val="2700"/>
                        <a:buFont typeface="Noto Sans Symbols"/>
                        <a:buChar char="▪"/>
                      </a:pPr>
                      <a:r>
                        <a:rPr b="1" i="0" lang="en-US" sz="2700" u="none" cap="none" strike="noStrike"/>
                        <a:t>We create a safe space that invites open dialogue and vulnerability – Pause &amp; Consider:  </a:t>
                      </a:r>
                      <a:r>
                        <a:rPr i="0" lang="en-US" sz="2700" u="none" cap="none" strike="noStrike"/>
                        <a:t>Is what I want to say </a:t>
                      </a:r>
                      <a:r>
                        <a:rPr b="1" i="1" lang="en-US" sz="2700" u="none" cap="none" strike="noStrike"/>
                        <a:t>Kind? True for me? Necessary?</a:t>
                      </a:r>
                      <a:endParaRPr sz="1300" u="none" cap="none" strike="noStrike"/>
                    </a:p>
                  </a:txBody>
                  <a:tcPr marT="45725" marB="45725" marR="87925" marL="87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428" name="Google Shape;428;ge39cfa4cea_0_102"/>
          <p:cNvSpPr/>
          <p:nvPr/>
        </p:nvSpPr>
        <p:spPr>
          <a:xfrm>
            <a:off x="8084707" y="3453708"/>
            <a:ext cx="470700" cy="941400"/>
          </a:xfrm>
          <a:prstGeom prst="lef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9" name="Google Shape;429;ge39cfa4cea_0_102"/>
          <p:cNvSpPr txBox="1"/>
          <p:nvPr/>
        </p:nvSpPr>
        <p:spPr>
          <a:xfrm>
            <a:off x="8320030" y="3708911"/>
            <a:ext cx="2705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1D2A53"/>
                </a:solidFill>
                <a:latin typeface="Belleza"/>
                <a:ea typeface="Belleza"/>
                <a:cs typeface="Belleza"/>
                <a:sym typeface="Belleza"/>
              </a:rPr>
              <a:t>(practice empathy)</a:t>
            </a:r>
            <a:endParaRPr b="0" i="0" sz="1400" u="none" cap="none" strike="noStrike">
              <a:solidFill>
                <a:srgbClr val="000000"/>
              </a:solidFill>
              <a:latin typeface="Arial"/>
              <a:ea typeface="Arial"/>
              <a:cs typeface="Arial"/>
              <a:sym typeface="Arial"/>
            </a:endParaRPr>
          </a:p>
        </p:txBody>
      </p:sp>
      <p:sp>
        <p:nvSpPr>
          <p:cNvPr id="430" name="Google Shape;430;ge39cfa4cea_0_102"/>
          <p:cNvSpPr txBox="1"/>
          <p:nvPr/>
        </p:nvSpPr>
        <p:spPr>
          <a:xfrm>
            <a:off x="6000875" y="6399975"/>
            <a:ext cx="6024900" cy="594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US" sz="1400" u="none" cap="none" strike="noStrike">
                <a:solidFill>
                  <a:schemeClr val="dk1"/>
                </a:solidFill>
                <a:latin typeface="Calibri"/>
                <a:ea typeface="Calibri"/>
                <a:cs typeface="Calibri"/>
                <a:sym typeface="Calibri"/>
              </a:rPr>
              <a:t>Integrating Social Emotional Behavioral (SEB) and Academic Instruction Yanek, K.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Arial"/>
                <a:ea typeface="Arial"/>
                <a:cs typeface="Arial"/>
                <a:sym typeface="Arial"/>
              </a:rPr>
              <a:t>Continued Visibility</a:t>
            </a:r>
            <a:endParaRPr>
              <a:latin typeface="Arial"/>
              <a:ea typeface="Arial"/>
              <a:cs typeface="Arial"/>
              <a:sym typeface="Arial"/>
            </a:endParaRPr>
          </a:p>
        </p:txBody>
      </p:sp>
      <p:sp>
        <p:nvSpPr>
          <p:cNvPr id="439" name="Google Shape;439;p23"/>
          <p:cNvSpPr txBox="1"/>
          <p:nvPr>
            <p:ph idx="1" type="body"/>
          </p:nvPr>
        </p:nvSpPr>
        <p:spPr>
          <a:xfrm>
            <a:off x="4781325" y="1516575"/>
            <a:ext cx="7147800" cy="5137800"/>
          </a:xfrm>
          <a:prstGeom prst="rect">
            <a:avLst/>
          </a:prstGeom>
          <a:noFill/>
          <a:ln>
            <a:noFill/>
          </a:ln>
        </p:spPr>
        <p:txBody>
          <a:bodyPr anchorCtr="0" anchor="t" bIns="45700" lIns="91425" spcFirstLastPara="1" rIns="91425" wrap="square" tIns="45700">
            <a:normAutofit fontScale="77500" lnSpcReduction="20000"/>
          </a:bodyPr>
          <a:lstStyle/>
          <a:p>
            <a:pPr indent="-215135" lvl="0" marL="228600" rtl="0" algn="l">
              <a:lnSpc>
                <a:spcPct val="115000"/>
              </a:lnSpc>
              <a:spcBef>
                <a:spcPts val="0"/>
              </a:spcBef>
              <a:spcAft>
                <a:spcPts val="0"/>
              </a:spcAft>
              <a:buClr>
                <a:schemeClr val="dk1"/>
              </a:buClr>
              <a:buSzPct val="100000"/>
              <a:buChar char="•"/>
            </a:pPr>
            <a:r>
              <a:rPr lang="en-US" sz="2796">
                <a:latin typeface="Arial"/>
                <a:ea typeface="Arial"/>
                <a:cs typeface="Arial"/>
                <a:sym typeface="Arial"/>
              </a:rPr>
              <a:t>Promote joint ownership and responsibility for meeting expectations among staff, students and community</a:t>
            </a:r>
            <a:endParaRPr sz="3216">
              <a:latin typeface="Arial"/>
              <a:ea typeface="Arial"/>
              <a:cs typeface="Arial"/>
              <a:sym typeface="Arial"/>
            </a:endParaRPr>
          </a:p>
          <a:p>
            <a:pPr indent="-215135" lvl="0" marL="228600" rtl="0" algn="l">
              <a:lnSpc>
                <a:spcPct val="115000"/>
              </a:lnSpc>
              <a:spcBef>
                <a:spcPts val="1000"/>
              </a:spcBef>
              <a:spcAft>
                <a:spcPts val="0"/>
              </a:spcAft>
              <a:buClr>
                <a:schemeClr val="dk1"/>
              </a:buClr>
              <a:buSzPct val="100000"/>
              <a:buChar char="•"/>
            </a:pPr>
            <a:r>
              <a:rPr lang="en-US" sz="2796">
                <a:latin typeface="Arial"/>
                <a:ea typeface="Arial"/>
                <a:cs typeface="Arial"/>
                <a:sym typeface="Arial"/>
              </a:rPr>
              <a:t>Posting expectations &amp; matrix components per location provide reference tools for pre-correction &amp; correction of misbehavior</a:t>
            </a:r>
            <a:endParaRPr sz="3216">
              <a:latin typeface="Arial"/>
              <a:ea typeface="Arial"/>
              <a:cs typeface="Arial"/>
              <a:sym typeface="Arial"/>
            </a:endParaRPr>
          </a:p>
          <a:p>
            <a:pPr indent="-215135" lvl="0" marL="228600" rtl="0" algn="l">
              <a:lnSpc>
                <a:spcPct val="115000"/>
              </a:lnSpc>
              <a:spcBef>
                <a:spcPts val="1000"/>
              </a:spcBef>
              <a:spcAft>
                <a:spcPts val="0"/>
              </a:spcAft>
              <a:buClr>
                <a:schemeClr val="dk1"/>
              </a:buClr>
              <a:buSzPct val="100000"/>
              <a:buChar char="•"/>
            </a:pPr>
            <a:r>
              <a:rPr lang="en-US" sz="2796">
                <a:latin typeface="Arial"/>
                <a:ea typeface="Arial"/>
                <a:cs typeface="Arial"/>
                <a:sym typeface="Arial"/>
              </a:rPr>
              <a:t>Include expectation language in school-based materials: agenda books, code of conduct, school promotional items (pencils, t-shirts, etc.)</a:t>
            </a:r>
            <a:endParaRPr sz="3216">
              <a:latin typeface="Arial"/>
              <a:ea typeface="Arial"/>
              <a:cs typeface="Arial"/>
              <a:sym typeface="Arial"/>
            </a:endParaRPr>
          </a:p>
          <a:p>
            <a:pPr indent="-215135" lvl="0" marL="228600" rtl="0" algn="l">
              <a:lnSpc>
                <a:spcPct val="115000"/>
              </a:lnSpc>
              <a:spcBef>
                <a:spcPts val="1000"/>
              </a:spcBef>
              <a:spcAft>
                <a:spcPts val="0"/>
              </a:spcAft>
              <a:buClr>
                <a:schemeClr val="dk1"/>
              </a:buClr>
              <a:buSzPct val="100000"/>
              <a:buChar char="•"/>
            </a:pPr>
            <a:r>
              <a:rPr lang="en-US" sz="2796">
                <a:latin typeface="Arial"/>
                <a:ea typeface="Arial"/>
                <a:cs typeface="Arial"/>
                <a:sym typeface="Arial"/>
              </a:rPr>
              <a:t>Represent expectations in various ways to support understanding (pictures/art, </a:t>
            </a:r>
            <a:r>
              <a:rPr lang="en-US" sz="2796">
                <a:latin typeface="Arial"/>
                <a:ea typeface="Arial"/>
                <a:cs typeface="Arial"/>
                <a:sym typeface="Arial"/>
                <a:extLst>
                  <a:ext uri="http://customooxmlschemas.google.com/">
                    <go:slidesCustomData xmlns:go="http://customooxmlschemas.google.com/" textRoundtripDataId="13"/>
                  </a:ext>
                </a:extLst>
              </a:rPr>
              <a:t>words</a:t>
            </a:r>
            <a:r>
              <a:rPr lang="en-US" sz="2796">
                <a:latin typeface="Arial"/>
                <a:ea typeface="Arial"/>
                <a:cs typeface="Arial"/>
                <a:sym typeface="Arial"/>
              </a:rPr>
              <a:t>)</a:t>
            </a:r>
            <a:endParaRPr sz="2796">
              <a:latin typeface="Arial"/>
              <a:ea typeface="Arial"/>
              <a:cs typeface="Arial"/>
              <a:sym typeface="Arial"/>
            </a:endParaRPr>
          </a:p>
          <a:p>
            <a:pPr indent="-215135" lvl="0" marL="228600" rtl="0" algn="l">
              <a:lnSpc>
                <a:spcPct val="115000"/>
              </a:lnSpc>
              <a:spcBef>
                <a:spcPts val="1000"/>
              </a:spcBef>
              <a:spcAft>
                <a:spcPts val="0"/>
              </a:spcAft>
              <a:buSzPct val="100000"/>
              <a:buChar char="•"/>
            </a:pPr>
            <a:r>
              <a:rPr lang="en-US" sz="2796">
                <a:latin typeface="Arial"/>
                <a:ea typeface="Arial"/>
                <a:cs typeface="Arial"/>
                <a:sym typeface="Arial"/>
              </a:rPr>
              <a:t>Consider multiple languages to ensure understanding by all </a:t>
            </a:r>
            <a:endParaRPr sz="2796">
              <a:latin typeface="Arial"/>
              <a:ea typeface="Arial"/>
              <a:cs typeface="Arial"/>
              <a:sym typeface="Arial"/>
            </a:endParaRPr>
          </a:p>
          <a:p>
            <a:pPr indent="-215135" lvl="0" marL="228600" rtl="0" algn="l">
              <a:lnSpc>
                <a:spcPct val="115000"/>
              </a:lnSpc>
              <a:spcBef>
                <a:spcPts val="1000"/>
              </a:spcBef>
              <a:spcAft>
                <a:spcPts val="0"/>
              </a:spcAft>
              <a:buSzPct val="100000"/>
              <a:buChar char="•"/>
            </a:pPr>
            <a:r>
              <a:rPr lang="en-US" sz="2796">
                <a:latin typeface="Arial"/>
                <a:ea typeface="Arial"/>
                <a:cs typeface="Arial"/>
                <a:sym typeface="Arial"/>
              </a:rPr>
              <a:t>Cultural considerations to ensure representation by all groups </a:t>
            </a:r>
            <a:endParaRPr sz="2380"/>
          </a:p>
        </p:txBody>
      </p:sp>
      <p:pic>
        <p:nvPicPr>
          <p:cNvPr id="440" name="Google Shape;440;p23"/>
          <p:cNvPicPr preferRelativeResize="0"/>
          <p:nvPr/>
        </p:nvPicPr>
        <p:blipFill rotWithShape="1">
          <a:blip r:embed="rId3">
            <a:alphaModFix/>
          </a:blip>
          <a:srcRect b="0" l="0" r="0" t="0"/>
          <a:stretch/>
        </p:blipFill>
        <p:spPr>
          <a:xfrm>
            <a:off x="304800" y="2130374"/>
            <a:ext cx="4476525" cy="2793352"/>
          </a:xfrm>
          <a:prstGeom prst="rect">
            <a:avLst/>
          </a:prstGeom>
          <a:noFill/>
          <a:ln>
            <a:noFill/>
          </a:ln>
        </p:spPr>
      </p:pic>
      <p:sp>
        <p:nvSpPr>
          <p:cNvPr id="441" name="Google Shape;441;p23"/>
          <p:cNvSpPr txBox="1"/>
          <p:nvPr/>
        </p:nvSpPr>
        <p:spPr>
          <a:xfrm>
            <a:off x="304800" y="4923725"/>
            <a:ext cx="380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Paula Fernandez, Wisconsin RtI Center, 2015.</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1"/>
          <p:cNvSpPr txBox="1"/>
          <p:nvPr>
            <p:ph type="title"/>
          </p:nvPr>
        </p:nvSpPr>
        <p:spPr>
          <a:xfrm>
            <a:off x="1138225" y="627525"/>
            <a:ext cx="9564300" cy="71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4000">
                <a:latin typeface="Arial"/>
                <a:ea typeface="Arial"/>
                <a:cs typeface="Arial"/>
                <a:sym typeface="Arial"/>
              </a:rPr>
              <a:t>Will you teach through </a:t>
            </a:r>
            <a:r>
              <a:rPr lang="en-US" sz="4000">
                <a:latin typeface="Arial"/>
                <a:ea typeface="Arial"/>
                <a:cs typeface="Arial"/>
                <a:sym typeface="Arial"/>
                <a:extLst>
                  <a:ext uri="http://customooxmlschemas.google.com/">
                    <go:slidesCustomData xmlns:go="http://customooxmlschemas.google.com/" textRoundtripDataId="14"/>
                  </a:ext>
                </a:extLst>
              </a:rPr>
              <a:t>Videos</a:t>
            </a:r>
            <a:r>
              <a:rPr lang="en-US" sz="4000">
                <a:latin typeface="Arial"/>
                <a:ea typeface="Arial"/>
                <a:cs typeface="Arial"/>
                <a:sym typeface="Arial"/>
              </a:rPr>
              <a:t>?</a:t>
            </a:r>
            <a:endParaRPr sz="4000">
              <a:latin typeface="Arial"/>
              <a:ea typeface="Arial"/>
              <a:cs typeface="Arial"/>
              <a:sym typeface="Arial"/>
            </a:endParaRPr>
          </a:p>
          <a:p>
            <a:pPr indent="0" lvl="0" marL="0" rtl="0" algn="l">
              <a:lnSpc>
                <a:spcPct val="90000"/>
              </a:lnSpc>
              <a:spcBef>
                <a:spcPts val="0"/>
              </a:spcBef>
              <a:spcAft>
                <a:spcPts val="0"/>
              </a:spcAft>
              <a:buClr>
                <a:schemeClr val="dk1"/>
              </a:buClr>
              <a:buSzPts val="4000"/>
              <a:buFont typeface="Calibri"/>
              <a:buNone/>
            </a:pPr>
            <a:br>
              <a:rPr lang="en-US" sz="4000">
                <a:latin typeface="Arial"/>
                <a:ea typeface="Arial"/>
                <a:cs typeface="Arial"/>
                <a:sym typeface="Arial"/>
              </a:rPr>
            </a:br>
            <a:r>
              <a:rPr lang="en-US" sz="2800">
                <a:latin typeface="Arial"/>
                <a:ea typeface="Arial"/>
                <a:cs typeface="Arial"/>
                <a:sym typeface="Arial"/>
              </a:rPr>
              <a:t>Important Considerations When </a:t>
            </a:r>
            <a:r>
              <a:rPr b="1" lang="en-US" sz="2800">
                <a:latin typeface="Arial"/>
                <a:ea typeface="Arial"/>
                <a:cs typeface="Arial"/>
                <a:sym typeface="Arial"/>
              </a:rPr>
              <a:t>Making</a:t>
            </a:r>
            <a:r>
              <a:rPr lang="en-US" sz="2800">
                <a:latin typeface="Arial"/>
                <a:ea typeface="Arial"/>
                <a:cs typeface="Arial"/>
                <a:sym typeface="Arial"/>
              </a:rPr>
              <a:t> Teaching Videos</a:t>
            </a:r>
            <a:endParaRPr>
              <a:latin typeface="Arial"/>
              <a:ea typeface="Arial"/>
              <a:cs typeface="Arial"/>
              <a:sym typeface="Arial"/>
            </a:endParaRPr>
          </a:p>
        </p:txBody>
      </p:sp>
      <p:sp>
        <p:nvSpPr>
          <p:cNvPr id="448" name="Google Shape;448;p21"/>
          <p:cNvSpPr txBox="1"/>
          <p:nvPr>
            <p:ph idx="1" type="body"/>
          </p:nvPr>
        </p:nvSpPr>
        <p:spPr>
          <a:xfrm>
            <a:off x="609600" y="2057401"/>
            <a:ext cx="10972800" cy="4068763"/>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Char char="✔"/>
            </a:pPr>
            <a:r>
              <a:rPr lang="en-US">
                <a:latin typeface="Arial"/>
                <a:ea typeface="Arial"/>
                <a:cs typeface="Arial"/>
                <a:sym typeface="Arial"/>
              </a:rPr>
              <a:t>Matching the climate of your building</a:t>
            </a:r>
            <a:endParaRPr>
              <a:latin typeface="Arial"/>
              <a:ea typeface="Arial"/>
              <a:cs typeface="Arial"/>
              <a:sym typeface="Arial"/>
            </a:endParaRPr>
          </a:p>
          <a:p>
            <a:pPr indent="-457200" lvl="0" marL="457200" rtl="0" algn="l">
              <a:lnSpc>
                <a:spcPct val="90000"/>
              </a:lnSpc>
              <a:spcBef>
                <a:spcPts val="1000"/>
              </a:spcBef>
              <a:spcAft>
                <a:spcPts val="0"/>
              </a:spcAft>
              <a:buClr>
                <a:schemeClr val="dk1"/>
              </a:buClr>
              <a:buSzPts val="2800"/>
              <a:buChar char="✔"/>
            </a:pPr>
            <a:r>
              <a:rPr lang="en-US">
                <a:latin typeface="Arial"/>
                <a:ea typeface="Arial"/>
                <a:cs typeface="Arial"/>
                <a:sym typeface="Arial"/>
              </a:rPr>
              <a:t>Making sure they are data driven</a:t>
            </a:r>
            <a:endParaRPr>
              <a:latin typeface="Arial"/>
              <a:ea typeface="Arial"/>
              <a:cs typeface="Arial"/>
              <a:sym typeface="Arial"/>
            </a:endParaRPr>
          </a:p>
          <a:p>
            <a:pPr indent="-457200" lvl="0" marL="457200" rtl="0" algn="l">
              <a:lnSpc>
                <a:spcPct val="90000"/>
              </a:lnSpc>
              <a:spcBef>
                <a:spcPts val="1000"/>
              </a:spcBef>
              <a:spcAft>
                <a:spcPts val="0"/>
              </a:spcAft>
              <a:buClr>
                <a:schemeClr val="dk1"/>
              </a:buClr>
              <a:buSzPts val="2800"/>
              <a:buChar char="✔"/>
            </a:pPr>
            <a:r>
              <a:rPr lang="en-US">
                <a:latin typeface="Arial"/>
                <a:ea typeface="Arial"/>
                <a:cs typeface="Arial"/>
                <a:sym typeface="Arial"/>
              </a:rPr>
              <a:t>Pairing them with follow up activities </a:t>
            </a:r>
            <a:r>
              <a:rPr lang="en-US" sz="1800">
                <a:latin typeface="Arial"/>
                <a:ea typeface="Arial"/>
                <a:cs typeface="Arial"/>
                <a:sym typeface="Arial"/>
              </a:rPr>
              <a:t>(Discussion, etc.)</a:t>
            </a:r>
            <a:endParaRPr>
              <a:latin typeface="Arial"/>
              <a:ea typeface="Arial"/>
              <a:cs typeface="Arial"/>
              <a:sym typeface="Arial"/>
            </a:endParaRPr>
          </a:p>
          <a:p>
            <a:pPr indent="-457200" lvl="0" marL="457200" rtl="0" algn="l">
              <a:lnSpc>
                <a:spcPct val="90000"/>
              </a:lnSpc>
              <a:spcBef>
                <a:spcPts val="1000"/>
              </a:spcBef>
              <a:spcAft>
                <a:spcPts val="0"/>
              </a:spcAft>
              <a:buClr>
                <a:schemeClr val="dk1"/>
              </a:buClr>
              <a:buSzPts val="2800"/>
              <a:buChar char="✔"/>
            </a:pPr>
            <a:r>
              <a:rPr lang="en-US">
                <a:latin typeface="Arial"/>
                <a:ea typeface="Arial"/>
                <a:cs typeface="Arial"/>
                <a:sym typeface="Arial"/>
              </a:rPr>
              <a:t>Do not role-play non-examples. Videos should demonstrate the positive examples only. </a:t>
            </a:r>
            <a:endParaRPr>
              <a:latin typeface="Arial"/>
              <a:ea typeface="Arial"/>
              <a:cs typeface="Arial"/>
              <a:sym typeface="Arial"/>
            </a:endParaRPr>
          </a:p>
          <a:p>
            <a:pPr indent="-457200" lvl="0" marL="457200" rtl="0" algn="l">
              <a:lnSpc>
                <a:spcPct val="90000"/>
              </a:lnSpc>
              <a:spcBef>
                <a:spcPts val="1000"/>
              </a:spcBef>
              <a:spcAft>
                <a:spcPts val="0"/>
              </a:spcAft>
              <a:buClr>
                <a:schemeClr val="dk1"/>
              </a:buClr>
              <a:buSzPts val="2800"/>
              <a:buChar char="✔"/>
            </a:pPr>
            <a:r>
              <a:rPr lang="en-US">
                <a:latin typeface="Arial"/>
                <a:ea typeface="Arial"/>
                <a:cs typeface="Arial"/>
                <a:sym typeface="Arial"/>
              </a:rPr>
              <a:t>Involve students in the process </a:t>
            </a:r>
            <a:endParaRPr>
              <a:latin typeface="Arial"/>
              <a:ea typeface="Arial"/>
              <a:cs typeface="Arial"/>
              <a:sym typeface="Arial"/>
            </a:endParaRPr>
          </a:p>
          <a:p>
            <a:pPr indent="-457200" lvl="0" marL="457200" rtl="0" algn="l">
              <a:lnSpc>
                <a:spcPct val="90000"/>
              </a:lnSpc>
              <a:spcBef>
                <a:spcPts val="1000"/>
              </a:spcBef>
              <a:spcAft>
                <a:spcPts val="0"/>
              </a:spcAft>
              <a:buClr>
                <a:schemeClr val="dk1"/>
              </a:buClr>
              <a:buSzPts val="2800"/>
              <a:buChar char="✔"/>
            </a:pPr>
            <a:r>
              <a:rPr lang="en-US">
                <a:latin typeface="Arial"/>
                <a:ea typeface="Arial"/>
                <a:cs typeface="Arial"/>
                <a:sym typeface="Arial"/>
              </a:rPr>
              <a:t>Ensure students involved are representative of your student body</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e1740afa0d_0_0"/>
          <p:cNvSpPr txBox="1"/>
          <p:nvPr/>
        </p:nvSpPr>
        <p:spPr>
          <a:xfrm>
            <a:off x="631250" y="469800"/>
            <a:ext cx="10109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Why Develop a System for Teaching Behavior?</a:t>
            </a:r>
            <a:endParaRPr b="0" i="0" sz="2800" u="none" cap="none" strike="noStrike">
              <a:solidFill>
                <a:srgbClr val="000000"/>
              </a:solidFill>
              <a:latin typeface="Arial"/>
              <a:ea typeface="Arial"/>
              <a:cs typeface="Arial"/>
              <a:sym typeface="Arial"/>
            </a:endParaRPr>
          </a:p>
        </p:txBody>
      </p:sp>
      <p:sp>
        <p:nvSpPr>
          <p:cNvPr id="119" name="Google Shape;119;ge1740afa0d_0_0"/>
          <p:cNvSpPr txBox="1"/>
          <p:nvPr/>
        </p:nvSpPr>
        <p:spPr>
          <a:xfrm>
            <a:off x="534200" y="2135775"/>
            <a:ext cx="5386200" cy="1098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Behaviors are prerequisites for academics</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Procedures and routines create structure</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Repetition is key to learning new skills</a:t>
            </a:r>
            <a:endParaRPr b="0" i="0" sz="1800" u="none" cap="none" strike="noStrike">
              <a:solidFill>
                <a:srgbClr val="000000"/>
              </a:solidFill>
              <a:latin typeface="Calibri"/>
              <a:ea typeface="Calibri"/>
              <a:cs typeface="Calibri"/>
              <a:sym typeface="Calibri"/>
            </a:endParaRPr>
          </a:p>
        </p:txBody>
      </p:sp>
      <p:sp>
        <p:nvSpPr>
          <p:cNvPr id="120" name="Google Shape;120;ge1740afa0d_0_0"/>
          <p:cNvSpPr txBox="1"/>
          <p:nvPr/>
        </p:nvSpPr>
        <p:spPr>
          <a:xfrm>
            <a:off x="6809900" y="2151950"/>
            <a:ext cx="46260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For a youth to learn something new, it needs to be repeated an average of     times</a:t>
            </a:r>
            <a:endParaRPr b="0" i="0" sz="1800" u="none" cap="none" strike="noStrike">
              <a:solidFill>
                <a:srgbClr val="000000"/>
              </a:solidFill>
              <a:latin typeface="Calibri"/>
              <a:ea typeface="Calibri"/>
              <a:cs typeface="Calibri"/>
              <a:sym typeface="Calibri"/>
            </a:endParaRPr>
          </a:p>
        </p:txBody>
      </p:sp>
      <p:sp>
        <p:nvSpPr>
          <p:cNvPr id="121" name="Google Shape;121;ge1740afa0d_0_0"/>
          <p:cNvSpPr txBox="1"/>
          <p:nvPr/>
        </p:nvSpPr>
        <p:spPr>
          <a:xfrm>
            <a:off x="744475" y="4254650"/>
            <a:ext cx="4399500" cy="1015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For an Adult to learn something new, it needs to be repeated an average</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of           times</a:t>
            </a:r>
            <a:endParaRPr b="0" i="0" sz="1800" u="none" cap="none" strike="noStrike">
              <a:solidFill>
                <a:srgbClr val="000000"/>
              </a:solidFill>
              <a:latin typeface="Calibri"/>
              <a:ea typeface="Calibri"/>
              <a:cs typeface="Calibri"/>
              <a:sym typeface="Calibri"/>
            </a:endParaRPr>
          </a:p>
        </p:txBody>
      </p:sp>
      <p:sp>
        <p:nvSpPr>
          <p:cNvPr id="122" name="Google Shape;122;ge1740afa0d_0_0"/>
          <p:cNvSpPr txBox="1"/>
          <p:nvPr/>
        </p:nvSpPr>
        <p:spPr>
          <a:xfrm>
            <a:off x="6793725" y="4109075"/>
            <a:ext cx="45288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For youth to unlearn an old behavior and replace with a new behavior, the new behavior must be repeated an average    of            times</a:t>
            </a:r>
            <a:endParaRPr b="0" i="0" sz="1800" u="none" cap="none" strike="noStrike">
              <a:solidFill>
                <a:srgbClr val="000000"/>
              </a:solidFill>
              <a:latin typeface="Calibri"/>
              <a:ea typeface="Calibri"/>
              <a:cs typeface="Calibri"/>
              <a:sym typeface="Calibri"/>
            </a:endParaRPr>
          </a:p>
        </p:txBody>
      </p:sp>
      <p:sp>
        <p:nvSpPr>
          <p:cNvPr id="123" name="Google Shape;123;ge1740afa0d_0_0"/>
          <p:cNvSpPr/>
          <p:nvPr/>
        </p:nvSpPr>
        <p:spPr>
          <a:xfrm>
            <a:off x="8492075" y="2752473"/>
            <a:ext cx="273000" cy="3392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8</a:t>
            </a:r>
          </a:p>
        </p:txBody>
      </p:sp>
      <p:sp>
        <p:nvSpPr>
          <p:cNvPr id="124" name="Google Shape;124;ge1740afa0d_0_0"/>
          <p:cNvSpPr/>
          <p:nvPr/>
        </p:nvSpPr>
        <p:spPr>
          <a:xfrm>
            <a:off x="2520850" y="4931150"/>
            <a:ext cx="545651" cy="3392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25</a:t>
            </a:r>
          </a:p>
        </p:txBody>
      </p:sp>
      <p:sp>
        <p:nvSpPr>
          <p:cNvPr id="125" name="Google Shape;125;ge1740afa0d_0_0"/>
          <p:cNvSpPr/>
          <p:nvPr/>
        </p:nvSpPr>
        <p:spPr>
          <a:xfrm>
            <a:off x="8593400" y="5062775"/>
            <a:ext cx="545649" cy="3392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28</a:t>
            </a:r>
          </a:p>
        </p:txBody>
      </p:sp>
      <p:cxnSp>
        <p:nvCxnSpPr>
          <p:cNvPr id="126" name="Google Shape;126;ge1740afa0d_0_0"/>
          <p:cNvCxnSpPr/>
          <p:nvPr/>
        </p:nvCxnSpPr>
        <p:spPr>
          <a:xfrm>
            <a:off x="6055500" y="1731425"/>
            <a:ext cx="26700" cy="4108200"/>
          </a:xfrm>
          <a:prstGeom prst="straightConnector1">
            <a:avLst/>
          </a:prstGeom>
          <a:noFill/>
          <a:ln cap="flat" cmpd="sng" w="38100">
            <a:solidFill>
              <a:schemeClr val="dk2"/>
            </a:solidFill>
            <a:prstDash val="solid"/>
            <a:round/>
            <a:headEnd len="sm" w="sm" type="none"/>
            <a:tailEnd len="sm" w="sm" type="none"/>
          </a:ln>
        </p:spPr>
      </p:cxnSp>
      <p:cxnSp>
        <p:nvCxnSpPr>
          <p:cNvPr id="127" name="Google Shape;127;ge1740afa0d_0_0"/>
          <p:cNvCxnSpPr/>
          <p:nvPr/>
        </p:nvCxnSpPr>
        <p:spPr>
          <a:xfrm flipH="1">
            <a:off x="661350" y="3726950"/>
            <a:ext cx="10869300" cy="35400"/>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2"/>
          <p:cNvSpPr txBox="1"/>
          <p:nvPr>
            <p:ph type="title"/>
          </p:nvPr>
        </p:nvSpPr>
        <p:spPr>
          <a:xfrm>
            <a:off x="3159760" y="135468"/>
            <a:ext cx="6987106" cy="113070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D2A53"/>
              </a:buClr>
              <a:buSzPct val="100000"/>
              <a:buFont typeface="Calibri"/>
              <a:buNone/>
            </a:pPr>
            <a:r>
              <a:rPr lang="en-US" sz="3959">
                <a:solidFill>
                  <a:srgbClr val="1D2A53"/>
                </a:solidFill>
                <a:latin typeface="Arial"/>
                <a:ea typeface="Arial"/>
                <a:cs typeface="Arial"/>
                <a:sym typeface="Arial"/>
              </a:rPr>
              <a:t>Using Instructional </a:t>
            </a:r>
            <a:r>
              <a:rPr lang="en-US" sz="3959">
                <a:latin typeface="Arial"/>
                <a:ea typeface="Arial"/>
                <a:cs typeface="Arial"/>
                <a:sym typeface="Arial"/>
              </a:rPr>
              <a:t>Videos- </a:t>
            </a:r>
            <a:br>
              <a:rPr lang="en-US" sz="3959">
                <a:latin typeface="Arial"/>
                <a:ea typeface="Arial"/>
                <a:cs typeface="Arial"/>
                <a:sym typeface="Arial"/>
              </a:rPr>
            </a:br>
            <a:r>
              <a:rPr lang="en-US" sz="3959">
                <a:solidFill>
                  <a:srgbClr val="DD8047"/>
                </a:solidFill>
                <a:latin typeface="Arial"/>
                <a:ea typeface="Arial"/>
                <a:cs typeface="Arial"/>
                <a:sym typeface="Arial"/>
              </a:rPr>
              <a:t>Bathroom Expectations</a:t>
            </a:r>
            <a:endParaRPr>
              <a:latin typeface="Arial"/>
              <a:ea typeface="Arial"/>
              <a:cs typeface="Arial"/>
              <a:sym typeface="Arial"/>
            </a:endParaRPr>
          </a:p>
        </p:txBody>
      </p:sp>
      <p:pic>
        <p:nvPicPr>
          <p:cNvPr id="455" name="Google Shape;455;p22" title="Bathroom Dance.mov">
            <a:hlinkClick r:id="rId3"/>
          </p:cNvPr>
          <p:cNvPicPr preferRelativeResize="0"/>
          <p:nvPr/>
        </p:nvPicPr>
        <p:blipFill rotWithShape="1">
          <a:blip r:embed="rId4">
            <a:alphaModFix/>
          </a:blip>
          <a:srcRect b="0" l="0" r="0" t="0"/>
          <a:stretch/>
        </p:blipFill>
        <p:spPr>
          <a:xfrm>
            <a:off x="2688835" y="1418573"/>
            <a:ext cx="6814328" cy="45428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e39cfa4cea_0_0"/>
          <p:cNvSpPr txBox="1"/>
          <p:nvPr>
            <p:ph type="title"/>
          </p:nvPr>
        </p:nvSpPr>
        <p:spPr>
          <a:xfrm>
            <a:off x="838188" y="793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latin typeface="Arial"/>
                <a:ea typeface="Arial"/>
                <a:cs typeface="Arial"/>
                <a:sym typeface="Arial"/>
                <a:extLst>
                  <a:ext uri="http://customooxmlschemas.google.com/">
                    <go:slidesCustomData xmlns:go="http://customooxmlschemas.google.com/" textRoundtripDataId="15"/>
                  </a:ext>
                </a:extLst>
              </a:rPr>
              <a:t>Involving Students </a:t>
            </a:r>
            <a:endParaRPr>
              <a:latin typeface="Arial"/>
              <a:ea typeface="Arial"/>
              <a:cs typeface="Arial"/>
              <a:sym typeface="Arial"/>
            </a:endParaRPr>
          </a:p>
        </p:txBody>
      </p:sp>
      <p:sp>
        <p:nvSpPr>
          <p:cNvPr id="462" name="Google Shape;462;ge39cfa4cea_0_0"/>
          <p:cNvSpPr txBox="1"/>
          <p:nvPr>
            <p:ph idx="1" type="body"/>
          </p:nvPr>
        </p:nvSpPr>
        <p:spPr>
          <a:xfrm>
            <a:off x="839788" y="3402888"/>
            <a:ext cx="51579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SzPts val="2400"/>
              <a:buNone/>
            </a:pPr>
            <a:r>
              <a:rPr lang="en-US">
                <a:latin typeface="Arial"/>
                <a:ea typeface="Arial"/>
                <a:cs typeface="Arial"/>
                <a:sym typeface="Arial"/>
              </a:rPr>
              <a:t>Classroom Teaching Plan</a:t>
            </a:r>
            <a:endParaRPr>
              <a:latin typeface="Arial"/>
              <a:ea typeface="Arial"/>
              <a:cs typeface="Arial"/>
              <a:sym typeface="Arial"/>
            </a:endParaRPr>
          </a:p>
        </p:txBody>
      </p:sp>
      <p:sp>
        <p:nvSpPr>
          <p:cNvPr id="463" name="Google Shape;463;ge39cfa4cea_0_0"/>
          <p:cNvSpPr txBox="1"/>
          <p:nvPr>
            <p:ph idx="2" type="body"/>
          </p:nvPr>
        </p:nvSpPr>
        <p:spPr>
          <a:xfrm>
            <a:off x="839800" y="4226700"/>
            <a:ext cx="5157900" cy="2553600"/>
          </a:xfrm>
          <a:prstGeom prst="rect">
            <a:avLst/>
          </a:prstGeom>
          <a:noFill/>
          <a:ln>
            <a:noFill/>
          </a:ln>
        </p:spPr>
        <p:txBody>
          <a:bodyPr anchorCtr="0" anchor="t" bIns="45700" lIns="91425" spcFirstLastPara="1" rIns="91425" wrap="square" tIns="45700">
            <a:normAutofit lnSpcReduction="20000"/>
          </a:bodyPr>
          <a:lstStyle/>
          <a:p>
            <a:pPr indent="-323850" lvl="0" marL="457200" rtl="0" algn="l">
              <a:lnSpc>
                <a:spcPct val="90000"/>
              </a:lnSpc>
              <a:spcBef>
                <a:spcPts val="1000"/>
              </a:spcBef>
              <a:spcAft>
                <a:spcPts val="0"/>
              </a:spcAft>
              <a:buSzPts val="1500"/>
              <a:buChar char="•"/>
            </a:pPr>
            <a:r>
              <a:rPr lang="en-US" sz="2500">
                <a:latin typeface="Arial"/>
                <a:ea typeface="Arial"/>
                <a:cs typeface="Arial"/>
                <a:sym typeface="Arial"/>
              </a:rPr>
              <a:t>Discussion of class values </a:t>
            </a:r>
            <a:endParaRPr sz="2500">
              <a:latin typeface="Arial"/>
              <a:ea typeface="Arial"/>
              <a:cs typeface="Arial"/>
              <a:sym typeface="Arial"/>
            </a:endParaRPr>
          </a:p>
          <a:p>
            <a:pPr indent="-387350" lvl="0" marL="457200" rtl="0" algn="l">
              <a:lnSpc>
                <a:spcPct val="90000"/>
              </a:lnSpc>
              <a:spcBef>
                <a:spcPts val="0"/>
              </a:spcBef>
              <a:spcAft>
                <a:spcPts val="0"/>
              </a:spcAft>
              <a:buSzPts val="2500"/>
              <a:buFont typeface="Arial"/>
              <a:buChar char="•"/>
            </a:pPr>
            <a:r>
              <a:rPr lang="en-US" sz="2500">
                <a:latin typeface="Arial"/>
                <a:ea typeface="Arial"/>
                <a:cs typeface="Arial"/>
                <a:sym typeface="Arial"/>
              </a:rPr>
              <a:t>Ask for preferences </a:t>
            </a:r>
            <a:endParaRPr sz="2500">
              <a:latin typeface="Arial"/>
              <a:ea typeface="Arial"/>
              <a:cs typeface="Arial"/>
              <a:sym typeface="Arial"/>
            </a:endParaRPr>
          </a:p>
          <a:p>
            <a:pPr indent="-323850" lvl="0" marL="457200" rtl="0" algn="l">
              <a:lnSpc>
                <a:spcPct val="90000"/>
              </a:lnSpc>
              <a:spcBef>
                <a:spcPts val="0"/>
              </a:spcBef>
              <a:spcAft>
                <a:spcPts val="0"/>
              </a:spcAft>
              <a:buSzPts val="1500"/>
              <a:buChar char="•"/>
            </a:pPr>
            <a:r>
              <a:rPr lang="en-US" sz="2500">
                <a:latin typeface="Arial"/>
                <a:ea typeface="Arial"/>
                <a:cs typeface="Arial"/>
                <a:sym typeface="Arial"/>
              </a:rPr>
              <a:t>Games </a:t>
            </a:r>
            <a:endParaRPr sz="2500">
              <a:latin typeface="Arial"/>
              <a:ea typeface="Arial"/>
              <a:cs typeface="Arial"/>
              <a:sym typeface="Arial"/>
            </a:endParaRPr>
          </a:p>
          <a:p>
            <a:pPr indent="-323850" lvl="0" marL="457200" rtl="0" algn="l">
              <a:lnSpc>
                <a:spcPct val="90000"/>
              </a:lnSpc>
              <a:spcBef>
                <a:spcPts val="0"/>
              </a:spcBef>
              <a:spcAft>
                <a:spcPts val="0"/>
              </a:spcAft>
              <a:buSzPts val="1500"/>
              <a:buChar char="•"/>
            </a:pPr>
            <a:r>
              <a:rPr lang="en-US" sz="2500">
                <a:latin typeface="Arial"/>
                <a:ea typeface="Arial"/>
                <a:cs typeface="Arial"/>
                <a:sym typeface="Arial"/>
              </a:rPr>
              <a:t>Role-play </a:t>
            </a:r>
            <a:endParaRPr sz="2500">
              <a:latin typeface="Arial"/>
              <a:ea typeface="Arial"/>
              <a:cs typeface="Arial"/>
              <a:sym typeface="Arial"/>
            </a:endParaRPr>
          </a:p>
          <a:p>
            <a:pPr indent="-323850" lvl="0" marL="457200" rtl="0" algn="l">
              <a:lnSpc>
                <a:spcPct val="90000"/>
              </a:lnSpc>
              <a:spcBef>
                <a:spcPts val="0"/>
              </a:spcBef>
              <a:spcAft>
                <a:spcPts val="0"/>
              </a:spcAft>
              <a:buSzPts val="1500"/>
              <a:buChar char="•"/>
            </a:pPr>
            <a:r>
              <a:rPr lang="en-US" sz="2500">
                <a:latin typeface="Arial"/>
                <a:ea typeface="Arial"/>
                <a:cs typeface="Arial"/>
                <a:sym typeface="Arial"/>
              </a:rPr>
              <a:t>Class roles </a:t>
            </a:r>
            <a:endParaRPr sz="2500">
              <a:latin typeface="Arial"/>
              <a:ea typeface="Arial"/>
              <a:cs typeface="Arial"/>
              <a:sym typeface="Arial"/>
            </a:endParaRPr>
          </a:p>
          <a:p>
            <a:pPr indent="0" lvl="0" marL="0" rtl="0" algn="l">
              <a:lnSpc>
                <a:spcPct val="90000"/>
              </a:lnSpc>
              <a:spcBef>
                <a:spcPts val="1000"/>
              </a:spcBef>
              <a:spcAft>
                <a:spcPts val="0"/>
              </a:spcAft>
              <a:buSzPts val="1800"/>
              <a:buNone/>
            </a:pPr>
            <a:r>
              <a:t/>
            </a:r>
            <a:endParaRPr sz="2500">
              <a:latin typeface="Arial"/>
              <a:ea typeface="Arial"/>
              <a:cs typeface="Arial"/>
              <a:sym typeface="Arial"/>
            </a:endParaRPr>
          </a:p>
          <a:p>
            <a:pPr indent="0" lvl="0" marL="0" rtl="0" algn="l">
              <a:lnSpc>
                <a:spcPct val="90000"/>
              </a:lnSpc>
              <a:spcBef>
                <a:spcPts val="1000"/>
              </a:spcBef>
              <a:spcAft>
                <a:spcPts val="0"/>
              </a:spcAft>
              <a:buSzPts val="1800"/>
              <a:buNone/>
            </a:pPr>
            <a:r>
              <a:rPr i="1" lang="en-US" sz="2500">
                <a:latin typeface="Arial"/>
                <a:ea typeface="Arial"/>
                <a:cs typeface="Arial"/>
                <a:sym typeface="Arial"/>
              </a:rPr>
              <a:t>...The bonus is that involving students checks for understanding! </a:t>
            </a:r>
            <a:endParaRPr i="1" sz="2500">
              <a:latin typeface="Arial"/>
              <a:ea typeface="Arial"/>
              <a:cs typeface="Arial"/>
              <a:sym typeface="Arial"/>
            </a:endParaRPr>
          </a:p>
        </p:txBody>
      </p:sp>
      <p:sp>
        <p:nvSpPr>
          <p:cNvPr id="464" name="Google Shape;464;ge39cfa4cea_0_0"/>
          <p:cNvSpPr txBox="1"/>
          <p:nvPr>
            <p:ph idx="3" type="body"/>
          </p:nvPr>
        </p:nvSpPr>
        <p:spPr>
          <a:xfrm>
            <a:off x="6172200" y="3402888"/>
            <a:ext cx="5183100" cy="82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1000"/>
              </a:spcBef>
              <a:spcAft>
                <a:spcPts val="0"/>
              </a:spcAft>
              <a:buSzPts val="2400"/>
              <a:buNone/>
            </a:pPr>
            <a:r>
              <a:rPr lang="en-US">
                <a:latin typeface="Arial"/>
                <a:ea typeface="Arial"/>
                <a:cs typeface="Arial"/>
                <a:sym typeface="Arial"/>
              </a:rPr>
              <a:t>School-Wide Teaching Plan </a:t>
            </a:r>
            <a:endParaRPr>
              <a:latin typeface="Arial"/>
              <a:ea typeface="Arial"/>
              <a:cs typeface="Arial"/>
              <a:sym typeface="Arial"/>
            </a:endParaRPr>
          </a:p>
        </p:txBody>
      </p:sp>
      <p:sp>
        <p:nvSpPr>
          <p:cNvPr id="465" name="Google Shape;465;ge39cfa4cea_0_0"/>
          <p:cNvSpPr txBox="1"/>
          <p:nvPr>
            <p:ph idx="4" type="body"/>
          </p:nvPr>
        </p:nvSpPr>
        <p:spPr>
          <a:xfrm>
            <a:off x="6172200" y="4226525"/>
            <a:ext cx="5183100" cy="2553600"/>
          </a:xfrm>
          <a:prstGeom prst="rect">
            <a:avLst/>
          </a:prstGeom>
          <a:noFill/>
          <a:ln>
            <a:noFill/>
          </a:ln>
        </p:spPr>
        <p:txBody>
          <a:bodyPr anchorCtr="0" anchor="t" bIns="45700" lIns="91425" spcFirstLastPara="1" rIns="91425" wrap="square" tIns="45700">
            <a:normAutofit/>
          </a:bodyPr>
          <a:lstStyle/>
          <a:p>
            <a:pPr indent="-387350" lvl="0" marL="457200" rtl="0" algn="l">
              <a:lnSpc>
                <a:spcPct val="90000"/>
              </a:lnSpc>
              <a:spcBef>
                <a:spcPts val="1000"/>
              </a:spcBef>
              <a:spcAft>
                <a:spcPts val="0"/>
              </a:spcAft>
              <a:buSzPts val="2500"/>
              <a:buChar char="•"/>
            </a:pPr>
            <a:r>
              <a:rPr lang="en-US" sz="2500">
                <a:latin typeface="Arial"/>
                <a:ea typeface="Arial"/>
                <a:cs typeface="Arial"/>
                <a:sym typeface="Arial"/>
              </a:rPr>
              <a:t>Arts Department </a:t>
            </a:r>
            <a:endParaRPr sz="2500">
              <a:latin typeface="Arial"/>
              <a:ea typeface="Arial"/>
              <a:cs typeface="Arial"/>
              <a:sym typeface="Arial"/>
            </a:endParaRPr>
          </a:p>
          <a:p>
            <a:pPr indent="-387350" lvl="1" marL="914400" rtl="0" algn="l">
              <a:lnSpc>
                <a:spcPct val="90000"/>
              </a:lnSpc>
              <a:spcBef>
                <a:spcPts val="0"/>
              </a:spcBef>
              <a:spcAft>
                <a:spcPts val="0"/>
              </a:spcAft>
              <a:buSzPts val="2500"/>
              <a:buChar char="•"/>
            </a:pPr>
            <a:r>
              <a:rPr lang="en-US" sz="2500">
                <a:latin typeface="Arial"/>
                <a:ea typeface="Arial"/>
                <a:cs typeface="Arial"/>
                <a:sym typeface="Arial"/>
              </a:rPr>
              <a:t>Drama club </a:t>
            </a:r>
            <a:endParaRPr sz="2500">
              <a:latin typeface="Arial"/>
              <a:ea typeface="Arial"/>
              <a:cs typeface="Arial"/>
              <a:sym typeface="Arial"/>
            </a:endParaRPr>
          </a:p>
          <a:p>
            <a:pPr indent="-387350" lvl="1" marL="914400" rtl="0" algn="l">
              <a:lnSpc>
                <a:spcPct val="90000"/>
              </a:lnSpc>
              <a:spcBef>
                <a:spcPts val="0"/>
              </a:spcBef>
              <a:spcAft>
                <a:spcPts val="0"/>
              </a:spcAft>
              <a:buSzPts val="2500"/>
              <a:buChar char="•"/>
            </a:pPr>
            <a:r>
              <a:rPr lang="en-US" sz="2500">
                <a:latin typeface="Arial"/>
                <a:ea typeface="Arial"/>
                <a:cs typeface="Arial"/>
                <a:sym typeface="Arial"/>
              </a:rPr>
              <a:t>Jingles by musical students</a:t>
            </a:r>
            <a:endParaRPr sz="2500">
              <a:latin typeface="Arial"/>
              <a:ea typeface="Arial"/>
              <a:cs typeface="Arial"/>
              <a:sym typeface="Arial"/>
            </a:endParaRPr>
          </a:p>
          <a:p>
            <a:pPr indent="-387350" lvl="1" marL="914400" rtl="0" algn="l">
              <a:lnSpc>
                <a:spcPct val="90000"/>
              </a:lnSpc>
              <a:spcBef>
                <a:spcPts val="0"/>
              </a:spcBef>
              <a:spcAft>
                <a:spcPts val="0"/>
              </a:spcAft>
              <a:buSzPts val="2500"/>
              <a:buChar char="•"/>
            </a:pPr>
            <a:r>
              <a:rPr lang="en-US" sz="2500">
                <a:latin typeface="Arial"/>
                <a:ea typeface="Arial"/>
                <a:cs typeface="Arial"/>
                <a:sym typeface="Arial"/>
              </a:rPr>
              <a:t>Photography/Videographer</a:t>
            </a:r>
            <a:endParaRPr sz="2500">
              <a:latin typeface="Arial"/>
              <a:ea typeface="Arial"/>
              <a:cs typeface="Arial"/>
              <a:sym typeface="Arial"/>
            </a:endParaRPr>
          </a:p>
          <a:p>
            <a:pPr indent="-387350" lvl="1" marL="914400" rtl="0" algn="l">
              <a:lnSpc>
                <a:spcPct val="90000"/>
              </a:lnSpc>
              <a:spcBef>
                <a:spcPts val="0"/>
              </a:spcBef>
              <a:spcAft>
                <a:spcPts val="0"/>
              </a:spcAft>
              <a:buSzPts val="2500"/>
              <a:buChar char="•"/>
            </a:pPr>
            <a:r>
              <a:rPr lang="en-US" sz="2500">
                <a:latin typeface="Arial"/>
                <a:ea typeface="Arial"/>
                <a:cs typeface="Arial"/>
                <a:sym typeface="Arial"/>
              </a:rPr>
              <a:t>Graphics by art students</a:t>
            </a:r>
            <a:endParaRPr sz="2500">
              <a:latin typeface="Arial"/>
              <a:ea typeface="Arial"/>
              <a:cs typeface="Arial"/>
              <a:sym typeface="Arial"/>
            </a:endParaRPr>
          </a:p>
          <a:p>
            <a:pPr indent="-387350" lvl="0" marL="457200" rtl="0" algn="l">
              <a:lnSpc>
                <a:spcPct val="90000"/>
              </a:lnSpc>
              <a:spcBef>
                <a:spcPts val="0"/>
              </a:spcBef>
              <a:spcAft>
                <a:spcPts val="0"/>
              </a:spcAft>
              <a:buSzPts val="2500"/>
              <a:buChar char="•"/>
            </a:pPr>
            <a:r>
              <a:rPr lang="en-US" sz="2500">
                <a:latin typeface="Arial"/>
                <a:ea typeface="Arial"/>
                <a:cs typeface="Arial"/>
                <a:sym typeface="Arial"/>
              </a:rPr>
              <a:t>Peer leaders</a:t>
            </a:r>
            <a:endParaRPr sz="2500">
              <a:latin typeface="Arial"/>
              <a:ea typeface="Arial"/>
              <a:cs typeface="Arial"/>
              <a:sym typeface="Arial"/>
            </a:endParaRPr>
          </a:p>
        </p:txBody>
      </p:sp>
      <p:pic>
        <p:nvPicPr>
          <p:cNvPr id="466" name="Google Shape;466;ge39cfa4cea_0_0"/>
          <p:cNvPicPr preferRelativeResize="0"/>
          <p:nvPr/>
        </p:nvPicPr>
        <p:blipFill rotWithShape="1">
          <a:blip r:embed="rId3">
            <a:alphaModFix/>
          </a:blip>
          <a:srcRect b="8324" l="0" r="0" t="8334"/>
          <a:stretch/>
        </p:blipFill>
        <p:spPr>
          <a:xfrm>
            <a:off x="1119350" y="1110575"/>
            <a:ext cx="3995250" cy="2497236"/>
          </a:xfrm>
          <a:prstGeom prst="rect">
            <a:avLst/>
          </a:prstGeom>
          <a:noFill/>
          <a:ln>
            <a:noFill/>
          </a:ln>
        </p:spPr>
      </p:pic>
      <p:pic>
        <p:nvPicPr>
          <p:cNvPr id="467" name="Google Shape;467;ge39cfa4cea_0_0"/>
          <p:cNvPicPr preferRelativeResize="0"/>
          <p:nvPr/>
        </p:nvPicPr>
        <p:blipFill rotWithShape="1">
          <a:blip r:embed="rId4">
            <a:alphaModFix/>
          </a:blip>
          <a:srcRect b="6938" l="14885" r="12676" t="5990"/>
          <a:stretch/>
        </p:blipFill>
        <p:spPr>
          <a:xfrm>
            <a:off x="6766119" y="1082400"/>
            <a:ext cx="3995255" cy="2553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3"/>
          <p:cNvSpPr txBox="1"/>
          <p:nvPr>
            <p:ph type="title"/>
          </p:nvPr>
        </p:nvSpPr>
        <p:spPr>
          <a:xfrm>
            <a:off x="591075" y="288125"/>
            <a:ext cx="9791700" cy="915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lang="en-US" sz="2800">
                <a:latin typeface="Arial"/>
                <a:ea typeface="Arial"/>
                <a:cs typeface="Arial"/>
                <a:sym typeface="Arial"/>
              </a:rPr>
              <a:t>Example: Teaching high school students classroom expectations</a:t>
            </a:r>
            <a:endParaRPr sz="2800">
              <a:latin typeface="Arial"/>
              <a:ea typeface="Arial"/>
              <a:cs typeface="Arial"/>
              <a:sym typeface="Arial"/>
            </a:endParaRPr>
          </a:p>
        </p:txBody>
      </p:sp>
      <p:pic>
        <p:nvPicPr>
          <p:cNvPr descr="Professional Development video for high school teachers explaining their role in Tier 1 and its connection to your school-wide PBIS. Classroom teachers and their use of expectations, pre-corrections, re-direction, and active supervision with  all students is the most important element of a successful Tier 1." id="474" name="Google Shape;474;p13" title="High School Tier 1 PBIS- Teachers' Role">
            <a:hlinkClick r:id="rId3"/>
          </p:cNvPr>
          <p:cNvPicPr preferRelativeResize="0"/>
          <p:nvPr/>
        </p:nvPicPr>
        <p:blipFill rotWithShape="1">
          <a:blip r:embed="rId4">
            <a:alphaModFix/>
          </a:blip>
          <a:srcRect b="0" l="0" r="0" t="0"/>
          <a:stretch/>
        </p:blipFill>
        <p:spPr>
          <a:xfrm>
            <a:off x="2491375" y="1203475"/>
            <a:ext cx="7209250" cy="5406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5"/>
          <p:cNvSpPr txBox="1"/>
          <p:nvPr>
            <p:ph type="title"/>
          </p:nvPr>
        </p:nvSpPr>
        <p:spPr>
          <a:xfrm>
            <a:off x="146150" y="686975"/>
            <a:ext cx="3805800" cy="5015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Calibri"/>
              <a:buNone/>
            </a:pPr>
            <a:r>
              <a:rPr lang="en-US" sz="3959"/>
              <a:t>Sample Plan for Teaching Expectations</a:t>
            </a:r>
            <a:endParaRPr sz="3959"/>
          </a:p>
          <a:p>
            <a:pPr indent="0" lvl="0" marL="0" rtl="0" algn="l">
              <a:lnSpc>
                <a:spcPct val="90000"/>
              </a:lnSpc>
              <a:spcBef>
                <a:spcPts val="0"/>
              </a:spcBef>
              <a:spcAft>
                <a:spcPts val="0"/>
              </a:spcAft>
              <a:buClr>
                <a:schemeClr val="dk1"/>
              </a:buClr>
              <a:buSzPts val="3959"/>
              <a:buFont typeface="Calibri"/>
              <a:buNone/>
            </a:pPr>
            <a:r>
              <a:t/>
            </a:r>
            <a:endParaRPr sz="3959"/>
          </a:p>
          <a:p>
            <a:pPr indent="0" lvl="0" marL="0" rtl="0" algn="ctr">
              <a:lnSpc>
                <a:spcPct val="90000"/>
              </a:lnSpc>
              <a:spcBef>
                <a:spcPts val="0"/>
              </a:spcBef>
              <a:spcAft>
                <a:spcPts val="0"/>
              </a:spcAft>
              <a:buClr>
                <a:schemeClr val="dk1"/>
              </a:buClr>
              <a:buSzPts val="3959"/>
              <a:buFont typeface="Calibri"/>
              <a:buNone/>
            </a:pPr>
            <a:r>
              <a:rPr i="1" lang="en-US" sz="3959"/>
              <a:t>Breakout Session to brainstorm a school-wide plan!</a:t>
            </a:r>
            <a:endParaRPr i="1" sz="3959"/>
          </a:p>
        </p:txBody>
      </p:sp>
      <p:pic>
        <p:nvPicPr>
          <p:cNvPr descr="Screen Shot 2015-04-13 at 8.58.18 AM.png" id="481" name="Google Shape;481;p25"/>
          <p:cNvPicPr preferRelativeResize="0"/>
          <p:nvPr/>
        </p:nvPicPr>
        <p:blipFill rotWithShape="1">
          <a:blip r:embed="rId3">
            <a:alphaModFix/>
          </a:blip>
          <a:srcRect b="0" l="0" r="0" t="0"/>
          <a:stretch/>
        </p:blipFill>
        <p:spPr>
          <a:xfrm>
            <a:off x="4105999" y="914198"/>
            <a:ext cx="6505664" cy="5169244"/>
          </a:xfrm>
          <a:prstGeom prst="rect">
            <a:avLst/>
          </a:prstGeom>
          <a:noFill/>
          <a:ln cap="flat" cmpd="sng" w="28575">
            <a:solidFill>
              <a:srgbClr val="1D2A53"/>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e39cfa4cea_0_2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Other DE-PBS Resources...</a:t>
            </a:r>
            <a:endParaRPr/>
          </a:p>
        </p:txBody>
      </p:sp>
      <p:sp>
        <p:nvSpPr>
          <p:cNvPr id="488" name="Google Shape;488;ge39cfa4cea_0_27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i="1" lang="en-US"/>
              <a:t>Building Habits of Effective Classroom Practice</a:t>
            </a:r>
            <a:endParaRPr b="1" i="1"/>
          </a:p>
          <a:p>
            <a:pPr indent="0" lvl="0" marL="0" rtl="0" algn="l">
              <a:lnSpc>
                <a:spcPct val="90000"/>
              </a:lnSpc>
              <a:spcBef>
                <a:spcPts val="1000"/>
              </a:spcBef>
              <a:spcAft>
                <a:spcPts val="0"/>
              </a:spcAft>
              <a:buSzPts val="1800"/>
              <a:buNone/>
            </a:pPr>
            <a:r>
              <a:rPr lang="en-US" sz="2500"/>
              <a:t>Learn more about three highly effective classroom practices, including positively greeting students at the door/login, actively engaging students, and providing specific and corrective feedback. </a:t>
            </a:r>
            <a:endParaRPr sz="2500"/>
          </a:p>
          <a:p>
            <a:pPr indent="0" lvl="0" marL="0" rtl="0" algn="l">
              <a:lnSpc>
                <a:spcPct val="90000"/>
              </a:lnSpc>
              <a:spcBef>
                <a:spcPts val="1000"/>
              </a:spcBef>
              <a:spcAft>
                <a:spcPts val="0"/>
              </a:spcAft>
              <a:buSzPts val="1800"/>
              <a:buNone/>
            </a:pPr>
            <a:r>
              <a:rPr lang="en-US" sz="2500"/>
              <a:t>PDMS Course # 29421</a:t>
            </a:r>
            <a:endParaRPr sz="2500"/>
          </a:p>
        </p:txBody>
      </p:sp>
      <p:pic>
        <p:nvPicPr>
          <p:cNvPr id="489" name="Google Shape;489;ge39cfa4cea_0_275"/>
          <p:cNvPicPr preferRelativeResize="0"/>
          <p:nvPr/>
        </p:nvPicPr>
        <p:blipFill rotWithShape="1">
          <a:blip r:embed="rId3">
            <a:alphaModFix/>
          </a:blip>
          <a:srcRect b="0" l="0" r="0" t="0"/>
          <a:stretch/>
        </p:blipFill>
        <p:spPr>
          <a:xfrm>
            <a:off x="6019800" y="2073200"/>
            <a:ext cx="5867399" cy="317794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4"/>
          <p:cNvSpPr txBox="1"/>
          <p:nvPr>
            <p:ph type="title"/>
          </p:nvPr>
        </p:nvSpPr>
        <p:spPr>
          <a:xfrm>
            <a:off x="1879359" y="1040947"/>
            <a:ext cx="9316141" cy="5138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sz="4400"/>
              <a:t>Remember…</a:t>
            </a:r>
            <a:br>
              <a:rPr b="1" lang="en-US" sz="4400"/>
            </a:br>
            <a:endParaRPr b="1" sz="4400"/>
          </a:p>
        </p:txBody>
      </p:sp>
      <p:sp>
        <p:nvSpPr>
          <p:cNvPr id="496" name="Google Shape;496;p24"/>
          <p:cNvSpPr txBox="1"/>
          <p:nvPr/>
        </p:nvSpPr>
        <p:spPr>
          <a:xfrm>
            <a:off x="1879359" y="1868558"/>
            <a:ext cx="8257568" cy="3657599"/>
          </a:xfrm>
          <a:prstGeom prst="rect">
            <a:avLst/>
          </a:prstGeom>
          <a:noFill/>
          <a:ln>
            <a:noFill/>
          </a:ln>
        </p:spPr>
        <p:txBody>
          <a:bodyPr anchorCtr="0" anchor="t" bIns="45700" lIns="91425" spcFirstLastPara="1" rIns="91425" wrap="square" tIns="45700">
            <a:normAutofit/>
          </a:bodyPr>
          <a:lstStyle/>
          <a:p>
            <a:pPr indent="-308448" lvl="0" marL="308448" marR="0" rtl="0" algn="ctr">
              <a:lnSpc>
                <a:spcPct val="90000"/>
              </a:lnSpc>
              <a:spcBef>
                <a:spcPts val="0"/>
              </a:spcBef>
              <a:spcAft>
                <a:spcPts val="0"/>
              </a:spcAft>
              <a:buClr>
                <a:srgbClr val="2B3F7B"/>
              </a:buClr>
              <a:buSzPts val="2800"/>
              <a:buFont typeface="Noto Sans Symbols"/>
              <a:buNone/>
            </a:pPr>
            <a:r>
              <a:rPr b="0" i="0" lang="en-US" sz="2800" u="none" cap="none" strike="noStrike">
                <a:solidFill>
                  <a:srgbClr val="000000"/>
                </a:solidFill>
                <a:latin typeface="Calibri"/>
                <a:ea typeface="Calibri"/>
                <a:cs typeface="Calibri"/>
                <a:sym typeface="Calibri"/>
              </a:rPr>
              <a:t>Behavior </a:t>
            </a:r>
            <a:r>
              <a:rPr b="0" i="1" lang="en-US" sz="2800" u="none" cap="none" strike="noStrike">
                <a:solidFill>
                  <a:srgbClr val="000000"/>
                </a:solidFill>
                <a:latin typeface="Calibri"/>
                <a:ea typeface="Calibri"/>
                <a:cs typeface="Calibri"/>
                <a:sym typeface="Calibri"/>
              </a:rPr>
              <a:t>change</a:t>
            </a:r>
            <a:r>
              <a:rPr b="0" i="0" lang="en-US" sz="2800" u="none" cap="none" strike="noStrike">
                <a:solidFill>
                  <a:srgbClr val="000000"/>
                </a:solidFill>
                <a:latin typeface="Calibri"/>
                <a:ea typeface="Calibri"/>
                <a:cs typeface="Calibri"/>
                <a:sym typeface="Calibri"/>
              </a:rPr>
              <a:t> is an instructional process</a:t>
            </a:r>
            <a:endParaRPr b="0" i="0" sz="1400" u="none" cap="none" strike="noStrike">
              <a:solidFill>
                <a:srgbClr val="000000"/>
              </a:solidFill>
              <a:latin typeface="Arial"/>
              <a:ea typeface="Arial"/>
              <a:cs typeface="Arial"/>
              <a:sym typeface="Arial"/>
            </a:endParaRPr>
          </a:p>
          <a:p>
            <a:pPr indent="-308448" lvl="0" marL="308448" marR="0" rtl="0" algn="ctr">
              <a:lnSpc>
                <a:spcPct val="90000"/>
              </a:lnSpc>
              <a:spcBef>
                <a:spcPts val="640"/>
              </a:spcBef>
              <a:spcAft>
                <a:spcPts val="0"/>
              </a:spcAft>
              <a:buClr>
                <a:srgbClr val="2B3F7B"/>
              </a:buClr>
              <a:buSzPts val="2800"/>
              <a:buFont typeface="Noto Sans Symbols"/>
              <a:buNone/>
            </a:pPr>
            <a:r>
              <a:rPr b="0" i="0" lang="en-US" sz="2800" u="none" cap="none" strike="noStrike">
                <a:solidFill>
                  <a:srgbClr val="000000"/>
                </a:solidFill>
                <a:latin typeface="Calibri"/>
                <a:ea typeface="Calibri"/>
                <a:cs typeface="Calibri"/>
                <a:sym typeface="Calibri"/>
              </a:rPr>
              <a:t>We change </a:t>
            </a:r>
            <a:r>
              <a:rPr b="1" i="0" lang="en-US" sz="3200" u="none" cap="none" strike="noStrike">
                <a:solidFill>
                  <a:srgbClr val="1D2A52"/>
                </a:solidFill>
                <a:latin typeface="Calibri"/>
                <a:ea typeface="Calibri"/>
                <a:cs typeface="Calibri"/>
                <a:sym typeface="Calibri"/>
              </a:rPr>
              <a:t>STUDENT</a:t>
            </a:r>
            <a:r>
              <a:rPr b="0" i="0" lang="en-US" sz="32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behavior  </a:t>
            </a:r>
            <a:endParaRPr b="0" i="0" sz="1400" u="none" cap="none" strike="noStrike">
              <a:solidFill>
                <a:srgbClr val="000000"/>
              </a:solidFill>
              <a:latin typeface="Arial"/>
              <a:ea typeface="Arial"/>
              <a:cs typeface="Arial"/>
              <a:sym typeface="Arial"/>
            </a:endParaRPr>
          </a:p>
          <a:p>
            <a:pPr indent="-308448" lvl="0" marL="308448" marR="0" rtl="0" algn="ctr">
              <a:lnSpc>
                <a:spcPct val="90000"/>
              </a:lnSpc>
              <a:spcBef>
                <a:spcPts val="560"/>
              </a:spcBef>
              <a:spcAft>
                <a:spcPts val="0"/>
              </a:spcAft>
              <a:buClr>
                <a:srgbClr val="2B3F7B"/>
              </a:buClr>
              <a:buSzPts val="2800"/>
              <a:buFont typeface="Noto Sans Symbols"/>
              <a:buNone/>
            </a:pPr>
            <a:r>
              <a:rPr b="0" i="0" lang="en-US" sz="2800" u="none" cap="none" strike="noStrike">
                <a:solidFill>
                  <a:srgbClr val="000000"/>
                </a:solidFill>
                <a:latin typeface="Calibri"/>
                <a:ea typeface="Calibri"/>
                <a:cs typeface="Calibri"/>
                <a:sym typeface="Calibri"/>
              </a:rPr>
              <a:t>by changing</a:t>
            </a:r>
            <a:endParaRPr b="1" i="0" sz="2800" u="none" cap="none" strike="noStrike">
              <a:solidFill>
                <a:srgbClr val="21218A"/>
              </a:solidFill>
              <a:latin typeface="Calibri"/>
              <a:ea typeface="Calibri"/>
              <a:cs typeface="Calibri"/>
              <a:sym typeface="Calibri"/>
            </a:endParaRPr>
          </a:p>
          <a:p>
            <a:pPr indent="-308448" lvl="0" marL="308448" marR="0" rtl="0" algn="ctr">
              <a:lnSpc>
                <a:spcPct val="90000"/>
              </a:lnSpc>
              <a:spcBef>
                <a:spcPts val="800"/>
              </a:spcBef>
              <a:spcAft>
                <a:spcPts val="0"/>
              </a:spcAft>
              <a:buClr>
                <a:srgbClr val="2B3F7B"/>
              </a:buClr>
              <a:buSzPts val="4000"/>
              <a:buFont typeface="Noto Sans Symbols"/>
              <a:buNone/>
            </a:pPr>
            <a:r>
              <a:rPr b="1" i="0" lang="en-US" sz="4000" u="none" cap="none" strike="noStrike">
                <a:solidFill>
                  <a:srgbClr val="DD8047"/>
                </a:solidFill>
                <a:latin typeface="Calibri"/>
                <a:ea typeface="Calibri"/>
                <a:cs typeface="Calibri"/>
                <a:sym typeface="Calibri"/>
              </a:rPr>
              <a:t>ADULT</a:t>
            </a:r>
            <a:r>
              <a:rPr b="0" i="0" lang="en-US" sz="32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behavior</a:t>
            </a:r>
            <a:endParaRPr b="0" i="0" sz="1400" u="none" cap="none" strike="noStrike">
              <a:solidFill>
                <a:srgbClr val="000000"/>
              </a:solidFill>
              <a:latin typeface="Arial"/>
              <a:ea typeface="Arial"/>
              <a:cs typeface="Arial"/>
              <a:sym typeface="Arial"/>
            </a:endParaRPr>
          </a:p>
          <a:p>
            <a:pPr indent="-308448" lvl="0" marL="308448" marR="0" rtl="0" algn="ctr">
              <a:lnSpc>
                <a:spcPct val="90000"/>
              </a:lnSpc>
              <a:spcBef>
                <a:spcPts val="560"/>
              </a:spcBef>
              <a:spcAft>
                <a:spcPts val="0"/>
              </a:spcAft>
              <a:buClr>
                <a:srgbClr val="2B3F7B"/>
              </a:buClr>
              <a:buSzPts val="2800"/>
              <a:buFont typeface="Noto Sans Symbols"/>
              <a:buNone/>
            </a:pPr>
            <a:r>
              <a:t/>
            </a:r>
            <a:endParaRPr b="0" i="0" sz="2800" u="none" cap="none" strike="noStrike">
              <a:solidFill>
                <a:srgbClr val="000000"/>
              </a:solidFill>
              <a:latin typeface="Calibri"/>
              <a:ea typeface="Calibri"/>
              <a:cs typeface="Calibri"/>
              <a:sym typeface="Calibri"/>
            </a:endParaRPr>
          </a:p>
          <a:p>
            <a:pPr indent="-308448" lvl="0" marL="308448" marR="0" rtl="0" algn="ctr">
              <a:lnSpc>
                <a:spcPct val="100000"/>
              </a:lnSpc>
              <a:spcBef>
                <a:spcPts val="560"/>
              </a:spcBef>
              <a:spcAft>
                <a:spcPts val="0"/>
              </a:spcAft>
              <a:buClr>
                <a:srgbClr val="2B3F7B"/>
              </a:buClr>
              <a:buSzPts val="2800"/>
              <a:buFont typeface="Noto Sans Symbols"/>
              <a:buNone/>
            </a:pPr>
            <a:r>
              <a:rPr b="1" i="1" lang="en-US" sz="2800" u="none" cap="none" strike="noStrike">
                <a:solidFill>
                  <a:srgbClr val="B95B22"/>
                </a:solidFill>
                <a:latin typeface="Calibri"/>
                <a:ea typeface="Calibri"/>
                <a:cs typeface="Calibri"/>
                <a:sym typeface="Calibri"/>
              </a:rPr>
              <a:t> </a:t>
            </a:r>
            <a:r>
              <a:rPr b="1" i="1" lang="en-US" sz="2800" u="none" cap="none" strike="noStrike">
                <a:solidFill>
                  <a:srgbClr val="DD8047"/>
                </a:solidFill>
                <a:latin typeface="Calibri"/>
                <a:ea typeface="Calibri"/>
                <a:cs typeface="Calibri"/>
                <a:sym typeface="Calibri"/>
              </a:rPr>
              <a:t>Interventions = changes in staff procedures &amp; </a:t>
            </a:r>
            <a:r>
              <a:rPr b="1" i="1" lang="en-US" sz="2800" u="none" cap="none" strike="noStrike">
                <a:solidFill>
                  <a:srgbClr val="DD8047"/>
                </a:solidFill>
                <a:latin typeface="Calibri"/>
                <a:ea typeface="Calibri"/>
                <a:cs typeface="Calibri"/>
                <a:sym typeface="Calibri"/>
                <a:extLst>
                  <a:ext uri="http://customooxmlschemas.google.com/">
                    <go:slidesCustomData xmlns:go="http://customooxmlschemas.google.com/" textRoundtripDataId="16"/>
                  </a:ext>
                </a:extLst>
              </a:rPr>
              <a:t>practices</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rgbClr val="2B3F7B"/>
              </a:buClr>
              <a:buSzPts val="2400"/>
              <a:buFont typeface="Noto Sans Symbols"/>
              <a:buNone/>
            </a:pPr>
            <a:r>
              <a:t/>
            </a:r>
            <a:endParaRPr b="0" i="0" sz="2400" u="none" cap="none" strike="noStrike">
              <a:solidFill>
                <a:srgbClr val="B95B2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e3b42bd013_1_19"/>
          <p:cNvSpPr txBox="1"/>
          <p:nvPr/>
        </p:nvSpPr>
        <p:spPr>
          <a:xfrm>
            <a:off x="670400" y="3948150"/>
            <a:ext cx="25806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If a child doesn’t know how to drive...</a:t>
            </a:r>
            <a:endParaRPr b="0" i="0" sz="2000" u="none" cap="none" strike="noStrike">
              <a:solidFill>
                <a:srgbClr val="000000"/>
              </a:solidFill>
              <a:latin typeface="Arial"/>
              <a:ea typeface="Arial"/>
              <a:cs typeface="Arial"/>
              <a:sym typeface="Arial"/>
            </a:endParaRPr>
          </a:p>
        </p:txBody>
      </p:sp>
      <p:sp>
        <p:nvSpPr>
          <p:cNvPr id="134" name="Google Shape;134;ge3b42bd013_1_19"/>
          <p:cNvSpPr txBox="1"/>
          <p:nvPr/>
        </p:nvSpPr>
        <p:spPr>
          <a:xfrm>
            <a:off x="670400" y="1719850"/>
            <a:ext cx="25806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If a child doesn’t know how to swim...</a:t>
            </a:r>
            <a:endParaRPr b="0" i="0" sz="1900" u="none" cap="none" strike="noStrike">
              <a:solidFill>
                <a:srgbClr val="000000"/>
              </a:solidFill>
              <a:latin typeface="Arial"/>
              <a:ea typeface="Arial"/>
              <a:cs typeface="Arial"/>
              <a:sym typeface="Arial"/>
            </a:endParaRPr>
          </a:p>
        </p:txBody>
      </p:sp>
      <p:sp>
        <p:nvSpPr>
          <p:cNvPr id="135" name="Google Shape;135;ge3b42bd013_1_19"/>
          <p:cNvSpPr txBox="1"/>
          <p:nvPr/>
        </p:nvSpPr>
        <p:spPr>
          <a:xfrm>
            <a:off x="670400" y="2834000"/>
            <a:ext cx="2710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If a child doesn’t know how to multiply...</a:t>
            </a:r>
            <a:endParaRPr b="0" i="0" sz="2000" u="none" cap="none" strike="noStrike">
              <a:solidFill>
                <a:srgbClr val="000000"/>
              </a:solidFill>
              <a:latin typeface="Arial"/>
              <a:ea typeface="Arial"/>
              <a:cs typeface="Arial"/>
              <a:sym typeface="Arial"/>
            </a:endParaRPr>
          </a:p>
        </p:txBody>
      </p:sp>
      <p:sp>
        <p:nvSpPr>
          <p:cNvPr id="136" name="Google Shape;136;ge3b42bd013_1_19"/>
          <p:cNvSpPr txBox="1"/>
          <p:nvPr/>
        </p:nvSpPr>
        <p:spPr>
          <a:xfrm>
            <a:off x="670400" y="690050"/>
            <a:ext cx="2494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If a child doesn’t know how to read...</a:t>
            </a:r>
            <a:endParaRPr b="0" i="0" sz="2000" u="none" cap="none" strike="noStrike">
              <a:solidFill>
                <a:srgbClr val="000000"/>
              </a:solidFill>
              <a:latin typeface="Arial"/>
              <a:ea typeface="Arial"/>
              <a:cs typeface="Arial"/>
              <a:sym typeface="Arial"/>
            </a:endParaRPr>
          </a:p>
        </p:txBody>
      </p:sp>
      <p:sp>
        <p:nvSpPr>
          <p:cNvPr id="137" name="Google Shape;137;ge3b42bd013_1_19"/>
          <p:cNvSpPr txBox="1"/>
          <p:nvPr/>
        </p:nvSpPr>
        <p:spPr>
          <a:xfrm>
            <a:off x="670400" y="5062300"/>
            <a:ext cx="2710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If a child doesn’t know how to behave...</a:t>
            </a:r>
            <a:endParaRPr b="0" i="0" sz="2000" u="none" cap="none" strike="noStrike">
              <a:solidFill>
                <a:srgbClr val="000000"/>
              </a:solidFill>
              <a:latin typeface="Arial"/>
              <a:ea typeface="Arial"/>
              <a:cs typeface="Arial"/>
              <a:sym typeface="Arial"/>
            </a:endParaRPr>
          </a:p>
        </p:txBody>
      </p:sp>
      <p:sp>
        <p:nvSpPr>
          <p:cNvPr id="138" name="Google Shape;138;ge3b42bd013_1_19"/>
          <p:cNvSpPr txBox="1"/>
          <p:nvPr/>
        </p:nvSpPr>
        <p:spPr>
          <a:xfrm>
            <a:off x="5485824" y="690059"/>
            <a:ext cx="2326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WE TEACH!</a:t>
            </a:r>
            <a:endParaRPr b="0" i="0" sz="2000" u="none" cap="none" strike="noStrike">
              <a:solidFill>
                <a:srgbClr val="000000"/>
              </a:solidFill>
              <a:latin typeface="Arial"/>
              <a:ea typeface="Arial"/>
              <a:cs typeface="Arial"/>
              <a:sym typeface="Arial"/>
            </a:endParaRPr>
          </a:p>
        </p:txBody>
      </p:sp>
      <p:sp>
        <p:nvSpPr>
          <p:cNvPr id="139" name="Google Shape;139;ge3b42bd013_1_19"/>
          <p:cNvSpPr txBox="1"/>
          <p:nvPr/>
        </p:nvSpPr>
        <p:spPr>
          <a:xfrm>
            <a:off x="5485824" y="1968100"/>
            <a:ext cx="2326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WE TEACH!</a:t>
            </a:r>
            <a:endParaRPr b="0" i="0" sz="2000" u="none" cap="none" strike="noStrike">
              <a:solidFill>
                <a:srgbClr val="000000"/>
              </a:solidFill>
              <a:latin typeface="Arial"/>
              <a:ea typeface="Arial"/>
              <a:cs typeface="Arial"/>
              <a:sym typeface="Arial"/>
            </a:endParaRPr>
          </a:p>
        </p:txBody>
      </p:sp>
      <p:sp>
        <p:nvSpPr>
          <p:cNvPr id="140" name="Google Shape;140;ge3b42bd013_1_19"/>
          <p:cNvSpPr txBox="1"/>
          <p:nvPr/>
        </p:nvSpPr>
        <p:spPr>
          <a:xfrm>
            <a:off x="5485824" y="3098129"/>
            <a:ext cx="2326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WE TEACH!</a:t>
            </a:r>
            <a:endParaRPr b="0" i="0" sz="2000" u="none" cap="none" strike="noStrike">
              <a:solidFill>
                <a:srgbClr val="000000"/>
              </a:solidFill>
              <a:latin typeface="Arial"/>
              <a:ea typeface="Arial"/>
              <a:cs typeface="Arial"/>
              <a:sym typeface="Arial"/>
            </a:endParaRPr>
          </a:p>
        </p:txBody>
      </p:sp>
      <p:sp>
        <p:nvSpPr>
          <p:cNvPr id="141" name="Google Shape;141;ge3b42bd013_1_19"/>
          <p:cNvSpPr txBox="1"/>
          <p:nvPr/>
        </p:nvSpPr>
        <p:spPr>
          <a:xfrm>
            <a:off x="5485824" y="4228158"/>
            <a:ext cx="2326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WE TEACH!</a:t>
            </a:r>
            <a:endParaRPr b="0" i="0" sz="2000" u="none" cap="none" strike="noStrike">
              <a:solidFill>
                <a:srgbClr val="000000"/>
              </a:solidFill>
              <a:latin typeface="Arial"/>
              <a:ea typeface="Arial"/>
              <a:cs typeface="Arial"/>
              <a:sym typeface="Arial"/>
            </a:endParaRPr>
          </a:p>
        </p:txBody>
      </p:sp>
      <p:sp>
        <p:nvSpPr>
          <p:cNvPr id="142" name="Google Shape;142;ge3b42bd013_1_19"/>
          <p:cNvSpPr txBox="1"/>
          <p:nvPr/>
        </p:nvSpPr>
        <p:spPr>
          <a:xfrm>
            <a:off x="5485824" y="5358187"/>
            <a:ext cx="23268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WE???</a:t>
            </a:r>
            <a:endParaRPr b="0" i="0" sz="2000" u="none" cap="none" strike="noStrike">
              <a:solidFill>
                <a:srgbClr val="000000"/>
              </a:solidFill>
              <a:latin typeface="Arial"/>
              <a:ea typeface="Arial"/>
              <a:cs typeface="Arial"/>
              <a:sym typeface="Arial"/>
            </a:endParaRPr>
          </a:p>
        </p:txBody>
      </p:sp>
      <p:sp>
        <p:nvSpPr>
          <p:cNvPr id="143" name="Google Shape;143;ge3b42bd013_1_19"/>
          <p:cNvSpPr txBox="1"/>
          <p:nvPr/>
        </p:nvSpPr>
        <p:spPr>
          <a:xfrm>
            <a:off x="8185138" y="626563"/>
            <a:ext cx="3168900" cy="1477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20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rPr>
              <a:t>How should we finish the last sentence?</a:t>
            </a:r>
            <a:endParaRPr b="1" i="0" sz="2800" u="none" cap="none" strike="noStrike">
              <a:solidFill>
                <a:schemeClr val="dk1"/>
              </a:solidFill>
              <a:latin typeface="Arial"/>
              <a:ea typeface="Arial"/>
              <a:cs typeface="Arial"/>
              <a:sym typeface="Arial"/>
            </a:endParaRPr>
          </a:p>
        </p:txBody>
      </p:sp>
      <p:pic>
        <p:nvPicPr>
          <p:cNvPr id="144" name="Google Shape;144;ge3b42bd013_1_19"/>
          <p:cNvPicPr preferRelativeResize="0"/>
          <p:nvPr/>
        </p:nvPicPr>
        <p:blipFill rotWithShape="1">
          <a:blip r:embed="rId3">
            <a:alphaModFix/>
          </a:blip>
          <a:srcRect b="0" l="9548" r="8415" t="0"/>
          <a:stretch/>
        </p:blipFill>
        <p:spPr>
          <a:xfrm>
            <a:off x="8092750" y="1991837"/>
            <a:ext cx="3353700" cy="3887850"/>
          </a:xfrm>
          <a:prstGeom prst="rect">
            <a:avLst/>
          </a:prstGeom>
          <a:noFill/>
          <a:ln>
            <a:noFill/>
          </a:ln>
        </p:spPr>
      </p:pic>
      <p:sp>
        <p:nvSpPr>
          <p:cNvPr id="145" name="Google Shape;145;ge3b42bd013_1_19"/>
          <p:cNvSpPr txBox="1"/>
          <p:nvPr/>
        </p:nvSpPr>
        <p:spPr>
          <a:xfrm>
            <a:off x="8332925" y="3098113"/>
            <a:ext cx="1657500" cy="11466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2500"/>
              <a:buFont typeface="Arial"/>
              <a:buNone/>
            </a:pPr>
            <a:r>
              <a:rPr b="1" i="0" lang="en-US" sz="2500" u="none" cap="none" strike="noStrike">
                <a:solidFill>
                  <a:schemeClr val="lt1"/>
                </a:solidFill>
                <a:latin typeface="Arial"/>
                <a:ea typeface="Arial"/>
                <a:cs typeface="Arial"/>
                <a:sym typeface="Arial"/>
              </a:rPr>
              <a:t>Punish?</a:t>
            </a:r>
            <a:endParaRPr b="1" i="0" sz="25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500"/>
              <a:buFont typeface="Arial"/>
              <a:buNone/>
            </a:pPr>
            <a:r>
              <a:rPr b="1" i="0" lang="en-US" sz="2500" u="none" cap="none" strike="noStrike">
                <a:solidFill>
                  <a:schemeClr val="lt1"/>
                </a:solidFill>
                <a:latin typeface="Arial"/>
                <a:ea typeface="Arial"/>
                <a:cs typeface="Arial"/>
                <a:sym typeface="Arial"/>
              </a:rPr>
              <a:t>Teach?</a:t>
            </a:r>
            <a:endParaRPr b="1" i="0" sz="2500" u="none" cap="none" strike="noStrike">
              <a:solidFill>
                <a:schemeClr val="lt1"/>
              </a:solidFill>
              <a:latin typeface="Arial"/>
              <a:ea typeface="Arial"/>
              <a:cs typeface="Arial"/>
              <a:sym typeface="Arial"/>
            </a:endParaRPr>
          </a:p>
        </p:txBody>
      </p:sp>
      <p:sp>
        <p:nvSpPr>
          <p:cNvPr id="146" name="Google Shape;146;ge3b42bd013_1_19"/>
          <p:cNvSpPr/>
          <p:nvPr/>
        </p:nvSpPr>
        <p:spPr>
          <a:xfrm>
            <a:off x="3685050" y="771850"/>
            <a:ext cx="1036800" cy="518400"/>
          </a:xfrm>
          <a:prstGeom prst="rightArrow">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e3b42bd013_1_19"/>
          <p:cNvSpPr/>
          <p:nvPr/>
        </p:nvSpPr>
        <p:spPr>
          <a:xfrm>
            <a:off x="3685050" y="1830088"/>
            <a:ext cx="1036800" cy="518400"/>
          </a:xfrm>
          <a:prstGeom prst="rightArrow">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e3b42bd013_1_19"/>
          <p:cNvSpPr/>
          <p:nvPr/>
        </p:nvSpPr>
        <p:spPr>
          <a:xfrm>
            <a:off x="3685050" y="3041425"/>
            <a:ext cx="1036800" cy="518400"/>
          </a:xfrm>
          <a:prstGeom prst="rightArrow">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e3b42bd013_1_19"/>
          <p:cNvSpPr/>
          <p:nvPr/>
        </p:nvSpPr>
        <p:spPr>
          <a:xfrm>
            <a:off x="3685050" y="4199800"/>
            <a:ext cx="1036800" cy="518400"/>
          </a:xfrm>
          <a:prstGeom prst="rightArrow">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e3b42bd013_1_19"/>
          <p:cNvSpPr/>
          <p:nvPr/>
        </p:nvSpPr>
        <p:spPr>
          <a:xfrm>
            <a:off x="3723113" y="5311000"/>
            <a:ext cx="1036800" cy="518400"/>
          </a:xfrm>
          <a:prstGeom prst="rightArrow">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txBox="1"/>
          <p:nvPr/>
        </p:nvSpPr>
        <p:spPr>
          <a:xfrm>
            <a:off x="2123612" y="718741"/>
            <a:ext cx="74676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000" u="none" cap="none" strike="noStrike">
                <a:solidFill>
                  <a:srgbClr val="000000"/>
                </a:solidFill>
                <a:latin typeface="Arial"/>
                <a:ea typeface="Arial"/>
                <a:cs typeface="Arial"/>
                <a:sym typeface="Arial"/>
              </a:rPr>
              <a:t>Once you have developed school-wide expectations, it is not enough to just post the words on the walls of the classroom, or simply tell students what they are…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000" u="none" cap="none" strike="noStrike">
                <a:solidFill>
                  <a:srgbClr val="000000"/>
                </a:solidFill>
                <a:latin typeface="Arial"/>
                <a:ea typeface="Arial"/>
                <a:cs typeface="Arial"/>
                <a:sym typeface="Arial"/>
              </a:rPr>
              <a:t>   YOU MUST TEACH THEM!</a:t>
            </a:r>
            <a:endParaRPr b="0" i="0" sz="1200" u="none" cap="none" strike="noStrike">
              <a:solidFill>
                <a:srgbClr val="000000"/>
              </a:solidFill>
              <a:latin typeface="Arial"/>
              <a:ea typeface="Arial"/>
              <a:cs typeface="Arial"/>
              <a:sym typeface="Arial"/>
            </a:endParaRPr>
          </a:p>
        </p:txBody>
      </p:sp>
      <p:sp>
        <p:nvSpPr>
          <p:cNvPr id="157" name="Google Shape;157;p5"/>
          <p:cNvSpPr txBox="1"/>
          <p:nvPr/>
        </p:nvSpPr>
        <p:spPr>
          <a:xfrm>
            <a:off x="1677108" y="4134828"/>
            <a:ext cx="3804013" cy="2174188"/>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1D2A53"/>
              </a:buClr>
              <a:buSzPts val="500"/>
              <a:buFont typeface="Calibri"/>
              <a:buNone/>
            </a:pPr>
            <a:r>
              <a:rPr b="1" i="0" lang="en-US" sz="2000" u="none" cap="none" strike="noStrike">
                <a:solidFill>
                  <a:srgbClr val="000000"/>
                </a:solidFill>
                <a:latin typeface="Arial"/>
                <a:ea typeface="Arial"/>
                <a:cs typeface="Arial"/>
                <a:sym typeface="Arial"/>
              </a:rPr>
              <a:t>I </a:t>
            </a:r>
            <a:r>
              <a:rPr b="1" i="1" lang="en-US" sz="2000" u="none" cap="none" strike="noStrike">
                <a:solidFill>
                  <a:srgbClr val="000000"/>
                </a:solidFill>
                <a:latin typeface="Arial"/>
                <a:ea typeface="Arial"/>
                <a:cs typeface="Arial"/>
                <a:sym typeface="Arial"/>
              </a:rPr>
              <a:t>went over </a:t>
            </a:r>
            <a:r>
              <a:rPr b="1" i="0" lang="en-US" sz="2000" u="none" cap="none" strike="noStrike">
                <a:solidFill>
                  <a:srgbClr val="000000"/>
                </a:solidFill>
                <a:latin typeface="Arial"/>
                <a:ea typeface="Arial"/>
                <a:cs typeface="Arial"/>
                <a:sym typeface="Arial"/>
              </a:rPr>
              <a:t>the behaviors defined on my classroom matrix using explicit instruction</a:t>
            </a:r>
            <a:endParaRPr b="0" i="0" sz="2000" u="none" cap="none" strike="noStrike">
              <a:solidFill>
                <a:srgbClr val="000000"/>
              </a:solidFill>
              <a:latin typeface="Arial"/>
              <a:ea typeface="Arial"/>
              <a:cs typeface="Arial"/>
              <a:sym typeface="Arial"/>
            </a:endParaRPr>
          </a:p>
        </p:txBody>
      </p:sp>
      <p:sp>
        <p:nvSpPr>
          <p:cNvPr id="158" name="Google Shape;158;p5"/>
          <p:cNvSpPr/>
          <p:nvPr/>
        </p:nvSpPr>
        <p:spPr>
          <a:xfrm>
            <a:off x="2123612" y="3950279"/>
            <a:ext cx="2758603" cy="2543287"/>
          </a:xfrm>
          <a:prstGeom prst="noSmoking">
            <a:avLst>
              <a:gd fmla="val 18750" name="adj"/>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5"/>
          <p:cNvSpPr txBox="1"/>
          <p:nvPr/>
        </p:nvSpPr>
        <p:spPr>
          <a:xfrm>
            <a:off x="6864003" y="3988379"/>
            <a:ext cx="2858621" cy="262548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1D2A53"/>
              </a:buClr>
              <a:buSzPts val="500"/>
              <a:buFont typeface="Calibri"/>
              <a:buNone/>
            </a:pPr>
            <a:r>
              <a:rPr b="1" i="0" lang="en-US" sz="2000" u="none" cap="none" strike="noStrike">
                <a:solidFill>
                  <a:srgbClr val="000000"/>
                </a:solidFill>
                <a:latin typeface="Arial"/>
                <a:ea typeface="Arial"/>
                <a:cs typeface="Arial"/>
                <a:sym typeface="Arial"/>
              </a:rPr>
              <a:t>I</a:t>
            </a:r>
            <a:r>
              <a:rPr b="1" i="1" lang="en-US" sz="2000" u="none" cap="none" strike="noStrike">
                <a:solidFill>
                  <a:srgbClr val="000000"/>
                </a:solidFill>
                <a:latin typeface="Arial"/>
                <a:ea typeface="Arial"/>
                <a:cs typeface="Arial"/>
                <a:sym typeface="Arial"/>
              </a:rPr>
              <a:t> taught </a:t>
            </a:r>
            <a:r>
              <a:rPr b="1" i="0" lang="en-US" sz="2000" u="none" cap="none" strike="noStrike">
                <a:solidFill>
                  <a:srgbClr val="000000"/>
                </a:solidFill>
                <a:latin typeface="Arial"/>
                <a:ea typeface="Arial"/>
                <a:cs typeface="Arial"/>
                <a:sym typeface="Arial"/>
              </a:rPr>
              <a:t>the behaviors defined on my classroom matrix using explicit instruction</a:t>
            </a:r>
            <a:endParaRPr b="0" i="0" sz="1400" u="none" cap="none" strike="noStrike">
              <a:solidFill>
                <a:srgbClr val="000000"/>
              </a:solidFill>
              <a:latin typeface="Arial"/>
              <a:ea typeface="Arial"/>
              <a:cs typeface="Arial"/>
              <a:sym typeface="Arial"/>
            </a:endParaRPr>
          </a:p>
        </p:txBody>
      </p:sp>
      <p:sp>
        <p:nvSpPr>
          <p:cNvPr id="160" name="Google Shape;160;p5"/>
          <p:cNvSpPr/>
          <p:nvPr/>
        </p:nvSpPr>
        <p:spPr>
          <a:xfrm>
            <a:off x="5407073" y="5178288"/>
            <a:ext cx="1297366" cy="268356"/>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e1740afa0d_0_638"/>
          <p:cNvSpPr txBox="1"/>
          <p:nvPr/>
        </p:nvSpPr>
        <p:spPr>
          <a:xfrm>
            <a:off x="75900" y="119700"/>
            <a:ext cx="12040200" cy="640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rPr b="0" i="0" lang="en-US" sz="3100" u="none" cap="none" strike="noStrike">
                <a:solidFill>
                  <a:schemeClr val="dk1"/>
                </a:solidFill>
                <a:latin typeface="Arial"/>
                <a:ea typeface="Arial"/>
                <a:cs typeface="Arial"/>
                <a:sym typeface="Arial"/>
              </a:rPr>
              <a:t>“Many teachers </a:t>
            </a:r>
            <a:r>
              <a:rPr b="0" i="1" lang="en-US" sz="3100" u="none" cap="none" strike="noStrike">
                <a:solidFill>
                  <a:schemeClr val="dk1"/>
                </a:solidFill>
                <a:latin typeface="Arial"/>
                <a:ea typeface="Arial"/>
                <a:cs typeface="Arial"/>
                <a:sym typeface="Arial"/>
              </a:rPr>
              <a:t>feel that they don't know how </a:t>
            </a:r>
            <a:r>
              <a:rPr b="0" i="0" lang="en-US" sz="3100" u="none" cap="none" strike="noStrike">
                <a:solidFill>
                  <a:schemeClr val="dk1"/>
                </a:solidFill>
                <a:latin typeface="Arial"/>
                <a:ea typeface="Arial"/>
                <a:cs typeface="Arial"/>
                <a:sym typeface="Arial"/>
              </a:rPr>
              <a:t>to teach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rPr b="0" i="0" lang="en-US" sz="3100" u="none" cap="none" strike="noStrike">
                <a:solidFill>
                  <a:schemeClr val="dk1"/>
                </a:solidFill>
                <a:latin typeface="Arial"/>
                <a:ea typeface="Arial"/>
                <a:cs typeface="Arial"/>
                <a:sym typeface="Arial"/>
              </a:rPr>
              <a:t>social and emotional skills.”</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rPr b="0" i="0" lang="en-US" sz="3100" u="none" cap="none" strike="noStrike">
                <a:solidFill>
                  <a:schemeClr val="dk1"/>
                </a:solidFill>
                <a:latin typeface="Arial"/>
                <a:ea typeface="Arial"/>
                <a:cs typeface="Arial"/>
                <a:sym typeface="Arial"/>
              </a:rPr>
              <a:t> "I know how to teach math just fine," they might think, "but I don't know how to teach self-regulation.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rPr b="0" i="0" lang="en-US" sz="3100" u="none" cap="none" strike="noStrike">
                <a:solidFill>
                  <a:schemeClr val="dk1"/>
                </a:solidFill>
                <a:latin typeface="Arial"/>
                <a:ea typeface="Arial"/>
                <a:cs typeface="Arial"/>
                <a:sym typeface="Arial"/>
              </a:rPr>
              <a:t>That's a job for the </a:t>
            </a:r>
            <a:r>
              <a:rPr b="0" i="0" lang="en-US" sz="3100" u="none" cap="none" strike="noStrike">
                <a:solidFill>
                  <a:schemeClr val="dk1"/>
                </a:solidFill>
                <a:latin typeface="Arial"/>
                <a:ea typeface="Arial"/>
                <a:cs typeface="Arial"/>
                <a:sym typeface="Arial"/>
                <a:extLst>
                  <a:ext uri="http://customooxmlschemas.google.com/">
                    <go:slidesCustomData xmlns:go="http://customooxmlschemas.google.com/" textRoundtripDataId="2"/>
                  </a:ext>
                </a:extLst>
              </a:rPr>
              <a:t>counselor</a:t>
            </a:r>
            <a:r>
              <a:rPr b="0" i="0" lang="en-US" sz="31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rPr b="0" i="0" lang="en-US" sz="3100" u="none" cap="none" strike="noStrike">
                <a:solidFill>
                  <a:schemeClr val="dk1"/>
                </a:solidFill>
                <a:latin typeface="Arial"/>
                <a:ea typeface="Arial"/>
                <a:cs typeface="Arial"/>
                <a:sym typeface="Arial"/>
              </a:rPr>
              <a:t>Actually, the same instructional practices we use to teach academic skills can be applied to teaching social and emotional skills.”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 (Anderson, 2015)</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r>
              <a:rPr b="0" i="0" lang="en-US" sz="3100" u="none" cap="none" strike="noStrike">
                <a:solidFill>
                  <a:schemeClr val="dk1"/>
                </a:solidFill>
                <a:latin typeface="Arial"/>
                <a:ea typeface="Arial"/>
                <a:cs typeface="Arial"/>
                <a:sym typeface="Arial"/>
              </a:rPr>
              <a:t>We must demystify SEB instruction …</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e36b517e3c_0_395"/>
          <p:cNvSpPr/>
          <p:nvPr/>
        </p:nvSpPr>
        <p:spPr>
          <a:xfrm>
            <a:off x="4396667" y="1554322"/>
            <a:ext cx="3386700" cy="3386700"/>
          </a:xfrm>
          <a:prstGeom prst="donut">
            <a:avLst>
              <a:gd fmla="val 16067" name="adj"/>
            </a:avLst>
          </a:prstGeom>
          <a:solidFill>
            <a:srgbClr val="000000">
              <a:alpha val="1058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3" name="Google Shape;173;ge36b517e3c_0_395"/>
          <p:cNvGrpSpPr/>
          <p:nvPr/>
        </p:nvGrpSpPr>
        <p:grpSpPr>
          <a:xfrm>
            <a:off x="6951893" y="1135562"/>
            <a:ext cx="2393667" cy="907149"/>
            <a:chOff x="5214050" y="851693"/>
            <a:chExt cx="1795295" cy="680379"/>
          </a:xfrm>
        </p:grpSpPr>
        <p:cxnSp>
          <p:nvCxnSpPr>
            <p:cNvPr id="174" name="Google Shape;174;ge36b517e3c_0_395"/>
            <p:cNvCxnSpPr/>
            <p:nvPr/>
          </p:nvCxnSpPr>
          <p:spPr>
            <a:xfrm flipH="1">
              <a:off x="5214050" y="1153772"/>
              <a:ext cx="273000" cy="378300"/>
            </a:xfrm>
            <a:prstGeom prst="straightConnector1">
              <a:avLst/>
            </a:prstGeom>
            <a:noFill/>
            <a:ln cap="flat" cmpd="sng" w="19050">
              <a:solidFill>
                <a:srgbClr val="0944A1"/>
              </a:solidFill>
              <a:prstDash val="solid"/>
              <a:round/>
              <a:headEnd len="med" w="med" type="oval"/>
              <a:tailEnd len="sm" w="sm" type="none"/>
            </a:ln>
          </p:spPr>
        </p:cxnSp>
        <p:sp>
          <p:nvSpPr>
            <p:cNvPr id="175" name="Google Shape;175;ge36b517e3c_0_395"/>
            <p:cNvSpPr txBox="1"/>
            <p:nvPr/>
          </p:nvSpPr>
          <p:spPr>
            <a:xfrm>
              <a:off x="5514145" y="851693"/>
              <a:ext cx="14952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chemeClr val="dk1"/>
                  </a:solidFill>
                  <a:latin typeface="Roboto"/>
                  <a:ea typeface="Roboto"/>
                  <a:cs typeface="Roboto"/>
                  <a:sym typeface="Roboto"/>
                </a:rPr>
                <a:t>DEFINE</a:t>
              </a:r>
              <a:endParaRPr b="1"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Roboto"/>
                  <a:ea typeface="Roboto"/>
                  <a:cs typeface="Roboto"/>
                  <a:sym typeface="Roboto"/>
                </a:rPr>
                <a:t>(TELL)</a:t>
              </a:r>
              <a:endParaRPr b="0"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Roboto"/>
                  <a:ea typeface="Roboto"/>
                  <a:cs typeface="Roboto"/>
                  <a:sym typeface="Roboto"/>
                </a:rPr>
                <a:t>Simplify</a:t>
              </a:r>
              <a:endParaRPr b="0" i="0" sz="1100" u="none" cap="none" strike="noStrike">
                <a:solidFill>
                  <a:srgbClr val="000000"/>
                </a:solidFill>
                <a:latin typeface="Roboto"/>
                <a:ea typeface="Roboto"/>
                <a:cs typeface="Roboto"/>
                <a:sym typeface="Roboto"/>
              </a:endParaRPr>
            </a:p>
          </p:txBody>
        </p:sp>
      </p:grpSp>
      <p:grpSp>
        <p:nvGrpSpPr>
          <p:cNvPr id="176" name="Google Shape;176;ge36b517e3c_0_395"/>
          <p:cNvGrpSpPr/>
          <p:nvPr/>
        </p:nvGrpSpPr>
        <p:grpSpPr>
          <a:xfrm>
            <a:off x="2802933" y="1135562"/>
            <a:ext cx="2407552" cy="907149"/>
            <a:chOff x="2102252" y="851693"/>
            <a:chExt cx="1805709" cy="680379"/>
          </a:xfrm>
        </p:grpSpPr>
        <p:cxnSp>
          <p:nvCxnSpPr>
            <p:cNvPr id="177" name="Google Shape;177;ge36b517e3c_0_395"/>
            <p:cNvCxnSpPr/>
            <p:nvPr/>
          </p:nvCxnSpPr>
          <p:spPr>
            <a:xfrm>
              <a:off x="3634961" y="1153772"/>
              <a:ext cx="273000" cy="378300"/>
            </a:xfrm>
            <a:prstGeom prst="straightConnector1">
              <a:avLst/>
            </a:prstGeom>
            <a:noFill/>
            <a:ln cap="flat" cmpd="sng" w="19050">
              <a:solidFill>
                <a:srgbClr val="A1C3FA"/>
              </a:solidFill>
              <a:prstDash val="solid"/>
              <a:round/>
              <a:headEnd len="med" w="med" type="oval"/>
              <a:tailEnd len="sm" w="sm" type="none"/>
            </a:ln>
          </p:spPr>
        </p:cxnSp>
        <p:sp>
          <p:nvSpPr>
            <p:cNvPr id="178" name="Google Shape;178;ge36b517e3c_0_395"/>
            <p:cNvSpPr txBox="1"/>
            <p:nvPr/>
          </p:nvSpPr>
          <p:spPr>
            <a:xfrm>
              <a:off x="2102252" y="851693"/>
              <a:ext cx="14952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chemeClr val="dk1"/>
                  </a:solidFill>
                  <a:latin typeface="Roboto"/>
                  <a:ea typeface="Roboto"/>
                  <a:cs typeface="Roboto"/>
                  <a:sym typeface="Roboto"/>
                </a:rPr>
                <a:t>ADJUST</a:t>
              </a:r>
              <a:endParaRPr b="1"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Roboto"/>
                  <a:ea typeface="Roboto"/>
                  <a:cs typeface="Roboto"/>
                  <a:sym typeface="Roboto"/>
                </a:rPr>
                <a:t>(RETEACH)</a:t>
              </a:r>
              <a:endParaRPr b="0"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Roboto"/>
                  <a:ea typeface="Roboto"/>
                  <a:cs typeface="Roboto"/>
                  <a:sym typeface="Roboto"/>
                </a:rPr>
                <a:t>For Efficiency</a:t>
              </a:r>
              <a:endParaRPr b="0" i="0" sz="2000" u="none" cap="none" strike="noStrike">
                <a:solidFill>
                  <a:schemeClr val="dk1"/>
                </a:solidFill>
                <a:latin typeface="Roboto"/>
                <a:ea typeface="Roboto"/>
                <a:cs typeface="Roboto"/>
                <a:sym typeface="Roboto"/>
              </a:endParaRPr>
            </a:p>
            <a:p>
              <a:pPr indent="0" lvl="0" marL="0" marR="0" rtl="0" algn="r">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Roboto"/>
                <a:ea typeface="Roboto"/>
                <a:cs typeface="Roboto"/>
                <a:sym typeface="Roboto"/>
              </a:endParaRPr>
            </a:p>
          </p:txBody>
        </p:sp>
      </p:grpSp>
      <p:grpSp>
        <p:nvGrpSpPr>
          <p:cNvPr id="179" name="Google Shape;179;ge36b517e3c_0_395"/>
          <p:cNvGrpSpPr/>
          <p:nvPr/>
        </p:nvGrpSpPr>
        <p:grpSpPr>
          <a:xfrm>
            <a:off x="7500446" y="3448146"/>
            <a:ext cx="2596041" cy="892778"/>
            <a:chOff x="5625475" y="2586174"/>
            <a:chExt cx="1947079" cy="669600"/>
          </a:xfrm>
        </p:grpSpPr>
        <p:cxnSp>
          <p:nvCxnSpPr>
            <p:cNvPr id="180" name="Google Shape;180;ge36b517e3c_0_395"/>
            <p:cNvCxnSpPr/>
            <p:nvPr/>
          </p:nvCxnSpPr>
          <p:spPr>
            <a:xfrm rot="10800000">
              <a:off x="5625475" y="2771675"/>
              <a:ext cx="442200" cy="153300"/>
            </a:xfrm>
            <a:prstGeom prst="straightConnector1">
              <a:avLst/>
            </a:prstGeom>
            <a:noFill/>
            <a:ln cap="flat" cmpd="sng" w="19050">
              <a:solidFill>
                <a:srgbClr val="307BF3"/>
              </a:solidFill>
              <a:prstDash val="solid"/>
              <a:round/>
              <a:headEnd len="med" w="med" type="oval"/>
              <a:tailEnd len="sm" w="sm" type="none"/>
            </a:ln>
          </p:spPr>
        </p:cxnSp>
        <p:sp>
          <p:nvSpPr>
            <p:cNvPr id="181" name="Google Shape;181;ge36b517e3c_0_395"/>
            <p:cNvSpPr txBox="1"/>
            <p:nvPr/>
          </p:nvSpPr>
          <p:spPr>
            <a:xfrm>
              <a:off x="6077354" y="2586174"/>
              <a:ext cx="14952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chemeClr val="dk1"/>
                  </a:solidFill>
                  <a:latin typeface="Roboto"/>
                  <a:ea typeface="Roboto"/>
                  <a:cs typeface="Roboto"/>
                  <a:sym typeface="Roboto"/>
                </a:rPr>
                <a:t>MODEL</a:t>
              </a:r>
              <a:endParaRPr b="1"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Roboto"/>
                  <a:ea typeface="Roboto"/>
                  <a:cs typeface="Roboto"/>
                  <a:sym typeface="Roboto"/>
                </a:rPr>
                <a:t>(SHOW)</a:t>
              </a:r>
              <a:endParaRPr b="0" i="0" sz="1100" u="none" cap="none" strike="noStrike">
                <a:solidFill>
                  <a:srgbClr val="000000"/>
                </a:solidFill>
                <a:latin typeface="Roboto"/>
                <a:ea typeface="Roboto"/>
                <a:cs typeface="Roboto"/>
                <a:sym typeface="Roboto"/>
              </a:endParaRPr>
            </a:p>
          </p:txBody>
        </p:sp>
      </p:grpSp>
      <p:grpSp>
        <p:nvGrpSpPr>
          <p:cNvPr id="182" name="Google Shape;182;ge36b517e3c_0_395"/>
          <p:cNvGrpSpPr/>
          <p:nvPr/>
        </p:nvGrpSpPr>
        <p:grpSpPr>
          <a:xfrm>
            <a:off x="2072602" y="3600254"/>
            <a:ext cx="2606848" cy="892778"/>
            <a:chOff x="1554490" y="2700258"/>
            <a:chExt cx="1955185" cy="669600"/>
          </a:xfrm>
        </p:grpSpPr>
        <p:cxnSp>
          <p:nvCxnSpPr>
            <p:cNvPr id="183" name="Google Shape;183;ge36b517e3c_0_395"/>
            <p:cNvCxnSpPr/>
            <p:nvPr/>
          </p:nvCxnSpPr>
          <p:spPr>
            <a:xfrm flipH="1" rot="10800000">
              <a:off x="3059375" y="2771675"/>
              <a:ext cx="450300" cy="145200"/>
            </a:xfrm>
            <a:prstGeom prst="straightConnector1">
              <a:avLst/>
            </a:prstGeom>
            <a:noFill/>
            <a:ln cap="flat" cmpd="sng" w="19050">
              <a:solidFill>
                <a:srgbClr val="307BF3"/>
              </a:solidFill>
              <a:prstDash val="solid"/>
              <a:round/>
              <a:headEnd len="med" w="med" type="oval"/>
              <a:tailEnd len="sm" w="sm" type="none"/>
            </a:ln>
          </p:spPr>
        </p:cxnSp>
        <p:sp>
          <p:nvSpPr>
            <p:cNvPr id="184" name="Google Shape;184;ge36b517e3c_0_395"/>
            <p:cNvSpPr txBox="1"/>
            <p:nvPr/>
          </p:nvSpPr>
          <p:spPr>
            <a:xfrm>
              <a:off x="1554490" y="2700258"/>
              <a:ext cx="14952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Monitor</a:t>
              </a:r>
              <a:endParaRPr b="0" i="0" sz="1100" u="none" cap="none" strike="noStrike">
                <a:solidFill>
                  <a:srgbClr val="000000"/>
                </a:solidFill>
                <a:latin typeface="Roboto"/>
                <a:ea typeface="Roboto"/>
                <a:cs typeface="Roboto"/>
                <a:sym typeface="Roboto"/>
              </a:endParaRPr>
            </a:p>
          </p:txBody>
        </p:sp>
      </p:grpSp>
      <p:grpSp>
        <p:nvGrpSpPr>
          <p:cNvPr id="185" name="Google Shape;185;ge36b517e3c_0_395"/>
          <p:cNvGrpSpPr/>
          <p:nvPr/>
        </p:nvGrpSpPr>
        <p:grpSpPr>
          <a:xfrm>
            <a:off x="5077508" y="4721215"/>
            <a:ext cx="1993550" cy="1517210"/>
            <a:chOff x="3808226" y="3541000"/>
            <a:chExt cx="1495200" cy="1137936"/>
          </a:xfrm>
        </p:grpSpPr>
        <p:cxnSp>
          <p:nvCxnSpPr>
            <p:cNvPr id="186" name="Google Shape;186;ge36b517e3c_0_395"/>
            <p:cNvCxnSpPr/>
            <p:nvPr/>
          </p:nvCxnSpPr>
          <p:spPr>
            <a:xfrm rot="10800000">
              <a:off x="4563402" y="3541000"/>
              <a:ext cx="0" cy="489600"/>
            </a:xfrm>
            <a:prstGeom prst="straightConnector1">
              <a:avLst/>
            </a:prstGeom>
            <a:noFill/>
            <a:ln cap="flat" cmpd="sng" w="19050">
              <a:solidFill>
                <a:srgbClr val="0944A1"/>
              </a:solidFill>
              <a:prstDash val="solid"/>
              <a:round/>
              <a:headEnd len="med" w="med" type="oval"/>
              <a:tailEnd len="sm" w="sm" type="none"/>
            </a:ln>
          </p:spPr>
        </p:cxnSp>
        <p:sp>
          <p:nvSpPr>
            <p:cNvPr id="187" name="Google Shape;187;ge36b517e3c_0_395"/>
            <p:cNvSpPr txBox="1"/>
            <p:nvPr/>
          </p:nvSpPr>
          <p:spPr>
            <a:xfrm>
              <a:off x="3808226" y="4009336"/>
              <a:ext cx="14952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100"/>
                <a:buFont typeface="Arial"/>
                <a:buNone/>
              </a:pPr>
              <a:r>
                <a:rPr b="1" i="0" lang="en-US" sz="2000" u="none" cap="none" strike="noStrike">
                  <a:solidFill>
                    <a:schemeClr val="dk1"/>
                  </a:solidFill>
                  <a:latin typeface="Roboto"/>
                  <a:ea typeface="Roboto"/>
                  <a:cs typeface="Roboto"/>
                  <a:sym typeface="Roboto"/>
                </a:rPr>
                <a:t>PRACTICE</a:t>
              </a:r>
              <a:endParaRPr b="1"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Roboto"/>
                  <a:ea typeface="Roboto"/>
                  <a:cs typeface="Roboto"/>
                  <a:sym typeface="Roboto"/>
                </a:rPr>
                <a:t>In Setting</a:t>
              </a:r>
              <a:endParaRPr b="0" i="0" sz="1100" u="none" cap="none" strike="noStrike">
                <a:solidFill>
                  <a:srgbClr val="000000"/>
                </a:solidFill>
                <a:latin typeface="Roboto"/>
                <a:ea typeface="Roboto"/>
                <a:cs typeface="Roboto"/>
                <a:sym typeface="Roboto"/>
              </a:endParaRPr>
            </a:p>
          </p:txBody>
        </p:sp>
      </p:grpSp>
      <p:sp>
        <p:nvSpPr>
          <p:cNvPr id="188" name="Google Shape;188;ge36b517e3c_0_395"/>
          <p:cNvSpPr/>
          <p:nvPr/>
        </p:nvSpPr>
        <p:spPr>
          <a:xfrm rot="1800095">
            <a:off x="4293117" y="1448572"/>
            <a:ext cx="3587828" cy="3587828"/>
          </a:xfrm>
          <a:prstGeom prst="blockArc">
            <a:avLst>
              <a:gd fmla="val 14414370" name="adj1"/>
              <a:gd fmla="val 18998613" name="adj2"/>
              <a:gd fmla="val 8907" name="adj3"/>
            </a:avLst>
          </a:prstGeom>
          <a:solidFill>
            <a:srgbClr val="0944A1"/>
          </a:solidFill>
          <a:ln>
            <a:noFill/>
          </a:ln>
          <a:effectLst>
            <a:outerShdw blurRad="71438" rotWithShape="0" algn="bl" dir="5400000" dist="9525">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e36b517e3c_0_395"/>
          <p:cNvSpPr/>
          <p:nvPr/>
        </p:nvSpPr>
        <p:spPr>
          <a:xfrm flipH="1" rot="-9000757">
            <a:off x="4300955" y="1446411"/>
            <a:ext cx="3586968" cy="3586968"/>
          </a:xfrm>
          <a:prstGeom prst="blockArc">
            <a:avLst>
              <a:gd fmla="val 20178804" name="adj1"/>
              <a:gd fmla="val 2623923" name="adj2"/>
              <a:gd fmla="val 8858" name="adj3"/>
            </a:avLst>
          </a:prstGeom>
          <a:solidFill>
            <a:srgbClr val="307BF3"/>
          </a:solidFill>
          <a:ln>
            <a:noFill/>
          </a:ln>
          <a:effectLst>
            <a:outerShdw blurRad="71438" rotWithShape="0" algn="bl" dir="5400000" dist="9525">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e36b517e3c_0_395"/>
          <p:cNvSpPr txBox="1"/>
          <p:nvPr/>
        </p:nvSpPr>
        <p:spPr>
          <a:xfrm>
            <a:off x="4981423" y="2629025"/>
            <a:ext cx="2213700" cy="10725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400"/>
              <a:buFont typeface="Arial"/>
              <a:buNone/>
            </a:pPr>
            <a:r>
              <a:rPr b="1" i="0" lang="en-US" sz="2800" u="none" cap="none" strike="noStrike">
                <a:solidFill>
                  <a:schemeClr val="dk1"/>
                </a:solidFill>
                <a:latin typeface="Calibri"/>
                <a:ea typeface="Calibri"/>
                <a:cs typeface="Calibri"/>
                <a:sym typeface="Calibri"/>
              </a:rPr>
              <a:t>BE</a:t>
            </a:r>
            <a:endParaRPr b="1"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Arial"/>
              <a:buNone/>
            </a:pPr>
            <a:r>
              <a:rPr b="1" i="0" lang="en-US" sz="2800" u="none" cap="none" strike="noStrike">
                <a:solidFill>
                  <a:schemeClr val="dk1"/>
                </a:solidFill>
                <a:latin typeface="Calibri"/>
                <a:ea typeface="Calibri"/>
                <a:cs typeface="Calibri"/>
                <a:sym typeface="Calibri"/>
              </a:rPr>
              <a:t>CONSISTENT</a:t>
            </a:r>
            <a:endParaRPr b="1" i="0" sz="1600" u="none" cap="none" strike="noStrike">
              <a:solidFill>
                <a:schemeClr val="dk1"/>
              </a:solidFill>
              <a:latin typeface="Roboto"/>
              <a:ea typeface="Roboto"/>
              <a:cs typeface="Roboto"/>
              <a:sym typeface="Roboto"/>
            </a:endParaRPr>
          </a:p>
        </p:txBody>
      </p:sp>
      <p:sp>
        <p:nvSpPr>
          <p:cNvPr id="191" name="Google Shape;191;ge36b517e3c_0_395"/>
          <p:cNvSpPr/>
          <p:nvPr/>
        </p:nvSpPr>
        <p:spPr>
          <a:xfrm rot="-3782290">
            <a:off x="7409025" y="2477218"/>
            <a:ext cx="484344" cy="484344"/>
          </a:xfrm>
          <a:prstGeom prst="rtTriangle">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e36b517e3c_0_395"/>
          <p:cNvSpPr/>
          <p:nvPr/>
        </p:nvSpPr>
        <p:spPr>
          <a:xfrm flipH="1" rot="-1800026">
            <a:off x="4286681" y="1443273"/>
            <a:ext cx="3595753" cy="3595753"/>
          </a:xfrm>
          <a:prstGeom prst="blockArc">
            <a:avLst>
              <a:gd fmla="val 14334136" name="adj1"/>
              <a:gd fmla="val 18854681" name="adj2"/>
              <a:gd fmla="val 8846" name="adj3"/>
            </a:avLst>
          </a:prstGeom>
          <a:solidFill>
            <a:srgbClr val="A1C3FA"/>
          </a:solidFill>
          <a:ln>
            <a:noFill/>
          </a:ln>
          <a:effectLst>
            <a:outerShdw blurRad="71438" rotWithShape="0" algn="bl" dir="5400000" dist="9525">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e36b517e3c_0_395"/>
          <p:cNvSpPr/>
          <p:nvPr/>
        </p:nvSpPr>
        <p:spPr>
          <a:xfrm rot="9000757">
            <a:off x="4276576" y="1450178"/>
            <a:ext cx="3586968" cy="3586968"/>
          </a:xfrm>
          <a:prstGeom prst="blockArc">
            <a:avLst>
              <a:gd fmla="val 20184517" name="adj1"/>
              <a:gd fmla="val 3007258" name="adj2"/>
              <a:gd fmla="val 9336" name="adj3"/>
            </a:avLst>
          </a:prstGeom>
          <a:solidFill>
            <a:srgbClr val="307BF3"/>
          </a:solidFill>
          <a:ln cap="flat" cmpd="sng" w="9525">
            <a:solidFill>
              <a:srgbClr val="307BF3"/>
            </a:solidFill>
            <a:prstDash val="solid"/>
            <a:round/>
            <a:headEnd len="sm" w="sm" type="none"/>
            <a:tailEnd len="sm" w="sm" type="none"/>
          </a:ln>
          <a:effectLst>
            <a:outerShdw blurRad="71438" rotWithShape="0" algn="bl" dir="5400000" dist="9525">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e36b517e3c_0_395"/>
          <p:cNvSpPr/>
          <p:nvPr/>
        </p:nvSpPr>
        <p:spPr>
          <a:xfrm flipH="1" rot="-9000757">
            <a:off x="4276705" y="1452211"/>
            <a:ext cx="3586968" cy="3586968"/>
          </a:xfrm>
          <a:prstGeom prst="blockArc">
            <a:avLst>
              <a:gd fmla="val 15738599" name="adj1"/>
              <a:gd fmla="val 20008131" name="adj2"/>
              <a:gd fmla="val 9063" name="adj3"/>
            </a:avLst>
          </a:prstGeom>
          <a:solidFill>
            <a:srgbClr val="0944A1"/>
          </a:solidFill>
          <a:ln>
            <a:noFill/>
          </a:ln>
          <a:effectLst>
            <a:outerShdw blurRad="71438" rotWithShape="0" algn="bl" dir="5400000" dist="9525">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e36b517e3c_0_395"/>
          <p:cNvSpPr/>
          <p:nvPr/>
        </p:nvSpPr>
        <p:spPr>
          <a:xfrm rot="9240359">
            <a:off x="4284682" y="2476920"/>
            <a:ext cx="484625" cy="484625"/>
          </a:xfrm>
          <a:prstGeom prst="rtTriangle">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e36b517e3c_0_395"/>
          <p:cNvSpPr/>
          <p:nvPr/>
        </p:nvSpPr>
        <p:spPr>
          <a:xfrm rot="476952">
            <a:off x="6826554" y="4318975"/>
            <a:ext cx="483748" cy="483748"/>
          </a:xfrm>
          <a:prstGeom prst="rtTriangle">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e36b517e3c_0_395"/>
          <p:cNvSpPr/>
          <p:nvPr/>
        </p:nvSpPr>
        <p:spPr>
          <a:xfrm rot="4858540">
            <a:off x="4871688" y="4318825"/>
            <a:ext cx="483890" cy="483890"/>
          </a:xfrm>
          <a:prstGeom prst="rtTriangle">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e36b517e3c_0_395"/>
          <p:cNvSpPr/>
          <p:nvPr/>
        </p:nvSpPr>
        <p:spPr>
          <a:xfrm rot="-8100000">
            <a:off x="5843691" y="1370028"/>
            <a:ext cx="484085" cy="484085"/>
          </a:xfrm>
          <a:prstGeom prst="rtTriangle">
            <a:avLst/>
          </a:prstGeom>
          <a:solidFill>
            <a:srgbClr val="A1C3F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e36b517e3c_0_395"/>
          <p:cNvSpPr txBox="1"/>
          <p:nvPr>
            <p:ph type="title"/>
          </p:nvPr>
        </p:nvSpPr>
        <p:spPr>
          <a:xfrm>
            <a:off x="744324" y="302019"/>
            <a:ext cx="9316200" cy="91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Arial"/>
                <a:ea typeface="Arial"/>
                <a:cs typeface="Arial"/>
                <a:sym typeface="Arial"/>
              </a:rPr>
              <a:t>Teaching </a:t>
            </a:r>
            <a:r>
              <a:rPr b="1" lang="en-US" u="sng">
                <a:solidFill>
                  <a:srgbClr val="0000FF"/>
                </a:solidFill>
                <a:latin typeface="Arial"/>
                <a:ea typeface="Arial"/>
                <a:cs typeface="Arial"/>
                <a:sym typeface="Arial"/>
              </a:rPr>
              <a:t>Academics</a:t>
            </a:r>
            <a:endParaRPr b="1" u="sng">
              <a:solidFill>
                <a:srgbClr val="0000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e36b517e3c_0_693"/>
          <p:cNvSpPr/>
          <p:nvPr/>
        </p:nvSpPr>
        <p:spPr>
          <a:xfrm>
            <a:off x="4396667" y="1554322"/>
            <a:ext cx="3386700" cy="3386700"/>
          </a:xfrm>
          <a:prstGeom prst="donut">
            <a:avLst>
              <a:gd fmla="val 16067" name="adj"/>
            </a:avLst>
          </a:prstGeom>
          <a:solidFill>
            <a:srgbClr val="000000">
              <a:alpha val="10588"/>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6" name="Google Shape;206;ge36b517e3c_0_693"/>
          <p:cNvGrpSpPr/>
          <p:nvPr/>
        </p:nvGrpSpPr>
        <p:grpSpPr>
          <a:xfrm>
            <a:off x="6951893" y="1135562"/>
            <a:ext cx="2393667" cy="907149"/>
            <a:chOff x="5214050" y="851693"/>
            <a:chExt cx="1795295" cy="680379"/>
          </a:xfrm>
        </p:grpSpPr>
        <p:cxnSp>
          <p:nvCxnSpPr>
            <p:cNvPr id="207" name="Google Shape;207;ge36b517e3c_0_693"/>
            <p:cNvCxnSpPr/>
            <p:nvPr/>
          </p:nvCxnSpPr>
          <p:spPr>
            <a:xfrm flipH="1">
              <a:off x="5214050" y="1153772"/>
              <a:ext cx="273000" cy="378300"/>
            </a:xfrm>
            <a:prstGeom prst="straightConnector1">
              <a:avLst/>
            </a:prstGeom>
            <a:noFill/>
            <a:ln cap="flat" cmpd="sng" w="19050">
              <a:solidFill>
                <a:srgbClr val="0944A1"/>
              </a:solidFill>
              <a:prstDash val="solid"/>
              <a:round/>
              <a:headEnd len="med" w="med" type="oval"/>
              <a:tailEnd len="sm" w="sm" type="none"/>
            </a:ln>
          </p:spPr>
        </p:cxnSp>
        <p:sp>
          <p:nvSpPr>
            <p:cNvPr id="208" name="Google Shape;208;ge36b517e3c_0_693"/>
            <p:cNvSpPr txBox="1"/>
            <p:nvPr/>
          </p:nvSpPr>
          <p:spPr>
            <a:xfrm>
              <a:off x="5514145" y="851693"/>
              <a:ext cx="14952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DEFINE</a:t>
              </a:r>
              <a:endParaRPr b="1"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Roboto"/>
                  <a:ea typeface="Roboto"/>
                  <a:cs typeface="Roboto"/>
                  <a:sym typeface="Roboto"/>
                </a:rPr>
                <a:t>(TELL)</a:t>
              </a:r>
              <a:endParaRPr b="0"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Roboto"/>
                  <a:ea typeface="Roboto"/>
                  <a:cs typeface="Roboto"/>
                  <a:sym typeface="Roboto"/>
                </a:rPr>
                <a:t>Simplify</a:t>
              </a:r>
              <a:endParaRPr b="0" i="0" sz="1100" u="none" cap="none" strike="noStrike">
                <a:solidFill>
                  <a:srgbClr val="000000"/>
                </a:solidFill>
                <a:latin typeface="Roboto"/>
                <a:ea typeface="Roboto"/>
                <a:cs typeface="Roboto"/>
                <a:sym typeface="Roboto"/>
              </a:endParaRPr>
            </a:p>
          </p:txBody>
        </p:sp>
      </p:grpSp>
      <p:grpSp>
        <p:nvGrpSpPr>
          <p:cNvPr id="209" name="Google Shape;209;ge36b517e3c_0_693"/>
          <p:cNvGrpSpPr/>
          <p:nvPr/>
        </p:nvGrpSpPr>
        <p:grpSpPr>
          <a:xfrm>
            <a:off x="2802933" y="1135562"/>
            <a:ext cx="2407552" cy="907149"/>
            <a:chOff x="2102252" y="851693"/>
            <a:chExt cx="1805709" cy="680379"/>
          </a:xfrm>
        </p:grpSpPr>
        <p:cxnSp>
          <p:nvCxnSpPr>
            <p:cNvPr id="210" name="Google Shape;210;ge36b517e3c_0_693"/>
            <p:cNvCxnSpPr/>
            <p:nvPr/>
          </p:nvCxnSpPr>
          <p:spPr>
            <a:xfrm>
              <a:off x="3634961" y="1153772"/>
              <a:ext cx="273000" cy="378300"/>
            </a:xfrm>
            <a:prstGeom prst="straightConnector1">
              <a:avLst/>
            </a:prstGeom>
            <a:noFill/>
            <a:ln cap="flat" cmpd="sng" w="19050">
              <a:solidFill>
                <a:srgbClr val="A1C3FA"/>
              </a:solidFill>
              <a:prstDash val="solid"/>
              <a:round/>
              <a:headEnd len="med" w="med" type="oval"/>
              <a:tailEnd len="sm" w="sm" type="none"/>
            </a:ln>
          </p:spPr>
        </p:cxnSp>
        <p:sp>
          <p:nvSpPr>
            <p:cNvPr id="211" name="Google Shape;211;ge36b517e3c_0_693"/>
            <p:cNvSpPr txBox="1"/>
            <p:nvPr/>
          </p:nvSpPr>
          <p:spPr>
            <a:xfrm>
              <a:off x="2102252" y="851693"/>
              <a:ext cx="14952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ADJUST</a:t>
              </a:r>
              <a:endParaRPr b="1"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Roboto"/>
                  <a:ea typeface="Roboto"/>
                  <a:cs typeface="Roboto"/>
                  <a:sym typeface="Roboto"/>
                </a:rPr>
                <a:t>(RETEACH)</a:t>
              </a:r>
              <a:endParaRPr b="0"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Roboto"/>
                  <a:ea typeface="Roboto"/>
                  <a:cs typeface="Roboto"/>
                  <a:sym typeface="Roboto"/>
                </a:rPr>
                <a:t>For Efficiency</a:t>
              </a:r>
              <a:endParaRPr b="0" i="0" sz="2000" u="none" cap="none" strike="noStrike">
                <a:solidFill>
                  <a:schemeClr val="dk1"/>
                </a:solidFill>
                <a:latin typeface="Roboto"/>
                <a:ea typeface="Roboto"/>
                <a:cs typeface="Roboto"/>
                <a:sym typeface="Roboto"/>
              </a:endParaRPr>
            </a:p>
            <a:p>
              <a:pPr indent="0" lvl="0" marL="0" marR="0" rtl="0" algn="r">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Roboto"/>
                <a:ea typeface="Roboto"/>
                <a:cs typeface="Roboto"/>
                <a:sym typeface="Roboto"/>
              </a:endParaRPr>
            </a:p>
          </p:txBody>
        </p:sp>
      </p:grpSp>
      <p:grpSp>
        <p:nvGrpSpPr>
          <p:cNvPr id="212" name="Google Shape;212;ge36b517e3c_0_693"/>
          <p:cNvGrpSpPr/>
          <p:nvPr/>
        </p:nvGrpSpPr>
        <p:grpSpPr>
          <a:xfrm>
            <a:off x="7500446" y="3448146"/>
            <a:ext cx="2596041" cy="892778"/>
            <a:chOff x="5625475" y="2586174"/>
            <a:chExt cx="1947079" cy="669600"/>
          </a:xfrm>
        </p:grpSpPr>
        <p:cxnSp>
          <p:nvCxnSpPr>
            <p:cNvPr id="213" name="Google Shape;213;ge36b517e3c_0_693"/>
            <p:cNvCxnSpPr/>
            <p:nvPr/>
          </p:nvCxnSpPr>
          <p:spPr>
            <a:xfrm rot="10800000">
              <a:off x="5625475" y="2771675"/>
              <a:ext cx="442200" cy="153300"/>
            </a:xfrm>
            <a:prstGeom prst="straightConnector1">
              <a:avLst/>
            </a:prstGeom>
            <a:noFill/>
            <a:ln cap="flat" cmpd="sng" w="19050">
              <a:solidFill>
                <a:srgbClr val="307BF3"/>
              </a:solidFill>
              <a:prstDash val="solid"/>
              <a:round/>
              <a:headEnd len="med" w="med" type="oval"/>
              <a:tailEnd len="sm" w="sm" type="none"/>
            </a:ln>
          </p:spPr>
        </p:cxnSp>
        <p:sp>
          <p:nvSpPr>
            <p:cNvPr id="214" name="Google Shape;214;ge36b517e3c_0_693"/>
            <p:cNvSpPr txBox="1"/>
            <p:nvPr/>
          </p:nvSpPr>
          <p:spPr>
            <a:xfrm>
              <a:off x="6077354" y="2586174"/>
              <a:ext cx="14952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MODEL</a:t>
              </a:r>
              <a:endParaRPr b="1"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Roboto"/>
                  <a:ea typeface="Roboto"/>
                  <a:cs typeface="Roboto"/>
                  <a:sym typeface="Roboto"/>
                </a:rPr>
                <a:t>(SHOW)</a:t>
              </a:r>
              <a:endParaRPr b="0" i="0" sz="1100" u="none" cap="none" strike="noStrike">
                <a:solidFill>
                  <a:srgbClr val="000000"/>
                </a:solidFill>
                <a:latin typeface="Roboto"/>
                <a:ea typeface="Roboto"/>
                <a:cs typeface="Roboto"/>
                <a:sym typeface="Roboto"/>
              </a:endParaRPr>
            </a:p>
          </p:txBody>
        </p:sp>
      </p:grpSp>
      <p:grpSp>
        <p:nvGrpSpPr>
          <p:cNvPr id="215" name="Google Shape;215;ge36b517e3c_0_693"/>
          <p:cNvGrpSpPr/>
          <p:nvPr/>
        </p:nvGrpSpPr>
        <p:grpSpPr>
          <a:xfrm>
            <a:off x="2072602" y="3600254"/>
            <a:ext cx="2606848" cy="892778"/>
            <a:chOff x="1554490" y="2700258"/>
            <a:chExt cx="1955185" cy="669600"/>
          </a:xfrm>
        </p:grpSpPr>
        <p:cxnSp>
          <p:nvCxnSpPr>
            <p:cNvPr id="216" name="Google Shape;216;ge36b517e3c_0_693"/>
            <p:cNvCxnSpPr/>
            <p:nvPr/>
          </p:nvCxnSpPr>
          <p:spPr>
            <a:xfrm flipH="1" rot="10800000">
              <a:off x="3059375" y="2771675"/>
              <a:ext cx="450300" cy="145200"/>
            </a:xfrm>
            <a:prstGeom prst="straightConnector1">
              <a:avLst/>
            </a:prstGeom>
            <a:noFill/>
            <a:ln cap="flat" cmpd="sng" w="19050">
              <a:solidFill>
                <a:srgbClr val="307BF3"/>
              </a:solidFill>
              <a:prstDash val="solid"/>
              <a:round/>
              <a:headEnd len="med" w="med" type="oval"/>
              <a:tailEnd len="sm" w="sm" type="none"/>
            </a:ln>
          </p:spPr>
        </p:cxnSp>
        <p:sp>
          <p:nvSpPr>
            <p:cNvPr id="217" name="Google Shape;217;ge36b517e3c_0_693"/>
            <p:cNvSpPr txBox="1"/>
            <p:nvPr/>
          </p:nvSpPr>
          <p:spPr>
            <a:xfrm>
              <a:off x="1554490" y="2700258"/>
              <a:ext cx="14952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Monitor</a:t>
              </a:r>
              <a:endParaRPr b="0" i="0" sz="1100" u="none" cap="none" strike="noStrike">
                <a:solidFill>
                  <a:srgbClr val="000000"/>
                </a:solidFill>
                <a:latin typeface="Roboto"/>
                <a:ea typeface="Roboto"/>
                <a:cs typeface="Roboto"/>
                <a:sym typeface="Roboto"/>
              </a:endParaRPr>
            </a:p>
          </p:txBody>
        </p:sp>
      </p:grpSp>
      <p:grpSp>
        <p:nvGrpSpPr>
          <p:cNvPr id="218" name="Google Shape;218;ge36b517e3c_0_693"/>
          <p:cNvGrpSpPr/>
          <p:nvPr/>
        </p:nvGrpSpPr>
        <p:grpSpPr>
          <a:xfrm>
            <a:off x="5077508" y="4721215"/>
            <a:ext cx="1993550" cy="1517210"/>
            <a:chOff x="3808226" y="3541000"/>
            <a:chExt cx="1495200" cy="1137936"/>
          </a:xfrm>
        </p:grpSpPr>
        <p:cxnSp>
          <p:nvCxnSpPr>
            <p:cNvPr id="219" name="Google Shape;219;ge36b517e3c_0_693"/>
            <p:cNvCxnSpPr/>
            <p:nvPr/>
          </p:nvCxnSpPr>
          <p:spPr>
            <a:xfrm rot="10800000">
              <a:off x="4563402" y="3541000"/>
              <a:ext cx="0" cy="489600"/>
            </a:xfrm>
            <a:prstGeom prst="straightConnector1">
              <a:avLst/>
            </a:prstGeom>
            <a:noFill/>
            <a:ln cap="flat" cmpd="sng" w="19050">
              <a:solidFill>
                <a:srgbClr val="0944A1"/>
              </a:solidFill>
              <a:prstDash val="solid"/>
              <a:round/>
              <a:headEnd len="med" w="med" type="oval"/>
              <a:tailEnd len="sm" w="sm" type="none"/>
            </a:ln>
          </p:spPr>
        </p:cxnSp>
        <p:sp>
          <p:nvSpPr>
            <p:cNvPr id="220" name="Google Shape;220;ge36b517e3c_0_693"/>
            <p:cNvSpPr txBox="1"/>
            <p:nvPr/>
          </p:nvSpPr>
          <p:spPr>
            <a:xfrm>
              <a:off x="3808226" y="4009336"/>
              <a:ext cx="1495200" cy="669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Roboto"/>
                  <a:ea typeface="Roboto"/>
                  <a:cs typeface="Roboto"/>
                  <a:sym typeface="Roboto"/>
                </a:rPr>
                <a:t>PRACTICE</a:t>
              </a:r>
              <a:endParaRPr b="1" i="0" sz="20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Roboto"/>
                  <a:ea typeface="Roboto"/>
                  <a:cs typeface="Roboto"/>
                  <a:sym typeface="Roboto"/>
                </a:rPr>
                <a:t>In Setting</a:t>
              </a:r>
              <a:endParaRPr b="0" i="0" sz="1100" u="none" cap="none" strike="noStrike">
                <a:solidFill>
                  <a:srgbClr val="000000"/>
                </a:solidFill>
                <a:latin typeface="Roboto"/>
                <a:ea typeface="Roboto"/>
                <a:cs typeface="Roboto"/>
                <a:sym typeface="Roboto"/>
              </a:endParaRPr>
            </a:p>
          </p:txBody>
        </p:sp>
      </p:grpSp>
      <p:sp>
        <p:nvSpPr>
          <p:cNvPr id="221" name="Google Shape;221;ge36b517e3c_0_693"/>
          <p:cNvSpPr/>
          <p:nvPr/>
        </p:nvSpPr>
        <p:spPr>
          <a:xfrm rot="1800095">
            <a:off x="4293117" y="1448572"/>
            <a:ext cx="3587828" cy="3587828"/>
          </a:xfrm>
          <a:prstGeom prst="blockArc">
            <a:avLst>
              <a:gd fmla="val 14414370" name="adj1"/>
              <a:gd fmla="val 18998613" name="adj2"/>
              <a:gd fmla="val 8907" name="adj3"/>
            </a:avLst>
          </a:prstGeom>
          <a:solidFill>
            <a:srgbClr val="0944A1"/>
          </a:solidFill>
          <a:ln>
            <a:noFill/>
          </a:ln>
          <a:effectLst>
            <a:outerShdw blurRad="71438" rotWithShape="0" algn="bl" dir="5400000" dist="9525">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e36b517e3c_0_693"/>
          <p:cNvSpPr/>
          <p:nvPr/>
        </p:nvSpPr>
        <p:spPr>
          <a:xfrm flipH="1" rot="-9000757">
            <a:off x="4300955" y="1446411"/>
            <a:ext cx="3586968" cy="3586968"/>
          </a:xfrm>
          <a:prstGeom prst="blockArc">
            <a:avLst>
              <a:gd fmla="val 20178804" name="adj1"/>
              <a:gd fmla="val 2623923" name="adj2"/>
              <a:gd fmla="val 8858" name="adj3"/>
            </a:avLst>
          </a:prstGeom>
          <a:solidFill>
            <a:srgbClr val="307BF3"/>
          </a:solidFill>
          <a:ln>
            <a:noFill/>
          </a:ln>
          <a:effectLst>
            <a:outerShdw blurRad="71438" rotWithShape="0" algn="bl" dir="5400000" dist="9525">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e36b517e3c_0_693"/>
          <p:cNvSpPr txBox="1"/>
          <p:nvPr/>
        </p:nvSpPr>
        <p:spPr>
          <a:xfrm>
            <a:off x="4981423" y="2629025"/>
            <a:ext cx="2213700" cy="10725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BE</a:t>
            </a:r>
            <a:endParaRPr b="1"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CONSISTENT</a:t>
            </a:r>
            <a:endParaRPr b="1" i="0" sz="1600" u="none" cap="none" strike="noStrike">
              <a:solidFill>
                <a:schemeClr val="dk1"/>
              </a:solidFill>
              <a:latin typeface="Roboto"/>
              <a:ea typeface="Roboto"/>
              <a:cs typeface="Roboto"/>
              <a:sym typeface="Roboto"/>
            </a:endParaRPr>
          </a:p>
        </p:txBody>
      </p:sp>
      <p:sp>
        <p:nvSpPr>
          <p:cNvPr id="224" name="Google Shape;224;ge36b517e3c_0_693"/>
          <p:cNvSpPr/>
          <p:nvPr/>
        </p:nvSpPr>
        <p:spPr>
          <a:xfrm rot="-3782290">
            <a:off x="7409025" y="2477218"/>
            <a:ext cx="484344" cy="484344"/>
          </a:xfrm>
          <a:prstGeom prst="rtTriangle">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e36b517e3c_0_693"/>
          <p:cNvSpPr/>
          <p:nvPr/>
        </p:nvSpPr>
        <p:spPr>
          <a:xfrm flipH="1" rot="-1800026">
            <a:off x="4286681" y="1443273"/>
            <a:ext cx="3595753" cy="3595753"/>
          </a:xfrm>
          <a:prstGeom prst="blockArc">
            <a:avLst>
              <a:gd fmla="val 14334136" name="adj1"/>
              <a:gd fmla="val 18854681" name="adj2"/>
              <a:gd fmla="val 8846" name="adj3"/>
            </a:avLst>
          </a:prstGeom>
          <a:solidFill>
            <a:srgbClr val="A1C3FA"/>
          </a:solidFill>
          <a:ln>
            <a:noFill/>
          </a:ln>
          <a:effectLst>
            <a:outerShdw blurRad="71438" rotWithShape="0" algn="bl" dir="5400000" dist="9525">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e36b517e3c_0_693"/>
          <p:cNvSpPr/>
          <p:nvPr/>
        </p:nvSpPr>
        <p:spPr>
          <a:xfrm rot="9000757">
            <a:off x="4276576" y="1450178"/>
            <a:ext cx="3586968" cy="3586968"/>
          </a:xfrm>
          <a:prstGeom prst="blockArc">
            <a:avLst>
              <a:gd fmla="val 20184517" name="adj1"/>
              <a:gd fmla="val 3007258" name="adj2"/>
              <a:gd fmla="val 9336" name="adj3"/>
            </a:avLst>
          </a:prstGeom>
          <a:solidFill>
            <a:srgbClr val="307BF3"/>
          </a:solidFill>
          <a:ln cap="flat" cmpd="sng" w="9525">
            <a:solidFill>
              <a:srgbClr val="307BF3"/>
            </a:solidFill>
            <a:prstDash val="solid"/>
            <a:round/>
            <a:headEnd len="sm" w="sm" type="none"/>
            <a:tailEnd len="sm" w="sm" type="none"/>
          </a:ln>
          <a:effectLst>
            <a:outerShdw blurRad="71438" rotWithShape="0" algn="bl" dir="5400000" dist="9525">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e36b517e3c_0_693"/>
          <p:cNvSpPr/>
          <p:nvPr/>
        </p:nvSpPr>
        <p:spPr>
          <a:xfrm flipH="1" rot="-9000757">
            <a:off x="4276705" y="1452211"/>
            <a:ext cx="3586968" cy="3586968"/>
          </a:xfrm>
          <a:prstGeom prst="blockArc">
            <a:avLst>
              <a:gd fmla="val 15738599" name="adj1"/>
              <a:gd fmla="val 20008131" name="adj2"/>
              <a:gd fmla="val 9063" name="adj3"/>
            </a:avLst>
          </a:prstGeom>
          <a:solidFill>
            <a:srgbClr val="0944A1"/>
          </a:solidFill>
          <a:ln>
            <a:noFill/>
          </a:ln>
          <a:effectLst>
            <a:outerShdw blurRad="71438" rotWithShape="0" algn="bl" dir="5400000" dist="9525">
              <a:srgbClr val="000000">
                <a:alpha val="40000"/>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e36b517e3c_0_693"/>
          <p:cNvSpPr/>
          <p:nvPr/>
        </p:nvSpPr>
        <p:spPr>
          <a:xfrm rot="9240359">
            <a:off x="4284682" y="2476920"/>
            <a:ext cx="484625" cy="484625"/>
          </a:xfrm>
          <a:prstGeom prst="rtTriangle">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e36b517e3c_0_693"/>
          <p:cNvSpPr/>
          <p:nvPr/>
        </p:nvSpPr>
        <p:spPr>
          <a:xfrm rot="476952">
            <a:off x="6826554" y="4318975"/>
            <a:ext cx="483748" cy="483748"/>
          </a:xfrm>
          <a:prstGeom prst="rtTriangle">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e36b517e3c_0_693"/>
          <p:cNvSpPr/>
          <p:nvPr/>
        </p:nvSpPr>
        <p:spPr>
          <a:xfrm rot="4858540">
            <a:off x="4871688" y="4318825"/>
            <a:ext cx="483890" cy="483890"/>
          </a:xfrm>
          <a:prstGeom prst="rtTriangle">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e36b517e3c_0_693"/>
          <p:cNvSpPr/>
          <p:nvPr/>
        </p:nvSpPr>
        <p:spPr>
          <a:xfrm rot="-8100000">
            <a:off x="5843691" y="1370028"/>
            <a:ext cx="484085" cy="484085"/>
          </a:xfrm>
          <a:prstGeom prst="rtTriangle">
            <a:avLst/>
          </a:prstGeom>
          <a:solidFill>
            <a:srgbClr val="A1C3FA"/>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e36b517e3c_0_693"/>
          <p:cNvSpPr txBox="1"/>
          <p:nvPr>
            <p:ph type="title"/>
          </p:nvPr>
        </p:nvSpPr>
        <p:spPr>
          <a:xfrm>
            <a:off x="744324" y="302019"/>
            <a:ext cx="9316200" cy="91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Arial"/>
                <a:ea typeface="Arial"/>
                <a:cs typeface="Arial"/>
                <a:sym typeface="Arial"/>
              </a:rPr>
              <a:t>Teaching </a:t>
            </a:r>
            <a:r>
              <a:rPr b="1" lang="en-US" u="sng">
                <a:solidFill>
                  <a:srgbClr val="0000FF"/>
                </a:solidFill>
                <a:latin typeface="Arial"/>
                <a:ea typeface="Arial"/>
                <a:cs typeface="Arial"/>
                <a:sym typeface="Arial"/>
              </a:rPr>
              <a:t>Behavior</a:t>
            </a:r>
            <a:endParaRPr b="1" u="sng">
              <a:solidFill>
                <a:srgbClr val="0000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e1740afa0d_0_614"/>
          <p:cNvSpPr txBox="1"/>
          <p:nvPr>
            <p:ph type="title"/>
          </p:nvPr>
        </p:nvSpPr>
        <p:spPr>
          <a:xfrm>
            <a:off x="457200" y="141600"/>
            <a:ext cx="11277600" cy="913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latin typeface="Arial"/>
                <a:ea typeface="Arial"/>
                <a:cs typeface="Arial"/>
                <a:sym typeface="Arial"/>
              </a:rPr>
              <a:t>Teach Social Behaviors Like Academics</a:t>
            </a:r>
            <a:endParaRPr>
              <a:latin typeface="Arial"/>
              <a:ea typeface="Arial"/>
              <a:cs typeface="Arial"/>
              <a:sym typeface="Arial"/>
            </a:endParaRPr>
          </a:p>
        </p:txBody>
      </p:sp>
      <p:grpSp>
        <p:nvGrpSpPr>
          <p:cNvPr id="239" name="Google Shape;239;ge1740afa0d_0_614"/>
          <p:cNvGrpSpPr/>
          <p:nvPr/>
        </p:nvGrpSpPr>
        <p:grpSpPr>
          <a:xfrm>
            <a:off x="3792557" y="1121328"/>
            <a:ext cx="4606898" cy="4970776"/>
            <a:chOff x="2820225" y="891450"/>
            <a:chExt cx="3175200" cy="3175200"/>
          </a:xfrm>
        </p:grpSpPr>
        <p:sp>
          <p:nvSpPr>
            <p:cNvPr id="240" name="Google Shape;240;ge1740afa0d_0_614"/>
            <p:cNvSpPr/>
            <p:nvPr/>
          </p:nvSpPr>
          <p:spPr>
            <a:xfrm rot="10800000">
              <a:off x="2820225" y="891450"/>
              <a:ext cx="3175200" cy="3175200"/>
            </a:xfrm>
            <a:prstGeom prst="blockArc">
              <a:avLst>
                <a:gd fmla="val 5399801" name="adj1"/>
                <a:gd fmla="val 3012680" name="adj2"/>
                <a:gd fmla="val 6939" name="adj3"/>
              </a:avLst>
            </a:prstGeom>
            <a:solidFill>
              <a:srgbClr val="274E1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e1740afa0d_0_614"/>
            <p:cNvSpPr/>
            <p:nvPr/>
          </p:nvSpPr>
          <p:spPr>
            <a:xfrm rot="10800000">
              <a:off x="3175023" y="1179900"/>
              <a:ext cx="450600" cy="450600"/>
            </a:xfrm>
            <a:prstGeom prst="rtTriangle">
              <a:avLst/>
            </a:prstGeom>
            <a:solidFill>
              <a:srgbClr val="274E1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 name="Google Shape;242;ge1740afa0d_0_614"/>
          <p:cNvGrpSpPr/>
          <p:nvPr/>
        </p:nvGrpSpPr>
        <p:grpSpPr>
          <a:xfrm>
            <a:off x="4864299" y="947475"/>
            <a:ext cx="2547455" cy="1835629"/>
            <a:chOff x="3798072" y="775531"/>
            <a:chExt cx="1272900" cy="1060200"/>
          </a:xfrm>
        </p:grpSpPr>
        <p:sp>
          <p:nvSpPr>
            <p:cNvPr id="243" name="Google Shape;243;ge1740afa0d_0_614"/>
            <p:cNvSpPr/>
            <p:nvPr/>
          </p:nvSpPr>
          <p:spPr>
            <a:xfrm>
              <a:off x="3798072" y="1060531"/>
              <a:ext cx="1272900" cy="775200"/>
            </a:xfrm>
            <a:prstGeom prst="rect">
              <a:avLst/>
            </a:prstGeom>
            <a:solidFill>
              <a:srgbClr val="93C47D"/>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200"/>
                <a:buFont typeface="Arial"/>
                <a:buNone/>
              </a:pPr>
              <a:r>
                <a:rPr b="1" i="1" lang="en-US" sz="1800" u="none" cap="none" strike="noStrike">
                  <a:solidFill>
                    <a:schemeClr val="dk1"/>
                  </a:solidFill>
                  <a:latin typeface="Calibri"/>
                  <a:ea typeface="Calibri"/>
                  <a:cs typeface="Calibri"/>
                  <a:sym typeface="Calibri"/>
                </a:rPr>
                <a:t>“If someone won’t stop teasing </a:t>
              </a:r>
              <a:r>
                <a:rPr b="1" i="1" lang="en-US"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3"/>
                    </a:ext>
                  </a:extLst>
                </a:rPr>
                <a:t>your</a:t>
              </a:r>
              <a:r>
                <a:rPr b="1" i="1" lang="en-US" sz="1800" u="none" cap="none" strike="noStrike">
                  <a:solidFill>
                    <a:schemeClr val="dk1"/>
                  </a:solidFill>
                  <a:latin typeface="Calibri"/>
                  <a:ea typeface="Calibri"/>
                  <a:cs typeface="Calibri"/>
                  <a:sym typeface="Calibri"/>
                </a:rPr>
                <a:t> friend, you should look cool &amp; walk away w/ your friend…”</a:t>
              </a:r>
              <a:endParaRPr b="1" i="0" sz="1500" u="none" cap="none" strike="noStrike">
                <a:solidFill>
                  <a:srgbClr val="FFFFFF"/>
                </a:solidFill>
                <a:latin typeface="Arial"/>
                <a:ea typeface="Arial"/>
                <a:cs typeface="Arial"/>
                <a:sym typeface="Arial"/>
              </a:endParaRPr>
            </a:p>
          </p:txBody>
        </p:sp>
        <p:sp>
          <p:nvSpPr>
            <p:cNvPr id="244" name="Google Shape;244;ge1740afa0d_0_614"/>
            <p:cNvSpPr/>
            <p:nvPr/>
          </p:nvSpPr>
          <p:spPr>
            <a:xfrm>
              <a:off x="3798072" y="775531"/>
              <a:ext cx="1272900" cy="285000"/>
            </a:xfrm>
            <a:prstGeom prst="round1Rect">
              <a:avLst>
                <a:gd fmla="val 50000" name="adj"/>
              </a:avLst>
            </a:prstGeom>
            <a:solidFill>
              <a:srgbClr val="38761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Roboto"/>
                  <a:ea typeface="Roboto"/>
                  <a:cs typeface="Roboto"/>
                  <a:sym typeface="Roboto"/>
                </a:rPr>
                <a:t>Define Simply</a:t>
              </a:r>
              <a:endParaRPr b="1" i="0" sz="1500" u="none" cap="none" strike="noStrike">
                <a:solidFill>
                  <a:srgbClr val="FFFFFF"/>
                </a:solidFill>
                <a:latin typeface="Arial"/>
                <a:ea typeface="Arial"/>
                <a:cs typeface="Arial"/>
                <a:sym typeface="Arial"/>
              </a:endParaRPr>
            </a:p>
          </p:txBody>
        </p:sp>
      </p:grpSp>
      <p:grpSp>
        <p:nvGrpSpPr>
          <p:cNvPr id="245" name="Google Shape;245;ge1740afa0d_0_614"/>
          <p:cNvGrpSpPr/>
          <p:nvPr/>
        </p:nvGrpSpPr>
        <p:grpSpPr>
          <a:xfrm>
            <a:off x="2343570" y="2890715"/>
            <a:ext cx="2463348" cy="1431994"/>
            <a:chOff x="2024160" y="2071469"/>
            <a:chExt cx="1697806" cy="1002306"/>
          </a:xfrm>
        </p:grpSpPr>
        <p:sp>
          <p:nvSpPr>
            <p:cNvPr id="246" name="Google Shape;246;ge1740afa0d_0_614"/>
            <p:cNvSpPr/>
            <p:nvPr/>
          </p:nvSpPr>
          <p:spPr>
            <a:xfrm>
              <a:off x="2024266" y="2356475"/>
              <a:ext cx="1697700" cy="717300"/>
            </a:xfrm>
            <a:prstGeom prst="rect">
              <a:avLst/>
            </a:prstGeom>
            <a:solidFill>
              <a:srgbClr val="93C47D"/>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200"/>
                <a:buFont typeface="Arial"/>
                <a:buNone/>
              </a:pPr>
              <a:r>
                <a:rPr b="1" i="1" lang="en-US" sz="1800" u="none" cap="none" strike="noStrike">
                  <a:solidFill>
                    <a:schemeClr val="dk1"/>
                  </a:solidFill>
                  <a:latin typeface="Calibri"/>
                  <a:ea typeface="Calibri"/>
                  <a:cs typeface="Calibri"/>
                  <a:sym typeface="Calibri"/>
                </a:rPr>
                <a:t>“You got it. Tomorrow let’s figure out how to handle cyber-teasing.”</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FFFFFF"/>
                </a:solidFill>
                <a:latin typeface="Roboto"/>
                <a:ea typeface="Roboto"/>
                <a:cs typeface="Roboto"/>
                <a:sym typeface="Roboto"/>
              </a:endParaRPr>
            </a:p>
          </p:txBody>
        </p:sp>
        <p:sp>
          <p:nvSpPr>
            <p:cNvPr id="247" name="Google Shape;247;ge1740afa0d_0_614"/>
            <p:cNvSpPr/>
            <p:nvPr/>
          </p:nvSpPr>
          <p:spPr>
            <a:xfrm>
              <a:off x="2024160" y="2071469"/>
              <a:ext cx="1697700" cy="324600"/>
            </a:xfrm>
            <a:prstGeom prst="round1Rect">
              <a:avLst>
                <a:gd fmla="val 50000" name="adj"/>
              </a:avLst>
            </a:prstGeom>
            <a:solidFill>
              <a:srgbClr val="38761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Roboto"/>
                  <a:ea typeface="Roboto"/>
                  <a:cs typeface="Roboto"/>
                  <a:sym typeface="Roboto"/>
                </a:rPr>
                <a:t>Adjust for Efficiency</a:t>
              </a:r>
              <a:endParaRPr b="1" i="0" sz="1500" u="none" cap="none" strike="noStrike">
                <a:solidFill>
                  <a:srgbClr val="FFFFFF"/>
                </a:solidFill>
                <a:latin typeface="Arial"/>
                <a:ea typeface="Arial"/>
                <a:cs typeface="Arial"/>
                <a:sym typeface="Arial"/>
              </a:endParaRPr>
            </a:p>
          </p:txBody>
        </p:sp>
      </p:grpSp>
      <p:grpSp>
        <p:nvGrpSpPr>
          <p:cNvPr id="248" name="Google Shape;248;ge1740afa0d_0_614"/>
          <p:cNvGrpSpPr/>
          <p:nvPr/>
        </p:nvGrpSpPr>
        <p:grpSpPr>
          <a:xfrm>
            <a:off x="6633974" y="4709862"/>
            <a:ext cx="2254263" cy="1693166"/>
            <a:chOff x="4731067" y="3367430"/>
            <a:chExt cx="1553700" cy="1081550"/>
          </a:xfrm>
        </p:grpSpPr>
        <p:sp>
          <p:nvSpPr>
            <p:cNvPr id="249" name="Google Shape;249;ge1740afa0d_0_614"/>
            <p:cNvSpPr/>
            <p:nvPr/>
          </p:nvSpPr>
          <p:spPr>
            <a:xfrm>
              <a:off x="4731067" y="3652180"/>
              <a:ext cx="1553700" cy="796800"/>
            </a:xfrm>
            <a:prstGeom prst="rect">
              <a:avLst/>
            </a:prstGeom>
            <a:solidFill>
              <a:srgbClr val="93C47D"/>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200"/>
                <a:buFont typeface="Arial"/>
                <a:buNone/>
              </a:pPr>
              <a:r>
                <a:rPr b="1" i="1" lang="en-US" sz="1800" u="none" cap="none" strike="noStrike">
                  <a:solidFill>
                    <a:schemeClr val="dk1"/>
                  </a:solidFill>
                  <a:latin typeface="Calibri"/>
                  <a:ea typeface="Calibri"/>
                  <a:cs typeface="Calibri"/>
                  <a:sym typeface="Calibri"/>
                </a:rPr>
                <a:t>“Tell me how you would do it if you were in hallway...” “At school dance.”</a:t>
              </a:r>
              <a:endParaRPr b="1" i="0" sz="1500" u="none" cap="none" strike="noStrike">
                <a:solidFill>
                  <a:srgbClr val="FFFFFF"/>
                </a:solidFill>
                <a:latin typeface="Arial"/>
                <a:ea typeface="Arial"/>
                <a:cs typeface="Arial"/>
                <a:sym typeface="Arial"/>
              </a:endParaRPr>
            </a:p>
          </p:txBody>
        </p:sp>
        <p:sp>
          <p:nvSpPr>
            <p:cNvPr id="250" name="Google Shape;250;ge1740afa0d_0_614"/>
            <p:cNvSpPr/>
            <p:nvPr/>
          </p:nvSpPr>
          <p:spPr>
            <a:xfrm>
              <a:off x="4731067" y="3367430"/>
              <a:ext cx="1553700" cy="284700"/>
            </a:xfrm>
            <a:prstGeom prst="round1Rect">
              <a:avLst>
                <a:gd fmla="val 50000" name="adj"/>
              </a:avLst>
            </a:prstGeom>
            <a:solidFill>
              <a:srgbClr val="38761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Roboto"/>
                  <a:ea typeface="Roboto"/>
                  <a:cs typeface="Roboto"/>
                  <a:sym typeface="Roboto"/>
                </a:rPr>
                <a:t>Practice in Setting</a:t>
              </a:r>
              <a:endParaRPr b="1" i="0" sz="1500" u="none" cap="none" strike="noStrike">
                <a:solidFill>
                  <a:srgbClr val="FFFFFF"/>
                </a:solidFill>
                <a:latin typeface="Arial"/>
                <a:ea typeface="Arial"/>
                <a:cs typeface="Arial"/>
                <a:sym typeface="Arial"/>
              </a:endParaRPr>
            </a:p>
          </p:txBody>
        </p:sp>
      </p:grpSp>
      <p:grpSp>
        <p:nvGrpSpPr>
          <p:cNvPr id="251" name="Google Shape;251;ge1740afa0d_0_614"/>
          <p:cNvGrpSpPr/>
          <p:nvPr/>
        </p:nvGrpSpPr>
        <p:grpSpPr>
          <a:xfrm>
            <a:off x="3175606" y="4731485"/>
            <a:ext cx="2463410" cy="1649892"/>
            <a:chOff x="2512774" y="3367174"/>
            <a:chExt cx="1553712" cy="1053907"/>
          </a:xfrm>
        </p:grpSpPr>
        <p:sp>
          <p:nvSpPr>
            <p:cNvPr id="252" name="Google Shape;252;ge1740afa0d_0_614"/>
            <p:cNvSpPr/>
            <p:nvPr/>
          </p:nvSpPr>
          <p:spPr>
            <a:xfrm>
              <a:off x="2512786" y="3652181"/>
              <a:ext cx="1553700" cy="768900"/>
            </a:xfrm>
            <a:prstGeom prst="rect">
              <a:avLst/>
            </a:prstGeom>
            <a:solidFill>
              <a:srgbClr val="93C47D"/>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200"/>
                <a:buFont typeface="Arial"/>
                <a:buNone/>
              </a:pPr>
              <a:r>
                <a:rPr b="1" i="1" lang="en-US" sz="1700" u="none" cap="none" strike="noStrike">
                  <a:solidFill>
                    <a:schemeClr val="dk1"/>
                  </a:solidFill>
                  <a:latin typeface="Calibri"/>
                  <a:ea typeface="Calibri"/>
                  <a:cs typeface="Calibri"/>
                  <a:sym typeface="Calibri"/>
                </a:rPr>
                <a:t>“That was great. What would that look like if you were stuck on the bus? In the classroom?”</a:t>
              </a:r>
              <a:endParaRPr b="1" i="0" sz="1400" u="none" cap="none" strike="noStrike">
                <a:solidFill>
                  <a:srgbClr val="FFFFFF"/>
                </a:solidFill>
                <a:latin typeface="Arial"/>
                <a:ea typeface="Arial"/>
                <a:cs typeface="Arial"/>
                <a:sym typeface="Arial"/>
              </a:endParaRPr>
            </a:p>
          </p:txBody>
        </p:sp>
        <p:sp>
          <p:nvSpPr>
            <p:cNvPr id="253" name="Google Shape;253;ge1740afa0d_0_614"/>
            <p:cNvSpPr/>
            <p:nvPr/>
          </p:nvSpPr>
          <p:spPr>
            <a:xfrm>
              <a:off x="2512774" y="3367174"/>
              <a:ext cx="1553700" cy="285000"/>
            </a:xfrm>
            <a:prstGeom prst="round1Rect">
              <a:avLst>
                <a:gd fmla="val 50000" name="adj"/>
              </a:avLst>
            </a:prstGeom>
            <a:solidFill>
              <a:srgbClr val="38761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Roboto"/>
                  <a:ea typeface="Roboto"/>
                  <a:cs typeface="Roboto"/>
                  <a:sym typeface="Roboto"/>
                </a:rPr>
                <a:t>Monitor &amp; Acknowledge</a:t>
              </a:r>
              <a:endParaRPr b="1" i="0" sz="1500" u="none" cap="none" strike="noStrike">
                <a:solidFill>
                  <a:srgbClr val="FFFFFF"/>
                </a:solidFill>
                <a:latin typeface="Arial"/>
                <a:ea typeface="Arial"/>
                <a:cs typeface="Arial"/>
                <a:sym typeface="Arial"/>
              </a:endParaRPr>
            </a:p>
          </p:txBody>
        </p:sp>
      </p:grpSp>
      <p:grpSp>
        <p:nvGrpSpPr>
          <p:cNvPr id="254" name="Google Shape;254;ge1740afa0d_0_614"/>
          <p:cNvGrpSpPr/>
          <p:nvPr/>
        </p:nvGrpSpPr>
        <p:grpSpPr>
          <a:xfrm>
            <a:off x="7516356" y="2890729"/>
            <a:ext cx="2316070" cy="1431963"/>
            <a:chOff x="5206575" y="2071477"/>
            <a:chExt cx="1332300" cy="914700"/>
          </a:xfrm>
        </p:grpSpPr>
        <p:sp>
          <p:nvSpPr>
            <p:cNvPr id="255" name="Google Shape;255;ge1740afa0d_0_614"/>
            <p:cNvSpPr/>
            <p:nvPr/>
          </p:nvSpPr>
          <p:spPr>
            <a:xfrm>
              <a:off x="5206575" y="2356477"/>
              <a:ext cx="1332300" cy="629700"/>
            </a:xfrm>
            <a:prstGeom prst="rect">
              <a:avLst/>
            </a:prstGeom>
            <a:solidFill>
              <a:srgbClr val="93C47D"/>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1" lang="en-US" sz="1900" u="none" cap="none" strike="noStrike">
                  <a:solidFill>
                    <a:schemeClr val="dk1"/>
                  </a:solidFill>
                  <a:latin typeface="Calibri"/>
                  <a:ea typeface="Calibri"/>
                  <a:cs typeface="Calibri"/>
                  <a:sym typeface="Calibri"/>
                </a:rPr>
                <a:t>“Watch. This is how I would do it at a concert.”</a:t>
              </a:r>
              <a:endParaRPr b="1" i="0" sz="1600" u="none" cap="none" strike="noStrike">
                <a:solidFill>
                  <a:srgbClr val="FFFFFF"/>
                </a:solidFill>
                <a:latin typeface="Arial"/>
                <a:ea typeface="Arial"/>
                <a:cs typeface="Arial"/>
                <a:sym typeface="Arial"/>
              </a:endParaRPr>
            </a:p>
          </p:txBody>
        </p:sp>
        <p:sp>
          <p:nvSpPr>
            <p:cNvPr id="256" name="Google Shape;256;ge1740afa0d_0_614"/>
            <p:cNvSpPr/>
            <p:nvPr/>
          </p:nvSpPr>
          <p:spPr>
            <a:xfrm>
              <a:off x="5206575" y="2071477"/>
              <a:ext cx="1332300" cy="285000"/>
            </a:xfrm>
            <a:prstGeom prst="round1Rect">
              <a:avLst>
                <a:gd fmla="val 50000" name="adj"/>
              </a:avLst>
            </a:prstGeom>
            <a:solidFill>
              <a:srgbClr val="38761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FFFFFF"/>
                  </a:solidFill>
                  <a:latin typeface="Roboto"/>
                  <a:ea typeface="Roboto"/>
                  <a:cs typeface="Roboto"/>
                  <a:sym typeface="Roboto"/>
                </a:rPr>
                <a:t>Model</a:t>
              </a:r>
              <a:endParaRPr b="0" i="0" sz="1100" u="none" cap="none" strike="noStrike">
                <a:solidFill>
                  <a:srgbClr val="FFFFFF"/>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2021-01-19T17:25:38Z</dcterms:created>
  <dc:creator>renee lachman</dc:creator>
</cp:coreProperties>
</file>