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jocbuSJRO3dLab91du9PwnnC0R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794" autoAdjust="0"/>
  </p:normalViewPr>
  <p:slideViewPr>
    <p:cSldViewPr snapToGrid="0">
      <p:cViewPr varScale="1">
        <p:scale>
          <a:sx n="70" d="100"/>
          <a:sy n="70" d="100"/>
        </p:scale>
        <p:origin x="13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e251fccc85_1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6" name="Google Shape;316;ge251fccc85_1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e54dd463bb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2" name="Google Shape;322;ge54dd463bb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e251fccc8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8" name="Google Shape;328;ge251fccc8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e3f225fe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6" name="Google Shape;346;ge3f225fe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e6863f403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ge6863f403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61" name="Google Shape;3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e5bd9c2bb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8" name="Google Shape;368;ge5bd9c2bb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e251fccc85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75" name="Google Shape;375;ge251fccc85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e5e6ac2a5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32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e5e6ac2a5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e251fccc8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32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ge251fccc8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e54dd463b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e54dd463bb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16" name="Google Shape;216;ge54dd463bb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e5e6ac2a5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e5e6ac2a5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e251fccc85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3" name="Google Shape;413;ge251fccc85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e3f225fe4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ge3f225fe4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e3f225fe4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4" name="Google Shape;444;ge3f225fe4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e3f225fe4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451" name="Google Shape;451;ge3f225fe4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e251fccc85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0" name="Google Shape;460;ge251fccc85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e3f225fe4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4" name="Google Shape;484;ge3f225fe4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e3f225fe4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490" name="Google Shape;490;ge3f225fe4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228" name="Google Shape;2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e3f225fe4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6" name="Google Shape;496;ge3f225fe4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e3f225fe4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2" name="Google Shape;502;ge3f225fe4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e3f225fe4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8" name="Google Shape;508;ge3f225fe4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e3f225fe42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6" name="Google Shape;526;ge3f225fe4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e5e6ac2a5f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ge5e6ac2a5f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e5e6ac2a5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540" name="Google Shape;540;ge5e6ac2a5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e716f9120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8" name="Google Shape;548;ge716f9120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e251fccc85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6" name="Google Shape;566;ge251fccc85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e5bd9c2b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3" name="Google Shape;573;ge5bd9c2b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e716f9120b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9" name="Google Shape;579;ge716f9120b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251fccc8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34" name="Google Shape;234;ge251fccc8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e3f225fe42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5" name="Google Shape;585;ge3f225fe4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e3f225fe42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e3f225fe42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5e6ac2a5f_0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e5e6ac2a5f_0_83:notes"/>
          <p:cNvSpPr txBox="1"/>
          <p:nvPr/>
        </p:nvSpPr>
        <p:spPr>
          <a:xfrm>
            <a:off x="2978204" y="11773289"/>
            <a:ext cx="22785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e5e6ac2a5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Google Shape;242;ge5e6ac2a5f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e251fccc8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e251fccc8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e251fccc85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2" name="Google Shape;282;ge251fccc85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e251fccc85_1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4" name="Google Shape;294;ge251fccc85_1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e54dd463bb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5" name="Google Shape;305;ge54dd463bb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6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242851"/>
            <a:ext cx="8968084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6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1716" y="4243845"/>
            <a:ext cx="3077107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6"/>
          <p:cNvSpPr/>
          <p:nvPr/>
        </p:nvSpPr>
        <p:spPr>
          <a:xfrm>
            <a:off x="0" y="2590078"/>
            <a:ext cx="8968200" cy="1660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6"/>
          <p:cNvSpPr/>
          <p:nvPr/>
        </p:nvSpPr>
        <p:spPr>
          <a:xfrm>
            <a:off x="9111715" y="2590078"/>
            <a:ext cx="3077100" cy="166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ctrTitle"/>
          </p:nvPr>
        </p:nvSpPr>
        <p:spPr>
          <a:xfrm>
            <a:off x="680322" y="2733709"/>
            <a:ext cx="8144100" cy="1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ubTitle" idx="1"/>
          </p:nvPr>
        </p:nvSpPr>
        <p:spPr>
          <a:xfrm>
            <a:off x="680322" y="4394039"/>
            <a:ext cx="8144100" cy="11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ldNum" idx="12"/>
          </p:nvPr>
        </p:nvSpPr>
        <p:spPr>
          <a:xfrm>
            <a:off x="9255346" y="2750337"/>
            <a:ext cx="11718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5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3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8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5"/>
          <p:cNvSpPr/>
          <p:nvPr/>
        </p:nvSpPr>
        <p:spPr>
          <a:xfrm>
            <a:off x="0" y="4567988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5"/>
          <p:cNvSpPr/>
          <p:nvPr/>
        </p:nvSpPr>
        <p:spPr>
          <a:xfrm>
            <a:off x="10585827" y="4567988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680322" y="4711616"/>
            <a:ext cx="96138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>
            <a:spLocks noGrp="1"/>
          </p:cNvSpPr>
          <p:nvPr>
            <p:ph type="pic" idx="2"/>
          </p:nvPr>
        </p:nvSpPr>
        <p:spPr>
          <a:xfrm>
            <a:off x="680322" y="609597"/>
            <a:ext cx="9613800" cy="358950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1"/>
          </p:nvPr>
        </p:nvSpPr>
        <p:spPr>
          <a:xfrm>
            <a:off x="680319" y="5169583"/>
            <a:ext cx="96138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sldNum" idx="12"/>
          </p:nvPr>
        </p:nvSpPr>
        <p:spPr>
          <a:xfrm>
            <a:off x="10729455" y="4711309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6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3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6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8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6"/>
          <p:cNvSpPr/>
          <p:nvPr/>
        </p:nvSpPr>
        <p:spPr>
          <a:xfrm>
            <a:off x="0" y="4567988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6"/>
          <p:cNvSpPr/>
          <p:nvPr/>
        </p:nvSpPr>
        <p:spPr>
          <a:xfrm>
            <a:off x="10585827" y="4567988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title"/>
          </p:nvPr>
        </p:nvSpPr>
        <p:spPr>
          <a:xfrm>
            <a:off x="680322" y="609597"/>
            <a:ext cx="9613800" cy="3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680322" y="4711615"/>
            <a:ext cx="96138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sldNum" idx="12"/>
          </p:nvPr>
        </p:nvSpPr>
        <p:spPr>
          <a:xfrm>
            <a:off x="10729455" y="4711615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7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3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7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8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7"/>
          <p:cNvSpPr/>
          <p:nvPr/>
        </p:nvSpPr>
        <p:spPr>
          <a:xfrm>
            <a:off x="0" y="4567988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7"/>
          <p:cNvSpPr/>
          <p:nvPr/>
        </p:nvSpPr>
        <p:spPr>
          <a:xfrm>
            <a:off x="10585827" y="4567988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7"/>
          <p:cNvSpPr txBox="1">
            <a:spLocks noGrp="1"/>
          </p:cNvSpPr>
          <p:nvPr>
            <p:ph type="title"/>
          </p:nvPr>
        </p:nvSpPr>
        <p:spPr>
          <a:xfrm>
            <a:off x="1127856" y="609598"/>
            <a:ext cx="8718900" cy="30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body" idx="1"/>
          </p:nvPr>
        </p:nvSpPr>
        <p:spPr>
          <a:xfrm>
            <a:off x="1402288" y="3653379"/>
            <a:ext cx="81567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body" idx="2"/>
          </p:nvPr>
        </p:nvSpPr>
        <p:spPr>
          <a:xfrm>
            <a:off x="680322" y="4711615"/>
            <a:ext cx="96138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sldNum" idx="12"/>
          </p:nvPr>
        </p:nvSpPr>
        <p:spPr>
          <a:xfrm>
            <a:off x="10729455" y="4709925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7"/>
          <p:cNvSpPr txBox="1"/>
          <p:nvPr/>
        </p:nvSpPr>
        <p:spPr>
          <a:xfrm>
            <a:off x="583572" y="74811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lang="en-US" sz="7200" b="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/>
          </a:p>
        </p:txBody>
      </p:sp>
      <p:sp>
        <p:nvSpPr>
          <p:cNvPr id="136" name="Google Shape;136;p27"/>
          <p:cNvSpPr txBox="1"/>
          <p:nvPr/>
        </p:nvSpPr>
        <p:spPr>
          <a:xfrm>
            <a:off x="9662809" y="3033524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lang="en-US" sz="7200" b="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8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3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8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8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/>
          <p:nvPr/>
        </p:nvSpPr>
        <p:spPr>
          <a:xfrm>
            <a:off x="0" y="4567988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8"/>
          <p:cNvSpPr/>
          <p:nvPr/>
        </p:nvSpPr>
        <p:spPr>
          <a:xfrm>
            <a:off x="10585827" y="4567988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title"/>
          </p:nvPr>
        </p:nvSpPr>
        <p:spPr>
          <a:xfrm>
            <a:off x="680319" y="4711615"/>
            <a:ext cx="96138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body" idx="1"/>
          </p:nvPr>
        </p:nvSpPr>
        <p:spPr>
          <a:xfrm>
            <a:off x="680320" y="5300149"/>
            <a:ext cx="96138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sldNum" idx="12"/>
          </p:nvPr>
        </p:nvSpPr>
        <p:spPr>
          <a:xfrm>
            <a:off x="10729455" y="4709925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9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3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9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8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/>
          <p:nvPr/>
        </p:nvSpPr>
        <p:spPr>
          <a:xfrm>
            <a:off x="0" y="609600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9"/>
          <p:cNvSpPr/>
          <p:nvPr/>
        </p:nvSpPr>
        <p:spPr>
          <a:xfrm>
            <a:off x="10585827" y="609600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669222" y="753228"/>
            <a:ext cx="96249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1"/>
          </p:nvPr>
        </p:nvSpPr>
        <p:spPr>
          <a:xfrm>
            <a:off x="660946" y="2336873"/>
            <a:ext cx="30699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2"/>
          </p:nvPr>
        </p:nvSpPr>
        <p:spPr>
          <a:xfrm>
            <a:off x="680322" y="3022673"/>
            <a:ext cx="3049800" cy="29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3"/>
          </p:nvPr>
        </p:nvSpPr>
        <p:spPr>
          <a:xfrm>
            <a:off x="3956025" y="2336873"/>
            <a:ext cx="30633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4"/>
          </p:nvPr>
        </p:nvSpPr>
        <p:spPr>
          <a:xfrm>
            <a:off x="3945470" y="3022673"/>
            <a:ext cx="3063300" cy="29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5"/>
          </p:nvPr>
        </p:nvSpPr>
        <p:spPr>
          <a:xfrm>
            <a:off x="7224156" y="2336873"/>
            <a:ext cx="30699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body" idx="6"/>
          </p:nvPr>
        </p:nvSpPr>
        <p:spPr>
          <a:xfrm>
            <a:off x="7224156" y="3022673"/>
            <a:ext cx="3069900" cy="29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0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3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0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8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/>
          <p:nvPr/>
        </p:nvSpPr>
        <p:spPr>
          <a:xfrm>
            <a:off x="0" y="609600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0"/>
          <p:cNvSpPr/>
          <p:nvPr/>
        </p:nvSpPr>
        <p:spPr>
          <a:xfrm>
            <a:off x="10585827" y="609600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680322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1"/>
          </p:nvPr>
        </p:nvSpPr>
        <p:spPr>
          <a:xfrm>
            <a:off x="680318" y="4297503"/>
            <a:ext cx="30498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9" name="Google Shape;169;p30"/>
          <p:cNvSpPr>
            <a:spLocks noGrp="1"/>
          </p:cNvSpPr>
          <p:nvPr>
            <p:ph type="pic" idx="2"/>
          </p:nvPr>
        </p:nvSpPr>
        <p:spPr>
          <a:xfrm>
            <a:off x="680318" y="2336873"/>
            <a:ext cx="304980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3"/>
          </p:nvPr>
        </p:nvSpPr>
        <p:spPr>
          <a:xfrm>
            <a:off x="680318" y="4873765"/>
            <a:ext cx="30498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4"/>
          </p:nvPr>
        </p:nvSpPr>
        <p:spPr>
          <a:xfrm>
            <a:off x="3945471" y="4297503"/>
            <a:ext cx="30633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2" name="Google Shape;172;p30"/>
          <p:cNvSpPr>
            <a:spLocks noGrp="1"/>
          </p:cNvSpPr>
          <p:nvPr>
            <p:ph type="pic" idx="5"/>
          </p:nvPr>
        </p:nvSpPr>
        <p:spPr>
          <a:xfrm>
            <a:off x="3945470" y="2336873"/>
            <a:ext cx="306330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6"/>
          </p:nvPr>
        </p:nvSpPr>
        <p:spPr>
          <a:xfrm>
            <a:off x="3944117" y="4873764"/>
            <a:ext cx="30672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7"/>
          </p:nvPr>
        </p:nvSpPr>
        <p:spPr>
          <a:xfrm>
            <a:off x="7230678" y="4297503"/>
            <a:ext cx="30636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5" name="Google Shape;175;p30"/>
          <p:cNvSpPr>
            <a:spLocks noGrp="1"/>
          </p:cNvSpPr>
          <p:nvPr>
            <p:ph type="pic" idx="8"/>
          </p:nvPr>
        </p:nvSpPr>
        <p:spPr>
          <a:xfrm>
            <a:off x="7230677" y="2336873"/>
            <a:ext cx="306360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body" idx="9"/>
          </p:nvPr>
        </p:nvSpPr>
        <p:spPr>
          <a:xfrm>
            <a:off x="7230553" y="4873762"/>
            <a:ext cx="30675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0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1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3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1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8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1"/>
          <p:cNvSpPr/>
          <p:nvPr/>
        </p:nvSpPr>
        <p:spPr>
          <a:xfrm>
            <a:off x="0" y="609600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1"/>
          <p:cNvSpPr/>
          <p:nvPr/>
        </p:nvSpPr>
        <p:spPr>
          <a:xfrm>
            <a:off x="10585827" y="609600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1"/>
          <p:cNvSpPr txBox="1">
            <a:spLocks noGrp="1"/>
          </p:cNvSpPr>
          <p:nvPr>
            <p:ph type="body" idx="1"/>
          </p:nvPr>
        </p:nvSpPr>
        <p:spPr>
          <a:xfrm rot="5400000">
            <a:off x="3687582" y="-670327"/>
            <a:ext cx="3599400" cy="96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/>
          <p:nvPr/>
        </p:nvSpPr>
        <p:spPr>
          <a:xfrm rot="5400000">
            <a:off x="8116200" y="1869300"/>
            <a:ext cx="5106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2"/>
          <p:cNvSpPr/>
          <p:nvPr/>
        </p:nvSpPr>
        <p:spPr>
          <a:xfrm rot="5400000">
            <a:off x="9868199" y="5372304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 rot="5400000">
            <a:off x="8489233" y="2249697"/>
            <a:ext cx="4353900" cy="10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body" idx="1"/>
          </p:nvPr>
        </p:nvSpPr>
        <p:spPr>
          <a:xfrm rot="5400000">
            <a:off x="2452026" y="-1162203"/>
            <a:ext cx="5326500" cy="88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2"/>
          <p:cNvSpPr txBox="1">
            <a:spLocks noGrp="1"/>
          </p:cNvSpPr>
          <p:nvPr>
            <p:ph type="dt" idx="10"/>
          </p:nvPr>
        </p:nvSpPr>
        <p:spPr>
          <a:xfrm>
            <a:off x="6807126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126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2"/>
          <p:cNvSpPr txBox="1">
            <a:spLocks noGrp="1"/>
          </p:cNvSpPr>
          <p:nvPr>
            <p:ph type="sldNum" idx="12"/>
          </p:nvPr>
        </p:nvSpPr>
        <p:spPr>
          <a:xfrm>
            <a:off x="10097550" y="5398633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ctr" rtl="0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251fccc85_0_310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" name="Google Shape;200;ge251fccc85_0_310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01" name="Google Shape;201;ge251fccc85_0_3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ge251fccc85_0_3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ge251fccc85_0_310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ge251fccc85_0_310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5" name="Google Shape;205;ge251fccc85_0_310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rtl="0"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175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ge251fccc85_0_310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7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3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7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8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7"/>
          <p:cNvSpPr/>
          <p:nvPr/>
        </p:nvSpPr>
        <p:spPr>
          <a:xfrm>
            <a:off x="0" y="609600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17"/>
          <p:cNvSpPr/>
          <p:nvPr/>
        </p:nvSpPr>
        <p:spPr>
          <a:xfrm>
            <a:off x="10585827" y="609600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8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4086907"/>
            <a:ext cx="10437813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8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4" y="4087901"/>
            <a:ext cx="1602998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8"/>
          <p:cNvSpPr/>
          <p:nvPr/>
        </p:nvSpPr>
        <p:spPr>
          <a:xfrm>
            <a:off x="-2" y="2726267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8"/>
          <p:cNvSpPr/>
          <p:nvPr/>
        </p:nvSpPr>
        <p:spPr>
          <a:xfrm>
            <a:off x="10585825" y="2726267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680322" y="2869895"/>
            <a:ext cx="96138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680322" y="4232171"/>
            <a:ext cx="96138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sldNum" idx="12"/>
          </p:nvPr>
        </p:nvSpPr>
        <p:spPr>
          <a:xfrm>
            <a:off x="10729455" y="2869895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9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3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9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8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9"/>
          <p:cNvSpPr/>
          <p:nvPr/>
        </p:nvSpPr>
        <p:spPr>
          <a:xfrm>
            <a:off x="0" y="609600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9"/>
          <p:cNvSpPr/>
          <p:nvPr/>
        </p:nvSpPr>
        <p:spPr>
          <a:xfrm>
            <a:off x="10585827" y="609600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0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3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0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8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0"/>
          <p:cNvSpPr/>
          <p:nvPr/>
        </p:nvSpPr>
        <p:spPr>
          <a:xfrm>
            <a:off x="0" y="609600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0"/>
          <p:cNvSpPr/>
          <p:nvPr/>
        </p:nvSpPr>
        <p:spPr>
          <a:xfrm>
            <a:off x="10585827" y="609600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body" idx="2"/>
          </p:nvPr>
        </p:nvSpPr>
        <p:spPr>
          <a:xfrm>
            <a:off x="5594123" y="2336873"/>
            <a:ext cx="47001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1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3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1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8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1"/>
          <p:cNvSpPr/>
          <p:nvPr/>
        </p:nvSpPr>
        <p:spPr>
          <a:xfrm>
            <a:off x="0" y="609600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1"/>
          <p:cNvSpPr/>
          <p:nvPr/>
        </p:nvSpPr>
        <p:spPr>
          <a:xfrm>
            <a:off x="10585827" y="609600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>
            <a:off x="680319" y="753229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906350" y="2336873"/>
            <a:ext cx="4472400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2"/>
          </p:nvPr>
        </p:nvSpPr>
        <p:spPr>
          <a:xfrm>
            <a:off x="680322" y="3030008"/>
            <a:ext cx="46983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3"/>
          </p:nvPr>
        </p:nvSpPr>
        <p:spPr>
          <a:xfrm>
            <a:off x="5820154" y="2336873"/>
            <a:ext cx="44739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body" idx="4"/>
          </p:nvPr>
        </p:nvSpPr>
        <p:spPr>
          <a:xfrm>
            <a:off x="5594123" y="3030008"/>
            <a:ext cx="47001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2" descr="HD-ShadowShor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85826" y="1971234"/>
            <a:ext cx="1602998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2"/>
          <p:cNvSpPr/>
          <p:nvPr/>
        </p:nvSpPr>
        <p:spPr>
          <a:xfrm>
            <a:off x="10585827" y="609600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3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8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3"/>
          <p:cNvSpPr/>
          <p:nvPr/>
        </p:nvSpPr>
        <p:spPr>
          <a:xfrm>
            <a:off x="0" y="609600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3"/>
          <p:cNvSpPr/>
          <p:nvPr/>
        </p:nvSpPr>
        <p:spPr>
          <a:xfrm>
            <a:off x="10585827" y="609600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680321" y="753227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1"/>
          </p:nvPr>
        </p:nvSpPr>
        <p:spPr>
          <a:xfrm>
            <a:off x="4685846" y="2336873"/>
            <a:ext cx="56082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2"/>
          </p:nvPr>
        </p:nvSpPr>
        <p:spPr>
          <a:xfrm>
            <a:off x="680322" y="2336872"/>
            <a:ext cx="37902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3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8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4"/>
          <p:cNvSpPr/>
          <p:nvPr/>
        </p:nvSpPr>
        <p:spPr>
          <a:xfrm>
            <a:off x="0" y="609600"/>
            <a:ext cx="10437900" cy="13683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4"/>
          <p:cNvSpPr/>
          <p:nvPr/>
        </p:nvSpPr>
        <p:spPr>
          <a:xfrm>
            <a:off x="10585827" y="609600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title"/>
          </p:nvPr>
        </p:nvSpPr>
        <p:spPr>
          <a:xfrm>
            <a:off x="680323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>
            <a:spLocks noGrp="1"/>
          </p:cNvSpPr>
          <p:nvPr>
            <p:ph type="pic" idx="2"/>
          </p:nvPr>
        </p:nvSpPr>
        <p:spPr>
          <a:xfrm>
            <a:off x="4868333" y="2336874"/>
            <a:ext cx="5425800" cy="359940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1"/>
          </p:nvPr>
        </p:nvSpPr>
        <p:spPr>
          <a:xfrm>
            <a:off x="680323" y="2336873"/>
            <a:ext cx="38763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1986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5" descr="hashOverlay-FullResolve.png"/>
          <p:cNvPicPr preferRelativeResize="0"/>
          <p:nvPr/>
        </p:nvPicPr>
        <p:blipFill rotWithShape="1">
          <a:blip r:embed="rId20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is.org/video/adding-check-in-check-out-to-mtss-sctg-webina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bisapps.org/articles/7-dos-and-donts-to-ensure-your-cico-program-is-the-best" TargetMode="External"/><Relationship Id="rId5" Type="http://schemas.openxmlformats.org/officeDocument/2006/relationships/hyperlink" Target="http://www.delawarepbs.org/" TargetMode="External"/><Relationship Id="rId4" Type="http://schemas.openxmlformats.org/officeDocument/2006/relationships/hyperlink" Target="https://www.youtube.com/watch?v=vP7GJ72Uxs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bismissouri.org/wp-content/uploads/2017/06/5.0-MO-SW-PBS-Tier-2-Workbook-Ch-5-CICO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e.state.co.us/pbis/cicoselfassessmen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hDOzl5brnc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hDOzl5brnc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hDOzl5brnc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hDOzl5brnc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hDOzl5brnc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hDOzl5brnc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is.org/video/adding-check-in-check-out-to-mtss-sctg-webinar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bisapps.org/articles/7-dos-and-donts-to-ensure-your-cico-program-is-the-best" TargetMode="External"/><Relationship Id="rId5" Type="http://schemas.openxmlformats.org/officeDocument/2006/relationships/hyperlink" Target="http://www.delawarepbs.org/" TargetMode="External"/><Relationship Id="rId4" Type="http://schemas.openxmlformats.org/officeDocument/2006/relationships/hyperlink" Target="https://www.youtube.com/watch?v=vP7GJ72Uxs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www.delawarepbs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"/>
          <p:cNvSpPr txBox="1">
            <a:spLocks noGrp="1"/>
          </p:cNvSpPr>
          <p:nvPr>
            <p:ph type="ctrTitle"/>
          </p:nvPr>
        </p:nvSpPr>
        <p:spPr>
          <a:xfrm>
            <a:off x="323850" y="2733709"/>
            <a:ext cx="8500606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lang="en-US"/>
              <a:t>CICO: Check-In/Check-Out</a:t>
            </a:r>
            <a:endParaRPr/>
          </a:p>
        </p:txBody>
      </p:sp>
      <p:sp>
        <p:nvSpPr>
          <p:cNvPr id="212" name="Google Shape;212;p1"/>
          <p:cNvSpPr txBox="1">
            <a:spLocks noGrp="1"/>
          </p:cNvSpPr>
          <p:nvPr>
            <p:ph type="subTitle" idx="1"/>
          </p:nvPr>
        </p:nvSpPr>
        <p:spPr>
          <a:xfrm>
            <a:off x="680322" y="4394039"/>
            <a:ext cx="8144100" cy="11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300">
                <a:solidFill>
                  <a:schemeClr val="dk1"/>
                </a:solidFill>
              </a:rPr>
              <a:t>An evidence-based Tier 2 intervention to help students reconnect with adults and school expectations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e251fccc85_1_25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Sources for Today’s Content</a:t>
            </a:r>
            <a:endParaRPr/>
          </a:p>
        </p:txBody>
      </p:sp>
      <p:sp>
        <p:nvSpPr>
          <p:cNvPr id="319" name="Google Shape;319;ge251fccc85_1_259"/>
          <p:cNvSpPr txBox="1"/>
          <p:nvPr/>
        </p:nvSpPr>
        <p:spPr>
          <a:xfrm>
            <a:off x="592375" y="2214800"/>
            <a:ext cx="11078400" cy="42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Center on Positive Behavior Interventions Support: </a:t>
            </a:r>
            <a:r>
              <a:rPr lang="en-US" sz="1800">
                <a:solidFill>
                  <a:schemeClr val="dk1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Adding Check-in Check-out to MTSS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(A School Climate Transformation Grant webinar, 1:03:36, Aug.2020)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CICO Initiative: </a:t>
            </a:r>
            <a:r>
              <a:rPr lang="en-US" sz="1800">
                <a:solidFill>
                  <a:schemeClr val="dk1"/>
                </a:solidFill>
                <a:highlight>
                  <a:srgbClr val="F9F9F9"/>
                </a:highlight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 In Check Out Video Tutorial: Educational Behavior Intervention</a:t>
            </a:r>
            <a:r>
              <a:rPr lang="en-US" sz="1800">
                <a:solidFill>
                  <a:schemeClr val="dk1"/>
                </a:solidFill>
                <a:highlight>
                  <a:srgbClr val="F9F9F9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(YouTube, 8:24, 2016)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Colorado Department of Education: CICO Self-Assessment (n.d.)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Crone, D. A., Hawken, L. S., &amp; Horner, R. H. (2010). </a:t>
            </a:r>
            <a:r>
              <a:rPr lang="en-US" sz="18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Responding to problem behavior in schools: The behavior education program.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New York, NY: Guilford Press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US" sz="1800">
                <a:solidFill>
                  <a:schemeClr val="dk1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Delaware PBS Project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District and school-level coaching and technical assistance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Missouri PBIS Project: Tier 2 Workbook Chapter 5 (2020)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PBISApps.org: </a:t>
            </a:r>
            <a:r>
              <a:rPr lang="en-US" sz="1800">
                <a:solidFill>
                  <a:schemeClr val="dk1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 Dos and Don'ts to Ensure Your CICO Program is the Best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(webpage with GIFS)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e54dd463bb_0_11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Manuals to Operationalize Today’s Content</a:t>
            </a:r>
            <a:endParaRPr/>
          </a:p>
        </p:txBody>
      </p:sp>
      <p:sp>
        <p:nvSpPr>
          <p:cNvPr id="325" name="Google Shape;325;ge54dd463bb_0_113"/>
          <p:cNvSpPr txBox="1"/>
          <p:nvPr/>
        </p:nvSpPr>
        <p:spPr>
          <a:xfrm>
            <a:off x="1047325" y="2419500"/>
            <a:ext cx="97698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Missouri Schoolwide Positive Behavior Support Project: Tier 2 Workbook - </a:t>
            </a:r>
            <a:r>
              <a:rPr lang="en-US" sz="2200" u="sng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 5: Check-In, Check-Out</a:t>
            </a: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(2017, 64 pg. manual)</a:t>
            </a:r>
            <a:endParaRPr sz="2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Colorado Department of Education, Positive Behavioral Interventions and Supports Project’s  </a:t>
            </a:r>
            <a:r>
              <a:rPr lang="en-US" sz="2200" u="sng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CICO Self-Assessment and Action Plan</a:t>
            </a:r>
            <a:r>
              <a:rPr lang="en-US" sz="2200" u="sng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(n.d., 10 pg. planning guide)</a:t>
            </a:r>
            <a:endParaRPr sz="2200" u="sng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251fccc85_0_5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Next up...</a:t>
            </a:r>
            <a:endParaRPr/>
          </a:p>
        </p:txBody>
      </p:sp>
      <p:cxnSp>
        <p:nvCxnSpPr>
          <p:cNvPr id="331" name="Google Shape;331;ge251fccc85_0_50"/>
          <p:cNvCxnSpPr/>
          <p:nvPr/>
        </p:nvCxnSpPr>
        <p:spPr>
          <a:xfrm>
            <a:off x="1068350" y="2543050"/>
            <a:ext cx="0" cy="3736500"/>
          </a:xfrm>
          <a:prstGeom prst="straightConnector1">
            <a:avLst/>
          </a:prstGeom>
          <a:noFill/>
          <a:ln w="22860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2" name="Google Shape;332;ge251fccc85_0_50"/>
          <p:cNvSpPr/>
          <p:nvPr/>
        </p:nvSpPr>
        <p:spPr>
          <a:xfrm>
            <a:off x="830150" y="2766325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e251fccc85_0_50"/>
          <p:cNvSpPr/>
          <p:nvPr/>
        </p:nvSpPr>
        <p:spPr>
          <a:xfrm>
            <a:off x="835450" y="3285213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e251fccc85_0_50"/>
          <p:cNvSpPr/>
          <p:nvPr/>
        </p:nvSpPr>
        <p:spPr>
          <a:xfrm>
            <a:off x="830150" y="3804100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e251fccc85_0_50"/>
          <p:cNvSpPr/>
          <p:nvPr/>
        </p:nvSpPr>
        <p:spPr>
          <a:xfrm>
            <a:off x="827500" y="4322975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e251fccc85_0_50"/>
          <p:cNvSpPr/>
          <p:nvPr/>
        </p:nvSpPr>
        <p:spPr>
          <a:xfrm>
            <a:off x="832800" y="4841863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e251fccc85_0_50"/>
          <p:cNvSpPr/>
          <p:nvPr/>
        </p:nvSpPr>
        <p:spPr>
          <a:xfrm>
            <a:off x="827500" y="5360750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e251fccc85_0_50"/>
          <p:cNvSpPr txBox="1"/>
          <p:nvPr/>
        </p:nvSpPr>
        <p:spPr>
          <a:xfrm>
            <a:off x="1458875" y="2706300"/>
            <a:ext cx="812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Trebuchet MS"/>
                <a:ea typeface="Trebuchet MS"/>
                <a:cs typeface="Trebuchet MS"/>
                <a:sym typeface="Trebuchet MS"/>
              </a:rPr>
              <a:t>What CICO Is and Is Not</a:t>
            </a:r>
            <a:endParaRPr b="1"/>
          </a:p>
        </p:txBody>
      </p:sp>
      <p:sp>
        <p:nvSpPr>
          <p:cNvPr id="339" name="Google Shape;339;ge251fccc85_0_50"/>
          <p:cNvSpPr txBox="1"/>
          <p:nvPr/>
        </p:nvSpPr>
        <p:spPr>
          <a:xfrm>
            <a:off x="1490425" y="3228150"/>
            <a:ext cx="812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The Evidence for CICO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340" name="Google Shape;340;ge251fccc85_0_50"/>
          <p:cNvSpPr txBox="1"/>
          <p:nvPr/>
        </p:nvSpPr>
        <p:spPr>
          <a:xfrm>
            <a:off x="1501125" y="3728050"/>
            <a:ext cx="101664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Key Features of Tier 2 Interventions &amp; Implementation Considerations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341" name="Google Shape;341;ge251fccc85_0_50"/>
          <p:cNvSpPr txBox="1"/>
          <p:nvPr/>
        </p:nvSpPr>
        <p:spPr>
          <a:xfrm>
            <a:off x="1505300" y="4254950"/>
            <a:ext cx="100581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Key Features of CICO &amp; Implementation Considerations</a:t>
            </a:r>
            <a:endParaRPr sz="24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2" name="Google Shape;342;ge251fccc85_0_50"/>
          <p:cNvSpPr txBox="1"/>
          <p:nvPr/>
        </p:nvSpPr>
        <p:spPr>
          <a:xfrm>
            <a:off x="1460650" y="4776800"/>
            <a:ext cx="812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Data Tools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343" name="Google Shape;343;ge251fccc85_0_50"/>
          <p:cNvSpPr txBox="1"/>
          <p:nvPr/>
        </p:nvSpPr>
        <p:spPr>
          <a:xfrm>
            <a:off x="1471350" y="5352900"/>
            <a:ext cx="81246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Conclusion and Recommended Next Steps</a:t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e3f225fe42_0_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What CICO Is</a:t>
            </a:r>
            <a:endParaRPr/>
          </a:p>
        </p:txBody>
      </p:sp>
      <p:sp>
        <p:nvSpPr>
          <p:cNvPr id="349" name="Google Shape;349;ge3f225fe42_0_0"/>
          <p:cNvSpPr txBox="1"/>
          <p:nvPr/>
        </p:nvSpPr>
        <p:spPr>
          <a:xfrm>
            <a:off x="2567925" y="1769175"/>
            <a:ext cx="9539400" cy="5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It </a:t>
            </a:r>
            <a:r>
              <a:rPr lang="en-US" sz="2400" u="sng"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 a Tier 2 intervention: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for students who seek adult attention.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that uses and reinforces existing Tier 1 expectations.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focus attention on building student strengths and confidence and reinforcing your school’s commitment to equitable supports and outcomes for students.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help student to develop executive functioning &amp; SEL skills they can successfully and independently use in the future.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0" name="Google Shape;350;ge3f225fe4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675" y="3141300"/>
            <a:ext cx="2225500" cy="222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e6863f403c_0_5"/>
          <p:cNvSpPr txBox="1">
            <a:spLocks noGrp="1"/>
          </p:cNvSpPr>
          <p:nvPr>
            <p:ph type="title"/>
          </p:nvPr>
        </p:nvSpPr>
        <p:spPr>
          <a:xfrm>
            <a:off x="324247" y="753225"/>
            <a:ext cx="30507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What CICO Is</a:t>
            </a:r>
            <a:endParaRPr/>
          </a:p>
        </p:txBody>
      </p:sp>
      <p:pic>
        <p:nvPicPr>
          <p:cNvPr id="356" name="Google Shape;356;ge6863f403c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6400" y="217800"/>
            <a:ext cx="8506676" cy="6372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7" name="Google Shape;357;ge6863f403c_0_5"/>
          <p:cNvSpPr txBox="1"/>
          <p:nvPr/>
        </p:nvSpPr>
        <p:spPr>
          <a:xfrm>
            <a:off x="211000" y="2426700"/>
            <a:ext cx="3000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Tier 2 Workbook Chapter 5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Pgs.53-54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(Missouri PBIS, 2020)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8" name="Google Shape;358;ge6863f403c_0_5"/>
          <p:cNvSpPr txBox="1"/>
          <p:nvPr/>
        </p:nvSpPr>
        <p:spPr>
          <a:xfrm>
            <a:off x="211000" y="3678950"/>
            <a:ext cx="28740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Crone, D. A., Hawken, L. S., &amp; Horner, R. H. (2010). </a:t>
            </a:r>
            <a:r>
              <a:rPr lang="en-US" sz="1800" i="1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Responding to problem behavior in schools: The behavior education program.</a:t>
            </a: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 New York, NY: Guilford Press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What CICO Is Not</a:t>
            </a:r>
            <a:endParaRPr/>
          </a:p>
        </p:txBody>
      </p:sp>
      <p:sp>
        <p:nvSpPr>
          <p:cNvPr id="364" name="Google Shape;364;p4"/>
          <p:cNvSpPr txBox="1"/>
          <p:nvPr/>
        </p:nvSpPr>
        <p:spPr>
          <a:xfrm>
            <a:off x="2882125" y="2096550"/>
            <a:ext cx="9096000" cy="4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Trebuchet MS"/>
                <a:ea typeface="Trebuchet MS"/>
                <a:cs typeface="Trebuchet MS"/>
                <a:sym typeface="Trebuchet MS"/>
              </a:rPr>
              <a:t>It </a:t>
            </a:r>
            <a:r>
              <a:rPr lang="en-US" sz="2500" u="sng">
                <a:latin typeface="Trebuchet MS"/>
                <a:ea typeface="Trebuchet MS"/>
                <a:cs typeface="Trebuchet MS"/>
                <a:sym typeface="Trebuchet MS"/>
              </a:rPr>
              <a:t>is not</a:t>
            </a:r>
            <a:r>
              <a:rPr lang="en-US" sz="2500">
                <a:latin typeface="Trebuchet MS"/>
                <a:ea typeface="Trebuchet MS"/>
                <a:cs typeface="Trebuchet MS"/>
                <a:sym typeface="Trebuchet MS"/>
              </a:rPr>
              <a:t> a Tier 2 intervention:</a:t>
            </a:r>
            <a:endParaRPr sz="2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Trebuchet MS"/>
              <a:buChar char="●"/>
            </a:pPr>
            <a:r>
              <a:rPr lang="en-US" sz="2500">
                <a:latin typeface="Trebuchet MS"/>
                <a:ea typeface="Trebuchet MS"/>
                <a:cs typeface="Trebuchet MS"/>
                <a:sym typeface="Trebuchet MS"/>
              </a:rPr>
              <a:t>for students who avoid adult attention.</a:t>
            </a:r>
            <a:endParaRPr sz="2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rebuchet MS"/>
              <a:buChar char="●"/>
            </a:pPr>
            <a:r>
              <a:rPr lang="en-US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use in isolation of Tier 1 expectations.</a:t>
            </a:r>
            <a:endParaRPr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rebuchet MS"/>
              <a:buChar char="●"/>
            </a:pPr>
            <a:r>
              <a:rPr lang="en-US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focus more attention on student concerns.</a:t>
            </a:r>
            <a:endParaRPr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rebuchet MS"/>
              <a:buChar char="●"/>
            </a:pPr>
            <a:r>
              <a:rPr lang="en-US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keep a student dependent on adult supervision forever.</a:t>
            </a:r>
            <a:endParaRPr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65" name="Google Shape;365;p4"/>
          <p:cNvPicPr preferRelativeResize="0"/>
          <p:nvPr/>
        </p:nvPicPr>
        <p:blipFill>
          <a:blip r:embed="rId3">
            <a:alphaModFix amt="98000"/>
          </a:blip>
          <a:stretch>
            <a:fillRect/>
          </a:stretch>
        </p:blipFill>
        <p:spPr>
          <a:xfrm>
            <a:off x="321400" y="2722601"/>
            <a:ext cx="2318499" cy="341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e5bd9c2bba_0_6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400"/>
              <a:t>Student Engagement is a Tier 1 Intervention</a:t>
            </a:r>
            <a:endParaRPr sz="3400"/>
          </a:p>
        </p:txBody>
      </p:sp>
      <p:pic>
        <p:nvPicPr>
          <p:cNvPr id="371" name="Google Shape;371;ge5bd9c2bba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100" y="2915550"/>
            <a:ext cx="3326250" cy="275057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2" name="Google Shape;372;ge5bd9c2bba_0_6"/>
          <p:cNvSpPr txBox="1"/>
          <p:nvPr/>
        </p:nvSpPr>
        <p:spPr>
          <a:xfrm>
            <a:off x="3986975" y="2096550"/>
            <a:ext cx="7991100" cy="49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Trebuchet MS"/>
                <a:ea typeface="Trebuchet MS"/>
                <a:cs typeface="Trebuchet MS"/>
                <a:sym typeface="Trebuchet MS"/>
              </a:rPr>
              <a:t>Before adopting any Tier 2 intervention:</a:t>
            </a:r>
            <a:endParaRPr sz="2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Trebuchet MS"/>
              <a:buChar char="●"/>
            </a:pPr>
            <a:r>
              <a:rPr lang="en-US" sz="2500">
                <a:latin typeface="Trebuchet MS"/>
                <a:ea typeface="Trebuchet MS"/>
                <a:cs typeface="Trebuchet MS"/>
                <a:sym typeface="Trebuchet MS"/>
              </a:rPr>
              <a:t>Look at Tier 1 programming areas to reinforce for students and staff</a:t>
            </a:r>
            <a:endParaRPr sz="2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Trebuchet MS"/>
              <a:buChar char="○"/>
            </a:pPr>
            <a:r>
              <a:rPr lang="en-US" sz="2500">
                <a:latin typeface="Trebuchet MS"/>
                <a:ea typeface="Trebuchet MS"/>
                <a:cs typeface="Trebuchet MS"/>
                <a:sym typeface="Trebuchet MS"/>
              </a:rPr>
              <a:t>academic learning</a:t>
            </a:r>
            <a:endParaRPr sz="2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Trebuchet MS"/>
              <a:buChar char="○"/>
            </a:pPr>
            <a:r>
              <a:rPr lang="en-US" sz="2500">
                <a:latin typeface="Trebuchet MS"/>
                <a:ea typeface="Trebuchet MS"/>
                <a:cs typeface="Trebuchet MS"/>
                <a:sym typeface="Trebuchet MS"/>
              </a:rPr>
              <a:t>SEL and relationship-building</a:t>
            </a:r>
            <a:endParaRPr sz="2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Trebuchet MS"/>
              <a:buChar char="○"/>
            </a:pPr>
            <a:r>
              <a:rPr lang="en-US" sz="2500">
                <a:latin typeface="Trebuchet MS"/>
                <a:ea typeface="Trebuchet MS"/>
                <a:cs typeface="Trebuchet MS"/>
                <a:sym typeface="Trebuchet MS"/>
              </a:rPr>
              <a:t>prosocial behavior support</a:t>
            </a:r>
            <a:endParaRPr sz="2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rebuchet MS"/>
              <a:buChar char="●"/>
            </a:pPr>
            <a:r>
              <a:rPr lang="en-US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Consider updating Tier 1 tools</a:t>
            </a:r>
            <a:endParaRPr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rebuchet MS"/>
              <a:buChar char="○"/>
            </a:pPr>
            <a:r>
              <a:rPr lang="en-US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Universal Design for Learning strategies</a:t>
            </a:r>
            <a:endParaRPr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rebuchet MS"/>
              <a:buChar char="○"/>
            </a:pPr>
            <a:r>
              <a:rPr lang="en-US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Classroom &amp; school-wide behavior matrices and lessons</a:t>
            </a:r>
            <a:endParaRPr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e251fccc85_0_8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Now...</a:t>
            </a:r>
            <a:endParaRPr/>
          </a:p>
        </p:txBody>
      </p:sp>
      <p:cxnSp>
        <p:nvCxnSpPr>
          <p:cNvPr id="378" name="Google Shape;378;ge251fccc85_0_84"/>
          <p:cNvCxnSpPr/>
          <p:nvPr/>
        </p:nvCxnSpPr>
        <p:spPr>
          <a:xfrm>
            <a:off x="1068350" y="2543050"/>
            <a:ext cx="0" cy="3736500"/>
          </a:xfrm>
          <a:prstGeom prst="straightConnector1">
            <a:avLst/>
          </a:prstGeom>
          <a:noFill/>
          <a:ln w="22860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9" name="Google Shape;379;ge251fccc85_0_84"/>
          <p:cNvSpPr/>
          <p:nvPr/>
        </p:nvSpPr>
        <p:spPr>
          <a:xfrm>
            <a:off x="830150" y="2766325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ge251fccc85_0_84"/>
          <p:cNvSpPr/>
          <p:nvPr/>
        </p:nvSpPr>
        <p:spPr>
          <a:xfrm>
            <a:off x="835450" y="3285213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e251fccc85_0_84"/>
          <p:cNvSpPr/>
          <p:nvPr/>
        </p:nvSpPr>
        <p:spPr>
          <a:xfrm>
            <a:off x="830150" y="3804100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e251fccc85_0_84"/>
          <p:cNvSpPr/>
          <p:nvPr/>
        </p:nvSpPr>
        <p:spPr>
          <a:xfrm>
            <a:off x="827500" y="4322975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e251fccc85_0_84"/>
          <p:cNvSpPr/>
          <p:nvPr/>
        </p:nvSpPr>
        <p:spPr>
          <a:xfrm>
            <a:off x="832800" y="4841863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e251fccc85_0_84"/>
          <p:cNvSpPr/>
          <p:nvPr/>
        </p:nvSpPr>
        <p:spPr>
          <a:xfrm>
            <a:off x="827500" y="5360750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ge251fccc85_0_84"/>
          <p:cNvSpPr txBox="1"/>
          <p:nvPr/>
        </p:nvSpPr>
        <p:spPr>
          <a:xfrm>
            <a:off x="1458875" y="2706300"/>
            <a:ext cx="812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What CICO Is and Is Not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386" name="Google Shape;386;ge251fccc85_0_84"/>
          <p:cNvSpPr txBox="1"/>
          <p:nvPr/>
        </p:nvSpPr>
        <p:spPr>
          <a:xfrm>
            <a:off x="1490425" y="3228150"/>
            <a:ext cx="812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Evidence for CICO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87" name="Google Shape;387;ge251fccc85_0_84"/>
          <p:cNvSpPr txBox="1"/>
          <p:nvPr/>
        </p:nvSpPr>
        <p:spPr>
          <a:xfrm>
            <a:off x="1501125" y="3728050"/>
            <a:ext cx="101664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Key Features of Tier 2 Interventions &amp; Implementation Considerations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388" name="Google Shape;388;ge251fccc85_0_84"/>
          <p:cNvSpPr txBox="1"/>
          <p:nvPr/>
        </p:nvSpPr>
        <p:spPr>
          <a:xfrm>
            <a:off x="1505300" y="4254950"/>
            <a:ext cx="100581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Key Features of CICO &amp; Implementation Considerations</a:t>
            </a:r>
            <a:endParaRPr sz="24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9" name="Google Shape;389;ge251fccc85_0_84"/>
          <p:cNvSpPr txBox="1"/>
          <p:nvPr/>
        </p:nvSpPr>
        <p:spPr>
          <a:xfrm>
            <a:off x="1460650" y="4776800"/>
            <a:ext cx="812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Data Tools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390" name="Google Shape;390;ge251fccc85_0_84"/>
          <p:cNvSpPr txBox="1"/>
          <p:nvPr/>
        </p:nvSpPr>
        <p:spPr>
          <a:xfrm>
            <a:off x="1471350" y="5352900"/>
            <a:ext cx="81246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Conclusion and Recommended Next Steps</a:t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e5e6ac2a5f_0_1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The Evidence Behind CICO 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96" name="Google Shape;396;ge5e6ac2a5f_0_12"/>
          <p:cNvSpPr txBox="1">
            <a:spLocks noGrp="1"/>
          </p:cNvSpPr>
          <p:nvPr>
            <p:ph type="body" idx="1"/>
          </p:nvPr>
        </p:nvSpPr>
        <p:spPr>
          <a:xfrm>
            <a:off x="680325" y="2205500"/>
            <a:ext cx="10976700" cy="4000500"/>
          </a:xfrm>
          <a:prstGeom prst="rect">
            <a:avLst/>
          </a:prstGeom>
          <a:noFill/>
          <a:ln w="9525" cap="flat" cmpd="sng">
            <a:solidFill>
              <a:srgbClr val="F9F9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•"/>
            </a:pPr>
            <a:r>
              <a:rPr lang="en-US" sz="2000">
                <a:solidFill>
                  <a:srgbClr val="222222"/>
                </a:solidFill>
                <a:highlight>
                  <a:srgbClr val="F3F3F3"/>
                </a:highlight>
              </a:rPr>
              <a:t>Daily Progress Report Program, Behavior Education Program (BEP), Hello, Update, &amp; Goodbye (HUG program)</a:t>
            </a:r>
            <a:endParaRPr sz="2000">
              <a:solidFill>
                <a:srgbClr val="222222"/>
              </a:solidFill>
              <a:highlight>
                <a:srgbClr val="F3F3F3"/>
              </a:highlight>
            </a:endParaRPr>
          </a:p>
          <a:p>
            <a:pPr marL="45720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000">
              <a:solidFill>
                <a:srgbClr val="222222"/>
              </a:solidFill>
              <a:highlight>
                <a:srgbClr val="F3F3F3"/>
              </a:highlight>
            </a:endParaRPr>
          </a:p>
          <a:p>
            <a:pPr marL="457200" lvl="0" indent="-3556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2000"/>
              <a:buChar char="•"/>
            </a:pPr>
            <a:r>
              <a:rPr lang="en-US" sz="2000">
                <a:solidFill>
                  <a:srgbClr val="222222"/>
                </a:solidFill>
                <a:highlight>
                  <a:srgbClr val="F3F3F3"/>
                </a:highlight>
              </a:rPr>
              <a:t>used in general and special education settings</a:t>
            </a:r>
            <a:endParaRPr sz="2000">
              <a:solidFill>
                <a:srgbClr val="222222"/>
              </a:solidFill>
              <a:highlight>
                <a:srgbClr val="F3F3F3"/>
              </a:highlight>
            </a:endParaRPr>
          </a:p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•"/>
            </a:pPr>
            <a:r>
              <a:rPr lang="en-US" sz="2000">
                <a:solidFill>
                  <a:srgbClr val="222222"/>
                </a:solidFill>
                <a:highlight>
                  <a:srgbClr val="F3F3F3"/>
                </a:highlight>
              </a:rPr>
              <a:t>resulted in changes in teacher ratings and office discipline referral changes</a:t>
            </a:r>
            <a:endParaRPr sz="2000">
              <a:solidFill>
                <a:srgbClr val="222222"/>
              </a:solidFill>
              <a:highlight>
                <a:srgbClr val="F3F3F3"/>
              </a:highlight>
            </a:endParaRPr>
          </a:p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•"/>
            </a:pPr>
            <a:r>
              <a:rPr lang="en-US" sz="2000">
                <a:solidFill>
                  <a:srgbClr val="222222"/>
                </a:solidFill>
                <a:highlight>
                  <a:srgbClr val="F3F3F3"/>
                </a:highlight>
              </a:rPr>
              <a:t>decreased frequency of problem behavior during academic routines</a:t>
            </a:r>
            <a:endParaRPr sz="2000">
              <a:solidFill>
                <a:srgbClr val="222222"/>
              </a:solidFill>
              <a:highlight>
                <a:srgbClr val="F3F3F3"/>
              </a:highlight>
            </a:endParaRPr>
          </a:p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•"/>
            </a:pPr>
            <a:r>
              <a:rPr lang="en-US" sz="2000">
                <a:solidFill>
                  <a:srgbClr val="222222"/>
                </a:solidFill>
                <a:highlight>
                  <a:srgbClr val="F3F3F3"/>
                </a:highlight>
              </a:rPr>
              <a:t>increased academic engagement</a:t>
            </a:r>
            <a:endParaRPr sz="2000">
              <a:solidFill>
                <a:srgbClr val="222222"/>
              </a:solidFill>
              <a:highlight>
                <a:srgbClr val="F3F3F3"/>
              </a:highlight>
            </a:endParaRPr>
          </a:p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•"/>
            </a:pPr>
            <a:r>
              <a:rPr lang="en-US" sz="2000">
                <a:solidFill>
                  <a:srgbClr val="222222"/>
                </a:solidFill>
                <a:highlight>
                  <a:srgbClr val="F3F3F3"/>
                </a:highlight>
              </a:rPr>
              <a:t>ranked as “acceptable and effective” by students and teachers </a:t>
            </a:r>
            <a:endParaRPr sz="2000">
              <a:solidFill>
                <a:srgbClr val="222222"/>
              </a:solidFill>
              <a:highlight>
                <a:srgbClr val="F3F3F3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000">
              <a:solidFill>
                <a:srgbClr val="222222"/>
              </a:solidFill>
              <a:highlight>
                <a:srgbClr val="F3F3F3"/>
              </a:highlight>
            </a:endParaRPr>
          </a:p>
          <a:p>
            <a:pPr marL="457200" lvl="0" indent="-3429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</a:pPr>
            <a:r>
              <a:rPr lang="en-US" sz="1800">
                <a:solidFill>
                  <a:srgbClr val="222222"/>
                </a:solidFill>
                <a:highlight>
                  <a:srgbClr val="F3F3F3"/>
                </a:highlight>
              </a:rPr>
              <a:t>l</a:t>
            </a:r>
            <a:r>
              <a:rPr lang="en-US" sz="2000">
                <a:solidFill>
                  <a:srgbClr val="222222"/>
                </a:solidFill>
                <a:highlight>
                  <a:srgbClr val="F3F3F3"/>
                </a:highlight>
              </a:rPr>
              <a:t>imited experimental design in research</a:t>
            </a:r>
            <a:endParaRPr sz="2000">
              <a:solidFill>
                <a:srgbClr val="222222"/>
              </a:solidFill>
              <a:highlight>
                <a:srgbClr val="F3F3F3"/>
              </a:highlight>
            </a:endParaRPr>
          </a:p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•"/>
            </a:pPr>
            <a:r>
              <a:rPr lang="en-US" sz="2000">
                <a:solidFill>
                  <a:srgbClr val="222222"/>
                </a:solidFill>
                <a:highlight>
                  <a:srgbClr val="F3F3F3"/>
                </a:highlight>
              </a:rPr>
              <a:t>some students may also need Tier 3 support while in CICO</a:t>
            </a:r>
            <a:endParaRPr sz="2000">
              <a:solidFill>
                <a:srgbClr val="222222"/>
              </a:solidFill>
              <a:highlight>
                <a:srgbClr val="F3F3F3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935"/>
              <a:buNone/>
            </a:pPr>
            <a:endParaRPr sz="1800">
              <a:solidFill>
                <a:srgbClr val="222222"/>
              </a:solidFill>
              <a:highlight>
                <a:srgbClr val="F3F3F3"/>
              </a:highlight>
            </a:endParaRPr>
          </a:p>
          <a:p>
            <a:pPr marL="45720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3F3F3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800">
              <a:solidFill>
                <a:srgbClr val="38761D"/>
              </a:solidFill>
              <a:highlight>
                <a:srgbClr val="F3F3F3"/>
              </a:highlight>
            </a:endParaRPr>
          </a:p>
        </p:txBody>
      </p:sp>
      <p:sp>
        <p:nvSpPr>
          <p:cNvPr id="397" name="Google Shape;397;ge5e6ac2a5f_0_12"/>
          <p:cNvSpPr txBox="1"/>
          <p:nvPr/>
        </p:nvSpPr>
        <p:spPr>
          <a:xfrm>
            <a:off x="385475" y="6021675"/>
            <a:ext cx="1180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-US" sz="1800">
                <a:solidFill>
                  <a:srgbClr val="222222"/>
                </a:solidFill>
                <a:highlight>
                  <a:srgbClr val="F3F3F3"/>
                </a:highlight>
                <a:latin typeface="Trebuchet MS"/>
                <a:ea typeface="Trebuchet MS"/>
                <a:cs typeface="Trebuchet MS"/>
                <a:sym typeface="Trebuchet MS"/>
              </a:rPr>
              <a:t>Campbell &amp; Anderson (2011). </a:t>
            </a:r>
            <a:r>
              <a:rPr lang="en-US" sz="1800">
                <a:solidFill>
                  <a:schemeClr val="dk1"/>
                </a:solidFill>
                <a:highlight>
                  <a:srgbClr val="F3F3F3"/>
                </a:highlight>
                <a:latin typeface="Trebuchet MS"/>
                <a:ea typeface="Trebuchet MS"/>
                <a:cs typeface="Trebuchet MS"/>
                <a:sym typeface="Trebuchet MS"/>
              </a:rPr>
              <a:t>MacLeod, Hawken, O’Neill, &amp; Bundock,(2016).</a:t>
            </a:r>
            <a:r>
              <a:rPr lang="en-US" sz="1800">
                <a:solidFill>
                  <a:srgbClr val="222222"/>
                </a:solidFill>
                <a:highlight>
                  <a:srgbClr val="F3F3F3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>
                <a:solidFill>
                  <a:schemeClr val="dk1"/>
                </a:solidFill>
                <a:highlight>
                  <a:srgbClr val="F3F3F3"/>
                </a:highlight>
                <a:latin typeface="Trebuchet MS"/>
                <a:ea typeface="Trebuchet MS"/>
                <a:cs typeface="Trebuchet MS"/>
                <a:sym typeface="Trebuchet MS"/>
              </a:rPr>
              <a:t>McIntosh, Campbell, Carter &amp; Dickey (2009). Vanderbilt University. (2013).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251fccc85_0_1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The Evidence Behind CICO 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403" name="Google Shape;403;ge251fccc85_0_10"/>
          <p:cNvSpPr txBox="1">
            <a:spLocks noGrp="1"/>
          </p:cNvSpPr>
          <p:nvPr>
            <p:ph type="body" idx="1"/>
          </p:nvPr>
        </p:nvSpPr>
        <p:spPr>
          <a:xfrm>
            <a:off x="590800" y="2258025"/>
            <a:ext cx="11268900" cy="4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1800">
                <a:solidFill>
                  <a:srgbClr val="222222"/>
                </a:solidFill>
                <a:highlight>
                  <a:srgbClr val="F3F3F3"/>
                </a:highlight>
              </a:rPr>
              <a:t>Campbell, A., &amp; Anderson, C. M. (2011). Check‐in/check‐out: A systematic evaluation and component analysis. </a:t>
            </a:r>
            <a:r>
              <a:rPr lang="en-US" sz="1800" i="1">
                <a:solidFill>
                  <a:srgbClr val="222222"/>
                </a:solidFill>
                <a:highlight>
                  <a:srgbClr val="F3F3F3"/>
                </a:highlight>
              </a:rPr>
              <a:t>Journal of applied behavior analysis</a:t>
            </a:r>
            <a:r>
              <a:rPr lang="en-US" sz="1800">
                <a:solidFill>
                  <a:srgbClr val="222222"/>
                </a:solidFill>
                <a:highlight>
                  <a:srgbClr val="F3F3F3"/>
                </a:highlight>
              </a:rPr>
              <a:t>, </a:t>
            </a:r>
            <a:r>
              <a:rPr lang="en-US" sz="1800" i="1">
                <a:solidFill>
                  <a:srgbClr val="222222"/>
                </a:solidFill>
                <a:highlight>
                  <a:srgbClr val="F3F3F3"/>
                </a:highlight>
              </a:rPr>
              <a:t>44</a:t>
            </a:r>
            <a:r>
              <a:rPr lang="en-US" sz="1800">
                <a:solidFill>
                  <a:srgbClr val="222222"/>
                </a:solidFill>
                <a:highlight>
                  <a:srgbClr val="F3F3F3"/>
                </a:highlight>
              </a:rPr>
              <a:t>(2), 315-326.</a:t>
            </a:r>
            <a:endParaRPr sz="1800">
              <a:solidFill>
                <a:srgbClr val="222222"/>
              </a:solidFill>
              <a:highlight>
                <a:srgbClr val="F3F3F3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935"/>
              <a:buNone/>
            </a:pPr>
            <a:endParaRPr sz="1100">
              <a:solidFill>
                <a:srgbClr val="222222"/>
              </a:solidFill>
              <a:highlight>
                <a:srgbClr val="F3F3F3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3F3F3"/>
                </a:highlight>
              </a:rPr>
              <a:t>MacLeod, K. S., Hawken, L. S., O’Neill, R. E., &amp; Bundock, K. (2016). Combining Tier 2 and Tier 3 supports for students with disabilities in general education settings. Journal of Educational Issues, 2(2), 331–351. </a:t>
            </a:r>
            <a:endParaRPr sz="1800">
              <a:solidFill>
                <a:schemeClr val="dk1"/>
              </a:solidFill>
              <a:highlight>
                <a:srgbClr val="F3F3F3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935"/>
              <a:buNone/>
            </a:pPr>
            <a:endParaRPr sz="1100">
              <a:solidFill>
                <a:srgbClr val="222222"/>
              </a:solidFill>
              <a:highlight>
                <a:srgbClr val="F3F3F3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3F3F3"/>
                </a:highlight>
              </a:rPr>
              <a:t>McIntosh K, Campbell A, Carter D, &amp; Dickey C. (2009). Differential effects of a tier two behavior intervention based on function of problem behavior. </a:t>
            </a:r>
            <a:r>
              <a:rPr lang="en-US" sz="1800" i="1">
                <a:solidFill>
                  <a:schemeClr val="dk1"/>
                </a:solidFill>
                <a:highlight>
                  <a:srgbClr val="F3F3F3"/>
                </a:highlight>
              </a:rPr>
              <a:t>Journal of Positive Behavior Interventions, </a:t>
            </a:r>
            <a:r>
              <a:rPr lang="en-US" sz="1800">
                <a:solidFill>
                  <a:schemeClr val="dk1"/>
                </a:solidFill>
                <a:highlight>
                  <a:srgbClr val="F3F3F3"/>
                </a:highlight>
              </a:rPr>
              <a:t>11, 82–93.</a:t>
            </a:r>
            <a:endParaRPr sz="1800">
              <a:solidFill>
                <a:schemeClr val="dk1"/>
              </a:solidFill>
              <a:highlight>
                <a:srgbClr val="F3F3F3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highlight>
                <a:srgbClr val="F3F3F3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3F3F3"/>
                </a:highlight>
              </a:rPr>
              <a:t>Vanderbilt University. (2013). Tip Sheet: Check-In / Check-Out (CICO). https://my.vanderbilt.edu/specialeducationinduction/files/2013/07/Tip-Sheet-Check-In-Check-Out.pdf</a:t>
            </a:r>
            <a:endParaRPr sz="1800">
              <a:solidFill>
                <a:schemeClr val="dk1"/>
              </a:solidFill>
              <a:highlight>
                <a:srgbClr val="F3F3F3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sz="1800">
              <a:solidFill>
                <a:srgbClr val="222222"/>
              </a:solidFill>
              <a:highlight>
                <a:srgbClr val="F3F3F3"/>
              </a:highlight>
            </a:endParaRPr>
          </a:p>
          <a:p>
            <a:pPr marL="45720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3F3F3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800">
              <a:solidFill>
                <a:srgbClr val="38761D"/>
              </a:solidFill>
              <a:highlight>
                <a:srgbClr val="F3F3F3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54dd463bb_0_10"/>
          <p:cNvSpPr/>
          <p:nvPr/>
        </p:nvSpPr>
        <p:spPr>
          <a:xfrm>
            <a:off x="-1895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9" name="Google Shape;219;ge54dd463bb_0_10"/>
          <p:cNvSpPr/>
          <p:nvPr/>
        </p:nvSpPr>
        <p:spPr>
          <a:xfrm rot="5400000" flipH="1">
            <a:off x="1002082" y="4996"/>
            <a:ext cx="2717443" cy="3657200"/>
          </a:xfrm>
          <a:custGeom>
            <a:avLst/>
            <a:gdLst/>
            <a:ahLst/>
            <a:cxnLst/>
            <a:rect l="l" t="t" r="r" b="b"/>
            <a:pathLst>
              <a:path w="10002" h="10000" extrusionOk="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e54dd463bb_0_10"/>
          <p:cNvSpPr/>
          <p:nvPr/>
        </p:nvSpPr>
        <p:spPr>
          <a:xfrm>
            <a:off x="0" y="4551037"/>
            <a:ext cx="12192000" cy="2328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1" name="Google Shape;221;ge54dd463bb_0_10"/>
          <p:cNvSpPr txBox="1">
            <a:spLocks noGrp="1"/>
          </p:cNvSpPr>
          <p:nvPr>
            <p:ph type="ctrTitle"/>
          </p:nvPr>
        </p:nvSpPr>
        <p:spPr>
          <a:xfrm>
            <a:off x="659230" y="5231163"/>
            <a:ext cx="108699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</a:pPr>
            <a:r>
              <a:rPr lang="en-US" sz="2500"/>
              <a:t>THE DELAWARE POSITIVE BEHAVIOR SUPPORT PROJECT (DE-PBS)</a:t>
            </a:r>
            <a:br>
              <a:rPr lang="en-US" sz="2500"/>
            </a:br>
            <a:r>
              <a:rPr lang="en-US" sz="2500"/>
              <a:t>IS AN ONGOING COLLABORATION BETWEEN THE DELAWARE DEPARTMENT OF EDUCATION AND THE UD CENTER FOR DISABILITIES </a:t>
            </a:r>
            <a:r>
              <a:rPr lang="en-US" sz="25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STUDIES</a:t>
            </a:r>
            <a:endParaRPr sz="4100"/>
          </a:p>
        </p:txBody>
      </p:sp>
      <p:pic>
        <p:nvPicPr>
          <p:cNvPr id="222" name="Google Shape;222;ge54dd463bb_0_10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025" y="2023584"/>
            <a:ext cx="3509625" cy="750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e54dd463bb_0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5224" y="1973415"/>
            <a:ext cx="3232525" cy="889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e54dd463bb_0_10" descr="http://wh1.oet.udel.edu/pbs/wp-content/uploads/2011/06/Triangle-Update-2.1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7750" y="535774"/>
            <a:ext cx="3341999" cy="319987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e54dd463bb_0_10"/>
          <p:cNvSpPr/>
          <p:nvPr/>
        </p:nvSpPr>
        <p:spPr>
          <a:xfrm rot="-5400000" flipH="1">
            <a:off x="8406203" y="1123798"/>
            <a:ext cx="2717443" cy="3657200"/>
          </a:xfrm>
          <a:custGeom>
            <a:avLst/>
            <a:gdLst/>
            <a:ahLst/>
            <a:cxnLst/>
            <a:rect l="l" t="t" r="r" b="b"/>
            <a:pathLst>
              <a:path w="10002" h="10000" extrusionOk="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e5e6ac2a5f_0_3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Let’s Dive Deeper into the Details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409" name="Google Shape;409;ge5e6ac2a5f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75" y="2364126"/>
            <a:ext cx="6361799" cy="274117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0" name="Google Shape;410;ge5e6ac2a5f_0_31"/>
          <p:cNvSpPr txBox="1"/>
          <p:nvPr/>
        </p:nvSpPr>
        <p:spPr>
          <a:xfrm>
            <a:off x="7199175" y="2364125"/>
            <a:ext cx="45918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Center for PBIS</a:t>
            </a:r>
            <a:endParaRPr sz="24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Adding Check-in Check-out to MTSS (School Climate Transformation Grant webinar)</a:t>
            </a:r>
            <a:endParaRPr sz="1900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hr</a:t>
            </a:r>
            <a:endParaRPr sz="1900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Guidance on Adapting Check-in Check-out for Distance Learning</a:t>
            </a:r>
            <a:endParaRPr sz="1900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10 pg. practice brief</a:t>
            </a:r>
            <a:endParaRPr sz="1900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e251fccc85_0_10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Now... </a:t>
            </a:r>
            <a:endParaRPr/>
          </a:p>
        </p:txBody>
      </p:sp>
      <p:cxnSp>
        <p:nvCxnSpPr>
          <p:cNvPr id="416" name="Google Shape;416;ge251fccc85_0_101"/>
          <p:cNvCxnSpPr/>
          <p:nvPr/>
        </p:nvCxnSpPr>
        <p:spPr>
          <a:xfrm>
            <a:off x="1068350" y="2543050"/>
            <a:ext cx="0" cy="3736500"/>
          </a:xfrm>
          <a:prstGeom prst="straightConnector1">
            <a:avLst/>
          </a:prstGeom>
          <a:noFill/>
          <a:ln w="22860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ge251fccc85_0_101"/>
          <p:cNvSpPr/>
          <p:nvPr/>
        </p:nvSpPr>
        <p:spPr>
          <a:xfrm>
            <a:off x="830150" y="2766325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ge251fccc85_0_101"/>
          <p:cNvSpPr/>
          <p:nvPr/>
        </p:nvSpPr>
        <p:spPr>
          <a:xfrm>
            <a:off x="835450" y="3285213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e251fccc85_0_101"/>
          <p:cNvSpPr/>
          <p:nvPr/>
        </p:nvSpPr>
        <p:spPr>
          <a:xfrm>
            <a:off x="830150" y="3804100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ge251fccc85_0_101"/>
          <p:cNvSpPr/>
          <p:nvPr/>
        </p:nvSpPr>
        <p:spPr>
          <a:xfrm>
            <a:off x="827500" y="4322975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e251fccc85_0_101"/>
          <p:cNvSpPr/>
          <p:nvPr/>
        </p:nvSpPr>
        <p:spPr>
          <a:xfrm>
            <a:off x="832800" y="4841863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e251fccc85_0_101"/>
          <p:cNvSpPr/>
          <p:nvPr/>
        </p:nvSpPr>
        <p:spPr>
          <a:xfrm>
            <a:off x="827500" y="5360750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ge251fccc85_0_101"/>
          <p:cNvSpPr txBox="1"/>
          <p:nvPr/>
        </p:nvSpPr>
        <p:spPr>
          <a:xfrm>
            <a:off x="1458875" y="2706300"/>
            <a:ext cx="812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What CICO Is and Is Not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424" name="Google Shape;424;ge251fccc85_0_101"/>
          <p:cNvSpPr txBox="1"/>
          <p:nvPr/>
        </p:nvSpPr>
        <p:spPr>
          <a:xfrm>
            <a:off x="1490425" y="3228150"/>
            <a:ext cx="812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The Evidence for CICO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425" name="Google Shape;425;ge251fccc85_0_101"/>
          <p:cNvSpPr txBox="1"/>
          <p:nvPr/>
        </p:nvSpPr>
        <p:spPr>
          <a:xfrm>
            <a:off x="1501125" y="3728050"/>
            <a:ext cx="105087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Key Features of Tier 2 Interventions &amp; Implementation Considerations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26" name="Google Shape;426;ge251fccc85_0_101"/>
          <p:cNvSpPr txBox="1"/>
          <p:nvPr/>
        </p:nvSpPr>
        <p:spPr>
          <a:xfrm>
            <a:off x="1505300" y="4254950"/>
            <a:ext cx="100581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Key Features of CICO &amp; Implementation Considerations</a:t>
            </a:r>
            <a:endParaRPr sz="24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7" name="Google Shape;427;ge251fccc85_0_101"/>
          <p:cNvSpPr txBox="1"/>
          <p:nvPr/>
        </p:nvSpPr>
        <p:spPr>
          <a:xfrm>
            <a:off x="1460650" y="4776800"/>
            <a:ext cx="812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Data Tools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428" name="Google Shape;428;ge251fccc85_0_101"/>
          <p:cNvSpPr txBox="1"/>
          <p:nvPr/>
        </p:nvSpPr>
        <p:spPr>
          <a:xfrm>
            <a:off x="1471350" y="5352900"/>
            <a:ext cx="81246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Conclusion and Recommended Next Steps</a:t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b="1"/>
              <a:t>Tier 2 Interventions</a:t>
            </a:r>
            <a:endParaRPr/>
          </a:p>
        </p:txBody>
      </p:sp>
      <p:sp>
        <p:nvSpPr>
          <p:cNvPr id="434" name="Google Shape;434;p8"/>
          <p:cNvSpPr txBox="1"/>
          <p:nvPr/>
        </p:nvSpPr>
        <p:spPr>
          <a:xfrm>
            <a:off x="495300" y="2362200"/>
            <a:ext cx="110871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00" marR="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Key Features of Any Tier 2 intervention </a:t>
            </a: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00" marR="0" lvl="1" indent="-34290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Logistical Considerations 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00" marR="0" lvl="1" indent="-34290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Ensuring fidelity</a:t>
            </a:r>
            <a:endParaRPr sz="3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e3f225fe42_0_7"/>
          <p:cNvSpPr txBox="1">
            <a:spLocks noGrp="1"/>
          </p:cNvSpPr>
          <p:nvPr>
            <p:ph type="title"/>
          </p:nvPr>
        </p:nvSpPr>
        <p:spPr>
          <a:xfrm>
            <a:off x="-324100" y="2757400"/>
            <a:ext cx="2917800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</a:rPr>
              <a:t>Key Features of Any Tier 2 intervention 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40" name="Google Shape;440;ge3f225fe42_0_7"/>
          <p:cNvSpPr txBox="1"/>
          <p:nvPr/>
        </p:nvSpPr>
        <p:spPr>
          <a:xfrm>
            <a:off x="283100" y="4022650"/>
            <a:ext cx="170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(PBIS, 2020)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~ 3 mins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41" name="Google Shape;441;ge3f225fe42_0_7" descr="Check-in/ Check-out (CICO) is the most frequently implemented Tier II practice within PBIS.  This webinar will focus on: (a) the rationale for CICO, (b) when a school should consider adoption of CICO, (c) the core features of CICO, and (d) common barriers (and solutions) encountered during adoption of CICO." title="SCTG Webinar- Adding Check-in/Check-out to MTS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2575" y="109575"/>
            <a:ext cx="8885875" cy="66644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3f225fe42_0_14"/>
          <p:cNvSpPr txBox="1">
            <a:spLocks noGrp="1"/>
          </p:cNvSpPr>
          <p:nvPr>
            <p:ph type="title"/>
          </p:nvPr>
        </p:nvSpPr>
        <p:spPr>
          <a:xfrm>
            <a:off x="143325" y="2772400"/>
            <a:ext cx="27789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</a:rPr>
              <a:t>Logistical Considerations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447" name="Google Shape;447;ge3f225fe42_0_14" descr="Check-in/ Check-out (CICO) is the most frequently implemented Tier II practice within PBIS.  This webinar will focus on: (a) the rationale for CICO, (b) when a school should consider adoption of CICO, (c) the core features of CICO, and (d) common barriers (and solutions) encountered during adoption of CICO." title="SCTG Webinar- Adding Check-in/Check-out to MTS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9955" y="744725"/>
            <a:ext cx="7872325" cy="590425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8" name="Google Shape;448;ge3f225fe42_0_14"/>
          <p:cNvSpPr txBox="1"/>
          <p:nvPr/>
        </p:nvSpPr>
        <p:spPr>
          <a:xfrm>
            <a:off x="283100" y="4022650"/>
            <a:ext cx="170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(PBIS, 2020)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~ 6 mins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e3f225fe42_0_19"/>
          <p:cNvSpPr txBox="1">
            <a:spLocks noGrp="1"/>
          </p:cNvSpPr>
          <p:nvPr>
            <p:ph type="title"/>
          </p:nvPr>
        </p:nvSpPr>
        <p:spPr>
          <a:xfrm>
            <a:off x="281297" y="2154275"/>
            <a:ext cx="30783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</a:rPr>
              <a:t>Ensuring fidelity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54" name="Google Shape;454;ge3f225fe42_0_19"/>
          <p:cNvSpPr txBox="1"/>
          <p:nvPr/>
        </p:nvSpPr>
        <p:spPr>
          <a:xfrm>
            <a:off x="281300" y="4868225"/>
            <a:ext cx="2454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Tier 2 Workbook Chapter 5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Pgs.53-54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(Missouri PBIS, 2020)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55" name="Google Shape;455;ge3f225fe42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7650" y="110475"/>
            <a:ext cx="6096425" cy="653265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56" name="Google Shape;456;ge3f225fe42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8298" y="191125"/>
            <a:ext cx="6177003" cy="653265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57" name="Google Shape;457;ge3f225fe42_0_19"/>
          <p:cNvSpPr txBox="1"/>
          <p:nvPr/>
        </p:nvSpPr>
        <p:spPr>
          <a:xfrm>
            <a:off x="281300" y="3405200"/>
            <a:ext cx="2618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CICO Self-Assessment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Pgs.1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(Colorado Department of Education, n.d.)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e251fccc85_0_11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Now... </a:t>
            </a:r>
            <a:endParaRPr/>
          </a:p>
        </p:txBody>
      </p:sp>
      <p:cxnSp>
        <p:nvCxnSpPr>
          <p:cNvPr id="463" name="Google Shape;463;ge251fccc85_0_118"/>
          <p:cNvCxnSpPr/>
          <p:nvPr/>
        </p:nvCxnSpPr>
        <p:spPr>
          <a:xfrm>
            <a:off x="1068350" y="2543050"/>
            <a:ext cx="0" cy="3736500"/>
          </a:xfrm>
          <a:prstGeom prst="straightConnector1">
            <a:avLst/>
          </a:prstGeom>
          <a:noFill/>
          <a:ln w="22860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4" name="Google Shape;464;ge251fccc85_0_118"/>
          <p:cNvSpPr/>
          <p:nvPr/>
        </p:nvSpPr>
        <p:spPr>
          <a:xfrm>
            <a:off x="830150" y="2766325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ge251fccc85_0_118"/>
          <p:cNvSpPr/>
          <p:nvPr/>
        </p:nvSpPr>
        <p:spPr>
          <a:xfrm>
            <a:off x="835450" y="3285213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e251fccc85_0_118"/>
          <p:cNvSpPr/>
          <p:nvPr/>
        </p:nvSpPr>
        <p:spPr>
          <a:xfrm>
            <a:off x="830150" y="3804100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ge251fccc85_0_118"/>
          <p:cNvSpPr/>
          <p:nvPr/>
        </p:nvSpPr>
        <p:spPr>
          <a:xfrm>
            <a:off x="827500" y="4322975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e251fccc85_0_118"/>
          <p:cNvSpPr/>
          <p:nvPr/>
        </p:nvSpPr>
        <p:spPr>
          <a:xfrm>
            <a:off x="832800" y="4841863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e251fccc85_0_118"/>
          <p:cNvSpPr/>
          <p:nvPr/>
        </p:nvSpPr>
        <p:spPr>
          <a:xfrm>
            <a:off x="827500" y="5360750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ge251fccc85_0_118"/>
          <p:cNvSpPr txBox="1"/>
          <p:nvPr/>
        </p:nvSpPr>
        <p:spPr>
          <a:xfrm>
            <a:off x="1458875" y="2706300"/>
            <a:ext cx="812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What CICO Is and Is Not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471" name="Google Shape;471;ge251fccc85_0_118"/>
          <p:cNvSpPr txBox="1"/>
          <p:nvPr/>
        </p:nvSpPr>
        <p:spPr>
          <a:xfrm>
            <a:off x="1490425" y="3228150"/>
            <a:ext cx="812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The Evidence for CICO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472" name="Google Shape;472;ge251fccc85_0_118"/>
          <p:cNvSpPr txBox="1"/>
          <p:nvPr/>
        </p:nvSpPr>
        <p:spPr>
          <a:xfrm>
            <a:off x="1501125" y="3728050"/>
            <a:ext cx="105087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Key Features of Tier 2 Interventions &amp; Implementation Considerations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473" name="Google Shape;473;ge251fccc85_0_118"/>
          <p:cNvSpPr txBox="1"/>
          <p:nvPr/>
        </p:nvSpPr>
        <p:spPr>
          <a:xfrm>
            <a:off x="1505300" y="4254950"/>
            <a:ext cx="100581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Key Features of CICO &amp; Implementation Considerations</a:t>
            </a:r>
            <a:endParaRPr sz="24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4" name="Google Shape;474;ge251fccc85_0_118"/>
          <p:cNvSpPr txBox="1"/>
          <p:nvPr/>
        </p:nvSpPr>
        <p:spPr>
          <a:xfrm>
            <a:off x="1460650" y="4776800"/>
            <a:ext cx="812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Data Tools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475" name="Google Shape;475;ge251fccc85_0_118"/>
          <p:cNvSpPr txBox="1"/>
          <p:nvPr/>
        </p:nvSpPr>
        <p:spPr>
          <a:xfrm>
            <a:off x="1471350" y="5352900"/>
            <a:ext cx="81246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Conclusion and Recommended Next Steps</a:t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b="1"/>
              <a:t>CICO as a Tier 2 Intervention</a:t>
            </a:r>
            <a:endParaRPr/>
          </a:p>
        </p:txBody>
      </p:sp>
      <p:sp>
        <p:nvSpPr>
          <p:cNvPr id="481" name="Google Shape;481;p10"/>
          <p:cNvSpPr txBox="1"/>
          <p:nvPr/>
        </p:nvSpPr>
        <p:spPr>
          <a:xfrm>
            <a:off x="552450" y="2490700"/>
            <a:ext cx="110871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to determine if </a:t>
            </a: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CICO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is appropriate for your s</a:t>
            </a: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tudents</a:t>
            </a:r>
            <a:endParaRPr/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Key features of CICO</a:t>
            </a:r>
            <a:endParaRPr sz="2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​</a:t>
            </a: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tudents to consider for CICO</a:t>
            </a:r>
            <a:endParaRPr sz="2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</a:t>
            </a: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tudent and staff orientation to CICO</a:t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e3f225fe42_0_25"/>
          <p:cNvSpPr txBox="1">
            <a:spLocks noGrp="1"/>
          </p:cNvSpPr>
          <p:nvPr>
            <p:ph type="title"/>
          </p:nvPr>
        </p:nvSpPr>
        <p:spPr>
          <a:xfrm>
            <a:off x="205124" y="3322275"/>
            <a:ext cx="3118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</a:rPr>
              <a:t>CICO: </a:t>
            </a:r>
            <a:r>
              <a:rPr lang="en-US" sz="29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to determine if it is appropriate for your school</a:t>
            </a:r>
            <a:endParaRPr sz="29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</a:rPr>
              <a:t>(PBIS, 2020)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</a:rPr>
              <a:t>~ 3 mins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</a:endParaRPr>
          </a:p>
        </p:txBody>
      </p:sp>
      <p:pic>
        <p:nvPicPr>
          <p:cNvPr id="487" name="Google Shape;487;ge3f225fe42_0_25" descr="Check-in/ Check-out (CICO) is the most frequently implemented Tier II practice within PBIS.  This webinar will focus on: (a) the rationale for CICO, (b) when a school should consider adoption of CICO, (c) the core features of CICO, and (d) common barriers (and solutions) encountered during adoption of CICO." title="SCTG Webinar- Adding Check-in/Check-out to MTS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6924" y="179137"/>
            <a:ext cx="8666275" cy="6499725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e3f225fe42_0_30"/>
          <p:cNvSpPr txBox="1">
            <a:spLocks noGrp="1"/>
          </p:cNvSpPr>
          <p:nvPr>
            <p:ph type="title"/>
          </p:nvPr>
        </p:nvSpPr>
        <p:spPr>
          <a:xfrm>
            <a:off x="285425" y="2888550"/>
            <a:ext cx="28776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</a:rPr>
              <a:t>CICO: Key Features</a:t>
            </a: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</a:rPr>
              <a:t>(PBIS, 2020)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595959"/>
                </a:solidFill>
              </a:rPr>
              <a:t>~ 5 mins</a:t>
            </a:r>
            <a:endParaRPr sz="2900">
              <a:solidFill>
                <a:schemeClr val="dk1"/>
              </a:solidFill>
            </a:endParaRPr>
          </a:p>
        </p:txBody>
      </p:sp>
      <p:pic>
        <p:nvPicPr>
          <p:cNvPr id="493" name="Google Shape;493;ge3f225fe42_0_30" descr="Check-in/ Check-out (CICO) is the most frequently implemented Tier II practice within PBIS.  This webinar will focus on: (a) the rationale for CICO, (b) when a school should consider adoption of CICO, (c) the core features of CICO, and (d) common barriers (and solutions) encountered during adoption of CICO." title="SCTG Webinar- Adding Check-in/Check-out to MTS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5057" y="118250"/>
            <a:ext cx="8806126" cy="66046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Today’s Intended Audience</a:t>
            </a:r>
            <a:endParaRPr/>
          </a:p>
        </p:txBody>
      </p:sp>
      <p:sp>
        <p:nvSpPr>
          <p:cNvPr id="231" name="Google Shape;231;p2"/>
          <p:cNvSpPr txBox="1">
            <a:spLocks noGrp="1"/>
          </p:cNvSpPr>
          <p:nvPr>
            <p:ph type="body" idx="1"/>
          </p:nvPr>
        </p:nvSpPr>
        <p:spPr>
          <a:xfrm>
            <a:off x="337650" y="2236200"/>
            <a:ext cx="115167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US" sz="2420">
                <a:solidFill>
                  <a:schemeClr val="dk1"/>
                </a:solidFill>
              </a:rPr>
              <a:t>Educators who are looking to... </a:t>
            </a:r>
            <a:endParaRPr sz="242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0">
                <a:solidFill>
                  <a:schemeClr val="dk1"/>
                </a:solidFill>
              </a:rPr>
              <a:t>start a </a:t>
            </a:r>
            <a:r>
              <a:rPr lang="en-US" sz="2420" u="sng">
                <a:solidFill>
                  <a:schemeClr val="dk1"/>
                </a:solidFill>
              </a:rPr>
              <a:t>new</a:t>
            </a:r>
            <a:r>
              <a:rPr lang="en-US" sz="2420">
                <a:solidFill>
                  <a:schemeClr val="dk1"/>
                </a:solidFill>
              </a:rPr>
              <a:t> Check-In/Check-Out (CICO) program </a:t>
            </a:r>
            <a:endParaRPr sz="242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0">
                <a:solidFill>
                  <a:schemeClr val="dk1"/>
                </a:solidFill>
              </a:rPr>
              <a:t>      OR</a:t>
            </a:r>
            <a:endParaRPr sz="242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0">
                <a:solidFill>
                  <a:schemeClr val="dk1"/>
                </a:solidFill>
              </a:rPr>
              <a:t>improve an </a:t>
            </a:r>
            <a:r>
              <a:rPr lang="en-US" sz="2420" u="sng">
                <a:solidFill>
                  <a:schemeClr val="dk1"/>
                </a:solidFill>
              </a:rPr>
              <a:t>existing</a:t>
            </a:r>
            <a:r>
              <a:rPr lang="en-US" sz="2420">
                <a:solidFill>
                  <a:schemeClr val="dk1"/>
                </a:solidFill>
              </a:rPr>
              <a:t> CICO program </a:t>
            </a:r>
            <a:endParaRPr sz="242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2420">
                <a:solidFill>
                  <a:schemeClr val="dk1"/>
                </a:solidFill>
              </a:rPr>
              <a:t>...for students who can benefit </a:t>
            </a:r>
            <a:endParaRPr sz="242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US" sz="2420">
                <a:solidFill>
                  <a:schemeClr val="dk1"/>
                </a:solidFill>
              </a:rPr>
              <a:t>from additional positive adult support at the Tier 2 level.  </a:t>
            </a:r>
            <a:endParaRPr sz="242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ge3f225fe42_0_34" descr="Check-in/ Check-out (CICO) is the most frequently implemented Tier II practice within PBIS.  This webinar will focus on: (a) the rationale for CICO, (b) when a school should consider adoption of CICO, (c) the core features of CICO, and (d) common barriers (and solutions) encountered during adoption of CICO." title="SCTG Webinar- Adding Check-in/Check-out to MTS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6525" y="88987"/>
            <a:ext cx="8906700" cy="6680025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99" name="Google Shape;499;ge3f225fe42_0_34"/>
          <p:cNvSpPr txBox="1">
            <a:spLocks noGrp="1"/>
          </p:cNvSpPr>
          <p:nvPr>
            <p:ph type="title"/>
          </p:nvPr>
        </p:nvSpPr>
        <p:spPr>
          <a:xfrm>
            <a:off x="205125" y="3322275"/>
            <a:ext cx="23154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</a:rPr>
              <a:t>CICO: Students to Consider</a:t>
            </a:r>
            <a:endParaRPr sz="29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</a:rPr>
              <a:t>(PBIS, 2020)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</a:rPr>
              <a:t>~ 3 mins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ge3f225fe42_0_38" descr="Check-in/ Check-out (CICO) is the most frequently implemented Tier II practice within PBIS.  This webinar will focus on: (a) the rationale for CICO, (b) when a school should consider adoption of CICO, (c) the core features of CICO, and (d) common barriers (and solutions) encountered during adoption of CICO." title="SCTG Webinar- Adding Check-in/Check-out to MTS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8549" y="225612"/>
            <a:ext cx="8542375" cy="6406775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05" name="Google Shape;505;ge3f225fe42_0_38"/>
          <p:cNvSpPr txBox="1">
            <a:spLocks noGrp="1"/>
          </p:cNvSpPr>
          <p:nvPr>
            <p:ph type="title"/>
          </p:nvPr>
        </p:nvSpPr>
        <p:spPr>
          <a:xfrm>
            <a:off x="205125" y="3322275"/>
            <a:ext cx="2395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</a:rPr>
              <a:t>CICO: Staff and Student Orientation</a:t>
            </a:r>
            <a:endParaRPr sz="29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</a:rPr>
              <a:t>(PBIS, 2020)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</a:rPr>
              <a:t>~ 5 mins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e3f225fe42_0_5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Now... Data Tools</a:t>
            </a:r>
            <a:endParaRPr/>
          </a:p>
        </p:txBody>
      </p:sp>
      <p:cxnSp>
        <p:nvCxnSpPr>
          <p:cNvPr id="511" name="Google Shape;511;ge3f225fe42_0_51"/>
          <p:cNvCxnSpPr/>
          <p:nvPr/>
        </p:nvCxnSpPr>
        <p:spPr>
          <a:xfrm>
            <a:off x="1068350" y="2543050"/>
            <a:ext cx="0" cy="3736500"/>
          </a:xfrm>
          <a:prstGeom prst="straightConnector1">
            <a:avLst/>
          </a:prstGeom>
          <a:noFill/>
          <a:ln w="22860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" name="Google Shape;512;ge3f225fe42_0_51"/>
          <p:cNvSpPr/>
          <p:nvPr/>
        </p:nvSpPr>
        <p:spPr>
          <a:xfrm>
            <a:off x="830150" y="2766325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ge3f225fe42_0_51"/>
          <p:cNvSpPr/>
          <p:nvPr/>
        </p:nvSpPr>
        <p:spPr>
          <a:xfrm>
            <a:off x="835450" y="3285213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ge3f225fe42_0_51"/>
          <p:cNvSpPr/>
          <p:nvPr/>
        </p:nvSpPr>
        <p:spPr>
          <a:xfrm>
            <a:off x="830150" y="3804100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ge3f225fe42_0_51"/>
          <p:cNvSpPr/>
          <p:nvPr/>
        </p:nvSpPr>
        <p:spPr>
          <a:xfrm>
            <a:off x="827500" y="4322975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ge3f225fe42_0_51"/>
          <p:cNvSpPr/>
          <p:nvPr/>
        </p:nvSpPr>
        <p:spPr>
          <a:xfrm>
            <a:off x="832800" y="4841863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ge3f225fe42_0_51"/>
          <p:cNvSpPr/>
          <p:nvPr/>
        </p:nvSpPr>
        <p:spPr>
          <a:xfrm>
            <a:off x="827500" y="5360750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ge3f225fe42_0_51"/>
          <p:cNvSpPr txBox="1"/>
          <p:nvPr/>
        </p:nvSpPr>
        <p:spPr>
          <a:xfrm>
            <a:off x="1458875" y="2706300"/>
            <a:ext cx="812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What CICO Is and Is Not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519" name="Google Shape;519;ge3f225fe42_0_51"/>
          <p:cNvSpPr txBox="1"/>
          <p:nvPr/>
        </p:nvSpPr>
        <p:spPr>
          <a:xfrm>
            <a:off x="1490425" y="3228150"/>
            <a:ext cx="812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The Evidence for CICO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520" name="Google Shape;520;ge3f225fe42_0_51"/>
          <p:cNvSpPr txBox="1"/>
          <p:nvPr/>
        </p:nvSpPr>
        <p:spPr>
          <a:xfrm>
            <a:off x="1501125" y="3728050"/>
            <a:ext cx="105087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Key Features of Tier 2 Interventions &amp; Implementation Considerations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521" name="Google Shape;521;ge3f225fe42_0_51"/>
          <p:cNvSpPr txBox="1"/>
          <p:nvPr/>
        </p:nvSpPr>
        <p:spPr>
          <a:xfrm>
            <a:off x="1505300" y="4254950"/>
            <a:ext cx="100581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Key Features of CICO &amp; Implementation Considerations</a:t>
            </a:r>
            <a:endParaRPr sz="24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2" name="Google Shape;522;ge3f225fe42_0_51"/>
          <p:cNvSpPr txBox="1"/>
          <p:nvPr/>
        </p:nvSpPr>
        <p:spPr>
          <a:xfrm>
            <a:off x="1460650" y="4776800"/>
            <a:ext cx="812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Trebuchet MS"/>
                <a:ea typeface="Trebuchet MS"/>
                <a:cs typeface="Trebuchet MS"/>
                <a:sym typeface="Trebuchet MS"/>
              </a:rPr>
              <a:t>Data Tools</a:t>
            </a:r>
            <a:endParaRPr b="1"/>
          </a:p>
        </p:txBody>
      </p:sp>
      <p:sp>
        <p:nvSpPr>
          <p:cNvPr id="523" name="Google Shape;523;ge3f225fe42_0_51"/>
          <p:cNvSpPr txBox="1"/>
          <p:nvPr/>
        </p:nvSpPr>
        <p:spPr>
          <a:xfrm>
            <a:off x="1471350" y="5352900"/>
            <a:ext cx="81246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Conclusion and Recommended Next Steps</a:t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e3f225fe42_0_9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Data Sources &amp; Tools</a:t>
            </a:r>
            <a:endParaRPr/>
          </a:p>
        </p:txBody>
      </p:sp>
      <p:sp>
        <p:nvSpPr>
          <p:cNvPr id="529" name="Google Shape;529;ge3f225fe42_0_90"/>
          <p:cNvSpPr txBox="1"/>
          <p:nvPr/>
        </p:nvSpPr>
        <p:spPr>
          <a:xfrm>
            <a:off x="292200" y="2234700"/>
            <a:ext cx="116076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For the student, teachers, and family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PRIOR TO CICO/STUDENT MATCH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Request for Assistance form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DAILY: Daily Progress Report (DPR/HUG Card)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CICO Coordinating and supporting adults (including classroom teachers)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DAILY: Utilize a data-tracking system system for graphing, saving, and sharing DPR scores per student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DAILY/WEEKLY/FADED SCHEDULE:  Utilize a data-tracking system to determine recognition schedule per student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MONTHLY: Utilize a data-tracking system to share an aggregate success percentages with Tier 2 team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Tier 2 team: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LEAST MONTHLY: Review Requests for Assistance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LEAST MONTHLY: Review aggregate success percentages from CICO Facilitator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PERIODICALLY and/or AS NEEDED: Request CICO fidelity data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e5e6ac2a5f_0_26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Data Sources &amp; Tools</a:t>
            </a:r>
            <a:endParaRPr/>
          </a:p>
        </p:txBody>
      </p:sp>
      <p:sp>
        <p:nvSpPr>
          <p:cNvPr id="535" name="Google Shape;535;ge5e6ac2a5f_0_264"/>
          <p:cNvSpPr txBox="1"/>
          <p:nvPr/>
        </p:nvSpPr>
        <p:spPr>
          <a:xfrm>
            <a:off x="429000" y="2234700"/>
            <a:ext cx="113913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800"/>
              <a:buFont typeface="Calibri"/>
              <a:buChar char="-"/>
            </a:pPr>
            <a:r>
              <a:rPr lang="en-US" sz="1800" b="1">
                <a:solidFill>
                  <a:srgbClr val="797979"/>
                </a:solidFill>
                <a:latin typeface="Calibri"/>
                <a:ea typeface="Calibri"/>
                <a:cs typeface="Calibri"/>
                <a:sym typeface="Calibri"/>
              </a:rPr>
              <a:t>For the student, teachers, and family</a:t>
            </a:r>
            <a:endParaRPr sz="1800" b="1">
              <a:solidFill>
                <a:srgbClr val="7979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rgbClr val="797979"/>
                </a:solidFill>
                <a:latin typeface="Calibri"/>
                <a:ea typeface="Calibri"/>
                <a:cs typeface="Calibri"/>
                <a:sym typeface="Calibri"/>
              </a:rPr>
              <a:t>AS NEEDED: Request for Assistance form</a:t>
            </a:r>
            <a:endParaRPr sz="1800">
              <a:solidFill>
                <a:srgbClr val="7979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rgbClr val="797979"/>
                </a:solidFill>
                <a:latin typeface="Calibri"/>
                <a:ea typeface="Calibri"/>
                <a:cs typeface="Calibri"/>
                <a:sym typeface="Calibri"/>
              </a:rPr>
              <a:t>DAILY: Daily Progress/Points Report (DPR/HUG Card)</a:t>
            </a:r>
            <a:endParaRPr sz="1800">
              <a:solidFill>
                <a:srgbClr val="7979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979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800"/>
              <a:buFont typeface="Calibri"/>
              <a:buChar char="-"/>
            </a:pPr>
            <a:r>
              <a:rPr lang="en-US" sz="1800" b="1">
                <a:solidFill>
                  <a:srgbClr val="797979"/>
                </a:solidFill>
                <a:latin typeface="Calibri"/>
                <a:ea typeface="Calibri"/>
                <a:cs typeface="Calibri"/>
                <a:sym typeface="Calibri"/>
              </a:rPr>
              <a:t>For Tier 2 team: </a:t>
            </a:r>
            <a:endParaRPr sz="1800" b="1">
              <a:solidFill>
                <a:srgbClr val="7979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rgbClr val="797979"/>
                </a:solidFill>
                <a:latin typeface="Calibri"/>
                <a:ea typeface="Calibri"/>
                <a:cs typeface="Calibri"/>
                <a:sym typeface="Calibri"/>
              </a:rPr>
              <a:t>AT LEAST MONTHLY: Review Requests for Assistance</a:t>
            </a:r>
            <a:endParaRPr sz="1800">
              <a:solidFill>
                <a:srgbClr val="7979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rgbClr val="797979"/>
                </a:solidFill>
                <a:latin typeface="Calibri"/>
                <a:ea typeface="Calibri"/>
                <a:cs typeface="Calibri"/>
                <a:sym typeface="Calibri"/>
              </a:rPr>
              <a:t>AT LEAST MONTHLY: Review aggregate success percentages from CICO Facilitator</a:t>
            </a:r>
            <a:endParaRPr sz="1800">
              <a:solidFill>
                <a:srgbClr val="7979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rgbClr val="797979"/>
                </a:solidFill>
                <a:latin typeface="Calibri"/>
                <a:ea typeface="Calibri"/>
                <a:cs typeface="Calibri"/>
                <a:sym typeface="Calibri"/>
              </a:rPr>
              <a:t>PERIODICALLY and/or AS NEEDED: Request CICO fidelity data</a:t>
            </a:r>
            <a:endParaRPr sz="1800">
              <a:solidFill>
                <a:srgbClr val="7979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979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800"/>
              <a:buFont typeface="Calibri"/>
              <a:buChar char="-"/>
            </a:pPr>
            <a:r>
              <a:rPr lang="en-US" sz="1800" b="1">
                <a:solidFill>
                  <a:srgbClr val="797979"/>
                </a:solidFill>
                <a:latin typeface="Calibri"/>
                <a:ea typeface="Calibri"/>
                <a:cs typeface="Calibri"/>
                <a:sym typeface="Calibri"/>
              </a:rPr>
              <a:t>For the CICO Facilitator and support staff: </a:t>
            </a:r>
            <a:endParaRPr sz="1800" b="1">
              <a:solidFill>
                <a:srgbClr val="7979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rgbClr val="797979"/>
                </a:solidFill>
                <a:latin typeface="Calibri"/>
                <a:ea typeface="Calibri"/>
                <a:cs typeface="Calibri"/>
                <a:sym typeface="Calibri"/>
              </a:rPr>
              <a:t>DAILY: Utilize a data-tracking system system for graphing, saving, and sharing DPR scores per student</a:t>
            </a:r>
            <a:endParaRPr sz="1800">
              <a:solidFill>
                <a:srgbClr val="7979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rgbClr val="797979"/>
                </a:solidFill>
                <a:latin typeface="Calibri"/>
                <a:ea typeface="Calibri"/>
                <a:cs typeface="Calibri"/>
                <a:sym typeface="Calibri"/>
              </a:rPr>
              <a:t>DAILY/WEEKLY/FADED SCHEDULE:  Utilize a data-tracking system to determine recognition schedule per student</a:t>
            </a:r>
            <a:endParaRPr sz="1800">
              <a:solidFill>
                <a:srgbClr val="7979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rgbClr val="797979"/>
                </a:solidFill>
                <a:latin typeface="Calibri"/>
                <a:ea typeface="Calibri"/>
                <a:cs typeface="Calibri"/>
                <a:sym typeface="Calibri"/>
              </a:rPr>
              <a:t>MONTHLY: Utilize a data-tracking system to share an aggregate success percentages with Tier 2 team</a:t>
            </a:r>
            <a:endParaRPr sz="1800">
              <a:solidFill>
                <a:srgbClr val="7979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6" name="Google Shape;536;ge5e6ac2a5f_0_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0148" y="2400998"/>
            <a:ext cx="1763000" cy="17630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37" name="Google Shape;537;ge5e6ac2a5f_0_264"/>
          <p:cNvSpPr txBox="1"/>
          <p:nvPr/>
        </p:nvSpPr>
        <p:spPr>
          <a:xfrm>
            <a:off x="5613150" y="1389200"/>
            <a:ext cx="5928000" cy="5125500"/>
          </a:xfrm>
          <a:prstGeom prst="rect">
            <a:avLst/>
          </a:prstGeom>
          <a:solidFill>
            <a:srgbClr val="FCE5CD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Daily Progress Report (DPR):</a:t>
            </a: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many great samples out there but you want a standardized one that fits your community - so it is based on existing Tier 1 (SW) expectations and includes easy-for-student-to-follow rating scales or visuals. 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Requests for Assistance:</a:t>
            </a:r>
            <a:endParaRPr sz="22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to include prompts related to identifying the function of behavior and student strengths and preferences.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Data-Tracking Systems:</a:t>
            </a:r>
            <a:endParaRPr sz="22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PBS is committed to </a:t>
            </a: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data-based decision-making</a:t>
            </a: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help ensure equitable and meaningful supports for students and effective use of student and staff time. 80% success at the student and aggregate level is recommended.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e5e6ac2a5f_0_59"/>
          <p:cNvSpPr txBox="1">
            <a:spLocks noGrp="1"/>
          </p:cNvSpPr>
          <p:nvPr>
            <p:ph type="title"/>
          </p:nvPr>
        </p:nvSpPr>
        <p:spPr>
          <a:xfrm>
            <a:off x="421475" y="852400"/>
            <a:ext cx="9620400" cy="8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2400"/>
              </a:spcBef>
              <a:spcAft>
                <a:spcPts val="0"/>
              </a:spcAft>
              <a:buSzPts val="990"/>
              <a:buNone/>
            </a:pPr>
            <a:r>
              <a:rPr lang="en-US" sz="3180" b="1"/>
              <a:t>Ensuring equity throughout your CICO system</a:t>
            </a:r>
            <a:endParaRPr sz="3540" b="1"/>
          </a:p>
        </p:txBody>
      </p:sp>
      <p:sp>
        <p:nvSpPr>
          <p:cNvPr id="543" name="Google Shape;543;ge5e6ac2a5f_0_59"/>
          <p:cNvSpPr txBox="1"/>
          <p:nvPr/>
        </p:nvSpPr>
        <p:spPr>
          <a:xfrm>
            <a:off x="421475" y="4612500"/>
            <a:ext cx="24546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Tier 2 Workbook Chapter 5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Social Validity Scale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Pg.211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(Missouri PBIS, 2020)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4" name="Google Shape;544;ge5e6ac2a5f_0_59"/>
          <p:cNvSpPr txBox="1"/>
          <p:nvPr/>
        </p:nvSpPr>
        <p:spPr>
          <a:xfrm>
            <a:off x="339425" y="2644050"/>
            <a:ext cx="26187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CICO Overview Training and Recognition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Pgs.6 &amp; 7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(Colorado Department of Education, n.d.)</a:t>
            </a:r>
            <a:endParaRPr sz="180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5" name="Google Shape;545;ge5e6ac2a5f_0_59"/>
          <p:cNvSpPr txBox="1"/>
          <p:nvPr/>
        </p:nvSpPr>
        <p:spPr>
          <a:xfrm>
            <a:off x="3660400" y="2385450"/>
            <a:ext cx="8055300" cy="3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how student voice, choice and outcomes are included throughout  the intervention development and progress-monitoring process: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4290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opportunities for students to determine logistical aspects of their CICO (e.g., the format of the data collection systems, who they prefer as their CICO facilitator(s), the reinforcement tools/resources)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4290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 and review social validity data from students and their support network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4290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to collect and review aggregate outcome data trends to identify any populations of students for whom CICO is working particularly well or not and problem-solve accordingly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e716f9120b_1_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Now... Data Tools</a:t>
            </a:r>
            <a:endParaRPr/>
          </a:p>
        </p:txBody>
      </p:sp>
      <p:cxnSp>
        <p:nvCxnSpPr>
          <p:cNvPr id="551" name="Google Shape;551;ge716f9120b_1_0"/>
          <p:cNvCxnSpPr/>
          <p:nvPr/>
        </p:nvCxnSpPr>
        <p:spPr>
          <a:xfrm>
            <a:off x="1068350" y="2543050"/>
            <a:ext cx="0" cy="3736500"/>
          </a:xfrm>
          <a:prstGeom prst="straightConnector1">
            <a:avLst/>
          </a:prstGeom>
          <a:noFill/>
          <a:ln w="22860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2" name="Google Shape;552;ge716f9120b_1_0"/>
          <p:cNvSpPr/>
          <p:nvPr/>
        </p:nvSpPr>
        <p:spPr>
          <a:xfrm>
            <a:off x="830150" y="2766325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ge716f9120b_1_0"/>
          <p:cNvSpPr/>
          <p:nvPr/>
        </p:nvSpPr>
        <p:spPr>
          <a:xfrm>
            <a:off x="835450" y="3285213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ge716f9120b_1_0"/>
          <p:cNvSpPr/>
          <p:nvPr/>
        </p:nvSpPr>
        <p:spPr>
          <a:xfrm>
            <a:off x="830150" y="3804100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ge716f9120b_1_0"/>
          <p:cNvSpPr/>
          <p:nvPr/>
        </p:nvSpPr>
        <p:spPr>
          <a:xfrm>
            <a:off x="827500" y="4322975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ge716f9120b_1_0"/>
          <p:cNvSpPr/>
          <p:nvPr/>
        </p:nvSpPr>
        <p:spPr>
          <a:xfrm>
            <a:off x="832800" y="4841863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ge716f9120b_1_0"/>
          <p:cNvSpPr/>
          <p:nvPr/>
        </p:nvSpPr>
        <p:spPr>
          <a:xfrm>
            <a:off x="827500" y="5360750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ge716f9120b_1_0"/>
          <p:cNvSpPr txBox="1"/>
          <p:nvPr/>
        </p:nvSpPr>
        <p:spPr>
          <a:xfrm>
            <a:off x="1458875" y="2706300"/>
            <a:ext cx="812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What CICO Is and Is Not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559" name="Google Shape;559;ge716f9120b_1_0"/>
          <p:cNvSpPr txBox="1"/>
          <p:nvPr/>
        </p:nvSpPr>
        <p:spPr>
          <a:xfrm>
            <a:off x="1490425" y="3228150"/>
            <a:ext cx="812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The Evidence for CICO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560" name="Google Shape;560;ge716f9120b_1_0"/>
          <p:cNvSpPr txBox="1"/>
          <p:nvPr/>
        </p:nvSpPr>
        <p:spPr>
          <a:xfrm>
            <a:off x="1501125" y="3728050"/>
            <a:ext cx="105087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Key Features of Tier 2 Interventions &amp; Implementation Considerations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561" name="Google Shape;561;ge716f9120b_1_0"/>
          <p:cNvSpPr txBox="1"/>
          <p:nvPr/>
        </p:nvSpPr>
        <p:spPr>
          <a:xfrm>
            <a:off x="1505300" y="4254950"/>
            <a:ext cx="100581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Key Features of CICO &amp; Implementation Considerations</a:t>
            </a:r>
            <a:endParaRPr sz="24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2" name="Google Shape;562;ge716f9120b_1_0"/>
          <p:cNvSpPr txBox="1"/>
          <p:nvPr/>
        </p:nvSpPr>
        <p:spPr>
          <a:xfrm>
            <a:off x="1460650" y="4776800"/>
            <a:ext cx="812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Data Tools</a:t>
            </a:r>
            <a:endParaRPr b="1">
              <a:solidFill>
                <a:srgbClr val="999999"/>
              </a:solidFill>
            </a:endParaRPr>
          </a:p>
        </p:txBody>
      </p:sp>
      <p:sp>
        <p:nvSpPr>
          <p:cNvPr id="563" name="Google Shape;563;ge716f9120b_1_0"/>
          <p:cNvSpPr txBox="1"/>
          <p:nvPr/>
        </p:nvSpPr>
        <p:spPr>
          <a:xfrm>
            <a:off x="1471350" y="5352900"/>
            <a:ext cx="81246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Conclusion and Recommended Next Steps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e251fccc85_0_15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Concluding Reminders:</a:t>
            </a:r>
            <a:endParaRPr/>
          </a:p>
        </p:txBody>
      </p:sp>
      <p:sp>
        <p:nvSpPr>
          <p:cNvPr id="569" name="Google Shape;569;ge251fccc85_0_152"/>
          <p:cNvSpPr txBox="1"/>
          <p:nvPr/>
        </p:nvSpPr>
        <p:spPr>
          <a:xfrm>
            <a:off x="2621175" y="1834125"/>
            <a:ext cx="9539400" cy="5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It </a:t>
            </a:r>
            <a:r>
              <a:rPr lang="en-US" sz="2400" u="sng"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 a Tier 2 intervention: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for students who seek adult attention.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that uses and reinforces existing Tier 1 expectations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focus attention on building student strengths and confidence and reinforcing your school’s commitment to equitable supports and outcomes for students.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help student to develop executive functioning &amp; SEL skills they can successfully use independently.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70" name="Google Shape;570;ge251fccc85_0_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675" y="3141300"/>
            <a:ext cx="2225500" cy="222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e5bd9c2bba_0_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When Student Engagement is a Tier 1 Need</a:t>
            </a:r>
            <a:endParaRPr/>
          </a:p>
        </p:txBody>
      </p:sp>
      <p:pic>
        <p:nvPicPr>
          <p:cNvPr id="576" name="Google Shape;576;ge5bd9c2bb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950" y="2102225"/>
            <a:ext cx="8550700" cy="462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e716f9120b_1_1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Sources for Today’s Content</a:t>
            </a:r>
            <a:endParaRPr/>
          </a:p>
        </p:txBody>
      </p:sp>
      <p:sp>
        <p:nvSpPr>
          <p:cNvPr id="582" name="Google Shape;582;ge716f9120b_1_17"/>
          <p:cNvSpPr txBox="1"/>
          <p:nvPr/>
        </p:nvSpPr>
        <p:spPr>
          <a:xfrm>
            <a:off x="592375" y="2214800"/>
            <a:ext cx="11078400" cy="42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Center on Positive Behavior Interventions Support: </a:t>
            </a:r>
            <a:r>
              <a:rPr lang="en-US" sz="1800">
                <a:solidFill>
                  <a:schemeClr val="dk1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Adding Check-in Check-out to MTSS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(A School Climate Transformation Grant webinar, 1:03:36, Aug.2020)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CICO Initiative: </a:t>
            </a:r>
            <a:r>
              <a:rPr lang="en-US" sz="1800">
                <a:solidFill>
                  <a:schemeClr val="dk1"/>
                </a:solidFill>
                <a:highlight>
                  <a:srgbClr val="F9F9F9"/>
                </a:highlight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 In Check Out Video Tutorial: Educational Behavior Intervention</a:t>
            </a:r>
            <a:r>
              <a:rPr lang="en-US" sz="1800">
                <a:solidFill>
                  <a:schemeClr val="dk1"/>
                </a:solidFill>
                <a:highlight>
                  <a:srgbClr val="F9F9F9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(YouTube, 8:24, 2016)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Colorado Department of Education: CICO Self-Assessment (n.d.)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Crone, D. A., Hawken, L. S., &amp; Horner, R. H. (2010). </a:t>
            </a:r>
            <a:r>
              <a:rPr lang="en-US" sz="18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Responding to problem behavior in schools: The behavior education program.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New York, NY: Guilford Press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US" sz="1800">
                <a:solidFill>
                  <a:schemeClr val="dk1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Delaware PBS Project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District and school-level coaching and technical assistance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Missouri PBIS Project: Tier 2 Workbook Chapter 5 (2020)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PBISApps.org: </a:t>
            </a:r>
            <a:r>
              <a:rPr lang="en-US" sz="1800">
                <a:solidFill>
                  <a:schemeClr val="dk1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 Dos and Don'ts to Ensure Your CICO Program is the Best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(webpage with GIFS)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251fccc85_0_26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Today’s Intended Audience</a:t>
            </a:r>
            <a:endParaRPr/>
          </a:p>
        </p:txBody>
      </p:sp>
      <p:sp>
        <p:nvSpPr>
          <p:cNvPr id="237" name="Google Shape;237;ge251fccc85_0_26"/>
          <p:cNvSpPr txBox="1">
            <a:spLocks noGrp="1"/>
          </p:cNvSpPr>
          <p:nvPr>
            <p:ph type="body" idx="1"/>
          </p:nvPr>
        </p:nvSpPr>
        <p:spPr>
          <a:xfrm>
            <a:off x="680325" y="2336875"/>
            <a:ext cx="10510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Educators may include: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District PBS Coaches who are support Tier 2 teams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School-Level Tier 2 Team Leads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New or Existing CICO Coordinators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Classroom Teachers, School Counselors, Support Staff, Parents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e3f225fe42_0_12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Recommend Next steps:</a:t>
            </a:r>
            <a:endParaRPr/>
          </a:p>
        </p:txBody>
      </p:sp>
      <p:sp>
        <p:nvSpPr>
          <p:cNvPr id="588" name="Google Shape;588;ge3f225fe42_0_127"/>
          <p:cNvSpPr txBox="1"/>
          <p:nvPr/>
        </p:nvSpPr>
        <p:spPr>
          <a:xfrm>
            <a:off x="2000875" y="2008625"/>
            <a:ext cx="10129800" cy="45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Determine if CICO is a good match for your students and your adult resource by r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eviewing existing data.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Put together easy-to-follow documents, tools, videos, and/or emails to share the following with students, staff &amp; families: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○"/>
            </a:pPr>
            <a:r>
              <a:rPr lang="en-US" sz="2400" b="1">
                <a:latin typeface="Trebuchet MS"/>
                <a:ea typeface="Trebuchet MS"/>
                <a:cs typeface="Trebuchet MS"/>
                <a:sym typeface="Trebuchet MS"/>
              </a:rPr>
              <a:t>What the intervention is for</a:t>
            </a: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 and why your school is dedicated to using and using it consistently and with positive intent.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○"/>
            </a:pPr>
            <a:r>
              <a:rPr lang="en-US" sz="2400" b="1">
                <a:latin typeface="Trebuchet MS"/>
                <a:ea typeface="Trebuchet MS"/>
                <a:cs typeface="Trebuchet MS"/>
                <a:sym typeface="Trebuchet MS"/>
              </a:rPr>
              <a:t>How the intervention works</a:t>
            </a: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 for everyone involved (including any related timelines).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○"/>
            </a:pPr>
            <a:r>
              <a:rPr lang="en-US" sz="2400" b="1">
                <a:latin typeface="Trebuchet MS"/>
                <a:ea typeface="Trebuchet MS"/>
                <a:cs typeface="Trebuchet MS"/>
                <a:sym typeface="Trebuchet MS"/>
              </a:rPr>
              <a:t>The tools that will be used</a:t>
            </a: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 to help teach, monitor, and celebrate students enrolled in CICO.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89" name="Google Shape;589;ge3f225fe42_0_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055" y="3163600"/>
            <a:ext cx="1713820" cy="10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ge3f225fe42_0_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1025" y="4598696"/>
            <a:ext cx="4808700" cy="181867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95" name="Google Shape;595;ge3f225fe42_0_15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Got This &amp; Thank you!</a:t>
            </a:r>
            <a:endParaRPr/>
          </a:p>
        </p:txBody>
      </p:sp>
      <p:sp>
        <p:nvSpPr>
          <p:cNvPr id="596" name="Google Shape;596;ge3f225fe42_0_150"/>
          <p:cNvSpPr txBox="1">
            <a:spLocks noGrp="1"/>
          </p:cNvSpPr>
          <p:nvPr>
            <p:ph type="body" idx="1"/>
          </p:nvPr>
        </p:nvSpPr>
        <p:spPr>
          <a:xfrm>
            <a:off x="6357100" y="2383375"/>
            <a:ext cx="4808700" cy="273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Delaware PBS Project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http://www.delawarepbs.org/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Fiona Lachman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Megan Pell</a:t>
            </a:r>
            <a:endParaRPr/>
          </a:p>
        </p:txBody>
      </p:sp>
      <p:pic>
        <p:nvPicPr>
          <p:cNvPr id="597" name="Google Shape;597;ge3f225fe42_0_1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872" y="3751622"/>
            <a:ext cx="5800769" cy="29320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8" name="Google Shape;598;ge3f225fe42_0_1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19025" y="2383375"/>
            <a:ext cx="2446226" cy="230417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e5e6ac2a5f_0_83"/>
          <p:cNvSpPr txBox="1"/>
          <p:nvPr/>
        </p:nvSpPr>
        <p:spPr>
          <a:xfrm>
            <a:off x="277875" y="2509050"/>
            <a:ext cx="35874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culturally knowledgeable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 Behavior</a:t>
            </a:r>
            <a:endParaRPr sz="18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800"/>
              <a:buFont typeface="Calibri"/>
              <a:buChar char="✔"/>
            </a:pPr>
            <a:r>
              <a:rPr lang="en-US" sz="1800" i="0" u="none" strike="noStrike" cap="none">
                <a:solidFill>
                  <a:srgbClr val="797979"/>
                </a:solidFill>
                <a:latin typeface="Calibri"/>
                <a:ea typeface="Calibri"/>
                <a:cs typeface="Calibri"/>
                <a:sym typeface="Calibri"/>
              </a:rPr>
              <a:t>team-based leadership and coordination</a:t>
            </a:r>
            <a:endParaRPr sz="1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800"/>
              <a:buFont typeface="Calibri"/>
              <a:buChar char="✔"/>
            </a:pPr>
            <a:r>
              <a:rPr lang="en-US" sz="1800" i="0" u="none" strike="noStrike" cap="none">
                <a:solidFill>
                  <a:srgbClr val="797979"/>
                </a:solidFill>
                <a:latin typeface="Calibri"/>
                <a:ea typeface="Calibri"/>
                <a:cs typeface="Calibri"/>
                <a:sym typeface="Calibri"/>
              </a:rPr>
              <a:t>professional development, coaching, and content expertise</a:t>
            </a:r>
            <a:endParaRPr sz="1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e5e6ac2a5f_0_83"/>
          <p:cNvSpPr txBox="1"/>
          <p:nvPr/>
        </p:nvSpPr>
        <p:spPr>
          <a:xfrm>
            <a:off x="8783850" y="2555550"/>
            <a:ext cx="3175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Supporting culturally valid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Data-based Decision Making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800"/>
              <a:buFont typeface="Calibri"/>
              <a:buChar char="✔"/>
            </a:pPr>
            <a:r>
              <a:rPr lang="en-US" sz="1800" i="0" u="none" strike="noStrike" cap="none">
                <a:solidFill>
                  <a:srgbClr val="797979"/>
                </a:solidFill>
                <a:latin typeface="Calibri"/>
                <a:ea typeface="Calibri"/>
                <a:cs typeface="Calibri"/>
                <a:sym typeface="Calibri"/>
              </a:rPr>
              <a:t>universal screening</a:t>
            </a:r>
            <a:endParaRPr sz="1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800"/>
              <a:buFont typeface="Calibri"/>
              <a:buChar char="✔"/>
            </a:pPr>
            <a:r>
              <a:rPr lang="en-US" sz="1800" i="0" u="none" strike="noStrike" cap="none">
                <a:solidFill>
                  <a:srgbClr val="797979"/>
                </a:solidFill>
                <a:latin typeface="Calibri"/>
                <a:ea typeface="Calibri"/>
                <a:cs typeface="Calibri"/>
                <a:sym typeface="Calibri"/>
              </a:rPr>
              <a:t>progress monitoring</a:t>
            </a:r>
            <a:endParaRPr sz="1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800"/>
              <a:buFont typeface="Calibri"/>
              <a:buChar char="✔"/>
            </a:pPr>
            <a:r>
              <a:rPr lang="en-US" sz="1800" i="0" u="none" strike="noStrike" cap="none">
                <a:solidFill>
                  <a:srgbClr val="797979"/>
                </a:solidFill>
                <a:latin typeface="Calibri"/>
                <a:ea typeface="Calibri"/>
                <a:cs typeface="Calibri"/>
                <a:sym typeface="Calibri"/>
              </a:rPr>
              <a:t>evaluation of fidelity</a:t>
            </a:r>
            <a:endParaRPr sz="1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e5e6ac2a5f_0_83"/>
          <p:cNvSpPr txBox="1"/>
          <p:nvPr/>
        </p:nvSpPr>
        <p:spPr>
          <a:xfrm>
            <a:off x="3730125" y="5892450"/>
            <a:ext cx="7962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Behavior</a:t>
            </a:r>
            <a:endParaRPr sz="18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979"/>
              </a:buClr>
              <a:buSzPts val="1800"/>
              <a:buFont typeface="Calibri"/>
              <a:buChar char="✔"/>
            </a:pPr>
            <a:r>
              <a:rPr lang="en-US" sz="1800" i="0" u="none" strike="noStrike" cap="none">
                <a:solidFill>
                  <a:srgbClr val="797979"/>
                </a:solidFill>
                <a:latin typeface="Calibri"/>
                <a:ea typeface="Calibri"/>
                <a:cs typeface="Calibri"/>
                <a:sym typeface="Calibri"/>
              </a:rPr>
              <a:t>three-tiered continuum of culturally relevant evidence-based interventions</a:t>
            </a:r>
            <a:endParaRPr sz="1800" b="1" i="0" u="none" strike="noStrike" cap="none">
              <a:solidFill>
                <a:srgbClr val="7979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e5e6ac2a5f_0_83"/>
          <p:cNvSpPr/>
          <p:nvPr/>
        </p:nvSpPr>
        <p:spPr>
          <a:xfrm>
            <a:off x="3788250" y="1458950"/>
            <a:ext cx="4881600" cy="44334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e5e6ac2a5f_0_83"/>
          <p:cNvSpPr/>
          <p:nvPr/>
        </p:nvSpPr>
        <p:spPr>
          <a:xfrm>
            <a:off x="4829253" y="3333490"/>
            <a:ext cx="2584200" cy="2350500"/>
          </a:xfrm>
          <a:prstGeom prst="ellipse">
            <a:avLst/>
          </a:prstGeom>
          <a:noFill/>
          <a:ln w="635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e5e6ac2a5f_0_83"/>
          <p:cNvSpPr/>
          <p:nvPr/>
        </p:nvSpPr>
        <p:spPr>
          <a:xfrm>
            <a:off x="5595483" y="2265449"/>
            <a:ext cx="2667900" cy="2350500"/>
          </a:xfrm>
          <a:prstGeom prst="ellipse">
            <a:avLst/>
          </a:prstGeom>
          <a:noFill/>
          <a:ln w="635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e5e6ac2a5f_0_83"/>
          <p:cNvSpPr/>
          <p:nvPr/>
        </p:nvSpPr>
        <p:spPr>
          <a:xfrm>
            <a:off x="4035150" y="2265449"/>
            <a:ext cx="2661300" cy="2350500"/>
          </a:xfrm>
          <a:prstGeom prst="ellipse">
            <a:avLst/>
          </a:prstGeom>
          <a:noFill/>
          <a:ln w="635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e5e6ac2a5f_0_83"/>
          <p:cNvSpPr txBox="1"/>
          <p:nvPr/>
        </p:nvSpPr>
        <p:spPr>
          <a:xfrm rot="-2265785">
            <a:off x="4355940" y="2926284"/>
            <a:ext cx="1131617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SYSTEMS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e5e6ac2a5f_0_83"/>
          <p:cNvSpPr txBox="1"/>
          <p:nvPr/>
        </p:nvSpPr>
        <p:spPr>
          <a:xfrm>
            <a:off x="4952992" y="4865841"/>
            <a:ext cx="2478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PRACTICES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e5e6ac2a5f_0_83"/>
          <p:cNvSpPr txBox="1"/>
          <p:nvPr/>
        </p:nvSpPr>
        <p:spPr>
          <a:xfrm rot="2934548">
            <a:off x="6815893" y="3009649"/>
            <a:ext cx="765456" cy="384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DATA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e5e6ac2a5f_0_83"/>
          <p:cNvSpPr txBox="1"/>
          <p:nvPr/>
        </p:nvSpPr>
        <p:spPr>
          <a:xfrm>
            <a:off x="5388226" y="1827899"/>
            <a:ext cx="1637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OUTCOMES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e5e6ac2a5f_0_83"/>
          <p:cNvSpPr txBox="1"/>
          <p:nvPr/>
        </p:nvSpPr>
        <p:spPr>
          <a:xfrm>
            <a:off x="835800" y="986250"/>
            <a:ext cx="977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Supporting culturally equitable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Targets</a:t>
            </a:r>
            <a:r>
              <a:rPr lang="en-US" sz="1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including</a:t>
            </a:r>
            <a:r>
              <a:rPr lang="en-US" sz="1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SEL</a:t>
            </a:r>
            <a:r>
              <a:rPr lang="en-US" sz="1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competence &amp; academic achievement</a:t>
            </a:r>
            <a:endParaRPr sz="1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e5e6ac2a5f_0_83"/>
          <p:cNvSpPr txBox="1"/>
          <p:nvPr/>
        </p:nvSpPr>
        <p:spPr>
          <a:xfrm>
            <a:off x="175200" y="233900"/>
            <a:ext cx="1043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</a:pPr>
            <a:r>
              <a:rPr lang="en-US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CICO aligns to the</a:t>
            </a:r>
            <a:r>
              <a:rPr lang="en-US" sz="27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Multi-Tiered System of Supports </a:t>
            </a:r>
            <a:r>
              <a:rPr lang="en-US" sz="27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(MTSS) Framework</a:t>
            </a:r>
            <a:endParaRPr sz="27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e5e6ac2a5f_0_83"/>
          <p:cNvSpPr txBox="1"/>
          <p:nvPr/>
        </p:nvSpPr>
        <p:spPr>
          <a:xfrm>
            <a:off x="47348" y="6128375"/>
            <a:ext cx="3382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800" i="1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Adapted from </a:t>
            </a:r>
            <a:endParaRPr sz="1800" i="1">
              <a:solidFill>
                <a:srgbClr val="9292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800" i="1" u="none" strike="noStrike" cap="none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Midwest PBIS Network </a:t>
            </a:r>
            <a:r>
              <a:rPr lang="en-US" sz="1800" i="1">
                <a:solidFill>
                  <a:srgbClr val="929292"/>
                </a:solidFill>
                <a:latin typeface="Calibri"/>
                <a:ea typeface="Calibri"/>
                <a:cs typeface="Calibri"/>
                <a:sym typeface="Calibri"/>
              </a:rPr>
              <a:t>(2019)</a:t>
            </a:r>
            <a:endParaRPr sz="180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8" name="Google Shape;258;ge5e6ac2a5f_0_83"/>
          <p:cNvGrpSpPr/>
          <p:nvPr/>
        </p:nvGrpSpPr>
        <p:grpSpPr>
          <a:xfrm>
            <a:off x="6045317" y="1461407"/>
            <a:ext cx="293981" cy="0"/>
            <a:chOff x="4782660" y="2153714"/>
            <a:chExt cx="276740" cy="0"/>
          </a:xfrm>
        </p:grpSpPr>
        <p:cxnSp>
          <p:nvCxnSpPr>
            <p:cNvPr id="259" name="Google Shape;259;ge5e6ac2a5f_0_83"/>
            <p:cNvCxnSpPr/>
            <p:nvPr/>
          </p:nvCxnSpPr>
          <p:spPr>
            <a:xfrm>
              <a:off x="4782660" y="2153714"/>
              <a:ext cx="969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60" name="Google Shape;260;ge5e6ac2a5f_0_83"/>
            <p:cNvCxnSpPr/>
            <p:nvPr/>
          </p:nvCxnSpPr>
          <p:spPr>
            <a:xfrm rot="10800000">
              <a:off x="4962500" y="2153714"/>
              <a:ext cx="969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261" name="Google Shape;261;ge5e6ac2a5f_0_83"/>
          <p:cNvSpPr txBox="1"/>
          <p:nvPr/>
        </p:nvSpPr>
        <p:spPr>
          <a:xfrm>
            <a:off x="5754609" y="3465399"/>
            <a:ext cx="1055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EQUITY</a:t>
            </a:r>
            <a:endParaRPr sz="1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e251fccc85_0_3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Today’s Content</a:t>
            </a:r>
            <a:endParaRPr/>
          </a:p>
        </p:txBody>
      </p:sp>
      <p:cxnSp>
        <p:nvCxnSpPr>
          <p:cNvPr id="267" name="Google Shape;267;ge251fccc85_0_31"/>
          <p:cNvCxnSpPr/>
          <p:nvPr/>
        </p:nvCxnSpPr>
        <p:spPr>
          <a:xfrm>
            <a:off x="1068350" y="2543050"/>
            <a:ext cx="0" cy="3736500"/>
          </a:xfrm>
          <a:prstGeom prst="straightConnector1">
            <a:avLst/>
          </a:prstGeom>
          <a:noFill/>
          <a:ln w="22860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" name="Google Shape;268;ge251fccc85_0_31"/>
          <p:cNvSpPr/>
          <p:nvPr/>
        </p:nvSpPr>
        <p:spPr>
          <a:xfrm>
            <a:off x="830150" y="2766325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e251fccc85_0_31"/>
          <p:cNvSpPr/>
          <p:nvPr/>
        </p:nvSpPr>
        <p:spPr>
          <a:xfrm>
            <a:off x="835450" y="3285213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e251fccc85_0_31"/>
          <p:cNvSpPr/>
          <p:nvPr/>
        </p:nvSpPr>
        <p:spPr>
          <a:xfrm>
            <a:off x="830150" y="3804100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e251fccc85_0_31"/>
          <p:cNvSpPr/>
          <p:nvPr/>
        </p:nvSpPr>
        <p:spPr>
          <a:xfrm>
            <a:off x="827500" y="4322975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e251fccc85_0_31"/>
          <p:cNvSpPr/>
          <p:nvPr/>
        </p:nvSpPr>
        <p:spPr>
          <a:xfrm>
            <a:off x="832800" y="4841863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e251fccc85_0_31"/>
          <p:cNvSpPr/>
          <p:nvPr/>
        </p:nvSpPr>
        <p:spPr>
          <a:xfrm>
            <a:off x="827500" y="5360750"/>
            <a:ext cx="476400" cy="4020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e251fccc85_0_31"/>
          <p:cNvSpPr txBox="1"/>
          <p:nvPr/>
        </p:nvSpPr>
        <p:spPr>
          <a:xfrm>
            <a:off x="1458875" y="2706300"/>
            <a:ext cx="812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CICO Is and Is Not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5" name="Google Shape;275;ge251fccc85_0_31"/>
          <p:cNvSpPr txBox="1"/>
          <p:nvPr/>
        </p:nvSpPr>
        <p:spPr>
          <a:xfrm>
            <a:off x="1490425" y="3228150"/>
            <a:ext cx="812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Evidence for CICO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6" name="Google Shape;276;ge251fccc85_0_31"/>
          <p:cNvSpPr txBox="1"/>
          <p:nvPr/>
        </p:nvSpPr>
        <p:spPr>
          <a:xfrm>
            <a:off x="1501125" y="3728050"/>
            <a:ext cx="101664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Key Features of Tier 2 Interventions &amp; Implementation Considerations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7" name="Google Shape;277;ge251fccc85_0_31"/>
          <p:cNvSpPr txBox="1"/>
          <p:nvPr/>
        </p:nvSpPr>
        <p:spPr>
          <a:xfrm>
            <a:off x="1505300" y="4254950"/>
            <a:ext cx="100581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Key Features of CICO &amp; Implementation Considerations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8" name="Google Shape;278;ge251fccc85_0_31"/>
          <p:cNvSpPr txBox="1"/>
          <p:nvPr/>
        </p:nvSpPr>
        <p:spPr>
          <a:xfrm>
            <a:off x="1460650" y="4776800"/>
            <a:ext cx="812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Data Tools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9" name="Google Shape;279;ge251fccc85_0_31"/>
          <p:cNvSpPr txBox="1"/>
          <p:nvPr/>
        </p:nvSpPr>
        <p:spPr>
          <a:xfrm>
            <a:off x="1471350" y="5352900"/>
            <a:ext cx="81246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Conclusion and Recommended Next Steps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e251fccc85_1_225"/>
          <p:cNvSpPr txBox="1">
            <a:spLocks noGrp="1"/>
          </p:cNvSpPr>
          <p:nvPr>
            <p:ph type="title"/>
          </p:nvPr>
        </p:nvSpPr>
        <p:spPr>
          <a:xfrm>
            <a:off x="680325" y="753225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Intended Outcomes for </a:t>
            </a:r>
            <a:r>
              <a:rPr lang="en-US">
                <a:solidFill>
                  <a:srgbClr val="6D9EEB"/>
                </a:solidFill>
              </a:rPr>
              <a:t>Educators</a:t>
            </a:r>
            <a:endParaRPr>
              <a:solidFill>
                <a:srgbClr val="6D9EEB"/>
              </a:solidFill>
            </a:endParaRPr>
          </a:p>
        </p:txBody>
      </p:sp>
      <p:cxnSp>
        <p:nvCxnSpPr>
          <p:cNvPr id="285" name="Google Shape;285;ge251fccc85_1_225"/>
          <p:cNvCxnSpPr/>
          <p:nvPr/>
        </p:nvCxnSpPr>
        <p:spPr>
          <a:xfrm flipH="1">
            <a:off x="1004750" y="2227650"/>
            <a:ext cx="63600" cy="4345500"/>
          </a:xfrm>
          <a:prstGeom prst="straightConnector1">
            <a:avLst/>
          </a:prstGeom>
          <a:noFill/>
          <a:ln w="22860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6" name="Google Shape;286;ge251fccc85_1_225"/>
          <p:cNvSpPr/>
          <p:nvPr/>
        </p:nvSpPr>
        <p:spPr>
          <a:xfrm>
            <a:off x="830150" y="2613925"/>
            <a:ext cx="476400" cy="402000"/>
          </a:xfrm>
          <a:prstGeom prst="ellipse">
            <a:avLst/>
          </a:prstGeom>
          <a:solidFill>
            <a:srgbClr val="4A86E8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e251fccc85_1_225"/>
          <p:cNvSpPr/>
          <p:nvPr/>
        </p:nvSpPr>
        <p:spPr>
          <a:xfrm>
            <a:off x="830150" y="3971094"/>
            <a:ext cx="476400" cy="402000"/>
          </a:xfrm>
          <a:prstGeom prst="ellipse">
            <a:avLst/>
          </a:prstGeom>
          <a:solidFill>
            <a:srgbClr val="4A86E8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e251fccc85_1_225"/>
          <p:cNvSpPr/>
          <p:nvPr/>
        </p:nvSpPr>
        <p:spPr>
          <a:xfrm>
            <a:off x="827500" y="5618375"/>
            <a:ext cx="519600" cy="402000"/>
          </a:xfrm>
          <a:prstGeom prst="ellipse">
            <a:avLst/>
          </a:prstGeom>
          <a:solidFill>
            <a:srgbClr val="4A86E8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e251fccc85_1_225"/>
          <p:cNvSpPr txBox="1"/>
          <p:nvPr/>
        </p:nvSpPr>
        <p:spPr>
          <a:xfrm>
            <a:off x="1458875" y="2325300"/>
            <a:ext cx="98973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 can more clearly identify who this intervention best works for and why.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90" name="Google Shape;290;ge251fccc85_1_225"/>
          <p:cNvSpPr txBox="1"/>
          <p:nvPr/>
        </p:nvSpPr>
        <p:spPr>
          <a:xfrm>
            <a:off x="1490425" y="3609150"/>
            <a:ext cx="98973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 feel more comfortable advocating for the human resources, tools, and time needed to start and sustain a meaningful CICO program.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91" name="Google Shape;291;ge251fccc85_1_225"/>
          <p:cNvSpPr txBox="1"/>
          <p:nvPr/>
        </p:nvSpPr>
        <p:spPr>
          <a:xfrm>
            <a:off x="1550618" y="5237375"/>
            <a:ext cx="102834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 can better locate, share, and use resources and tools  for starting or improving CICO programming for your students.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251fccc85_1_282"/>
          <p:cNvSpPr txBox="1">
            <a:spLocks noGrp="1"/>
          </p:cNvSpPr>
          <p:nvPr>
            <p:ph type="title"/>
          </p:nvPr>
        </p:nvSpPr>
        <p:spPr>
          <a:xfrm>
            <a:off x="680325" y="753225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400"/>
              <a:t>Intended Outcomes for </a:t>
            </a:r>
            <a:r>
              <a:rPr lang="en-US" sz="3400">
                <a:solidFill>
                  <a:srgbClr val="93C47D"/>
                </a:solidFill>
              </a:rPr>
              <a:t>Our Students</a:t>
            </a:r>
            <a:endParaRPr sz="3400"/>
          </a:p>
        </p:txBody>
      </p:sp>
      <p:cxnSp>
        <p:nvCxnSpPr>
          <p:cNvPr id="297" name="Google Shape;297;ge251fccc85_1_282"/>
          <p:cNvCxnSpPr/>
          <p:nvPr/>
        </p:nvCxnSpPr>
        <p:spPr>
          <a:xfrm flipH="1">
            <a:off x="1004750" y="2227650"/>
            <a:ext cx="63600" cy="4345500"/>
          </a:xfrm>
          <a:prstGeom prst="straightConnector1">
            <a:avLst/>
          </a:prstGeom>
          <a:noFill/>
          <a:ln w="22860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8" name="Google Shape;298;ge251fccc85_1_282"/>
          <p:cNvSpPr/>
          <p:nvPr/>
        </p:nvSpPr>
        <p:spPr>
          <a:xfrm>
            <a:off x="830150" y="2613925"/>
            <a:ext cx="476400" cy="402000"/>
          </a:xfrm>
          <a:prstGeom prst="ellipse">
            <a:avLst/>
          </a:prstGeom>
          <a:solidFill>
            <a:srgbClr val="00A94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e251fccc85_1_282"/>
          <p:cNvSpPr/>
          <p:nvPr/>
        </p:nvSpPr>
        <p:spPr>
          <a:xfrm>
            <a:off x="753950" y="3971094"/>
            <a:ext cx="476400" cy="402000"/>
          </a:xfrm>
          <a:prstGeom prst="ellipse">
            <a:avLst/>
          </a:prstGeom>
          <a:solidFill>
            <a:srgbClr val="00A94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e251fccc85_1_282"/>
          <p:cNvSpPr/>
          <p:nvPr/>
        </p:nvSpPr>
        <p:spPr>
          <a:xfrm>
            <a:off x="751300" y="5694575"/>
            <a:ext cx="519600" cy="402000"/>
          </a:xfrm>
          <a:prstGeom prst="ellipse">
            <a:avLst/>
          </a:prstGeom>
          <a:solidFill>
            <a:srgbClr val="00A94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e251fccc85_1_282"/>
          <p:cNvSpPr txBox="1"/>
          <p:nvPr/>
        </p:nvSpPr>
        <p:spPr>
          <a:xfrm>
            <a:off x="1458875" y="2325300"/>
            <a:ext cx="98973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Our students are enrolled in the best Tier 2 intervention for their interests, needs and time.</a:t>
            </a:r>
            <a:endParaRPr sz="2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Their  CICO programming is a culturally responsive, integrated, and positive intervention within their school’s MTSS framework for supporting students’ SEL and academic growth.</a:t>
            </a:r>
            <a:endParaRPr sz="2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</p:txBody>
      </p:sp>
      <p:sp>
        <p:nvSpPr>
          <p:cNvPr id="302" name="Google Shape;302;ge251fccc85_1_282"/>
          <p:cNvSpPr txBox="1"/>
          <p:nvPr/>
        </p:nvSpPr>
        <p:spPr>
          <a:xfrm>
            <a:off x="1458875" y="5161175"/>
            <a:ext cx="98973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Our students receive even more clear and timely CICO instruction and opportunities to respond and receive positive feedback across the school day.</a:t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e54dd463bb_0_101"/>
          <p:cNvSpPr txBox="1">
            <a:spLocks noGrp="1"/>
          </p:cNvSpPr>
          <p:nvPr>
            <p:ph type="title"/>
          </p:nvPr>
        </p:nvSpPr>
        <p:spPr>
          <a:xfrm>
            <a:off x="680325" y="753225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400"/>
              <a:t>Intended Outcomes for </a:t>
            </a:r>
            <a:r>
              <a:rPr lang="en-US" sz="3400">
                <a:solidFill>
                  <a:srgbClr val="93C47D"/>
                </a:solidFill>
              </a:rPr>
              <a:t>Our Families</a:t>
            </a:r>
            <a:endParaRPr sz="3400"/>
          </a:p>
        </p:txBody>
      </p:sp>
      <p:cxnSp>
        <p:nvCxnSpPr>
          <p:cNvPr id="308" name="Google Shape;308;ge54dd463bb_0_101"/>
          <p:cNvCxnSpPr/>
          <p:nvPr/>
        </p:nvCxnSpPr>
        <p:spPr>
          <a:xfrm flipH="1">
            <a:off x="1004750" y="2227650"/>
            <a:ext cx="63600" cy="4345500"/>
          </a:xfrm>
          <a:prstGeom prst="straightConnector1">
            <a:avLst/>
          </a:prstGeom>
          <a:noFill/>
          <a:ln w="22860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9" name="Google Shape;309;ge54dd463bb_0_101"/>
          <p:cNvSpPr/>
          <p:nvPr/>
        </p:nvSpPr>
        <p:spPr>
          <a:xfrm>
            <a:off x="830150" y="2613925"/>
            <a:ext cx="476400" cy="402000"/>
          </a:xfrm>
          <a:prstGeom prst="ellipse">
            <a:avLst/>
          </a:prstGeom>
          <a:solidFill>
            <a:srgbClr val="00A94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e54dd463bb_0_101"/>
          <p:cNvSpPr/>
          <p:nvPr/>
        </p:nvSpPr>
        <p:spPr>
          <a:xfrm>
            <a:off x="753950" y="3971094"/>
            <a:ext cx="476400" cy="402000"/>
          </a:xfrm>
          <a:prstGeom prst="ellipse">
            <a:avLst/>
          </a:prstGeom>
          <a:solidFill>
            <a:srgbClr val="00A94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e54dd463bb_0_101"/>
          <p:cNvSpPr/>
          <p:nvPr/>
        </p:nvSpPr>
        <p:spPr>
          <a:xfrm>
            <a:off x="751300" y="5694575"/>
            <a:ext cx="519600" cy="402000"/>
          </a:xfrm>
          <a:prstGeom prst="ellipse">
            <a:avLst/>
          </a:prstGeom>
          <a:solidFill>
            <a:srgbClr val="00A94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e54dd463bb_0_101"/>
          <p:cNvSpPr txBox="1"/>
          <p:nvPr/>
        </p:nvSpPr>
        <p:spPr>
          <a:xfrm>
            <a:off x="1560475" y="2227650"/>
            <a:ext cx="98973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They receive even more explicit and timely CICO information and opportunities to see and share more positive and explicit  feedback about their child.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313" name="Google Shape;313;ge54dd463bb_0_101"/>
          <p:cNvSpPr txBox="1"/>
          <p:nvPr/>
        </p:nvSpPr>
        <p:spPr>
          <a:xfrm>
            <a:off x="1560475" y="3854175"/>
            <a:ext cx="101685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Their child is enrolled in the best Tier 2 intervention for their interests, needs and time.</a:t>
            </a:r>
            <a:endParaRPr sz="2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They can help make certain that their child’s CICO program is culturally responsive and reinforces their child’s SEL and academic growth.</a:t>
            </a:r>
            <a:endParaRPr sz="2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2409</Words>
  <Application>Microsoft Office PowerPoint</Application>
  <PresentationFormat>Widescreen</PresentationFormat>
  <Paragraphs>307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Libre Franklin</vt:lpstr>
      <vt:lpstr>Trebuchet MS</vt:lpstr>
      <vt:lpstr>Twentieth Century</vt:lpstr>
      <vt:lpstr>Berlin</vt:lpstr>
      <vt:lpstr>CICO: Check-In/Check-Out</vt:lpstr>
      <vt:lpstr>THE DELAWARE POSITIVE BEHAVIOR SUPPORT PROJECT (DE-PBS) IS AN ONGOING COLLABORATION BETWEEN THE DELAWARE DEPARTMENT OF EDUCATION AND THE UD CENTER FOR DISABILITIES STUDIES</vt:lpstr>
      <vt:lpstr>Today’s Intended Audience</vt:lpstr>
      <vt:lpstr>Today’s Intended Audience</vt:lpstr>
      <vt:lpstr>PowerPoint Presentation</vt:lpstr>
      <vt:lpstr>Today’s Content</vt:lpstr>
      <vt:lpstr>Intended Outcomes for Educators</vt:lpstr>
      <vt:lpstr>Intended Outcomes for Our Students</vt:lpstr>
      <vt:lpstr>Intended Outcomes for Our Families</vt:lpstr>
      <vt:lpstr>Sources for Today’s Content</vt:lpstr>
      <vt:lpstr>Manuals to Operationalize Today’s Content</vt:lpstr>
      <vt:lpstr>Next up...</vt:lpstr>
      <vt:lpstr>What CICO Is</vt:lpstr>
      <vt:lpstr>What CICO Is</vt:lpstr>
      <vt:lpstr>What CICO Is Not</vt:lpstr>
      <vt:lpstr>Student Engagement is a Tier 1 Intervention</vt:lpstr>
      <vt:lpstr>Now...</vt:lpstr>
      <vt:lpstr>The Evidence Behind CICO </vt:lpstr>
      <vt:lpstr>The Evidence Behind CICO </vt:lpstr>
      <vt:lpstr>Let’s Dive Deeper into the Details</vt:lpstr>
      <vt:lpstr>Now... </vt:lpstr>
      <vt:lpstr>Tier 2 Interventions</vt:lpstr>
      <vt:lpstr>Key Features of Any Tier 2 intervention </vt:lpstr>
      <vt:lpstr>Logistical Considerations</vt:lpstr>
      <vt:lpstr>Ensuring fidelity</vt:lpstr>
      <vt:lpstr>Now... </vt:lpstr>
      <vt:lpstr>CICO as a Tier 2 Intervention</vt:lpstr>
      <vt:lpstr> CICO: How to determine if it is appropriate for your school  (PBIS, 2020) ~ 3 mins </vt:lpstr>
      <vt:lpstr>CICO: Key Features  (PBIS, 2020) ~ 5 mins</vt:lpstr>
      <vt:lpstr> CICO: Students to Consider  (PBIS, 2020) ~ 3 mins </vt:lpstr>
      <vt:lpstr> CICO: Staff and Student Orientation  (PBIS, 2020) ~ 5 mins </vt:lpstr>
      <vt:lpstr>Now... Data Tools</vt:lpstr>
      <vt:lpstr>Data Sources &amp; Tools</vt:lpstr>
      <vt:lpstr>Data Sources &amp; Tools</vt:lpstr>
      <vt:lpstr>Ensuring equity throughout your CICO system</vt:lpstr>
      <vt:lpstr>Now... Data Tools</vt:lpstr>
      <vt:lpstr>Concluding Reminders:</vt:lpstr>
      <vt:lpstr>When Student Engagement is a Tier 1 Need</vt:lpstr>
      <vt:lpstr>Sources for Today’s Content</vt:lpstr>
      <vt:lpstr>Recommend Next steps:</vt:lpstr>
      <vt:lpstr>You Got This &amp;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CICO: Check-In/Check-Out</dc:title>
  <dc:creator>Megan Pell</dc:creator>
  <cp:lastModifiedBy>rebecca silver</cp:lastModifiedBy>
  <cp:revision>1</cp:revision>
  <dcterms:created xsi:type="dcterms:W3CDTF">2021-04-21T12:59:31Z</dcterms:created>
  <dcterms:modified xsi:type="dcterms:W3CDTF">2021-08-25T14:49:06Z</dcterms:modified>
</cp:coreProperties>
</file>