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5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</p:sldIdLst>
  <p:sldSz cy="6858000" cx="12192000"/>
  <p:notesSz cx="6858000" cy="9144000"/>
  <p:embeddedFontLst>
    <p:embeddedFont>
      <p:font typeface="Belleza"/>
      <p:regular r:id="rId106"/>
    </p:embeddedFont>
    <p:embeddedFont>
      <p:font typeface="Libre Franklin"/>
      <p:regular r:id="rId107"/>
      <p:bold r:id="rId108"/>
      <p:italic r:id="rId109"/>
      <p:boldItalic r:id="rId11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11" roundtripDataSignature="AMtx7mga6XzHOMWTbHfUsV6qsv32we6x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81761FE-5776-4125-93CE-46D7A404DD5B}">
  <a:tblStyle styleId="{281761FE-5776-4125-93CE-46D7A404DD5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4D4CAB52-F7B2-4258-909A-F8F3CD9BECC8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fill>
          <a:solidFill>
            <a:srgbClr val="CDD4E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DD4EA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07" Type="http://schemas.openxmlformats.org/officeDocument/2006/relationships/font" Target="fonts/LibreFranklin-regular.fntdata"/><Relationship Id="rId106" Type="http://schemas.openxmlformats.org/officeDocument/2006/relationships/font" Target="fonts/Belleza-regular.fntdata"/><Relationship Id="rId105" Type="http://schemas.openxmlformats.org/officeDocument/2006/relationships/slide" Target="slides/slide98.xml"/><Relationship Id="rId104" Type="http://schemas.openxmlformats.org/officeDocument/2006/relationships/slide" Target="slides/slide97.xml"/><Relationship Id="rId109" Type="http://schemas.openxmlformats.org/officeDocument/2006/relationships/font" Target="fonts/LibreFranklin-italic.fntdata"/><Relationship Id="rId108" Type="http://schemas.openxmlformats.org/officeDocument/2006/relationships/font" Target="fonts/LibreFranklin-bold.fntdata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103" Type="http://schemas.openxmlformats.org/officeDocument/2006/relationships/slide" Target="slides/slide96.xml"/><Relationship Id="rId102" Type="http://schemas.openxmlformats.org/officeDocument/2006/relationships/slide" Target="slides/slide95.xml"/><Relationship Id="rId101" Type="http://schemas.openxmlformats.org/officeDocument/2006/relationships/slide" Target="slides/slide94.xml"/><Relationship Id="rId100" Type="http://schemas.openxmlformats.org/officeDocument/2006/relationships/slide" Target="slides/slide93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95" Type="http://schemas.openxmlformats.org/officeDocument/2006/relationships/slide" Target="slides/slide88.xml"/><Relationship Id="rId94" Type="http://schemas.openxmlformats.org/officeDocument/2006/relationships/slide" Target="slides/slide87.xml"/><Relationship Id="rId97" Type="http://schemas.openxmlformats.org/officeDocument/2006/relationships/slide" Target="slides/slide90.xml"/><Relationship Id="rId96" Type="http://schemas.openxmlformats.org/officeDocument/2006/relationships/slide" Target="slides/slide89.xml"/><Relationship Id="rId11" Type="http://schemas.openxmlformats.org/officeDocument/2006/relationships/slide" Target="slides/slide4.xml"/><Relationship Id="rId99" Type="http://schemas.openxmlformats.org/officeDocument/2006/relationships/slide" Target="slides/slide92.xml"/><Relationship Id="rId10" Type="http://schemas.openxmlformats.org/officeDocument/2006/relationships/slide" Target="slides/slide3.xml"/><Relationship Id="rId98" Type="http://schemas.openxmlformats.org/officeDocument/2006/relationships/slide" Target="slides/slide91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91" Type="http://schemas.openxmlformats.org/officeDocument/2006/relationships/slide" Target="slides/slide84.xml"/><Relationship Id="rId90" Type="http://schemas.openxmlformats.org/officeDocument/2006/relationships/slide" Target="slides/slide83.xml"/><Relationship Id="rId93" Type="http://schemas.openxmlformats.org/officeDocument/2006/relationships/slide" Target="slides/slide86.xml"/><Relationship Id="rId92" Type="http://schemas.openxmlformats.org/officeDocument/2006/relationships/slide" Target="slides/slide85.xml"/><Relationship Id="rId15" Type="http://schemas.openxmlformats.org/officeDocument/2006/relationships/slide" Target="slides/slide8.xml"/><Relationship Id="rId110" Type="http://schemas.openxmlformats.org/officeDocument/2006/relationships/font" Target="fonts/LibreFranklin-boldItalic.fntdata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11" Type="http://customschemas.google.com/relationships/presentationmetadata" Target="metadata"/><Relationship Id="rId84" Type="http://schemas.openxmlformats.org/officeDocument/2006/relationships/slide" Target="slides/slide77.xml"/><Relationship Id="rId83" Type="http://schemas.openxmlformats.org/officeDocument/2006/relationships/slide" Target="slides/slide76.xml"/><Relationship Id="rId86" Type="http://schemas.openxmlformats.org/officeDocument/2006/relationships/slide" Target="slides/slide79.xml"/><Relationship Id="rId85" Type="http://schemas.openxmlformats.org/officeDocument/2006/relationships/slide" Target="slides/slide78.xml"/><Relationship Id="rId88" Type="http://schemas.openxmlformats.org/officeDocument/2006/relationships/slide" Target="slides/slide81.xml"/><Relationship Id="rId87" Type="http://schemas.openxmlformats.org/officeDocument/2006/relationships/slide" Target="slides/slide80.xml"/><Relationship Id="rId89" Type="http://schemas.openxmlformats.org/officeDocument/2006/relationships/slide" Target="slides/slide82.xml"/><Relationship Id="rId80" Type="http://schemas.openxmlformats.org/officeDocument/2006/relationships/slide" Target="slides/slide73.xml"/><Relationship Id="rId82" Type="http://schemas.openxmlformats.org/officeDocument/2006/relationships/slide" Target="slides/slide75.xml"/><Relationship Id="rId81" Type="http://schemas.openxmlformats.org/officeDocument/2006/relationships/slide" Target="slides/slide74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75" Type="http://schemas.openxmlformats.org/officeDocument/2006/relationships/slide" Target="slides/slide68.xml"/><Relationship Id="rId74" Type="http://schemas.openxmlformats.org/officeDocument/2006/relationships/slide" Target="slides/slide67.xml"/><Relationship Id="rId77" Type="http://schemas.openxmlformats.org/officeDocument/2006/relationships/slide" Target="slides/slide70.xml"/><Relationship Id="rId76" Type="http://schemas.openxmlformats.org/officeDocument/2006/relationships/slide" Target="slides/slide69.xml"/><Relationship Id="rId79" Type="http://schemas.openxmlformats.org/officeDocument/2006/relationships/slide" Target="slides/slide72.xml"/><Relationship Id="rId78" Type="http://schemas.openxmlformats.org/officeDocument/2006/relationships/slide" Target="slides/slide71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6" Type="http://schemas.openxmlformats.org/officeDocument/2006/relationships/slide" Target="slides/slide59.xml"/><Relationship Id="rId65" Type="http://schemas.openxmlformats.org/officeDocument/2006/relationships/slide" Target="slides/slide58.xml"/><Relationship Id="rId68" Type="http://schemas.openxmlformats.org/officeDocument/2006/relationships/slide" Target="slides/slide61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69" Type="http://schemas.openxmlformats.org/officeDocument/2006/relationships/slide" Target="slides/slide6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59" Type="http://schemas.openxmlformats.org/officeDocument/2006/relationships/slide" Target="slides/slide52.xml"/><Relationship Id="rId58" Type="http://schemas.openxmlformats.org/officeDocument/2006/relationships/slide" Target="slides/slide5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ZcbwmTmtyQ-3qHMH6EyGvCtpsKudJaUUPvWHLRvKUX8/edit?usp=sharing" TargetMode="Externa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29" name="Google Shape;12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8" name="Google Shape;19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6" name="Google Shape;20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4" name="Google Shape;22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1" name="Google Shape;231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7" name="Google Shape;247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4" name="Google Shape;25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60" name="Google Shape;260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8" name="Google Shape;268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" name="Google Shape;13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5" name="Google Shape;275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7" name="Google Shape;287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97" name="Google Shape;297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09" name="Google Shape;309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21" name="Google Shape;321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1" name="Google Shape;331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7" name="Google Shape;337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6" name="Google Shape;346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6" name="Google Shape;356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2" name="Google Shape;362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" name="Google Shape;14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386" name="Google Shape;386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4" name="Google Shape;394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3" name="Google Shape;403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/>
              <a:t> </a:t>
            </a:r>
            <a:endParaRPr/>
          </a:p>
        </p:txBody>
      </p:sp>
      <p:sp>
        <p:nvSpPr>
          <p:cNvPr id="411" name="Google Shape;411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419" name="Google Shape;419;p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6" name="Google Shape;426;p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3" name="Google Shape;433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p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43" name="Google Shape;443;p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0" name="Google Shape;450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5" name="Google Shape;455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4" name="Google Shape;464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</a:t>
            </a:r>
            <a:endParaRPr sz="11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0" name="Google Shape;500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6" name="Google Shape;506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4" name="Google Shape;514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5" name="Google Shape;515;p5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1" name="Google Shape;521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8" name="Google Shape;52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8" name="Google Shape;558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endParaRPr/>
          </a:p>
        </p:txBody>
      </p:sp>
      <p:sp>
        <p:nvSpPr>
          <p:cNvPr id="559" name="Google Shape;559;p5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.</a:t>
            </a:r>
            <a:endParaRPr/>
          </a:p>
        </p:txBody>
      </p:sp>
      <p:sp>
        <p:nvSpPr>
          <p:cNvPr id="572" name="Google Shape;572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0" name="Google Shape;580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1" name="Google Shape;581;p5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" name="Google Shape;15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8" name="Google Shape;588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5" name="Google Shape;595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2" name="Google Shape;602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 </a:t>
            </a:r>
            <a:endParaRPr/>
          </a:p>
        </p:txBody>
      </p:sp>
      <p:sp>
        <p:nvSpPr>
          <p:cNvPr id="603" name="Google Shape;603;p5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9" name="Google Shape;609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0" name="Google Shape;610;p5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3" name="Google Shape;623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624" name="Google Shape;624;p6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.</a:t>
            </a:r>
            <a:endParaRPr/>
          </a:p>
        </p:txBody>
      </p:sp>
      <p:sp>
        <p:nvSpPr>
          <p:cNvPr id="630" name="Google Shape;630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1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2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2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8" name="Google Shape;658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" name="Google Shape;160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4" name="Google Shape;664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0" name="Google Shape;670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5" name="Google Shape;675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4" name="Google Shape;684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0" name="Google Shape;690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6" name="Google Shape;696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2" name="Google Shape;702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7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707" name="Google Shape;707;p70:notes"/>
          <p:cNvSpPr txBox="1"/>
          <p:nvPr/>
        </p:nvSpPr>
        <p:spPr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09" name="Google Shape;709;p70:notes"/>
          <p:cNvSpPr txBox="1"/>
          <p:nvPr>
            <p:ph idx="1" type="body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 </a:t>
            </a:r>
            <a:endParaRPr b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6" name="Google Shape;716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1" name="Google Shape;721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" name="Google Shape;168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2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2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7" name="Google Shape;747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3" name="Google Shape;753;p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2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0" name="Google Shape;760;p2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9" name="Google Shape;789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</a:t>
            </a:r>
            <a:endParaRPr/>
          </a:p>
        </p:txBody>
      </p:sp>
      <p:sp>
        <p:nvSpPr>
          <p:cNvPr id="790" name="Google Shape;790;p7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6" name="Google Shape;796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7" name="Google Shape;797;p7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04" name="Google Shape;804;p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2" name="Google Shape;812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3" name="Google Shape;813;p8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0" name="Google Shape;820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figure provides descriptions of the essential functions of the teams, illustrating the shift away from discussing individual students to monitoring and supporting the effectiveness of the multi-tiered systems.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21" name="Google Shape;821;p8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5" name="Google Shape;17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8" name="Google Shape;828;p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Universal screening- identify instrument to be used, the process and timelines for roll out, how parents will be informed and what type of consent if any is needed.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Ensure school screen for seb concerns</a:t>
            </a:r>
            <a:endParaRPr/>
          </a:p>
        </p:txBody>
      </p:sp>
      <p:sp>
        <p:nvSpPr>
          <p:cNvPr id="829" name="Google Shape;829;p8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8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5" name="Google Shape;835;p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2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1" name="Google Shape;841;p2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2" name="Google Shape;842;p2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5" name="Google Shape;855;p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1" name="Google Shape;861;p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9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7" name="Google Shape;867;p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3" name="Google Shape;873;p9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4" name="Google Shape;874;p9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9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1" name="Google Shape;891;p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9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wentieth Century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97" name="Google Shape;897;p94:notes"/>
          <p:cNvSpPr txBox="1"/>
          <p:nvPr/>
        </p:nvSpPr>
        <p:spPr>
          <a:xfrm>
            <a:off x="3884027" y="8686488"/>
            <a:ext cx="2972421" cy="455951"/>
          </a:xfrm>
          <a:prstGeom prst="rect">
            <a:avLst/>
          </a:prstGeom>
          <a:noFill/>
          <a:ln>
            <a:noFill/>
          </a:ln>
        </p:spPr>
        <p:txBody>
          <a:bodyPr anchorCtr="0" anchor="b" bIns="45900" lIns="91800" spcFirstLastPara="1" rIns="91800" wrap="square" tIns="45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wentieth Century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98" name="Google Shape;898;p94:notes"/>
          <p:cNvSpPr txBox="1"/>
          <p:nvPr/>
        </p:nvSpPr>
        <p:spPr>
          <a:xfrm>
            <a:off x="3885579" y="8688049"/>
            <a:ext cx="2972421" cy="455951"/>
          </a:xfrm>
          <a:prstGeom prst="rect">
            <a:avLst/>
          </a:prstGeom>
          <a:noFill/>
          <a:ln>
            <a:noFill/>
          </a:ln>
        </p:spPr>
        <p:txBody>
          <a:bodyPr anchorCtr="0" anchor="b" bIns="45900" lIns="91800" spcFirstLastPara="1" rIns="91800" wrap="square" tIns="459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wentieth Century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99" name="Google Shape;899;p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00" name="Google Shape;900;p94:notes"/>
          <p:cNvSpPr txBox="1"/>
          <p:nvPr>
            <p:ph idx="1" type="body"/>
          </p:nvPr>
        </p:nvSpPr>
        <p:spPr>
          <a:xfrm>
            <a:off x="913158" y="4344025"/>
            <a:ext cx="5031685" cy="4112926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900" lIns="91800" spcFirstLastPara="1" rIns="91800" wrap="square" tIns="45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“At the top, pay attention to the word ‘Conversations’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You have these teams/conversations taking place for the difference components of your systems development and implementation and progress-monitoring of your practice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This team is talking about the system. How is that different than the FBA Problem-solving team?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Tier 3 team is also focused on building the interventions, not working on individual students. The individual student teams are the bottom boxes of “Complex FBA/BIP” and “Wrap/RENEW”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9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5" name="Google Shape;935;p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" name="Google Shape;185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9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DE roles list: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https://docs.google.com/document/d/1ZcbwmTmtyQ-3qHMH6EyGvCtpsKudJaUUPvWHLRvKUX8/edit?usp=sharing</a:t>
            </a:r>
            <a:r>
              <a:rPr lang="en-US"/>
              <a:t> </a:t>
            </a:r>
            <a:endParaRPr/>
          </a:p>
        </p:txBody>
      </p:sp>
      <p:sp>
        <p:nvSpPr>
          <p:cNvPr id="940" name="Google Shape;940;p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e807ea0432_19_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6" name="Google Shape;946;ge807ea0432_19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just a reminder that our teams are newly familiar with the TIPS process and could benefit from a visual of the steps and reminder this process occurs across their Tiers through systems level and individual student level problem solving conversations</a:t>
            </a:r>
            <a:endParaRPr/>
          </a:p>
        </p:txBody>
      </p:sp>
      <p:sp>
        <p:nvSpPr>
          <p:cNvPr id="947" name="Google Shape;947;ge807ea0432_19_5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9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0" name="Google Shape;960;p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6" name="Google Shape;966;p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0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972" name="Google Shape;972;p101:notes"/>
          <p:cNvSpPr txBox="1"/>
          <p:nvPr/>
        </p:nvSpPr>
        <p:spPr>
          <a:xfrm>
            <a:off x="3884613" y="8684926"/>
            <a:ext cx="2971800" cy="457513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1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74" name="Google Shape;974;p101:notes"/>
          <p:cNvSpPr txBox="1"/>
          <p:nvPr>
            <p:ph idx="1" type="body"/>
          </p:nvPr>
        </p:nvSpPr>
        <p:spPr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>
                <a:latin typeface="Arial"/>
                <a:ea typeface="Arial"/>
                <a:cs typeface="Arial"/>
                <a:sym typeface="Arial"/>
              </a:rPr>
              <a:t> </a:t>
            </a:r>
            <a:endParaRPr b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0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1" name="Google Shape;981;p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0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6" name="Google Shape;986;p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0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2" name="Google Shape;992;p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2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9" name="Google Shape;999;p2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1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807ea0432_19_27"/>
          <p:cNvSpPr txBox="1"/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77" name="Google Shape;77;ge807ea0432_19_27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807ea0432_19_4"/>
          <p:cNvSpPr txBox="1"/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80" name="Google Shape;80;ge807ea0432_19_4"/>
          <p:cNvSpPr txBox="1"/>
          <p:nvPr>
            <p:ph idx="1" type="subTitle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81" name="Google Shape;81;ge807ea0432_19_4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e807ea0432_19_8"/>
          <p:cNvSpPr txBox="1"/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4" name="Google Shape;84;ge807ea0432_19_8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e807ea0432_19_11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87" name="Google Shape;87;ge807ea0432_19_11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88" name="Google Shape;88;ge807ea0432_19_11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e807ea0432_19_15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91" name="Google Shape;91;ge807ea0432_19_15"/>
          <p:cNvSpPr txBox="1"/>
          <p:nvPr>
            <p:ph idx="1" type="body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92" name="Google Shape;92;ge807ea0432_19_15"/>
          <p:cNvSpPr txBox="1"/>
          <p:nvPr>
            <p:ph idx="2" type="body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93" name="Google Shape;93;ge807ea0432_19_15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807ea0432_19_20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96" name="Google Shape;96;ge807ea0432_19_20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e807ea0432_19_23"/>
          <p:cNvSpPr txBox="1"/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9" name="Google Shape;99;ge807ea0432_19_23"/>
          <p:cNvSpPr txBox="1"/>
          <p:nvPr>
            <p:ph idx="1" type="body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0" name="Google Shape;100;ge807ea0432_19_23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807ea0432_19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e807ea0432_19_30"/>
          <p:cNvSpPr txBox="1"/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04" name="Google Shape;104;ge807ea0432_19_30"/>
          <p:cNvSpPr txBox="1"/>
          <p:nvPr>
            <p:ph idx="1" type="subTitle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5" name="Google Shape;105;ge807ea0432_19_30"/>
          <p:cNvSpPr txBox="1"/>
          <p:nvPr>
            <p:ph idx="2" type="body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06" name="Google Shape;106;ge807ea0432_19_30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e807ea0432_19_36"/>
          <p:cNvSpPr txBox="1"/>
          <p:nvPr>
            <p:ph idx="1" type="body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09" name="Google Shape;109;ge807ea0432_19_36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e807ea0432_19_39"/>
          <p:cNvSpPr txBox="1"/>
          <p:nvPr>
            <p:ph hasCustomPrompt="1"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2" name="Google Shape;112;ge807ea0432_19_39"/>
          <p:cNvSpPr txBox="1"/>
          <p:nvPr>
            <p:ph idx="1" type="body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13" name="Google Shape;113;ge807ea0432_19_39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e807ea0432_19_45"/>
          <p:cNvSpPr txBox="1"/>
          <p:nvPr>
            <p:ph type="title"/>
          </p:nvPr>
        </p:nvSpPr>
        <p:spPr>
          <a:xfrm>
            <a:off x="1371600" y="685800"/>
            <a:ext cx="9601200" cy="1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6" name="Google Shape;116;ge807ea0432_19_45"/>
          <p:cNvSpPr txBox="1"/>
          <p:nvPr>
            <p:ph idx="1" type="body"/>
          </p:nvPr>
        </p:nvSpPr>
        <p:spPr>
          <a:xfrm>
            <a:off x="1371600" y="2286000"/>
            <a:ext cx="9601200" cy="35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4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/>
            </a:lvl1pPr>
            <a:lvl2pPr indent="-34925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00"/>
              <a:buChar char="–"/>
              <a:defRPr/>
            </a:lvl2pPr>
            <a:lvl3pPr indent="-34925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/>
            </a:lvl3pPr>
            <a:lvl4pPr indent="-34925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00"/>
              <a:buChar char="–"/>
              <a:defRPr/>
            </a:lvl4pPr>
            <a:lvl5pPr indent="-34925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/>
            </a:lvl5pPr>
            <a:lvl6pPr indent="-34925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00"/>
              <a:buChar char="–"/>
              <a:defRPr/>
            </a:lvl6pPr>
            <a:lvl7pPr indent="-34925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/>
            </a:lvl7pPr>
            <a:lvl8pPr indent="-34925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900"/>
              <a:buChar char="–"/>
              <a:defRPr/>
            </a:lvl8pPr>
            <a:lvl9pPr indent="-349250" lvl="8" marL="4114800" algn="l">
              <a:lnSpc>
                <a:spcPct val="94000"/>
              </a:lnSpc>
              <a:spcBef>
                <a:spcPts val="500"/>
              </a:spcBef>
              <a:spcAft>
                <a:spcPts val="300"/>
              </a:spcAft>
              <a:buClr>
                <a:schemeClr val="dk2"/>
              </a:buClr>
              <a:buSzPts val="1900"/>
              <a:buChar char="■"/>
              <a:defRPr/>
            </a:lvl9pPr>
          </a:lstStyle>
          <a:p/>
        </p:txBody>
      </p:sp>
      <p:sp>
        <p:nvSpPr>
          <p:cNvPr id="117" name="Google Shape;117;ge807ea0432_19_45"/>
          <p:cNvSpPr txBox="1"/>
          <p:nvPr>
            <p:ph idx="10" type="dt"/>
          </p:nvPr>
        </p:nvSpPr>
        <p:spPr>
          <a:xfrm>
            <a:off x="1390650" y="6453386"/>
            <a:ext cx="1204400" cy="4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Google Shape;118;ge807ea0432_19_45"/>
          <p:cNvSpPr txBox="1"/>
          <p:nvPr>
            <p:ph idx="11" type="ftr"/>
          </p:nvPr>
        </p:nvSpPr>
        <p:spPr>
          <a:xfrm>
            <a:off x="2893564" y="6453386"/>
            <a:ext cx="6280800" cy="4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Google Shape;119;ge807ea0432_19_45"/>
          <p:cNvSpPr txBox="1"/>
          <p:nvPr>
            <p:ph idx="12" type="sldNum"/>
          </p:nvPr>
        </p:nvSpPr>
        <p:spPr>
          <a:xfrm>
            <a:off x="9472736" y="6453386"/>
            <a:ext cx="1596400" cy="4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e807ea0432_19_51"/>
          <p:cNvSpPr txBox="1"/>
          <p:nvPr>
            <p:ph type="title"/>
          </p:nvPr>
        </p:nvSpPr>
        <p:spPr>
          <a:xfrm>
            <a:off x="838200" y="365126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22" name="Google Shape;122;ge807ea0432_19_51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1pPr>
            <a:lvl2pPr indent="-3810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2pPr>
            <a:lvl3pPr indent="-3810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3pPr>
            <a:lvl4pPr indent="-3810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indent="-3810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5pPr>
            <a:lvl6pPr indent="-3810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6pPr>
            <a:lvl7pPr indent="-3810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indent="-3810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8pPr>
            <a:lvl9pPr indent="-3810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Char char="■"/>
              <a:defRPr/>
            </a:lvl9pPr>
          </a:lstStyle>
          <a:p/>
        </p:txBody>
      </p:sp>
      <p:sp>
        <p:nvSpPr>
          <p:cNvPr id="123" name="Google Shape;123;ge807ea0432_19_51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1pPr>
            <a:lvl2pPr indent="-3810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2pPr>
            <a:lvl3pPr indent="-3810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3pPr>
            <a:lvl4pPr indent="-3810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4pPr>
            <a:lvl5pPr indent="-3810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5pPr>
            <a:lvl6pPr indent="-3810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6pPr>
            <a:lvl7pPr indent="-3810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indent="-3810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8pPr>
            <a:lvl9pPr indent="-3810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Char char="■"/>
              <a:defRPr/>
            </a:lvl9pPr>
          </a:lstStyle>
          <a:p/>
        </p:txBody>
      </p:sp>
      <p:sp>
        <p:nvSpPr>
          <p:cNvPr id="124" name="Google Shape;124;ge807ea0432_19_51"/>
          <p:cNvSpPr txBox="1"/>
          <p:nvPr>
            <p:ph idx="10" type="dt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" name="Google Shape;125;ge807ea0432_19_51"/>
          <p:cNvSpPr txBox="1"/>
          <p:nvPr>
            <p:ph idx="11" type="ftr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ge807ea0432_19_51"/>
          <p:cNvSpPr txBox="1"/>
          <p:nvPr>
            <p:ph idx="12" type="sldNum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1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1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1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1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1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1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8" name="Google Shape;48;p21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9" name="Google Shape;49;p2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2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6" name="Google Shape;56;p2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2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2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807ea0432_19_0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ge807ea0432_19_0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ge807ea0432_19_0"/>
          <p:cNvSpPr txBox="1"/>
          <p:nvPr>
            <p:ph idx="12" type="sldNum"/>
          </p:nvPr>
        </p:nvSpPr>
        <p:spPr>
          <a:xfrm>
            <a:off x="11296610" y="6217622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.png"/><Relationship Id="rId4" Type="http://schemas.openxmlformats.org/officeDocument/2006/relationships/hyperlink" Target="https://www.pbis.org/video/an-introduction-to-the-interconnected-systems-framework" TargetMode="External"/><Relationship Id="rId5" Type="http://schemas.openxmlformats.org/officeDocument/2006/relationships/image" Target="../media/image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1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6.xml.rels><?xml version="1.0" encoding="UTF-8" standalone="yes"?><Relationships xmlns="http://schemas.openxmlformats.org/package/2006/relationships"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1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hyperlink" Target="https://drive.google.com/file/d/1DCdYgZdR9Nvo72ZJPkl1fuB0cvgpt2Ct/view?usp=sharing" TargetMode="External"/><Relationship Id="rId4" Type="http://schemas.openxmlformats.org/officeDocument/2006/relationships/image" Target="../media/image2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5.png"/><Relationship Id="rId4" Type="http://schemas.openxmlformats.org/officeDocument/2006/relationships/hyperlink" Target="https://mindfullme.org/" TargetMode="External"/><Relationship Id="rId5" Type="http://schemas.openxmlformats.org/officeDocument/2006/relationships/hyperlink" Target="https://mindfullme.org/" TargetMode="Externa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0.png"/><Relationship Id="rId4" Type="http://schemas.openxmlformats.org/officeDocument/2006/relationships/hyperlink" Target="https://www.pbis.org/topics/data-based-decision-making" TargetMode="Externa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6.png"/><Relationship Id="rId4" Type="http://schemas.openxmlformats.org/officeDocument/2006/relationships/hyperlink" Target="https://www.pbis.org/topics/data-based-decision-making" TargetMode="Externa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4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74.xml.rels><?xml version="1.0" encoding="UTF-8" standalone="yes"?><Relationships xmlns="http://schemas.openxmlformats.org/package/2006/relationships"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15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31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28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30.png"/><Relationship Id="rId4" Type="http://schemas.openxmlformats.org/officeDocument/2006/relationships/hyperlink" Target="https://www.pbis.org/topics/data-based-decision-making" TargetMode="Externa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26.png"/><Relationship Id="rId4" Type="http://schemas.openxmlformats.org/officeDocument/2006/relationships/hyperlink" Target="https://www.pbis.org/topics/data-based-decision-making" TargetMode="Externa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24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34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2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en-US"/>
              <a:t>Project DelAWARE &amp; </a:t>
            </a:r>
            <a:br>
              <a:rPr lang="en-US"/>
            </a:br>
            <a:r>
              <a:rPr lang="en-US"/>
              <a:t>Interconnected Systems Framework (ISF)-Day 1</a:t>
            </a:r>
            <a:endParaRPr/>
          </a:p>
        </p:txBody>
      </p:sp>
      <p:sp>
        <p:nvSpPr>
          <p:cNvPr id="132" name="Google Shape;132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3200"/>
              <a:t>The Way Forward…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32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3200"/>
              <a:t>Presented by: </a:t>
            </a:r>
            <a:endParaRPr sz="32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3200"/>
              <a:t>Kimberly Yanek, PhD</a:t>
            </a:r>
            <a:endParaRPr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200" name="Google Shape;20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727" y="2390274"/>
            <a:ext cx="11295125" cy="158014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2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____________________________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2"/>
          <p:cNvSpPr txBox="1"/>
          <p:nvPr/>
        </p:nvSpPr>
        <p:spPr>
          <a:xfrm>
            <a:off x="457200" y="457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____________________________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2"/>
          <p:cNvSpPr txBox="1"/>
          <p:nvPr/>
        </p:nvSpPr>
        <p:spPr>
          <a:xfrm>
            <a:off x="3657600" y="5109029"/>
            <a:ext cx="5226111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2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Belleza"/>
                <a:ea typeface="Belleza"/>
                <a:cs typeface="Belleza"/>
                <a:sym typeface="Belleza"/>
              </a:rPr>
              <a:t>What do we know?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2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Belleza"/>
                <a:ea typeface="Belleza"/>
                <a:cs typeface="Belleza"/>
                <a:sym typeface="Belleza"/>
              </a:rPr>
              <a:t>Any data specific to Delaware?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3"/>
          <p:cNvSpPr/>
          <p:nvPr/>
        </p:nvSpPr>
        <p:spPr>
          <a:xfrm flipH="1" rot="-5400000">
            <a:off x="2666617" y="-2666188"/>
            <a:ext cx="6858000" cy="12191234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1F3864"/>
              </a:gs>
            </a:gsLst>
            <a:lin ang="12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3"/>
          <p:cNvSpPr/>
          <p:nvPr/>
        </p:nvSpPr>
        <p:spPr>
          <a:xfrm flipH="1" rot="10800000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3"/>
          <p:cNvSpPr/>
          <p:nvPr/>
        </p:nvSpPr>
        <p:spPr>
          <a:xfrm flipH="1" rot="-5400000">
            <a:off x="3649491" y="-1685840"/>
            <a:ext cx="4894564" cy="12193545"/>
          </a:xfrm>
          <a:prstGeom prst="rect">
            <a:avLst/>
          </a:prstGeom>
          <a:gradFill>
            <a:gsLst>
              <a:gs pos="0">
                <a:srgbClr val="9CC2E5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ext&#10;&#10;Description automatically generated with medium confidence" id="212" name="Google Shape;212;p13"/>
          <p:cNvPicPr preferRelativeResize="0"/>
          <p:nvPr/>
        </p:nvPicPr>
        <p:blipFill rotWithShape="1">
          <a:blip r:embed="rId3">
            <a:alphaModFix/>
          </a:blip>
          <a:srcRect b="0" l="0" r="0" t="546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4"/>
          <p:cNvSpPr txBox="1"/>
          <p:nvPr>
            <p:ph type="title"/>
          </p:nvPr>
        </p:nvSpPr>
        <p:spPr>
          <a:xfrm>
            <a:off x="2235200" y="867304"/>
            <a:ext cx="548357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Nurture Effect</a:t>
            </a:r>
            <a:endParaRPr/>
          </a:p>
        </p:txBody>
      </p:sp>
      <p:sp>
        <p:nvSpPr>
          <p:cNvPr id="219" name="Google Shape;219;p14"/>
          <p:cNvSpPr txBox="1"/>
          <p:nvPr>
            <p:ph idx="1" type="body"/>
          </p:nvPr>
        </p:nvSpPr>
        <p:spPr>
          <a:xfrm>
            <a:off x="1019417" y="2010304"/>
            <a:ext cx="8229600" cy="4068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200">
                <a:latin typeface="Belleza"/>
                <a:ea typeface="Belleza"/>
                <a:cs typeface="Belleza"/>
                <a:sym typeface="Belleza"/>
              </a:rPr>
              <a:t>We have the potential to reverse all trends and create a healthier way forward. We have a wealth of accumulated knowledge with one common theme across prevention science, behavioral and evolutionary science and that is to make people’s environments more nurturing.</a:t>
            </a:r>
            <a:endParaRPr sz="3200">
              <a:latin typeface="Belleza"/>
              <a:ea typeface="Belleza"/>
              <a:cs typeface="Belleza"/>
              <a:sym typeface="Belleza"/>
            </a:endParaRPr>
          </a:p>
        </p:txBody>
      </p:sp>
      <p:pic>
        <p:nvPicPr>
          <p:cNvPr id="220" name="Google Shape;22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886271">
            <a:off x="9075008" y="1703486"/>
            <a:ext cx="2986991" cy="2240243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4"/>
          <p:cNvSpPr txBox="1"/>
          <p:nvPr/>
        </p:nvSpPr>
        <p:spPr>
          <a:xfrm>
            <a:off x="9553027" y="6079067"/>
            <a:ext cx="15824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(Biglan, 2015)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5"/>
          <p:cNvPicPr preferRelativeResize="0"/>
          <p:nvPr/>
        </p:nvPicPr>
        <p:blipFill rotWithShape="1">
          <a:blip r:embed="rId3">
            <a:alphaModFix/>
          </a:blip>
          <a:srcRect b="0" l="0" r="0" t="7368"/>
          <a:stretch/>
        </p:blipFill>
        <p:spPr>
          <a:xfrm rot="395319">
            <a:off x="6413183" y="784233"/>
            <a:ext cx="5141015" cy="528953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5"/>
          <p:cNvSpPr txBox="1"/>
          <p:nvPr>
            <p:ph type="ctrTitle"/>
          </p:nvPr>
        </p:nvSpPr>
        <p:spPr>
          <a:xfrm>
            <a:off x="637802" y="1298825"/>
            <a:ext cx="5141014" cy="3497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Getting to the heart of the matter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Let’s talk trauma… </a:t>
            </a:r>
            <a:endParaRPr/>
          </a:p>
        </p:txBody>
      </p:sp>
      <p:sp>
        <p:nvSpPr>
          <p:cNvPr id="234" name="Google Shape;234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</a:pPr>
            <a:r>
              <a:rPr lang="en-US" sz="4100">
                <a:latin typeface="Belleza"/>
                <a:ea typeface="Belleza"/>
                <a:cs typeface="Belleza"/>
                <a:sym typeface="Belleza"/>
              </a:rPr>
              <a:t>“Trauma permeates all aspects of life- in very complex ways” (p.219)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</a:pPr>
            <a:r>
              <a:rPr lang="en-US" sz="4100">
                <a:latin typeface="Belleza"/>
                <a:ea typeface="Belleza"/>
                <a:cs typeface="Belleza"/>
                <a:sym typeface="Belleza"/>
              </a:rPr>
              <a:t>If manifests in our biology, cognition, emotion, behavior…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</a:pPr>
            <a:r>
              <a:rPr lang="en-US" sz="4100">
                <a:latin typeface="Belleza"/>
                <a:ea typeface="Belleza"/>
                <a:cs typeface="Belleza"/>
                <a:sym typeface="Belleza"/>
              </a:rPr>
              <a:t>It impacts our interactions with others (parenting, teaching, leading, coaching, creating, arresting, sentencing).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</a:pPr>
            <a:r>
              <a:t/>
            </a:r>
            <a:endParaRPr sz="4100">
              <a:latin typeface="Belleza"/>
              <a:ea typeface="Belleza"/>
              <a:cs typeface="Belleza"/>
              <a:sym typeface="Belleza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235" name="Google Shape;235;p16"/>
          <p:cNvSpPr txBox="1"/>
          <p:nvPr/>
        </p:nvSpPr>
        <p:spPr>
          <a:xfrm>
            <a:off x="9352547" y="6311900"/>
            <a:ext cx="24486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(Perry &amp; Winfrey,2021)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An example…</a:t>
            </a:r>
            <a:endParaRPr/>
          </a:p>
        </p:txBody>
      </p:sp>
      <p:sp>
        <p:nvSpPr>
          <p:cNvPr id="242" name="Google Shape;242;p17"/>
          <p:cNvSpPr txBox="1"/>
          <p:nvPr>
            <p:ph idx="1" type="body"/>
          </p:nvPr>
        </p:nvSpPr>
        <p:spPr>
          <a:xfrm>
            <a:off x="838200" y="1825625"/>
            <a:ext cx="10515600" cy="4667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We use exclusionary discipline practices at higher rates for pre-k than any other grade level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When children experience distress and trauma, there are disruptions in development (e.g., splintering development of specific skills)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May lead to overactive and overly reactive stress response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Mismatch between a child’s capabilities &amp; unrealistic academic and SEB expectations = misunderstood behaviors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243" name="Google Shape;243;p17"/>
          <p:cNvSpPr txBox="1"/>
          <p:nvPr/>
        </p:nvSpPr>
        <p:spPr>
          <a:xfrm>
            <a:off x="9352547" y="6311900"/>
            <a:ext cx="24486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(Perry &amp; Winfrey,2021)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An example…</a:t>
            </a:r>
            <a:endParaRPr/>
          </a:p>
        </p:txBody>
      </p:sp>
      <p:sp>
        <p:nvSpPr>
          <p:cNvPr id="250" name="Google Shape;250;p18"/>
          <p:cNvSpPr txBox="1"/>
          <p:nvPr>
            <p:ph idx="1" type="body"/>
          </p:nvPr>
        </p:nvSpPr>
        <p:spPr>
          <a:xfrm>
            <a:off x="838200" y="1825625"/>
            <a:ext cx="10515600" cy="4667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We all know how this might play out… labels, vicious cycle of delays, engaging in predictable behaviors to support self-regulation (tapping, daydreaming, listening to music, gum chewing) that lead to exclusionary practices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Escape-motivated behavior (survival), labeled truant, troubled, …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Fight-flight-freeze response- lead to “assault” when they attempt to remove themselves from aversives</a:t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251" name="Google Shape;251;p18"/>
          <p:cNvSpPr txBox="1"/>
          <p:nvPr/>
        </p:nvSpPr>
        <p:spPr>
          <a:xfrm>
            <a:off x="9352547" y="6311900"/>
            <a:ext cx="24486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(Perry &amp; Winfrey,2021)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Good intentions … missed opportunities</a:t>
            </a:r>
            <a:endParaRPr/>
          </a:p>
        </p:txBody>
      </p:sp>
      <p:sp>
        <p:nvSpPr>
          <p:cNvPr id="257" name="Google Shape;257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Education systems and mental health systems are typically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Under-resourced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Unaware of impact of trauma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Downstream efforts (system of reaction)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960965"/>
            <a:ext cx="9144000" cy="5008036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0"/>
          <p:cNvSpPr txBox="1"/>
          <p:nvPr>
            <p:ph type="title"/>
          </p:nvPr>
        </p:nvSpPr>
        <p:spPr>
          <a:xfrm>
            <a:off x="1524006" y="0"/>
            <a:ext cx="609599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Upstream Solutions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0"/>
          <p:cNvSpPr txBox="1"/>
          <p:nvPr/>
        </p:nvSpPr>
        <p:spPr>
          <a:xfrm>
            <a:off x="4219229" y="5644447"/>
            <a:ext cx="56641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9"/>
              <a:buFont typeface="Arial"/>
              <a:buNone/>
            </a:pPr>
            <a:r>
              <a:rPr b="0" i="0" lang="en-US" sz="395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Downstream Solutions</a:t>
            </a:r>
            <a:endParaRPr b="0" i="0" sz="3959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0"/>
          <p:cNvSpPr txBox="1"/>
          <p:nvPr/>
        </p:nvSpPr>
        <p:spPr>
          <a:xfrm>
            <a:off x="1566335" y="6505224"/>
            <a:ext cx="947240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(A Public Health parable, credited to Irving Zola, and illustrated in Upstream by Dan Heath)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A big consideration for why we engage in Interconnected Systems Framework</a:t>
            </a:r>
            <a:endParaRPr/>
          </a:p>
        </p:txBody>
      </p:sp>
      <p:sp>
        <p:nvSpPr>
          <p:cNvPr id="271" name="Google Shape;271;p22"/>
          <p:cNvSpPr txBox="1"/>
          <p:nvPr>
            <p:ph idx="1" type="body"/>
          </p:nvPr>
        </p:nvSpPr>
        <p:spPr>
          <a:xfrm>
            <a:off x="838200" y="1825624"/>
            <a:ext cx="10515600" cy="50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latin typeface="Belleza"/>
                <a:ea typeface="Belleza"/>
                <a:cs typeface="Belleza"/>
                <a:sym typeface="Belleza"/>
              </a:rPr>
              <a:t>A whole population need requires a whole population response…</a:t>
            </a:r>
            <a:endParaRPr sz="3200">
              <a:latin typeface="Belleza"/>
              <a:ea typeface="Belleza"/>
              <a:cs typeface="Belleza"/>
              <a:sym typeface="Bellez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>
                <a:latin typeface="Belleza"/>
                <a:ea typeface="Belleza"/>
                <a:cs typeface="Belleza"/>
                <a:sym typeface="Belleza"/>
              </a:rPr>
              <a:t>We need more expertise in our schools and we need to re-position how we use our ‘experts’</a:t>
            </a:r>
            <a:endParaRPr/>
          </a:p>
          <a:p>
            <a:pPr indent="-25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latin typeface="Belleza"/>
              <a:ea typeface="Belleza"/>
              <a:cs typeface="Belleza"/>
              <a:sym typeface="Belleza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Belleza"/>
                <a:ea typeface="Belleza"/>
                <a:cs typeface="Belleza"/>
                <a:sym typeface="Belleza"/>
              </a:rPr>
              <a:t>What do we do to create opportunities for healing for all within our systems?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Belleza"/>
                <a:ea typeface="Belleza"/>
                <a:cs typeface="Belleza"/>
                <a:sym typeface="Belleza"/>
              </a:rPr>
              <a:t>Opportunities to engage in </a:t>
            </a:r>
            <a:r>
              <a:rPr b="1" i="1" lang="en-US" sz="3200">
                <a:latin typeface="Belleza"/>
                <a:ea typeface="Belleza"/>
                <a:cs typeface="Belleza"/>
                <a:sym typeface="Belleza"/>
              </a:rPr>
              <a:t>both</a:t>
            </a:r>
            <a:r>
              <a:rPr lang="en-US" sz="3200">
                <a:latin typeface="Belleza"/>
                <a:ea typeface="Belleza"/>
                <a:cs typeface="Belleza"/>
                <a:sym typeface="Belleza"/>
              </a:rPr>
              <a:t> technical and adaptive change.</a:t>
            </a:r>
            <a:endParaRPr/>
          </a:p>
          <a:p>
            <a:pPr indent="-25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272" name="Google Shape;272;p22"/>
          <p:cNvSpPr txBox="1"/>
          <p:nvPr/>
        </p:nvSpPr>
        <p:spPr>
          <a:xfrm>
            <a:off x="9352547" y="6311900"/>
            <a:ext cx="24486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(Perry &amp; Winfrey,2021)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Learning Outcomes (Day 1)</a:t>
            </a:r>
            <a:endParaRPr/>
          </a:p>
        </p:txBody>
      </p:sp>
      <p:sp>
        <p:nvSpPr>
          <p:cNvPr id="138" name="Google Shape;138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Together we will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Share our collective celebrations &amp; learn from our shared success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Ensure we have a shared understanding of Interconnected Systems Framework (ISF) to include our shared WHY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Explore how we (district) are organized to do this work </a:t>
            </a:r>
            <a:r>
              <a:rPr i="1" lang="en-US">
                <a:latin typeface="Belleza"/>
                <a:ea typeface="Belleza"/>
                <a:cs typeface="Belleza"/>
                <a:sym typeface="Belleza"/>
              </a:rPr>
              <a:t>WITH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 our stakeholders (teaming structures &amp; communication loops)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Explore how we (school) are organized to do this work </a:t>
            </a:r>
            <a:r>
              <a:rPr i="1" lang="en-US">
                <a:latin typeface="Belleza"/>
                <a:ea typeface="Belleza"/>
                <a:cs typeface="Belleza"/>
                <a:sym typeface="Belleza"/>
              </a:rPr>
              <a:t>WITH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 our stakeholders (teaming structures &amp; communication loops)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Equitable Systems of Support… </a:t>
            </a:r>
            <a:br>
              <a:rPr lang="en-US">
                <a:latin typeface="Belleza"/>
                <a:ea typeface="Belleza"/>
                <a:cs typeface="Belleza"/>
                <a:sym typeface="Belleza"/>
              </a:rPr>
            </a:b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278" name="Google Shape;278;p23"/>
          <p:cNvSpPr txBox="1"/>
          <p:nvPr>
            <p:ph idx="1" type="body"/>
          </p:nvPr>
        </p:nvSpPr>
        <p:spPr>
          <a:xfrm>
            <a:off x="6757901" y="1471872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3200">
                <a:latin typeface="Belleza"/>
                <a:ea typeface="Belleza"/>
                <a:cs typeface="Belleza"/>
                <a:sym typeface="Belleza"/>
              </a:rPr>
              <a:t>Adaptive Change	</a:t>
            </a:r>
            <a:r>
              <a:rPr lang="en-US" sz="3200"/>
              <a:t>		</a:t>
            </a:r>
            <a:endParaRPr sz="3200"/>
          </a:p>
        </p:txBody>
      </p:sp>
      <p:sp>
        <p:nvSpPr>
          <p:cNvPr id="279" name="Google Shape;279;p23"/>
          <p:cNvSpPr txBox="1"/>
          <p:nvPr>
            <p:ph idx="2" type="body"/>
          </p:nvPr>
        </p:nvSpPr>
        <p:spPr>
          <a:xfrm>
            <a:off x="6411058" y="2408818"/>
            <a:ext cx="5157787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Changes in Values, Beliefs, Roles, Relationships, Bias, &amp; Approaches</a:t>
            </a:r>
            <a:r>
              <a:rPr lang="en-US" sz="2400"/>
              <a:t>		</a:t>
            </a:r>
            <a:endParaRPr sz="2400"/>
          </a:p>
        </p:txBody>
      </p:sp>
      <p:sp>
        <p:nvSpPr>
          <p:cNvPr id="280" name="Google Shape;280;p23"/>
          <p:cNvSpPr txBox="1"/>
          <p:nvPr>
            <p:ph idx="3" type="body"/>
          </p:nvPr>
        </p:nvSpPr>
        <p:spPr>
          <a:xfrm>
            <a:off x="0" y="1408269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3200">
                <a:latin typeface="Belleza"/>
                <a:ea typeface="Belleza"/>
                <a:cs typeface="Belleza"/>
                <a:sym typeface="Belleza"/>
              </a:rPr>
              <a:t>Technical Change</a:t>
            </a:r>
            <a:endParaRPr sz="3200"/>
          </a:p>
        </p:txBody>
      </p:sp>
      <p:sp>
        <p:nvSpPr>
          <p:cNvPr id="281" name="Google Shape;281;p23"/>
          <p:cNvSpPr txBox="1"/>
          <p:nvPr>
            <p:ph idx="4" type="body"/>
          </p:nvPr>
        </p:nvSpPr>
        <p:spPr>
          <a:xfrm>
            <a:off x="565098" y="2357791"/>
            <a:ext cx="5378502" cy="2548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Change or adaptations to practices or instruction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Involve learning new strategies or tools to use with students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Important, but may not reflect deeper change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400"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282" name="Google Shape;282;p23"/>
          <p:cNvSpPr txBox="1"/>
          <p:nvPr/>
        </p:nvSpPr>
        <p:spPr>
          <a:xfrm>
            <a:off x="3202049" y="5855832"/>
            <a:ext cx="5157787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Change in Student Outcomes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3"/>
          <p:cNvSpPr txBox="1"/>
          <p:nvPr/>
        </p:nvSpPr>
        <p:spPr>
          <a:xfrm>
            <a:off x="5428343" y="6410425"/>
            <a:ext cx="6834189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(Leverson, Smith, Rose, McIntosh, Rose, &amp; Pinkelman, 2021)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3"/>
          <p:cNvSpPr txBox="1"/>
          <p:nvPr/>
        </p:nvSpPr>
        <p:spPr>
          <a:xfrm>
            <a:off x="2079171" y="4752567"/>
            <a:ext cx="8033657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More likely to occur after technical change as a result of experiencing successes and seeing the potential for equitable outcomes through the use of effective strategies (Guskey, 1986)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4"/>
          <p:cNvSpPr/>
          <p:nvPr/>
        </p:nvSpPr>
        <p:spPr>
          <a:xfrm>
            <a:off x="-57913" y="1787389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lant growing in a concrete crack" id="290" name="Google Shape;290;p24"/>
          <p:cNvPicPr preferRelativeResize="0"/>
          <p:nvPr/>
        </p:nvPicPr>
        <p:blipFill rotWithShape="1">
          <a:blip r:embed="rId3">
            <a:alphaModFix/>
          </a:blip>
          <a:srcRect b="0" l="0" r="0" t="15730"/>
          <a:stretch/>
        </p:blipFill>
        <p:spPr>
          <a:xfrm>
            <a:off x="-30480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4"/>
          <p:cNvSpPr/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4509"/>
                </a:srgbClr>
              </a:gs>
              <a:gs pos="50000">
                <a:srgbClr val="000000">
                  <a:alpha val="29411"/>
                </a:srgbClr>
              </a:gs>
              <a:gs pos="75000">
                <a:srgbClr val="000000">
                  <a:alpha val="14509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4"/>
          <p:cNvSpPr txBox="1"/>
          <p:nvPr>
            <p:ph type="title"/>
          </p:nvPr>
        </p:nvSpPr>
        <p:spPr>
          <a:xfrm>
            <a:off x="-121920" y="-1068039"/>
            <a:ext cx="10058400" cy="357477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5200"/>
              <a:buFont typeface="Arial"/>
              <a:buNone/>
            </a:pPr>
            <a:r>
              <a:rPr lang="en-US" sz="5200">
                <a:solidFill>
                  <a:srgbClr val="7F6000"/>
                </a:solidFill>
              </a:rPr>
              <a:t>What’s on your mind? </a:t>
            </a:r>
            <a:br>
              <a:rPr lang="en-US" sz="5200">
                <a:solidFill>
                  <a:srgbClr val="7F6000"/>
                </a:solidFill>
              </a:rPr>
            </a:br>
            <a:r>
              <a:rPr lang="en-US" sz="5200">
                <a:solidFill>
                  <a:srgbClr val="7F6000"/>
                </a:solidFill>
              </a:rPr>
              <a:t>What other considerations do we want to raise?</a:t>
            </a:r>
            <a:endParaRPr/>
          </a:p>
        </p:txBody>
      </p:sp>
      <p:sp>
        <p:nvSpPr>
          <p:cNvPr id="293" name="Google Shape;293;p24"/>
          <p:cNvSpPr txBox="1"/>
          <p:nvPr/>
        </p:nvSpPr>
        <p:spPr>
          <a:xfrm>
            <a:off x="9768114" y="5283676"/>
            <a:ext cx="184217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Belleza"/>
                <a:ea typeface="Belleza"/>
                <a:cs typeface="Belleza"/>
                <a:sym typeface="Belleza"/>
              </a:rPr>
              <a:t>Let’s Chat</a:t>
            </a:r>
            <a:endParaRPr b="0" i="0" sz="3200" u="none" cap="none" strike="noStrike">
              <a:solidFill>
                <a:schemeClr val="dk1"/>
              </a:solidFill>
              <a:highlight>
                <a:srgbClr val="FFFF00"/>
              </a:highlight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5"/>
          <p:cNvSpPr/>
          <p:nvPr/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5"/>
          <p:cNvSpPr txBox="1"/>
          <p:nvPr>
            <p:ph type="title"/>
          </p:nvPr>
        </p:nvSpPr>
        <p:spPr>
          <a:xfrm>
            <a:off x="777240" y="731519"/>
            <a:ext cx="2845191" cy="32375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</a:pPr>
            <a:r>
              <a:rPr lang="en-US" sz="3800">
                <a:solidFill>
                  <a:srgbClr val="FFFFFF"/>
                </a:solidFill>
              </a:rPr>
              <a:t>Leveraging the Strengths of PBIS and SMH</a:t>
            </a:r>
            <a:endParaRPr/>
          </a:p>
        </p:txBody>
      </p:sp>
      <p:sp>
        <p:nvSpPr>
          <p:cNvPr id="301" name="Google Shape;301;p25"/>
          <p:cNvSpPr/>
          <p:nvPr/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5"/>
          <p:cNvSpPr/>
          <p:nvPr/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5"/>
          <p:cNvSpPr txBox="1"/>
          <p:nvPr>
            <p:ph idx="1" type="body"/>
          </p:nvPr>
        </p:nvSpPr>
        <p:spPr>
          <a:xfrm>
            <a:off x="4379709" y="686862"/>
            <a:ext cx="7037591" cy="5475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b="0" lang="en-US" sz="2600">
                <a:latin typeface="Belleza"/>
                <a:ea typeface="Belleza"/>
                <a:cs typeface="Belleza"/>
                <a:sym typeface="Belleza"/>
              </a:rPr>
              <a:t>PBIS offers a solid foundation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200">
                <a:latin typeface="Belleza"/>
                <a:ea typeface="Belleza"/>
                <a:cs typeface="Belleza"/>
                <a:sym typeface="Belleza"/>
              </a:rPr>
              <a:t>Research based public health prevention framework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200">
                <a:latin typeface="Belleza"/>
                <a:ea typeface="Belleza"/>
                <a:cs typeface="Belleza"/>
                <a:sym typeface="Belleza"/>
              </a:rPr>
              <a:t>Focus on prevention and solid universal practices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200">
                <a:latin typeface="Belleza"/>
                <a:ea typeface="Belleza"/>
                <a:cs typeface="Belleza"/>
                <a:sym typeface="Belleza"/>
              </a:rPr>
              <a:t>Data-informed decision-making routines, structures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b="0" lang="en-US" sz="2200">
                <a:latin typeface="Belleza"/>
                <a:ea typeface="Belleza"/>
                <a:cs typeface="Belleza"/>
                <a:sym typeface="Belleza"/>
              </a:rPr>
              <a:t>Strong</a:t>
            </a:r>
            <a:r>
              <a:rPr lang="en-US" sz="2200">
                <a:latin typeface="Belleza"/>
                <a:ea typeface="Belleza"/>
                <a:cs typeface="Belleza"/>
                <a:sym typeface="Belleza"/>
              </a:rPr>
              <a:t> focus on implementation structure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200">
                <a:latin typeface="Belleza"/>
                <a:ea typeface="Belleza"/>
                <a:cs typeface="Belleza"/>
                <a:sym typeface="Belleza"/>
              </a:rPr>
              <a:t>Engages all stakeholders (voice, choice, agency)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b="0" lang="en-US" sz="2200">
                <a:latin typeface="Belleza"/>
                <a:ea typeface="Belleza"/>
                <a:cs typeface="Belleza"/>
                <a:sym typeface="Belleza"/>
              </a:rPr>
              <a:t>but </a:t>
            </a:r>
            <a:r>
              <a:rPr lang="en-US" sz="2200">
                <a:latin typeface="Belleza"/>
                <a:ea typeface="Belleza"/>
                <a:cs typeface="Belleza"/>
                <a:sym typeface="Belleza"/>
              </a:rPr>
              <a:t>more is needed </a:t>
            </a:r>
            <a:r>
              <a:rPr b="0" lang="en-US" sz="2200">
                <a:latin typeface="Belleza"/>
                <a:ea typeface="Belleza"/>
                <a:cs typeface="Belleza"/>
                <a:sym typeface="Belleza"/>
              </a:rPr>
              <a:t>as schools struggle to implement effective interventions at Tiers 2 and 3.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Mental Health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More depth, options, &amp; quality of advanced levels of intervention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Include focus on externalizing &amp; internalizing behaviors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Focus on strong response system</a:t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304" name="Google Shape;304;p2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5" name="Google Shape;305;p25"/>
          <p:cNvSpPr txBox="1"/>
          <p:nvPr/>
        </p:nvSpPr>
        <p:spPr>
          <a:xfrm>
            <a:off x="8998244" y="6416094"/>
            <a:ext cx="20569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(Splett et al., 2017)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6"/>
          <p:cNvSpPr/>
          <p:nvPr/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6"/>
          <p:cNvSpPr txBox="1"/>
          <p:nvPr>
            <p:ph type="title"/>
          </p:nvPr>
        </p:nvSpPr>
        <p:spPr>
          <a:xfrm>
            <a:off x="777240" y="731519"/>
            <a:ext cx="2845191" cy="32375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</a:pPr>
            <a:r>
              <a:rPr lang="en-US" sz="3800">
                <a:solidFill>
                  <a:srgbClr val="FFFFFF"/>
                </a:solidFill>
              </a:rPr>
              <a:t>Together, through ISF, we ...</a:t>
            </a:r>
            <a:endParaRPr/>
          </a:p>
        </p:txBody>
      </p:sp>
      <p:sp>
        <p:nvSpPr>
          <p:cNvPr id="313" name="Google Shape;313;p26"/>
          <p:cNvSpPr/>
          <p:nvPr/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6"/>
          <p:cNvSpPr/>
          <p:nvPr/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6"/>
          <p:cNvSpPr txBox="1"/>
          <p:nvPr>
            <p:ph idx="1" type="body"/>
          </p:nvPr>
        </p:nvSpPr>
        <p:spPr>
          <a:xfrm>
            <a:off x="4379709" y="686862"/>
            <a:ext cx="7037591" cy="5475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b="0" lang="en-US" sz="2600">
                <a:latin typeface="Belleza"/>
                <a:ea typeface="Belleza"/>
                <a:cs typeface="Belleza"/>
                <a:sym typeface="Belleza"/>
              </a:rPr>
              <a:t>Utilize the strengths of a multidisciplinary team to support implementation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>
                <a:latin typeface="Belleza"/>
                <a:ea typeface="Belleza"/>
                <a:cs typeface="Belleza"/>
                <a:sym typeface="Belleza"/>
              </a:rPr>
              <a:t>Simplify process for accessing broader range &amp; dose of supports, including school mental health services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>
                <a:latin typeface="Belleza"/>
                <a:ea typeface="Belleza"/>
                <a:cs typeface="Belleza"/>
                <a:sym typeface="Belleza"/>
              </a:rPr>
              <a:t>Increase number of youth who need support, actually receiving treatment services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b="0" lang="en-US" sz="2600">
                <a:latin typeface="Belleza"/>
                <a:ea typeface="Belleza"/>
                <a:cs typeface="Belleza"/>
                <a:sym typeface="Belleza"/>
              </a:rPr>
              <a:t>Decrease latency between need identification &amp; intervention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>
                <a:latin typeface="Belleza"/>
                <a:ea typeface="Belleza"/>
                <a:cs typeface="Belleza"/>
                <a:sym typeface="Belleza"/>
              </a:rPr>
              <a:t>B</a:t>
            </a:r>
            <a:r>
              <a:rPr b="0" lang="en-US" sz="2600">
                <a:latin typeface="Belleza"/>
                <a:ea typeface="Belleza"/>
                <a:cs typeface="Belleza"/>
                <a:sym typeface="Belleza"/>
              </a:rPr>
              <a:t>roader c</a:t>
            </a:r>
            <a:r>
              <a:rPr lang="en-US" sz="2600">
                <a:latin typeface="Belleza"/>
                <a:ea typeface="Belleza"/>
                <a:cs typeface="Belleza"/>
                <a:sym typeface="Belleza"/>
              </a:rPr>
              <a:t>ommunity </a:t>
            </a:r>
            <a:r>
              <a:rPr b="0" lang="en-US" sz="2600">
                <a:latin typeface="Belleza"/>
                <a:ea typeface="Belleza"/>
                <a:cs typeface="Belleza"/>
                <a:sym typeface="Belleza"/>
              </a:rPr>
              <a:t>and </a:t>
            </a:r>
            <a:r>
              <a:rPr lang="en-US" sz="2600">
                <a:latin typeface="Belleza"/>
                <a:ea typeface="Belleza"/>
                <a:cs typeface="Belleza"/>
                <a:sym typeface="Belleza"/>
              </a:rPr>
              <a:t>mental health data utilized to inform need </a:t>
            </a:r>
            <a:endParaRPr/>
          </a:p>
          <a:p>
            <a:pPr indent="-635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t/>
            </a:r>
            <a:endParaRPr sz="2600"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316" name="Google Shape;316;p2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7" name="Google Shape;317;p26"/>
          <p:cNvSpPr txBox="1"/>
          <p:nvPr/>
        </p:nvSpPr>
        <p:spPr>
          <a:xfrm>
            <a:off x="8998244" y="6416094"/>
            <a:ext cx="20569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(Splett et al., 2017)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7"/>
          <p:cNvSpPr/>
          <p:nvPr/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27"/>
          <p:cNvSpPr txBox="1"/>
          <p:nvPr>
            <p:ph type="title"/>
          </p:nvPr>
        </p:nvSpPr>
        <p:spPr>
          <a:xfrm>
            <a:off x="777240" y="731519"/>
            <a:ext cx="2845191" cy="32375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2800">
                <a:solidFill>
                  <a:srgbClr val="FFFFFF"/>
                </a:solidFill>
              </a:rPr>
              <a:t>Need for Interconnected Systems </a:t>
            </a:r>
            <a:endParaRPr sz="2800"/>
          </a:p>
        </p:txBody>
      </p:sp>
      <p:sp>
        <p:nvSpPr>
          <p:cNvPr id="325" name="Google Shape;325;p27"/>
          <p:cNvSpPr/>
          <p:nvPr/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411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27"/>
          <p:cNvSpPr/>
          <p:nvPr/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7"/>
          <p:cNvSpPr txBox="1"/>
          <p:nvPr>
            <p:ph idx="1" type="body"/>
          </p:nvPr>
        </p:nvSpPr>
        <p:spPr>
          <a:xfrm>
            <a:off x="4379709" y="686862"/>
            <a:ext cx="7037591" cy="5475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600">
                <a:latin typeface="Belleza"/>
                <a:ea typeface="Belleza"/>
                <a:cs typeface="Belleza"/>
                <a:sym typeface="Belleza"/>
              </a:rPr>
              <a:t>Ad hoc and weak connections of community mental health providers in schools </a:t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>
                <a:latin typeface="Belleza"/>
                <a:ea typeface="Belleza"/>
                <a:cs typeface="Belleza"/>
                <a:sym typeface="Belleza"/>
              </a:rPr>
              <a:t>Need for community partners to be integrated into school teams;</a:t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>
                <a:latin typeface="Belleza"/>
                <a:ea typeface="Belleza"/>
                <a:cs typeface="Belleza"/>
                <a:sym typeface="Belleza"/>
              </a:rPr>
              <a:t>Need for funding/support for partners to function at Tier 1 and 2 vs only “co-located” at Tier 3</a:t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>
                <a:latin typeface="Belleza"/>
                <a:ea typeface="Belleza"/>
                <a:cs typeface="Belleza"/>
                <a:sym typeface="Belleza"/>
              </a:rPr>
              <a:t>Need for systematic MOUs to clarify roles and functions of integrated teams/work</a:t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328" name="Google Shape;328;p2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8"/>
          <p:cNvSpPr txBox="1"/>
          <p:nvPr>
            <p:ph type="title"/>
          </p:nvPr>
        </p:nvSpPr>
        <p:spPr>
          <a:xfrm>
            <a:off x="421106" y="20470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ISF Applies MTSS Features to all SEB supports/interventions</a:t>
            </a:r>
            <a:endParaRPr/>
          </a:p>
        </p:txBody>
      </p:sp>
      <p:sp>
        <p:nvSpPr>
          <p:cNvPr id="334" name="Google Shape;334;p28"/>
          <p:cNvSpPr txBox="1"/>
          <p:nvPr>
            <p:ph idx="1" type="body"/>
          </p:nvPr>
        </p:nvSpPr>
        <p:spPr>
          <a:xfrm>
            <a:off x="693821" y="1620921"/>
            <a:ext cx="10515600" cy="50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164465" lvl="0" marL="5397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>
                <a:solidFill>
                  <a:srgbClr val="2F5496"/>
                </a:solidFill>
                <a:latin typeface="Belleza"/>
                <a:ea typeface="Belleza"/>
                <a:cs typeface="Belleza"/>
                <a:sym typeface="Belleza"/>
              </a:rPr>
              <a:t>Effective teams 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that include community mental health providers</a:t>
            </a:r>
            <a:endParaRPr/>
          </a:p>
          <a:p>
            <a:pPr indent="-164465" lvl="0" marL="539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>
                <a:solidFill>
                  <a:srgbClr val="2F5496"/>
                </a:solidFill>
                <a:latin typeface="Belleza"/>
                <a:ea typeface="Belleza"/>
                <a:cs typeface="Belleza"/>
                <a:sym typeface="Belleza"/>
              </a:rPr>
              <a:t>Data-based decision making 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that include school data beyond ODRs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    and community data</a:t>
            </a:r>
            <a:endParaRPr/>
          </a:p>
          <a:p>
            <a:pPr indent="-164465" lvl="0" marL="539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Formal processes for the selection &amp; implementation of </a:t>
            </a:r>
            <a:r>
              <a:rPr b="1" lang="en-US">
                <a:solidFill>
                  <a:srgbClr val="2F5496"/>
                </a:solidFill>
                <a:latin typeface="Belleza"/>
                <a:ea typeface="Belleza"/>
                <a:cs typeface="Belleza"/>
                <a:sym typeface="Belleza"/>
              </a:rPr>
              <a:t>evidence- </a:t>
            </a:r>
            <a:endParaRPr b="1">
              <a:solidFill>
                <a:srgbClr val="2F5496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>
                <a:solidFill>
                  <a:srgbClr val="2F5496"/>
                </a:solidFill>
                <a:latin typeface="Belleza"/>
                <a:ea typeface="Belleza"/>
                <a:cs typeface="Belleza"/>
                <a:sym typeface="Belleza"/>
              </a:rPr>
              <a:t>    based practices (EBP)</a:t>
            </a:r>
            <a:r>
              <a:rPr lang="en-US">
                <a:solidFill>
                  <a:srgbClr val="2F5496"/>
                </a:solidFill>
                <a:latin typeface="Belleza"/>
                <a:ea typeface="Belleza"/>
                <a:cs typeface="Belleza"/>
                <a:sym typeface="Belleza"/>
              </a:rPr>
              <a:t> 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across tiers with team decision making</a:t>
            </a:r>
            <a:endParaRPr/>
          </a:p>
          <a:p>
            <a:pPr indent="-164465" lvl="0" marL="539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>
                <a:solidFill>
                  <a:srgbClr val="2F5496"/>
                </a:solidFill>
                <a:latin typeface="Belleza"/>
                <a:ea typeface="Belleza"/>
                <a:cs typeface="Belleza"/>
                <a:sym typeface="Belleza"/>
              </a:rPr>
              <a:t>Early access 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through use of comprehensive screening, which includes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    internalizing and externalizing needs</a:t>
            </a:r>
            <a:endParaRPr/>
          </a:p>
          <a:p>
            <a:pPr indent="-164465" lvl="0" marL="539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Rigorous </a:t>
            </a:r>
            <a:r>
              <a:rPr b="1" lang="en-US">
                <a:solidFill>
                  <a:srgbClr val="2F5496"/>
                </a:solidFill>
                <a:latin typeface="Belleza"/>
                <a:ea typeface="Belleza"/>
                <a:cs typeface="Belleza"/>
                <a:sym typeface="Belleza"/>
              </a:rPr>
              <a:t>progress-monitoring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 for both fidelity &amp; effectiveness of all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    interventions regardless of who delivers</a:t>
            </a:r>
            <a:endParaRPr/>
          </a:p>
          <a:p>
            <a:pPr indent="-164465" lvl="0" marL="5397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Ongoing </a:t>
            </a:r>
            <a:r>
              <a:rPr b="1" lang="en-US">
                <a:solidFill>
                  <a:srgbClr val="2F5496"/>
                </a:solidFill>
                <a:latin typeface="Belleza"/>
                <a:ea typeface="Belleza"/>
                <a:cs typeface="Belleza"/>
                <a:sym typeface="Belleza"/>
              </a:rPr>
              <a:t>coaching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 at both the systems &amp; practices level for both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    school and community employed professionals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9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29"/>
          <p:cNvSpPr/>
          <p:nvPr/>
        </p:nvSpPr>
        <p:spPr>
          <a:xfrm>
            <a:off x="1" y="0"/>
            <a:ext cx="4167271" cy="6858000"/>
          </a:xfrm>
          <a:custGeom>
            <a:rect b="b" l="l" r="r" t="t"/>
            <a:pathLst>
              <a:path extrusionOk="0" h="6858000" w="4167271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9"/>
          <p:cNvSpPr txBox="1"/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Value Added through ISF </a:t>
            </a:r>
            <a:br>
              <a:rPr lang="en-US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</a:br>
            <a:r>
              <a:rPr lang="en-US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(what will be different)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42" name="Google Shape;342;p29"/>
          <p:cNvSpPr/>
          <p:nvPr/>
        </p:nvSpPr>
        <p:spPr>
          <a:xfrm flipH="1" rot="10800000">
            <a:off x="7550402" y="2455479"/>
            <a:ext cx="4083433" cy="4083433"/>
          </a:xfrm>
          <a:prstGeom prst="arc">
            <a:avLst>
              <a:gd fmla="val 16200000" name="adj1"/>
              <a:gd fmla="val 0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9"/>
          <p:cNvSpPr txBox="1"/>
          <p:nvPr>
            <p:ph idx="1" type="body"/>
          </p:nvPr>
        </p:nvSpPr>
        <p:spPr>
          <a:xfrm>
            <a:off x="4234697" y="319088"/>
            <a:ext cx="7741644" cy="57078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Move from co-located to single system of delivery for all SEB support</a:t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Deliberate application of PBIS for all SEB interventions</a:t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Aligning all related initiatives through one system at the district &amp; school level</a:t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Moving from co-located mental health model to an integrated model</a:t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All SEB interventions are designed, delivered, and monitored through one set of teams</a:t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Clinicians actively participate in teams, share data and are part of system problem solving</a:t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District/community leadership team &amp; identified coaches (from both education &amp; mental health) support efforts within the school</a:t>
            </a:r>
            <a:endParaRPr sz="2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" name="Google Shape;348;p30"/>
          <p:cNvGraphicFramePr/>
          <p:nvPr/>
        </p:nvGraphicFramePr>
        <p:xfrm>
          <a:off x="438162" y="90938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{281761FE-5776-4125-93CE-46D7A404DD5B}</a:tableStyleId>
              </a:tblPr>
              <a:tblGrid>
                <a:gridCol w="4317825"/>
                <a:gridCol w="790475"/>
                <a:gridCol w="6207375"/>
              </a:tblGrid>
              <a:tr h="429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493"/>
                        </a:buClr>
                        <a:buSzPts val="2200"/>
                        <a:buFont typeface="Arial"/>
                        <a:buNone/>
                      </a:pPr>
                      <a:r>
                        <a:rPr b="0" lang="en-US" sz="2200" u="none" cap="none" strike="noStrike">
                          <a:solidFill>
                            <a:srgbClr val="005493"/>
                          </a:solidFill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Sample Responses won’t be enough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25725" marB="25725" marR="51425" marL="5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Arial"/>
                        <a:buNone/>
                      </a:pPr>
                      <a:r>
                        <a:t/>
                      </a:r>
                      <a:endParaRPr b="0" sz="2200" u="none" cap="none" strike="noStrike">
                        <a:solidFill>
                          <a:srgbClr val="005493"/>
                        </a:solidFill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25725" marB="25725" marR="51425" marL="5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493"/>
                        </a:buClr>
                        <a:buSzPts val="2200"/>
                        <a:buFont typeface="Arial"/>
                        <a:buNone/>
                      </a:pPr>
                      <a:r>
                        <a:rPr b="0" lang="en-US" sz="2200" u="none" cap="none" strike="noStrike">
                          <a:solidFill>
                            <a:srgbClr val="005493"/>
                          </a:solidFill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Using ISF Logic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25725" marB="25725" marR="51425" marL="51425"/>
                </a:tc>
              </a:tr>
              <a:tr h="1747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b="0" lang="en-US" sz="20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Hire social emotional experts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25725" marB="25725" marR="51425" marL="5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0" sz="20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25725" marB="25725" marR="51425" marL="5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b="0" lang="en-US" sz="20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Participate in teams across tiers: </a:t>
                      </a:r>
                      <a:r>
                        <a:rPr b="1" lang="en-US" sz="2000" u="none" cap="none" strike="noStrike">
                          <a:solidFill>
                            <a:srgbClr val="FF0000"/>
                          </a:solidFill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Strengthen Tier 1 and focus on Tier 2 System.</a:t>
                      </a:r>
                      <a:endParaRPr b="1" sz="2000" u="none" cap="none" strike="noStrike">
                        <a:solidFill>
                          <a:srgbClr val="FF0000"/>
                        </a:solidFill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0" sz="20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b="0" lang="en-US" sz="20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Adapt role to include building capacity of ALL staff. 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25725" marB="25725" marR="51425" marL="51425"/>
                </a:tc>
              </a:tr>
              <a:tr h="1747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b="0" lang="en-US" sz="20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Select Social Emotional Behavioral (SEB) curriculum 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0" sz="20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25725" marB="25725" marR="51425" marL="5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0" sz="20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25725" marB="25725" marR="51425" marL="5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b="0" lang="en-US" sz="20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Formal process, team-based decision. Data used to prioritize skills.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0" sz="20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b="0" lang="en-US" sz="20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All instructional staff  model, teach alongside academic content.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25725" marB="25725" marR="51425" marL="51425"/>
                </a:tc>
              </a:tr>
              <a:tr h="733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b="0" lang="en-US" sz="20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Train staff on trauma-informed practices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25725" marB="25725" marR="51425" marL="5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0" sz="20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25725" marB="25725" marR="51425" marL="5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b="0" lang="en-US" sz="20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Team based training. Time to embed new learning.  Time to  develop evaluation plan.</a:t>
                      </a:r>
                      <a:endParaRPr b="0" sz="20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25725" marB="25725" marR="51425" marL="51425"/>
                </a:tc>
              </a:tr>
              <a:tr h="10714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b="0" lang="en-US" sz="20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Strengthen partnerships with families and community providers.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25725" marB="25725" marR="51425" marL="5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0" sz="20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25725" marB="25725" marR="51425" marL="5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b="0" lang="en-US" sz="20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Expanded Team uses problem solving logic with school  AND community data to inform efforts across all tiers.</a:t>
                      </a:r>
                      <a:endParaRPr b="0" sz="20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25725" marB="25725" marR="51425" marL="51425"/>
                </a:tc>
              </a:tr>
            </a:tbl>
          </a:graphicData>
        </a:graphic>
      </p:graphicFrame>
      <p:sp>
        <p:nvSpPr>
          <p:cNvPr id="349" name="Google Shape;349;p30"/>
          <p:cNvSpPr txBox="1"/>
          <p:nvPr/>
        </p:nvSpPr>
        <p:spPr>
          <a:xfrm>
            <a:off x="438162" y="36782"/>
            <a:ext cx="11002108" cy="9093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Using Core Features to Improve the System</a:t>
            </a:r>
            <a:endParaRPr b="0" i="0" sz="3600" u="none" cap="none" strike="noStrike">
              <a:solidFill>
                <a:schemeClr val="dk1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350" name="Google Shape;350;p30"/>
          <p:cNvSpPr/>
          <p:nvPr/>
        </p:nvSpPr>
        <p:spPr>
          <a:xfrm>
            <a:off x="4876800" y="1892331"/>
            <a:ext cx="545840" cy="20993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47729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30"/>
          <p:cNvSpPr/>
          <p:nvPr/>
        </p:nvSpPr>
        <p:spPr>
          <a:xfrm>
            <a:off x="4876800" y="5060411"/>
            <a:ext cx="545840" cy="20993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47729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0"/>
          <p:cNvSpPr/>
          <p:nvPr/>
        </p:nvSpPr>
        <p:spPr>
          <a:xfrm>
            <a:off x="4876800" y="3476371"/>
            <a:ext cx="545840" cy="20993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47729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30"/>
          <p:cNvSpPr/>
          <p:nvPr/>
        </p:nvSpPr>
        <p:spPr>
          <a:xfrm>
            <a:off x="4796794" y="5933013"/>
            <a:ext cx="545840" cy="20993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5875">
            <a:solidFill>
              <a:srgbClr val="47729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What else looks different?</a:t>
            </a:r>
            <a:endParaRPr/>
          </a:p>
        </p:txBody>
      </p:sp>
      <p:sp>
        <p:nvSpPr>
          <p:cNvPr id="359" name="Google Shape;359;p31"/>
          <p:cNvSpPr txBox="1"/>
          <p:nvPr>
            <p:ph idx="1" type="body"/>
          </p:nvPr>
        </p:nvSpPr>
        <p:spPr>
          <a:xfrm>
            <a:off x="838199" y="1825624"/>
            <a:ext cx="10631905" cy="50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6664"/>
              <a:buFont typeface="Arial"/>
              <a:buChar char="●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Clinicians </a:t>
            </a:r>
            <a:r>
              <a:rPr lang="en-US">
                <a:solidFill>
                  <a:srgbClr val="2F5496"/>
                </a:solidFill>
                <a:latin typeface="Belleza"/>
                <a:ea typeface="Belleza"/>
                <a:cs typeface="Belleza"/>
                <a:sym typeface="Belleza"/>
              </a:rPr>
              <a:t>no longer have separate meetings 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to select and monitor interventions but instead engage with teachers and other school staff to select and monitor interventions through </a:t>
            </a:r>
            <a:r>
              <a:rPr lang="en-US">
                <a:solidFill>
                  <a:srgbClr val="2F5496"/>
                </a:solidFill>
                <a:latin typeface="Belleza"/>
                <a:ea typeface="Belleza"/>
                <a:cs typeface="Belleza"/>
                <a:sym typeface="Belleza"/>
              </a:rPr>
              <a:t>one set of teams. </a:t>
            </a:r>
            <a:r>
              <a:rPr i="1" lang="en-US">
                <a:latin typeface="Belleza"/>
                <a:ea typeface="Belleza"/>
                <a:cs typeface="Belleza"/>
                <a:sym typeface="Belleza"/>
              </a:rPr>
              <a:t>(Note: Clinicians may want to repurpose their current ‘mental health’ meetings as a form of peer clinical supervision where fidelity and accuracy of different evidence-based practices are discussed.) 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6664"/>
              <a:buFont typeface="Arial"/>
              <a:buChar char="●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The integrated system moves from a referral (which implies a ‘hand off’ of a student from one team to another) to a </a:t>
            </a:r>
            <a:r>
              <a:rPr lang="en-US">
                <a:solidFill>
                  <a:srgbClr val="2F5496"/>
                </a:solidFill>
                <a:latin typeface="Belleza"/>
                <a:ea typeface="Belleza"/>
                <a:cs typeface="Belleza"/>
                <a:sym typeface="Belleza"/>
              </a:rPr>
              <a:t>request for assistance process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, further delineating decision-making through a single set of teams that include both agency and school staff. 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6664"/>
              <a:buFont typeface="Arial"/>
              <a:buChar char="●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 </a:t>
            </a:r>
            <a:r>
              <a:rPr lang="en-US">
                <a:solidFill>
                  <a:srgbClr val="2F5496"/>
                </a:solidFill>
                <a:latin typeface="Belleza"/>
                <a:ea typeface="Belleza"/>
                <a:cs typeface="Belleza"/>
                <a:sym typeface="Belleza"/>
              </a:rPr>
              <a:t>All interventions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, including individualized supports provided by clinicians, are specifically described </a:t>
            </a:r>
            <a:r>
              <a:rPr lang="en-US">
                <a:solidFill>
                  <a:srgbClr val="2F5496"/>
                </a:solidFill>
                <a:latin typeface="Belleza"/>
                <a:ea typeface="Belleza"/>
                <a:cs typeface="Belleza"/>
                <a:sym typeface="Belleza"/>
              </a:rPr>
              <a:t>to include dosage, frequency and the assessment process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; </a:t>
            </a:r>
            <a:r>
              <a:rPr lang="en-US">
                <a:solidFill>
                  <a:srgbClr val="2F5496"/>
                </a:solidFill>
                <a:latin typeface="Belleza"/>
                <a:ea typeface="Belleza"/>
                <a:cs typeface="Belleza"/>
                <a:sym typeface="Belleza"/>
              </a:rPr>
              <a:t>progress monitoring, fidelity and outcome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 measures are </a:t>
            </a:r>
            <a:r>
              <a:rPr lang="en-US">
                <a:solidFill>
                  <a:srgbClr val="2F5496"/>
                </a:solidFill>
                <a:latin typeface="Belleza"/>
                <a:ea typeface="Belleza"/>
                <a:cs typeface="Belleza"/>
                <a:sym typeface="Belleza"/>
              </a:rPr>
              <a:t>agreed upon by teams 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before initiating interventions.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Key Messages</a:t>
            </a:r>
            <a:endParaRPr/>
          </a:p>
        </p:txBody>
      </p:sp>
      <p:grpSp>
        <p:nvGrpSpPr>
          <p:cNvPr id="365" name="Google Shape;365;p32"/>
          <p:cNvGrpSpPr/>
          <p:nvPr/>
        </p:nvGrpSpPr>
        <p:grpSpPr>
          <a:xfrm>
            <a:off x="-4081224" y="1071795"/>
            <a:ext cx="15375298" cy="5858998"/>
            <a:chOff x="-4919424" y="-753830"/>
            <a:chExt cx="15375298" cy="5858998"/>
          </a:xfrm>
        </p:grpSpPr>
        <p:sp>
          <p:nvSpPr>
            <p:cNvPr id="366" name="Google Shape;366;p32"/>
            <p:cNvSpPr/>
            <p:nvPr/>
          </p:nvSpPr>
          <p:spPr>
            <a:xfrm>
              <a:off x="-4919424" y="-753830"/>
              <a:ext cx="5858998" cy="5858998"/>
            </a:xfrm>
            <a:prstGeom prst="blockArc">
              <a:avLst>
                <a:gd fmla="val 18900000" name="adj1"/>
                <a:gd fmla="val 2700000" name="adj2"/>
                <a:gd fmla="val 369" name="adj3"/>
              </a:avLst>
            </a:pr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2"/>
            <p:cNvSpPr/>
            <p:nvPr/>
          </p:nvSpPr>
          <p:spPr>
            <a:xfrm>
              <a:off x="492024" y="334530"/>
              <a:ext cx="9963850" cy="669409"/>
            </a:xfrm>
            <a:prstGeom prst="rect">
              <a:avLst/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2"/>
            <p:cNvSpPr txBox="1"/>
            <p:nvPr/>
          </p:nvSpPr>
          <p:spPr>
            <a:xfrm>
              <a:off x="492024" y="334530"/>
              <a:ext cx="9963850" cy="6694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900" lIns="531325" spcFirstLastPara="1" rIns="88900" wrap="square" tIns="889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b="0" i="0" lang="en-US" sz="3500" u="none" cap="none" strike="noStrike">
                  <a:solidFill>
                    <a:schemeClr val="lt1"/>
                  </a:solidFill>
                  <a:latin typeface="Belleza"/>
                  <a:ea typeface="Belleza"/>
                  <a:cs typeface="Belleza"/>
                  <a:sym typeface="Belleza"/>
                </a:rPr>
                <a:t>Single System of Delivery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2"/>
            <p:cNvSpPr/>
            <p:nvPr/>
          </p:nvSpPr>
          <p:spPr>
            <a:xfrm>
              <a:off x="73643" y="250854"/>
              <a:ext cx="836762" cy="836762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2"/>
            <p:cNvSpPr/>
            <p:nvPr/>
          </p:nvSpPr>
          <p:spPr>
            <a:xfrm>
              <a:off x="875812" y="1338819"/>
              <a:ext cx="9580062" cy="669409"/>
            </a:xfrm>
            <a:prstGeom prst="rect">
              <a:avLst/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2"/>
            <p:cNvSpPr txBox="1"/>
            <p:nvPr/>
          </p:nvSpPr>
          <p:spPr>
            <a:xfrm>
              <a:off x="875812" y="1338819"/>
              <a:ext cx="9580062" cy="6694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900" lIns="531325" spcFirstLastPara="1" rIns="88900" wrap="square" tIns="889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b="0" i="0" lang="en-US" sz="3500" u="none" cap="none" strike="noStrike">
                  <a:solidFill>
                    <a:schemeClr val="lt1"/>
                  </a:solidFill>
                  <a:latin typeface="Belleza"/>
                  <a:ea typeface="Belleza"/>
                  <a:cs typeface="Belleza"/>
                  <a:sym typeface="Belleza"/>
                </a:rPr>
                <a:t>Access is NOT enough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2"/>
            <p:cNvSpPr/>
            <p:nvPr/>
          </p:nvSpPr>
          <p:spPr>
            <a:xfrm>
              <a:off x="457431" y="1255143"/>
              <a:ext cx="836762" cy="836762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2"/>
            <p:cNvSpPr/>
            <p:nvPr/>
          </p:nvSpPr>
          <p:spPr>
            <a:xfrm>
              <a:off x="875812" y="2343108"/>
              <a:ext cx="9580062" cy="669409"/>
            </a:xfrm>
            <a:prstGeom prst="rect">
              <a:avLst/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2"/>
            <p:cNvSpPr txBox="1"/>
            <p:nvPr/>
          </p:nvSpPr>
          <p:spPr>
            <a:xfrm>
              <a:off x="875812" y="2343108"/>
              <a:ext cx="9580062" cy="6694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900" lIns="531325" spcFirstLastPara="1" rIns="88900" wrap="square" tIns="889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b="0" i="0" lang="en-US" sz="3500" u="none" cap="none" strike="noStrike">
                  <a:solidFill>
                    <a:schemeClr val="lt1"/>
                  </a:solidFill>
                  <a:latin typeface="Belleza"/>
                  <a:ea typeface="Belleza"/>
                  <a:cs typeface="Belleza"/>
                  <a:sym typeface="Belleza"/>
                </a:rPr>
                <a:t>Mental health is for ALL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457431" y="2259432"/>
              <a:ext cx="836762" cy="836762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492024" y="3347397"/>
              <a:ext cx="9963850" cy="669409"/>
            </a:xfrm>
            <a:prstGeom prst="rect">
              <a:avLst/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2"/>
            <p:cNvSpPr txBox="1"/>
            <p:nvPr/>
          </p:nvSpPr>
          <p:spPr>
            <a:xfrm>
              <a:off x="492024" y="3347397"/>
              <a:ext cx="9963850" cy="6694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900" lIns="531325" spcFirstLastPara="1" rIns="88900" wrap="square" tIns="889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b="0" i="0" lang="en-US" sz="3500" u="none" cap="none" strike="noStrike">
                  <a:solidFill>
                    <a:schemeClr val="lt1"/>
                  </a:solidFill>
                  <a:latin typeface="Belleza"/>
                  <a:ea typeface="Belleza"/>
                  <a:cs typeface="Belleza"/>
                  <a:sym typeface="Belleza"/>
                </a:rPr>
                <a:t>MTSS is essential to install SEB MH, wellness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73643" y="3263721"/>
              <a:ext cx="836762" cy="836762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9" name="Google Shape;379;p32"/>
          <p:cNvSpPr txBox="1"/>
          <p:nvPr/>
        </p:nvSpPr>
        <p:spPr>
          <a:xfrm>
            <a:off x="1155033" y="2181727"/>
            <a:ext cx="41229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32"/>
          <p:cNvSpPr txBox="1"/>
          <p:nvPr/>
        </p:nvSpPr>
        <p:spPr>
          <a:xfrm>
            <a:off x="1495137" y="3195121"/>
            <a:ext cx="41229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32"/>
          <p:cNvSpPr txBox="1"/>
          <p:nvPr/>
        </p:nvSpPr>
        <p:spPr>
          <a:xfrm>
            <a:off x="1513579" y="4208516"/>
            <a:ext cx="41229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32"/>
          <p:cNvSpPr txBox="1"/>
          <p:nvPr/>
        </p:nvSpPr>
        <p:spPr>
          <a:xfrm>
            <a:off x="1122949" y="5189622"/>
            <a:ext cx="41229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Learning Outcomes (Day 2)</a:t>
            </a:r>
            <a:endParaRPr/>
          </a:p>
        </p:txBody>
      </p:sp>
      <p:sp>
        <p:nvSpPr>
          <p:cNvPr id="144" name="Google Shape;144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Together we will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Explore what we are already doing &amp; ways in which we might enhance Systems, Data, &amp; Practices to reach identified outcomes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Explore routines for data-based decision making (universal screening process, impact &amp; fidelity of supports provided)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3"/>
          <p:cNvSpPr txBox="1"/>
          <p:nvPr>
            <p:ph type="title"/>
          </p:nvPr>
        </p:nvSpPr>
        <p:spPr>
          <a:xfrm>
            <a:off x="422693" y="322762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1. Single System of  </a:t>
            </a:r>
            <a:br>
              <a:rPr lang="en-US">
                <a:latin typeface="Belleza"/>
                <a:ea typeface="Belleza"/>
                <a:cs typeface="Belleza"/>
                <a:sym typeface="Belleza"/>
              </a:rPr>
            </a:br>
            <a:r>
              <a:rPr lang="en-US">
                <a:latin typeface="Belleza"/>
                <a:ea typeface="Belleza"/>
                <a:cs typeface="Belleza"/>
                <a:sym typeface="Belleza"/>
              </a:rPr>
              <a:t>    Delivery</a:t>
            </a:r>
            <a:br>
              <a:rPr lang="en-US">
                <a:latin typeface="Belleza"/>
                <a:ea typeface="Belleza"/>
                <a:cs typeface="Belleza"/>
                <a:sym typeface="Belleza"/>
              </a:rPr>
            </a:br>
            <a:r>
              <a:rPr lang="en-US">
                <a:latin typeface="Belleza"/>
                <a:ea typeface="Belleza"/>
                <a:cs typeface="Belleza"/>
                <a:sym typeface="Belleza"/>
              </a:rPr>
              <a:t>    </a:t>
            </a:r>
            <a:r>
              <a:rPr i="1" lang="en-US">
                <a:latin typeface="Belleza"/>
                <a:ea typeface="Belleza"/>
                <a:cs typeface="Belleza"/>
                <a:sym typeface="Belleza"/>
              </a:rPr>
              <a:t>One set of teams</a:t>
            </a:r>
            <a:br>
              <a:rPr i="1" lang="en-US">
                <a:latin typeface="Belleza"/>
                <a:ea typeface="Belleza"/>
                <a:cs typeface="Belleza"/>
                <a:sym typeface="Belleza"/>
              </a:rPr>
            </a:br>
            <a:endParaRPr i="1"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389" name="Google Shape;389;p33"/>
          <p:cNvSpPr txBox="1"/>
          <p:nvPr>
            <p:ph idx="1" type="body"/>
          </p:nvPr>
        </p:nvSpPr>
        <p:spPr>
          <a:xfrm>
            <a:off x="5291554" y="369302"/>
            <a:ext cx="6322929" cy="6006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ct val="100000"/>
              <a:buNone/>
            </a:pPr>
            <a:r>
              <a:rPr b="1" lang="en-US">
                <a:solidFill>
                  <a:srgbClr val="2F5496"/>
                </a:solidFill>
                <a:latin typeface="Belleza"/>
                <a:ea typeface="Belleza"/>
                <a:cs typeface="Belleza"/>
                <a:sym typeface="Belleza"/>
              </a:rPr>
              <a:t>What Does it Look Like?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</a:pPr>
            <a:r>
              <a:rPr b="1" lang="en-US">
                <a:solidFill>
                  <a:schemeClr val="accent2"/>
                </a:solidFill>
                <a:latin typeface="Belleza"/>
                <a:ea typeface="Belleza"/>
                <a:cs typeface="Belleza"/>
                <a:sym typeface="Belleza"/>
              </a:rPr>
              <a:t>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Invest in one set of school “behavioral health” teams organized around tiers.</a:t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>
              <a:latin typeface="Belleza"/>
              <a:ea typeface="Belleza"/>
              <a:cs typeface="Belleza"/>
              <a:sym typeface="Bellez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Flexibility of funding to allow community employed staff to serve on teams and assist serving ALL students. </a:t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>
              <a:latin typeface="Belleza"/>
              <a:ea typeface="Belleza"/>
              <a:cs typeface="Belleza"/>
              <a:sym typeface="Bellez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Role and function of staff are explicitly stated in MOU. </a:t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>
              <a:latin typeface="Belleza"/>
              <a:ea typeface="Belleza"/>
              <a:cs typeface="Belleza"/>
              <a:sym typeface="Bellez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ALL Requests for Assistance managed within one set of teams. </a:t>
            </a:r>
            <a:endParaRPr sz="3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>
              <a:latin typeface="Belleza"/>
              <a:ea typeface="Belleza"/>
              <a:cs typeface="Belleza"/>
              <a:sym typeface="Bellez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ALL school and community employed staff take part in teaching Social/Emotional/Behavioral (SEB) necessary to navigate social situations, school, family and work environments.</a:t>
            </a:r>
            <a:endParaRPr i="1" sz="2400">
              <a:solidFill>
                <a:srgbClr val="FF0000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390" name="Google Shape;390;p33"/>
          <p:cNvSpPr txBox="1"/>
          <p:nvPr>
            <p:ph idx="2" type="body"/>
          </p:nvPr>
        </p:nvSpPr>
        <p:spPr>
          <a:xfrm>
            <a:off x="422693" y="1844175"/>
            <a:ext cx="3588251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800">
              <a:latin typeface="Belleza"/>
              <a:ea typeface="Belleza"/>
              <a:cs typeface="Belleza"/>
              <a:sym typeface="Belleza"/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800">
                <a:latin typeface="Belleza"/>
                <a:ea typeface="Belleza"/>
                <a:cs typeface="Belleza"/>
                <a:sym typeface="Belleza"/>
              </a:rPr>
              <a:t>Community and School MH staff serve on leadership team and make decisions as a TEAM</a:t>
            </a:r>
            <a:endParaRPr sz="1800"/>
          </a:p>
          <a:p>
            <a:pPr indent="-1841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800">
              <a:latin typeface="Belleza"/>
              <a:ea typeface="Belleza"/>
              <a:cs typeface="Belleza"/>
              <a:sym typeface="Belleza"/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800">
                <a:latin typeface="Belleza"/>
                <a:ea typeface="Belleza"/>
                <a:cs typeface="Belleza"/>
                <a:sym typeface="Belleza"/>
              </a:rPr>
              <a:t>Symmetry of Process </a:t>
            </a:r>
            <a:endParaRPr sz="1800"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800">
                <a:latin typeface="Belleza"/>
                <a:ea typeface="Belleza"/>
                <a:cs typeface="Belleza"/>
                <a:sym typeface="Belleza"/>
              </a:rPr>
              <a:t>State</a:t>
            </a:r>
            <a:endParaRPr sz="1800"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800">
                <a:latin typeface="Belleza"/>
                <a:ea typeface="Belleza"/>
                <a:cs typeface="Belleza"/>
                <a:sym typeface="Belleza"/>
              </a:rPr>
              <a:t>County</a:t>
            </a:r>
            <a:endParaRPr sz="1800"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800">
                <a:latin typeface="Belleza"/>
                <a:ea typeface="Belleza"/>
                <a:cs typeface="Belleza"/>
                <a:sym typeface="Belleza"/>
              </a:rPr>
              <a:t>District</a:t>
            </a:r>
            <a:endParaRPr sz="1800"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800">
                <a:latin typeface="Belleza"/>
                <a:ea typeface="Belleza"/>
                <a:cs typeface="Belleza"/>
                <a:sym typeface="Belleza"/>
              </a:rPr>
              <a:t>School</a:t>
            </a:r>
            <a:endParaRPr sz="1800"/>
          </a:p>
          <a:p>
            <a:pPr indent="-1841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800">
              <a:latin typeface="Belleza"/>
              <a:ea typeface="Belleza"/>
              <a:cs typeface="Belleza"/>
              <a:sym typeface="Belleza"/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en-US" sz="1800">
                <a:latin typeface="Belleza"/>
                <a:ea typeface="Belleza"/>
                <a:cs typeface="Belleza"/>
                <a:sym typeface="Belleza"/>
              </a:rPr>
              <a:t>A seamless system for accessing interventions</a:t>
            </a:r>
            <a:endParaRPr sz="1800"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800">
                <a:latin typeface="Belleza"/>
                <a:ea typeface="Belleza"/>
                <a:cs typeface="Belleza"/>
                <a:sym typeface="Belleza"/>
              </a:rPr>
              <a:t>Both school and community based supports</a:t>
            </a:r>
            <a:endParaRPr sz="1800"/>
          </a:p>
          <a:p>
            <a:pPr indent="-1841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800">
              <a:latin typeface="Belleza"/>
              <a:ea typeface="Belleza"/>
              <a:cs typeface="Belleza"/>
              <a:sym typeface="Bellez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800">
              <a:latin typeface="Belleza"/>
              <a:ea typeface="Belleza"/>
              <a:cs typeface="Belleza"/>
              <a:sym typeface="Bellez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800"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4"/>
          <p:cNvSpPr txBox="1"/>
          <p:nvPr>
            <p:ph type="title"/>
          </p:nvPr>
        </p:nvSpPr>
        <p:spPr>
          <a:xfrm>
            <a:off x="212466" y="238482"/>
            <a:ext cx="4787392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2. Access is NOT Enough</a:t>
            </a:r>
            <a:br>
              <a:rPr lang="en-US">
                <a:latin typeface="Belleza"/>
                <a:ea typeface="Belleza"/>
                <a:cs typeface="Belleza"/>
                <a:sym typeface="Belleza"/>
              </a:rPr>
            </a:br>
            <a:r>
              <a:rPr lang="en-US">
                <a:latin typeface="Belleza"/>
                <a:ea typeface="Belleza"/>
                <a:cs typeface="Belleza"/>
                <a:sym typeface="Belleza"/>
              </a:rPr>
              <a:t>   </a:t>
            </a:r>
            <a:r>
              <a:rPr i="1" lang="en-US">
                <a:latin typeface="Belleza"/>
                <a:ea typeface="Belleza"/>
                <a:cs typeface="Belleza"/>
                <a:sym typeface="Belleza"/>
              </a:rPr>
              <a:t>Success is defined by    </a:t>
            </a:r>
            <a:br>
              <a:rPr i="1" lang="en-US">
                <a:latin typeface="Belleza"/>
                <a:ea typeface="Belleza"/>
                <a:cs typeface="Belleza"/>
                <a:sym typeface="Belleza"/>
              </a:rPr>
            </a:br>
            <a:r>
              <a:rPr i="1" lang="en-US">
                <a:latin typeface="Belleza"/>
                <a:ea typeface="Belleza"/>
                <a:cs typeface="Belleza"/>
                <a:sym typeface="Belleza"/>
              </a:rPr>
              <a:t>   student impact</a:t>
            </a:r>
            <a:endParaRPr/>
          </a:p>
        </p:txBody>
      </p:sp>
      <p:sp>
        <p:nvSpPr>
          <p:cNvPr id="397" name="Google Shape;397;p34"/>
          <p:cNvSpPr txBox="1"/>
          <p:nvPr>
            <p:ph idx="1" type="body"/>
          </p:nvPr>
        </p:nvSpPr>
        <p:spPr>
          <a:xfrm>
            <a:off x="5397765" y="631031"/>
            <a:ext cx="6496634" cy="5595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b="1" lang="en-US">
                <a:solidFill>
                  <a:srgbClr val="2F5496"/>
                </a:solidFill>
                <a:latin typeface="Belleza"/>
                <a:ea typeface="Belleza"/>
                <a:cs typeface="Belleza"/>
                <a:sym typeface="Belleza"/>
              </a:rPr>
              <a:t>What Does it Look Like?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b="1" lang="en-US">
                <a:solidFill>
                  <a:srgbClr val="2F5496"/>
                </a:solidFill>
                <a:latin typeface="Belleza"/>
                <a:ea typeface="Belleza"/>
                <a:cs typeface="Belleza"/>
                <a:sym typeface="Belleza"/>
              </a:rPr>
              <a:t> </a:t>
            </a:r>
            <a:endParaRPr>
              <a:solidFill>
                <a:srgbClr val="2F5496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The District and School team includes community providers, families, students and persons who have authority to make structural changes within their organizations.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latin typeface="Belleza"/>
              <a:ea typeface="Belleza"/>
              <a:cs typeface="Belleza"/>
              <a:sym typeface="Bellez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Teams works collaboratively with leaders to continuously assess student needs, implement programs, and eliminate, adjust, replace programs at all tiers to increase their impact on students.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latin typeface="Belleza"/>
              <a:ea typeface="Belleza"/>
              <a:cs typeface="Belleza"/>
              <a:sym typeface="Bellez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Ineffective programs or practices are eliminated.</a:t>
            </a:r>
            <a:endParaRPr i="1" sz="2400">
              <a:solidFill>
                <a:srgbClr val="FF0000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398" name="Google Shape;398;p3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/>
              <a:t>-</a:t>
            </a:r>
            <a:endParaRPr/>
          </a:p>
        </p:txBody>
      </p:sp>
      <p:sp>
        <p:nvSpPr>
          <p:cNvPr id="399" name="Google Shape;399;p34"/>
          <p:cNvSpPr txBox="1"/>
          <p:nvPr/>
        </p:nvSpPr>
        <p:spPr>
          <a:xfrm>
            <a:off x="214048" y="1617662"/>
            <a:ext cx="4160070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Interventions are evidenced based and matched to presenting problem using data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Interventions are progress monitored for fidelity and impact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Teams are explicit about intervention description (what, when, how long)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28575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Skills taught in Tier 2/3 interventions are assessed across all tiers by ALL Staff across ALL settings linked to Tier 1 Social Emotional Behavioral (SEB) instruction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5"/>
          <p:cNvSpPr txBox="1"/>
          <p:nvPr>
            <p:ph type="title"/>
          </p:nvPr>
        </p:nvSpPr>
        <p:spPr>
          <a:xfrm>
            <a:off x="214146" y="187325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3. Mental Health is   </a:t>
            </a:r>
            <a:br>
              <a:rPr lang="en-US">
                <a:latin typeface="Belleza"/>
                <a:ea typeface="Belleza"/>
                <a:cs typeface="Belleza"/>
                <a:sym typeface="Belleza"/>
              </a:rPr>
            </a:br>
            <a:r>
              <a:rPr lang="en-US">
                <a:latin typeface="Belleza"/>
                <a:ea typeface="Belleza"/>
                <a:cs typeface="Belleza"/>
                <a:sym typeface="Belleza"/>
              </a:rPr>
              <a:t>    FOR ALL</a:t>
            </a:r>
            <a:br>
              <a:rPr lang="en-US">
                <a:latin typeface="Belleza"/>
                <a:ea typeface="Belleza"/>
                <a:cs typeface="Belleza"/>
                <a:sym typeface="Belleza"/>
              </a:rPr>
            </a:br>
            <a:r>
              <a:rPr lang="en-US">
                <a:latin typeface="Belleza"/>
                <a:ea typeface="Belleza"/>
                <a:cs typeface="Belleza"/>
                <a:sym typeface="Belleza"/>
              </a:rPr>
              <a:t>    </a:t>
            </a:r>
            <a:r>
              <a:rPr i="1" lang="en-US">
                <a:latin typeface="Belleza"/>
                <a:ea typeface="Belleza"/>
                <a:cs typeface="Belleza"/>
                <a:sym typeface="Belleza"/>
              </a:rPr>
              <a:t>From Few to ALL</a:t>
            </a:r>
            <a:endParaRPr/>
          </a:p>
        </p:txBody>
      </p:sp>
      <p:sp>
        <p:nvSpPr>
          <p:cNvPr id="406" name="Google Shape;406;p35"/>
          <p:cNvSpPr txBox="1"/>
          <p:nvPr>
            <p:ph idx="1" type="body"/>
          </p:nvPr>
        </p:nvSpPr>
        <p:spPr>
          <a:xfrm>
            <a:off x="5022767" y="493712"/>
            <a:ext cx="7169233" cy="5870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400"/>
              <a:buNone/>
            </a:pPr>
            <a:r>
              <a:rPr b="1" lang="en-US">
                <a:solidFill>
                  <a:srgbClr val="2F5496"/>
                </a:solidFill>
                <a:latin typeface="Belleza"/>
                <a:ea typeface="Belleza"/>
                <a:cs typeface="Belleza"/>
                <a:sym typeface="Belleza"/>
              </a:rPr>
              <a:t>What Does it Look Like?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</a:pPr>
            <a:r>
              <a:rPr b="1" lang="en-US" sz="2400">
                <a:solidFill>
                  <a:schemeClr val="accent2"/>
                </a:solidFill>
                <a:latin typeface="Belleza"/>
                <a:ea typeface="Belleza"/>
                <a:cs typeface="Belleza"/>
                <a:sym typeface="Belleza"/>
              </a:rPr>
              <a:t> </a:t>
            </a:r>
            <a:endParaRPr/>
          </a:p>
          <a:p>
            <a:pPr indent="0" lvl="1" marL="4000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ALL staff are trained and supported through PD plan/coaching process.</a:t>
            </a:r>
            <a:endParaRPr/>
          </a:p>
          <a:p>
            <a:pPr indent="0" lvl="1" marL="4000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latin typeface="Belleza"/>
              <a:ea typeface="Belleza"/>
              <a:cs typeface="Belleza"/>
              <a:sym typeface="Belleza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MOU defines roles of all staff working in schools.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latin typeface="Belleza"/>
              <a:ea typeface="Belleza"/>
              <a:cs typeface="Belleza"/>
              <a:sym typeface="Belleza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Clinician  role includes support of systems and support of ALL adults as well as delivery of some interventions with students. 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latin typeface="Belleza"/>
              <a:ea typeface="Belleza"/>
              <a:cs typeface="Belleza"/>
              <a:sym typeface="Belleza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Teachers provide social emotional behavior (SEB) instruction along with academic content.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latin typeface="Belleza"/>
              <a:ea typeface="Belleza"/>
              <a:cs typeface="Belleza"/>
              <a:sym typeface="Belleza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District Leadership prioritizes Staff Wellness </a:t>
            </a:r>
            <a:endParaRPr/>
          </a:p>
        </p:txBody>
      </p:sp>
      <p:sp>
        <p:nvSpPr>
          <p:cNvPr id="407" name="Google Shape;407;p35"/>
          <p:cNvSpPr txBox="1"/>
          <p:nvPr>
            <p:ph idx="2" type="body"/>
          </p:nvPr>
        </p:nvSpPr>
        <p:spPr>
          <a:xfrm>
            <a:off x="352926" y="2057400"/>
            <a:ext cx="4419099" cy="42952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latin typeface="Belleza"/>
              <a:ea typeface="Belleza"/>
              <a:cs typeface="Belleza"/>
              <a:sym typeface="Belleza"/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en-US" sz="1800">
                <a:latin typeface="Belleza"/>
                <a:ea typeface="Belleza"/>
                <a:cs typeface="Belleza"/>
                <a:sym typeface="Belleza"/>
              </a:rPr>
              <a:t>Integrate SEB competencies into PBIS Matrix 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en-US" sz="1800">
                <a:latin typeface="Belleza"/>
                <a:ea typeface="Belleza"/>
                <a:cs typeface="Belleza"/>
                <a:sym typeface="Belleza"/>
              </a:rPr>
              <a:t>Vast majority of students will benefit from safe, predictable, positive nurturing environment, mentoring and academic support.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en-US" sz="1800">
                <a:latin typeface="Belleza"/>
                <a:ea typeface="Belleza"/>
                <a:cs typeface="Belleza"/>
                <a:sym typeface="Belleza"/>
              </a:rPr>
              <a:t>Universal Screening to identify ALL possible MH/Behavioral needs (externalizers and internalizers)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en-US" sz="1800">
                <a:latin typeface="Belleza"/>
                <a:ea typeface="Belleza"/>
                <a:cs typeface="Belleza"/>
                <a:sym typeface="Belleza"/>
              </a:rPr>
              <a:t>Need MH experts to triage and identify students with positive screen to determine next steps. However, not all interventions require clinical expertise</a:t>
            </a:r>
            <a:endParaRPr/>
          </a:p>
          <a:p>
            <a:pPr indent="-1714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latin typeface="Belleza"/>
              <a:ea typeface="Belleza"/>
              <a:cs typeface="Belleza"/>
              <a:sym typeface="Bellez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latin typeface="Belleza"/>
              <a:ea typeface="Belleza"/>
              <a:cs typeface="Belleza"/>
              <a:sym typeface="Bellez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>
                <a:latin typeface="Belleza"/>
                <a:ea typeface="Belleza"/>
                <a:cs typeface="Belleza"/>
                <a:sym typeface="Belleza"/>
              </a:rPr>
              <a:t>-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6"/>
          <p:cNvSpPr txBox="1"/>
          <p:nvPr>
            <p:ph type="title"/>
          </p:nvPr>
        </p:nvSpPr>
        <p:spPr>
          <a:xfrm>
            <a:off x="182062" y="187325"/>
            <a:ext cx="5001126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4. Use MTSS Framework</a:t>
            </a:r>
            <a:br>
              <a:rPr lang="en-US">
                <a:latin typeface="Belleza"/>
                <a:ea typeface="Belleza"/>
                <a:cs typeface="Belleza"/>
                <a:sym typeface="Belleza"/>
              </a:rPr>
            </a:br>
            <a:r>
              <a:rPr lang="en-US">
                <a:latin typeface="Belleza"/>
                <a:ea typeface="Belleza"/>
                <a:cs typeface="Belleza"/>
                <a:sym typeface="Belleza"/>
              </a:rPr>
              <a:t>    Need implementation  </a:t>
            </a:r>
            <a:br>
              <a:rPr lang="en-US">
                <a:latin typeface="Belleza"/>
                <a:ea typeface="Belleza"/>
                <a:cs typeface="Belleza"/>
                <a:sym typeface="Belleza"/>
              </a:rPr>
            </a:br>
            <a:r>
              <a:rPr lang="en-US">
                <a:latin typeface="Belleza"/>
                <a:ea typeface="Belleza"/>
                <a:cs typeface="Belleza"/>
                <a:sym typeface="Belleza"/>
              </a:rPr>
              <a:t>    science to guide the work</a:t>
            </a:r>
            <a:br>
              <a:rPr i="1" lang="en-US">
                <a:latin typeface="Belleza"/>
                <a:ea typeface="Belleza"/>
                <a:cs typeface="Belleza"/>
                <a:sym typeface="Belleza"/>
              </a:rPr>
            </a:br>
            <a:endParaRPr i="1"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414" name="Google Shape;414;p36"/>
          <p:cNvSpPr txBox="1"/>
          <p:nvPr>
            <p:ph idx="1" type="body"/>
          </p:nvPr>
        </p:nvSpPr>
        <p:spPr>
          <a:xfrm>
            <a:off x="5309937" y="843046"/>
            <a:ext cx="6826750" cy="5477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None/>
            </a:pPr>
            <a:r>
              <a:rPr b="1" lang="en-US">
                <a:solidFill>
                  <a:srgbClr val="2F5496"/>
                </a:solidFill>
                <a:latin typeface="Belleza"/>
                <a:ea typeface="Belleza"/>
                <a:cs typeface="Belleza"/>
                <a:sym typeface="Belleza"/>
              </a:rPr>
              <a:t>What Does it Look Like?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</a:pPr>
            <a:r>
              <a:rPr b="1" lang="en-US">
                <a:solidFill>
                  <a:schemeClr val="accent2"/>
                </a:solidFill>
                <a:latin typeface="Belleza"/>
                <a:ea typeface="Belleza"/>
                <a:cs typeface="Belleza"/>
                <a:sym typeface="Belleza"/>
              </a:rPr>
              <a:t>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The system models a Public Health Approach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latin typeface="Belleza"/>
              <a:ea typeface="Belleza"/>
              <a:cs typeface="Belleza"/>
              <a:sym typeface="Bellez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All initiatives/programs are aligned and installed with core features of MTSS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latin typeface="Belleza"/>
              <a:ea typeface="Belleza"/>
              <a:cs typeface="Belleza"/>
              <a:sym typeface="Bellez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Belleza"/>
                <a:ea typeface="Belleza"/>
                <a:cs typeface="Belleza"/>
                <a:sym typeface="Belleza"/>
              </a:rPr>
              <a:t>The continuum of evidence-based interventions are linked across tiers, with dosage and specificity of interventions increasing from lowest to highest tiers.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i="1">
              <a:solidFill>
                <a:srgbClr val="FF0000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415" name="Google Shape;415;p36"/>
          <p:cNvSpPr txBox="1"/>
          <p:nvPr>
            <p:ph idx="2" type="body"/>
          </p:nvPr>
        </p:nvSpPr>
        <p:spPr>
          <a:xfrm>
            <a:off x="0" y="1787524"/>
            <a:ext cx="5309937" cy="4935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800">
              <a:latin typeface="Belleza"/>
              <a:ea typeface="Belleza"/>
              <a:cs typeface="Belleza"/>
              <a:sym typeface="Belleza"/>
            </a:endParaRPr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800">
                <a:latin typeface="Belleza"/>
                <a:ea typeface="Belleza"/>
                <a:cs typeface="Belleza"/>
                <a:sym typeface="Belleza"/>
              </a:rPr>
              <a:t>Data-based decision making is used at all tiers with type of data matched to specifics and complexity of interventions. </a:t>
            </a:r>
            <a:endParaRPr sz="1800"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800">
                <a:latin typeface="Belleza"/>
                <a:ea typeface="Belleza"/>
                <a:cs typeface="Belleza"/>
                <a:sym typeface="Belleza"/>
              </a:rPr>
              <a:t>A formal process for selecting and implementing evidence-based practices is established. </a:t>
            </a:r>
            <a:endParaRPr sz="1800"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800">
                <a:latin typeface="Belleza"/>
                <a:ea typeface="Belleza"/>
                <a:cs typeface="Belleza"/>
                <a:sym typeface="Belleza"/>
              </a:rPr>
              <a:t>Comprehensive screening allows for early access to interventions. </a:t>
            </a:r>
            <a:endParaRPr sz="1800"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800">
                <a:latin typeface="Belleza"/>
                <a:ea typeface="Belleza"/>
                <a:cs typeface="Belleza"/>
                <a:sym typeface="Belleza"/>
              </a:rPr>
              <a:t>Progress monitoring for both fidelity and effectiveness; </a:t>
            </a:r>
            <a:endParaRPr sz="1800"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800">
                <a:latin typeface="Belleza"/>
                <a:ea typeface="Belleza"/>
                <a:cs typeface="Belleza"/>
                <a:sym typeface="Belleza"/>
              </a:rPr>
              <a:t>Skills taught in Tier 2/3 interventions  are supported by ALL Staff across ALL settings linked to Tier 1 SEB instruction </a:t>
            </a:r>
            <a:endParaRPr sz="1800"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800">
                <a:latin typeface="Belleza"/>
                <a:ea typeface="Belleza"/>
                <a:cs typeface="Belleza"/>
                <a:sym typeface="Belleza"/>
              </a:rPr>
              <a:t>Ongoing professional development and coaching to ensure fluency and to guide refinement of implementation.  </a:t>
            </a:r>
            <a:endParaRPr sz="1800"/>
          </a:p>
          <a:p>
            <a:pPr indent="-1841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800">
              <a:latin typeface="Belleza"/>
              <a:ea typeface="Belleza"/>
              <a:cs typeface="Belleza"/>
              <a:sym typeface="Belleza"/>
            </a:endParaRPr>
          </a:p>
          <a:p>
            <a:pPr indent="-1841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800">
              <a:latin typeface="Belleza"/>
              <a:ea typeface="Belleza"/>
              <a:cs typeface="Belleza"/>
              <a:sym typeface="Bellez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800">
              <a:latin typeface="Belleza"/>
              <a:ea typeface="Belleza"/>
              <a:cs typeface="Belleza"/>
              <a:sym typeface="Bellez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800">
              <a:latin typeface="Belleza"/>
              <a:ea typeface="Belleza"/>
              <a:cs typeface="Belleza"/>
              <a:sym typeface="Belleza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800">
                <a:latin typeface="Belleza"/>
                <a:ea typeface="Belleza"/>
                <a:cs typeface="Belleza"/>
                <a:sym typeface="Belleza"/>
              </a:rPr>
              <a:t>-</a:t>
            </a:r>
            <a:endParaRPr sz="1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12"/>
              <a:buFont typeface="Belleza"/>
              <a:buNone/>
            </a:pPr>
            <a:r>
              <a:rPr lang="en-US">
                <a:solidFill>
                  <a:srgbClr val="000000"/>
                </a:solidFill>
                <a:latin typeface="Belleza"/>
                <a:ea typeface="Belleza"/>
                <a:cs typeface="Belleza"/>
                <a:sym typeface="Belleza"/>
              </a:rPr>
              <a:t>Public Health Implementation Framework</a:t>
            </a:r>
            <a:br>
              <a:rPr lang="en-US">
                <a:solidFill>
                  <a:srgbClr val="000000"/>
                </a:solidFill>
                <a:latin typeface="Belleza"/>
                <a:ea typeface="Belleza"/>
                <a:cs typeface="Belleza"/>
                <a:sym typeface="Belleza"/>
              </a:rPr>
            </a:br>
            <a:r>
              <a:rPr lang="en-US" sz="3100">
                <a:solidFill>
                  <a:srgbClr val="000000"/>
                </a:solidFill>
                <a:latin typeface="Belleza"/>
                <a:ea typeface="Belleza"/>
                <a:cs typeface="Belleza"/>
                <a:sym typeface="Belleza"/>
              </a:rPr>
              <a:t>Social Emotional and Behavioral Mental Health</a:t>
            </a:r>
            <a:br>
              <a:rPr lang="en-US" sz="3100">
                <a:solidFill>
                  <a:srgbClr val="000000"/>
                </a:solidFill>
                <a:latin typeface="Belleza"/>
                <a:ea typeface="Belleza"/>
                <a:cs typeface="Belleza"/>
                <a:sym typeface="Belleza"/>
              </a:rPr>
            </a:br>
            <a:endParaRPr sz="2000">
              <a:solidFill>
                <a:srgbClr val="000000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422" name="Google Shape;422;p37"/>
          <p:cNvSpPr txBox="1"/>
          <p:nvPr>
            <p:ph idx="1" type="body"/>
          </p:nvPr>
        </p:nvSpPr>
        <p:spPr>
          <a:xfrm>
            <a:off x="689811" y="1825624"/>
            <a:ext cx="10663989" cy="4847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b="1" lang="en-US" sz="3000">
                <a:latin typeface="Belleza"/>
                <a:ea typeface="Belleza"/>
                <a:cs typeface="Belleza"/>
                <a:sym typeface="Belleza"/>
              </a:rPr>
              <a:t>We organize our resources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 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Belleza"/>
                <a:ea typeface="Belleza"/>
                <a:cs typeface="Belleza"/>
                <a:sym typeface="Belleza"/>
              </a:rPr>
              <a:t>Multi-Tier Mapping, Gap Analysis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 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b="1" lang="en-US" sz="3000">
                <a:latin typeface="Belleza"/>
                <a:ea typeface="Belleza"/>
                <a:cs typeface="Belleza"/>
                <a:sym typeface="Belleza"/>
              </a:rPr>
              <a:t>So kids get help early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Belleza"/>
                <a:ea typeface="Belleza"/>
                <a:cs typeface="Belleza"/>
                <a:sym typeface="Belleza"/>
              </a:rPr>
              <a:t>Actions based on outcomes (data!), not procedures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b="1" lang="en-US" sz="3000">
                <a:latin typeface="Belleza"/>
                <a:ea typeface="Belleza"/>
                <a:cs typeface="Belleza"/>
                <a:sym typeface="Belleza"/>
              </a:rPr>
              <a:t>We do stuff that’s likely to work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Belleza"/>
                <a:ea typeface="Belleza"/>
                <a:cs typeface="Belleza"/>
                <a:sym typeface="Belleza"/>
              </a:rPr>
              <a:t>Evidence-Based interventions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 sz="2400">
                <a:latin typeface="Belleza"/>
                <a:ea typeface="Belleza"/>
                <a:cs typeface="Belleza"/>
                <a:sym typeface="Belleza"/>
              </a:rPr>
              <a:t>We provide supports to staff to do it right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Belleza"/>
                <a:ea typeface="Belleza"/>
                <a:cs typeface="Belleza"/>
                <a:sym typeface="Belleza"/>
              </a:rPr>
              <a:t>Fidelity: Benchmarks of Quality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</a:pPr>
            <a:r>
              <a:rPr b="1" lang="en-US" sz="3000">
                <a:latin typeface="Belleza"/>
                <a:ea typeface="Belleza"/>
                <a:cs typeface="Belleza"/>
                <a:sym typeface="Belleza"/>
              </a:rPr>
              <a:t>And make sure they’re successful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Belleza"/>
                <a:ea typeface="Belleza"/>
                <a:cs typeface="Belleza"/>
                <a:sym typeface="Belleza"/>
              </a:rPr>
              <a:t>Coaching and Support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Belleza"/>
                <a:ea typeface="Belleza"/>
                <a:cs typeface="Belleza"/>
                <a:sym typeface="Belleza"/>
              </a:rPr>
              <a:t>Progress monitoring and performance feedback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Belleza"/>
                <a:ea typeface="Belleza"/>
                <a:cs typeface="Belleza"/>
                <a:sym typeface="Belleza"/>
              </a:rPr>
              <a:t>Problem-Solving process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Belleza"/>
                <a:ea typeface="Belleza"/>
                <a:cs typeface="Belleza"/>
                <a:sym typeface="Belleza"/>
              </a:rPr>
              <a:t>Increasing levels of intensity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ogo&#10;&#10;Description automatically generated" id="429" name="Google Shape;42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17767" y="5755718"/>
            <a:ext cx="1960145" cy="778431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Core Features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Resources for a Deeper Dive</a:t>
            </a:r>
            <a:endParaRPr/>
          </a:p>
        </p:txBody>
      </p:sp>
      <p:sp>
        <p:nvSpPr>
          <p:cNvPr id="436" name="Google Shape;436;p40"/>
          <p:cNvSpPr txBox="1"/>
          <p:nvPr>
            <p:ph idx="1" type="body"/>
          </p:nvPr>
        </p:nvSpPr>
        <p:spPr>
          <a:xfrm>
            <a:off x="978568" y="1690688"/>
            <a:ext cx="4175700" cy="10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>
                <a:highlight>
                  <a:srgbClr val="FFFF00"/>
                </a:highlight>
                <a:latin typeface="Belleza"/>
                <a:ea typeface="Belleza"/>
                <a:cs typeface="Belleza"/>
                <a:sym typeface="Belleza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Delaware Team &amp; Google Drive- Briefs, Resources have been made available. </a:t>
            </a:r>
            <a:endParaRPr>
              <a:highlight>
                <a:srgbClr val="FFFF00"/>
              </a:highlight>
              <a:extLst>
                <a:ext uri="http://customooxmlschemas.google.com/">
                  <go:slidesCustomData xmlns:go="http://customooxmlschemas.google.com/" textRoundtripDataId="1"/>
                </a:ext>
              </a:extLst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highlight>
                <a:srgbClr val="FFFF00"/>
              </a:highlight>
              <a:latin typeface="Belleza"/>
              <a:ea typeface="Belleza"/>
              <a:cs typeface="Belleza"/>
              <a:sym typeface="Belleza"/>
            </a:endParaRPr>
          </a:p>
        </p:txBody>
      </p:sp>
      <p:pic>
        <p:nvPicPr>
          <p:cNvPr id="437" name="Google Shape;43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78192" y="1396874"/>
            <a:ext cx="4175608" cy="2198102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0"/>
          <p:cNvSpPr txBox="1"/>
          <p:nvPr/>
        </p:nvSpPr>
        <p:spPr>
          <a:xfrm>
            <a:off x="6208294" y="4180088"/>
            <a:ext cx="5872602" cy="2489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elleza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An Introduction to PBIS 2.0 </a:t>
            </a:r>
            <a:br>
              <a:rPr b="0" i="0" lang="en-US" sz="32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</a:br>
            <a:r>
              <a:rPr b="0" i="0" lang="en-US" sz="24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(An Interconnected Approach)</a:t>
            </a:r>
            <a:br>
              <a:rPr b="0" i="0" lang="en-US" sz="32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</a:br>
            <a:r>
              <a:rPr b="0" i="0" lang="en-US" sz="3200" u="sng" cap="none" strike="noStrike">
                <a:solidFill>
                  <a:schemeClr val="hlink"/>
                </a:solidFill>
                <a:latin typeface="Belleza"/>
                <a:ea typeface="Belleza"/>
                <a:cs typeface="Belleza"/>
                <a:sym typeface="Belleza"/>
                <a:hlinkClick r:id="rId4"/>
              </a:rPr>
              <a:t>https://www.pbis.org/video/an-introduction-to-the-interconnected-systems-framework</a:t>
            </a:r>
            <a:b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9" name="Google Shape;439;p40"/>
          <p:cNvPicPr preferRelativeResize="0"/>
          <p:nvPr/>
        </p:nvPicPr>
        <p:blipFill rotWithShape="1">
          <a:blip r:embed="rId5">
            <a:alphaModFix/>
          </a:blip>
          <a:srcRect b="0" l="0" r="0" t="7368"/>
          <a:stretch/>
        </p:blipFill>
        <p:spPr>
          <a:xfrm rot="-324878">
            <a:off x="1807354" y="3349520"/>
            <a:ext cx="2518129" cy="2677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332" y="57150"/>
            <a:ext cx="5245100" cy="67437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3921"/>
              </a:srgbClr>
            </a:outerShdw>
          </a:effectLst>
        </p:spPr>
      </p:pic>
      <p:pic>
        <p:nvPicPr>
          <p:cNvPr id="446" name="Google Shape;446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7570" y="1795719"/>
            <a:ext cx="5897599" cy="378525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2" name="Google Shape;452;p42"/>
          <p:cNvGraphicFramePr/>
          <p:nvPr/>
        </p:nvGraphicFramePr>
        <p:xfrm>
          <a:off x="244514" y="449622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{4D4CAB52-F7B2-4258-909A-F8F3CD9BECC8}</a:tableStyleId>
              </a:tblPr>
              <a:tblGrid>
                <a:gridCol w="3601700"/>
                <a:gridCol w="4636175"/>
                <a:gridCol w="1916225"/>
                <a:gridCol w="1428100"/>
                <a:gridCol w="120775"/>
              </a:tblGrid>
              <a:tr h="37930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Step 1:  Establish a District/Community Executive Leadership Team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0" marL="0" anchor="ctr"/>
                </a:tc>
              </a:tr>
              <a:tr h="474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Tasks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Installation Activities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Action Needed: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By Who?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By When?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 hMerge="1"/>
              </a:tr>
              <a:tr h="782300"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Representative DCLT team identified.  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Provide authority and problem solving needed to overcome organizational barriers and implement the efficiencies needed to functionally interconnect education, behavioral and mental health supports.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Present concerning data and needs to those with authority and propose a way of working.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Assess current teaming structures. Identify need for new team or expansion of existing team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0" marL="0" anchor="ctr"/>
                </a:tc>
              </a:tr>
              <a:tr h="1536950">
                <a:tc vMerge="1"/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Review current partnerships and service agreements with community partners and/or in area.  Executive level leadership from each organization are part of the team.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0" marL="0" anchor="ctr"/>
                </a:tc>
              </a:tr>
              <a:tr h="1212975">
                <a:tc vMerge="1"/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Establish team operating procedures (e.g.: time for team to meet at least quarterly, roles for team, process for forming agenda, etc.)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0" marL="0" anchor="ctr"/>
                </a:tc>
              </a:tr>
              <a:tr h="331875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Guiding Questions: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0" marL="0" anchor="ctr"/>
                </a:tc>
              </a:tr>
              <a:tr h="1126050">
                <a:tc gridSpan="4"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Which voices with social-emotional-behavioral health expertise within school system could benefit this team?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Which voices of mental health, juvenile justice, core service agency partners could benefit this team?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In what ways are we ensuring that multiple stakeholders’ voices (i.e.: staff, MH agencies, parents/families, students, etc.) will stay at the table through the development of systems and overall implementation?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0" marL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So… what’s on your mind? 	</a:t>
            </a:r>
            <a:endParaRPr/>
          </a:p>
        </p:txBody>
      </p:sp>
      <p:sp>
        <p:nvSpPr>
          <p:cNvPr id="458" name="Google Shape;458;p45"/>
          <p:cNvSpPr txBox="1"/>
          <p:nvPr>
            <p:ph idx="1" type="body"/>
          </p:nvPr>
        </p:nvSpPr>
        <p:spPr>
          <a:xfrm>
            <a:off x="838200" y="1825625"/>
            <a:ext cx="10515600" cy="43024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Why do you want to use the ISF (outcomes for students, staff, families, community)?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What is the real challenge for you?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What do you want to do?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How can ISF help?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If you are saying YES to this, what are you saying NO to?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459" name="Google Shape;459;p45"/>
          <p:cNvSpPr txBox="1"/>
          <p:nvPr/>
        </p:nvSpPr>
        <p:spPr>
          <a:xfrm>
            <a:off x="10202779" y="6128084"/>
            <a:ext cx="161672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(Stanier, 2016)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45"/>
          <p:cNvSpPr txBox="1"/>
          <p:nvPr/>
        </p:nvSpPr>
        <p:spPr>
          <a:xfrm>
            <a:off x="9541316" y="6457890"/>
            <a:ext cx="227818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Belleza"/>
                <a:ea typeface="Belleza"/>
                <a:cs typeface="Belleza"/>
                <a:sym typeface="Belleza"/>
              </a:rPr>
              <a:t>Individual Reflection</a:t>
            </a:r>
            <a:endParaRPr/>
          </a:p>
        </p:txBody>
      </p:sp>
      <p:pic>
        <p:nvPicPr>
          <p:cNvPr descr="Table&#10;&#10;Description automatically generated" id="461" name="Google Shape;46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0946" y="2771698"/>
            <a:ext cx="4278558" cy="17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 txBox="1"/>
          <p:nvPr>
            <p:ph type="ctrTitle"/>
          </p:nvPr>
        </p:nvSpPr>
        <p:spPr>
          <a:xfrm>
            <a:off x="1524000" y="1122363"/>
            <a:ext cx="9144000" cy="30646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Belleza"/>
              <a:buNone/>
            </a:pPr>
            <a:r>
              <a:rPr lang="en-US" sz="5400">
                <a:latin typeface="Belleza"/>
                <a:ea typeface="Belleza"/>
                <a:cs typeface="Belleza"/>
                <a:sym typeface="Belleza"/>
              </a:rPr>
              <a:t>Ensure we have a shared understanding of Interconnected Systems Framework (ISF) to include our shared WHY 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6"/>
          <p:cNvSpPr txBox="1"/>
          <p:nvPr>
            <p:ph type="title"/>
          </p:nvPr>
        </p:nvSpPr>
        <p:spPr>
          <a:xfrm>
            <a:off x="240632" y="84900"/>
            <a:ext cx="1001131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A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 next step…What is your why?</a:t>
            </a:r>
            <a:br>
              <a:rPr lang="en-US">
                <a:latin typeface="Belleza"/>
                <a:ea typeface="Belleza"/>
                <a:cs typeface="Belleza"/>
                <a:sym typeface="Belleza"/>
              </a:rPr>
            </a:br>
            <a:r>
              <a:rPr lang="en-US" sz="3200">
                <a:latin typeface="Belleza"/>
                <a:ea typeface="Belleza"/>
                <a:cs typeface="Belleza"/>
                <a:sym typeface="Belleza"/>
              </a:rPr>
              <a:t>(in observable and measurable terms ☺)</a:t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467" name="Google Shape;467;p46"/>
          <p:cNvSpPr txBox="1"/>
          <p:nvPr>
            <p:ph idx="1" type="body"/>
          </p:nvPr>
        </p:nvSpPr>
        <p:spPr>
          <a:xfrm>
            <a:off x="3438361" y="1238690"/>
            <a:ext cx="6954845" cy="513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Char char="•"/>
            </a:pPr>
            <a:r>
              <a:rPr b="1" lang="en-US" sz="2000">
                <a:solidFill>
                  <a:srgbClr val="0070C0"/>
                </a:solidFill>
              </a:rPr>
              <a:t>Student: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en-US" sz="1800">
                <a:solidFill>
                  <a:srgbClr val="0070C0"/>
                </a:solidFill>
              </a:rPr>
              <a:t>Academic Indicators</a:t>
            </a:r>
            <a:r>
              <a:rPr lang="en-US" sz="1800">
                <a:solidFill>
                  <a:srgbClr val="0070C0"/>
                </a:solidFill>
              </a:rPr>
              <a:t>: </a:t>
            </a:r>
            <a:endParaRPr/>
          </a:p>
          <a:p>
            <a:pPr indent="-1143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>
              <a:solidFill>
                <a:srgbClr val="0070C0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en-US" sz="1800">
                <a:solidFill>
                  <a:srgbClr val="0070C0"/>
                </a:solidFill>
              </a:rPr>
              <a:t>Non-academic Indicators</a:t>
            </a:r>
            <a:r>
              <a:rPr lang="en-US" sz="1800">
                <a:solidFill>
                  <a:srgbClr val="0070C0"/>
                </a:solidFill>
              </a:rPr>
              <a:t>: </a:t>
            </a:r>
            <a:endParaRPr/>
          </a:p>
        </p:txBody>
      </p:sp>
      <p:sp>
        <p:nvSpPr>
          <p:cNvPr id="468" name="Google Shape;468;p46"/>
          <p:cNvSpPr/>
          <p:nvPr/>
        </p:nvSpPr>
        <p:spPr>
          <a:xfrm rot="-5400000">
            <a:off x="290278" y="2614433"/>
            <a:ext cx="4432226" cy="19059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57150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155FB1"/>
                </a:solidFill>
                <a:latin typeface="Arial"/>
                <a:ea typeface="Arial"/>
                <a:cs typeface="Arial"/>
                <a:sym typeface="Arial"/>
              </a:rPr>
              <a:t>Community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46"/>
          <p:cNvSpPr/>
          <p:nvPr/>
        </p:nvSpPr>
        <p:spPr>
          <a:xfrm rot="-5400000">
            <a:off x="2037952" y="967623"/>
            <a:ext cx="989749" cy="1853059"/>
          </a:xfrm>
          <a:prstGeom prst="roundRect">
            <a:avLst>
              <a:gd fmla="val 16667" name="adj"/>
            </a:avLst>
          </a:prstGeom>
          <a:solidFill>
            <a:srgbClr val="FFF8DE"/>
          </a:solidFill>
          <a:ln cap="flat" cmpd="sng" w="57150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155FB1"/>
                </a:solidFill>
                <a:latin typeface="Arial"/>
                <a:ea typeface="Arial"/>
                <a:cs typeface="Arial"/>
                <a:sym typeface="Arial"/>
              </a:rPr>
              <a:t>Family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0" name="Google Shape;470;p46"/>
          <p:cNvGrpSpPr/>
          <p:nvPr/>
        </p:nvGrpSpPr>
        <p:grpSpPr>
          <a:xfrm>
            <a:off x="1963849" y="1399278"/>
            <a:ext cx="1441706" cy="989750"/>
            <a:chOff x="8957151" y="1542741"/>
            <a:chExt cx="2293441" cy="1379468"/>
          </a:xfrm>
        </p:grpSpPr>
        <p:sp>
          <p:nvSpPr>
            <p:cNvPr id="471" name="Google Shape;471;p46"/>
            <p:cNvSpPr/>
            <p:nvPr/>
          </p:nvSpPr>
          <p:spPr>
            <a:xfrm>
              <a:off x="8957151" y="1542741"/>
              <a:ext cx="2293441" cy="1379468"/>
            </a:xfrm>
            <a:prstGeom prst="roundRect">
              <a:avLst>
                <a:gd fmla="val 16667" name="adj"/>
              </a:avLst>
            </a:prstGeom>
            <a:solidFill>
              <a:srgbClr val="FFF8DE"/>
            </a:solidFill>
            <a:ln cap="flat" cmpd="sng" w="57150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Student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Man" id="472" name="Google Shape;472;p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29164" y="2085225"/>
              <a:ext cx="749414" cy="7160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3" name="Google Shape;473;p46"/>
          <p:cNvGrpSpPr/>
          <p:nvPr/>
        </p:nvGrpSpPr>
        <p:grpSpPr>
          <a:xfrm>
            <a:off x="1956408" y="2519811"/>
            <a:ext cx="1441706" cy="1048712"/>
            <a:chOff x="6379855" y="1542741"/>
            <a:chExt cx="2293441" cy="1461646"/>
          </a:xfrm>
        </p:grpSpPr>
        <p:grpSp>
          <p:nvGrpSpPr>
            <p:cNvPr id="474" name="Google Shape;474;p46"/>
            <p:cNvGrpSpPr/>
            <p:nvPr/>
          </p:nvGrpSpPr>
          <p:grpSpPr>
            <a:xfrm>
              <a:off x="6379855" y="1542741"/>
              <a:ext cx="2293441" cy="1461646"/>
              <a:chOff x="6379855" y="1542741"/>
              <a:chExt cx="2293441" cy="1461646"/>
            </a:xfrm>
          </p:grpSpPr>
          <p:sp>
            <p:nvSpPr>
              <p:cNvPr id="475" name="Google Shape;475;p46"/>
              <p:cNvSpPr/>
              <p:nvPr/>
            </p:nvSpPr>
            <p:spPr>
              <a:xfrm>
                <a:off x="6379855" y="1542741"/>
                <a:ext cx="2293441" cy="1379468"/>
              </a:xfrm>
              <a:prstGeom prst="roundRect">
                <a:avLst>
                  <a:gd fmla="val 16667" name="adj"/>
                </a:avLst>
              </a:prstGeom>
              <a:noFill/>
              <a:ln cap="flat" cmpd="sng" w="57150">
                <a:solidFill>
                  <a:srgbClr val="4472C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en-US" sz="2000" u="none" cap="none" strike="noStrike">
                    <a:solidFill>
                      <a:srgbClr val="0070C0"/>
                    </a:solidFill>
                    <a:latin typeface="Arial"/>
                    <a:ea typeface="Arial"/>
                    <a:cs typeface="Arial"/>
                    <a:sym typeface="Arial"/>
                  </a:rPr>
                  <a:t>Classroom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Meeting" id="476" name="Google Shape;476;p4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7526575" y="2089987"/>
                <a:ext cx="759441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Teacher" id="477" name="Google Shape;477;p4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6904048" y="1990296"/>
                <a:ext cx="759441" cy="74322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78" name="Google Shape;478;p46"/>
            <p:cNvSpPr/>
            <p:nvPr/>
          </p:nvSpPr>
          <p:spPr>
            <a:xfrm>
              <a:off x="6933076" y="2547187"/>
              <a:ext cx="266009" cy="254071"/>
            </a:xfrm>
            <a:prstGeom prst="roundRect">
              <a:avLst>
                <a:gd fmla="val 16667" name="adj"/>
              </a:avLst>
            </a:prstGeom>
            <a:solidFill>
              <a:srgbClr val="4472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46"/>
          <p:cNvGrpSpPr/>
          <p:nvPr/>
        </p:nvGrpSpPr>
        <p:grpSpPr>
          <a:xfrm>
            <a:off x="1944799" y="4681167"/>
            <a:ext cx="1441706" cy="989750"/>
            <a:chOff x="1225263" y="1542741"/>
            <a:chExt cx="2293441" cy="1379468"/>
          </a:xfrm>
        </p:grpSpPr>
        <p:sp>
          <p:nvSpPr>
            <p:cNvPr id="480" name="Google Shape;480;p46"/>
            <p:cNvSpPr/>
            <p:nvPr/>
          </p:nvSpPr>
          <p:spPr>
            <a:xfrm>
              <a:off x="1225263" y="1542741"/>
              <a:ext cx="2293441" cy="1379468"/>
            </a:xfrm>
            <a:prstGeom prst="roundRect">
              <a:avLst>
                <a:gd fmla="val 16667" name="adj"/>
              </a:avLst>
            </a:prstGeom>
            <a:noFill/>
            <a:ln cap="flat" cmpd="sng" w="57150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District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Building" id="481" name="Google Shape;481;p4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914783" y="2267632"/>
              <a:ext cx="914399" cy="57716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2" name="Google Shape;482;p46"/>
          <p:cNvGrpSpPr/>
          <p:nvPr/>
        </p:nvGrpSpPr>
        <p:grpSpPr>
          <a:xfrm>
            <a:off x="1963849" y="5792050"/>
            <a:ext cx="1441706" cy="989750"/>
            <a:chOff x="-2596991" y="4183779"/>
            <a:chExt cx="2293441" cy="1379468"/>
          </a:xfrm>
        </p:grpSpPr>
        <p:sp>
          <p:nvSpPr>
            <p:cNvPr id="483" name="Google Shape;483;p46"/>
            <p:cNvSpPr/>
            <p:nvPr/>
          </p:nvSpPr>
          <p:spPr>
            <a:xfrm>
              <a:off x="-2596991" y="4183779"/>
              <a:ext cx="2293441" cy="1379468"/>
            </a:xfrm>
            <a:prstGeom prst="roundRect">
              <a:avLst>
                <a:gd fmla="val 16667" name="adj"/>
              </a:avLst>
            </a:prstGeom>
            <a:noFill/>
            <a:ln cap="flat" cmpd="sng" w="57150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State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ity" id="484" name="Google Shape;484;p4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-1981328" y="4671576"/>
              <a:ext cx="1062115" cy="8547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5" name="Google Shape;485;p46"/>
          <p:cNvGrpSpPr/>
          <p:nvPr/>
        </p:nvGrpSpPr>
        <p:grpSpPr>
          <a:xfrm>
            <a:off x="1956409" y="3622805"/>
            <a:ext cx="1441707" cy="989750"/>
            <a:chOff x="3802559" y="1542741"/>
            <a:chExt cx="2293441" cy="1447202"/>
          </a:xfrm>
        </p:grpSpPr>
        <p:sp>
          <p:nvSpPr>
            <p:cNvPr id="486" name="Google Shape;486;p46"/>
            <p:cNvSpPr/>
            <p:nvPr/>
          </p:nvSpPr>
          <p:spPr>
            <a:xfrm>
              <a:off x="3802559" y="1542741"/>
              <a:ext cx="2293441" cy="1379468"/>
            </a:xfrm>
            <a:prstGeom prst="roundRect">
              <a:avLst>
                <a:gd fmla="val 16667" name="adj"/>
              </a:avLst>
            </a:prstGeom>
            <a:noFill/>
            <a:ln cap="flat" cmpd="sng" w="57150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School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Schoolhouse" id="487" name="Google Shape;487;p4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336004" y="1874454"/>
              <a:ext cx="1226550" cy="11154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Man" id="488" name="Google Shape;488;p4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38635" y="1833706"/>
            <a:ext cx="471098" cy="513744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6"/>
          <p:cNvSpPr txBox="1"/>
          <p:nvPr/>
        </p:nvSpPr>
        <p:spPr>
          <a:xfrm>
            <a:off x="9053479" y="6385955"/>
            <a:ext cx="32468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(Attribution:  Brandi Simonsen)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46"/>
          <p:cNvSpPr txBox="1"/>
          <p:nvPr/>
        </p:nvSpPr>
        <p:spPr>
          <a:xfrm>
            <a:off x="8785979" y="5741928"/>
            <a:ext cx="328006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Belleza"/>
                <a:ea typeface="Belleza"/>
                <a:cs typeface="Belleza"/>
                <a:sym typeface="Belleza"/>
              </a:rPr>
              <a:t>Group Reflection Google Doc </a:t>
            </a:r>
            <a:endParaRPr/>
          </a:p>
        </p:txBody>
      </p:sp>
      <p:pic>
        <p:nvPicPr>
          <p:cNvPr descr="Table&#10;&#10;Description automatically generated" id="491" name="Google Shape;491;p4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179276" y="2912452"/>
            <a:ext cx="4640228" cy="191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8"/>
          <p:cNvSpPr txBox="1"/>
          <p:nvPr>
            <p:ph type="ctrTitle"/>
          </p:nvPr>
        </p:nvSpPr>
        <p:spPr>
          <a:xfrm>
            <a:off x="1524000" y="680224"/>
            <a:ext cx="9144000" cy="3490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elleza"/>
              <a:buNone/>
            </a:pPr>
            <a:r>
              <a:rPr lang="en-US" sz="5400">
                <a:latin typeface="Belleza"/>
                <a:ea typeface="Belleza"/>
                <a:cs typeface="Belleza"/>
                <a:sym typeface="Belleza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Explore</a:t>
            </a:r>
            <a:r>
              <a:rPr lang="en-US" sz="5400">
                <a:latin typeface="Belleza"/>
                <a:ea typeface="Belleza"/>
                <a:cs typeface="Belleza"/>
                <a:sym typeface="Belleza"/>
              </a:rPr>
              <a:t> how we (as a district) are organized to do this work </a:t>
            </a:r>
            <a:r>
              <a:rPr i="1" lang="en-US" sz="5400">
                <a:latin typeface="Belleza"/>
                <a:ea typeface="Belleza"/>
                <a:cs typeface="Belleza"/>
                <a:sym typeface="Belleza"/>
              </a:rPr>
              <a:t>WITH</a:t>
            </a:r>
            <a:r>
              <a:rPr lang="en-US" sz="5400">
                <a:latin typeface="Belleza"/>
                <a:ea typeface="Belleza"/>
                <a:cs typeface="Belleza"/>
                <a:sym typeface="Belleza"/>
              </a:rPr>
              <a:t> our stakeholders (teaming structures &amp; communication loops)</a:t>
            </a:r>
            <a:endParaRPr/>
          </a:p>
        </p:txBody>
      </p:sp>
      <p:sp>
        <p:nvSpPr>
          <p:cNvPr id="497" name="Google Shape;497;p48"/>
          <p:cNvSpPr txBox="1"/>
          <p:nvPr>
            <p:ph idx="1" type="subTitle"/>
          </p:nvPr>
        </p:nvSpPr>
        <p:spPr>
          <a:xfrm>
            <a:off x="1524000" y="4170556"/>
            <a:ext cx="9144000" cy="1087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i="1" lang="en-US" sz="3200">
                <a:latin typeface="Belleza"/>
                <a:ea typeface="Belleza"/>
                <a:cs typeface="Belleza"/>
                <a:sym typeface="Belleza"/>
              </a:rPr>
              <a:t>Stakeholders include staff, students, families, communities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Intentions</a:t>
            </a:r>
            <a:endParaRPr/>
          </a:p>
        </p:txBody>
      </p:sp>
      <p:sp>
        <p:nvSpPr>
          <p:cNvPr id="503" name="Google Shape;503;p4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Creating an effective MTSS District Community Leadership Team (DCLT) to drive the structures needed to support an ISF.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Reflect on membership to ensure the needed SEB/MH voices are on the team. Explore engaging &amp; maintaining youth and family voice.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0"/>
          <p:cNvSpPr txBox="1"/>
          <p:nvPr>
            <p:ph type="title"/>
          </p:nvPr>
        </p:nvSpPr>
        <p:spPr>
          <a:xfrm>
            <a:off x="484214" y="1832424"/>
            <a:ext cx="4026087" cy="1873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lleza"/>
              <a:buNone/>
            </a:pPr>
            <a:r>
              <a:rPr lang="en-US" sz="3600">
                <a:latin typeface="Belleza"/>
                <a:ea typeface="Belleza"/>
                <a:cs typeface="Belleza"/>
                <a:sym typeface="Belleza"/>
              </a:rPr>
              <a:t>District System Fidelity Inventory &amp; Installation Guide</a:t>
            </a:r>
            <a:endParaRPr/>
          </a:p>
        </p:txBody>
      </p:sp>
      <p:sp>
        <p:nvSpPr>
          <p:cNvPr id="509" name="Google Shape;509;p50"/>
          <p:cNvSpPr/>
          <p:nvPr/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0"/>
          <p:cNvSpPr/>
          <p:nvPr/>
        </p:nvSpPr>
        <p:spPr>
          <a:xfrm>
            <a:off x="5123688" y="557784"/>
            <a:ext cx="6584098" cy="5739187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C8CACA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" dir="5400000" dist="19050">
              <a:srgbClr val="000000">
                <a:alpha val="6235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raphical user interface, text, application&#10;&#10;Description automatically generated with medium confidence" id="511" name="Google Shape;51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35578" y="576842"/>
            <a:ext cx="5330499" cy="5701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7" name="Google Shape;517;p51"/>
          <p:cNvGraphicFramePr/>
          <p:nvPr/>
        </p:nvGraphicFramePr>
        <p:xfrm>
          <a:off x="312565" y="517472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{4D4CAB52-F7B2-4258-909A-F8F3CD9BECC8}</a:tableStyleId>
              </a:tblPr>
              <a:tblGrid>
                <a:gridCol w="3521500"/>
                <a:gridCol w="4315325"/>
                <a:gridCol w="1844850"/>
                <a:gridCol w="1416550"/>
                <a:gridCol w="115725"/>
              </a:tblGrid>
              <a:tr h="37930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Step 1:  Establish a District/Community Executive Leadership Team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0" marL="0" anchor="ctr"/>
                </a:tc>
              </a:tr>
              <a:tr h="474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Tasks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Installation Activities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Action Needed: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By Who?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By When?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 hMerge="1"/>
              </a:tr>
              <a:tr h="782300"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Representative DCLT team identified.  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Provide authority and problem solving needed to overcome organizational barriers and implement the efficiencies needed to functionally interconnect education, behavioral and mental health supports.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Present concerning data and needs to those with authority and propose a way of working.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Assess current teaming structures. Identify need for new team or expansion of existing team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0" marL="0" anchor="ctr"/>
                </a:tc>
              </a:tr>
              <a:tr h="1536950">
                <a:tc vMerge="1"/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Review current partnerships and service agreements with community partners and/or in area.  Executive level leadership from each organization are part of the team.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0" marL="0" anchor="ctr"/>
                </a:tc>
              </a:tr>
              <a:tr h="1212975">
                <a:tc vMerge="1"/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Establish team operating procedures (e.g.: time for team to meet at least quarterly, roles for team, process for forming agenda, etc.)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0" marL="0" anchor="ctr"/>
                </a:tc>
              </a:tr>
              <a:tr h="331875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Guiding Questions: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0" marL="0" anchor="ctr"/>
                </a:tc>
              </a:tr>
              <a:tr h="1126050">
                <a:tc gridSpan="4"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Which voices with social-emotional-behavioral health expertise within school system could benefit this team?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Which voices of mental health, juvenile justice, core service agency partners could benefit this team?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In what ways are we ensuring that multiple stakeholders’ voices (i.e.: staff, MH agencies, parents/families, students, etc.) will stay at the table through the development of systems and overall implementation?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0" marL="0" anchor="ctr"/>
                </a:tc>
              </a:tr>
            </a:tbl>
          </a:graphicData>
        </a:graphic>
      </p:graphicFrame>
      <p:sp>
        <p:nvSpPr>
          <p:cNvPr id="518" name="Google Shape;518;p51"/>
          <p:cNvSpPr/>
          <p:nvPr/>
        </p:nvSpPr>
        <p:spPr>
          <a:xfrm>
            <a:off x="489028" y="148140"/>
            <a:ext cx="47506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ISF District Leadership Installation Guide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ogo&#10;&#10;Description automatically generated" id="524" name="Google Shape;524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17767" y="5755718"/>
            <a:ext cx="1960145" cy="778431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Core Features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"/>
          <p:cNvSpPr txBox="1"/>
          <p:nvPr>
            <p:ph type="title"/>
          </p:nvPr>
        </p:nvSpPr>
        <p:spPr>
          <a:xfrm>
            <a:off x="240632" y="84900"/>
            <a:ext cx="1001131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A next step…What is your why?</a:t>
            </a:r>
            <a:br>
              <a:rPr lang="en-US">
                <a:latin typeface="Belleza"/>
                <a:ea typeface="Belleza"/>
                <a:cs typeface="Belleza"/>
                <a:sym typeface="Belleza"/>
              </a:rPr>
            </a:br>
            <a:r>
              <a:rPr lang="en-US" sz="3200">
                <a:latin typeface="Belleza"/>
                <a:ea typeface="Belleza"/>
                <a:cs typeface="Belleza"/>
                <a:sym typeface="Belleza"/>
              </a:rPr>
              <a:t>(in observable and measurable terms ☺)</a:t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531" name="Google Shape;531;p6"/>
          <p:cNvSpPr txBox="1"/>
          <p:nvPr>
            <p:ph idx="1" type="body"/>
          </p:nvPr>
        </p:nvSpPr>
        <p:spPr>
          <a:xfrm>
            <a:off x="3438361" y="1238690"/>
            <a:ext cx="6954845" cy="513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Char char="•"/>
            </a:pPr>
            <a:r>
              <a:rPr b="1" lang="en-US" sz="2000">
                <a:solidFill>
                  <a:srgbClr val="0070C0"/>
                </a:solidFill>
              </a:rPr>
              <a:t>Student: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en-US" sz="1800">
                <a:solidFill>
                  <a:srgbClr val="0070C0"/>
                </a:solidFill>
              </a:rPr>
              <a:t>Academic Indicators</a:t>
            </a:r>
            <a:r>
              <a:rPr lang="en-US" sz="1800">
                <a:solidFill>
                  <a:srgbClr val="0070C0"/>
                </a:solidFill>
              </a:rPr>
              <a:t>: </a:t>
            </a:r>
            <a:endParaRPr/>
          </a:p>
          <a:p>
            <a:pPr indent="-1143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>
              <a:solidFill>
                <a:srgbClr val="0070C0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en-US" sz="1800">
                <a:solidFill>
                  <a:srgbClr val="0070C0"/>
                </a:solidFill>
              </a:rPr>
              <a:t>Non-academic Indicators</a:t>
            </a:r>
            <a:r>
              <a:rPr lang="en-US" sz="1800">
                <a:solidFill>
                  <a:srgbClr val="0070C0"/>
                </a:solidFill>
              </a:rPr>
              <a:t>: </a:t>
            </a:r>
            <a:endParaRPr/>
          </a:p>
        </p:txBody>
      </p:sp>
      <p:sp>
        <p:nvSpPr>
          <p:cNvPr id="532" name="Google Shape;532;p6"/>
          <p:cNvSpPr/>
          <p:nvPr/>
        </p:nvSpPr>
        <p:spPr>
          <a:xfrm rot="-5400000">
            <a:off x="290278" y="2614433"/>
            <a:ext cx="4432226" cy="19059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57150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155FB1"/>
                </a:solidFill>
                <a:latin typeface="Arial"/>
                <a:ea typeface="Arial"/>
                <a:cs typeface="Arial"/>
                <a:sym typeface="Arial"/>
              </a:rPr>
              <a:t>Community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6"/>
          <p:cNvSpPr/>
          <p:nvPr/>
        </p:nvSpPr>
        <p:spPr>
          <a:xfrm rot="-5400000">
            <a:off x="2037952" y="967623"/>
            <a:ext cx="989749" cy="1853059"/>
          </a:xfrm>
          <a:prstGeom prst="roundRect">
            <a:avLst>
              <a:gd fmla="val 16667" name="adj"/>
            </a:avLst>
          </a:prstGeom>
          <a:solidFill>
            <a:srgbClr val="FFF8DE"/>
          </a:solidFill>
          <a:ln cap="flat" cmpd="sng" w="57150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155FB1"/>
                </a:solidFill>
                <a:latin typeface="Arial"/>
                <a:ea typeface="Arial"/>
                <a:cs typeface="Arial"/>
                <a:sym typeface="Arial"/>
              </a:rPr>
              <a:t>Family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4" name="Google Shape;534;p6"/>
          <p:cNvGrpSpPr/>
          <p:nvPr/>
        </p:nvGrpSpPr>
        <p:grpSpPr>
          <a:xfrm>
            <a:off x="1963849" y="1399278"/>
            <a:ext cx="1441706" cy="989750"/>
            <a:chOff x="8957151" y="1542741"/>
            <a:chExt cx="2293441" cy="1379468"/>
          </a:xfrm>
        </p:grpSpPr>
        <p:sp>
          <p:nvSpPr>
            <p:cNvPr id="535" name="Google Shape;535;p6"/>
            <p:cNvSpPr/>
            <p:nvPr/>
          </p:nvSpPr>
          <p:spPr>
            <a:xfrm>
              <a:off x="8957151" y="1542741"/>
              <a:ext cx="2293441" cy="1379468"/>
            </a:xfrm>
            <a:prstGeom prst="roundRect">
              <a:avLst>
                <a:gd fmla="val 16667" name="adj"/>
              </a:avLst>
            </a:prstGeom>
            <a:solidFill>
              <a:srgbClr val="FFF8DE"/>
            </a:solidFill>
            <a:ln cap="flat" cmpd="sng" w="57150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Student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Man" id="536" name="Google Shape;536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29164" y="2085225"/>
              <a:ext cx="749414" cy="7160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7" name="Google Shape;537;p6"/>
          <p:cNvGrpSpPr/>
          <p:nvPr/>
        </p:nvGrpSpPr>
        <p:grpSpPr>
          <a:xfrm>
            <a:off x="1956408" y="2519811"/>
            <a:ext cx="1441706" cy="1048712"/>
            <a:chOff x="6379855" y="1542741"/>
            <a:chExt cx="2293441" cy="1461646"/>
          </a:xfrm>
        </p:grpSpPr>
        <p:grpSp>
          <p:nvGrpSpPr>
            <p:cNvPr id="538" name="Google Shape;538;p6"/>
            <p:cNvGrpSpPr/>
            <p:nvPr/>
          </p:nvGrpSpPr>
          <p:grpSpPr>
            <a:xfrm>
              <a:off x="6379855" y="1542741"/>
              <a:ext cx="2293441" cy="1461646"/>
              <a:chOff x="6379855" y="1542741"/>
              <a:chExt cx="2293441" cy="1461646"/>
            </a:xfrm>
          </p:grpSpPr>
          <p:sp>
            <p:nvSpPr>
              <p:cNvPr id="539" name="Google Shape;539;p6"/>
              <p:cNvSpPr/>
              <p:nvPr/>
            </p:nvSpPr>
            <p:spPr>
              <a:xfrm>
                <a:off x="6379855" y="1542741"/>
                <a:ext cx="2293441" cy="1379468"/>
              </a:xfrm>
              <a:prstGeom prst="roundRect">
                <a:avLst>
                  <a:gd fmla="val 16667" name="adj"/>
                </a:avLst>
              </a:prstGeom>
              <a:noFill/>
              <a:ln cap="flat" cmpd="sng" w="57150">
                <a:solidFill>
                  <a:srgbClr val="4472C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en-US" sz="2000" u="none" cap="none" strike="noStrike">
                    <a:solidFill>
                      <a:srgbClr val="0070C0"/>
                    </a:solidFill>
                    <a:latin typeface="Arial"/>
                    <a:ea typeface="Arial"/>
                    <a:cs typeface="Arial"/>
                    <a:sym typeface="Arial"/>
                  </a:rPr>
                  <a:t>Classroom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Meeting" id="540" name="Google Shape;540;p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7526575" y="2089987"/>
                <a:ext cx="759441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Teacher" id="541" name="Google Shape;541;p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6904048" y="1990296"/>
                <a:ext cx="759441" cy="74322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42" name="Google Shape;542;p6"/>
            <p:cNvSpPr/>
            <p:nvPr/>
          </p:nvSpPr>
          <p:spPr>
            <a:xfrm>
              <a:off x="6933076" y="2547187"/>
              <a:ext cx="266009" cy="254071"/>
            </a:xfrm>
            <a:prstGeom prst="roundRect">
              <a:avLst>
                <a:gd fmla="val 16667" name="adj"/>
              </a:avLst>
            </a:prstGeom>
            <a:solidFill>
              <a:srgbClr val="4472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3" name="Google Shape;543;p6"/>
          <p:cNvGrpSpPr/>
          <p:nvPr/>
        </p:nvGrpSpPr>
        <p:grpSpPr>
          <a:xfrm>
            <a:off x="1944799" y="4681167"/>
            <a:ext cx="1441706" cy="989750"/>
            <a:chOff x="1225263" y="1542741"/>
            <a:chExt cx="2293441" cy="1379468"/>
          </a:xfrm>
        </p:grpSpPr>
        <p:sp>
          <p:nvSpPr>
            <p:cNvPr id="544" name="Google Shape;544;p6"/>
            <p:cNvSpPr/>
            <p:nvPr/>
          </p:nvSpPr>
          <p:spPr>
            <a:xfrm>
              <a:off x="1225263" y="1542741"/>
              <a:ext cx="2293441" cy="1379468"/>
            </a:xfrm>
            <a:prstGeom prst="roundRect">
              <a:avLst>
                <a:gd fmla="val 16667" name="adj"/>
              </a:avLst>
            </a:prstGeom>
            <a:noFill/>
            <a:ln cap="flat" cmpd="sng" w="57150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District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Building" id="545" name="Google Shape;545;p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914783" y="2267632"/>
              <a:ext cx="914399" cy="57716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6" name="Google Shape;546;p6"/>
          <p:cNvGrpSpPr/>
          <p:nvPr/>
        </p:nvGrpSpPr>
        <p:grpSpPr>
          <a:xfrm>
            <a:off x="1963849" y="5792050"/>
            <a:ext cx="1441706" cy="989750"/>
            <a:chOff x="-2596991" y="4183779"/>
            <a:chExt cx="2293441" cy="1379468"/>
          </a:xfrm>
        </p:grpSpPr>
        <p:sp>
          <p:nvSpPr>
            <p:cNvPr id="547" name="Google Shape;547;p6"/>
            <p:cNvSpPr/>
            <p:nvPr/>
          </p:nvSpPr>
          <p:spPr>
            <a:xfrm>
              <a:off x="-2596991" y="4183779"/>
              <a:ext cx="2293441" cy="1379468"/>
            </a:xfrm>
            <a:prstGeom prst="roundRect">
              <a:avLst>
                <a:gd fmla="val 16667" name="adj"/>
              </a:avLst>
            </a:prstGeom>
            <a:noFill/>
            <a:ln cap="flat" cmpd="sng" w="57150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State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ity" id="548" name="Google Shape;548;p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-1981328" y="4671576"/>
              <a:ext cx="1062115" cy="8547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9" name="Google Shape;549;p6"/>
          <p:cNvGrpSpPr/>
          <p:nvPr/>
        </p:nvGrpSpPr>
        <p:grpSpPr>
          <a:xfrm>
            <a:off x="1956409" y="3622805"/>
            <a:ext cx="1441707" cy="989750"/>
            <a:chOff x="3802559" y="1542741"/>
            <a:chExt cx="2293441" cy="1447202"/>
          </a:xfrm>
        </p:grpSpPr>
        <p:sp>
          <p:nvSpPr>
            <p:cNvPr id="550" name="Google Shape;550;p6"/>
            <p:cNvSpPr/>
            <p:nvPr/>
          </p:nvSpPr>
          <p:spPr>
            <a:xfrm>
              <a:off x="3802559" y="1542741"/>
              <a:ext cx="2293441" cy="1379468"/>
            </a:xfrm>
            <a:prstGeom prst="roundRect">
              <a:avLst>
                <a:gd fmla="val 16667" name="adj"/>
              </a:avLst>
            </a:prstGeom>
            <a:noFill/>
            <a:ln cap="flat" cmpd="sng" w="57150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School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Schoolhouse" id="551" name="Google Shape;551;p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336004" y="1874454"/>
              <a:ext cx="1226550" cy="11154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Man" id="552" name="Google Shape;552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38635" y="1833706"/>
            <a:ext cx="471098" cy="513744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6"/>
          <p:cNvSpPr txBox="1"/>
          <p:nvPr/>
        </p:nvSpPr>
        <p:spPr>
          <a:xfrm>
            <a:off x="8791074" y="6368716"/>
            <a:ext cx="32468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(Attribution:  Brandi Simonsen)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6"/>
          <p:cNvSpPr txBox="1"/>
          <p:nvPr/>
        </p:nvSpPr>
        <p:spPr>
          <a:xfrm>
            <a:off x="8785979" y="5741928"/>
            <a:ext cx="328006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Belleza"/>
                <a:ea typeface="Belleza"/>
                <a:cs typeface="Belleza"/>
                <a:sym typeface="Belleza"/>
              </a:rPr>
              <a:t>Group Reflection Google Doc </a:t>
            </a:r>
            <a:endParaRPr/>
          </a:p>
        </p:txBody>
      </p:sp>
      <p:pic>
        <p:nvPicPr>
          <p:cNvPr descr="Table&#10;&#10;Description automatically generated" id="555" name="Google Shape;555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540946" y="2771698"/>
            <a:ext cx="4278558" cy="17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3"/>
          <p:cNvSpPr/>
          <p:nvPr/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53"/>
          <p:cNvSpPr txBox="1"/>
          <p:nvPr>
            <p:ph type="title"/>
          </p:nvPr>
        </p:nvSpPr>
        <p:spPr>
          <a:xfrm>
            <a:off x="524741" y="620392"/>
            <a:ext cx="3808268" cy="55046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Foundational Component of MTSS ISF …</a:t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  <p:grpSp>
        <p:nvGrpSpPr>
          <p:cNvPr id="563" name="Google Shape;563;p53"/>
          <p:cNvGrpSpPr/>
          <p:nvPr/>
        </p:nvGrpSpPr>
        <p:grpSpPr>
          <a:xfrm>
            <a:off x="5468389" y="675885"/>
            <a:ext cx="6263640" cy="5393701"/>
            <a:chOff x="0" y="55493"/>
            <a:chExt cx="6263640" cy="5393701"/>
          </a:xfrm>
        </p:grpSpPr>
        <p:sp>
          <p:nvSpPr>
            <p:cNvPr id="564" name="Google Shape;564;p53"/>
            <p:cNvSpPr/>
            <p:nvPr/>
          </p:nvSpPr>
          <p:spPr>
            <a:xfrm>
              <a:off x="0" y="55493"/>
              <a:ext cx="6263640" cy="1673100"/>
            </a:xfrm>
            <a:prstGeom prst="roundRect">
              <a:avLst>
                <a:gd fmla="val 16667" name="adj"/>
              </a:avLst>
            </a:prstGeom>
            <a:solidFill>
              <a:srgbClr val="599BD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53"/>
            <p:cNvSpPr txBox="1"/>
            <p:nvPr/>
          </p:nvSpPr>
          <p:spPr>
            <a:xfrm>
              <a:off x="81674" y="137167"/>
              <a:ext cx="6100292" cy="15097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7625" lIns="167625" spcFirstLastPara="1" rIns="167625" wrap="square" tIns="16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400"/>
                <a:buFont typeface="Belleza"/>
                <a:buNone/>
              </a:pPr>
              <a:r>
                <a:rPr b="0" i="0" lang="en-US" sz="4400" u="none" cap="none" strike="noStrike">
                  <a:solidFill>
                    <a:schemeClr val="lt1"/>
                  </a:solidFill>
                  <a:latin typeface="Belleza"/>
                  <a:ea typeface="Belleza"/>
                  <a:cs typeface="Belleza"/>
                  <a:sym typeface="Belleza"/>
                </a:rPr>
                <a:t>Interdisciplinary Collaboration &amp; Teaming</a:t>
              </a:r>
              <a:endParaRPr/>
            </a:p>
          </p:txBody>
        </p:sp>
        <p:sp>
          <p:nvSpPr>
            <p:cNvPr id="566" name="Google Shape;566;p53"/>
            <p:cNvSpPr/>
            <p:nvPr/>
          </p:nvSpPr>
          <p:spPr>
            <a:xfrm>
              <a:off x="0" y="1915795"/>
              <a:ext cx="6263640" cy="1673100"/>
            </a:xfrm>
            <a:prstGeom prst="roundRect">
              <a:avLst>
                <a:gd fmla="val 16667" name="adj"/>
              </a:avLst>
            </a:prstGeom>
            <a:solidFill>
              <a:srgbClr val="4CC38C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53"/>
            <p:cNvSpPr txBox="1"/>
            <p:nvPr/>
          </p:nvSpPr>
          <p:spPr>
            <a:xfrm>
              <a:off x="81674" y="1997469"/>
              <a:ext cx="6100292" cy="15097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7625" lIns="167625" spcFirstLastPara="1" rIns="167625" wrap="square" tIns="16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400" u="none" cap="none" strike="noStrike">
                  <a:solidFill>
                    <a:srgbClr val="FFFFFF"/>
                  </a:solidFill>
                  <a:latin typeface="Belleza"/>
                  <a:ea typeface="Belleza"/>
                  <a:cs typeface="Belleza"/>
                  <a:sym typeface="Belleza"/>
                </a:rPr>
                <a:t>…and diverse</a:t>
              </a:r>
              <a:endParaRPr/>
            </a:p>
          </p:txBody>
        </p:sp>
        <p:sp>
          <p:nvSpPr>
            <p:cNvPr id="568" name="Google Shape;568;p53"/>
            <p:cNvSpPr/>
            <p:nvPr/>
          </p:nvSpPr>
          <p:spPr>
            <a:xfrm>
              <a:off x="0" y="3776094"/>
              <a:ext cx="6263640" cy="1673100"/>
            </a:xfrm>
            <a:prstGeom prst="roundRect">
              <a:avLst>
                <a:gd fmla="val 16667" name="adj"/>
              </a:avLst>
            </a:prstGeom>
            <a:solidFill>
              <a:srgbClr val="6FAB46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53"/>
            <p:cNvSpPr txBox="1"/>
            <p:nvPr/>
          </p:nvSpPr>
          <p:spPr>
            <a:xfrm>
              <a:off x="81674" y="3857768"/>
              <a:ext cx="6100292" cy="15097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7625" lIns="167625" spcFirstLastPara="1" rIns="167625" wrap="square" tIns="16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400" u="none" cap="none" strike="noStrike">
                  <a:solidFill>
                    <a:srgbClr val="FFFFFF"/>
                  </a:solidFill>
                  <a:latin typeface="Belleza"/>
                  <a:ea typeface="Belleza"/>
                  <a:cs typeface="Belleza"/>
                  <a:sym typeface="Belleza"/>
                </a:rPr>
                <a:t>District Community Leadership Team</a:t>
              </a:r>
              <a:endParaRPr/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4"/>
          <p:cNvSpPr txBox="1"/>
          <p:nvPr>
            <p:ph type="title"/>
          </p:nvPr>
        </p:nvSpPr>
        <p:spPr>
          <a:xfrm>
            <a:off x="838200" y="365125"/>
            <a:ext cx="10515600" cy="17363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Why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 is teaming so important?</a:t>
            </a:r>
            <a:endParaRPr/>
          </a:p>
        </p:txBody>
      </p:sp>
      <p:sp>
        <p:nvSpPr>
          <p:cNvPr id="575" name="Google Shape;575;p5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Mitigating the impact of trauma asks us to consider teaming as a strategy for technical &amp; adaptive change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Technical Changes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Data informed decision-making routines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Alignment and/or integration of efforts/initiatives/funding/policies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Team initiated problem solving (TIPS) to build routines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Ensures diverse perspectives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Adaptive changes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Opportunities to engage in empathy (perspective-taking without judgment, acknowledging emotions, &amp; honoring others’ truth)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Opportunities to heal (building trust, safety, productive dialogue)</a:t>
            </a:r>
            <a:endParaRPr/>
          </a:p>
        </p:txBody>
      </p:sp>
      <p:sp>
        <p:nvSpPr>
          <p:cNvPr id="576" name="Google Shape;576;p54"/>
          <p:cNvSpPr txBox="1"/>
          <p:nvPr/>
        </p:nvSpPr>
        <p:spPr>
          <a:xfrm>
            <a:off x="9352547" y="6311900"/>
            <a:ext cx="24486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(Perry &amp; Winfrey,2021)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54"/>
          <p:cNvSpPr txBox="1"/>
          <p:nvPr/>
        </p:nvSpPr>
        <p:spPr>
          <a:xfrm>
            <a:off x="4588042" y="667351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A diverse interdisciplinary team…</a:t>
            </a:r>
            <a:endParaRPr/>
          </a:p>
        </p:txBody>
      </p:sp>
      <p:sp>
        <p:nvSpPr>
          <p:cNvPr id="584" name="Google Shape;584;p55"/>
          <p:cNvSpPr txBox="1"/>
          <p:nvPr>
            <p:ph idx="1" type="body"/>
          </p:nvPr>
        </p:nvSpPr>
        <p:spPr>
          <a:xfrm>
            <a:off x="838200" y="1825625"/>
            <a:ext cx="10515600" cy="1735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Inclusion of multiple and diverse stakeholders and perspectives on teams ensures the likelihood of equity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Diverse in terms of both identities and roles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Which voices with social-emotional-behavioral health expertise (e.g., both those with credentials &amp; and those with lived experiences) within school system could benefit this team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585" name="Google Shape;585;p55"/>
          <p:cNvSpPr txBox="1"/>
          <p:nvPr/>
        </p:nvSpPr>
        <p:spPr>
          <a:xfrm>
            <a:off x="324853" y="4757153"/>
            <a:ext cx="10515600" cy="1735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What makes this important to you and your district/school communities?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8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1394" y="643467"/>
            <a:ext cx="10129211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969" y="0"/>
            <a:ext cx="87349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56"/>
          <p:cNvSpPr txBox="1"/>
          <p:nvPr/>
        </p:nvSpPr>
        <p:spPr>
          <a:xfrm>
            <a:off x="10071233" y="6333424"/>
            <a:ext cx="161486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(Splett, et all, 2017)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raphical user interface, text, application&#10;&#10;Description automatically generated" id="592" name="Google Shape;592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92426">
            <a:off x="8797331" y="2659743"/>
            <a:ext cx="2803350" cy="2835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8303" y="254000"/>
            <a:ext cx="8039100" cy="63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57"/>
          <p:cNvSpPr txBox="1"/>
          <p:nvPr/>
        </p:nvSpPr>
        <p:spPr>
          <a:xfrm>
            <a:off x="9625263" y="6140918"/>
            <a:ext cx="1614866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elleza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Belleza"/>
                <a:ea typeface="Belleza"/>
                <a:cs typeface="Belleza"/>
                <a:sym typeface="Belleza"/>
              </a:rPr>
              <a:t>(Splett, et all, 2017)</a:t>
            </a:r>
            <a:endParaRPr b="0" i="0" sz="1400" u="none" cap="none" strike="noStrike">
              <a:solidFill>
                <a:srgbClr val="000000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  <p:pic>
        <p:nvPicPr>
          <p:cNvPr descr="Graphical user interface, text, application&#10;&#10;Description automatically generated" id="599" name="Google Shape;599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92426">
            <a:off x="9762893" y="3688420"/>
            <a:ext cx="2250598" cy="2276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District Role:  support ISF implementation at school level</a:t>
            </a:r>
            <a:endParaRPr/>
          </a:p>
        </p:txBody>
      </p:sp>
      <p:sp>
        <p:nvSpPr>
          <p:cNvPr id="606" name="Google Shape;606;p5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Coordinate policy, visibility, funding, &amp; political support needs to align PBIS/MTSS and MH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Secure and allocate resources (fiscal, personnel)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Decision-making leadership (e.g., policy, MOUs to outline staff time utilization)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Administrative (e.g., supervision, communication routines/loops)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Address any issues around confidentiality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Ensure voice and agency from stakeholders (families, youth, educators, mental health providers, community)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Decisions around universal screening for SEB-W concerns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Ensure schools have enhanced continuum of supports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District level data-informed decisions across schools &amp; communities (e.g., evaluation of fidelity impact, social validity; data informed PD)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SEB-W expertise (both those with credentials &amp; those with lived experiences)</a:t>
            </a:r>
            <a:endParaRPr/>
          </a:p>
          <a:p>
            <a:pPr indent="-9080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11049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9"/>
          <p:cNvSpPr/>
          <p:nvPr/>
        </p:nvSpPr>
        <p:spPr>
          <a:xfrm>
            <a:off x="3886200" y="1955800"/>
            <a:ext cx="4064000" cy="4064000"/>
          </a:xfrm>
          <a:prstGeom prst="triangle">
            <a:avLst>
              <a:gd fmla="val 49369" name="adj"/>
            </a:avLst>
          </a:prstGeom>
          <a:solidFill>
            <a:srgbClr val="00B05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13" name="Google Shape;613;p59"/>
          <p:cNvSpPr/>
          <p:nvPr/>
        </p:nvSpPr>
        <p:spPr>
          <a:xfrm>
            <a:off x="5892799" y="4528940"/>
            <a:ext cx="2641600" cy="962025"/>
          </a:xfrm>
          <a:custGeom>
            <a:rect b="b" l="l" r="r" t="t"/>
            <a:pathLst>
              <a:path extrusionOk="0" h="962025" w="2641600">
                <a:moveTo>
                  <a:pt x="0" y="160341"/>
                </a:moveTo>
                <a:cubicBezTo>
                  <a:pt x="0" y="71787"/>
                  <a:pt x="71787" y="0"/>
                  <a:pt x="160341" y="0"/>
                </a:cubicBezTo>
                <a:lnTo>
                  <a:pt x="2481259" y="0"/>
                </a:lnTo>
                <a:cubicBezTo>
                  <a:pt x="2569813" y="0"/>
                  <a:pt x="2641600" y="71787"/>
                  <a:pt x="2641600" y="160341"/>
                </a:cubicBezTo>
                <a:lnTo>
                  <a:pt x="2641600" y="801684"/>
                </a:lnTo>
                <a:cubicBezTo>
                  <a:pt x="2641600" y="890238"/>
                  <a:pt x="2569813" y="962025"/>
                  <a:pt x="2481259" y="962025"/>
                </a:cubicBezTo>
                <a:lnTo>
                  <a:pt x="160341" y="962025"/>
                </a:lnTo>
                <a:cubicBezTo>
                  <a:pt x="71787" y="962025"/>
                  <a:pt x="0" y="890238"/>
                  <a:pt x="0" y="801684"/>
                </a:cubicBezTo>
                <a:lnTo>
                  <a:pt x="0" y="160341"/>
                </a:lnTo>
                <a:close/>
              </a:path>
            </a:pathLst>
          </a:custGeom>
          <a:solidFill>
            <a:srgbClr val="FFFFFF">
              <a:alpha val="89411"/>
            </a:srgbClr>
          </a:solidFill>
          <a:ln cap="flat" cmpd="sng" w="12700">
            <a:solidFill>
              <a:srgbClr val="4372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19350" lIns="119350" spcFirstLastPara="1" rIns="119350" wrap="square" tIns="1193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Consultation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59"/>
          <p:cNvSpPr/>
          <p:nvPr/>
        </p:nvSpPr>
        <p:spPr>
          <a:xfrm>
            <a:off x="4673600" y="2006600"/>
            <a:ext cx="2438400" cy="2438400"/>
          </a:xfrm>
          <a:prstGeom prst="triangle">
            <a:avLst>
              <a:gd fmla="val 50701" name="adj"/>
            </a:avLst>
          </a:prstGeom>
          <a:solidFill>
            <a:srgbClr val="FBEA1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15" name="Google Shape;615;p59"/>
          <p:cNvSpPr/>
          <p:nvPr/>
        </p:nvSpPr>
        <p:spPr>
          <a:xfrm>
            <a:off x="5212697" y="1998766"/>
            <a:ext cx="1371600" cy="1371600"/>
          </a:xfrm>
          <a:prstGeom prst="triangle">
            <a:avLst>
              <a:gd fmla="val 49650" name="adj"/>
            </a:avLst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616" name="Google Shape;616;p59"/>
          <p:cNvSpPr/>
          <p:nvPr/>
        </p:nvSpPr>
        <p:spPr>
          <a:xfrm>
            <a:off x="5892799" y="3446661"/>
            <a:ext cx="2641600" cy="962025"/>
          </a:xfrm>
          <a:custGeom>
            <a:rect b="b" l="l" r="r" t="t"/>
            <a:pathLst>
              <a:path extrusionOk="0" h="962025" w="2641600">
                <a:moveTo>
                  <a:pt x="0" y="160341"/>
                </a:moveTo>
                <a:cubicBezTo>
                  <a:pt x="0" y="71787"/>
                  <a:pt x="71787" y="0"/>
                  <a:pt x="160341" y="0"/>
                </a:cubicBezTo>
                <a:lnTo>
                  <a:pt x="2481259" y="0"/>
                </a:lnTo>
                <a:cubicBezTo>
                  <a:pt x="2569813" y="0"/>
                  <a:pt x="2641600" y="71787"/>
                  <a:pt x="2641600" y="160341"/>
                </a:cubicBezTo>
                <a:lnTo>
                  <a:pt x="2641600" y="801684"/>
                </a:lnTo>
                <a:cubicBezTo>
                  <a:pt x="2641600" y="890238"/>
                  <a:pt x="2569813" y="962025"/>
                  <a:pt x="2481259" y="962025"/>
                </a:cubicBezTo>
                <a:lnTo>
                  <a:pt x="160341" y="962025"/>
                </a:lnTo>
                <a:cubicBezTo>
                  <a:pt x="71787" y="962025"/>
                  <a:pt x="0" y="890238"/>
                  <a:pt x="0" y="801684"/>
                </a:cubicBezTo>
                <a:lnTo>
                  <a:pt x="0" y="160341"/>
                </a:lnTo>
                <a:close/>
              </a:path>
            </a:pathLst>
          </a:custGeom>
          <a:solidFill>
            <a:srgbClr val="FFFFFF">
              <a:alpha val="89411"/>
            </a:srgbClr>
          </a:solidFill>
          <a:ln cap="flat" cmpd="sng" w="12700">
            <a:solidFill>
              <a:srgbClr val="4372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19350" lIns="119350" spcFirstLastPara="1" rIns="119350" wrap="square" tIns="1193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Coordination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59"/>
          <p:cNvSpPr/>
          <p:nvPr/>
        </p:nvSpPr>
        <p:spPr>
          <a:xfrm>
            <a:off x="5892799" y="2364383"/>
            <a:ext cx="2641600" cy="962025"/>
          </a:xfrm>
          <a:custGeom>
            <a:rect b="b" l="l" r="r" t="t"/>
            <a:pathLst>
              <a:path extrusionOk="0" h="962025" w="2641600">
                <a:moveTo>
                  <a:pt x="0" y="160341"/>
                </a:moveTo>
                <a:cubicBezTo>
                  <a:pt x="0" y="71787"/>
                  <a:pt x="71787" y="0"/>
                  <a:pt x="160341" y="0"/>
                </a:cubicBezTo>
                <a:lnTo>
                  <a:pt x="2481259" y="0"/>
                </a:lnTo>
                <a:cubicBezTo>
                  <a:pt x="2569813" y="0"/>
                  <a:pt x="2641600" y="71787"/>
                  <a:pt x="2641600" y="160341"/>
                </a:cubicBezTo>
                <a:lnTo>
                  <a:pt x="2641600" y="801684"/>
                </a:lnTo>
                <a:cubicBezTo>
                  <a:pt x="2641600" y="890238"/>
                  <a:pt x="2569813" y="962025"/>
                  <a:pt x="2481259" y="962025"/>
                </a:cubicBezTo>
                <a:lnTo>
                  <a:pt x="160341" y="962025"/>
                </a:lnTo>
                <a:cubicBezTo>
                  <a:pt x="71787" y="962025"/>
                  <a:pt x="0" y="890238"/>
                  <a:pt x="0" y="801684"/>
                </a:cubicBezTo>
                <a:lnTo>
                  <a:pt x="0" y="160341"/>
                </a:lnTo>
                <a:close/>
              </a:path>
            </a:pathLst>
          </a:custGeom>
          <a:solidFill>
            <a:srgbClr val="FFFFFF">
              <a:alpha val="89411"/>
            </a:srgbClr>
          </a:solidFill>
          <a:ln cap="flat" cmpd="sng" w="12700">
            <a:solidFill>
              <a:srgbClr val="4372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19350" lIns="119350" spcFirstLastPara="1" rIns="119350" wrap="square" tIns="1193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Facilitation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59"/>
          <p:cNvSpPr txBox="1"/>
          <p:nvPr>
            <p:ph type="title"/>
          </p:nvPr>
        </p:nvSpPr>
        <p:spPr>
          <a:xfrm>
            <a:off x="391345" y="713869"/>
            <a:ext cx="4282255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lleza"/>
              <a:buNone/>
            </a:pPr>
            <a:r>
              <a:rPr i="1" lang="en-US" sz="4000">
                <a:latin typeface="Belleza"/>
                <a:ea typeface="Belleza"/>
                <a:cs typeface="Belleza"/>
                <a:sym typeface="Belleza"/>
              </a:rPr>
              <a:t>Possible</a:t>
            </a:r>
            <a:r>
              <a:rPr lang="en-US" sz="4000">
                <a:latin typeface="Belleza"/>
                <a:ea typeface="Belleza"/>
                <a:cs typeface="Belleza"/>
                <a:sym typeface="Belleza"/>
              </a:rPr>
              <a:t> example:</a:t>
            </a:r>
            <a:br>
              <a:rPr lang="en-US" sz="4000">
                <a:latin typeface="Belleza"/>
                <a:ea typeface="Belleza"/>
                <a:cs typeface="Belleza"/>
                <a:sym typeface="Belleza"/>
              </a:rPr>
            </a:br>
            <a:r>
              <a:rPr lang="en-US" sz="4000">
                <a:latin typeface="Belleza"/>
                <a:ea typeface="Belleza"/>
                <a:cs typeface="Belleza"/>
                <a:sym typeface="Belleza"/>
              </a:rPr>
              <a:t>Clinician potential</a:t>
            </a:r>
            <a:br>
              <a:rPr lang="en-US" sz="4000">
                <a:latin typeface="Belleza"/>
                <a:ea typeface="Belleza"/>
                <a:cs typeface="Belleza"/>
                <a:sym typeface="Belleza"/>
              </a:rPr>
            </a:br>
            <a:r>
              <a:rPr lang="en-US" sz="4000">
                <a:latin typeface="Belleza"/>
                <a:ea typeface="Belleza"/>
                <a:cs typeface="Belleza"/>
                <a:sym typeface="Belleza"/>
              </a:rPr>
              <a:t>change in role/partnership</a:t>
            </a:r>
            <a:endParaRPr/>
          </a:p>
        </p:txBody>
      </p:sp>
      <p:sp>
        <p:nvSpPr>
          <p:cNvPr id="619" name="Google Shape;619;p59"/>
          <p:cNvSpPr txBox="1"/>
          <p:nvPr/>
        </p:nvSpPr>
        <p:spPr>
          <a:xfrm>
            <a:off x="8340182" y="6296283"/>
            <a:ext cx="36587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Graphic Attribution:  Midwest PBIS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59"/>
          <p:cNvSpPr txBox="1"/>
          <p:nvPr/>
        </p:nvSpPr>
        <p:spPr>
          <a:xfrm>
            <a:off x="9161913" y="5865911"/>
            <a:ext cx="22862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Belleza"/>
                <a:ea typeface="Belleza"/>
                <a:cs typeface="Belleza"/>
                <a:sym typeface="Belleza"/>
              </a:rPr>
              <a:t>Follow up conversation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What might Team Membership look like?</a:t>
            </a:r>
            <a:endParaRPr/>
          </a:p>
        </p:txBody>
      </p:sp>
      <p:sp>
        <p:nvSpPr>
          <p:cNvPr id="627" name="Google Shape;627;p6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Superintendent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Director of MH Agency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Family members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Community leaders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County Juvenile Justice Leader (probation, police dept, etc.)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County Human Services Leader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County Health Dept Leader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Regional Medicaid Managed Care Leader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School District Leadership &amp; Administration (students, services director, administrators, teachers, human resources)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Youth &amp; Family Voice</a:t>
            </a:r>
            <a:endParaRPr/>
          </a:p>
        </p:txBody>
      </p:sp>
      <p:sp>
        <p:nvSpPr>
          <p:cNvPr id="633" name="Google Shape;633;p61"/>
          <p:cNvSpPr txBox="1"/>
          <p:nvPr>
            <p:ph idx="1" type="body"/>
          </p:nvPr>
        </p:nvSpPr>
        <p:spPr>
          <a:xfrm>
            <a:off x="838200" y="1690688"/>
            <a:ext cx="10515600" cy="1174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How are we organized to do WITH and not do TO?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7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Student Voice to Support Mental Wellness </a:t>
            </a:r>
            <a:endParaRPr/>
          </a:p>
        </p:txBody>
      </p:sp>
      <p:sp>
        <p:nvSpPr>
          <p:cNvPr id="639" name="Google Shape;639;p17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Baltimore City youth</a:t>
            </a:r>
            <a:endParaRPr/>
          </a:p>
        </p:txBody>
      </p:sp>
      <p:sp>
        <p:nvSpPr>
          <p:cNvPr id="640" name="Google Shape;640;p176"/>
          <p:cNvSpPr txBox="1"/>
          <p:nvPr/>
        </p:nvSpPr>
        <p:spPr>
          <a:xfrm>
            <a:off x="1797419" y="5853797"/>
            <a:ext cx="730680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https://drive.google.com/file/d/1DCdYgZdR9Nvo72ZJPkl1fuB0cvgpt2Ct/view?usp=sharing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raphical user interface, text, application&#10;&#10;Description automatically generated" id="641" name="Google Shape;641;p1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0581" y="2392918"/>
            <a:ext cx="9144000" cy="398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, website&#10;&#10;Description automatically generated" id="646" name="Google Shape;646;p2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1089" y="1825625"/>
            <a:ext cx="7489825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225"/>
          <p:cNvSpPr/>
          <p:nvPr/>
        </p:nvSpPr>
        <p:spPr>
          <a:xfrm>
            <a:off x="2351089" y="5307013"/>
            <a:ext cx="7489825" cy="869950"/>
          </a:xfrm>
          <a:prstGeom prst="rect">
            <a:avLst/>
          </a:prstGeom>
          <a:solidFill>
            <a:srgbClr val="000000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https://mindfullme.org</a:t>
            </a:r>
            <a:r>
              <a:rPr b="0" i="0" lang="en-US" sz="1300" u="sng" cap="none" strike="noStrike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</a:t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225"/>
          <p:cNvSpPr txBox="1"/>
          <p:nvPr>
            <p:ph type="title"/>
          </p:nvPr>
        </p:nvSpPr>
        <p:spPr>
          <a:xfrm>
            <a:off x="2152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mindFull me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26"/>
          <p:cNvSpPr txBox="1"/>
          <p:nvPr>
            <p:ph type="title"/>
          </p:nvPr>
        </p:nvSpPr>
        <p:spPr>
          <a:xfrm>
            <a:off x="2152650" y="365127"/>
            <a:ext cx="7886700" cy="6971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Intergenerational </a:t>
            </a:r>
            <a:endParaRPr/>
          </a:p>
        </p:txBody>
      </p:sp>
      <p:pic>
        <p:nvPicPr>
          <p:cNvPr descr="Graphical user interface, website&#10;&#10;Description automatically generated" id="654" name="Google Shape;654;p2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3200" y="1062319"/>
            <a:ext cx="6968169" cy="5664507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226"/>
          <p:cNvSpPr txBox="1"/>
          <p:nvPr/>
        </p:nvSpPr>
        <p:spPr>
          <a:xfrm>
            <a:off x="9827250" y="6492873"/>
            <a:ext cx="23647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Attribution:  Patti Hershfeldt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Guiding Questions</a:t>
            </a:r>
            <a:endParaRPr/>
          </a:p>
        </p:txBody>
      </p:sp>
      <p:sp>
        <p:nvSpPr>
          <p:cNvPr id="661" name="Google Shape;661;p6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Which voices with social-emotional-behavioral health expertise (e.g., both those with credentials &amp; and those with lived experiences) within school system could benefit this team?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Which voices of mental health, physical health, juvenile justice, and community partners could benefit this team?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In what ways are we ensuring that multiple stakeholders’ voices (staff, MH agencies, parents/families, students, community partners, etc.) will remain engaged through the development of systems and overall implementation?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Addressing these needs…</a:t>
            </a:r>
            <a:endParaRPr/>
          </a:p>
        </p:txBody>
      </p:sp>
      <p:sp>
        <p:nvSpPr>
          <p:cNvPr id="163" name="Google Shape;163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Schools are front and center in this work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i="1" lang="en-US" sz="3200">
                <a:latin typeface="Belleza"/>
                <a:ea typeface="Belleza"/>
                <a:cs typeface="Belleza"/>
                <a:sym typeface="Belleza"/>
              </a:rPr>
              <a:t>Traditional Approach 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reach out to community or internal providers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proliferation of co-located school-based MH systems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disconnected from other school-based SEB efforts</a:t>
            </a:r>
            <a:endParaRPr/>
          </a:p>
        </p:txBody>
      </p:sp>
      <p:sp>
        <p:nvSpPr>
          <p:cNvPr id="164" name="Google Shape;164;p9"/>
          <p:cNvSpPr txBox="1"/>
          <p:nvPr/>
        </p:nvSpPr>
        <p:spPr>
          <a:xfrm>
            <a:off x="8572589" y="6311900"/>
            <a:ext cx="29372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(Eber, Perales, Hearn, 2021)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63"/>
          <p:cNvSpPr txBox="1"/>
          <p:nvPr>
            <p:ph type="title"/>
          </p:nvPr>
        </p:nvSpPr>
        <p:spPr>
          <a:xfrm>
            <a:off x="838200" y="365125"/>
            <a:ext cx="10515600" cy="3356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How are you currently organized to achieve the outcomes you have identified (your why’s for doing this work)?</a:t>
            </a:r>
            <a:endParaRPr/>
          </a:p>
        </p:txBody>
      </p:sp>
      <p:sp>
        <p:nvSpPr>
          <p:cNvPr id="667" name="Google Shape;667;p63"/>
          <p:cNvSpPr txBox="1"/>
          <p:nvPr>
            <p:ph idx="1" type="body"/>
          </p:nvPr>
        </p:nvSpPr>
        <p:spPr>
          <a:xfrm>
            <a:off x="1030705" y="3962400"/>
            <a:ext cx="10515600" cy="17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Teaming Structure Alignment/ Working Smarter, Not Harder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033" y="8816"/>
            <a:ext cx="10587788" cy="6849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&#10;&#10;Description automatically generated" id="677" name="Google Shape;677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07112" y="507665"/>
            <a:ext cx="7969645" cy="60856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ogo&#10;&#10;Description automatically generated" id="678" name="Google Shape;678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46915" y="5964110"/>
            <a:ext cx="1945085" cy="772450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65"/>
          <p:cNvSpPr txBox="1"/>
          <p:nvPr/>
        </p:nvSpPr>
        <p:spPr>
          <a:xfrm>
            <a:off x="115243" y="876635"/>
            <a:ext cx="3429895" cy="4524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Belleza"/>
                <a:ea typeface="Belleza"/>
                <a:cs typeface="Belleza"/>
                <a:sym typeface="Belleza"/>
              </a:rPr>
              <a:t>The </a:t>
            </a:r>
            <a:r>
              <a:rPr b="0" i="1" lang="en-US" sz="2400" u="none" cap="none" strike="noStrike">
                <a:solidFill>
                  <a:srgbClr val="000000"/>
                </a:solidFill>
                <a:latin typeface="Belleza"/>
                <a:ea typeface="Belleza"/>
                <a:cs typeface="Belleza"/>
                <a:sym typeface="Belleza"/>
              </a:rPr>
              <a:t>District Community Leadership Team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Belleza"/>
                <a:ea typeface="Belleza"/>
                <a:cs typeface="Belleza"/>
                <a:sym typeface="Belleza"/>
              </a:rPr>
              <a:t>is a collection of personnel who serve two main functions, a)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Belleza"/>
                <a:ea typeface="Belleza"/>
                <a:cs typeface="Belleza"/>
                <a:sym typeface="Belleza"/>
              </a:rPr>
              <a:t>executive functions</a:t>
            </a:r>
            <a:r>
              <a:rPr b="0" i="0" lang="en-US" sz="2400" u="none" cap="none" strike="noStrike">
                <a:solidFill>
                  <a:srgbClr val="000000"/>
                </a:solidFill>
                <a:latin typeface="Belleza"/>
                <a:ea typeface="Belleza"/>
                <a:cs typeface="Belleza"/>
                <a:sym typeface="Belleza"/>
              </a:rPr>
              <a:t> (e.g., creating policy, aligning resources) and b)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Belleza"/>
                <a:ea typeface="Belleza"/>
                <a:cs typeface="Belleza"/>
                <a:sym typeface="Belleza"/>
              </a:rPr>
              <a:t>implementation functions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Belleza"/>
                <a:ea typeface="Belleza"/>
                <a:cs typeface="Belleza"/>
                <a:sym typeface="Belleza"/>
              </a:rPr>
              <a:t>(e.g., supporting individual school teams).</a:t>
            </a:r>
            <a:endParaRPr b="0" i="0" sz="2400" u="none" cap="none" strike="noStrike">
              <a:solidFill>
                <a:srgbClr val="000000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680" name="Google Shape;680;p65"/>
          <p:cNvSpPr/>
          <p:nvPr/>
        </p:nvSpPr>
        <p:spPr>
          <a:xfrm rot="-1031991">
            <a:off x="3409435" y="2252592"/>
            <a:ext cx="770021" cy="36896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5"/>
          <p:cNvSpPr/>
          <p:nvPr/>
        </p:nvSpPr>
        <p:spPr>
          <a:xfrm rot="841659">
            <a:off x="3271604" y="3976903"/>
            <a:ext cx="770021" cy="36896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6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Team Operating Procedures</a:t>
            </a:r>
            <a:endParaRPr/>
          </a:p>
        </p:txBody>
      </p:sp>
      <p:sp>
        <p:nvSpPr>
          <p:cNvPr id="687" name="Google Shape;687;p6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Meets monthly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Standard Meeting Agenda &amp; Problem-Solving Process (e.g., Team-Initiated Problem-Solving Process (TIPS)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Bi-directional communication plan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Team norms co-created by team members, revisiting whenever new team members join the team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692" name="Google Shape;69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122004"/>
            <a:ext cx="90614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67"/>
          <p:cNvSpPr/>
          <p:nvPr/>
        </p:nvSpPr>
        <p:spPr>
          <a:xfrm>
            <a:off x="82527" y="603267"/>
            <a:ext cx="27432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Team-Initiated Problem-Solving Process (TIPS, </a:t>
            </a:r>
            <a:r>
              <a:rPr b="0" i="0" lang="en-US" sz="1800" u="sng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https://www.pbis.org/topics/data-based-decision-making</a:t>
            </a:r>
            <a:endParaRPr b="0" i="0" sz="1800" u="none" cap="none" strike="noStrike">
              <a:solidFill>
                <a:schemeClr val="dk1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698" name="Google Shape;698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3985" y="0"/>
            <a:ext cx="91854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68"/>
          <p:cNvSpPr/>
          <p:nvPr/>
        </p:nvSpPr>
        <p:spPr>
          <a:xfrm>
            <a:off x="82527" y="603267"/>
            <a:ext cx="27432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Team-Initiated Problem-Solving Process (TIPS, </a:t>
            </a:r>
            <a:r>
              <a:rPr b="0" i="0" lang="en-US" sz="1800" u="sng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https://www.pbis.org/topics/data-based-decision-making</a:t>
            </a:r>
            <a:endParaRPr b="0" i="0" sz="1800" u="none" cap="none" strike="noStrike">
              <a:solidFill>
                <a:schemeClr val="dk1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704" name="Google Shape;704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455" y="32084"/>
            <a:ext cx="1060584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1" name="Google Shape;711;p70"/>
          <p:cNvGraphicFramePr/>
          <p:nvPr/>
        </p:nvGraphicFramePr>
        <p:xfrm>
          <a:off x="76200" y="101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{281761FE-5776-4125-93CE-46D7A404DD5B}</a:tableStyleId>
              </a:tblPr>
              <a:tblGrid>
                <a:gridCol w="2990550"/>
                <a:gridCol w="9023675"/>
              </a:tblGrid>
              <a:tr h="965025">
                <a:tc>
                  <a:txBody>
                    <a:bodyPr/>
                    <a:lstStyle/>
                    <a:p>
                      <a:pPr indent="-3429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D2A53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Expectations/ Values</a:t>
                      </a:r>
                      <a:endParaRPr sz="1400" u="none" cap="none" strike="noStrike"/>
                    </a:p>
                  </a:txBody>
                  <a:tcPr marT="19275" marB="19275" marR="37100" marL="371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indent="-3429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D2A53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Behaviors/Skills/Norms</a:t>
                      </a:r>
                      <a:endParaRPr sz="1400" u="none" cap="none" strike="noStrike"/>
                    </a:p>
                  </a:txBody>
                  <a:tcPr marT="19275" marB="19275" marR="37100" marL="371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3C6E7"/>
                    </a:solidFill>
                  </a:tcPr>
                </a:tc>
              </a:tr>
              <a:tr h="2058500">
                <a:tc>
                  <a:txBody>
                    <a:bodyPr/>
                    <a:lstStyle/>
                    <a:p>
                      <a:pPr indent="-3429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D2A53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 are  Responsible</a:t>
                      </a:r>
                      <a:endParaRPr sz="1400" u="none" cap="none" strike="noStrike"/>
                    </a:p>
                  </a:txBody>
                  <a:tcPr marT="19275" marB="19275" marR="37100" marL="371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b="0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Make yourself </a:t>
                      </a: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comfortable</a:t>
                      </a:r>
                      <a:r>
                        <a:rPr b="0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b="1" i="1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(wellness)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b="0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Take care of your </a:t>
                      </a: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needs</a:t>
                      </a:r>
                      <a:r>
                        <a:rPr b="0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(biology, mental, emotional) </a:t>
                      </a:r>
                      <a:r>
                        <a:rPr b="1" i="1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(wellness)</a:t>
                      </a:r>
                      <a:endParaRPr b="1" i="0" sz="2400" u="none" cap="none" strike="noStrike">
                        <a:solidFill>
                          <a:srgbClr val="1D2A5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b="0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Consider, I am </a:t>
                      </a: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not here to be right</a:t>
                      </a:r>
                      <a:r>
                        <a:rPr b="0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 am here to </a:t>
                      </a:r>
                      <a:r>
                        <a:rPr b="1" i="1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Get It Right (practice empathy)</a:t>
                      </a:r>
                      <a:endParaRPr sz="1400" u="none" cap="none" strike="noStrike"/>
                    </a:p>
                  </a:txBody>
                  <a:tcPr marT="19275" marB="19275" marR="37100" marL="371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1675">
                <a:tc>
                  <a:txBody>
                    <a:bodyPr/>
                    <a:lstStyle/>
                    <a:p>
                      <a:pPr indent="-3429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D2A53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 are </a:t>
                      </a:r>
                      <a:endParaRPr sz="1400" u="none" cap="none" strike="noStrike"/>
                    </a:p>
                    <a:p>
                      <a:pPr indent="-3429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D2A53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Respectful</a:t>
                      </a:r>
                      <a:endParaRPr sz="1400" u="none" cap="none" strike="noStrike"/>
                    </a:p>
                  </a:txBody>
                  <a:tcPr marT="19275" marB="19275" marR="37100" marL="371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Listen</a:t>
                      </a:r>
                      <a:r>
                        <a:rPr b="0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to understand 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b="0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Use “Oops” and “Ouch”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b="0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Assume </a:t>
                      </a: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best intentions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Practice perspective-taking</a:t>
                      </a:r>
                      <a:endParaRPr b="1" i="1" sz="2400" u="none" cap="none" strike="noStrike">
                        <a:solidFill>
                          <a:srgbClr val="1D2A5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9275" marB="19275" marR="37100" marL="371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58500">
                <a:tc>
                  <a:txBody>
                    <a:bodyPr/>
                    <a:lstStyle/>
                    <a:p>
                      <a:pPr indent="-3429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D2A53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 are</a:t>
                      </a:r>
                      <a:endParaRPr sz="1400" u="none" cap="none" strike="noStrike"/>
                    </a:p>
                    <a:p>
                      <a:pPr indent="-3429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D2A53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Safe</a:t>
                      </a:r>
                      <a:endParaRPr sz="1400" u="none" cap="none" strike="noStrike"/>
                    </a:p>
                  </a:txBody>
                  <a:tcPr marT="19275" marB="19275" marR="37100" marL="371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Ask</a:t>
                      </a:r>
                      <a:r>
                        <a:rPr b="0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for clarity to understand and contribute 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Create a safe space that invites open dialogue and vulnerability – Consider the 3 Gates of Speech: </a:t>
                      </a:r>
                      <a:r>
                        <a:rPr b="0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Is what you want to say </a:t>
                      </a:r>
                      <a:r>
                        <a:rPr b="1" i="1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Kind? True for you? Necessary?</a:t>
                      </a:r>
                      <a:endParaRPr b="0" i="1" sz="2400" u="none" cap="none" strike="noStrike">
                        <a:solidFill>
                          <a:srgbClr val="1D2A5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9275" marB="19275" marR="37100" marL="371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12" name="Google Shape;712;p70"/>
          <p:cNvSpPr/>
          <p:nvPr/>
        </p:nvSpPr>
        <p:spPr>
          <a:xfrm rot="10800000">
            <a:off x="7731385" y="3365249"/>
            <a:ext cx="761212" cy="1261087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1"/>
              <a:buFont typeface="Arial"/>
              <a:buNone/>
            </a:pPr>
            <a:r>
              <a:t/>
            </a:r>
            <a:endParaRPr b="0" i="0" sz="591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0"/>
          <p:cNvSpPr txBox="1"/>
          <p:nvPr/>
        </p:nvSpPr>
        <p:spPr>
          <a:xfrm>
            <a:off x="8492597" y="3811126"/>
            <a:ext cx="23807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rgbClr val="1D2A53"/>
                </a:solidFill>
                <a:latin typeface="Arial"/>
                <a:ea typeface="Arial"/>
                <a:cs typeface="Arial"/>
                <a:sym typeface="Arial"/>
              </a:rPr>
              <a:t>(practice empathy)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8" name="Google Shape;718;p74"/>
          <p:cNvGraphicFramePr/>
          <p:nvPr/>
        </p:nvGraphicFramePr>
        <p:xfrm>
          <a:off x="489028" y="193047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{4D4CAB52-F7B2-4258-909A-F8F3CD9BECC8}</a:tableStyleId>
              </a:tblPr>
              <a:tblGrid>
                <a:gridCol w="3216700"/>
                <a:gridCol w="4042600"/>
                <a:gridCol w="2534650"/>
                <a:gridCol w="1304250"/>
                <a:gridCol w="115725"/>
              </a:tblGrid>
              <a:tr h="379300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Step 1:  Establish a District/Community Executive Leadership Team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0" marL="0" anchor="ctr"/>
                </a:tc>
              </a:tr>
              <a:tr h="474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Tasks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Installation Activities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Action Needed: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By Who?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By When?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 hMerge="1"/>
              </a:tr>
              <a:tr h="782300"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Representative DCLT team identified.  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Provide authority and problem solving needed to overcome organizational barriers and implement the efficiencies needed to functionally interconnect education, behavioral and mental health supports.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Present concerning data and needs to those with authority and propose a way of working.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Assess current teaming structures. Identify need for new team or expansion of existing team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0" marL="0" anchor="ctr"/>
                </a:tc>
              </a:tr>
              <a:tr h="1536950">
                <a:tc vMerge="1"/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Review current partnerships and service agreements with community partners and/or in area.  Executive level leadership from each organization are part of the team.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0" marL="0" anchor="ctr"/>
                </a:tc>
              </a:tr>
              <a:tr h="1212975">
                <a:tc vMerge="1"/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Establish team operating procedures (e.g.: time for team to meet at least quarterly, roles for team, process for forming agenda, etc.)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0" marL="0" anchor="ctr"/>
                </a:tc>
              </a:tr>
              <a:tr h="331875">
                <a:tc grid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Guiding Questions: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0" marL="0" anchor="ctr"/>
                </a:tc>
              </a:tr>
              <a:tr h="1126050">
                <a:tc gridSpan="4"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Which voices with social-emotional-behavioral health expertise within school system could benefit this team?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Which voices of mental health, juvenile justice, core service agency partners could benefit this team?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●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In what ways are we ensuring that multiple stakeholders’ voices (i.e.: staff, MH agencies, parents/families, students, etc.) will stay at the table through the development of systems and overall implementation?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68575" marL="68575"/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0" marL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72"/>
          <p:cNvSpPr txBox="1"/>
          <p:nvPr>
            <p:ph type="title"/>
          </p:nvPr>
        </p:nvSpPr>
        <p:spPr>
          <a:xfrm>
            <a:off x="0" y="28795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Team Reflection &amp; Planning Time</a:t>
            </a:r>
            <a:endParaRPr/>
          </a:p>
        </p:txBody>
      </p:sp>
      <p:sp>
        <p:nvSpPr>
          <p:cNvPr id="724" name="Google Shape;724;p7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What are our shared outcomes (our reason for using ISF)?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How are you currently organized to do this work and what adjustments might enhance your ability to do this work (teaming structure alignment/working smarter)?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What other voices could contribute to the effectiveness of this team (see guiding questions)?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How do you already include youth &amp; family voice and in what ways might you enhance your efforts (teaming, communication plan, leverage existing efforts)?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What team operating procedures do you currently include as part of the district way of work (WOW) and what practices might enhance your effectiveness &amp; efficiency (TIPS, team norms)?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  <p:pic>
        <p:nvPicPr>
          <p:cNvPr descr="Table&#10;&#10;Description automatically generated" id="725" name="Google Shape;725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19851" y="145706"/>
            <a:ext cx="4278558" cy="17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Addressing the needs</a:t>
            </a:r>
            <a:endParaRPr/>
          </a:p>
        </p:txBody>
      </p:sp>
      <p:sp>
        <p:nvSpPr>
          <p:cNvPr id="171" name="Google Shape;171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Through an </a:t>
            </a:r>
            <a:r>
              <a:rPr i="1" lang="en-US">
                <a:latin typeface="Belleza"/>
                <a:ea typeface="Belleza"/>
                <a:cs typeface="Belleza"/>
                <a:sym typeface="Belleza"/>
              </a:rPr>
              <a:t>Interconnected Systems 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Framework (ISF)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Creates more stream-lined, efficient approach to school mental health and wellness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Connects all SEB efforts through ONE system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Eliminates barriers inherent in systems that have previously operated separately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172" name="Google Shape;172;p10"/>
          <p:cNvSpPr txBox="1"/>
          <p:nvPr/>
        </p:nvSpPr>
        <p:spPr>
          <a:xfrm>
            <a:off x="8572589" y="6311900"/>
            <a:ext cx="29372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(Eber, Perales, Hearn, 2021)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2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27"/>
          <p:cNvSpPr txBox="1"/>
          <p:nvPr>
            <p:ph type="title"/>
          </p:nvPr>
        </p:nvSpPr>
        <p:spPr>
          <a:xfrm>
            <a:off x="3880430" y="583345"/>
            <a:ext cx="7160357" cy="41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 are our shared take aways today?</a:t>
            </a:r>
            <a:endParaRPr/>
          </a:p>
        </p:txBody>
      </p:sp>
      <p:sp>
        <p:nvSpPr>
          <p:cNvPr id="732" name="Google Shape;732;p227"/>
          <p:cNvSpPr/>
          <p:nvPr/>
        </p:nvSpPr>
        <p:spPr>
          <a:xfrm>
            <a:off x="3474359" y="583345"/>
            <a:ext cx="139039" cy="139039"/>
          </a:xfrm>
          <a:custGeom>
            <a:rect b="b" l="l" r="r" t="t"/>
            <a:pathLst>
              <a:path extrusionOk="0" h="139039" w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27"/>
          <p:cNvSpPr/>
          <p:nvPr/>
        </p:nvSpPr>
        <p:spPr>
          <a:xfrm>
            <a:off x="3833139" y="812640"/>
            <a:ext cx="91138" cy="91138"/>
          </a:xfrm>
          <a:custGeom>
            <a:rect b="b" l="l" r="r" t="t"/>
            <a:pathLst>
              <a:path extrusionOk="0" h="91138" w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227"/>
          <p:cNvSpPr/>
          <p:nvPr/>
        </p:nvSpPr>
        <p:spPr>
          <a:xfrm>
            <a:off x="3458819" y="1037066"/>
            <a:ext cx="127714" cy="127714"/>
          </a:xfrm>
          <a:custGeom>
            <a:rect b="b" l="l" r="r" t="t"/>
            <a:pathLst>
              <a:path extrusionOk="0" h="127714" w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5" name="Google Shape;735;p227"/>
          <p:cNvCxnSpPr/>
          <p:nvPr/>
        </p:nvCxnSpPr>
        <p:spPr>
          <a:xfrm>
            <a:off x="856114" y="3503032"/>
            <a:ext cx="0" cy="3346090"/>
          </a:xfrm>
          <a:prstGeom prst="straightConnector1">
            <a:avLst/>
          </a:prstGeom>
          <a:noFill/>
          <a:ln cap="sq" cmpd="sng" w="254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736" name="Google Shape;736;p227"/>
          <p:cNvSpPr/>
          <p:nvPr/>
        </p:nvSpPr>
        <p:spPr>
          <a:xfrm>
            <a:off x="10836425" y="5636680"/>
            <a:ext cx="151536" cy="151536"/>
          </a:xfrm>
          <a:custGeom>
            <a:rect b="b" l="l" r="r" t="t"/>
            <a:pathLst>
              <a:path extrusionOk="0" h="151536" w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227"/>
          <p:cNvSpPr/>
          <p:nvPr/>
        </p:nvSpPr>
        <p:spPr>
          <a:xfrm>
            <a:off x="11245175" y="6096759"/>
            <a:ext cx="108625" cy="108625"/>
          </a:xfrm>
          <a:custGeom>
            <a:rect b="b" l="l" r="r" t="t"/>
            <a:pathLst>
              <a:path extrusionOk="0" h="108625" w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227"/>
          <p:cNvSpPr/>
          <p:nvPr/>
        </p:nvSpPr>
        <p:spPr>
          <a:xfrm>
            <a:off x="10554288" y="6238029"/>
            <a:ext cx="95759" cy="95759"/>
          </a:xfrm>
          <a:custGeom>
            <a:rect b="b" l="l" r="r" t="t"/>
            <a:pathLst>
              <a:path extrusionOk="0" h="95759" w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75"/>
          <p:cNvSpPr txBox="1"/>
          <p:nvPr>
            <p:ph type="ctrTitle"/>
          </p:nvPr>
        </p:nvSpPr>
        <p:spPr>
          <a:xfrm>
            <a:off x="1524000" y="680224"/>
            <a:ext cx="9144000" cy="3490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elleza"/>
              <a:buNone/>
            </a:pPr>
            <a:r>
              <a:rPr lang="en-US" sz="5400">
                <a:latin typeface="Belleza"/>
                <a:ea typeface="Belleza"/>
                <a:cs typeface="Belleza"/>
                <a:sym typeface="Belleza"/>
                <a:extLst>
                  <a:ext uri="http://customooxmlschemas.google.com/">
                    <go:slidesCustomData xmlns:go="http://customooxmlschemas.google.com/" textRoundtripDataId="8"/>
                  </a:ext>
                </a:extLst>
              </a:rPr>
              <a:t>Explore</a:t>
            </a:r>
            <a:r>
              <a:rPr lang="en-US" sz="5400">
                <a:latin typeface="Belleza"/>
                <a:ea typeface="Belleza"/>
                <a:cs typeface="Belleza"/>
                <a:sym typeface="Belleza"/>
              </a:rPr>
              <a:t> </a:t>
            </a:r>
            <a:r>
              <a:rPr lang="en-US" sz="5400">
                <a:latin typeface="Belleza"/>
                <a:ea typeface="Belleza"/>
                <a:cs typeface="Belleza"/>
                <a:sym typeface="Belleza"/>
                <a:extLst>
                  <a:ext uri="http://customooxmlschemas.google.com/">
                    <go:slidesCustomData xmlns:go="http://customooxmlschemas.google.com/" textRoundtripDataId="9"/>
                  </a:ext>
                </a:extLst>
              </a:rPr>
              <a:t>how</a:t>
            </a:r>
            <a:r>
              <a:rPr lang="en-US" sz="5400">
                <a:latin typeface="Belleza"/>
                <a:ea typeface="Belleza"/>
                <a:cs typeface="Belleza"/>
                <a:sym typeface="Belleza"/>
              </a:rPr>
              <a:t> we (as a school) are organized to do this work </a:t>
            </a:r>
            <a:r>
              <a:rPr i="1" lang="en-US" sz="5400">
                <a:latin typeface="Belleza"/>
                <a:ea typeface="Belleza"/>
                <a:cs typeface="Belleza"/>
                <a:sym typeface="Belleza"/>
              </a:rPr>
              <a:t>WITH</a:t>
            </a:r>
            <a:r>
              <a:rPr lang="en-US" sz="5400">
                <a:latin typeface="Belleza"/>
                <a:ea typeface="Belleza"/>
                <a:cs typeface="Belleza"/>
                <a:sym typeface="Belleza"/>
              </a:rPr>
              <a:t> our stakeholders (teaming structures &amp; communication loops)</a:t>
            </a:r>
            <a:endParaRPr/>
          </a:p>
        </p:txBody>
      </p:sp>
      <p:sp>
        <p:nvSpPr>
          <p:cNvPr id="744" name="Google Shape;744;p75"/>
          <p:cNvSpPr txBox="1"/>
          <p:nvPr>
            <p:ph idx="1" type="subTitle"/>
          </p:nvPr>
        </p:nvSpPr>
        <p:spPr>
          <a:xfrm>
            <a:off x="1524000" y="4170556"/>
            <a:ext cx="9144000" cy="1087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i="1" lang="en-US" sz="3200">
                <a:latin typeface="Belleza"/>
                <a:ea typeface="Belleza"/>
                <a:cs typeface="Belleza"/>
                <a:sym typeface="Belleza"/>
              </a:rPr>
              <a:t>Stakeholders include staff, students, families, communities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7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Intentions (from agenda)</a:t>
            </a:r>
            <a:endParaRPr/>
          </a:p>
        </p:txBody>
      </p:sp>
      <p:sp>
        <p:nvSpPr>
          <p:cNvPr id="750" name="Google Shape;750;p7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Utilize team and membership inventories to merge teams with similar goals to include needed voices.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Establish roles and functions of teams across tiers of support and explore changing roles of staff (e.g., school clinicians).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ogo&#10;&#10;Description automatically generated" id="756" name="Google Shape;756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17767" y="5755718"/>
            <a:ext cx="1960145" cy="778431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7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Core Features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228"/>
          <p:cNvSpPr txBox="1"/>
          <p:nvPr>
            <p:ph type="title"/>
          </p:nvPr>
        </p:nvSpPr>
        <p:spPr>
          <a:xfrm>
            <a:off x="240632" y="84900"/>
            <a:ext cx="1001131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A next step…What is your why?</a:t>
            </a:r>
            <a:br>
              <a:rPr lang="en-US">
                <a:latin typeface="Belleza"/>
                <a:ea typeface="Belleza"/>
                <a:cs typeface="Belleza"/>
                <a:sym typeface="Belleza"/>
              </a:rPr>
            </a:br>
            <a:r>
              <a:rPr lang="en-US" sz="3200">
                <a:latin typeface="Belleza"/>
                <a:ea typeface="Belleza"/>
                <a:cs typeface="Belleza"/>
                <a:sym typeface="Belleza"/>
              </a:rPr>
              <a:t>(in observable and measurable terms ☺)</a:t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763" name="Google Shape;763;p228"/>
          <p:cNvSpPr txBox="1"/>
          <p:nvPr>
            <p:ph idx="1" type="body"/>
          </p:nvPr>
        </p:nvSpPr>
        <p:spPr>
          <a:xfrm>
            <a:off x="3438361" y="1238690"/>
            <a:ext cx="6954845" cy="513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Char char="•"/>
            </a:pPr>
            <a:r>
              <a:rPr b="1" lang="en-US" sz="2000">
                <a:solidFill>
                  <a:srgbClr val="0070C0"/>
                </a:solidFill>
              </a:rPr>
              <a:t>Student: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en-US" sz="1800">
                <a:solidFill>
                  <a:srgbClr val="0070C0"/>
                </a:solidFill>
              </a:rPr>
              <a:t>Academic Indicators</a:t>
            </a:r>
            <a:r>
              <a:rPr lang="en-US" sz="1800">
                <a:solidFill>
                  <a:srgbClr val="0070C0"/>
                </a:solidFill>
              </a:rPr>
              <a:t>: </a:t>
            </a:r>
            <a:endParaRPr/>
          </a:p>
          <a:p>
            <a:pPr indent="-1143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>
              <a:solidFill>
                <a:srgbClr val="0070C0"/>
              </a:solidFill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en-US" sz="1800">
                <a:solidFill>
                  <a:srgbClr val="0070C0"/>
                </a:solidFill>
              </a:rPr>
              <a:t>Non-academic Indicators</a:t>
            </a:r>
            <a:r>
              <a:rPr lang="en-US" sz="1800">
                <a:solidFill>
                  <a:srgbClr val="0070C0"/>
                </a:solidFill>
              </a:rPr>
              <a:t>: </a:t>
            </a:r>
            <a:endParaRPr/>
          </a:p>
        </p:txBody>
      </p:sp>
      <p:sp>
        <p:nvSpPr>
          <p:cNvPr id="764" name="Google Shape;764;p228"/>
          <p:cNvSpPr/>
          <p:nvPr/>
        </p:nvSpPr>
        <p:spPr>
          <a:xfrm rot="-5400000">
            <a:off x="290278" y="2614433"/>
            <a:ext cx="4432226" cy="190593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57150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155FB1"/>
                </a:solidFill>
                <a:latin typeface="Arial"/>
                <a:ea typeface="Arial"/>
                <a:cs typeface="Arial"/>
                <a:sym typeface="Arial"/>
              </a:rPr>
              <a:t>Community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28"/>
          <p:cNvSpPr/>
          <p:nvPr/>
        </p:nvSpPr>
        <p:spPr>
          <a:xfrm rot="-5400000">
            <a:off x="2037952" y="967623"/>
            <a:ext cx="989749" cy="1853059"/>
          </a:xfrm>
          <a:prstGeom prst="roundRect">
            <a:avLst>
              <a:gd fmla="val 16667" name="adj"/>
            </a:avLst>
          </a:prstGeom>
          <a:solidFill>
            <a:srgbClr val="FFF8DE"/>
          </a:solidFill>
          <a:ln cap="flat" cmpd="sng" w="57150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155FB1"/>
                </a:solidFill>
                <a:latin typeface="Arial"/>
                <a:ea typeface="Arial"/>
                <a:cs typeface="Arial"/>
                <a:sym typeface="Arial"/>
              </a:rPr>
              <a:t>Family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6" name="Google Shape;766;p228"/>
          <p:cNvGrpSpPr/>
          <p:nvPr/>
        </p:nvGrpSpPr>
        <p:grpSpPr>
          <a:xfrm>
            <a:off x="1963849" y="1399278"/>
            <a:ext cx="1441706" cy="989750"/>
            <a:chOff x="8957151" y="1542741"/>
            <a:chExt cx="2293441" cy="1379468"/>
          </a:xfrm>
        </p:grpSpPr>
        <p:sp>
          <p:nvSpPr>
            <p:cNvPr id="767" name="Google Shape;767;p228"/>
            <p:cNvSpPr/>
            <p:nvPr/>
          </p:nvSpPr>
          <p:spPr>
            <a:xfrm>
              <a:off x="8957151" y="1542741"/>
              <a:ext cx="2293441" cy="1379468"/>
            </a:xfrm>
            <a:prstGeom prst="roundRect">
              <a:avLst>
                <a:gd fmla="val 16667" name="adj"/>
              </a:avLst>
            </a:prstGeom>
            <a:solidFill>
              <a:srgbClr val="FFF8DE"/>
            </a:solidFill>
            <a:ln cap="flat" cmpd="sng" w="57150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Student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Man" id="768" name="Google Shape;768;p2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29164" y="2085225"/>
              <a:ext cx="749414" cy="7160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9" name="Google Shape;769;p228"/>
          <p:cNvGrpSpPr/>
          <p:nvPr/>
        </p:nvGrpSpPr>
        <p:grpSpPr>
          <a:xfrm>
            <a:off x="1956408" y="2519811"/>
            <a:ext cx="1441706" cy="1048712"/>
            <a:chOff x="6379855" y="1542741"/>
            <a:chExt cx="2293441" cy="1461646"/>
          </a:xfrm>
        </p:grpSpPr>
        <p:grpSp>
          <p:nvGrpSpPr>
            <p:cNvPr id="770" name="Google Shape;770;p228"/>
            <p:cNvGrpSpPr/>
            <p:nvPr/>
          </p:nvGrpSpPr>
          <p:grpSpPr>
            <a:xfrm>
              <a:off x="6379855" y="1542741"/>
              <a:ext cx="2293441" cy="1461646"/>
              <a:chOff x="6379855" y="1542741"/>
              <a:chExt cx="2293441" cy="1461646"/>
            </a:xfrm>
          </p:grpSpPr>
          <p:sp>
            <p:nvSpPr>
              <p:cNvPr id="771" name="Google Shape;771;p228"/>
              <p:cNvSpPr/>
              <p:nvPr/>
            </p:nvSpPr>
            <p:spPr>
              <a:xfrm>
                <a:off x="6379855" y="1542741"/>
                <a:ext cx="2293441" cy="1379468"/>
              </a:xfrm>
              <a:prstGeom prst="roundRect">
                <a:avLst>
                  <a:gd fmla="val 16667" name="adj"/>
                </a:avLst>
              </a:prstGeom>
              <a:noFill/>
              <a:ln cap="flat" cmpd="sng" w="57150">
                <a:solidFill>
                  <a:srgbClr val="4472C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en-US" sz="2000" u="none" cap="none" strike="noStrike">
                    <a:solidFill>
                      <a:srgbClr val="0070C0"/>
                    </a:solidFill>
                    <a:latin typeface="Arial"/>
                    <a:ea typeface="Arial"/>
                    <a:cs typeface="Arial"/>
                    <a:sym typeface="Arial"/>
                  </a:rPr>
                  <a:t>Classroom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Meeting" id="772" name="Google Shape;772;p228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7526575" y="2089987"/>
                <a:ext cx="759441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Teacher" id="773" name="Google Shape;773;p228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6904048" y="1990296"/>
                <a:ext cx="759441" cy="74322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74" name="Google Shape;774;p228"/>
            <p:cNvSpPr/>
            <p:nvPr/>
          </p:nvSpPr>
          <p:spPr>
            <a:xfrm>
              <a:off x="6933076" y="2547187"/>
              <a:ext cx="266009" cy="254071"/>
            </a:xfrm>
            <a:prstGeom prst="roundRect">
              <a:avLst>
                <a:gd fmla="val 16667" name="adj"/>
              </a:avLst>
            </a:prstGeom>
            <a:solidFill>
              <a:srgbClr val="4472C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5" name="Google Shape;775;p228"/>
          <p:cNvGrpSpPr/>
          <p:nvPr/>
        </p:nvGrpSpPr>
        <p:grpSpPr>
          <a:xfrm>
            <a:off x="1944799" y="4681167"/>
            <a:ext cx="1441706" cy="989750"/>
            <a:chOff x="1225263" y="1542741"/>
            <a:chExt cx="2293441" cy="1379468"/>
          </a:xfrm>
        </p:grpSpPr>
        <p:sp>
          <p:nvSpPr>
            <p:cNvPr id="776" name="Google Shape;776;p228"/>
            <p:cNvSpPr/>
            <p:nvPr/>
          </p:nvSpPr>
          <p:spPr>
            <a:xfrm>
              <a:off x="1225263" y="1542741"/>
              <a:ext cx="2293441" cy="1379468"/>
            </a:xfrm>
            <a:prstGeom prst="roundRect">
              <a:avLst>
                <a:gd fmla="val 16667" name="adj"/>
              </a:avLst>
            </a:prstGeom>
            <a:noFill/>
            <a:ln cap="flat" cmpd="sng" w="57150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District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Building" id="777" name="Google Shape;777;p22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914783" y="2267632"/>
              <a:ext cx="914399" cy="57716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8" name="Google Shape;778;p228"/>
          <p:cNvGrpSpPr/>
          <p:nvPr/>
        </p:nvGrpSpPr>
        <p:grpSpPr>
          <a:xfrm>
            <a:off x="1963849" y="5792050"/>
            <a:ext cx="1441706" cy="989750"/>
            <a:chOff x="-2596991" y="4183779"/>
            <a:chExt cx="2293441" cy="1379468"/>
          </a:xfrm>
        </p:grpSpPr>
        <p:sp>
          <p:nvSpPr>
            <p:cNvPr id="779" name="Google Shape;779;p228"/>
            <p:cNvSpPr/>
            <p:nvPr/>
          </p:nvSpPr>
          <p:spPr>
            <a:xfrm>
              <a:off x="-2596991" y="4183779"/>
              <a:ext cx="2293441" cy="1379468"/>
            </a:xfrm>
            <a:prstGeom prst="roundRect">
              <a:avLst>
                <a:gd fmla="val 16667" name="adj"/>
              </a:avLst>
            </a:prstGeom>
            <a:noFill/>
            <a:ln cap="flat" cmpd="sng" w="57150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State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ity" id="780" name="Google Shape;780;p22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-1981328" y="4671576"/>
              <a:ext cx="1062115" cy="8547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81" name="Google Shape;781;p228"/>
          <p:cNvGrpSpPr/>
          <p:nvPr/>
        </p:nvGrpSpPr>
        <p:grpSpPr>
          <a:xfrm>
            <a:off x="1956409" y="3622805"/>
            <a:ext cx="1441707" cy="989750"/>
            <a:chOff x="3802559" y="1542741"/>
            <a:chExt cx="2293441" cy="1447202"/>
          </a:xfrm>
        </p:grpSpPr>
        <p:sp>
          <p:nvSpPr>
            <p:cNvPr id="782" name="Google Shape;782;p228"/>
            <p:cNvSpPr/>
            <p:nvPr/>
          </p:nvSpPr>
          <p:spPr>
            <a:xfrm>
              <a:off x="3802559" y="1542741"/>
              <a:ext cx="2293441" cy="1379468"/>
            </a:xfrm>
            <a:prstGeom prst="roundRect">
              <a:avLst>
                <a:gd fmla="val 16667" name="adj"/>
              </a:avLst>
            </a:prstGeom>
            <a:noFill/>
            <a:ln cap="flat" cmpd="sng" w="57150">
              <a:solidFill>
                <a:srgbClr val="4472C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School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Schoolhouse" id="783" name="Google Shape;783;p22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336004" y="1874454"/>
              <a:ext cx="1226550" cy="11154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Man" id="784" name="Google Shape;784;p2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38635" y="1833706"/>
            <a:ext cx="471098" cy="513744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228"/>
          <p:cNvSpPr txBox="1"/>
          <p:nvPr/>
        </p:nvSpPr>
        <p:spPr>
          <a:xfrm>
            <a:off x="8791074" y="6368716"/>
            <a:ext cx="32468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(Attribution:  Brandi Simonsen)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able&#10;&#10;Description automatically generated" id="786" name="Google Shape;786;p22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540946" y="2771698"/>
            <a:ext cx="4278558" cy="17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7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Foundational Component ISF …</a:t>
            </a:r>
            <a:endParaRPr/>
          </a:p>
        </p:txBody>
      </p:sp>
      <p:sp>
        <p:nvSpPr>
          <p:cNvPr id="793" name="Google Shape;793;p78"/>
          <p:cNvSpPr txBox="1"/>
          <p:nvPr>
            <p:ph idx="1" type="body"/>
          </p:nvPr>
        </p:nvSpPr>
        <p:spPr>
          <a:xfrm>
            <a:off x="966537" y="169068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Interdisciplinary Collaboration &amp; Teaming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…and diverse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District Community Leadership Team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7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A diverse interdisciplinary team…</a:t>
            </a:r>
            <a:endParaRPr/>
          </a:p>
        </p:txBody>
      </p:sp>
      <p:sp>
        <p:nvSpPr>
          <p:cNvPr id="800" name="Google Shape;800;p79"/>
          <p:cNvSpPr txBox="1"/>
          <p:nvPr>
            <p:ph idx="1" type="body"/>
          </p:nvPr>
        </p:nvSpPr>
        <p:spPr>
          <a:xfrm>
            <a:off x="838200" y="1825625"/>
            <a:ext cx="10515600" cy="1735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Inclusion of multiple and diverse stakeholders and perspectives on teams ensures the likelihood of equity.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Diverse in terms of both identities and roles</a:t>
            </a:r>
            <a:endParaRPr/>
          </a:p>
        </p:txBody>
      </p:sp>
      <p:sp>
        <p:nvSpPr>
          <p:cNvPr id="801" name="Google Shape;801;p79"/>
          <p:cNvSpPr txBox="1"/>
          <p:nvPr/>
        </p:nvSpPr>
        <p:spPr>
          <a:xfrm>
            <a:off x="372979" y="4143709"/>
            <a:ext cx="10515600" cy="1735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What makes this important to you and your district/school communities?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80"/>
          <p:cNvSpPr txBox="1"/>
          <p:nvPr>
            <p:ph type="title"/>
          </p:nvPr>
        </p:nvSpPr>
        <p:spPr>
          <a:xfrm>
            <a:off x="838200" y="365125"/>
            <a:ext cx="10515600" cy="17363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  <a:extLst>
                  <a:ext uri="http://customooxmlschemas.google.com/">
                    <go:slidesCustomData xmlns:go="http://customooxmlschemas.google.com/" textRoundtripDataId="10"/>
                  </a:ext>
                </a:extLst>
              </a:rPr>
              <a:t>Why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 is teaming so important?</a:t>
            </a:r>
            <a:endParaRPr/>
          </a:p>
        </p:txBody>
      </p:sp>
      <p:sp>
        <p:nvSpPr>
          <p:cNvPr id="807" name="Google Shape;807;p8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Mitigating the impact of trauma asks us to consider teaming as a strategy for technical &amp; adaptive change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Technical Changes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Data informed decision-making routines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Alignment and/or integration of efforts/initiatives/funding/policies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Team initiated problem solving (TIPS) to build routines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Ensures diverse perspectives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Adaptive changes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Opportunities to engage in empathy (perspective-taking without judgment, acknowledging emotions, &amp; honoring others’ truth)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Opportunities to heal (building trust, safety, productive dialogue)</a:t>
            </a:r>
            <a:endParaRPr/>
          </a:p>
        </p:txBody>
      </p:sp>
      <p:sp>
        <p:nvSpPr>
          <p:cNvPr id="808" name="Google Shape;808;p80"/>
          <p:cNvSpPr txBox="1"/>
          <p:nvPr/>
        </p:nvSpPr>
        <p:spPr>
          <a:xfrm>
            <a:off x="9352547" y="6311900"/>
            <a:ext cx="24486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(Perry &amp; Winfrey,2021)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80"/>
          <p:cNvSpPr txBox="1"/>
          <p:nvPr/>
        </p:nvSpPr>
        <p:spPr>
          <a:xfrm>
            <a:off x="4588042" y="667351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8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A diverse interdisciplinary team…</a:t>
            </a:r>
            <a:endParaRPr/>
          </a:p>
        </p:txBody>
      </p:sp>
      <p:sp>
        <p:nvSpPr>
          <p:cNvPr id="816" name="Google Shape;816;p81"/>
          <p:cNvSpPr txBox="1"/>
          <p:nvPr>
            <p:ph idx="1" type="body"/>
          </p:nvPr>
        </p:nvSpPr>
        <p:spPr>
          <a:xfrm>
            <a:off x="838200" y="1825625"/>
            <a:ext cx="10515600" cy="1735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Inclusion of multiple and diverse stakeholders and perspectives on teams ensures the likelihood of equity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Diverse in terms of both identities and roles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Which voices with social-emotional-behavioral health expertise (e.g., both those with credentials &amp; and those with lived experiences) within school system could benefit this team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817" name="Google Shape;817;p81"/>
          <p:cNvSpPr txBox="1"/>
          <p:nvPr/>
        </p:nvSpPr>
        <p:spPr>
          <a:xfrm>
            <a:off x="324853" y="4757153"/>
            <a:ext cx="10515600" cy="1735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What makes this important to you and your district/school communities?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3" name="Google Shape;823;p84"/>
          <p:cNvGraphicFramePr/>
          <p:nvPr/>
        </p:nvGraphicFramePr>
        <p:xfrm>
          <a:off x="1" y="110418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{281761FE-5776-4125-93CE-46D7A404DD5B}</a:tableStyleId>
              </a:tblPr>
              <a:tblGrid>
                <a:gridCol w="4063400"/>
                <a:gridCol w="4064300"/>
                <a:gridCol w="4064300"/>
              </a:tblGrid>
              <a:tr h="627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Multidisciplinary Tier 1 Team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49050" marL="490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Multidisciplinary Tier 2 Systems Team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49050" marL="490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Multidisciplinary Tier 3 Systems Team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49050" marL="49050" anchor="ctr"/>
                </a:tc>
              </a:tr>
              <a:tr h="5183450"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Coordinates and monitors support for all students, all staff, and all settings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Focuses on prevention and early identification of student needs across the school/community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Monitors data to identify when and how to adjust system to meet the needs of whole school/community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Develops decision rules for when a student receives additional interventions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Reviews aggregate data from both school and community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Identify data-informed PD &amp; coaching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Bi-directional Communication plan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49050" marL="49050"/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Coordinates and monitors interventions for groups of students needing support beyond Tier 1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Ensures data-based selection of evidence-based practices for small groups of students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Monitors and ensures timely access for students identified through data and/or request for assistance from student, family, or staff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Reviews how many interventions are in place, how many students are supported through each intervention, and how many of those students are responding 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49050" marL="49050"/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Coordinates and monitors interventions for all students receiving individual interventions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Ensures data-based selection of evidence-based practices for individual students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Monitors the number of students receiving individual interventions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Evaluates the number of students are responding to individual intervention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∙"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Considers needs for additional staff PD and coaching as needed per aggregate data review of effectiveness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  <a:p>
                      <a:pPr indent="-171450" lvl="0" marL="21399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Belleza"/>
                          <a:ea typeface="Belleza"/>
                          <a:cs typeface="Belleza"/>
                          <a:sym typeface="Belleza"/>
                        </a:rPr>
                        <a:t> </a:t>
                      </a:r>
                      <a:endParaRPr sz="1800" u="none" cap="none" strike="noStrike">
                        <a:latin typeface="Belleza"/>
                        <a:ea typeface="Belleza"/>
                        <a:cs typeface="Belleza"/>
                        <a:sym typeface="Belleza"/>
                      </a:endParaRPr>
                    </a:p>
                  </a:txBody>
                  <a:tcPr marT="0" marB="0" marR="49050" marL="49050"/>
                </a:tc>
              </a:tr>
            </a:tbl>
          </a:graphicData>
        </a:graphic>
      </p:graphicFrame>
      <p:sp>
        <p:nvSpPr>
          <p:cNvPr id="824" name="Google Shape;824;p84"/>
          <p:cNvSpPr txBox="1"/>
          <p:nvPr>
            <p:ph type="title"/>
          </p:nvPr>
        </p:nvSpPr>
        <p:spPr>
          <a:xfrm>
            <a:off x="994611" y="110017"/>
            <a:ext cx="9349299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en-US" sz="3959"/>
              <a:t>Systems Planning Tool for School-Based Teams</a:t>
            </a:r>
            <a:endParaRPr/>
          </a:p>
        </p:txBody>
      </p:sp>
      <p:sp>
        <p:nvSpPr>
          <p:cNvPr id="825" name="Google Shape;825;p84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So… what’s on your mind 	</a:t>
            </a:r>
            <a:endParaRPr/>
          </a:p>
        </p:txBody>
      </p:sp>
      <p:sp>
        <p:nvSpPr>
          <p:cNvPr id="178" name="Google Shape;178;p5"/>
          <p:cNvSpPr txBox="1"/>
          <p:nvPr>
            <p:ph idx="1" type="body"/>
          </p:nvPr>
        </p:nvSpPr>
        <p:spPr>
          <a:xfrm>
            <a:off x="838200" y="1825625"/>
            <a:ext cx="10515600" cy="43024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Why do you want to use the ISF (outcomes for students, staff, families, community)?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What is the real challenge for you?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What do you want to do?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How can ISF help?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If you are saying YES to this, what are you saying NO to?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  <p:sp>
        <p:nvSpPr>
          <p:cNvPr id="179" name="Google Shape;179;p5"/>
          <p:cNvSpPr txBox="1"/>
          <p:nvPr/>
        </p:nvSpPr>
        <p:spPr>
          <a:xfrm>
            <a:off x="10202779" y="6128084"/>
            <a:ext cx="161672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(Stanier, 2016)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5"/>
          <p:cNvSpPr txBox="1"/>
          <p:nvPr/>
        </p:nvSpPr>
        <p:spPr>
          <a:xfrm>
            <a:off x="9529559" y="5482170"/>
            <a:ext cx="242245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Belleza"/>
                <a:ea typeface="Belleza"/>
                <a:cs typeface="Belleza"/>
                <a:sym typeface="Belleza"/>
              </a:rPr>
              <a:t>Note-taker</a:t>
            </a:r>
            <a:r>
              <a:rPr b="0" i="0" lang="en-US" sz="16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Belleza"/>
                <a:ea typeface="Belleza"/>
                <a:cs typeface="Belleza"/>
                <a:sym typeface="Belleza"/>
              </a:rPr>
              <a:t>in Google Drive</a:t>
            </a:r>
            <a:endParaRPr/>
          </a:p>
        </p:txBody>
      </p:sp>
      <p:pic>
        <p:nvPicPr>
          <p:cNvPr descr="Table&#10;&#10;Description automatically generated" id="181" name="Google Shape;18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0946" y="2771698"/>
            <a:ext cx="4278558" cy="17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8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What </a:t>
            </a:r>
            <a:r>
              <a:rPr i="1" lang="en-US">
                <a:latin typeface="Belleza"/>
                <a:ea typeface="Belleza"/>
                <a:cs typeface="Belleza"/>
                <a:sym typeface="Belleza"/>
              </a:rPr>
              <a:t>might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 Team Membership look like?</a:t>
            </a:r>
            <a:endParaRPr/>
          </a:p>
        </p:txBody>
      </p:sp>
      <p:sp>
        <p:nvSpPr>
          <p:cNvPr id="832" name="Google Shape;832;p8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Principal or designee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School &amp; community employed clinicians (across tiers)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Experience with applied behavioral expertise, coaching expertise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School Resource Officer (if utilized in school)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Family member(s)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Students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General education teachers across grade levels/departments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Special education teachers across academic &amp; behavior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Learning support staff (nurse, counselor, social worker, psychologist, coaches)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Community members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Consider office administrative, custodians, cafeteria staff, bus driver, etc.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Multiple agency participation (Tier 3)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86"/>
          <p:cNvSpPr txBox="1"/>
          <p:nvPr>
            <p:ph type="title"/>
          </p:nvPr>
        </p:nvSpPr>
        <p:spPr>
          <a:xfrm>
            <a:off x="709863" y="1183273"/>
            <a:ext cx="5069490" cy="4030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Conversation… Changing Role of the Clinician</a:t>
            </a:r>
            <a:endParaRPr/>
          </a:p>
        </p:txBody>
      </p:sp>
      <p:pic>
        <p:nvPicPr>
          <p:cNvPr descr="Graphical user interface, text, application&#10;&#10;Description automatically generated with medium confidence" id="838" name="Google Shape;838;p8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634397"/>
            <a:ext cx="5069490" cy="5589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229"/>
          <p:cNvSpPr/>
          <p:nvPr/>
        </p:nvSpPr>
        <p:spPr>
          <a:xfrm>
            <a:off x="3886200" y="1955800"/>
            <a:ext cx="4064000" cy="4064000"/>
          </a:xfrm>
          <a:prstGeom prst="triangle">
            <a:avLst>
              <a:gd fmla="val 49369" name="adj"/>
            </a:avLst>
          </a:prstGeom>
          <a:solidFill>
            <a:srgbClr val="00B05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45" name="Google Shape;845;p229"/>
          <p:cNvSpPr/>
          <p:nvPr/>
        </p:nvSpPr>
        <p:spPr>
          <a:xfrm>
            <a:off x="5892799" y="4528940"/>
            <a:ext cx="2641600" cy="962025"/>
          </a:xfrm>
          <a:custGeom>
            <a:rect b="b" l="l" r="r" t="t"/>
            <a:pathLst>
              <a:path extrusionOk="0" h="962025" w="2641600">
                <a:moveTo>
                  <a:pt x="0" y="160341"/>
                </a:moveTo>
                <a:cubicBezTo>
                  <a:pt x="0" y="71787"/>
                  <a:pt x="71787" y="0"/>
                  <a:pt x="160341" y="0"/>
                </a:cubicBezTo>
                <a:lnTo>
                  <a:pt x="2481259" y="0"/>
                </a:lnTo>
                <a:cubicBezTo>
                  <a:pt x="2569813" y="0"/>
                  <a:pt x="2641600" y="71787"/>
                  <a:pt x="2641600" y="160341"/>
                </a:cubicBezTo>
                <a:lnTo>
                  <a:pt x="2641600" y="801684"/>
                </a:lnTo>
                <a:cubicBezTo>
                  <a:pt x="2641600" y="890238"/>
                  <a:pt x="2569813" y="962025"/>
                  <a:pt x="2481259" y="962025"/>
                </a:cubicBezTo>
                <a:lnTo>
                  <a:pt x="160341" y="962025"/>
                </a:lnTo>
                <a:cubicBezTo>
                  <a:pt x="71787" y="962025"/>
                  <a:pt x="0" y="890238"/>
                  <a:pt x="0" y="801684"/>
                </a:cubicBezTo>
                <a:lnTo>
                  <a:pt x="0" y="160341"/>
                </a:lnTo>
                <a:close/>
              </a:path>
            </a:pathLst>
          </a:custGeom>
          <a:solidFill>
            <a:srgbClr val="FFFFFF">
              <a:alpha val="89411"/>
            </a:srgbClr>
          </a:solidFill>
          <a:ln cap="flat" cmpd="sng" w="12700">
            <a:solidFill>
              <a:srgbClr val="4372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19350" lIns="119350" spcFirstLastPara="1" rIns="119350" wrap="square" tIns="1193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Consultation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229"/>
          <p:cNvSpPr/>
          <p:nvPr/>
        </p:nvSpPr>
        <p:spPr>
          <a:xfrm>
            <a:off x="4673600" y="2006600"/>
            <a:ext cx="2438400" cy="2438400"/>
          </a:xfrm>
          <a:prstGeom prst="triangle">
            <a:avLst>
              <a:gd fmla="val 50701" name="adj"/>
            </a:avLst>
          </a:prstGeom>
          <a:solidFill>
            <a:srgbClr val="FBEA1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47" name="Google Shape;847;p229"/>
          <p:cNvSpPr/>
          <p:nvPr/>
        </p:nvSpPr>
        <p:spPr>
          <a:xfrm>
            <a:off x="5212697" y="1998766"/>
            <a:ext cx="1371600" cy="1371600"/>
          </a:xfrm>
          <a:prstGeom prst="triangle">
            <a:avLst>
              <a:gd fmla="val 49650" name="adj"/>
            </a:avLst>
          </a:prstGeom>
          <a:solidFill>
            <a:srgbClr val="C000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48" name="Google Shape;848;p229"/>
          <p:cNvSpPr/>
          <p:nvPr/>
        </p:nvSpPr>
        <p:spPr>
          <a:xfrm>
            <a:off x="5892799" y="3446661"/>
            <a:ext cx="2641600" cy="962025"/>
          </a:xfrm>
          <a:custGeom>
            <a:rect b="b" l="l" r="r" t="t"/>
            <a:pathLst>
              <a:path extrusionOk="0" h="962025" w="2641600">
                <a:moveTo>
                  <a:pt x="0" y="160341"/>
                </a:moveTo>
                <a:cubicBezTo>
                  <a:pt x="0" y="71787"/>
                  <a:pt x="71787" y="0"/>
                  <a:pt x="160341" y="0"/>
                </a:cubicBezTo>
                <a:lnTo>
                  <a:pt x="2481259" y="0"/>
                </a:lnTo>
                <a:cubicBezTo>
                  <a:pt x="2569813" y="0"/>
                  <a:pt x="2641600" y="71787"/>
                  <a:pt x="2641600" y="160341"/>
                </a:cubicBezTo>
                <a:lnTo>
                  <a:pt x="2641600" y="801684"/>
                </a:lnTo>
                <a:cubicBezTo>
                  <a:pt x="2641600" y="890238"/>
                  <a:pt x="2569813" y="962025"/>
                  <a:pt x="2481259" y="962025"/>
                </a:cubicBezTo>
                <a:lnTo>
                  <a:pt x="160341" y="962025"/>
                </a:lnTo>
                <a:cubicBezTo>
                  <a:pt x="71787" y="962025"/>
                  <a:pt x="0" y="890238"/>
                  <a:pt x="0" y="801684"/>
                </a:cubicBezTo>
                <a:lnTo>
                  <a:pt x="0" y="160341"/>
                </a:lnTo>
                <a:close/>
              </a:path>
            </a:pathLst>
          </a:custGeom>
          <a:solidFill>
            <a:srgbClr val="FFFFFF">
              <a:alpha val="89411"/>
            </a:srgbClr>
          </a:solidFill>
          <a:ln cap="flat" cmpd="sng" w="12700">
            <a:solidFill>
              <a:srgbClr val="4372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19350" lIns="119350" spcFirstLastPara="1" rIns="119350" wrap="square" tIns="1193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Coordination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229"/>
          <p:cNvSpPr/>
          <p:nvPr/>
        </p:nvSpPr>
        <p:spPr>
          <a:xfrm>
            <a:off x="5892799" y="2364383"/>
            <a:ext cx="2641600" cy="962025"/>
          </a:xfrm>
          <a:custGeom>
            <a:rect b="b" l="l" r="r" t="t"/>
            <a:pathLst>
              <a:path extrusionOk="0" h="962025" w="2641600">
                <a:moveTo>
                  <a:pt x="0" y="160341"/>
                </a:moveTo>
                <a:cubicBezTo>
                  <a:pt x="0" y="71787"/>
                  <a:pt x="71787" y="0"/>
                  <a:pt x="160341" y="0"/>
                </a:cubicBezTo>
                <a:lnTo>
                  <a:pt x="2481259" y="0"/>
                </a:lnTo>
                <a:cubicBezTo>
                  <a:pt x="2569813" y="0"/>
                  <a:pt x="2641600" y="71787"/>
                  <a:pt x="2641600" y="160341"/>
                </a:cubicBezTo>
                <a:lnTo>
                  <a:pt x="2641600" y="801684"/>
                </a:lnTo>
                <a:cubicBezTo>
                  <a:pt x="2641600" y="890238"/>
                  <a:pt x="2569813" y="962025"/>
                  <a:pt x="2481259" y="962025"/>
                </a:cubicBezTo>
                <a:lnTo>
                  <a:pt x="160341" y="962025"/>
                </a:lnTo>
                <a:cubicBezTo>
                  <a:pt x="71787" y="962025"/>
                  <a:pt x="0" y="890238"/>
                  <a:pt x="0" y="801684"/>
                </a:cubicBezTo>
                <a:lnTo>
                  <a:pt x="0" y="160341"/>
                </a:lnTo>
                <a:close/>
              </a:path>
            </a:pathLst>
          </a:custGeom>
          <a:solidFill>
            <a:srgbClr val="FFFFFF">
              <a:alpha val="89411"/>
            </a:srgbClr>
          </a:solidFill>
          <a:ln cap="flat" cmpd="sng" w="12700">
            <a:solidFill>
              <a:srgbClr val="4372C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19350" lIns="119350" spcFirstLastPara="1" rIns="119350" wrap="square" tIns="1193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Facilitation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229"/>
          <p:cNvSpPr txBox="1"/>
          <p:nvPr>
            <p:ph type="title"/>
          </p:nvPr>
        </p:nvSpPr>
        <p:spPr>
          <a:xfrm>
            <a:off x="391345" y="713869"/>
            <a:ext cx="4282255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lleza"/>
              <a:buNone/>
            </a:pPr>
            <a:r>
              <a:rPr i="1" lang="en-US" sz="4000">
                <a:latin typeface="Belleza"/>
                <a:ea typeface="Belleza"/>
                <a:cs typeface="Belleza"/>
                <a:sym typeface="Belleza"/>
              </a:rPr>
              <a:t>Possible</a:t>
            </a:r>
            <a:r>
              <a:rPr lang="en-US" sz="4000">
                <a:latin typeface="Belleza"/>
                <a:ea typeface="Belleza"/>
                <a:cs typeface="Belleza"/>
                <a:sym typeface="Belleza"/>
              </a:rPr>
              <a:t> example:</a:t>
            </a:r>
            <a:br>
              <a:rPr lang="en-US" sz="4000">
                <a:latin typeface="Belleza"/>
                <a:ea typeface="Belleza"/>
                <a:cs typeface="Belleza"/>
                <a:sym typeface="Belleza"/>
              </a:rPr>
            </a:br>
            <a:r>
              <a:rPr lang="en-US" sz="4000">
                <a:latin typeface="Belleza"/>
                <a:ea typeface="Belleza"/>
                <a:cs typeface="Belleza"/>
                <a:sym typeface="Belleza"/>
              </a:rPr>
              <a:t>Clinician potential</a:t>
            </a:r>
            <a:br>
              <a:rPr lang="en-US" sz="4000">
                <a:latin typeface="Belleza"/>
                <a:ea typeface="Belleza"/>
                <a:cs typeface="Belleza"/>
                <a:sym typeface="Belleza"/>
              </a:rPr>
            </a:br>
            <a:r>
              <a:rPr lang="en-US" sz="4000">
                <a:latin typeface="Belleza"/>
                <a:ea typeface="Belleza"/>
                <a:cs typeface="Belleza"/>
                <a:sym typeface="Belleza"/>
              </a:rPr>
              <a:t>change in role/partnership</a:t>
            </a:r>
            <a:endParaRPr/>
          </a:p>
        </p:txBody>
      </p:sp>
      <p:sp>
        <p:nvSpPr>
          <p:cNvPr id="851" name="Google Shape;851;p229"/>
          <p:cNvSpPr txBox="1"/>
          <p:nvPr/>
        </p:nvSpPr>
        <p:spPr>
          <a:xfrm>
            <a:off x="8340182" y="6296283"/>
            <a:ext cx="36587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Graphic Attribution:  Midwest PBIS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229"/>
          <p:cNvSpPr txBox="1"/>
          <p:nvPr/>
        </p:nvSpPr>
        <p:spPr>
          <a:xfrm>
            <a:off x="9161913" y="5865911"/>
            <a:ext cx="228620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Belleza"/>
                <a:ea typeface="Belleza"/>
                <a:cs typeface="Belleza"/>
                <a:sym typeface="Belleza"/>
              </a:rPr>
              <a:t>Follow up conversation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8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Guiding Questions</a:t>
            </a:r>
            <a:endParaRPr/>
          </a:p>
        </p:txBody>
      </p:sp>
      <p:sp>
        <p:nvSpPr>
          <p:cNvPr id="858" name="Google Shape;858;p8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Which voices with social-emotional-behavioral health expertise (e.g., both those with credentials &amp; and those with lived experiences) within school system could benefit this team?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Which voices of mental health, physical health, juvenile justice, and community partners could benefit this team?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In what ways are we ensuring that multiple stakeholders’ voices (staff, MH agencies, parents/families, students, community partners, etc.) will remain engaged through the development of systems and overall implementation? 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8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Guiding Questions</a:t>
            </a:r>
            <a:endParaRPr/>
          </a:p>
        </p:txBody>
      </p:sp>
      <p:sp>
        <p:nvSpPr>
          <p:cNvPr id="864" name="Google Shape;864;p8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How will you recruit family representation for your building level teams?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What community partners already provide supports to students in your district or building? 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What resources exist in your community that you might support the needs in your district or building?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What barriers might you have to move to expand your teams to include community partners?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Based on your building’s needs and priorities, what action steps might you need to take in developing teams?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90"/>
          <p:cNvSpPr txBox="1"/>
          <p:nvPr>
            <p:ph type="title"/>
          </p:nvPr>
        </p:nvSpPr>
        <p:spPr>
          <a:xfrm>
            <a:off x="838200" y="365125"/>
            <a:ext cx="10515600" cy="3356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How are you currently organized to achieve the outcomes you have identified (your why’s for doing this work)?</a:t>
            </a:r>
            <a:endParaRPr/>
          </a:p>
        </p:txBody>
      </p:sp>
      <p:sp>
        <p:nvSpPr>
          <p:cNvPr id="870" name="Google Shape;870;p90"/>
          <p:cNvSpPr txBox="1"/>
          <p:nvPr>
            <p:ph idx="1" type="body"/>
          </p:nvPr>
        </p:nvSpPr>
        <p:spPr>
          <a:xfrm>
            <a:off x="1030705" y="3962400"/>
            <a:ext cx="10515600" cy="17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Teaming Structure Alignment/ Working Smarter, Not Harder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93"/>
          <p:cNvSpPr/>
          <p:nvPr/>
        </p:nvSpPr>
        <p:spPr>
          <a:xfrm>
            <a:off x="1524000" y="1120702"/>
            <a:ext cx="9207690" cy="5737298"/>
          </a:xfrm>
          <a:prstGeom prst="rect">
            <a:avLst/>
          </a:prstGeom>
          <a:solidFill>
            <a:srgbClr val="EAED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93"/>
          <p:cNvSpPr/>
          <p:nvPr/>
        </p:nvSpPr>
        <p:spPr>
          <a:xfrm>
            <a:off x="3918598" y="4842125"/>
            <a:ext cx="5917779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Team based leadership and coordination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Evaluation of implementation fidelity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Three-Tiered Continuum of evidence-based practices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Continuous data-based progress monitoring and decision-making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Comprehensive universal screening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b="0" i="0" lang="en-US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On-going professional development including coaching with local content expertise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93"/>
          <p:cNvSpPr txBox="1"/>
          <p:nvPr/>
        </p:nvSpPr>
        <p:spPr>
          <a:xfrm>
            <a:off x="8900508" y="229005"/>
            <a:ext cx="1470991" cy="7058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McIntosh, K.&amp; Goodman, S. (2016). Integrated Multi-Tiered Systems of Support: Blending RTI and PBIS. New York: Guilford Press.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93"/>
          <p:cNvSpPr txBox="1"/>
          <p:nvPr>
            <p:ph type="title"/>
          </p:nvPr>
        </p:nvSpPr>
        <p:spPr>
          <a:xfrm>
            <a:off x="707227" y="62164"/>
            <a:ext cx="6035845" cy="9153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lang="en-US" sz="2200"/>
              <a:t>Alignment</a:t>
            </a:r>
            <a:r>
              <a:rPr lang="en-US" sz="2200"/>
              <a:t> of Initiatives Related to PBIS is Guided by the </a:t>
            </a:r>
            <a:r>
              <a:rPr b="1" lang="en-US" sz="2200"/>
              <a:t>Six MTSS Features</a:t>
            </a:r>
            <a:endParaRPr/>
          </a:p>
        </p:txBody>
      </p:sp>
      <p:sp>
        <p:nvSpPr>
          <p:cNvPr id="880" name="Google Shape;880;p93"/>
          <p:cNvSpPr/>
          <p:nvPr/>
        </p:nvSpPr>
        <p:spPr>
          <a:xfrm>
            <a:off x="1889290" y="1238017"/>
            <a:ext cx="5759352" cy="3705706"/>
          </a:xfrm>
          <a:prstGeom prst="ellipse">
            <a:avLst/>
          </a:prstGeom>
          <a:solidFill>
            <a:srgbClr val="FFFF00">
              <a:alpha val="29411"/>
            </a:srgbClr>
          </a:solidFill>
          <a:ln cap="flat" cmpd="sng" w="15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93"/>
          <p:cNvSpPr/>
          <p:nvPr/>
        </p:nvSpPr>
        <p:spPr>
          <a:xfrm>
            <a:off x="4317086" y="1238017"/>
            <a:ext cx="5759352" cy="3705706"/>
          </a:xfrm>
          <a:prstGeom prst="ellipse">
            <a:avLst/>
          </a:prstGeom>
          <a:solidFill>
            <a:srgbClr val="00B0F0">
              <a:alpha val="29411"/>
            </a:srgbClr>
          </a:solidFill>
          <a:ln cap="flat" cmpd="sng" w="15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93"/>
          <p:cNvSpPr txBox="1"/>
          <p:nvPr/>
        </p:nvSpPr>
        <p:spPr>
          <a:xfrm>
            <a:off x="2459847" y="1857912"/>
            <a:ext cx="1939940" cy="2731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20650" lvl="0" marL="120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Char char="•"/>
            </a:pPr>
            <a:r>
              <a:rPr b="0" i="0" lang="en-US" sz="115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Specific academic assessments and interventions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0650" lvl="0" marL="120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Char char="•"/>
            </a:pPr>
            <a:r>
              <a:rPr b="0" i="0" lang="en-US" sz="115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Use of published curricula selected by school or district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0650" lvl="0" marL="120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Char char="•"/>
            </a:pPr>
            <a:r>
              <a:rPr b="0" i="0" lang="en-US" sz="115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Use of direct assessment of skills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0650" lvl="0" marL="120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Char char="•"/>
            </a:pPr>
            <a:r>
              <a:rPr b="0" i="0" lang="en-US" sz="115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Periodic assessment through benchmarking periods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0650" lvl="0" marL="120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Char char="•"/>
            </a:pPr>
            <a:r>
              <a:rPr b="0" i="0" lang="en-US" sz="115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Focus on grade-level teaming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0650" lvl="0" marL="120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Char char="•"/>
            </a:pPr>
            <a:r>
              <a:rPr b="0" i="0" lang="en-US" sz="115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Described in IDEA as special education eligibility determination approach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907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83" name="Google Shape;883;p93"/>
          <p:cNvSpPr txBox="1"/>
          <p:nvPr/>
        </p:nvSpPr>
        <p:spPr>
          <a:xfrm>
            <a:off x="5204236" y="1672992"/>
            <a:ext cx="2283589" cy="304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20650" lvl="0" marL="120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Focus on teaming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0650" lvl="0" marL="120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Scientifically based </a:t>
            </a:r>
            <a:br>
              <a:rPr b="0" i="0" lang="en-US" sz="120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b="0" i="0" lang="en-US" sz="120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interventions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0650" lvl="0" marL="120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Instruction as prevention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0650" lvl="0" marL="120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Tiered continuum of supports with increasing intensity based on need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0650" lvl="0" marL="120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Regular screening for early intervention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0650" lvl="0" marL="120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Use of a problem-solving model and data-based decision rules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0650" lvl="0" marL="120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Emphasis on improving quality of implementation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0650" lvl="0" marL="120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Embedded into school improvement plan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95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84" name="Google Shape;884;p93"/>
          <p:cNvSpPr txBox="1"/>
          <p:nvPr/>
        </p:nvSpPr>
        <p:spPr>
          <a:xfrm>
            <a:off x="7624868" y="1757652"/>
            <a:ext cx="1966571" cy="32470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20650" lvl="0" marL="120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Char char="•"/>
            </a:pPr>
            <a:r>
              <a:rPr b="0" i="0" lang="en-US" sz="115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Specific social behavior assessments and interventions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0650" lvl="0" marL="120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Char char="•"/>
            </a:pPr>
            <a:r>
              <a:rPr b="0" i="0" lang="en-US" sz="115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Use of free materials that are adapted to fit the school’s context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0650" lvl="0" marL="120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Char char="•"/>
            </a:pPr>
            <a:r>
              <a:rPr b="0" i="0" lang="en-US" sz="115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Use of indirect assessment of behavior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0650" lvl="0" marL="120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Char char="•"/>
            </a:pPr>
            <a:r>
              <a:rPr b="0" i="0" lang="en-US" sz="115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Continuous assessment of social behavior with existing data sources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0650" lvl="0" marL="120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Char char="•"/>
            </a:pPr>
            <a:r>
              <a:rPr b="0" i="0" lang="en-US" sz="115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Focus on schoolwide teaming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20650" lvl="0" marL="120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Char char="•"/>
            </a:pPr>
            <a:r>
              <a:rPr b="0" i="0" lang="en-US" sz="1150" u="none" cap="none" strike="noStrike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Described in IDEA as schoolwide prevention and individual intervention approach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3975" lvl="0" marL="120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21907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85" name="Google Shape;885;p93"/>
          <p:cNvSpPr txBox="1"/>
          <p:nvPr/>
        </p:nvSpPr>
        <p:spPr>
          <a:xfrm>
            <a:off x="3660673" y="1393461"/>
            <a:ext cx="140724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1D2A5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Academic RTI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93"/>
          <p:cNvSpPr txBox="1"/>
          <p:nvPr/>
        </p:nvSpPr>
        <p:spPr>
          <a:xfrm>
            <a:off x="6743072" y="1393461"/>
            <a:ext cx="16885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1D2A5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Schoolwide PBIS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93"/>
          <p:cNvSpPr txBox="1"/>
          <p:nvPr/>
        </p:nvSpPr>
        <p:spPr>
          <a:xfrm>
            <a:off x="2167468" y="5100693"/>
            <a:ext cx="154891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Core Features of MTSS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8" name="Google Shape;888;p93"/>
          <p:cNvCxnSpPr/>
          <p:nvPr/>
        </p:nvCxnSpPr>
        <p:spPr>
          <a:xfrm flipH="1">
            <a:off x="3527467" y="3196486"/>
            <a:ext cx="1539726" cy="2104059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9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Teaming at Tier 2</a:t>
            </a:r>
            <a:endParaRPr/>
          </a:p>
        </p:txBody>
      </p:sp>
      <p:sp>
        <p:nvSpPr>
          <p:cNvPr id="894" name="Google Shape;894;p9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US" u="sng">
                <a:latin typeface="Belleza"/>
                <a:ea typeface="Belleza"/>
                <a:cs typeface="Belleza"/>
                <a:sym typeface="Belleza"/>
              </a:rPr>
              <a:t>Problem-Solving ‘conversation’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Monitors effectiveness of CICO, S/AIG, Mentoring,  and Brief FBA/BIP supports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Review data to make decisions on improvements to the </a:t>
            </a:r>
            <a:r>
              <a:rPr b="1" lang="en-US">
                <a:latin typeface="Belleza"/>
                <a:ea typeface="Belleza"/>
                <a:cs typeface="Belleza"/>
                <a:sym typeface="Belleza"/>
              </a:rPr>
              <a:t>interventions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Individual students are </a:t>
            </a:r>
            <a:r>
              <a:rPr b="1" lang="en-US">
                <a:latin typeface="Belleza"/>
                <a:ea typeface="Belleza"/>
                <a:cs typeface="Belleza"/>
                <a:sym typeface="Belleza"/>
              </a:rPr>
              <a:t>NOT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 discussed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US" u="sng">
                <a:latin typeface="Belleza"/>
                <a:ea typeface="Belleza"/>
                <a:cs typeface="Belleza"/>
                <a:sym typeface="Belleza"/>
                <a:extLst>
                  <a:ext uri="http://customooxmlschemas.google.com/">
                    <go:slidesCustomData xmlns:go="http://customooxmlschemas.google.com/" textRoundtripDataId="11"/>
                  </a:ext>
                </a:extLst>
              </a:rPr>
              <a:t>Intervention Team</a:t>
            </a:r>
            <a:r>
              <a:rPr b="1" lang="en-US" u="sng">
                <a:latin typeface="Belleza"/>
                <a:ea typeface="Belleza"/>
                <a:cs typeface="Belleza"/>
                <a:sym typeface="Belleza"/>
              </a:rPr>
              <a:t> ‘conversation’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Develops plans for one student at a time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Every school has this type of meeting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Teachers and family are typically invited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94"/>
          <p:cNvSpPr txBox="1"/>
          <p:nvPr/>
        </p:nvSpPr>
        <p:spPr>
          <a:xfrm>
            <a:off x="8501957" y="2584087"/>
            <a:ext cx="1843050" cy="1061829"/>
          </a:xfrm>
          <a:prstGeom prst="rect">
            <a:avLst/>
          </a:prstGeom>
          <a:noFill/>
          <a:ln cap="flat" cmpd="sng" w="28575">
            <a:solidFill>
              <a:srgbClr val="F86A6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-US" sz="105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Members (functions) include: </a:t>
            </a:r>
            <a:r>
              <a:rPr b="0" i="0" lang="en-US" sz="105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Administrator, Tier 3 Coach, clinician, intervention coordinators, </a:t>
            </a:r>
            <a:endParaRPr b="1" i="0" sz="1050" u="none" cap="none" strike="noStrike">
              <a:solidFill>
                <a:srgbClr val="C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rgbClr val="C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C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03" name="Google Shape;903;p94"/>
          <p:cNvSpPr txBox="1"/>
          <p:nvPr/>
        </p:nvSpPr>
        <p:spPr>
          <a:xfrm>
            <a:off x="1861698" y="1052863"/>
            <a:ext cx="2073171" cy="1766637"/>
          </a:xfrm>
          <a:prstGeom prst="rect">
            <a:avLst/>
          </a:prstGeom>
          <a:noFill/>
          <a:ln cap="flat" cmpd="sng" w="28575">
            <a:solidFill>
              <a:srgbClr val="008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769B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4769B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Plan School-wide &amp; Class-wide supports for students and staff: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2713" lvl="0" marL="233363" marR="0" rtl="0" algn="l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Data Systems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2713" lvl="0" marL="233363" marR="0" rtl="0" algn="l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Teaching Systems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2713" lvl="0" marL="233363" marR="0" rtl="0" algn="l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Acknowledgement Systems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2713" lvl="0" marL="233363" marR="0" rtl="0" algn="l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Communication Systems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94"/>
          <p:cNvSpPr txBox="1"/>
          <p:nvPr/>
        </p:nvSpPr>
        <p:spPr>
          <a:xfrm>
            <a:off x="4189877" y="1006703"/>
            <a:ext cx="1845783" cy="1490408"/>
          </a:xfrm>
          <a:prstGeom prst="rect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769B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769B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br>
              <a:rPr b="0" i="0" lang="en-US" sz="5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b="0" i="0" lang="en-US" sz="11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Uses data to progress monitor intervention fidelity and effectiveness.  Addresses systems barriers to implementation.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94"/>
          <p:cNvSpPr txBox="1"/>
          <p:nvPr/>
        </p:nvSpPr>
        <p:spPr>
          <a:xfrm>
            <a:off x="2330306" y="112863"/>
            <a:ext cx="7922907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233557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Necessary Team Conversations in a 3-Tiered System of Support</a:t>
            </a:r>
            <a:endParaRPr b="0" i="0" sz="2000" u="none" cap="none" strike="noStrike">
              <a:solidFill>
                <a:srgbClr val="233557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06" name="Google Shape;906;p94"/>
          <p:cNvSpPr txBox="1"/>
          <p:nvPr/>
        </p:nvSpPr>
        <p:spPr>
          <a:xfrm>
            <a:off x="6352026" y="4487651"/>
            <a:ext cx="1829252" cy="58477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D2A5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Brief FBA-BIP Development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94"/>
          <p:cNvSpPr txBox="1"/>
          <p:nvPr/>
        </p:nvSpPr>
        <p:spPr>
          <a:xfrm>
            <a:off x="4191243" y="1003650"/>
            <a:ext cx="1843051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Tier 2 </a:t>
            </a:r>
            <a:br>
              <a:rPr b="1" i="0" lang="en-US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b="1" i="0" lang="en-US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Systems Team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94"/>
          <p:cNvSpPr txBox="1"/>
          <p:nvPr/>
        </p:nvSpPr>
        <p:spPr>
          <a:xfrm>
            <a:off x="1846094" y="1011771"/>
            <a:ext cx="2104376" cy="58477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Tier 1</a:t>
            </a:r>
            <a:br>
              <a:rPr b="1" i="0" lang="en-US" sz="16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b="1" i="0" lang="en-US" sz="16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9" name="Google Shape;909;p94"/>
          <p:cNvGrpSpPr/>
          <p:nvPr/>
        </p:nvGrpSpPr>
        <p:grpSpPr>
          <a:xfrm>
            <a:off x="4295037" y="4487651"/>
            <a:ext cx="1635460" cy="1626675"/>
            <a:chOff x="2810163" y="4727621"/>
            <a:chExt cx="1635460" cy="1626675"/>
          </a:xfrm>
        </p:grpSpPr>
        <p:sp>
          <p:nvSpPr>
            <p:cNvPr id="910" name="Google Shape;910;p94"/>
            <p:cNvSpPr txBox="1"/>
            <p:nvPr/>
          </p:nvSpPr>
          <p:spPr>
            <a:xfrm>
              <a:off x="2810163" y="4727621"/>
              <a:ext cx="1635458" cy="33855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 CICO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94"/>
            <p:cNvSpPr txBox="1"/>
            <p:nvPr/>
          </p:nvSpPr>
          <p:spPr>
            <a:xfrm>
              <a:off x="2810163" y="5769521"/>
              <a:ext cx="1635460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SEB Instructional Groups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94"/>
            <p:cNvSpPr txBox="1"/>
            <p:nvPr/>
          </p:nvSpPr>
          <p:spPr>
            <a:xfrm>
              <a:off x="2810163" y="5116922"/>
              <a:ext cx="1635460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 Modified</a:t>
              </a:r>
              <a:br>
                <a:rPr b="0" i="0" lang="en-US" sz="1600" u="none" cap="none" strike="noStrike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</a:br>
              <a:r>
                <a:rPr b="0" i="0" lang="en-US" sz="1600" u="none" cap="none" strike="noStrike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CICO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3" name="Google Shape;913;p94"/>
          <p:cNvSpPr txBox="1"/>
          <p:nvPr/>
        </p:nvSpPr>
        <p:spPr>
          <a:xfrm>
            <a:off x="6299535" y="2613703"/>
            <a:ext cx="1934237" cy="1031051"/>
          </a:xfrm>
          <a:prstGeom prst="rect">
            <a:avLst/>
          </a:prstGeom>
          <a:noFill/>
          <a:ln cap="flat" cmpd="sng" w="28575">
            <a:solidFill>
              <a:srgbClr val="A8D0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-US" sz="105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Members (functions) include: </a:t>
            </a:r>
            <a:r>
              <a:rPr b="0" i="0" lang="en-US" sz="105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Administrator, </a:t>
            </a:r>
            <a:r>
              <a:rPr b="0" i="0" lang="en-US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Tier 2 Coach, FBA/BIP Coordinator, clinician, staff voice &amp; teacher, caregiver, student of any individual plans generated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94"/>
          <p:cNvSpPr txBox="1"/>
          <p:nvPr/>
        </p:nvSpPr>
        <p:spPr>
          <a:xfrm>
            <a:off x="4189877" y="2567578"/>
            <a:ext cx="1845783" cy="1061829"/>
          </a:xfrm>
          <a:prstGeom prst="rect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-US" sz="105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Members (functions) include: </a:t>
            </a:r>
            <a:r>
              <a:rPr b="0" i="0" lang="en-US" sz="105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Administrator, Tier 2 Coach, clinician, intervention coordinators,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b="0" i="0" sz="1050" u="none" cap="none" strike="noStrike">
              <a:solidFill>
                <a:srgbClr val="C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15" name="Google Shape;915;p94"/>
          <p:cNvSpPr txBox="1"/>
          <p:nvPr/>
        </p:nvSpPr>
        <p:spPr>
          <a:xfrm>
            <a:off x="1861697" y="2890742"/>
            <a:ext cx="2073170" cy="738664"/>
          </a:xfrm>
          <a:prstGeom prst="rect">
            <a:avLst/>
          </a:prstGeom>
          <a:noFill/>
          <a:ln cap="flat" cmpd="sng" w="28575">
            <a:solidFill>
              <a:srgbClr val="008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-US" sz="105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Members (functions) include: </a:t>
            </a:r>
            <a:r>
              <a:rPr b="0" i="0" lang="en-US" sz="105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Administrator, Tier 1 Coach, staff, student, family, </a:t>
            </a:r>
            <a:endParaRPr b="1" i="0" sz="1050" u="none" cap="none" strike="noStrike">
              <a:solidFill>
                <a:srgbClr val="C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rgbClr val="C0000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16" name="Google Shape;916;p94"/>
          <p:cNvSpPr txBox="1"/>
          <p:nvPr/>
        </p:nvSpPr>
        <p:spPr>
          <a:xfrm>
            <a:off x="2079894" y="4487650"/>
            <a:ext cx="1636776" cy="33855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anchorCtr="1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Universal Support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94"/>
          <p:cNvSpPr txBox="1"/>
          <p:nvPr/>
        </p:nvSpPr>
        <p:spPr>
          <a:xfrm>
            <a:off x="6299535" y="1072152"/>
            <a:ext cx="1934237" cy="1477328"/>
          </a:xfrm>
          <a:prstGeom prst="rect">
            <a:avLst/>
          </a:prstGeom>
          <a:noFill/>
          <a:ln cap="flat" cmpd="sng" w="28575">
            <a:solidFill>
              <a:srgbClr val="A8D0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Creates individualized plans based on function for individual youth and/or Identifies appropriate intensified supports.</a:t>
            </a:r>
            <a:endParaRPr b="0" i="0" sz="11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918" name="Google Shape;918;p94"/>
          <p:cNvCxnSpPr/>
          <p:nvPr/>
        </p:nvCxnSpPr>
        <p:spPr>
          <a:xfrm>
            <a:off x="7266652" y="3859763"/>
            <a:ext cx="0" cy="54864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919" name="Google Shape;919;p94"/>
          <p:cNvSpPr txBox="1"/>
          <p:nvPr/>
        </p:nvSpPr>
        <p:spPr>
          <a:xfrm>
            <a:off x="8500592" y="1006704"/>
            <a:ext cx="1845783" cy="1522725"/>
          </a:xfrm>
          <a:prstGeom prst="rect">
            <a:avLst/>
          </a:prstGeom>
          <a:noFill/>
          <a:ln cap="flat" cmpd="sng" w="28575">
            <a:solidFill>
              <a:srgbClr val="F86A6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4769B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4769B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4769B2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Uses data to progress monitor intervention fidelity and effectiveness.  Addresses systems barriers to implementation.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94"/>
          <p:cNvSpPr txBox="1"/>
          <p:nvPr/>
        </p:nvSpPr>
        <p:spPr>
          <a:xfrm>
            <a:off x="8501958" y="1006704"/>
            <a:ext cx="1843051" cy="584775"/>
          </a:xfrm>
          <a:prstGeom prst="rect">
            <a:avLst/>
          </a:prstGeom>
          <a:solidFill>
            <a:srgbClr val="F86A6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Tier 3 </a:t>
            </a:r>
            <a:br>
              <a:rPr b="1" i="0" lang="en-US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b="1" i="0" lang="en-US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Systems Team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1" name="Google Shape;921;p94"/>
          <p:cNvCxnSpPr/>
          <p:nvPr/>
        </p:nvCxnSpPr>
        <p:spPr>
          <a:xfrm>
            <a:off x="9423482" y="3859763"/>
            <a:ext cx="0" cy="54864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22" name="Google Shape;922;p94"/>
          <p:cNvCxnSpPr/>
          <p:nvPr/>
        </p:nvCxnSpPr>
        <p:spPr>
          <a:xfrm>
            <a:off x="5112767" y="3859763"/>
            <a:ext cx="0" cy="54864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923" name="Google Shape;923;p94"/>
          <p:cNvCxnSpPr/>
          <p:nvPr/>
        </p:nvCxnSpPr>
        <p:spPr>
          <a:xfrm>
            <a:off x="2898282" y="3859763"/>
            <a:ext cx="0" cy="54864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924" name="Google Shape;924;p94"/>
          <p:cNvSpPr txBox="1"/>
          <p:nvPr/>
        </p:nvSpPr>
        <p:spPr>
          <a:xfrm>
            <a:off x="6291760" y="1017267"/>
            <a:ext cx="1949787" cy="523220"/>
          </a:xfrm>
          <a:prstGeom prst="rect">
            <a:avLst/>
          </a:prstGeom>
          <a:solidFill>
            <a:srgbClr val="A8D08C"/>
          </a:solidFill>
          <a:ln cap="flat" cmpd="sng" w="9525">
            <a:solidFill>
              <a:srgbClr val="A8D08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1D2A5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Function Based Problem Solving Team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5" name="Google Shape;925;p94"/>
          <p:cNvCxnSpPr/>
          <p:nvPr/>
        </p:nvCxnSpPr>
        <p:spPr>
          <a:xfrm rot="5400000">
            <a:off x="4048581" y="1152289"/>
            <a:ext cx="4424" cy="244778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cxnSp>
        <p:nvCxnSpPr>
          <p:cNvPr id="926" name="Google Shape;926;p94"/>
          <p:cNvCxnSpPr/>
          <p:nvPr/>
        </p:nvCxnSpPr>
        <p:spPr>
          <a:xfrm rot="5400000">
            <a:off x="6183173" y="1147865"/>
            <a:ext cx="4424" cy="244778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cxnSp>
        <p:nvCxnSpPr>
          <p:cNvPr id="927" name="Google Shape;927;p94"/>
          <p:cNvCxnSpPr/>
          <p:nvPr/>
        </p:nvCxnSpPr>
        <p:spPr>
          <a:xfrm rot="5400000">
            <a:off x="8378876" y="1154501"/>
            <a:ext cx="4424" cy="244778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928" name="Google Shape;928;p94"/>
          <p:cNvSpPr txBox="1"/>
          <p:nvPr/>
        </p:nvSpPr>
        <p:spPr>
          <a:xfrm>
            <a:off x="10345007" y="6464895"/>
            <a:ext cx="1763624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 4/14/20 West-MWPBIS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94"/>
          <p:cNvSpPr txBox="1"/>
          <p:nvPr/>
        </p:nvSpPr>
        <p:spPr>
          <a:xfrm>
            <a:off x="8501957" y="4487650"/>
            <a:ext cx="1843050" cy="338554"/>
          </a:xfrm>
          <a:prstGeom prst="rect">
            <a:avLst/>
          </a:prstGeom>
          <a:solidFill>
            <a:srgbClr val="F86A6C">
              <a:alpha val="6941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D2A5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FBA-BIP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94"/>
          <p:cNvSpPr txBox="1"/>
          <p:nvPr/>
        </p:nvSpPr>
        <p:spPr>
          <a:xfrm>
            <a:off x="8501957" y="4890895"/>
            <a:ext cx="1843050" cy="338554"/>
          </a:xfrm>
          <a:prstGeom prst="rect">
            <a:avLst/>
          </a:prstGeom>
          <a:solidFill>
            <a:srgbClr val="F86A6C">
              <a:alpha val="6941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D2A5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Wraparound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94"/>
          <p:cNvSpPr txBox="1"/>
          <p:nvPr/>
        </p:nvSpPr>
        <p:spPr>
          <a:xfrm>
            <a:off x="8501957" y="5294140"/>
            <a:ext cx="1843050" cy="338554"/>
          </a:xfrm>
          <a:prstGeom prst="rect">
            <a:avLst/>
          </a:prstGeom>
          <a:solidFill>
            <a:srgbClr val="F86A6C">
              <a:alpha val="6941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D2A5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RENEW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94"/>
          <p:cNvSpPr txBox="1"/>
          <p:nvPr/>
        </p:nvSpPr>
        <p:spPr>
          <a:xfrm>
            <a:off x="6352026" y="5167423"/>
            <a:ext cx="1829252" cy="584775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1D2A5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Other Problem Solving Process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E599"/>
        </a:solidFill>
      </p:bgPr>
    </p:bg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Google Shape;937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033" y="8816"/>
            <a:ext cx="10587788" cy="6849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flipH="1" rot="5400000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flipH="1" rot="5400000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490"/>
                </a:srgbClr>
              </a:gs>
              <a:gs pos="100000">
                <a:srgbClr val="4472C4">
                  <a:alpha val="45490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1"/>
          <p:cNvSpPr/>
          <p:nvPr/>
        </p:nvSpPr>
        <p:spPr>
          <a:xfrm flipH="1" rot="5400000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4472C4">
                  <a:alpha val="28235"/>
                </a:srgbClr>
              </a:gs>
              <a:gs pos="2000">
                <a:srgbClr val="4472C4">
                  <a:alpha val="28235"/>
                </a:srgbClr>
              </a:gs>
              <a:gs pos="100000">
                <a:srgbClr val="000000">
                  <a:alpha val="29411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1"/>
          <p:cNvSpPr/>
          <p:nvPr/>
        </p:nvSpPr>
        <p:spPr>
          <a:xfrm rot="-964587">
            <a:off x="-501737" y="969718"/>
            <a:ext cx="3900357" cy="4178958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352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1"/>
          <p:cNvSpPr/>
          <p:nvPr/>
        </p:nvSpPr>
        <p:spPr>
          <a:xfrm flipH="1" rot="5400000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588"/>
                </a:srgbClr>
              </a:gs>
              <a:gs pos="100000">
                <a:srgbClr val="8DA9DB">
                  <a:alpha val="10588"/>
                </a:srgbClr>
              </a:gs>
            </a:gsLst>
            <a:lin ang="7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1"/>
          <p:cNvSpPr txBox="1"/>
          <p:nvPr>
            <p:ph type="title"/>
          </p:nvPr>
        </p:nvSpPr>
        <p:spPr>
          <a:xfrm>
            <a:off x="466722" y="586855"/>
            <a:ext cx="3201366" cy="33874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Belleza"/>
              <a:buNone/>
            </a:pPr>
            <a:r>
              <a:rPr lang="en-US" sz="400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In this present moment, it has never been more clear…</a:t>
            </a:r>
            <a:endParaRPr/>
          </a:p>
        </p:txBody>
      </p:sp>
      <p:sp>
        <p:nvSpPr>
          <p:cNvPr id="195" name="Google Shape;195;p11"/>
          <p:cNvSpPr txBox="1"/>
          <p:nvPr>
            <p:ph idx="1" type="body"/>
          </p:nvPr>
        </p:nvSpPr>
        <p:spPr>
          <a:xfrm>
            <a:off x="4810259" y="649480"/>
            <a:ext cx="7221320" cy="6198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42862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Mental health and SEL is a top priority for schools and communities</a:t>
            </a:r>
            <a:endParaRPr/>
          </a:p>
          <a:p>
            <a:pPr indent="-228600" lvl="0" marL="428625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Systemically managing anxiety, depression, and the impact of trauma is necessary to ensure learning</a:t>
            </a:r>
            <a:endParaRPr/>
          </a:p>
          <a:p>
            <a:pPr indent="-228600" lvl="0" marL="428625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Comprehensive systems need to have the agility to meet the needs of students, staff, and families in their current context</a:t>
            </a:r>
            <a:endParaRPr/>
          </a:p>
          <a:p>
            <a:pPr indent="-228600" lvl="0" marL="428625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Data/science matters; direct resources to effective supports</a:t>
            </a:r>
            <a:endParaRPr/>
          </a:p>
          <a:p>
            <a:pPr indent="-228600" lvl="0" marL="428625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Prevention &amp; intervention at first sign of need pays off</a:t>
            </a:r>
            <a:endParaRPr/>
          </a:p>
          <a:p>
            <a:pPr indent="-228600" lvl="0" marL="428625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People and relationships are key to all of the above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9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Team Operating Procedures</a:t>
            </a:r>
            <a:endParaRPr/>
          </a:p>
        </p:txBody>
      </p:sp>
      <p:sp>
        <p:nvSpPr>
          <p:cNvPr id="943" name="Google Shape;943;p9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Meets monthly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Standard Meeting Agenda &amp; Problem-Solving Process (e.g., Team-Initiated Problem-Solving Process (TIPS)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Bi-directional communication plan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Team norms co-created by team members, revisiting whenever new team members join the team</a:t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Belleza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  <a:extLst>
                  <a:ext uri="http://customooxmlschemas.google.com/">
                    <go:slidesCustomData xmlns:go="http://customooxmlschemas.google.com/" textRoundtripDataId="12"/>
                  </a:ext>
                </a:extLst>
              </a:rPr>
              <a:t>Roles</a:t>
            </a:r>
            <a:r>
              <a:rPr lang="en-US">
                <a:latin typeface="Belleza"/>
                <a:ea typeface="Belleza"/>
                <a:cs typeface="Belleza"/>
                <a:sym typeface="Belleza"/>
              </a:rPr>
              <a:t> (Coach/Facilitator/Team Leader, Recorder/Minute Taker, Time Keeper, Reporter, Data Analyst, Team Member, Team Administrator)</a:t>
            </a:r>
            <a:endParaRPr>
              <a:highlight>
                <a:srgbClr val="FFFF00"/>
              </a:highlight>
              <a:latin typeface="Belleza"/>
              <a:ea typeface="Belleza"/>
              <a:cs typeface="Belleza"/>
              <a:sym typeface="Belleza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Google Shape;949;ge807ea0432_19_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4000" y="-611067"/>
            <a:ext cx="8663466" cy="76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ge807ea0432_19_58"/>
          <p:cNvSpPr txBox="1"/>
          <p:nvPr/>
        </p:nvSpPr>
        <p:spPr>
          <a:xfrm>
            <a:off x="9828567" y="5281033"/>
            <a:ext cx="2108800" cy="1108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13"/>
                  </a:ext>
                </a:extLst>
              </a:rPr>
              <a:t>Team Initiated Problem Solving (TIPS II)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1" name="Google Shape;951;ge807ea0432_19_58"/>
          <p:cNvGrpSpPr/>
          <p:nvPr/>
        </p:nvGrpSpPr>
        <p:grpSpPr>
          <a:xfrm>
            <a:off x="1411933" y="1631967"/>
            <a:ext cx="2108800" cy="4347600"/>
            <a:chOff x="715150" y="825150"/>
            <a:chExt cx="1581600" cy="3260700"/>
          </a:xfrm>
        </p:grpSpPr>
        <p:sp>
          <p:nvSpPr>
            <p:cNvPr id="952" name="Google Shape;952;ge807ea0432_19_58"/>
            <p:cNvSpPr/>
            <p:nvPr/>
          </p:nvSpPr>
          <p:spPr>
            <a:xfrm>
              <a:off x="715150" y="825150"/>
              <a:ext cx="1581600" cy="1237800"/>
            </a:xfrm>
            <a:prstGeom prst="ellipse">
              <a:avLst/>
            </a:prstGeom>
            <a:solidFill>
              <a:srgbClr val="F4CC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ge807ea0432_19_58"/>
            <p:cNvSpPr/>
            <p:nvPr/>
          </p:nvSpPr>
          <p:spPr>
            <a:xfrm>
              <a:off x="715150" y="2848050"/>
              <a:ext cx="1581600" cy="1237800"/>
            </a:xfrm>
            <a:prstGeom prst="ellipse">
              <a:avLst/>
            </a:prstGeom>
            <a:solidFill>
              <a:srgbClr val="CFE2F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ge807ea0432_19_58"/>
            <p:cNvSpPr txBox="1"/>
            <p:nvPr/>
          </p:nvSpPr>
          <p:spPr>
            <a:xfrm>
              <a:off x="1073850" y="1182725"/>
              <a:ext cx="920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en-US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1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ge807ea0432_19_58"/>
            <p:cNvSpPr txBox="1"/>
            <p:nvPr/>
          </p:nvSpPr>
          <p:spPr>
            <a:xfrm>
              <a:off x="1036050" y="3266850"/>
              <a:ext cx="996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i="0" lang="en-US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Solution</a:t>
              </a:r>
              <a:endParaRPr b="1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56" name="Google Shape;956;ge807ea0432_19_58"/>
            <p:cNvCxnSpPr>
              <a:stCxn id="952" idx="4"/>
              <a:endCxn id="953" idx="0"/>
            </p:cNvCxnSpPr>
            <p:nvPr/>
          </p:nvCxnSpPr>
          <p:spPr>
            <a:xfrm>
              <a:off x="1505950" y="2062950"/>
              <a:ext cx="0" cy="7851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sp>
        <p:nvSpPr>
          <p:cNvPr id="957" name="Google Shape;957;ge807ea0432_19_58"/>
          <p:cNvSpPr txBox="1"/>
          <p:nvPr/>
        </p:nvSpPr>
        <p:spPr>
          <a:xfrm>
            <a:off x="311700" y="525100"/>
            <a:ext cx="4712400" cy="615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Old vs. New Decision Making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962" name="Google Shape;962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122004"/>
            <a:ext cx="90614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99"/>
          <p:cNvSpPr/>
          <p:nvPr/>
        </p:nvSpPr>
        <p:spPr>
          <a:xfrm>
            <a:off x="82527" y="603267"/>
            <a:ext cx="27432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Team-Initiated Problem-Solving Process (TIPS, </a:t>
            </a:r>
            <a:r>
              <a:rPr b="0" i="0" lang="en-US" sz="1800" u="sng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https://www.pbis.org/topics/data-based-decision-making</a:t>
            </a:r>
            <a:endParaRPr b="0" i="0" sz="1800" u="none" cap="none" strike="noStrike">
              <a:solidFill>
                <a:schemeClr val="dk1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968" name="Google Shape;968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3985" y="0"/>
            <a:ext cx="91854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100"/>
          <p:cNvSpPr/>
          <p:nvPr/>
        </p:nvSpPr>
        <p:spPr>
          <a:xfrm>
            <a:off x="82527" y="603267"/>
            <a:ext cx="27432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</a:rPr>
              <a:t>Team-Initiated Problem-Solving Process (TIPS, </a:t>
            </a:r>
            <a:r>
              <a:rPr b="0" i="0" lang="en-US" sz="1800" u="sng" cap="none" strike="noStrike">
                <a:solidFill>
                  <a:schemeClr val="dk1"/>
                </a:solidFill>
                <a:latin typeface="Belleza"/>
                <a:ea typeface="Belleza"/>
                <a:cs typeface="Belleza"/>
                <a:sym typeface="Bellez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https://www.pbis.org/topics/data-based-decision-making</a:t>
            </a:r>
            <a:endParaRPr b="0" i="0" sz="1800" u="none" cap="none" strike="noStrike">
              <a:solidFill>
                <a:schemeClr val="dk1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6" name="Google Shape;976;p101"/>
          <p:cNvGraphicFramePr/>
          <p:nvPr/>
        </p:nvGraphicFramePr>
        <p:xfrm>
          <a:off x="76200" y="101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{281761FE-5776-4125-93CE-46D7A404DD5B}</a:tableStyleId>
              </a:tblPr>
              <a:tblGrid>
                <a:gridCol w="2990550"/>
                <a:gridCol w="9023675"/>
              </a:tblGrid>
              <a:tr h="965025">
                <a:tc>
                  <a:txBody>
                    <a:bodyPr/>
                    <a:lstStyle/>
                    <a:p>
                      <a:pPr indent="-3429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D2A53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Expectations/ Values</a:t>
                      </a:r>
                      <a:endParaRPr sz="1400" u="none" cap="none" strike="noStrike"/>
                    </a:p>
                  </a:txBody>
                  <a:tcPr marT="19275" marB="19275" marR="37100" marL="371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indent="-3429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D2A53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Behaviors/Skills/Norms</a:t>
                      </a:r>
                      <a:endParaRPr sz="1400" u="none" cap="none" strike="noStrike"/>
                    </a:p>
                  </a:txBody>
                  <a:tcPr marT="19275" marB="19275" marR="37100" marL="371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3C6E7"/>
                    </a:solidFill>
                  </a:tcPr>
                </a:tc>
              </a:tr>
              <a:tr h="2058500">
                <a:tc>
                  <a:txBody>
                    <a:bodyPr/>
                    <a:lstStyle/>
                    <a:p>
                      <a:pPr indent="-3429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D2A53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 are  Responsible</a:t>
                      </a:r>
                      <a:endParaRPr sz="1400" u="none" cap="none" strike="noStrike"/>
                    </a:p>
                  </a:txBody>
                  <a:tcPr marT="19275" marB="19275" marR="37100" marL="371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b="0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Make yourself </a:t>
                      </a: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comfortable</a:t>
                      </a:r>
                      <a:r>
                        <a:rPr b="0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b="1" i="1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(wellness)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b="0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Take care of your </a:t>
                      </a: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needs</a:t>
                      </a:r>
                      <a:r>
                        <a:rPr b="0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(biology, mental, emotional) </a:t>
                      </a:r>
                      <a:r>
                        <a:rPr b="1" i="1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(wellness)</a:t>
                      </a:r>
                      <a:endParaRPr b="1" i="0" sz="2400" u="none" cap="none" strike="noStrike">
                        <a:solidFill>
                          <a:srgbClr val="1D2A5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b="0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Consider, I am </a:t>
                      </a: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not here to be right</a:t>
                      </a:r>
                      <a:r>
                        <a:rPr b="0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 am here to </a:t>
                      </a:r>
                      <a:r>
                        <a:rPr b="1" i="1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Get It Right (practice empathy)</a:t>
                      </a:r>
                      <a:endParaRPr sz="1400" u="none" cap="none" strike="noStrike"/>
                    </a:p>
                  </a:txBody>
                  <a:tcPr marT="19275" marB="19275" marR="37100" marL="371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1675">
                <a:tc>
                  <a:txBody>
                    <a:bodyPr/>
                    <a:lstStyle/>
                    <a:p>
                      <a:pPr indent="-3429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D2A53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 are </a:t>
                      </a:r>
                      <a:endParaRPr sz="1400" u="none" cap="none" strike="noStrike"/>
                    </a:p>
                    <a:p>
                      <a:pPr indent="-3429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D2A53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Respectful</a:t>
                      </a:r>
                      <a:endParaRPr sz="1400" u="none" cap="none" strike="noStrike"/>
                    </a:p>
                  </a:txBody>
                  <a:tcPr marT="19275" marB="19275" marR="37100" marL="371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Listen</a:t>
                      </a:r>
                      <a:r>
                        <a:rPr b="0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to understand 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b="0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Use “Oops” and “Ouch”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b="0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Assume </a:t>
                      </a: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best intentions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Practice perspective-taking</a:t>
                      </a:r>
                      <a:endParaRPr b="1" i="1" sz="2400" u="none" cap="none" strike="noStrike">
                        <a:solidFill>
                          <a:srgbClr val="1D2A5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9275" marB="19275" marR="37100" marL="371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58500">
                <a:tc>
                  <a:txBody>
                    <a:bodyPr/>
                    <a:lstStyle/>
                    <a:p>
                      <a:pPr indent="-3429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D2A53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 are</a:t>
                      </a:r>
                      <a:endParaRPr sz="1400" u="none" cap="none" strike="noStrike"/>
                    </a:p>
                    <a:p>
                      <a:pPr indent="-3429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D2A53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Safe</a:t>
                      </a:r>
                      <a:endParaRPr sz="1400" u="none" cap="none" strike="noStrike"/>
                    </a:p>
                  </a:txBody>
                  <a:tcPr marT="19275" marB="19275" marR="37100" marL="371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Ask</a:t>
                      </a:r>
                      <a:r>
                        <a:rPr b="0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for clarity to understand and contribute </a:t>
                      </a:r>
                      <a:endParaRPr sz="1400" u="none" cap="none" strike="noStrike"/>
                    </a:p>
                    <a:p>
                      <a:pPr indent="-342900" lvl="0" marL="3429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400"/>
                        <a:buFont typeface="Noto Sans Symbols"/>
                        <a:buChar char="▪"/>
                      </a:pPr>
                      <a:r>
                        <a:rPr b="1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Create a safe space that invites open dialogue and vulnerability – Consider the 3 Gates of Speech: </a:t>
                      </a:r>
                      <a:r>
                        <a:rPr b="0" i="0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Is what you want to say </a:t>
                      </a:r>
                      <a:r>
                        <a:rPr b="1" i="1" lang="en-US" sz="2400" u="none" cap="none" strike="noStrike">
                          <a:solidFill>
                            <a:srgbClr val="1D2A5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Kind? True for you? Necessary?</a:t>
                      </a:r>
                      <a:endParaRPr b="0" i="1" sz="2400" u="none" cap="none" strike="noStrike">
                        <a:solidFill>
                          <a:srgbClr val="1D2A5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9275" marB="19275" marR="37100" marL="371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77" name="Google Shape;977;p101"/>
          <p:cNvSpPr/>
          <p:nvPr/>
        </p:nvSpPr>
        <p:spPr>
          <a:xfrm rot="10800000">
            <a:off x="7731385" y="3365249"/>
            <a:ext cx="761212" cy="1261087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1"/>
              <a:buFont typeface="Arial"/>
              <a:buNone/>
            </a:pPr>
            <a:r>
              <a:t/>
            </a:r>
            <a:endParaRPr b="0" i="0" sz="591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p101"/>
          <p:cNvSpPr txBox="1"/>
          <p:nvPr/>
        </p:nvSpPr>
        <p:spPr>
          <a:xfrm>
            <a:off x="8492597" y="3811126"/>
            <a:ext cx="23807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rgbClr val="1D2A53"/>
                </a:solidFill>
                <a:latin typeface="Arial"/>
                <a:ea typeface="Arial"/>
                <a:cs typeface="Arial"/>
                <a:sym typeface="Arial"/>
              </a:rPr>
              <a:t>(practice empathy)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983" name="Google Shape;983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455" y="32084"/>
            <a:ext cx="1060584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able&#10;&#10;Description automatically generated" id="988" name="Google Shape;988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8525" y="131026"/>
            <a:ext cx="3477250" cy="6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p104"/>
          <p:cNvSpPr txBox="1"/>
          <p:nvPr>
            <p:ph type="title"/>
          </p:nvPr>
        </p:nvSpPr>
        <p:spPr>
          <a:xfrm>
            <a:off x="1175085" y="222600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Resources</a:t>
            </a: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03"/>
          <p:cNvSpPr txBox="1"/>
          <p:nvPr>
            <p:ph type="title"/>
          </p:nvPr>
        </p:nvSpPr>
        <p:spPr>
          <a:xfrm>
            <a:off x="261730" y="28795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lleza"/>
              <a:buNone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Team Reflection &amp; Planning Time</a:t>
            </a:r>
            <a:endParaRPr/>
          </a:p>
        </p:txBody>
      </p:sp>
      <p:sp>
        <p:nvSpPr>
          <p:cNvPr id="995" name="Google Shape;995;p103"/>
          <p:cNvSpPr txBox="1"/>
          <p:nvPr>
            <p:ph idx="1" type="body"/>
          </p:nvPr>
        </p:nvSpPr>
        <p:spPr>
          <a:xfrm>
            <a:off x="838199" y="1825625"/>
            <a:ext cx="1021481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How are you currently organized to do this work and what adjustments might enhance your ability to do this work (teaming structure alignment/working smarter)?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What other voices could contribute to the effectiveness of this team (see guiding questions)?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How do you already include youth &amp; family voice and in what ways might you enhance your efforts (teaming, communication plan, leverage existing efforts)?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Belleza"/>
                <a:ea typeface="Belleza"/>
                <a:cs typeface="Belleza"/>
                <a:sym typeface="Belleza"/>
              </a:rPr>
              <a:t>What team operating procedures do you currently include as part of the district way of work (WOW) and what practices might enhance your effectiveness &amp; efficiency (TIPS, team norms)?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Belleza"/>
              <a:ea typeface="Belleza"/>
              <a:cs typeface="Belleza"/>
              <a:sym typeface="Belleza"/>
            </a:endParaRPr>
          </a:p>
        </p:txBody>
      </p:sp>
      <p:pic>
        <p:nvPicPr>
          <p:cNvPr descr="Table&#10;&#10;Description automatically generated" id="996" name="Google Shape;996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13442" y="145706"/>
            <a:ext cx="4278558" cy="17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2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230"/>
          <p:cNvSpPr txBox="1"/>
          <p:nvPr>
            <p:ph type="title"/>
          </p:nvPr>
        </p:nvSpPr>
        <p:spPr>
          <a:xfrm>
            <a:off x="3880430" y="583345"/>
            <a:ext cx="7160357" cy="41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 are our shared take aways today?</a:t>
            </a:r>
            <a:endParaRPr/>
          </a:p>
        </p:txBody>
      </p:sp>
      <p:sp>
        <p:nvSpPr>
          <p:cNvPr id="1003" name="Google Shape;1003;p230"/>
          <p:cNvSpPr/>
          <p:nvPr/>
        </p:nvSpPr>
        <p:spPr>
          <a:xfrm>
            <a:off x="3474359" y="583345"/>
            <a:ext cx="139039" cy="139039"/>
          </a:xfrm>
          <a:custGeom>
            <a:rect b="b" l="l" r="r" t="t"/>
            <a:pathLst>
              <a:path extrusionOk="0" h="139039" w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230"/>
          <p:cNvSpPr/>
          <p:nvPr/>
        </p:nvSpPr>
        <p:spPr>
          <a:xfrm>
            <a:off x="3833139" y="812640"/>
            <a:ext cx="91138" cy="91138"/>
          </a:xfrm>
          <a:custGeom>
            <a:rect b="b" l="l" r="r" t="t"/>
            <a:pathLst>
              <a:path extrusionOk="0" h="91138" w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230"/>
          <p:cNvSpPr/>
          <p:nvPr/>
        </p:nvSpPr>
        <p:spPr>
          <a:xfrm>
            <a:off x="3458819" y="1037066"/>
            <a:ext cx="127714" cy="127714"/>
          </a:xfrm>
          <a:custGeom>
            <a:rect b="b" l="l" r="r" t="t"/>
            <a:pathLst>
              <a:path extrusionOk="0" h="127714" w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06" name="Google Shape;1006;p230"/>
          <p:cNvCxnSpPr/>
          <p:nvPr/>
        </p:nvCxnSpPr>
        <p:spPr>
          <a:xfrm>
            <a:off x="856114" y="3503032"/>
            <a:ext cx="0" cy="3346090"/>
          </a:xfrm>
          <a:prstGeom prst="straightConnector1">
            <a:avLst/>
          </a:prstGeom>
          <a:noFill/>
          <a:ln cap="sq" cmpd="sng" w="254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1007" name="Google Shape;1007;p230"/>
          <p:cNvSpPr/>
          <p:nvPr/>
        </p:nvSpPr>
        <p:spPr>
          <a:xfrm>
            <a:off x="10836425" y="5636680"/>
            <a:ext cx="151536" cy="151536"/>
          </a:xfrm>
          <a:custGeom>
            <a:rect b="b" l="l" r="r" t="t"/>
            <a:pathLst>
              <a:path extrusionOk="0" h="151536" w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230"/>
          <p:cNvSpPr/>
          <p:nvPr/>
        </p:nvSpPr>
        <p:spPr>
          <a:xfrm>
            <a:off x="11245175" y="6096759"/>
            <a:ext cx="108625" cy="108625"/>
          </a:xfrm>
          <a:custGeom>
            <a:rect b="b" l="l" r="r" t="t"/>
            <a:pathLst>
              <a:path extrusionOk="0" h="108625" w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230"/>
          <p:cNvSpPr/>
          <p:nvPr/>
        </p:nvSpPr>
        <p:spPr>
          <a:xfrm>
            <a:off x="10554288" y="6238029"/>
            <a:ext cx="95759" cy="95759"/>
          </a:xfrm>
          <a:custGeom>
            <a:rect b="b" l="l" r="r" t="t"/>
            <a:pathLst>
              <a:path extrusionOk="0" h="95759" w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2021-08-01T17:19:15Z</dcterms:created>
  <dc:creator>Yanek, Kimberly G.</dc:creator>
</cp:coreProperties>
</file>