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8" r:id="rId6"/>
    <p:sldMasterId id="2147483660" r:id="rId7"/>
    <p:sldMasterId id="214748367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Lst>
  <p:sldSz cy="6858000" cx="12192000"/>
  <p:notesSz cx="6858000" cy="9144000"/>
  <p:embeddedFontLst>
    <p:embeddedFont>
      <p:font typeface="Belleza"/>
      <p:regular r:id="rId113"/>
    </p:embeddedFont>
    <p:embeddedFont>
      <p:font typeface="Libre Franklin"/>
      <p:regular r:id="rId114"/>
      <p:bold r:id="rId115"/>
      <p:italic r:id="rId116"/>
      <p:boldItalic r:id="rId117"/>
    </p:embeddedFont>
    <p:embeddedFont>
      <p:font typeface="Old Standard TT"/>
      <p:regular r:id="rId118"/>
      <p:bold r:id="rId119"/>
      <p:italic r:id="rId120"/>
    </p:embeddedFont>
    <p:embeddedFont>
      <p:font typeface="Century Gothic"/>
      <p:regular r:id="rId121"/>
      <p:bold r:id="rId122"/>
      <p:italic r:id="rId123"/>
      <p:boldItalic r:id="rId1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125" roundtripDataSignature="AMtx7mjDZN6Y204aoVXWyHkHwtievCBs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34ED22-56C5-46C2-BBDC-DFFB4E41C374}">
  <a:tblStyle styleId="{1B34ED22-56C5-46C2-BBDC-DFFB4E41C37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121" Type="http://schemas.openxmlformats.org/officeDocument/2006/relationships/font" Target="fonts/CenturyGothic-regular.fntdata"/><Relationship Id="rId25" Type="http://schemas.openxmlformats.org/officeDocument/2006/relationships/slide" Target="slides/slide16.xml"/><Relationship Id="rId120" Type="http://schemas.openxmlformats.org/officeDocument/2006/relationships/font" Target="fonts/OldStandardTT-italic.fntdata"/><Relationship Id="rId28" Type="http://schemas.openxmlformats.org/officeDocument/2006/relationships/slide" Target="slides/slide19.xml"/><Relationship Id="rId27" Type="http://schemas.openxmlformats.org/officeDocument/2006/relationships/slide" Target="slides/slide18.xml"/><Relationship Id="rId125" Type="http://customschemas.google.com/relationships/presentationmetadata" Target="metadata"/><Relationship Id="rId29" Type="http://schemas.openxmlformats.org/officeDocument/2006/relationships/slide" Target="slides/slide20.xml"/><Relationship Id="rId124" Type="http://schemas.openxmlformats.org/officeDocument/2006/relationships/font" Target="fonts/CenturyGothic-boldItalic.fntdata"/><Relationship Id="rId123" Type="http://schemas.openxmlformats.org/officeDocument/2006/relationships/font" Target="fonts/CenturyGothic-italic.fntdata"/><Relationship Id="rId122" Type="http://schemas.openxmlformats.org/officeDocument/2006/relationships/font" Target="fonts/CenturyGothic-bold.fntdata"/><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font" Target="fonts/OldStandardTT-regular.fntdata"/><Relationship Id="rId117" Type="http://schemas.openxmlformats.org/officeDocument/2006/relationships/font" Target="fonts/LibreFranklin-boldItalic.fntdata"/><Relationship Id="rId116" Type="http://schemas.openxmlformats.org/officeDocument/2006/relationships/font" Target="fonts/LibreFranklin-italic.fntdata"/><Relationship Id="rId115" Type="http://schemas.openxmlformats.org/officeDocument/2006/relationships/font" Target="fonts/LibreFranklin-bold.fntdata"/><Relationship Id="rId119" Type="http://schemas.openxmlformats.org/officeDocument/2006/relationships/font" Target="fonts/OldStandardTT-bold.fntdata"/><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LibreFranklin-regular.fntdata"/><Relationship Id="rId18" Type="http://schemas.openxmlformats.org/officeDocument/2006/relationships/slide" Target="slides/slide9.xml"/><Relationship Id="rId113" Type="http://schemas.openxmlformats.org/officeDocument/2006/relationships/font" Target="fonts/Belleza-regular.fntdata"/><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10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05" name="Google Shape;1205;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0" name="Google Shape;1210;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6" name="Google Shape;1216;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1" name="Google Shape;1221;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4:notes"/>
          <p:cNvSpPr/>
          <p:nvPr>
            <p:ph idx="2" type="sldImg"/>
          </p:nvPr>
        </p:nvSpPr>
        <p:spPr>
          <a:xfrm>
            <a:off x="-2852738" y="3144838"/>
            <a:ext cx="15093952" cy="8491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34:notes"/>
          <p:cNvSpPr txBox="1"/>
          <p:nvPr>
            <p:ph idx="1" type="body"/>
          </p:nvPr>
        </p:nvSpPr>
        <p:spPr>
          <a:xfrm>
            <a:off x="938848" y="12108276"/>
            <a:ext cx="7510780" cy="9907186"/>
          </a:xfrm>
          <a:prstGeom prst="rect">
            <a:avLst/>
          </a:prstGeom>
          <a:noFill/>
          <a:ln>
            <a:noFill/>
          </a:ln>
        </p:spPr>
        <p:txBody>
          <a:bodyPr anchorCtr="0" anchor="t" bIns="79825" lIns="159700" spcFirstLastPara="1" rIns="159700" wrap="square" tIns="79825">
            <a:noAutofit/>
          </a:bodyPr>
          <a:lstStyle/>
          <a:p>
            <a:pPr indent="0" lvl="0" marL="0" rtl="0" algn="l">
              <a:lnSpc>
                <a:spcPct val="100000"/>
              </a:lnSpc>
              <a:spcBef>
                <a:spcPts val="0"/>
              </a:spcBef>
              <a:spcAft>
                <a:spcPts val="0"/>
              </a:spcAft>
              <a:buSzPts val="1400"/>
              <a:buNone/>
            </a:pPr>
            <a:r>
              <a:t/>
            </a:r>
            <a:endParaRPr/>
          </a:p>
        </p:txBody>
      </p:sp>
      <p:sp>
        <p:nvSpPr>
          <p:cNvPr id="427" name="Google Shape;427;p34:notes"/>
          <p:cNvSpPr txBox="1"/>
          <p:nvPr>
            <p:ph idx="12" type="sldNum"/>
          </p:nvPr>
        </p:nvSpPr>
        <p:spPr>
          <a:xfrm>
            <a:off x="5317963" y="23897691"/>
            <a:ext cx="4068339" cy="1262130"/>
          </a:xfrm>
          <a:prstGeom prst="rect">
            <a:avLst/>
          </a:prstGeom>
          <a:noFill/>
          <a:ln>
            <a:noFill/>
          </a:ln>
        </p:spPr>
        <p:txBody>
          <a:bodyPr anchorCtr="0" anchor="b" bIns="79825" lIns="159700" spcFirstLastPara="1" rIns="159700" wrap="square" tIns="798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454" name="Google Shape;454;p37:notes"/>
          <p:cNvSpPr txBox="1"/>
          <p:nvPr/>
        </p:nvSpPr>
        <p:spPr>
          <a:xfrm>
            <a:off x="3884027" y="8683366"/>
            <a:ext cx="2972421" cy="459074"/>
          </a:xfrm>
          <a:prstGeom prst="rect">
            <a:avLst/>
          </a:prstGeom>
          <a:noFill/>
          <a:ln>
            <a:noFill/>
          </a:ln>
        </p:spPr>
        <p:txBody>
          <a:bodyPr anchorCtr="0" anchor="b" bIns="44850" lIns="89700" spcFirstLastPara="1" rIns="89700" wrap="square" tIns="4485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chemeClr val="dk1"/>
                </a:solidFill>
                <a:latin typeface="Arial"/>
                <a:ea typeface="Arial"/>
                <a:cs typeface="Arial"/>
                <a:sym typeface="Arial"/>
              </a:rPr>
              <a:t>‹#›</a:t>
            </a:fld>
            <a:endParaRPr b="0" i="0" sz="1100" u="none" cap="none" strike="noStrike">
              <a:solidFill>
                <a:schemeClr val="dk1"/>
              </a:solidFill>
              <a:latin typeface="Arial"/>
              <a:ea typeface="Arial"/>
              <a:cs typeface="Arial"/>
              <a:sym typeface="Arial"/>
            </a:endParaRPr>
          </a:p>
        </p:txBody>
      </p:sp>
      <p:sp>
        <p:nvSpPr>
          <p:cNvPr id="455" name="Google Shape;455;p37:notes"/>
          <p:cNvSpPr txBox="1"/>
          <p:nvPr/>
        </p:nvSpPr>
        <p:spPr>
          <a:xfrm>
            <a:off x="3885579" y="8684927"/>
            <a:ext cx="2972421" cy="459074"/>
          </a:xfrm>
          <a:prstGeom prst="rect">
            <a:avLst/>
          </a:prstGeom>
          <a:noFill/>
          <a:ln>
            <a:noFill/>
          </a:ln>
        </p:spPr>
        <p:txBody>
          <a:bodyPr anchorCtr="0" anchor="b" bIns="44850" lIns="89700" spcFirstLastPara="1" rIns="89700" wrap="square" tIns="4485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chemeClr val="dk1"/>
                </a:solidFill>
                <a:latin typeface="Arial"/>
                <a:ea typeface="Arial"/>
                <a:cs typeface="Arial"/>
                <a:sym typeface="Arial"/>
              </a:rPr>
              <a:t>‹#›</a:t>
            </a:fld>
            <a:endParaRPr b="0" i="0" sz="1100" u="none" cap="none" strike="noStrike">
              <a:solidFill>
                <a:schemeClr val="dk1"/>
              </a:solidFill>
              <a:latin typeface="Arial"/>
              <a:ea typeface="Arial"/>
              <a:cs typeface="Arial"/>
              <a:sym typeface="Arial"/>
            </a:endParaRPr>
          </a:p>
        </p:txBody>
      </p:sp>
      <p:sp>
        <p:nvSpPr>
          <p:cNvPr id="456" name="Google Shape;4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7" name="Google Shape;457;p37:notes"/>
          <p:cNvSpPr txBox="1"/>
          <p:nvPr>
            <p:ph idx="1" type="body"/>
          </p:nvPr>
        </p:nvSpPr>
        <p:spPr>
          <a:xfrm>
            <a:off x="916264" y="4344025"/>
            <a:ext cx="5025473" cy="4116049"/>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41:notes"/>
          <p:cNvSpPr txBox="1"/>
          <p:nvPr>
            <p:ph idx="12" type="sldNum"/>
          </p:nvPr>
        </p:nvSpPr>
        <p:spPr>
          <a:xfrm>
            <a:off x="3884613" y="8685213"/>
            <a:ext cx="2971800" cy="459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4:notes"/>
          <p:cNvSpPr txBox="1"/>
          <p:nvPr/>
        </p:nvSpPr>
        <p:spPr>
          <a:xfrm>
            <a:off x="3884027" y="8684926"/>
            <a:ext cx="2972422" cy="457513"/>
          </a:xfrm>
          <a:prstGeom prst="rect">
            <a:avLst/>
          </a:prstGeom>
          <a:noFill/>
          <a:ln>
            <a:noFill/>
          </a:ln>
        </p:spPr>
        <p:txBody>
          <a:bodyPr anchorCtr="0" anchor="b" bIns="48125" lIns="96250" spcFirstLastPara="1" rIns="96250" wrap="square" tIns="481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550" name="Google Shape;550;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1" name="Google Shape;551;p44: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8125" lIns="96250" spcFirstLastPara="1" rIns="96250" wrap="square" tIns="48125">
            <a:noAutofit/>
          </a:bodyPr>
          <a:lstStyle/>
          <a:p>
            <a:pPr indent="0" lvl="0" marL="0" rtl="0" algn="l">
              <a:lnSpc>
                <a:spcPct val="100000"/>
              </a:lnSpc>
              <a:spcBef>
                <a:spcPts val="0"/>
              </a:spcBef>
              <a:spcAft>
                <a:spcPts val="0"/>
              </a:spcAft>
              <a:buSzPts val="1400"/>
              <a:buNone/>
            </a:pPr>
            <a:r>
              <a:t/>
            </a:r>
            <a:endParaRPr/>
          </a:p>
        </p:txBody>
      </p:sp>
      <p:sp>
        <p:nvSpPr>
          <p:cNvPr id="552" name="Google Shape;552;p44:notes"/>
          <p:cNvSpPr txBox="1"/>
          <p:nvPr/>
        </p:nvSpPr>
        <p:spPr>
          <a:xfrm>
            <a:off x="3884027" y="8684926"/>
            <a:ext cx="2972422" cy="457513"/>
          </a:xfrm>
          <a:prstGeom prst="rect">
            <a:avLst/>
          </a:prstGeom>
          <a:noFill/>
          <a:ln>
            <a:noFill/>
          </a:ln>
        </p:spPr>
        <p:txBody>
          <a:bodyPr anchorCtr="0" anchor="b" bIns="48125" lIns="96250" spcFirstLastPara="1" rIns="96250" wrap="square" tIns="481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565" name="Google Shape;56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6" name="Google Shape;566;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6: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589" name="Google Shape;589;p46: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590" name="Google Shape;59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91" name="Google Shape;591;p46: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9: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624" name="Google Shape;624;p49: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25" name="Google Shape;625;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26" name="Google Shape;626;p49: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643" name="Google Shape;64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4" name="Google Shape;644;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1: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665" name="Google Shape;665;p51: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66" name="Google Shape;66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67" name="Google Shape;667;p51: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9" name="Google Shape;68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4: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700" name="Google Shape;700;p54: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701" name="Google Shape;70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02" name="Google Shape;702;p54: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719" name="Google Shape;719;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0" name="Google Shape;720;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6: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741" name="Google Shape;741;p56: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742" name="Google Shape;74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43" name="Google Shape;743;p56: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7: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764" name="Google Shape;764;p57: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765" name="Google Shape;76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66" name="Google Shape;766;p57: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783" name="Google Shape;783;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4" name="Google Shape;784;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59: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805" name="Google Shape;805;p59: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06" name="Google Shape;806;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07" name="Google Shape;807;p59: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8" name="Google Shape;82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1: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836" name="Google Shape;836;p61: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37" name="Google Shape;83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38" name="Google Shape;838;p61: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855" name="Google Shape;855;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6" name="Google Shape;856;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63: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877" name="Google Shape;877;p63: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78" name="Google Shape;878;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79" name="Google Shape;879;p63: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8" name="Google Shape;90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66:notes"/>
          <p:cNvSpPr txBox="1"/>
          <p:nvPr>
            <p:ph idx="1" type="body"/>
          </p:nvPr>
        </p:nvSpPr>
        <p:spPr>
          <a:xfrm>
            <a:off x="685800" y="4400550"/>
            <a:ext cx="5486283" cy="36005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p66:notes"/>
          <p:cNvSpPr txBox="1"/>
          <p:nvPr>
            <p:ph idx="12" type="sldNum"/>
          </p:nvPr>
        </p:nvSpPr>
        <p:spPr>
          <a:xfrm>
            <a:off x="3884613" y="8685213"/>
            <a:ext cx="2971761" cy="45885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4" name="Google Shape;95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3" name="Google Shape;96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2" name="Google Shape;972;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5" name="Google Shape;985;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2" name="Google Shape;992;p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8" name="Google Shape;99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4" name="Google Shape;1004;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0" name="Google Shape;101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0" name="Google Shape;102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5" name="Google Shape;1025;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2" name="Google Shape;1042;p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8" name="Google Shape;1048;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4" name="Google Shape;1054;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0" name="Google Shape;1060;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1" name="Google Shape;1071;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7" name="Google Shape;1077;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3" name="Google Shape;1083;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9" name="Google Shape;1089;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5" name="Google Shape;1095;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2" name="Google Shape;1102;p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8" name="Google Shape;1108;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4" name="Google Shape;111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94: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1121" name="Google Shape;1121;p94: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22" name="Google Shape;1122;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23" name="Google Shape;1123;p94: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95:notes"/>
          <p:cNvSpPr txBox="1"/>
          <p:nvPr>
            <p:ph idx="12" type="sldNum"/>
          </p:nvPr>
        </p:nvSpPr>
        <p:spPr>
          <a:xfrm>
            <a:off x="3884613" y="8685213"/>
            <a:ext cx="2971800" cy="4572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1145" name="Google Shape;1145;p95:notes"/>
          <p:cNvSpPr txBox="1"/>
          <p:nvPr/>
        </p:nvSpPr>
        <p:spPr>
          <a:xfrm>
            <a:off x="3884028" y="8684926"/>
            <a:ext cx="2972421" cy="457513"/>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46" name="Google Shape;1146;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47" name="Google Shape;1147;p95:notes"/>
          <p:cNvSpPr txBox="1"/>
          <p:nvPr>
            <p:ph idx="1" type="body"/>
          </p:nvPr>
        </p:nvSpPr>
        <p:spPr>
          <a:xfrm>
            <a:off x="685801" y="4343400"/>
            <a:ext cx="5486399"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9" name="Google Shape;1169;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5" name="Google Shape;1185;p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9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99" name="Google Shape;1199;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p11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 name="Shape 83"/>
        <p:cNvGrpSpPr/>
        <p:nvPr/>
      </p:nvGrpSpPr>
      <p:grpSpPr>
        <a:xfrm>
          <a:off x="0" y="0"/>
          <a:ext cx="0" cy="0"/>
          <a:chOff x="0" y="0"/>
          <a:chExt cx="0" cy="0"/>
        </a:xfrm>
      </p:grpSpPr>
      <p:sp>
        <p:nvSpPr>
          <p:cNvPr id="84" name="Google Shape;84;p120"/>
          <p:cNvSpPr txBox="1"/>
          <p:nvPr>
            <p:ph type="ctrTitle"/>
          </p:nvPr>
        </p:nvSpPr>
        <p:spPr>
          <a:xfrm>
            <a:off x="415611" y="992767"/>
            <a:ext cx="11360800" cy="2736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85" name="Google Shape;85;p120"/>
          <p:cNvSpPr txBox="1"/>
          <p:nvPr>
            <p:ph idx="1" type="subTitle"/>
          </p:nvPr>
        </p:nvSpPr>
        <p:spPr>
          <a:xfrm>
            <a:off x="415600" y="3778833"/>
            <a:ext cx="11360800" cy="105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86" name="Google Shape;86;p12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121"/>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9" name="Google Shape;89;p121"/>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22"/>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2" name="Google Shape;92;p122"/>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93" name="Google Shape;93;p122"/>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4" name="Shape 94"/>
        <p:cNvGrpSpPr/>
        <p:nvPr/>
      </p:nvGrpSpPr>
      <p:grpSpPr>
        <a:xfrm>
          <a:off x="0" y="0"/>
          <a:ext cx="0" cy="0"/>
          <a:chOff x="0" y="0"/>
          <a:chExt cx="0" cy="0"/>
        </a:xfrm>
      </p:grpSpPr>
      <p:sp>
        <p:nvSpPr>
          <p:cNvPr id="95" name="Google Shape;95;p12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6" name="Google Shape;96;p123"/>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97" name="Google Shape;97;p123"/>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98" name="Google Shape;98;p12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124"/>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1" name="Google Shape;101;p124"/>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2" name="Shape 102"/>
        <p:cNvGrpSpPr/>
        <p:nvPr/>
      </p:nvGrpSpPr>
      <p:grpSpPr>
        <a:xfrm>
          <a:off x="0" y="0"/>
          <a:ext cx="0" cy="0"/>
          <a:chOff x="0" y="0"/>
          <a:chExt cx="0" cy="0"/>
        </a:xfrm>
      </p:grpSpPr>
      <p:sp>
        <p:nvSpPr>
          <p:cNvPr id="103" name="Google Shape;103;p125"/>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04" name="Google Shape;104;p125"/>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05" name="Google Shape;105;p125"/>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1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26"/>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9" name="Google Shape;109;p126"/>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0" name="Google Shape;110;p126"/>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11" name="Google Shape;111;p126"/>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2" name="Shape 112"/>
        <p:cNvGrpSpPr/>
        <p:nvPr/>
      </p:nvGrpSpPr>
      <p:grpSpPr>
        <a:xfrm>
          <a:off x="0" y="0"/>
          <a:ext cx="0" cy="0"/>
          <a:chOff x="0" y="0"/>
          <a:chExt cx="0" cy="0"/>
        </a:xfrm>
      </p:grpSpPr>
      <p:sp>
        <p:nvSpPr>
          <p:cNvPr id="113" name="Google Shape;113;p127"/>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14" name="Google Shape;114;p12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5" name="Shape 115"/>
        <p:cNvGrpSpPr/>
        <p:nvPr/>
      </p:nvGrpSpPr>
      <p:grpSpPr>
        <a:xfrm>
          <a:off x="0" y="0"/>
          <a:ext cx="0" cy="0"/>
          <a:chOff x="0" y="0"/>
          <a:chExt cx="0" cy="0"/>
        </a:xfrm>
      </p:grpSpPr>
      <p:sp>
        <p:nvSpPr>
          <p:cNvPr id="116" name="Google Shape;116;p128"/>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7" name="Google Shape;117;p128"/>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18" name="Google Shape;118;p12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9" name="Shape 119"/>
        <p:cNvGrpSpPr/>
        <p:nvPr/>
      </p:nvGrpSpPr>
      <p:grpSpPr>
        <a:xfrm>
          <a:off x="0" y="0"/>
          <a:ext cx="0" cy="0"/>
          <a:chOff x="0" y="0"/>
          <a:chExt cx="0" cy="0"/>
        </a:xfrm>
      </p:grpSpPr>
      <p:sp>
        <p:nvSpPr>
          <p:cNvPr id="120" name="Google Shape;120;p129"/>
          <p:cNvSpPr txBox="1"/>
          <p:nvPr>
            <p:ph type="title"/>
          </p:nvPr>
        </p:nvSpPr>
        <p:spPr>
          <a:xfrm>
            <a:off x="1371600" y="685800"/>
            <a:ext cx="9601200" cy="14860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1" name="Google Shape;121;p129"/>
          <p:cNvSpPr txBox="1"/>
          <p:nvPr>
            <p:ph idx="1" type="body"/>
          </p:nvPr>
        </p:nvSpPr>
        <p:spPr>
          <a:xfrm>
            <a:off x="1371600" y="2286000"/>
            <a:ext cx="9601200" cy="3581600"/>
          </a:xfrm>
          <a:prstGeom prst="rect">
            <a:avLst/>
          </a:prstGeom>
          <a:noFill/>
          <a:ln>
            <a:noFill/>
          </a:ln>
        </p:spPr>
        <p:txBody>
          <a:bodyPr anchorCtr="0" anchor="t" bIns="45700" lIns="91425" spcFirstLastPara="1" rIns="91425" wrap="square" tIns="45700">
            <a:normAutofit/>
          </a:bodyPr>
          <a:lstStyle>
            <a:lvl1pPr indent="-349250" lvl="0" marL="457200" algn="l">
              <a:lnSpc>
                <a:spcPct val="94000"/>
              </a:lnSpc>
              <a:spcBef>
                <a:spcPts val="1100"/>
              </a:spcBef>
              <a:spcAft>
                <a:spcPts val="0"/>
              </a:spcAft>
              <a:buClr>
                <a:schemeClr val="dk2"/>
              </a:buClr>
              <a:buSzPts val="1900"/>
              <a:buChar char="■"/>
              <a:defRPr/>
            </a:lvl1pPr>
            <a:lvl2pPr indent="-349250" lvl="1" marL="914400" algn="l">
              <a:lnSpc>
                <a:spcPct val="94000"/>
              </a:lnSpc>
              <a:spcBef>
                <a:spcPts val="500"/>
              </a:spcBef>
              <a:spcAft>
                <a:spcPts val="0"/>
              </a:spcAft>
              <a:buClr>
                <a:schemeClr val="dk2"/>
              </a:buClr>
              <a:buSzPts val="1900"/>
              <a:buChar char="–"/>
              <a:defRPr/>
            </a:lvl2pPr>
            <a:lvl3pPr indent="-349250" lvl="2" marL="1371600" algn="l">
              <a:lnSpc>
                <a:spcPct val="94000"/>
              </a:lnSpc>
              <a:spcBef>
                <a:spcPts val="500"/>
              </a:spcBef>
              <a:spcAft>
                <a:spcPts val="0"/>
              </a:spcAft>
              <a:buClr>
                <a:schemeClr val="dk2"/>
              </a:buClr>
              <a:buSzPts val="1900"/>
              <a:buChar char="■"/>
              <a:defRPr/>
            </a:lvl3pPr>
            <a:lvl4pPr indent="-349250" lvl="3" marL="1828800" algn="l">
              <a:lnSpc>
                <a:spcPct val="94000"/>
              </a:lnSpc>
              <a:spcBef>
                <a:spcPts val="500"/>
              </a:spcBef>
              <a:spcAft>
                <a:spcPts val="0"/>
              </a:spcAft>
              <a:buClr>
                <a:schemeClr val="dk2"/>
              </a:buClr>
              <a:buSzPts val="1900"/>
              <a:buChar char="–"/>
              <a:defRPr/>
            </a:lvl4pPr>
            <a:lvl5pPr indent="-349250" lvl="4" marL="2286000" algn="l">
              <a:lnSpc>
                <a:spcPct val="94000"/>
              </a:lnSpc>
              <a:spcBef>
                <a:spcPts val="500"/>
              </a:spcBef>
              <a:spcAft>
                <a:spcPts val="0"/>
              </a:spcAft>
              <a:buClr>
                <a:schemeClr val="dk2"/>
              </a:buClr>
              <a:buSzPts val="1900"/>
              <a:buChar char="■"/>
              <a:defRPr/>
            </a:lvl5pPr>
            <a:lvl6pPr indent="-349250" lvl="5" marL="2743200" algn="l">
              <a:lnSpc>
                <a:spcPct val="94000"/>
              </a:lnSpc>
              <a:spcBef>
                <a:spcPts val="500"/>
              </a:spcBef>
              <a:spcAft>
                <a:spcPts val="0"/>
              </a:spcAft>
              <a:buClr>
                <a:schemeClr val="dk2"/>
              </a:buClr>
              <a:buSzPts val="1900"/>
              <a:buChar char="–"/>
              <a:defRPr/>
            </a:lvl6pPr>
            <a:lvl7pPr indent="-349250" lvl="6" marL="3200400" algn="l">
              <a:lnSpc>
                <a:spcPct val="94000"/>
              </a:lnSpc>
              <a:spcBef>
                <a:spcPts val="500"/>
              </a:spcBef>
              <a:spcAft>
                <a:spcPts val="0"/>
              </a:spcAft>
              <a:buClr>
                <a:schemeClr val="dk2"/>
              </a:buClr>
              <a:buSzPts val="1900"/>
              <a:buChar char="■"/>
              <a:defRPr/>
            </a:lvl7pPr>
            <a:lvl8pPr indent="-349250" lvl="7" marL="3657600" algn="l">
              <a:lnSpc>
                <a:spcPct val="94000"/>
              </a:lnSpc>
              <a:spcBef>
                <a:spcPts val="500"/>
              </a:spcBef>
              <a:spcAft>
                <a:spcPts val="0"/>
              </a:spcAft>
              <a:buClr>
                <a:schemeClr val="dk2"/>
              </a:buClr>
              <a:buSzPts val="1900"/>
              <a:buChar char="–"/>
              <a:defRPr/>
            </a:lvl8pPr>
            <a:lvl9pPr indent="-349250" lvl="8" marL="4114800" algn="l">
              <a:lnSpc>
                <a:spcPct val="94000"/>
              </a:lnSpc>
              <a:spcBef>
                <a:spcPts val="500"/>
              </a:spcBef>
              <a:spcAft>
                <a:spcPts val="300"/>
              </a:spcAft>
              <a:buClr>
                <a:schemeClr val="dk2"/>
              </a:buClr>
              <a:buSzPts val="1900"/>
              <a:buChar char="■"/>
              <a:defRPr/>
            </a:lvl9pPr>
          </a:lstStyle>
          <a:p/>
        </p:txBody>
      </p:sp>
      <p:sp>
        <p:nvSpPr>
          <p:cNvPr id="122" name="Google Shape;122;p129"/>
          <p:cNvSpPr txBox="1"/>
          <p:nvPr>
            <p:ph idx="10" type="dt"/>
          </p:nvPr>
        </p:nvSpPr>
        <p:spPr>
          <a:xfrm>
            <a:off x="1390650" y="6453386"/>
            <a:ext cx="1204400" cy="40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23" name="Google Shape;123;p129"/>
          <p:cNvSpPr txBox="1"/>
          <p:nvPr>
            <p:ph idx="11" type="ftr"/>
          </p:nvPr>
        </p:nvSpPr>
        <p:spPr>
          <a:xfrm>
            <a:off x="2893564" y="6453386"/>
            <a:ext cx="6280800" cy="40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24" name="Google Shape;124;p129"/>
          <p:cNvSpPr txBox="1"/>
          <p:nvPr>
            <p:ph idx="12" type="sldNum"/>
          </p:nvPr>
        </p:nvSpPr>
        <p:spPr>
          <a:xfrm>
            <a:off x="9472736" y="6453386"/>
            <a:ext cx="1596400" cy="4048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5" name="Shape 125"/>
        <p:cNvGrpSpPr/>
        <p:nvPr/>
      </p:nvGrpSpPr>
      <p:grpSpPr>
        <a:xfrm>
          <a:off x="0" y="0"/>
          <a:ext cx="0" cy="0"/>
          <a:chOff x="0" y="0"/>
          <a:chExt cx="0" cy="0"/>
        </a:xfrm>
      </p:grpSpPr>
      <p:sp>
        <p:nvSpPr>
          <p:cNvPr id="126" name="Google Shape;126;p130"/>
          <p:cNvSpPr txBox="1"/>
          <p:nvPr>
            <p:ph type="title"/>
          </p:nvPr>
        </p:nvSpPr>
        <p:spPr>
          <a:xfrm>
            <a:off x="838200" y="365126"/>
            <a:ext cx="10515600" cy="13256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27" name="Google Shape;127;p130"/>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1600"/>
              </a:spcBef>
              <a:spcAft>
                <a:spcPts val="0"/>
              </a:spcAft>
              <a:buClr>
                <a:schemeClr val="dk1"/>
              </a:buClr>
              <a:buSzPts val="2400"/>
              <a:buChar char="○"/>
              <a:defRPr/>
            </a:lvl2pPr>
            <a:lvl3pPr indent="-381000" lvl="2" marL="1371600" algn="l">
              <a:lnSpc>
                <a:spcPct val="90000"/>
              </a:lnSpc>
              <a:spcBef>
                <a:spcPts val="1600"/>
              </a:spcBef>
              <a:spcAft>
                <a:spcPts val="0"/>
              </a:spcAft>
              <a:buClr>
                <a:schemeClr val="dk1"/>
              </a:buClr>
              <a:buSzPts val="2400"/>
              <a:buChar char="■"/>
              <a:defRPr/>
            </a:lvl3pPr>
            <a:lvl4pPr indent="-381000" lvl="3" marL="1828800" algn="l">
              <a:lnSpc>
                <a:spcPct val="90000"/>
              </a:lnSpc>
              <a:spcBef>
                <a:spcPts val="1600"/>
              </a:spcBef>
              <a:spcAft>
                <a:spcPts val="0"/>
              </a:spcAft>
              <a:buClr>
                <a:schemeClr val="dk1"/>
              </a:buClr>
              <a:buSzPts val="2400"/>
              <a:buChar char="●"/>
              <a:defRPr/>
            </a:lvl4pPr>
            <a:lvl5pPr indent="-381000" lvl="4" marL="2286000" algn="l">
              <a:lnSpc>
                <a:spcPct val="90000"/>
              </a:lnSpc>
              <a:spcBef>
                <a:spcPts val="1600"/>
              </a:spcBef>
              <a:spcAft>
                <a:spcPts val="0"/>
              </a:spcAft>
              <a:buClr>
                <a:schemeClr val="dk1"/>
              </a:buClr>
              <a:buSzPts val="2400"/>
              <a:buChar char="○"/>
              <a:defRPr/>
            </a:lvl5pPr>
            <a:lvl6pPr indent="-381000" lvl="5" marL="2743200" algn="l">
              <a:lnSpc>
                <a:spcPct val="90000"/>
              </a:lnSpc>
              <a:spcBef>
                <a:spcPts val="1600"/>
              </a:spcBef>
              <a:spcAft>
                <a:spcPts val="0"/>
              </a:spcAft>
              <a:buClr>
                <a:schemeClr val="dk1"/>
              </a:buClr>
              <a:buSzPts val="2400"/>
              <a:buChar char="■"/>
              <a:defRPr/>
            </a:lvl6pPr>
            <a:lvl7pPr indent="-381000" lvl="6" marL="3200400" algn="l">
              <a:lnSpc>
                <a:spcPct val="90000"/>
              </a:lnSpc>
              <a:spcBef>
                <a:spcPts val="1600"/>
              </a:spcBef>
              <a:spcAft>
                <a:spcPts val="0"/>
              </a:spcAft>
              <a:buClr>
                <a:schemeClr val="dk1"/>
              </a:buClr>
              <a:buSzPts val="2400"/>
              <a:buChar char="●"/>
              <a:defRPr/>
            </a:lvl7pPr>
            <a:lvl8pPr indent="-381000" lvl="7" marL="3657600" algn="l">
              <a:lnSpc>
                <a:spcPct val="90000"/>
              </a:lnSpc>
              <a:spcBef>
                <a:spcPts val="1600"/>
              </a:spcBef>
              <a:spcAft>
                <a:spcPts val="0"/>
              </a:spcAft>
              <a:buClr>
                <a:schemeClr val="dk1"/>
              </a:buClr>
              <a:buSzPts val="2400"/>
              <a:buChar char="○"/>
              <a:defRPr/>
            </a:lvl8pPr>
            <a:lvl9pPr indent="-381000" lvl="8" marL="4114800" algn="l">
              <a:lnSpc>
                <a:spcPct val="90000"/>
              </a:lnSpc>
              <a:spcBef>
                <a:spcPts val="1600"/>
              </a:spcBef>
              <a:spcAft>
                <a:spcPts val="1600"/>
              </a:spcAft>
              <a:buClr>
                <a:schemeClr val="dk1"/>
              </a:buClr>
              <a:buSzPts val="2400"/>
              <a:buChar char="■"/>
              <a:defRPr/>
            </a:lvl9pPr>
          </a:lstStyle>
          <a:p/>
        </p:txBody>
      </p:sp>
      <p:sp>
        <p:nvSpPr>
          <p:cNvPr id="128" name="Google Shape;128;p130"/>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1600"/>
              </a:spcBef>
              <a:spcAft>
                <a:spcPts val="0"/>
              </a:spcAft>
              <a:buClr>
                <a:schemeClr val="dk1"/>
              </a:buClr>
              <a:buSzPts val="2400"/>
              <a:buChar char="○"/>
              <a:defRPr/>
            </a:lvl2pPr>
            <a:lvl3pPr indent="-381000" lvl="2" marL="1371600" algn="l">
              <a:lnSpc>
                <a:spcPct val="90000"/>
              </a:lnSpc>
              <a:spcBef>
                <a:spcPts val="1600"/>
              </a:spcBef>
              <a:spcAft>
                <a:spcPts val="0"/>
              </a:spcAft>
              <a:buClr>
                <a:schemeClr val="dk1"/>
              </a:buClr>
              <a:buSzPts val="2400"/>
              <a:buChar char="■"/>
              <a:defRPr/>
            </a:lvl3pPr>
            <a:lvl4pPr indent="-381000" lvl="3" marL="1828800" algn="l">
              <a:lnSpc>
                <a:spcPct val="90000"/>
              </a:lnSpc>
              <a:spcBef>
                <a:spcPts val="1600"/>
              </a:spcBef>
              <a:spcAft>
                <a:spcPts val="0"/>
              </a:spcAft>
              <a:buClr>
                <a:schemeClr val="dk1"/>
              </a:buClr>
              <a:buSzPts val="2400"/>
              <a:buChar char="●"/>
              <a:defRPr/>
            </a:lvl4pPr>
            <a:lvl5pPr indent="-381000" lvl="4" marL="2286000" algn="l">
              <a:lnSpc>
                <a:spcPct val="90000"/>
              </a:lnSpc>
              <a:spcBef>
                <a:spcPts val="1600"/>
              </a:spcBef>
              <a:spcAft>
                <a:spcPts val="0"/>
              </a:spcAft>
              <a:buClr>
                <a:schemeClr val="dk1"/>
              </a:buClr>
              <a:buSzPts val="2400"/>
              <a:buChar char="○"/>
              <a:defRPr/>
            </a:lvl5pPr>
            <a:lvl6pPr indent="-381000" lvl="5" marL="2743200" algn="l">
              <a:lnSpc>
                <a:spcPct val="90000"/>
              </a:lnSpc>
              <a:spcBef>
                <a:spcPts val="1600"/>
              </a:spcBef>
              <a:spcAft>
                <a:spcPts val="0"/>
              </a:spcAft>
              <a:buClr>
                <a:schemeClr val="dk1"/>
              </a:buClr>
              <a:buSzPts val="2400"/>
              <a:buChar char="■"/>
              <a:defRPr/>
            </a:lvl6pPr>
            <a:lvl7pPr indent="-381000" lvl="6" marL="3200400" algn="l">
              <a:lnSpc>
                <a:spcPct val="90000"/>
              </a:lnSpc>
              <a:spcBef>
                <a:spcPts val="1600"/>
              </a:spcBef>
              <a:spcAft>
                <a:spcPts val="0"/>
              </a:spcAft>
              <a:buClr>
                <a:schemeClr val="dk1"/>
              </a:buClr>
              <a:buSzPts val="2400"/>
              <a:buChar char="●"/>
              <a:defRPr/>
            </a:lvl7pPr>
            <a:lvl8pPr indent="-381000" lvl="7" marL="3657600" algn="l">
              <a:lnSpc>
                <a:spcPct val="90000"/>
              </a:lnSpc>
              <a:spcBef>
                <a:spcPts val="1600"/>
              </a:spcBef>
              <a:spcAft>
                <a:spcPts val="0"/>
              </a:spcAft>
              <a:buClr>
                <a:schemeClr val="dk1"/>
              </a:buClr>
              <a:buSzPts val="2400"/>
              <a:buChar char="○"/>
              <a:defRPr/>
            </a:lvl8pPr>
            <a:lvl9pPr indent="-381000" lvl="8" marL="4114800" algn="l">
              <a:lnSpc>
                <a:spcPct val="90000"/>
              </a:lnSpc>
              <a:spcBef>
                <a:spcPts val="1600"/>
              </a:spcBef>
              <a:spcAft>
                <a:spcPts val="1600"/>
              </a:spcAft>
              <a:buClr>
                <a:schemeClr val="dk1"/>
              </a:buClr>
              <a:buSzPts val="2400"/>
              <a:buChar char="■"/>
              <a:defRPr/>
            </a:lvl9pPr>
          </a:lstStyle>
          <a:p/>
        </p:txBody>
      </p:sp>
      <p:sp>
        <p:nvSpPr>
          <p:cNvPr id="129" name="Google Shape;129;p130"/>
          <p:cNvSpPr txBox="1"/>
          <p:nvPr>
            <p:ph idx="10" type="dt"/>
          </p:nvPr>
        </p:nvSpPr>
        <p:spPr>
          <a:xfrm>
            <a:off x="838200" y="6356351"/>
            <a:ext cx="2743200" cy="3652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0" name="Google Shape;130;p130"/>
          <p:cNvSpPr txBox="1"/>
          <p:nvPr>
            <p:ph idx="11" type="ftr"/>
          </p:nvPr>
        </p:nvSpPr>
        <p:spPr>
          <a:xfrm>
            <a:off x="4038600" y="6356351"/>
            <a:ext cx="4114800" cy="3652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 name="Google Shape;131;p130"/>
          <p:cNvSpPr txBox="1"/>
          <p:nvPr>
            <p:ph idx="12" type="sldNum"/>
          </p:nvPr>
        </p:nvSpPr>
        <p:spPr>
          <a:xfrm>
            <a:off x="8610600" y="6356351"/>
            <a:ext cx="2743200" cy="365200"/>
          </a:xfrm>
          <a:prstGeom prst="rect">
            <a:avLst/>
          </a:prstGeom>
          <a:noFill/>
          <a:ln>
            <a:noFill/>
          </a:ln>
        </p:spPr>
        <p:txBody>
          <a:bodyPr anchorCtr="0" anchor="ctr" bIns="60925" lIns="121900" spcFirstLastPara="1" rIns="121900" wrap="square" tIns="609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6" name="Shape 136"/>
        <p:cNvGrpSpPr/>
        <p:nvPr/>
      </p:nvGrpSpPr>
      <p:grpSpPr>
        <a:xfrm>
          <a:off x="0" y="0"/>
          <a:ext cx="0" cy="0"/>
          <a:chOff x="0" y="0"/>
          <a:chExt cx="0" cy="0"/>
        </a:xfrm>
      </p:grpSpPr>
      <p:sp>
        <p:nvSpPr>
          <p:cNvPr id="137" name="Google Shape;137;p115"/>
          <p:cNvSpPr txBox="1"/>
          <p:nvPr>
            <p:ph type="title"/>
          </p:nvPr>
        </p:nvSpPr>
        <p:spPr>
          <a:xfrm>
            <a:off x="2592925" y="624110"/>
            <a:ext cx="8911800" cy="1281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38" name="Google Shape;138;p115"/>
          <p:cNvSpPr txBox="1"/>
          <p:nvPr>
            <p:ph idx="1" type="body"/>
          </p:nvPr>
        </p:nvSpPr>
        <p:spPr>
          <a:xfrm>
            <a:off x="2589212" y="2133600"/>
            <a:ext cx="8915400" cy="3777600"/>
          </a:xfrm>
          <a:prstGeom prst="rect">
            <a:avLst/>
          </a:prstGeom>
          <a:noFill/>
          <a:ln>
            <a:noFill/>
          </a:ln>
        </p:spPr>
        <p:txBody>
          <a:bodyPr anchorCtr="0" anchor="t" bIns="45700" lIns="91425" spcFirstLastPara="1" rIns="91425" wrap="square" tIns="45700">
            <a:noAutofit/>
          </a:bodyPr>
          <a:lstStyle>
            <a:lvl1pPr indent="-342900" lvl="0" marL="457200" algn="l">
              <a:lnSpc>
                <a:spcPct val="115000"/>
              </a:lnSpc>
              <a:spcBef>
                <a:spcPts val="1000"/>
              </a:spcBef>
              <a:spcAft>
                <a:spcPts val="0"/>
              </a:spcAft>
              <a:buSzPts val="1800"/>
              <a:buChar char="●"/>
              <a:defRPr/>
            </a:lvl1pPr>
            <a:lvl2pPr indent="-342900" lvl="1" marL="914400" algn="l">
              <a:lnSpc>
                <a:spcPct val="115000"/>
              </a:lnSpc>
              <a:spcBef>
                <a:spcPts val="1000"/>
              </a:spcBef>
              <a:spcAft>
                <a:spcPts val="0"/>
              </a:spcAft>
              <a:buSzPts val="1800"/>
              <a:buChar char="○"/>
              <a:defRPr/>
            </a:lvl2pPr>
            <a:lvl3pPr indent="-342900" lvl="2" marL="1371600" algn="l">
              <a:lnSpc>
                <a:spcPct val="115000"/>
              </a:lnSpc>
              <a:spcBef>
                <a:spcPts val="1000"/>
              </a:spcBef>
              <a:spcAft>
                <a:spcPts val="0"/>
              </a:spcAft>
              <a:buSzPts val="1800"/>
              <a:buChar char="■"/>
              <a:defRPr/>
            </a:lvl3pPr>
            <a:lvl4pPr indent="-342900" lvl="3" marL="1828800" algn="l">
              <a:lnSpc>
                <a:spcPct val="115000"/>
              </a:lnSpc>
              <a:spcBef>
                <a:spcPts val="1000"/>
              </a:spcBef>
              <a:spcAft>
                <a:spcPts val="0"/>
              </a:spcAft>
              <a:buSzPts val="1800"/>
              <a:buChar char="●"/>
              <a:defRPr/>
            </a:lvl4pPr>
            <a:lvl5pPr indent="-342900" lvl="4" marL="2286000" algn="l">
              <a:lnSpc>
                <a:spcPct val="115000"/>
              </a:lnSpc>
              <a:spcBef>
                <a:spcPts val="1000"/>
              </a:spcBef>
              <a:spcAft>
                <a:spcPts val="0"/>
              </a:spcAft>
              <a:buSzPts val="1800"/>
              <a:buChar char="○"/>
              <a:defRPr/>
            </a:lvl5pPr>
            <a:lvl6pPr indent="-342900" lvl="5" marL="2743200" algn="l">
              <a:lnSpc>
                <a:spcPct val="115000"/>
              </a:lnSpc>
              <a:spcBef>
                <a:spcPts val="1000"/>
              </a:spcBef>
              <a:spcAft>
                <a:spcPts val="0"/>
              </a:spcAft>
              <a:buSzPts val="1800"/>
              <a:buChar char="■"/>
              <a:defRPr/>
            </a:lvl6pPr>
            <a:lvl7pPr indent="-342900" lvl="6" marL="3200400" algn="l">
              <a:lnSpc>
                <a:spcPct val="115000"/>
              </a:lnSpc>
              <a:spcBef>
                <a:spcPts val="1000"/>
              </a:spcBef>
              <a:spcAft>
                <a:spcPts val="0"/>
              </a:spcAft>
              <a:buSzPts val="1800"/>
              <a:buChar char="●"/>
              <a:defRPr/>
            </a:lvl7pPr>
            <a:lvl8pPr indent="-342900" lvl="7" marL="3657600" algn="l">
              <a:lnSpc>
                <a:spcPct val="115000"/>
              </a:lnSpc>
              <a:spcBef>
                <a:spcPts val="1000"/>
              </a:spcBef>
              <a:spcAft>
                <a:spcPts val="0"/>
              </a:spcAft>
              <a:buSzPts val="1800"/>
              <a:buChar char="○"/>
              <a:defRPr/>
            </a:lvl8pPr>
            <a:lvl9pPr indent="-342900" lvl="8" marL="4114800" algn="l">
              <a:lnSpc>
                <a:spcPct val="115000"/>
              </a:lnSpc>
              <a:spcBef>
                <a:spcPts val="1000"/>
              </a:spcBef>
              <a:spcAft>
                <a:spcPts val="0"/>
              </a:spcAft>
              <a:buSzPts val="1800"/>
              <a:buChar char="■"/>
              <a:defRPr/>
            </a:lvl9pPr>
          </a:lstStyle>
          <a:p/>
        </p:txBody>
      </p:sp>
      <p:sp>
        <p:nvSpPr>
          <p:cNvPr id="139" name="Google Shape;139;p115"/>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 name="Google Shape;140;p115"/>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1" name="Google Shape;141;p115"/>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15"/>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43" name="Shape 143"/>
        <p:cNvGrpSpPr/>
        <p:nvPr/>
      </p:nvGrpSpPr>
      <p:grpSpPr>
        <a:xfrm>
          <a:off x="0" y="0"/>
          <a:ext cx="0" cy="0"/>
          <a:chOff x="0" y="0"/>
          <a:chExt cx="0" cy="0"/>
        </a:xfrm>
      </p:grpSpPr>
      <p:sp>
        <p:nvSpPr>
          <p:cNvPr id="144" name="Google Shape;144;p131"/>
          <p:cNvSpPr/>
          <p:nvPr/>
        </p:nvSpPr>
        <p:spPr>
          <a:xfrm>
            <a:off x="0" y="133"/>
            <a:ext cx="12192000" cy="2282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5" name="Google Shape;145;p131"/>
          <p:cNvCxnSpPr/>
          <p:nvPr/>
        </p:nvCxnSpPr>
        <p:spPr>
          <a:xfrm>
            <a:off x="855912" y="4796667"/>
            <a:ext cx="520500" cy="0"/>
          </a:xfrm>
          <a:prstGeom prst="straightConnector1">
            <a:avLst/>
          </a:prstGeom>
          <a:noFill/>
          <a:ln cap="flat" cmpd="sng" w="28575">
            <a:solidFill>
              <a:schemeClr val="accent1"/>
            </a:solidFill>
            <a:prstDash val="solid"/>
            <a:round/>
            <a:headEnd len="sm" w="sm" type="none"/>
            <a:tailEnd len="sm" w="sm" type="none"/>
          </a:ln>
        </p:spPr>
      </p:cxnSp>
      <p:sp>
        <p:nvSpPr>
          <p:cNvPr id="146" name="Google Shape;146;p131"/>
          <p:cNvSpPr txBox="1"/>
          <p:nvPr>
            <p:ph type="ctrTitle"/>
          </p:nvPr>
        </p:nvSpPr>
        <p:spPr>
          <a:xfrm>
            <a:off x="683600" y="2524400"/>
            <a:ext cx="10824900" cy="20304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Clr>
                <a:schemeClr val="accent1"/>
              </a:buClr>
              <a:buSzPts val="5600"/>
              <a:buNone/>
              <a:defRPr sz="5600">
                <a:solidFill>
                  <a:schemeClr val="accent1"/>
                </a:solidFill>
              </a:defRPr>
            </a:lvl1pPr>
            <a:lvl2pPr lvl="1" algn="l">
              <a:lnSpc>
                <a:spcPct val="100000"/>
              </a:lnSpc>
              <a:spcBef>
                <a:spcPts val="0"/>
              </a:spcBef>
              <a:spcAft>
                <a:spcPts val="0"/>
              </a:spcAft>
              <a:buClr>
                <a:schemeClr val="accent1"/>
              </a:buClr>
              <a:buSzPts val="5600"/>
              <a:buNone/>
              <a:defRPr sz="5600">
                <a:solidFill>
                  <a:schemeClr val="accent1"/>
                </a:solidFill>
              </a:defRPr>
            </a:lvl2pPr>
            <a:lvl3pPr lvl="2" algn="l">
              <a:lnSpc>
                <a:spcPct val="100000"/>
              </a:lnSpc>
              <a:spcBef>
                <a:spcPts val="0"/>
              </a:spcBef>
              <a:spcAft>
                <a:spcPts val="0"/>
              </a:spcAft>
              <a:buClr>
                <a:schemeClr val="accent1"/>
              </a:buClr>
              <a:buSzPts val="5600"/>
              <a:buNone/>
              <a:defRPr sz="5600">
                <a:solidFill>
                  <a:schemeClr val="accent1"/>
                </a:solidFill>
              </a:defRPr>
            </a:lvl3pPr>
            <a:lvl4pPr lvl="3" algn="l">
              <a:lnSpc>
                <a:spcPct val="100000"/>
              </a:lnSpc>
              <a:spcBef>
                <a:spcPts val="0"/>
              </a:spcBef>
              <a:spcAft>
                <a:spcPts val="0"/>
              </a:spcAft>
              <a:buClr>
                <a:schemeClr val="accent1"/>
              </a:buClr>
              <a:buSzPts val="5600"/>
              <a:buNone/>
              <a:defRPr sz="5600">
                <a:solidFill>
                  <a:schemeClr val="accent1"/>
                </a:solidFill>
              </a:defRPr>
            </a:lvl4pPr>
            <a:lvl5pPr lvl="4" algn="l">
              <a:lnSpc>
                <a:spcPct val="100000"/>
              </a:lnSpc>
              <a:spcBef>
                <a:spcPts val="0"/>
              </a:spcBef>
              <a:spcAft>
                <a:spcPts val="0"/>
              </a:spcAft>
              <a:buClr>
                <a:schemeClr val="accent1"/>
              </a:buClr>
              <a:buSzPts val="5600"/>
              <a:buNone/>
              <a:defRPr sz="5600">
                <a:solidFill>
                  <a:schemeClr val="accent1"/>
                </a:solidFill>
              </a:defRPr>
            </a:lvl5pPr>
            <a:lvl6pPr lvl="5" algn="l">
              <a:lnSpc>
                <a:spcPct val="100000"/>
              </a:lnSpc>
              <a:spcBef>
                <a:spcPts val="0"/>
              </a:spcBef>
              <a:spcAft>
                <a:spcPts val="0"/>
              </a:spcAft>
              <a:buClr>
                <a:schemeClr val="accent1"/>
              </a:buClr>
              <a:buSzPts val="5600"/>
              <a:buNone/>
              <a:defRPr sz="5600">
                <a:solidFill>
                  <a:schemeClr val="accent1"/>
                </a:solidFill>
              </a:defRPr>
            </a:lvl6pPr>
            <a:lvl7pPr lvl="6" algn="l">
              <a:lnSpc>
                <a:spcPct val="100000"/>
              </a:lnSpc>
              <a:spcBef>
                <a:spcPts val="0"/>
              </a:spcBef>
              <a:spcAft>
                <a:spcPts val="0"/>
              </a:spcAft>
              <a:buClr>
                <a:schemeClr val="accent1"/>
              </a:buClr>
              <a:buSzPts val="5600"/>
              <a:buNone/>
              <a:defRPr sz="5600">
                <a:solidFill>
                  <a:schemeClr val="accent1"/>
                </a:solidFill>
              </a:defRPr>
            </a:lvl7pPr>
            <a:lvl8pPr lvl="7" algn="l">
              <a:lnSpc>
                <a:spcPct val="100000"/>
              </a:lnSpc>
              <a:spcBef>
                <a:spcPts val="0"/>
              </a:spcBef>
              <a:spcAft>
                <a:spcPts val="0"/>
              </a:spcAft>
              <a:buClr>
                <a:schemeClr val="accent1"/>
              </a:buClr>
              <a:buSzPts val="5600"/>
              <a:buNone/>
              <a:defRPr sz="5600">
                <a:solidFill>
                  <a:schemeClr val="accent1"/>
                </a:solidFill>
              </a:defRPr>
            </a:lvl8pPr>
            <a:lvl9pPr lvl="8" algn="l">
              <a:lnSpc>
                <a:spcPct val="100000"/>
              </a:lnSpc>
              <a:spcBef>
                <a:spcPts val="0"/>
              </a:spcBef>
              <a:spcAft>
                <a:spcPts val="0"/>
              </a:spcAft>
              <a:buClr>
                <a:schemeClr val="accent1"/>
              </a:buClr>
              <a:buSzPts val="5600"/>
              <a:buNone/>
              <a:defRPr sz="5600">
                <a:solidFill>
                  <a:schemeClr val="accent1"/>
                </a:solidFill>
              </a:defRPr>
            </a:lvl9pPr>
          </a:lstStyle>
          <a:p/>
        </p:txBody>
      </p:sp>
      <p:sp>
        <p:nvSpPr>
          <p:cNvPr id="147" name="Google Shape;147;p131"/>
          <p:cNvSpPr txBox="1"/>
          <p:nvPr>
            <p:ph idx="1" type="subTitle"/>
          </p:nvPr>
        </p:nvSpPr>
        <p:spPr>
          <a:xfrm>
            <a:off x="683600" y="5120852"/>
            <a:ext cx="10824900" cy="10500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chemeClr val="accent2"/>
              </a:buClr>
              <a:buSzPts val="3200"/>
              <a:buNone/>
              <a:defRPr sz="3200">
                <a:solidFill>
                  <a:schemeClr val="accent2"/>
                </a:solidFill>
              </a:defRPr>
            </a:lvl1pPr>
            <a:lvl2pPr lvl="1" algn="l">
              <a:lnSpc>
                <a:spcPct val="100000"/>
              </a:lnSpc>
              <a:spcBef>
                <a:spcPts val="0"/>
              </a:spcBef>
              <a:spcAft>
                <a:spcPts val="0"/>
              </a:spcAft>
              <a:buClr>
                <a:schemeClr val="accent2"/>
              </a:buClr>
              <a:buSzPts val="3200"/>
              <a:buNone/>
              <a:defRPr sz="3200">
                <a:solidFill>
                  <a:schemeClr val="accent2"/>
                </a:solidFill>
              </a:defRPr>
            </a:lvl2pPr>
            <a:lvl3pPr lvl="2" algn="l">
              <a:lnSpc>
                <a:spcPct val="100000"/>
              </a:lnSpc>
              <a:spcBef>
                <a:spcPts val="0"/>
              </a:spcBef>
              <a:spcAft>
                <a:spcPts val="0"/>
              </a:spcAft>
              <a:buClr>
                <a:schemeClr val="accent2"/>
              </a:buClr>
              <a:buSzPts val="3200"/>
              <a:buNone/>
              <a:defRPr sz="3200">
                <a:solidFill>
                  <a:schemeClr val="accent2"/>
                </a:solidFill>
              </a:defRPr>
            </a:lvl3pPr>
            <a:lvl4pPr lvl="3" algn="l">
              <a:lnSpc>
                <a:spcPct val="100000"/>
              </a:lnSpc>
              <a:spcBef>
                <a:spcPts val="0"/>
              </a:spcBef>
              <a:spcAft>
                <a:spcPts val="0"/>
              </a:spcAft>
              <a:buClr>
                <a:schemeClr val="accent2"/>
              </a:buClr>
              <a:buSzPts val="3200"/>
              <a:buNone/>
              <a:defRPr sz="3200">
                <a:solidFill>
                  <a:schemeClr val="accent2"/>
                </a:solidFill>
              </a:defRPr>
            </a:lvl4pPr>
            <a:lvl5pPr lvl="4" algn="l">
              <a:lnSpc>
                <a:spcPct val="100000"/>
              </a:lnSpc>
              <a:spcBef>
                <a:spcPts val="0"/>
              </a:spcBef>
              <a:spcAft>
                <a:spcPts val="0"/>
              </a:spcAft>
              <a:buClr>
                <a:schemeClr val="accent2"/>
              </a:buClr>
              <a:buSzPts val="3200"/>
              <a:buNone/>
              <a:defRPr sz="3200">
                <a:solidFill>
                  <a:schemeClr val="accent2"/>
                </a:solidFill>
              </a:defRPr>
            </a:lvl5pPr>
            <a:lvl6pPr lvl="5" algn="l">
              <a:lnSpc>
                <a:spcPct val="100000"/>
              </a:lnSpc>
              <a:spcBef>
                <a:spcPts val="0"/>
              </a:spcBef>
              <a:spcAft>
                <a:spcPts val="0"/>
              </a:spcAft>
              <a:buClr>
                <a:schemeClr val="accent2"/>
              </a:buClr>
              <a:buSzPts val="3200"/>
              <a:buNone/>
              <a:defRPr sz="3200">
                <a:solidFill>
                  <a:schemeClr val="accent2"/>
                </a:solidFill>
              </a:defRPr>
            </a:lvl6pPr>
            <a:lvl7pPr lvl="6" algn="l">
              <a:lnSpc>
                <a:spcPct val="100000"/>
              </a:lnSpc>
              <a:spcBef>
                <a:spcPts val="0"/>
              </a:spcBef>
              <a:spcAft>
                <a:spcPts val="0"/>
              </a:spcAft>
              <a:buClr>
                <a:schemeClr val="accent2"/>
              </a:buClr>
              <a:buSzPts val="3200"/>
              <a:buNone/>
              <a:defRPr sz="3200">
                <a:solidFill>
                  <a:schemeClr val="accent2"/>
                </a:solidFill>
              </a:defRPr>
            </a:lvl7pPr>
            <a:lvl8pPr lvl="7" algn="l">
              <a:lnSpc>
                <a:spcPct val="100000"/>
              </a:lnSpc>
              <a:spcBef>
                <a:spcPts val="0"/>
              </a:spcBef>
              <a:spcAft>
                <a:spcPts val="0"/>
              </a:spcAft>
              <a:buClr>
                <a:schemeClr val="accent2"/>
              </a:buClr>
              <a:buSzPts val="3200"/>
              <a:buNone/>
              <a:defRPr sz="3200">
                <a:solidFill>
                  <a:schemeClr val="accent2"/>
                </a:solidFill>
              </a:defRPr>
            </a:lvl8pPr>
            <a:lvl9pPr lvl="8" algn="l">
              <a:lnSpc>
                <a:spcPct val="100000"/>
              </a:lnSpc>
              <a:spcBef>
                <a:spcPts val="0"/>
              </a:spcBef>
              <a:spcAft>
                <a:spcPts val="0"/>
              </a:spcAft>
              <a:buClr>
                <a:schemeClr val="accent2"/>
              </a:buClr>
              <a:buSzPts val="3200"/>
              <a:buNone/>
              <a:defRPr sz="3200">
                <a:solidFill>
                  <a:schemeClr val="accent2"/>
                </a:solidFill>
              </a:defRPr>
            </a:lvl9pPr>
          </a:lstStyle>
          <a:p/>
        </p:txBody>
      </p:sp>
      <p:sp>
        <p:nvSpPr>
          <p:cNvPr id="148" name="Google Shape;148;p13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9" name="Shape 149"/>
        <p:cNvGrpSpPr/>
        <p:nvPr/>
      </p:nvGrpSpPr>
      <p:grpSpPr>
        <a:xfrm>
          <a:off x="0" y="0"/>
          <a:ext cx="0" cy="0"/>
          <a:chOff x="0" y="0"/>
          <a:chExt cx="0" cy="0"/>
        </a:xfrm>
      </p:grpSpPr>
      <p:cxnSp>
        <p:nvCxnSpPr>
          <p:cNvPr id="150" name="Google Shape;150;p132"/>
          <p:cNvCxnSpPr/>
          <p:nvPr/>
        </p:nvCxnSpPr>
        <p:spPr>
          <a:xfrm>
            <a:off x="855912" y="4796667"/>
            <a:ext cx="520500" cy="0"/>
          </a:xfrm>
          <a:prstGeom prst="straightConnector1">
            <a:avLst/>
          </a:prstGeom>
          <a:noFill/>
          <a:ln cap="flat" cmpd="sng" w="28575">
            <a:solidFill>
              <a:schemeClr val="lt2"/>
            </a:solidFill>
            <a:prstDash val="solid"/>
            <a:round/>
            <a:headEnd len="sm" w="sm" type="none"/>
            <a:tailEnd len="sm" w="sm" type="none"/>
          </a:ln>
        </p:spPr>
      </p:cxnSp>
      <p:sp>
        <p:nvSpPr>
          <p:cNvPr id="151" name="Google Shape;151;p132"/>
          <p:cNvSpPr txBox="1"/>
          <p:nvPr>
            <p:ph type="title"/>
          </p:nvPr>
        </p:nvSpPr>
        <p:spPr>
          <a:xfrm>
            <a:off x="683600" y="2524400"/>
            <a:ext cx="10824900" cy="20304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Clr>
                <a:schemeClr val="accent1"/>
              </a:buClr>
              <a:buSzPts val="8000"/>
              <a:buNone/>
              <a:defRPr sz="8000">
                <a:solidFill>
                  <a:schemeClr val="accent1"/>
                </a:solidFill>
              </a:defRPr>
            </a:lvl1pPr>
            <a:lvl2pPr lvl="1" algn="l">
              <a:lnSpc>
                <a:spcPct val="100000"/>
              </a:lnSpc>
              <a:spcBef>
                <a:spcPts val="0"/>
              </a:spcBef>
              <a:spcAft>
                <a:spcPts val="0"/>
              </a:spcAft>
              <a:buClr>
                <a:schemeClr val="accent1"/>
              </a:buClr>
              <a:buSzPts val="8000"/>
              <a:buNone/>
              <a:defRPr sz="8000">
                <a:solidFill>
                  <a:schemeClr val="accent1"/>
                </a:solidFill>
              </a:defRPr>
            </a:lvl2pPr>
            <a:lvl3pPr lvl="2" algn="l">
              <a:lnSpc>
                <a:spcPct val="100000"/>
              </a:lnSpc>
              <a:spcBef>
                <a:spcPts val="0"/>
              </a:spcBef>
              <a:spcAft>
                <a:spcPts val="0"/>
              </a:spcAft>
              <a:buClr>
                <a:schemeClr val="accent1"/>
              </a:buClr>
              <a:buSzPts val="8000"/>
              <a:buNone/>
              <a:defRPr sz="8000">
                <a:solidFill>
                  <a:schemeClr val="accent1"/>
                </a:solidFill>
              </a:defRPr>
            </a:lvl3pPr>
            <a:lvl4pPr lvl="3" algn="l">
              <a:lnSpc>
                <a:spcPct val="100000"/>
              </a:lnSpc>
              <a:spcBef>
                <a:spcPts val="0"/>
              </a:spcBef>
              <a:spcAft>
                <a:spcPts val="0"/>
              </a:spcAft>
              <a:buClr>
                <a:schemeClr val="accent1"/>
              </a:buClr>
              <a:buSzPts val="8000"/>
              <a:buNone/>
              <a:defRPr sz="8000">
                <a:solidFill>
                  <a:schemeClr val="accent1"/>
                </a:solidFill>
              </a:defRPr>
            </a:lvl4pPr>
            <a:lvl5pPr lvl="4" algn="l">
              <a:lnSpc>
                <a:spcPct val="100000"/>
              </a:lnSpc>
              <a:spcBef>
                <a:spcPts val="0"/>
              </a:spcBef>
              <a:spcAft>
                <a:spcPts val="0"/>
              </a:spcAft>
              <a:buClr>
                <a:schemeClr val="accent1"/>
              </a:buClr>
              <a:buSzPts val="8000"/>
              <a:buNone/>
              <a:defRPr sz="8000">
                <a:solidFill>
                  <a:schemeClr val="accent1"/>
                </a:solidFill>
              </a:defRPr>
            </a:lvl5pPr>
            <a:lvl6pPr lvl="5" algn="l">
              <a:lnSpc>
                <a:spcPct val="100000"/>
              </a:lnSpc>
              <a:spcBef>
                <a:spcPts val="0"/>
              </a:spcBef>
              <a:spcAft>
                <a:spcPts val="0"/>
              </a:spcAft>
              <a:buClr>
                <a:schemeClr val="accent1"/>
              </a:buClr>
              <a:buSzPts val="8000"/>
              <a:buNone/>
              <a:defRPr sz="8000">
                <a:solidFill>
                  <a:schemeClr val="accent1"/>
                </a:solidFill>
              </a:defRPr>
            </a:lvl6pPr>
            <a:lvl7pPr lvl="6" algn="l">
              <a:lnSpc>
                <a:spcPct val="100000"/>
              </a:lnSpc>
              <a:spcBef>
                <a:spcPts val="0"/>
              </a:spcBef>
              <a:spcAft>
                <a:spcPts val="0"/>
              </a:spcAft>
              <a:buClr>
                <a:schemeClr val="accent1"/>
              </a:buClr>
              <a:buSzPts val="8000"/>
              <a:buNone/>
              <a:defRPr sz="8000">
                <a:solidFill>
                  <a:schemeClr val="accent1"/>
                </a:solidFill>
              </a:defRPr>
            </a:lvl7pPr>
            <a:lvl8pPr lvl="7" algn="l">
              <a:lnSpc>
                <a:spcPct val="100000"/>
              </a:lnSpc>
              <a:spcBef>
                <a:spcPts val="0"/>
              </a:spcBef>
              <a:spcAft>
                <a:spcPts val="0"/>
              </a:spcAft>
              <a:buClr>
                <a:schemeClr val="accent1"/>
              </a:buClr>
              <a:buSzPts val="8000"/>
              <a:buNone/>
              <a:defRPr sz="8000">
                <a:solidFill>
                  <a:schemeClr val="accent1"/>
                </a:solidFill>
              </a:defRPr>
            </a:lvl8pPr>
            <a:lvl9pPr lvl="8" algn="l">
              <a:lnSpc>
                <a:spcPct val="100000"/>
              </a:lnSpc>
              <a:spcBef>
                <a:spcPts val="0"/>
              </a:spcBef>
              <a:spcAft>
                <a:spcPts val="0"/>
              </a:spcAft>
              <a:buClr>
                <a:schemeClr val="accent1"/>
              </a:buClr>
              <a:buSzPts val="8000"/>
              <a:buNone/>
              <a:defRPr sz="8000">
                <a:solidFill>
                  <a:schemeClr val="accent1"/>
                </a:solidFill>
              </a:defRPr>
            </a:lvl9pPr>
          </a:lstStyle>
          <a:p/>
        </p:txBody>
      </p:sp>
      <p:sp>
        <p:nvSpPr>
          <p:cNvPr id="152" name="Google Shape;152;p13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3" name="Shape 153"/>
        <p:cNvGrpSpPr/>
        <p:nvPr/>
      </p:nvGrpSpPr>
      <p:grpSpPr>
        <a:xfrm>
          <a:off x="0" y="0"/>
          <a:ext cx="0" cy="0"/>
          <a:chOff x="0" y="0"/>
          <a:chExt cx="0" cy="0"/>
        </a:xfrm>
      </p:grpSpPr>
      <p:sp>
        <p:nvSpPr>
          <p:cNvPr id="154" name="Google Shape;154;p133"/>
          <p:cNvSpPr/>
          <p:nvPr/>
        </p:nvSpPr>
        <p:spPr>
          <a:xfrm>
            <a:off x="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33"/>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56" name="Google Shape;156;p133"/>
          <p:cNvSpPr txBox="1"/>
          <p:nvPr>
            <p:ph idx="1" type="body"/>
          </p:nvPr>
        </p:nvSpPr>
        <p:spPr>
          <a:xfrm>
            <a:off x="415600" y="1562133"/>
            <a:ext cx="11360700" cy="45297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57" name="Google Shape;157;p13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8" name="Shape 158"/>
        <p:cNvGrpSpPr/>
        <p:nvPr/>
      </p:nvGrpSpPr>
      <p:grpSpPr>
        <a:xfrm>
          <a:off x="0" y="0"/>
          <a:ext cx="0" cy="0"/>
          <a:chOff x="0" y="0"/>
          <a:chExt cx="0" cy="0"/>
        </a:xfrm>
      </p:grpSpPr>
      <p:sp>
        <p:nvSpPr>
          <p:cNvPr id="159" name="Google Shape;159;p134"/>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60" name="Google Shape;160;p134"/>
          <p:cNvSpPr txBox="1"/>
          <p:nvPr>
            <p:ph idx="1" type="body"/>
          </p:nvPr>
        </p:nvSpPr>
        <p:spPr>
          <a:xfrm>
            <a:off x="415600" y="1562233"/>
            <a:ext cx="5333100" cy="45297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61" name="Google Shape;161;p134"/>
          <p:cNvSpPr txBox="1"/>
          <p:nvPr>
            <p:ph idx="2" type="body"/>
          </p:nvPr>
        </p:nvSpPr>
        <p:spPr>
          <a:xfrm>
            <a:off x="6443200" y="1562233"/>
            <a:ext cx="5333100" cy="45297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62" name="Google Shape;162;p13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3" name="Shape 163"/>
        <p:cNvGrpSpPr/>
        <p:nvPr/>
      </p:nvGrpSpPr>
      <p:grpSpPr>
        <a:xfrm>
          <a:off x="0" y="0"/>
          <a:ext cx="0" cy="0"/>
          <a:chOff x="0" y="0"/>
          <a:chExt cx="0" cy="0"/>
        </a:xfrm>
      </p:grpSpPr>
      <p:sp>
        <p:nvSpPr>
          <p:cNvPr id="164" name="Google Shape;164;p135"/>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65" name="Google Shape;165;p13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6" name="Shape 166"/>
        <p:cNvGrpSpPr/>
        <p:nvPr/>
      </p:nvGrpSpPr>
      <p:grpSpPr>
        <a:xfrm>
          <a:off x="0" y="0"/>
          <a:ext cx="0" cy="0"/>
          <a:chOff x="0" y="0"/>
          <a:chExt cx="0" cy="0"/>
        </a:xfrm>
      </p:grpSpPr>
      <p:sp>
        <p:nvSpPr>
          <p:cNvPr id="167" name="Google Shape;167;p136"/>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68" name="Google Shape;168;p136"/>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69" name="Google Shape;169;p1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70" name="Shape 170"/>
        <p:cNvGrpSpPr/>
        <p:nvPr/>
      </p:nvGrpSpPr>
      <p:grpSpPr>
        <a:xfrm>
          <a:off x="0" y="0"/>
          <a:ext cx="0" cy="0"/>
          <a:chOff x="0" y="0"/>
          <a:chExt cx="0" cy="0"/>
        </a:xfrm>
      </p:grpSpPr>
      <p:sp>
        <p:nvSpPr>
          <p:cNvPr id="171" name="Google Shape;171;p137"/>
          <p:cNvSpPr txBox="1"/>
          <p:nvPr>
            <p:ph type="title"/>
          </p:nvPr>
        </p:nvSpPr>
        <p:spPr>
          <a:xfrm>
            <a:off x="653667" y="701800"/>
            <a:ext cx="74721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l">
              <a:lnSpc>
                <a:spcPct val="100000"/>
              </a:lnSpc>
              <a:spcBef>
                <a:spcPts val="0"/>
              </a:spcBef>
              <a:spcAft>
                <a:spcPts val="0"/>
              </a:spcAft>
              <a:buClr>
                <a:schemeClr val="accent1"/>
              </a:buClr>
              <a:buSzPts val="7200"/>
              <a:buNone/>
              <a:defRPr sz="7200">
                <a:solidFill>
                  <a:schemeClr val="accent1"/>
                </a:solidFill>
              </a:defRPr>
            </a:lvl2pPr>
            <a:lvl3pPr lvl="2" algn="l">
              <a:lnSpc>
                <a:spcPct val="100000"/>
              </a:lnSpc>
              <a:spcBef>
                <a:spcPts val="0"/>
              </a:spcBef>
              <a:spcAft>
                <a:spcPts val="0"/>
              </a:spcAft>
              <a:buClr>
                <a:schemeClr val="accent1"/>
              </a:buClr>
              <a:buSzPts val="7200"/>
              <a:buNone/>
              <a:defRPr sz="7200">
                <a:solidFill>
                  <a:schemeClr val="accent1"/>
                </a:solidFill>
              </a:defRPr>
            </a:lvl3pPr>
            <a:lvl4pPr lvl="3" algn="l">
              <a:lnSpc>
                <a:spcPct val="100000"/>
              </a:lnSpc>
              <a:spcBef>
                <a:spcPts val="0"/>
              </a:spcBef>
              <a:spcAft>
                <a:spcPts val="0"/>
              </a:spcAft>
              <a:buClr>
                <a:schemeClr val="accent1"/>
              </a:buClr>
              <a:buSzPts val="7200"/>
              <a:buNone/>
              <a:defRPr sz="7200">
                <a:solidFill>
                  <a:schemeClr val="accent1"/>
                </a:solidFill>
              </a:defRPr>
            </a:lvl4pPr>
            <a:lvl5pPr lvl="4" algn="l">
              <a:lnSpc>
                <a:spcPct val="100000"/>
              </a:lnSpc>
              <a:spcBef>
                <a:spcPts val="0"/>
              </a:spcBef>
              <a:spcAft>
                <a:spcPts val="0"/>
              </a:spcAft>
              <a:buClr>
                <a:schemeClr val="accent1"/>
              </a:buClr>
              <a:buSzPts val="7200"/>
              <a:buNone/>
              <a:defRPr sz="7200">
                <a:solidFill>
                  <a:schemeClr val="accent1"/>
                </a:solidFill>
              </a:defRPr>
            </a:lvl5pPr>
            <a:lvl6pPr lvl="5" algn="l">
              <a:lnSpc>
                <a:spcPct val="100000"/>
              </a:lnSpc>
              <a:spcBef>
                <a:spcPts val="0"/>
              </a:spcBef>
              <a:spcAft>
                <a:spcPts val="0"/>
              </a:spcAft>
              <a:buClr>
                <a:schemeClr val="accent1"/>
              </a:buClr>
              <a:buSzPts val="7200"/>
              <a:buNone/>
              <a:defRPr sz="7200">
                <a:solidFill>
                  <a:schemeClr val="accent1"/>
                </a:solidFill>
              </a:defRPr>
            </a:lvl6pPr>
            <a:lvl7pPr lvl="6" algn="l">
              <a:lnSpc>
                <a:spcPct val="100000"/>
              </a:lnSpc>
              <a:spcBef>
                <a:spcPts val="0"/>
              </a:spcBef>
              <a:spcAft>
                <a:spcPts val="0"/>
              </a:spcAft>
              <a:buClr>
                <a:schemeClr val="accent1"/>
              </a:buClr>
              <a:buSzPts val="7200"/>
              <a:buNone/>
              <a:defRPr sz="7200">
                <a:solidFill>
                  <a:schemeClr val="accent1"/>
                </a:solidFill>
              </a:defRPr>
            </a:lvl7pPr>
            <a:lvl8pPr lvl="7" algn="l">
              <a:lnSpc>
                <a:spcPct val="100000"/>
              </a:lnSpc>
              <a:spcBef>
                <a:spcPts val="0"/>
              </a:spcBef>
              <a:spcAft>
                <a:spcPts val="0"/>
              </a:spcAft>
              <a:buClr>
                <a:schemeClr val="accent1"/>
              </a:buClr>
              <a:buSzPts val="7200"/>
              <a:buNone/>
              <a:defRPr sz="7200">
                <a:solidFill>
                  <a:schemeClr val="accent1"/>
                </a:solidFill>
              </a:defRPr>
            </a:lvl8pPr>
            <a:lvl9pPr lvl="8" algn="l">
              <a:lnSpc>
                <a:spcPct val="100000"/>
              </a:lnSpc>
              <a:spcBef>
                <a:spcPts val="0"/>
              </a:spcBef>
              <a:spcAft>
                <a:spcPts val="0"/>
              </a:spcAft>
              <a:buClr>
                <a:schemeClr val="accent1"/>
              </a:buClr>
              <a:buSzPts val="7200"/>
              <a:buNone/>
              <a:defRPr sz="7200">
                <a:solidFill>
                  <a:schemeClr val="accent1"/>
                </a:solidFill>
              </a:defRPr>
            </a:lvl9pPr>
          </a:lstStyle>
          <a:p/>
        </p:txBody>
      </p:sp>
      <p:sp>
        <p:nvSpPr>
          <p:cNvPr id="172" name="Google Shape;172;p1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3" name="Shape 173"/>
        <p:cNvGrpSpPr/>
        <p:nvPr/>
      </p:nvGrpSpPr>
      <p:grpSpPr>
        <a:xfrm>
          <a:off x="0" y="0"/>
          <a:ext cx="0" cy="0"/>
          <a:chOff x="0" y="0"/>
          <a:chExt cx="0" cy="0"/>
        </a:xfrm>
      </p:grpSpPr>
      <p:sp>
        <p:nvSpPr>
          <p:cNvPr id="174" name="Google Shape;174;p138"/>
          <p:cNvSpPr/>
          <p:nvPr/>
        </p:nvSpPr>
        <p:spPr>
          <a:xfrm>
            <a:off x="6096000" y="-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5" name="Google Shape;175;p138"/>
          <p:cNvCxnSpPr/>
          <p:nvPr/>
        </p:nvCxnSpPr>
        <p:spPr>
          <a:xfrm>
            <a:off x="6706233" y="5994000"/>
            <a:ext cx="915300" cy="0"/>
          </a:xfrm>
          <a:prstGeom prst="straightConnector1">
            <a:avLst/>
          </a:prstGeom>
          <a:noFill/>
          <a:ln cap="flat" cmpd="sng" w="19050">
            <a:solidFill>
              <a:schemeClr val="lt2"/>
            </a:solidFill>
            <a:prstDash val="solid"/>
            <a:round/>
            <a:headEnd len="sm" w="sm" type="none"/>
            <a:tailEnd len="sm" w="sm" type="none"/>
          </a:ln>
        </p:spPr>
      </p:cxnSp>
      <p:sp>
        <p:nvSpPr>
          <p:cNvPr id="176" name="Google Shape;176;p138"/>
          <p:cNvSpPr txBox="1"/>
          <p:nvPr>
            <p:ph type="title"/>
          </p:nvPr>
        </p:nvSpPr>
        <p:spPr>
          <a:xfrm>
            <a:off x="354000" y="1843133"/>
            <a:ext cx="5393700" cy="1777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Clr>
                <a:schemeClr val="lt2"/>
              </a:buClr>
              <a:buSzPts val="5600"/>
              <a:buNone/>
              <a:defRPr sz="5600">
                <a:solidFill>
                  <a:schemeClr val="lt2"/>
                </a:solidFill>
              </a:defRPr>
            </a:lvl1pPr>
            <a:lvl2pPr lvl="1" algn="ctr">
              <a:lnSpc>
                <a:spcPct val="100000"/>
              </a:lnSpc>
              <a:spcBef>
                <a:spcPts val="0"/>
              </a:spcBef>
              <a:spcAft>
                <a:spcPts val="0"/>
              </a:spcAft>
              <a:buClr>
                <a:schemeClr val="lt2"/>
              </a:buClr>
              <a:buSzPts val="5600"/>
              <a:buNone/>
              <a:defRPr sz="5600">
                <a:solidFill>
                  <a:schemeClr val="lt2"/>
                </a:solidFill>
              </a:defRPr>
            </a:lvl2pPr>
            <a:lvl3pPr lvl="2" algn="ctr">
              <a:lnSpc>
                <a:spcPct val="100000"/>
              </a:lnSpc>
              <a:spcBef>
                <a:spcPts val="0"/>
              </a:spcBef>
              <a:spcAft>
                <a:spcPts val="0"/>
              </a:spcAft>
              <a:buClr>
                <a:schemeClr val="lt2"/>
              </a:buClr>
              <a:buSzPts val="5600"/>
              <a:buNone/>
              <a:defRPr sz="5600">
                <a:solidFill>
                  <a:schemeClr val="lt2"/>
                </a:solidFill>
              </a:defRPr>
            </a:lvl3pPr>
            <a:lvl4pPr lvl="3" algn="ctr">
              <a:lnSpc>
                <a:spcPct val="100000"/>
              </a:lnSpc>
              <a:spcBef>
                <a:spcPts val="0"/>
              </a:spcBef>
              <a:spcAft>
                <a:spcPts val="0"/>
              </a:spcAft>
              <a:buClr>
                <a:schemeClr val="lt2"/>
              </a:buClr>
              <a:buSzPts val="5600"/>
              <a:buNone/>
              <a:defRPr sz="5600">
                <a:solidFill>
                  <a:schemeClr val="lt2"/>
                </a:solidFill>
              </a:defRPr>
            </a:lvl4pPr>
            <a:lvl5pPr lvl="4" algn="ctr">
              <a:lnSpc>
                <a:spcPct val="100000"/>
              </a:lnSpc>
              <a:spcBef>
                <a:spcPts val="0"/>
              </a:spcBef>
              <a:spcAft>
                <a:spcPts val="0"/>
              </a:spcAft>
              <a:buClr>
                <a:schemeClr val="lt2"/>
              </a:buClr>
              <a:buSzPts val="5600"/>
              <a:buNone/>
              <a:defRPr sz="5600">
                <a:solidFill>
                  <a:schemeClr val="lt2"/>
                </a:solidFill>
              </a:defRPr>
            </a:lvl5pPr>
            <a:lvl6pPr lvl="5" algn="ctr">
              <a:lnSpc>
                <a:spcPct val="100000"/>
              </a:lnSpc>
              <a:spcBef>
                <a:spcPts val="0"/>
              </a:spcBef>
              <a:spcAft>
                <a:spcPts val="0"/>
              </a:spcAft>
              <a:buClr>
                <a:schemeClr val="lt2"/>
              </a:buClr>
              <a:buSzPts val="5600"/>
              <a:buNone/>
              <a:defRPr sz="5600">
                <a:solidFill>
                  <a:schemeClr val="lt2"/>
                </a:solidFill>
              </a:defRPr>
            </a:lvl6pPr>
            <a:lvl7pPr lvl="6" algn="ctr">
              <a:lnSpc>
                <a:spcPct val="100000"/>
              </a:lnSpc>
              <a:spcBef>
                <a:spcPts val="0"/>
              </a:spcBef>
              <a:spcAft>
                <a:spcPts val="0"/>
              </a:spcAft>
              <a:buClr>
                <a:schemeClr val="lt2"/>
              </a:buClr>
              <a:buSzPts val="5600"/>
              <a:buNone/>
              <a:defRPr sz="5600">
                <a:solidFill>
                  <a:schemeClr val="lt2"/>
                </a:solidFill>
              </a:defRPr>
            </a:lvl7pPr>
            <a:lvl8pPr lvl="7" algn="ctr">
              <a:lnSpc>
                <a:spcPct val="100000"/>
              </a:lnSpc>
              <a:spcBef>
                <a:spcPts val="0"/>
              </a:spcBef>
              <a:spcAft>
                <a:spcPts val="0"/>
              </a:spcAft>
              <a:buClr>
                <a:schemeClr val="lt2"/>
              </a:buClr>
              <a:buSzPts val="5600"/>
              <a:buNone/>
              <a:defRPr sz="5600">
                <a:solidFill>
                  <a:schemeClr val="lt2"/>
                </a:solidFill>
              </a:defRPr>
            </a:lvl8pPr>
            <a:lvl9pPr lvl="8" algn="ctr">
              <a:lnSpc>
                <a:spcPct val="100000"/>
              </a:lnSpc>
              <a:spcBef>
                <a:spcPts val="0"/>
              </a:spcBef>
              <a:spcAft>
                <a:spcPts val="0"/>
              </a:spcAft>
              <a:buClr>
                <a:schemeClr val="lt2"/>
              </a:buClr>
              <a:buSzPts val="5600"/>
              <a:buNone/>
              <a:defRPr sz="5600">
                <a:solidFill>
                  <a:schemeClr val="lt2"/>
                </a:solidFill>
              </a:defRPr>
            </a:lvl9pPr>
          </a:lstStyle>
          <a:p/>
        </p:txBody>
      </p:sp>
      <p:sp>
        <p:nvSpPr>
          <p:cNvPr id="177" name="Google Shape;177;p138"/>
          <p:cNvSpPr txBox="1"/>
          <p:nvPr>
            <p:ph idx="1" type="subTitle"/>
          </p:nvPr>
        </p:nvSpPr>
        <p:spPr>
          <a:xfrm>
            <a:off x="354000" y="3692001"/>
            <a:ext cx="5393700" cy="1794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8" name="Google Shape;178;p138"/>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Clr>
                <a:schemeClr val="accent1"/>
              </a:buClr>
              <a:buSzPts val="2400"/>
              <a:buChar char="●"/>
              <a:defRPr>
                <a:solidFill>
                  <a:schemeClr val="accent1"/>
                </a:solidFill>
              </a:defRPr>
            </a:lvl1pPr>
            <a:lvl2pPr indent="-349250" lvl="1" marL="914400" algn="l">
              <a:lnSpc>
                <a:spcPct val="115000"/>
              </a:lnSpc>
              <a:spcBef>
                <a:spcPts val="2100"/>
              </a:spcBef>
              <a:spcAft>
                <a:spcPts val="0"/>
              </a:spcAft>
              <a:buClr>
                <a:schemeClr val="accent1"/>
              </a:buClr>
              <a:buSzPts val="1900"/>
              <a:buChar char="○"/>
              <a:defRPr>
                <a:solidFill>
                  <a:schemeClr val="accent1"/>
                </a:solidFill>
              </a:defRPr>
            </a:lvl2pPr>
            <a:lvl3pPr indent="-349250" lvl="2" marL="1371600" algn="l">
              <a:lnSpc>
                <a:spcPct val="115000"/>
              </a:lnSpc>
              <a:spcBef>
                <a:spcPts val="2100"/>
              </a:spcBef>
              <a:spcAft>
                <a:spcPts val="0"/>
              </a:spcAft>
              <a:buClr>
                <a:schemeClr val="accent1"/>
              </a:buClr>
              <a:buSzPts val="1900"/>
              <a:buChar char="■"/>
              <a:defRPr>
                <a:solidFill>
                  <a:schemeClr val="accent1"/>
                </a:solidFill>
              </a:defRPr>
            </a:lvl3pPr>
            <a:lvl4pPr indent="-349250" lvl="3" marL="1828800" algn="l">
              <a:lnSpc>
                <a:spcPct val="115000"/>
              </a:lnSpc>
              <a:spcBef>
                <a:spcPts val="2100"/>
              </a:spcBef>
              <a:spcAft>
                <a:spcPts val="0"/>
              </a:spcAft>
              <a:buClr>
                <a:schemeClr val="accent1"/>
              </a:buClr>
              <a:buSzPts val="1900"/>
              <a:buChar char="●"/>
              <a:defRPr>
                <a:solidFill>
                  <a:schemeClr val="accent1"/>
                </a:solidFill>
              </a:defRPr>
            </a:lvl4pPr>
            <a:lvl5pPr indent="-349250" lvl="4" marL="2286000" algn="l">
              <a:lnSpc>
                <a:spcPct val="115000"/>
              </a:lnSpc>
              <a:spcBef>
                <a:spcPts val="2100"/>
              </a:spcBef>
              <a:spcAft>
                <a:spcPts val="0"/>
              </a:spcAft>
              <a:buClr>
                <a:schemeClr val="accent1"/>
              </a:buClr>
              <a:buSzPts val="1900"/>
              <a:buChar char="○"/>
              <a:defRPr>
                <a:solidFill>
                  <a:schemeClr val="accent1"/>
                </a:solidFill>
              </a:defRPr>
            </a:lvl5pPr>
            <a:lvl6pPr indent="-349250" lvl="5" marL="2743200" algn="l">
              <a:lnSpc>
                <a:spcPct val="115000"/>
              </a:lnSpc>
              <a:spcBef>
                <a:spcPts val="2100"/>
              </a:spcBef>
              <a:spcAft>
                <a:spcPts val="0"/>
              </a:spcAft>
              <a:buClr>
                <a:schemeClr val="accent1"/>
              </a:buClr>
              <a:buSzPts val="1900"/>
              <a:buChar char="■"/>
              <a:defRPr>
                <a:solidFill>
                  <a:schemeClr val="accent1"/>
                </a:solidFill>
              </a:defRPr>
            </a:lvl6pPr>
            <a:lvl7pPr indent="-349250" lvl="6" marL="3200400" algn="l">
              <a:lnSpc>
                <a:spcPct val="115000"/>
              </a:lnSpc>
              <a:spcBef>
                <a:spcPts val="2100"/>
              </a:spcBef>
              <a:spcAft>
                <a:spcPts val="0"/>
              </a:spcAft>
              <a:buClr>
                <a:schemeClr val="accent1"/>
              </a:buClr>
              <a:buSzPts val="1900"/>
              <a:buChar char="●"/>
              <a:defRPr>
                <a:solidFill>
                  <a:schemeClr val="accent1"/>
                </a:solidFill>
              </a:defRPr>
            </a:lvl7pPr>
            <a:lvl8pPr indent="-349250" lvl="7" marL="3657600" algn="l">
              <a:lnSpc>
                <a:spcPct val="115000"/>
              </a:lnSpc>
              <a:spcBef>
                <a:spcPts val="2100"/>
              </a:spcBef>
              <a:spcAft>
                <a:spcPts val="0"/>
              </a:spcAft>
              <a:buClr>
                <a:schemeClr val="accent1"/>
              </a:buClr>
              <a:buSzPts val="1900"/>
              <a:buChar char="○"/>
              <a:defRPr>
                <a:solidFill>
                  <a:schemeClr val="accent1"/>
                </a:solidFill>
              </a:defRPr>
            </a:lvl8pPr>
            <a:lvl9pPr indent="-349250" lvl="8" marL="4114800" algn="l">
              <a:lnSpc>
                <a:spcPct val="115000"/>
              </a:lnSpc>
              <a:spcBef>
                <a:spcPts val="2100"/>
              </a:spcBef>
              <a:spcAft>
                <a:spcPts val="2100"/>
              </a:spcAft>
              <a:buClr>
                <a:schemeClr val="accent1"/>
              </a:buClr>
              <a:buSzPts val="1900"/>
              <a:buChar char="■"/>
              <a:defRPr>
                <a:solidFill>
                  <a:schemeClr val="accent1"/>
                </a:solidFill>
              </a:defRPr>
            </a:lvl9pPr>
          </a:lstStyle>
          <a:p/>
        </p:txBody>
      </p:sp>
      <p:sp>
        <p:nvSpPr>
          <p:cNvPr id="179" name="Google Shape;179;p1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0" name="Shape 180"/>
        <p:cNvGrpSpPr/>
        <p:nvPr/>
      </p:nvGrpSpPr>
      <p:grpSpPr>
        <a:xfrm>
          <a:off x="0" y="0"/>
          <a:ext cx="0" cy="0"/>
          <a:chOff x="0" y="0"/>
          <a:chExt cx="0" cy="0"/>
        </a:xfrm>
      </p:grpSpPr>
      <p:sp>
        <p:nvSpPr>
          <p:cNvPr id="181" name="Google Shape;181;p139"/>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182" name="Google Shape;182;p1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sp>
        <p:nvSpPr>
          <p:cNvPr id="184" name="Google Shape;184;p140"/>
          <p:cNvSpPr txBox="1"/>
          <p:nvPr>
            <p:ph hasCustomPrompt="1" type="title"/>
          </p:nvPr>
        </p:nvSpPr>
        <p:spPr>
          <a:xfrm>
            <a:off x="415600" y="1386200"/>
            <a:ext cx="11360700" cy="2808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8700"/>
              <a:buNone/>
              <a:defRPr b="1" sz="18700"/>
            </a:lvl1pPr>
            <a:lvl2pPr lvl="1" algn="ctr">
              <a:lnSpc>
                <a:spcPct val="100000"/>
              </a:lnSpc>
              <a:spcBef>
                <a:spcPts val="0"/>
              </a:spcBef>
              <a:spcAft>
                <a:spcPts val="0"/>
              </a:spcAft>
              <a:buSzPts val="18700"/>
              <a:buNone/>
              <a:defRPr b="1" sz="18700"/>
            </a:lvl2pPr>
            <a:lvl3pPr lvl="2" algn="ctr">
              <a:lnSpc>
                <a:spcPct val="100000"/>
              </a:lnSpc>
              <a:spcBef>
                <a:spcPts val="0"/>
              </a:spcBef>
              <a:spcAft>
                <a:spcPts val="0"/>
              </a:spcAft>
              <a:buSzPts val="18700"/>
              <a:buNone/>
              <a:defRPr b="1" sz="18700"/>
            </a:lvl3pPr>
            <a:lvl4pPr lvl="3" algn="ctr">
              <a:lnSpc>
                <a:spcPct val="100000"/>
              </a:lnSpc>
              <a:spcBef>
                <a:spcPts val="0"/>
              </a:spcBef>
              <a:spcAft>
                <a:spcPts val="0"/>
              </a:spcAft>
              <a:buSzPts val="18700"/>
              <a:buNone/>
              <a:defRPr b="1" sz="18700"/>
            </a:lvl4pPr>
            <a:lvl5pPr lvl="4" algn="ctr">
              <a:lnSpc>
                <a:spcPct val="100000"/>
              </a:lnSpc>
              <a:spcBef>
                <a:spcPts val="0"/>
              </a:spcBef>
              <a:spcAft>
                <a:spcPts val="0"/>
              </a:spcAft>
              <a:buSzPts val="18700"/>
              <a:buNone/>
              <a:defRPr b="1" sz="18700"/>
            </a:lvl5pPr>
            <a:lvl6pPr lvl="5" algn="ctr">
              <a:lnSpc>
                <a:spcPct val="100000"/>
              </a:lnSpc>
              <a:spcBef>
                <a:spcPts val="0"/>
              </a:spcBef>
              <a:spcAft>
                <a:spcPts val="0"/>
              </a:spcAft>
              <a:buSzPts val="18700"/>
              <a:buNone/>
              <a:defRPr b="1" sz="18700"/>
            </a:lvl6pPr>
            <a:lvl7pPr lvl="6" algn="ctr">
              <a:lnSpc>
                <a:spcPct val="100000"/>
              </a:lnSpc>
              <a:spcBef>
                <a:spcPts val="0"/>
              </a:spcBef>
              <a:spcAft>
                <a:spcPts val="0"/>
              </a:spcAft>
              <a:buSzPts val="18700"/>
              <a:buNone/>
              <a:defRPr b="1" sz="18700"/>
            </a:lvl7pPr>
            <a:lvl8pPr lvl="7" algn="ctr">
              <a:lnSpc>
                <a:spcPct val="100000"/>
              </a:lnSpc>
              <a:spcBef>
                <a:spcPts val="0"/>
              </a:spcBef>
              <a:spcAft>
                <a:spcPts val="0"/>
              </a:spcAft>
              <a:buSzPts val="18700"/>
              <a:buNone/>
              <a:defRPr b="1" sz="18700"/>
            </a:lvl8pPr>
            <a:lvl9pPr lvl="8" algn="ctr">
              <a:lnSpc>
                <a:spcPct val="100000"/>
              </a:lnSpc>
              <a:spcBef>
                <a:spcPts val="0"/>
              </a:spcBef>
              <a:spcAft>
                <a:spcPts val="0"/>
              </a:spcAft>
              <a:buSzPts val="18700"/>
              <a:buNone/>
              <a:defRPr b="1" sz="18700"/>
            </a:lvl9pPr>
          </a:lstStyle>
          <a:p>
            <a:r>
              <a:t>xx%</a:t>
            </a:r>
          </a:p>
        </p:txBody>
      </p:sp>
      <p:sp>
        <p:nvSpPr>
          <p:cNvPr id="185" name="Google Shape;185;p140"/>
          <p:cNvSpPr txBox="1"/>
          <p:nvPr>
            <p:ph idx="1" type="body"/>
          </p:nvPr>
        </p:nvSpPr>
        <p:spPr>
          <a:xfrm>
            <a:off x="415600" y="43045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186" name="Google Shape;186;p1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7" name="Shape 187"/>
        <p:cNvGrpSpPr/>
        <p:nvPr/>
      </p:nvGrpSpPr>
      <p:grpSpPr>
        <a:xfrm>
          <a:off x="0" y="0"/>
          <a:ext cx="0" cy="0"/>
          <a:chOff x="0" y="0"/>
          <a:chExt cx="0" cy="0"/>
        </a:xfrm>
      </p:grpSpPr>
      <p:sp>
        <p:nvSpPr>
          <p:cNvPr id="188" name="Google Shape;188;p14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Review" showMasterSp="0">
  <p:cSld name="Closing Review">
    <p:bg>
      <p:bgPr>
        <a:gradFill>
          <a:gsLst>
            <a:gs pos="0">
              <a:srgbClr val="375173"/>
            </a:gs>
            <a:gs pos="99000">
              <a:srgbClr val="2D82D7"/>
            </a:gs>
            <a:gs pos="100000">
              <a:srgbClr val="7CB2E6"/>
            </a:gs>
          </a:gsLst>
          <a:lin ang="2700000" scaled="0"/>
        </a:gradFill>
      </p:bgPr>
    </p:bg>
    <p:spTree>
      <p:nvGrpSpPr>
        <p:cNvPr id="36" name="Shape 36"/>
        <p:cNvGrpSpPr/>
        <p:nvPr/>
      </p:nvGrpSpPr>
      <p:grpSpPr>
        <a:xfrm>
          <a:off x="0" y="0"/>
          <a:ext cx="0" cy="0"/>
          <a:chOff x="0" y="0"/>
          <a:chExt cx="0" cy="0"/>
        </a:xfrm>
      </p:grpSpPr>
      <p:sp>
        <p:nvSpPr>
          <p:cNvPr id="37" name="Google Shape;37;p111"/>
          <p:cNvSpPr txBox="1"/>
          <p:nvPr>
            <p:ph type="title"/>
          </p:nvPr>
        </p:nvSpPr>
        <p:spPr>
          <a:xfrm>
            <a:off x="533400" y="304799"/>
            <a:ext cx="11125200" cy="731520"/>
          </a:xfrm>
          <a:prstGeom prst="rect">
            <a:avLst/>
          </a:prstGeom>
          <a:solidFill>
            <a:schemeClr val="lt1"/>
          </a:solidFill>
          <a:ln>
            <a:noFill/>
          </a:ln>
        </p:spPr>
        <p:txBody>
          <a:bodyPr anchorCtr="0" anchor="ctr" bIns="0" lIns="0" spcFirstLastPara="1" rIns="0" wrap="square" tIns="0">
            <a:noAutofit/>
          </a:bodyPr>
          <a:lstStyle>
            <a:lvl1pPr lvl="0" algn="ctr">
              <a:lnSpc>
                <a:spcPct val="100000"/>
              </a:lnSpc>
              <a:spcBef>
                <a:spcPts val="0"/>
              </a:spcBef>
              <a:spcAft>
                <a:spcPts val="0"/>
              </a:spcAft>
              <a:buClr>
                <a:srgbClr val="262626"/>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1"/>
          <p:cNvSpPr txBox="1"/>
          <p:nvPr>
            <p:ph idx="1" type="body"/>
          </p:nvPr>
        </p:nvSpPr>
        <p:spPr>
          <a:xfrm>
            <a:off x="533400" y="1295400"/>
            <a:ext cx="11125200" cy="4754880"/>
          </a:xfrm>
          <a:prstGeom prst="rect">
            <a:avLst/>
          </a:prstGeom>
          <a:solidFill>
            <a:schemeClr val="lt1"/>
          </a:solidFill>
          <a:ln>
            <a:noFill/>
          </a:ln>
        </p:spPr>
        <p:txBody>
          <a:bodyPr anchorCtr="0" anchor="t" bIns="0" lIns="0" spcFirstLastPara="1" rIns="0" wrap="square" tIns="0">
            <a:noAutofit/>
          </a:bodyPr>
          <a:lstStyle>
            <a:lvl1pPr indent="-406400" lvl="0" marL="457200" algn="l">
              <a:lnSpc>
                <a:spcPct val="100000"/>
              </a:lnSpc>
              <a:spcBef>
                <a:spcPts val="600"/>
              </a:spcBef>
              <a:spcAft>
                <a:spcPts val="0"/>
              </a:spcAft>
              <a:buClr>
                <a:schemeClr val="dk1"/>
              </a:buClr>
              <a:buSzPts val="2800"/>
              <a:buChar char="•"/>
              <a:defRPr/>
            </a:lvl1pPr>
            <a:lvl2pPr indent="-381000" lvl="1" marL="914400" algn="l">
              <a:lnSpc>
                <a:spcPct val="100000"/>
              </a:lnSpc>
              <a:spcBef>
                <a:spcPts val="600"/>
              </a:spcBef>
              <a:spcAft>
                <a:spcPts val="0"/>
              </a:spcAft>
              <a:buClr>
                <a:schemeClr val="dk1"/>
              </a:buClr>
              <a:buSzPts val="2400"/>
              <a:buChar char="▪"/>
              <a:defRPr/>
            </a:lvl2pPr>
            <a:lvl3pPr indent="-368300" lvl="2" marL="1371600" algn="l">
              <a:lnSpc>
                <a:spcPct val="100000"/>
              </a:lnSpc>
              <a:spcBef>
                <a:spcPts val="600"/>
              </a:spcBef>
              <a:spcAft>
                <a:spcPts val="0"/>
              </a:spcAft>
              <a:buClr>
                <a:schemeClr val="dk1"/>
              </a:buClr>
              <a:buSzPts val="22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1"/>
              </a:buClr>
              <a:buSzPts val="1800"/>
              <a:buChar char="•"/>
              <a:defRPr/>
            </a:lvl5pPr>
            <a:lvl6pPr indent="-315467" lvl="5" marL="2743200" algn="l">
              <a:lnSpc>
                <a:spcPct val="100000"/>
              </a:lnSpc>
              <a:spcBef>
                <a:spcPts val="600"/>
              </a:spcBef>
              <a:spcAft>
                <a:spcPts val="0"/>
              </a:spcAft>
              <a:buClr>
                <a:schemeClr val="dk1"/>
              </a:buClr>
              <a:buSzPts val="1368"/>
              <a:buChar char="?"/>
              <a:defRPr/>
            </a:lvl6pPr>
            <a:lvl7pPr indent="-315467" lvl="6" marL="3200400" algn="l">
              <a:lnSpc>
                <a:spcPct val="100000"/>
              </a:lnSpc>
              <a:spcBef>
                <a:spcPts val="360"/>
              </a:spcBef>
              <a:spcAft>
                <a:spcPts val="0"/>
              </a:spcAft>
              <a:buClr>
                <a:schemeClr val="dk1"/>
              </a:buClr>
              <a:buSzPts val="1368"/>
              <a:buChar char="?"/>
              <a:defRPr/>
            </a:lvl7pPr>
            <a:lvl8pPr indent="-315467" lvl="7" marL="3657600" algn="l">
              <a:lnSpc>
                <a:spcPct val="100000"/>
              </a:lnSpc>
              <a:spcBef>
                <a:spcPts val="360"/>
              </a:spcBef>
              <a:spcAft>
                <a:spcPts val="0"/>
              </a:spcAft>
              <a:buClr>
                <a:schemeClr val="dk1"/>
              </a:buClr>
              <a:buSzPts val="1368"/>
              <a:buChar char="?"/>
              <a:defRPr/>
            </a:lvl8pPr>
            <a:lvl9pPr indent="-315467" lvl="8" marL="4114800" algn="l">
              <a:lnSpc>
                <a:spcPct val="100000"/>
              </a:lnSpc>
              <a:spcBef>
                <a:spcPts val="360"/>
              </a:spcBef>
              <a:spcAft>
                <a:spcPts val="0"/>
              </a:spcAft>
              <a:buClr>
                <a:schemeClr val="dk1"/>
              </a:buClr>
              <a:buSzPts val="1368"/>
              <a:buChar char="?"/>
              <a:defRPr/>
            </a:lvl9pPr>
          </a:lstStyle>
          <a:p/>
        </p:txBody>
      </p:sp>
      <p:sp>
        <p:nvSpPr>
          <p:cNvPr id="39" name="Google Shape;39;p111"/>
          <p:cNvSpPr txBox="1"/>
          <p:nvPr>
            <p:ph idx="12" type="sldNum"/>
          </p:nvPr>
        </p:nvSpPr>
        <p:spPr>
          <a:xfrm>
            <a:off x="5821680" y="6248399"/>
            <a:ext cx="548640" cy="304802"/>
          </a:xfrm>
          <a:prstGeom prst="rect">
            <a:avLst/>
          </a:prstGeom>
          <a:solidFill>
            <a:schemeClr val="lt1"/>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1pPr>
            <a:lvl2pPr indent="0" lvl="1"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2pPr>
            <a:lvl3pPr indent="0" lvl="2"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3pPr>
            <a:lvl4pPr indent="0" lvl="3"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4pPr>
            <a:lvl5pPr indent="0" lvl="4"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5pPr>
            <a:lvl6pPr indent="0" lvl="5"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6pPr>
            <a:lvl7pPr indent="0" lvl="6"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7pPr>
            <a:lvl8pPr indent="0" lvl="7"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8pPr>
            <a:lvl9pPr indent="0" lvl="8" marL="0" marR="0" algn="ctr">
              <a:lnSpc>
                <a:spcPct val="100000"/>
              </a:lnSpc>
              <a:spcBef>
                <a:spcPts val="0"/>
              </a:spcBef>
              <a:spcAft>
                <a:spcPts val="0"/>
              </a:spcAft>
              <a:buClr>
                <a:srgbClr val="375173"/>
              </a:buClr>
              <a:buSzPts val="1400"/>
              <a:buFont typeface="Arial"/>
              <a:buNone/>
              <a:defRPr b="1" i="0" sz="1400" u="none" cap="none" strike="noStrike">
                <a:solidFill>
                  <a:srgbClr val="375173"/>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1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 name="Shape 46"/>
        <p:cNvGrpSpPr/>
        <p:nvPr/>
      </p:nvGrpSpPr>
      <p:grpSpPr>
        <a:xfrm>
          <a:off x="0" y="0"/>
          <a:ext cx="0" cy="0"/>
          <a:chOff x="0" y="0"/>
          <a:chExt cx="0" cy="0"/>
        </a:xfrm>
      </p:grpSpPr>
      <p:sp>
        <p:nvSpPr>
          <p:cNvPr id="47" name="Google Shape;47;p1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9" name="Google Shape;49;p1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 name="Google Shape;50;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 name="Shape 53"/>
        <p:cNvGrpSpPr/>
        <p:nvPr/>
      </p:nvGrpSpPr>
      <p:grpSpPr>
        <a:xfrm>
          <a:off x="0" y="0"/>
          <a:ext cx="0" cy="0"/>
          <a:chOff x="0" y="0"/>
          <a:chExt cx="0" cy="0"/>
        </a:xfrm>
      </p:grpSpPr>
      <p:sp>
        <p:nvSpPr>
          <p:cNvPr id="54" name="Google Shape;54;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 name="Shape 59"/>
        <p:cNvGrpSpPr/>
        <p:nvPr/>
      </p:nvGrpSpPr>
      <p:grpSpPr>
        <a:xfrm>
          <a:off x="0" y="0"/>
          <a:ext cx="0" cy="0"/>
          <a:chOff x="0" y="0"/>
          <a:chExt cx="0" cy="0"/>
        </a:xfrm>
      </p:grpSpPr>
      <p:sp>
        <p:nvSpPr>
          <p:cNvPr id="60" name="Google Shape;60;p11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1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 name="Google Shape;67;p10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8" name="Google Shape;68;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9" name="Google Shape;69;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0" name="Google Shape;70;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7" name="Shape 77"/>
        <p:cNvGrpSpPr/>
        <p:nvPr/>
      </p:nvGrpSpPr>
      <p:grpSpPr>
        <a:xfrm>
          <a:off x="0" y="0"/>
          <a:ext cx="0" cy="0"/>
          <a:chOff x="0" y="0"/>
          <a:chExt cx="0" cy="0"/>
        </a:xfrm>
      </p:grpSpPr>
      <p:sp>
        <p:nvSpPr>
          <p:cNvPr id="78" name="Google Shape;78;p112"/>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9" name="Google Shape;79;p112"/>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0" name="Google Shape;80;p112"/>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132" name="Shape 132"/>
        <p:cNvGrpSpPr/>
        <p:nvPr/>
      </p:nvGrpSpPr>
      <p:grpSpPr>
        <a:xfrm>
          <a:off x="0" y="0"/>
          <a:ext cx="0" cy="0"/>
          <a:chOff x="0" y="0"/>
          <a:chExt cx="0" cy="0"/>
        </a:xfrm>
      </p:grpSpPr>
      <p:sp>
        <p:nvSpPr>
          <p:cNvPr id="133" name="Google Shape;133;p114"/>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9pPr>
          </a:lstStyle>
          <a:p/>
        </p:txBody>
      </p:sp>
      <p:sp>
        <p:nvSpPr>
          <p:cNvPr id="134" name="Google Shape;134;p114"/>
          <p:cNvSpPr txBox="1"/>
          <p:nvPr>
            <p:ph idx="1" type="body"/>
          </p:nvPr>
        </p:nvSpPr>
        <p:spPr>
          <a:xfrm>
            <a:off x="415600" y="1562133"/>
            <a:ext cx="11360700" cy="45297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Old Standard TT"/>
              <a:buChar char="●"/>
              <a:defRPr b="0" i="0" sz="2400" u="none" cap="none" strike="noStrike">
                <a:solidFill>
                  <a:schemeClr val="dk1"/>
                </a:solidFill>
                <a:latin typeface="Old Standard TT"/>
                <a:ea typeface="Old Standard TT"/>
                <a:cs typeface="Old Standard TT"/>
                <a:sym typeface="Old Standard TT"/>
              </a:defRPr>
            </a:lvl1pPr>
            <a:lvl2pPr indent="-349250" lvl="1" marL="9144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2pPr>
            <a:lvl3pPr indent="-349250" lvl="2" marL="13716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3pPr>
            <a:lvl4pPr indent="-349250" lvl="3" marL="18288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4pPr>
            <a:lvl5pPr indent="-349250" lvl="4" marL="22860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5pPr>
            <a:lvl6pPr indent="-349250" lvl="5" marL="27432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6pPr>
            <a:lvl7pPr indent="-349250" lvl="6" marL="32004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7pPr>
            <a:lvl8pPr indent="-349250" lvl="7" marL="3657600" marR="0" rtl="0" algn="l">
              <a:lnSpc>
                <a:spcPct val="115000"/>
              </a:lnSpc>
              <a:spcBef>
                <a:spcPts val="210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8pPr>
            <a:lvl9pPr indent="-349250" lvl="8" marL="4114800" marR="0" rtl="0" algn="l">
              <a:lnSpc>
                <a:spcPct val="115000"/>
              </a:lnSpc>
              <a:spcBef>
                <a:spcPts val="2100"/>
              </a:spcBef>
              <a:spcAft>
                <a:spcPts val="210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9pPr>
          </a:lstStyle>
          <a:p/>
        </p:txBody>
      </p:sp>
      <p:sp>
        <p:nvSpPr>
          <p:cNvPr id="135" name="Google Shape;135;p1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4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4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4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hyperlink" Target="https://www.readcube.com/articles/10.1007/s10488-020-01080-9" TargetMode="External"/><Relationship Id="rId5" Type="http://schemas.openxmlformats.org/officeDocument/2006/relationships/hyperlink" Target="https://pubmed.ncbi.nlm.nih.gov/2041973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2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2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2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2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4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3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3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3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2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2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3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3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3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US"/>
              <a:t>Project DelAWARE &amp; ISF Overview - Day 2</a:t>
            </a:r>
            <a:endParaRPr/>
          </a:p>
        </p:txBody>
      </p:sp>
      <p:sp>
        <p:nvSpPr>
          <p:cNvPr id="194" name="Google Shape;194;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2400"/>
              <a:buNone/>
            </a:pPr>
            <a:r>
              <a:rPr lang="en-US" sz="3200"/>
              <a:t>The Way Forward…</a:t>
            </a:r>
            <a:endParaRPr/>
          </a:p>
          <a:p>
            <a:pPr indent="0" lvl="0" marL="0" rtl="0" algn="ctr">
              <a:lnSpc>
                <a:spcPct val="90000"/>
              </a:lnSpc>
              <a:spcBef>
                <a:spcPts val="0"/>
              </a:spcBef>
              <a:spcAft>
                <a:spcPts val="0"/>
              </a:spcAft>
              <a:buClr>
                <a:schemeClr val="dk1"/>
              </a:buClr>
              <a:buSzPts val="2400"/>
              <a:buNone/>
            </a:pPr>
            <a:r>
              <a:t/>
            </a:r>
            <a:endParaRPr sz="3200"/>
          </a:p>
          <a:p>
            <a:pPr indent="0" lvl="0" marL="0" rtl="0" algn="ctr">
              <a:lnSpc>
                <a:spcPct val="90000"/>
              </a:lnSpc>
              <a:spcBef>
                <a:spcPts val="0"/>
              </a:spcBef>
              <a:spcAft>
                <a:spcPts val="0"/>
              </a:spcAft>
              <a:buClr>
                <a:schemeClr val="dk1"/>
              </a:buClr>
              <a:buSzPts val="2400"/>
              <a:buNone/>
            </a:pPr>
            <a:r>
              <a:rPr lang="en-US" sz="3200"/>
              <a:t>Presented by: </a:t>
            </a:r>
            <a:endParaRPr sz="3200"/>
          </a:p>
          <a:p>
            <a:pPr indent="0" lvl="0" marL="0" rtl="0" algn="ctr">
              <a:lnSpc>
                <a:spcPct val="90000"/>
              </a:lnSpc>
              <a:spcBef>
                <a:spcPts val="0"/>
              </a:spcBef>
              <a:spcAft>
                <a:spcPts val="0"/>
              </a:spcAft>
              <a:buClr>
                <a:schemeClr val="dk1"/>
              </a:buClr>
              <a:buSzPts val="2400"/>
              <a:buNone/>
            </a:pPr>
            <a:r>
              <a:rPr lang="en-US" sz="3200"/>
              <a:t>Kimberly Yanek, PhD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1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p10"/>
          <p:cNvSpPr txBox="1"/>
          <p:nvPr>
            <p:ph type="title"/>
          </p:nvPr>
        </p:nvSpPr>
        <p:spPr>
          <a:xfrm>
            <a:off x="5297762" y="640080"/>
            <a:ext cx="6251110"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sz="6000">
                <a:latin typeface="Belleza"/>
                <a:ea typeface="Belleza"/>
                <a:cs typeface="Belleza"/>
                <a:sym typeface="Belleza"/>
              </a:rPr>
              <a:t>Unpacking data…</a:t>
            </a:r>
            <a:br>
              <a:rPr lang="en-US" sz="6000">
                <a:latin typeface="Belleza"/>
                <a:ea typeface="Belleza"/>
                <a:cs typeface="Belleza"/>
                <a:sym typeface="Belleza"/>
              </a:rPr>
            </a:br>
            <a:r>
              <a:rPr lang="en-US" sz="6000">
                <a:latin typeface="Belleza"/>
                <a:ea typeface="Belleza"/>
                <a:cs typeface="Belleza"/>
                <a:sym typeface="Belleza"/>
              </a:rPr>
              <a:t>At a macro and micro level</a:t>
            </a:r>
            <a:br>
              <a:rPr lang="en-US" sz="6000">
                <a:latin typeface="Belleza"/>
                <a:ea typeface="Belleza"/>
                <a:cs typeface="Belleza"/>
                <a:sym typeface="Belleza"/>
              </a:rPr>
            </a:br>
            <a:r>
              <a:rPr lang="en-US" sz="6000">
                <a:latin typeface="Belleza"/>
                <a:ea typeface="Belleza"/>
                <a:cs typeface="Belleza"/>
                <a:sym typeface="Belleza"/>
              </a:rPr>
              <a:t>Impact &amp; Fidelity</a:t>
            </a:r>
            <a:endParaRPr sz="6000">
              <a:latin typeface="Belleza"/>
              <a:ea typeface="Belleza"/>
              <a:cs typeface="Belleza"/>
              <a:sym typeface="Belleza"/>
            </a:endParaRPr>
          </a:p>
        </p:txBody>
      </p:sp>
      <p:pic>
        <p:nvPicPr>
          <p:cNvPr descr="Coloured pencils in box" id="257" name="Google Shape;257;p10"/>
          <p:cNvPicPr preferRelativeResize="0"/>
          <p:nvPr/>
        </p:nvPicPr>
        <p:blipFill rotWithShape="1">
          <a:blip r:embed="rId3">
            <a:alphaModFix/>
          </a:blip>
          <a:srcRect b="0" l="38537" r="12058"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58" name="Google Shape;258;p10"/>
          <p:cNvSpPr/>
          <p:nvPr/>
        </p:nvSpPr>
        <p:spPr>
          <a:xfrm>
            <a:off x="5412862" y="4409267"/>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56"/>
                                        </p:tgtEl>
                                        <p:attrNameLst>
                                          <p:attrName>style.visibility</p:attrName>
                                        </p:attrNameLst>
                                      </p:cBhvr>
                                      <p:to>
                                        <p:strVal val="visible"/>
                                      </p:to>
                                    </p:set>
                                    <p:animEffect filter="fade" transition="in">
                                      <p:cBhvr>
                                        <p:cTn dur="7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pic>
        <p:nvPicPr>
          <p:cNvPr descr="Screen Shot 2016-11-10 at 8.55.18 AM.png" id="1207" name="Google Shape;1207;p100"/>
          <p:cNvPicPr preferRelativeResize="0"/>
          <p:nvPr/>
        </p:nvPicPr>
        <p:blipFill rotWithShape="1">
          <a:blip r:embed="rId3">
            <a:alphaModFix/>
          </a:blip>
          <a:srcRect b="0" l="0" r="0" t="0"/>
          <a:stretch/>
        </p:blipFill>
        <p:spPr>
          <a:xfrm>
            <a:off x="1524000" y="0"/>
            <a:ext cx="9144000" cy="681672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01"/>
          <p:cNvSpPr txBox="1"/>
          <p:nvPr>
            <p:ph type="title"/>
          </p:nvPr>
        </p:nvSpPr>
        <p:spPr>
          <a:xfrm>
            <a:off x="1981204" y="524493"/>
            <a:ext cx="4039337" cy="511806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497D"/>
              </a:buClr>
              <a:buSzPts val="4000"/>
              <a:buNone/>
            </a:pPr>
            <a:r>
              <a:rPr b="1" lang="en-US" sz="4000">
                <a:solidFill>
                  <a:srgbClr val="1F497D"/>
                </a:solidFill>
                <a:latin typeface="Century Gothic"/>
                <a:ea typeface="Century Gothic"/>
                <a:cs typeface="Century Gothic"/>
                <a:sym typeface="Century Gothic"/>
              </a:rPr>
              <a:t>What questions can we answer for you?</a:t>
            </a:r>
            <a:endParaRPr/>
          </a:p>
        </p:txBody>
      </p:sp>
      <p:pic>
        <p:nvPicPr>
          <p:cNvPr id="1213" name="Google Shape;1213;p101"/>
          <p:cNvPicPr preferRelativeResize="0"/>
          <p:nvPr/>
        </p:nvPicPr>
        <p:blipFill rotWithShape="1">
          <a:blip r:embed="rId3">
            <a:alphaModFix/>
          </a:blip>
          <a:srcRect b="0" l="0" r="0" t="0"/>
          <a:stretch/>
        </p:blipFill>
        <p:spPr>
          <a:xfrm>
            <a:off x="6096000" y="0"/>
            <a:ext cx="45720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pic>
        <p:nvPicPr>
          <p:cNvPr id="1218" name="Google Shape;1218;p102"/>
          <p:cNvPicPr preferRelativeResize="0"/>
          <p:nvPr/>
        </p:nvPicPr>
        <p:blipFill rotWithShape="1">
          <a:blip r:embed="rId3">
            <a:alphaModFix/>
          </a:blip>
          <a:srcRect b="0" l="0" r="0" t="0"/>
          <a:stretch/>
        </p:blipFill>
        <p:spPr>
          <a:xfrm>
            <a:off x="2083923" y="439565"/>
            <a:ext cx="8124597" cy="579572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Team Reflection &amp; Planning</a:t>
            </a:r>
            <a:endParaRPr/>
          </a:p>
        </p:txBody>
      </p:sp>
      <p:sp>
        <p:nvSpPr>
          <p:cNvPr id="1224" name="Google Shape;1224;p10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3200">
                <a:latin typeface="Belleza"/>
                <a:ea typeface="Belleza"/>
                <a:cs typeface="Belleza"/>
                <a:sym typeface="Belleza"/>
              </a:rPr>
              <a:t>What routines are in place to build fluency with circles and triangles at Tier 1 (macro level)?</a:t>
            </a:r>
            <a:endParaRPr/>
          </a:p>
          <a:p>
            <a:pPr indent="-342900" lvl="1" marL="914400" rtl="0" algn="l">
              <a:lnSpc>
                <a:spcPct val="90000"/>
              </a:lnSpc>
              <a:spcBef>
                <a:spcPts val="500"/>
              </a:spcBef>
              <a:spcAft>
                <a:spcPts val="0"/>
              </a:spcAft>
              <a:buSzPts val="1800"/>
              <a:buChar char="•"/>
            </a:pPr>
            <a:r>
              <a:rPr lang="en-US" sz="2800">
                <a:latin typeface="Belleza"/>
                <a:ea typeface="Belleza"/>
                <a:cs typeface="Belleza"/>
                <a:sym typeface="Belleza"/>
              </a:rPr>
              <a:t>If the T1 team is looking at school-/community-wide data and uncover a need for T2 support, how does that get communicated from T1 to T2 (communication plan)?</a:t>
            </a:r>
            <a:endParaRPr/>
          </a:p>
          <a:p>
            <a:pPr indent="-342900" lvl="0" marL="457200" rtl="0" algn="l">
              <a:lnSpc>
                <a:spcPct val="90000"/>
              </a:lnSpc>
              <a:spcBef>
                <a:spcPts val="1000"/>
              </a:spcBef>
              <a:spcAft>
                <a:spcPts val="0"/>
              </a:spcAft>
              <a:buClr>
                <a:schemeClr val="dk1"/>
              </a:buClr>
              <a:buSzPts val="1800"/>
              <a:buChar char="•"/>
            </a:pPr>
            <a:r>
              <a:rPr lang="en-US" sz="3200">
                <a:latin typeface="Belleza"/>
                <a:ea typeface="Belleza"/>
                <a:cs typeface="Belleza"/>
                <a:sym typeface="Belleza"/>
              </a:rPr>
              <a:t>What routine is in place to monitor the health of the T2 system (how are our interventions working)?</a:t>
            </a:r>
            <a:endParaRPr/>
          </a:p>
          <a:p>
            <a:pPr indent="-342900" lvl="0" marL="457200" rtl="0" algn="l">
              <a:lnSpc>
                <a:spcPct val="90000"/>
              </a:lnSpc>
              <a:spcBef>
                <a:spcPts val="1000"/>
              </a:spcBef>
              <a:spcAft>
                <a:spcPts val="0"/>
              </a:spcAft>
              <a:buClr>
                <a:schemeClr val="dk1"/>
              </a:buClr>
              <a:buSzPts val="1800"/>
              <a:buChar char="•"/>
            </a:pPr>
            <a:r>
              <a:rPr lang="en-US" sz="3200">
                <a:latin typeface="Belleza"/>
                <a:ea typeface="Belleza"/>
                <a:cs typeface="Belleza"/>
                <a:sym typeface="Belleza"/>
              </a:rPr>
              <a:t>What routines are in place to support progress monitoring?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Belleza"/>
              <a:buNone/>
            </a:pPr>
            <a:r>
              <a:rPr lang="en-US">
                <a:solidFill>
                  <a:srgbClr val="000000"/>
                </a:solidFill>
                <a:latin typeface="Belleza"/>
                <a:ea typeface="Belleza"/>
                <a:cs typeface="Belleza"/>
                <a:sym typeface="Belleza"/>
              </a:rPr>
              <a:t>School Examples of Analyzing Multiple Data Sources</a:t>
            </a:r>
            <a:br>
              <a:rPr lang="en-US"/>
            </a:br>
            <a:endParaRPr/>
          </a:p>
        </p:txBody>
      </p:sp>
      <p:sp>
        <p:nvSpPr>
          <p:cNvPr id="265" name="Google Shape;265;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latin typeface="Belleza"/>
                <a:ea typeface="Belleza"/>
                <a:cs typeface="Belleza"/>
                <a:sym typeface="Belleza"/>
              </a:rPr>
              <a:t>Purpose:  </a:t>
            </a:r>
            <a:r>
              <a:rPr lang="en-US">
                <a:latin typeface="Belleza"/>
                <a:ea typeface="Belleza"/>
                <a:cs typeface="Belleza"/>
                <a:sym typeface="Belleza"/>
              </a:rPr>
              <a:t>This table provides an example for how a merged mental health/behavioral team might organize their expanded school and community data sets for problem solving.  Using more extensive data sources at a school-wide level can strengthen Tier 1 efforts and support design of Tier 2/3 continuum of interventions.</a:t>
            </a:r>
            <a:endParaRPr/>
          </a:p>
          <a:p>
            <a:pPr indent="0" lvl="0" marL="0" rtl="0" algn="l">
              <a:lnSpc>
                <a:spcPct val="90000"/>
              </a:lnSpc>
              <a:spcBef>
                <a:spcPts val="1000"/>
              </a:spcBef>
              <a:spcAft>
                <a:spcPts val="0"/>
              </a:spcAft>
              <a:buClr>
                <a:schemeClr val="dk1"/>
              </a:buClr>
              <a:buSzPts val="2800"/>
              <a:buNone/>
            </a:pPr>
            <a:br>
              <a:rPr lang="en-US"/>
            </a:b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Belleza"/>
                <a:ea typeface="Belleza"/>
                <a:cs typeface="Belleza"/>
                <a:sym typeface="Belleza"/>
              </a:rPr>
              <a:t>Data Sources to Consider for an Integrated PBIS/Mental Health System</a:t>
            </a:r>
            <a:endParaRPr>
              <a:latin typeface="Belleza"/>
              <a:ea typeface="Belleza"/>
              <a:cs typeface="Belleza"/>
              <a:sym typeface="Belleza"/>
            </a:endParaRPr>
          </a:p>
        </p:txBody>
      </p:sp>
      <p:graphicFrame>
        <p:nvGraphicFramePr>
          <p:cNvPr id="271" name="Google Shape;271;p12"/>
          <p:cNvGraphicFramePr/>
          <p:nvPr/>
        </p:nvGraphicFramePr>
        <p:xfrm>
          <a:off x="130629" y="1690688"/>
          <a:ext cx="3000000" cy="3000000"/>
        </p:xfrm>
        <a:graphic>
          <a:graphicData uri="http://schemas.openxmlformats.org/drawingml/2006/table">
            <a:tbl>
              <a:tblPr>
                <a:noFill/>
                <a:tableStyleId>{1B34ED22-56C5-46C2-BBDC-DFFB4E41C374}</a:tableStyleId>
              </a:tblPr>
              <a:tblGrid>
                <a:gridCol w="3628575"/>
                <a:gridCol w="3512450"/>
                <a:gridCol w="4920350"/>
              </a:tblGrid>
              <a:tr h="324375">
                <a:tc>
                  <a:txBody>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Belleza"/>
                          <a:ea typeface="Belleza"/>
                          <a:cs typeface="Belleza"/>
                          <a:sym typeface="Belleza"/>
                        </a:rPr>
                        <a:t>Traditional School Data</a:t>
                      </a:r>
                      <a:endParaRPr sz="2000" u="none" cap="none" strike="noStrike">
                        <a:latin typeface="Belleza"/>
                        <a:ea typeface="Belleza"/>
                        <a:cs typeface="Belleza"/>
                        <a:sym typeface="Belleza"/>
                      </a:endParaRPr>
                    </a:p>
                  </a:txBody>
                  <a:tcPr marT="45725" marB="45725"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Belleza"/>
                          <a:ea typeface="Belleza"/>
                          <a:cs typeface="Belleza"/>
                          <a:sym typeface="Belleza"/>
                        </a:rPr>
                        <a:t>Expanded School Data</a:t>
                      </a:r>
                      <a:endParaRPr sz="2000" u="none" cap="none" strike="noStrike">
                        <a:latin typeface="Belleza"/>
                        <a:ea typeface="Belleza"/>
                        <a:cs typeface="Belleza"/>
                        <a:sym typeface="Belleza"/>
                      </a:endParaRPr>
                    </a:p>
                  </a:txBody>
                  <a:tcPr marT="45725" marB="45725"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Belleza"/>
                          <a:ea typeface="Belleza"/>
                          <a:cs typeface="Belleza"/>
                          <a:sym typeface="Belleza"/>
                        </a:rPr>
                        <a:t>Community Data</a:t>
                      </a:r>
                      <a:endParaRPr sz="2000" u="none" cap="none" strike="noStrike">
                        <a:latin typeface="Belleza"/>
                        <a:ea typeface="Belleza"/>
                        <a:cs typeface="Belleza"/>
                        <a:sym typeface="Belleza"/>
                      </a:endParaRPr>
                    </a:p>
                  </a:txBody>
                  <a:tcPr marT="45725" marB="45725"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3989750">
                <a:tc>
                  <a:txBody>
                    <a:bodyPr/>
                    <a:lstStyle/>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Office Referral Rates (by location, time, grade, problem behavior, race/ethnicity, students with IEP) </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Attendance rates for students and staff </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Academic data</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Graduation rates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Minor incident reports and instructional time</a:t>
                      </a:r>
                      <a:endParaRPr sz="2000" u="none" cap="none" strike="noStrike"/>
                    </a:p>
                    <a:p>
                      <a:pPr indent="0" lvl="0" marL="0" marR="0" rtl="0" algn="l">
                        <a:lnSpc>
                          <a:spcPct val="100000"/>
                        </a:lnSpc>
                        <a:spcBef>
                          <a:spcPts val="0"/>
                        </a:spcBef>
                        <a:spcAft>
                          <a:spcPts val="0"/>
                        </a:spcAft>
                        <a:buClr>
                          <a:srgbClr val="000000"/>
                        </a:buClr>
                        <a:buSzPts val="2000"/>
                        <a:buFont typeface="Arial"/>
                        <a:buNone/>
                      </a:pPr>
                      <a:br>
                        <a:rPr lang="en-US" sz="2000" u="none" cap="none" strike="noStrike">
                          <a:latin typeface="Belleza"/>
                          <a:ea typeface="Belleza"/>
                          <a:cs typeface="Belleza"/>
                          <a:sym typeface="Belleza"/>
                        </a:rPr>
                      </a:br>
                      <a:endParaRPr sz="2000" u="none" cap="none" strike="noStrike">
                        <a:latin typeface="Belleza"/>
                        <a:ea typeface="Belleza"/>
                        <a:cs typeface="Belleza"/>
                        <a:sym typeface="Belleza"/>
                      </a:endParaRPr>
                    </a:p>
                  </a:txBody>
                  <a:tcPr marT="45725" marB="457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Nursing /School Counselor logs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Teacher ratings of student social emotional behavior/effort (Universal screening data)</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Student, staff, and family focus groups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Family screener</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Climate data</a:t>
                      </a:r>
                      <a:endParaRPr sz="2000" u="none" cap="none" strike="noStrike"/>
                    </a:p>
                    <a:p>
                      <a:pPr indent="0" lvl="0" marL="0" marR="0" rtl="0" algn="l">
                        <a:lnSpc>
                          <a:spcPct val="100000"/>
                        </a:lnSpc>
                        <a:spcBef>
                          <a:spcPts val="0"/>
                        </a:spcBef>
                        <a:spcAft>
                          <a:spcPts val="0"/>
                        </a:spcAft>
                        <a:buClr>
                          <a:srgbClr val="000000"/>
                        </a:buClr>
                        <a:buSzPts val="2000"/>
                        <a:buFont typeface="Arial"/>
                        <a:buNone/>
                      </a:pPr>
                      <a:br>
                        <a:rPr lang="en-US" sz="2000" u="none" cap="none" strike="noStrike">
                          <a:latin typeface="Belleza"/>
                          <a:ea typeface="Belleza"/>
                          <a:cs typeface="Belleza"/>
                          <a:sym typeface="Belleza"/>
                        </a:rPr>
                      </a:br>
                      <a:endParaRPr sz="2000" u="none" cap="none" strike="noStrike">
                        <a:latin typeface="Belleza"/>
                        <a:ea typeface="Belleza"/>
                        <a:cs typeface="Belleza"/>
                        <a:sym typeface="Belleza"/>
                      </a:endParaRPr>
                    </a:p>
                  </a:txBody>
                  <a:tcPr marT="45725" marB="457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Protective &amp; risk factors</a:t>
                      </a:r>
                      <a:endParaRPr sz="14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Demographic data for the school/neighborhood, community and/or district</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Socio-economic status, free and reduced lunch rates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Homelessness rates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Incarceration rates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Issues related to environmental changes and weather events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Drug use/rate of drug overdoses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Crisis center calls, suicide attempts</a:t>
                      </a:r>
                      <a:endParaRPr b="0" i="0" sz="2000" u="none" cap="none" strike="noStrike">
                        <a:solidFill>
                          <a:srgbClr val="000000"/>
                        </a:solidFill>
                        <a:latin typeface="Arial"/>
                        <a:ea typeface="Arial"/>
                        <a:cs typeface="Arial"/>
                        <a:sym typeface="Arial"/>
                      </a:endParaRPr>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School and workplace violent incidents</a:t>
                      </a:r>
                      <a:endParaRPr sz="2000" u="none" cap="none" strike="noStrike"/>
                    </a:p>
                    <a:p>
                      <a:pPr indent="-114300" lvl="0" marL="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Belleza"/>
                          <a:ea typeface="Belleza"/>
                          <a:cs typeface="Belleza"/>
                          <a:sym typeface="Belleza"/>
                        </a:rPr>
                        <a:t>Military deployment schedules</a:t>
                      </a:r>
                      <a:endParaRPr sz="1400" u="none" cap="none" strike="noStrike"/>
                    </a:p>
                    <a:p>
                      <a:pPr indent="-114300" lvl="0" marL="0" marR="0" rtl="0" algn="l">
                        <a:lnSpc>
                          <a:spcPct val="100000"/>
                        </a:lnSpc>
                        <a:spcBef>
                          <a:spcPts val="0"/>
                        </a:spcBef>
                        <a:spcAft>
                          <a:spcPts val="0"/>
                        </a:spcAft>
                        <a:buClr>
                          <a:srgbClr val="000000"/>
                        </a:buClr>
                        <a:buSzPts val="1800"/>
                        <a:buFont typeface="Arial"/>
                        <a:buChar char="•"/>
                      </a:pPr>
                      <a:r>
                        <a:rPr lang="en-US" sz="2000" u="none" cap="none" strike="noStrike">
                          <a:latin typeface="Belleza"/>
                          <a:ea typeface="Belleza"/>
                          <a:cs typeface="Belleza"/>
                          <a:sym typeface="Belleza"/>
                        </a:rPr>
                        <a:t>Connected to other child serving systems</a:t>
                      </a:r>
                      <a:endParaRPr sz="2000" u="none" cap="none" strike="noStrike"/>
                    </a:p>
                  </a:txBody>
                  <a:tcPr marT="45725" marB="457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72" name="Google Shape;272;p12"/>
          <p:cNvSpPr/>
          <p:nvPr/>
        </p:nvSpPr>
        <p:spPr>
          <a:xfrm>
            <a:off x="0" y="0"/>
            <a:ext cx="12192000" cy="45720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Table&#10;&#10;Description automatically generated" id="277" name="Google Shape;277;p13"/>
          <p:cNvPicPr preferRelativeResize="0"/>
          <p:nvPr/>
        </p:nvPicPr>
        <p:blipFill rotWithShape="1">
          <a:blip r:embed="rId3">
            <a:alphaModFix/>
          </a:blip>
          <a:srcRect b="0" l="0" r="0" t="0"/>
          <a:stretch/>
        </p:blipFill>
        <p:spPr>
          <a:xfrm>
            <a:off x="188685" y="239775"/>
            <a:ext cx="10468324" cy="5537199"/>
          </a:xfrm>
          <a:prstGeom prst="rect">
            <a:avLst/>
          </a:prstGeom>
          <a:noFill/>
          <a:ln>
            <a:noFill/>
          </a:ln>
        </p:spPr>
      </p:pic>
      <p:pic>
        <p:nvPicPr>
          <p:cNvPr descr="Table&#10;&#10;Description automatically generated" id="278" name="Google Shape;278;p13"/>
          <p:cNvPicPr preferRelativeResize="0"/>
          <p:nvPr/>
        </p:nvPicPr>
        <p:blipFill rotWithShape="1">
          <a:blip r:embed="rId4">
            <a:alphaModFix/>
          </a:blip>
          <a:srcRect b="0" l="0" r="0" t="0"/>
          <a:stretch/>
        </p:blipFill>
        <p:spPr>
          <a:xfrm>
            <a:off x="391887" y="580572"/>
            <a:ext cx="11550806" cy="5326742"/>
          </a:xfrm>
          <a:prstGeom prst="rect">
            <a:avLst/>
          </a:prstGeom>
          <a:noFill/>
          <a:ln>
            <a:noFill/>
          </a:ln>
        </p:spPr>
      </p:pic>
      <p:sp>
        <p:nvSpPr>
          <p:cNvPr id="279" name="Google Shape;279;p13"/>
          <p:cNvSpPr txBox="1"/>
          <p:nvPr/>
        </p:nvSpPr>
        <p:spPr>
          <a:xfrm>
            <a:off x="0" y="6033450"/>
            <a:ext cx="1194269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Belleza"/>
                <a:ea typeface="Belleza"/>
                <a:cs typeface="Belleza"/>
                <a:sym typeface="Belleza"/>
              </a:rPr>
              <a:t>How do these inform decisions for organizing resources for All, Some, and a FEW?</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77"/>
                                        </p:tgtEl>
                                      </p:cBhvr>
                                    </p:animEffect>
                                    <p:set>
                                      <p:cBhvr>
                                        <p:cTn dur="1" fill="hold">
                                          <p:stCondLst>
                                            <p:cond delay="500"/>
                                          </p:stCondLst>
                                        </p:cTn>
                                        <p:tgtEl>
                                          <p:spTgt spid="2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4"/>
          <p:cNvSpPr txBox="1"/>
          <p:nvPr>
            <p:ph type="title"/>
          </p:nvPr>
        </p:nvSpPr>
        <p:spPr>
          <a:xfrm>
            <a:off x="678542" y="2344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sz="4000">
                <a:latin typeface="Belleza"/>
                <a:ea typeface="Belleza"/>
                <a:cs typeface="Belleza"/>
                <a:sym typeface="Belleza"/>
              </a:rPr>
              <a:t>Climate, COVID Community, Health Index</a:t>
            </a:r>
            <a:endParaRPr sz="4000">
              <a:latin typeface="Belleza"/>
              <a:ea typeface="Belleza"/>
              <a:cs typeface="Belleza"/>
              <a:sym typeface="Belleza"/>
            </a:endParaRPr>
          </a:p>
        </p:txBody>
      </p:sp>
      <p:pic>
        <p:nvPicPr>
          <p:cNvPr descr="Chart, funnel chart&#10;&#10;Description automatically generated" id="285" name="Google Shape;285;p14"/>
          <p:cNvPicPr preferRelativeResize="0"/>
          <p:nvPr>
            <p:ph idx="1" type="body"/>
          </p:nvPr>
        </p:nvPicPr>
        <p:blipFill rotWithShape="1">
          <a:blip r:embed="rId3">
            <a:alphaModFix/>
          </a:blip>
          <a:srcRect b="0" l="4093" r="0" t="0"/>
          <a:stretch/>
        </p:blipFill>
        <p:spPr>
          <a:xfrm>
            <a:off x="1184763" y="1560060"/>
            <a:ext cx="9822473" cy="4662731"/>
          </a:xfrm>
          <a:prstGeom prst="rect">
            <a:avLst/>
          </a:prstGeom>
          <a:noFill/>
          <a:ln>
            <a:noFill/>
          </a:ln>
        </p:spPr>
      </p:pic>
      <p:pic>
        <p:nvPicPr>
          <p:cNvPr descr="Chart, funnel chart&#10;&#10;Description automatically generated" id="286" name="Google Shape;286;p14"/>
          <p:cNvPicPr preferRelativeResize="0"/>
          <p:nvPr/>
        </p:nvPicPr>
        <p:blipFill rotWithShape="1">
          <a:blip r:embed="rId4">
            <a:alphaModFix/>
          </a:blip>
          <a:srcRect b="0" l="3992" r="0" t="0"/>
          <a:stretch/>
        </p:blipFill>
        <p:spPr>
          <a:xfrm>
            <a:off x="1390666" y="1560060"/>
            <a:ext cx="9410666" cy="5651046"/>
          </a:xfrm>
          <a:prstGeom prst="rect">
            <a:avLst/>
          </a:prstGeom>
          <a:noFill/>
          <a:ln>
            <a:noFill/>
          </a:ln>
        </p:spPr>
      </p:pic>
      <p:pic>
        <p:nvPicPr>
          <p:cNvPr descr="Chart, funnel chart&#10;&#10;Description automatically generated" id="287" name="Google Shape;287;p14"/>
          <p:cNvPicPr preferRelativeResize="0"/>
          <p:nvPr/>
        </p:nvPicPr>
        <p:blipFill rotWithShape="1">
          <a:blip r:embed="rId5">
            <a:alphaModFix/>
          </a:blip>
          <a:srcRect b="0" l="3746" r="0" t="0"/>
          <a:stretch/>
        </p:blipFill>
        <p:spPr>
          <a:xfrm>
            <a:off x="442382" y="1536020"/>
            <a:ext cx="11546417" cy="48647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5"/>
                                        </p:tgtEl>
                                      </p:cBhvr>
                                    </p:animEffect>
                                    <p:set>
                                      <p:cBhvr>
                                        <p:cTn dur="1" fill="hold">
                                          <p:stCondLst>
                                            <p:cond delay="500"/>
                                          </p:stCondLst>
                                        </p:cTn>
                                        <p:tgtEl>
                                          <p:spTgt spid="2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6"/>
                                        </p:tgtEl>
                                      </p:cBhvr>
                                    </p:animEffect>
                                    <p:set>
                                      <p:cBhvr>
                                        <p:cTn dur="1" fill="hold">
                                          <p:stCondLst>
                                            <p:cond delay="500"/>
                                          </p:stCondLst>
                                        </p:cTn>
                                        <p:tgtEl>
                                          <p:spTgt spid="2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7"/>
                                        </p:tgtEl>
                                      </p:cBhvr>
                                    </p:animEffect>
                                    <p:set>
                                      <p:cBhvr>
                                        <p:cTn dur="1" fill="hold">
                                          <p:stCondLst>
                                            <p:cond delay="500"/>
                                          </p:stCondLst>
                                        </p:cTn>
                                        <p:tgtEl>
                                          <p:spTgt spid="28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Graphical user interface&#10;&#10;Description automatically generated" id="293" name="Google Shape;293;p15"/>
          <p:cNvPicPr preferRelativeResize="0"/>
          <p:nvPr/>
        </p:nvPicPr>
        <p:blipFill rotWithShape="1">
          <a:blip r:embed="rId3">
            <a:alphaModFix/>
          </a:blip>
          <a:srcRect b="0" l="0" r="0" t="0"/>
          <a:stretch/>
        </p:blipFill>
        <p:spPr>
          <a:xfrm>
            <a:off x="-32083" y="352927"/>
            <a:ext cx="12170420" cy="59997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7" name="Shape 297"/>
        <p:cNvGrpSpPr/>
        <p:nvPr/>
      </p:nvGrpSpPr>
      <p:grpSpPr>
        <a:xfrm>
          <a:off x="0" y="0"/>
          <a:ext cx="0" cy="0"/>
          <a:chOff x="0" y="0"/>
          <a:chExt cx="0" cy="0"/>
        </a:xfrm>
      </p:grpSpPr>
      <p:sp>
        <p:nvSpPr>
          <p:cNvPr id="298" name="Google Shape;298;p16"/>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aph on document with pen" id="299" name="Google Shape;299;p16"/>
          <p:cNvPicPr preferRelativeResize="0"/>
          <p:nvPr/>
        </p:nvPicPr>
        <p:blipFill rotWithShape="1">
          <a:blip r:embed="rId3">
            <a:alphaModFix amt="50000"/>
          </a:blip>
          <a:srcRect b="14219" l="0" r="0" t="1509"/>
          <a:stretch/>
        </p:blipFill>
        <p:spPr>
          <a:xfrm>
            <a:off x="20" y="1"/>
            <a:ext cx="12191980" cy="6857999"/>
          </a:xfrm>
          <a:prstGeom prst="rect">
            <a:avLst/>
          </a:prstGeom>
          <a:noFill/>
          <a:ln>
            <a:noFill/>
          </a:ln>
        </p:spPr>
      </p:pic>
      <p:sp>
        <p:nvSpPr>
          <p:cNvPr id="300" name="Google Shape;300;p16"/>
          <p:cNvSpPr txBox="1"/>
          <p:nvPr>
            <p:ph type="title"/>
          </p:nvPr>
        </p:nvSpPr>
        <p:spPr>
          <a:xfrm>
            <a:off x="1524000" y="1122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1800"/>
              <a:buNone/>
            </a:pPr>
            <a:r>
              <a:rPr lang="en-US" sz="6000">
                <a:solidFill>
                  <a:srgbClr val="FFFFFF"/>
                </a:solidFill>
                <a:latin typeface="Arial"/>
                <a:ea typeface="Arial"/>
                <a:cs typeface="Arial"/>
                <a:sym typeface="Arial"/>
              </a:rPr>
              <a:t>Progress Monitoring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7"/>
          <p:cNvSpPr txBox="1"/>
          <p:nvPr>
            <p:ph type="title"/>
          </p:nvPr>
        </p:nvSpPr>
        <p:spPr>
          <a:xfrm>
            <a:off x="838200" y="365125"/>
            <a:ext cx="10515600" cy="1325563"/>
          </a:xfrm>
          <a:prstGeom prst="rect">
            <a:avLst/>
          </a:prstGeom>
          <a:noFill/>
          <a:ln>
            <a:noFill/>
          </a:ln>
        </p:spPr>
        <p:txBody>
          <a:bodyPr anchorCtr="0" anchor="ctr" bIns="46025" lIns="92075" spcFirstLastPara="1" rIns="92075" wrap="square" tIns="46025">
            <a:normAutofit/>
          </a:bodyPr>
          <a:lstStyle/>
          <a:p>
            <a:pPr indent="0" lvl="0" marL="0" rtl="0" algn="l">
              <a:lnSpc>
                <a:spcPct val="90000"/>
              </a:lnSpc>
              <a:spcBef>
                <a:spcPts val="0"/>
              </a:spcBef>
              <a:spcAft>
                <a:spcPts val="0"/>
              </a:spcAft>
              <a:buClr>
                <a:schemeClr val="dk1"/>
              </a:buClr>
              <a:buSzPts val="4400"/>
              <a:buFont typeface="Arial"/>
              <a:buNone/>
            </a:pPr>
            <a:r>
              <a:rPr lang="en-US" sz="4000">
                <a:latin typeface="Belleza"/>
                <a:ea typeface="Belleza"/>
                <a:cs typeface="Belleza"/>
                <a:sym typeface="Belleza"/>
              </a:rPr>
              <a:t>Data-Based Decision-Rules: </a:t>
            </a:r>
            <a:br>
              <a:rPr lang="en-US" sz="4000">
                <a:latin typeface="Belleza"/>
                <a:ea typeface="Belleza"/>
                <a:cs typeface="Belleza"/>
                <a:sym typeface="Belleza"/>
              </a:rPr>
            </a:br>
            <a:r>
              <a:rPr lang="en-US" sz="4000">
                <a:latin typeface="Belleza"/>
                <a:ea typeface="Belleza"/>
                <a:cs typeface="Belleza"/>
                <a:sym typeface="Belleza"/>
              </a:rPr>
              <a:t>Sample to Consider</a:t>
            </a:r>
            <a:endParaRPr sz="4000">
              <a:latin typeface="Belleza"/>
              <a:ea typeface="Belleza"/>
              <a:cs typeface="Belleza"/>
              <a:sym typeface="Belleza"/>
            </a:endParaRPr>
          </a:p>
        </p:txBody>
      </p:sp>
      <p:sp>
        <p:nvSpPr>
          <p:cNvPr id="306" name="Google Shape;306;p17"/>
          <p:cNvSpPr txBox="1"/>
          <p:nvPr>
            <p:ph idx="1" type="body"/>
          </p:nvPr>
        </p:nvSpPr>
        <p:spPr>
          <a:xfrm>
            <a:off x="838200" y="1825625"/>
            <a:ext cx="10515600" cy="5155746"/>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SzPct val="157142"/>
              <a:buNone/>
            </a:pPr>
            <a:r>
              <a:rPr lang="en-US" sz="4000">
                <a:latin typeface="Belleza"/>
                <a:ea typeface="Belleza"/>
                <a:cs typeface="Belleza"/>
                <a:sym typeface="Belleza"/>
              </a:rPr>
              <a:t>a) Identification for Intervention (Decision Rules)  (IN):  </a:t>
            </a:r>
            <a:endParaRPr sz="4000">
              <a:latin typeface="Belleza"/>
              <a:ea typeface="Belleza"/>
              <a:cs typeface="Belleza"/>
              <a:sym typeface="Belleza"/>
            </a:endParaRPr>
          </a:p>
          <a:p>
            <a:pPr indent="0" lvl="0" marL="0" rtl="0" algn="l">
              <a:lnSpc>
                <a:spcPct val="100000"/>
              </a:lnSpc>
              <a:spcBef>
                <a:spcPts val="0"/>
              </a:spcBef>
              <a:spcAft>
                <a:spcPts val="0"/>
              </a:spcAft>
              <a:buSzPct val="157142"/>
              <a:buNone/>
            </a:pPr>
            <a:r>
              <a:rPr lang="en-US" sz="4000">
                <a:latin typeface="Belleza"/>
                <a:ea typeface="Belleza"/>
                <a:cs typeface="Belleza"/>
                <a:sym typeface="Belleza"/>
              </a:rPr>
              <a:t>Youth is identified by Universal Screener, has 2 or more ODRs, 10% out of class time, open request for assistance</a:t>
            </a:r>
            <a:endParaRPr/>
          </a:p>
          <a:p>
            <a:pPr indent="0" lvl="0" marL="0" rtl="0" algn="l">
              <a:lnSpc>
                <a:spcPct val="100000"/>
              </a:lnSpc>
              <a:spcBef>
                <a:spcPts val="0"/>
              </a:spcBef>
              <a:spcAft>
                <a:spcPts val="0"/>
              </a:spcAft>
              <a:buSzPct val="157142"/>
              <a:buNone/>
            </a:pPr>
            <a:r>
              <a:t/>
            </a:r>
            <a:endParaRPr sz="4000">
              <a:latin typeface="Belleza"/>
              <a:ea typeface="Belleza"/>
              <a:cs typeface="Belleza"/>
              <a:sym typeface="Belleza"/>
            </a:endParaRPr>
          </a:p>
          <a:p>
            <a:pPr indent="0" lvl="0" marL="0" rtl="0" algn="l">
              <a:lnSpc>
                <a:spcPct val="100000"/>
              </a:lnSpc>
              <a:spcBef>
                <a:spcPts val="0"/>
              </a:spcBef>
              <a:spcAft>
                <a:spcPts val="0"/>
              </a:spcAft>
              <a:buSzPct val="157142"/>
              <a:buNone/>
            </a:pPr>
            <a:r>
              <a:rPr lang="en-US" sz="4000">
                <a:latin typeface="Belleza"/>
                <a:ea typeface="Belleza"/>
                <a:cs typeface="Belleza"/>
                <a:sym typeface="Belleza"/>
              </a:rPr>
              <a:t>b) Progress-monitoring (ON):</a:t>
            </a:r>
            <a:endParaRPr sz="4000">
              <a:latin typeface="Belleza"/>
              <a:ea typeface="Belleza"/>
              <a:cs typeface="Belleza"/>
              <a:sym typeface="Belleza"/>
            </a:endParaRPr>
          </a:p>
          <a:p>
            <a:pPr indent="0" lvl="0" marL="0" rtl="0" algn="l">
              <a:lnSpc>
                <a:spcPct val="100000"/>
              </a:lnSpc>
              <a:spcBef>
                <a:spcPts val="0"/>
              </a:spcBef>
              <a:spcAft>
                <a:spcPts val="0"/>
              </a:spcAft>
              <a:buSzPct val="157142"/>
              <a:buNone/>
            </a:pPr>
            <a:r>
              <a:rPr lang="en-US" sz="4000">
                <a:latin typeface="Belleza"/>
                <a:ea typeface="Belleza"/>
                <a:cs typeface="Belleza"/>
                <a:sym typeface="Belleza"/>
              </a:rPr>
              <a:t>DPR data is collected daily &amp; reviewed every other week. Data is collected for 4-6 weeks (individual buildings decide whether 4 or 6 weeks will be better for their students)</a:t>
            </a:r>
            <a:endParaRPr/>
          </a:p>
          <a:p>
            <a:pPr indent="0" lvl="0" marL="0" rtl="0" algn="l">
              <a:lnSpc>
                <a:spcPct val="100000"/>
              </a:lnSpc>
              <a:spcBef>
                <a:spcPts val="0"/>
              </a:spcBef>
              <a:spcAft>
                <a:spcPts val="0"/>
              </a:spcAft>
              <a:buSzPct val="157142"/>
              <a:buNone/>
            </a:pPr>
            <a:r>
              <a:t/>
            </a:r>
            <a:endParaRPr sz="4000">
              <a:latin typeface="Belleza"/>
              <a:ea typeface="Belleza"/>
              <a:cs typeface="Belleza"/>
              <a:sym typeface="Belleza"/>
            </a:endParaRPr>
          </a:p>
          <a:p>
            <a:pPr indent="0" lvl="0" marL="0" rtl="0" algn="l">
              <a:lnSpc>
                <a:spcPct val="100000"/>
              </a:lnSpc>
              <a:spcBef>
                <a:spcPts val="0"/>
              </a:spcBef>
              <a:spcAft>
                <a:spcPts val="0"/>
              </a:spcAft>
              <a:buSzPct val="157142"/>
              <a:buNone/>
            </a:pPr>
            <a:r>
              <a:rPr lang="en-US" sz="4000">
                <a:latin typeface="Belleza"/>
                <a:ea typeface="Belleza"/>
                <a:cs typeface="Belleza"/>
                <a:sym typeface="Belleza"/>
              </a:rPr>
              <a:t>c) Exiting/transitioning  (OUT):</a:t>
            </a:r>
            <a:endParaRPr sz="4000">
              <a:latin typeface="Belleza"/>
              <a:ea typeface="Belleza"/>
              <a:cs typeface="Belleza"/>
              <a:sym typeface="Belleza"/>
            </a:endParaRPr>
          </a:p>
          <a:p>
            <a:pPr indent="0" lvl="0" marL="0" rtl="0" algn="l">
              <a:lnSpc>
                <a:spcPct val="100000"/>
              </a:lnSpc>
              <a:spcBef>
                <a:spcPts val="0"/>
              </a:spcBef>
              <a:spcAft>
                <a:spcPts val="0"/>
              </a:spcAft>
              <a:buSzPct val="157142"/>
              <a:buNone/>
            </a:pPr>
            <a:r>
              <a:rPr lang="en-US" sz="4000">
                <a:latin typeface="Belleza"/>
                <a:ea typeface="Belleza"/>
                <a:cs typeface="Belleza"/>
                <a:sym typeface="Belleza"/>
              </a:rPr>
              <a:t>Youth received a total of 80% of DPR points averaged per day/week for 4 weeks and has had no new ODRs or attendance concerns. Youth will be transitioned into fading, self-management phase, possibly being a CICO student mentor being a CICO student mentor</a:t>
            </a:r>
            <a:endParaRPr sz="4000">
              <a:latin typeface="Belleza"/>
              <a:ea typeface="Belleza"/>
              <a:cs typeface="Belleza"/>
              <a:sym typeface="Belleza"/>
            </a:endParaRPr>
          </a:p>
        </p:txBody>
      </p:sp>
      <p:sp>
        <p:nvSpPr>
          <p:cNvPr id="307" name="Google Shape;307;p17"/>
          <p:cNvSpPr/>
          <p:nvPr/>
        </p:nvSpPr>
        <p:spPr>
          <a:xfrm>
            <a:off x="838200" y="1690688"/>
            <a:ext cx="10515600" cy="1270226"/>
          </a:xfrm>
          <a:prstGeom prst="roundRect">
            <a:avLst>
              <a:gd fmla="val 16667" name="adj"/>
            </a:avLst>
          </a:prstGeom>
          <a:noFill/>
          <a:ln cap="flat" cmpd="sng" w="6667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IN…</a:t>
            </a:r>
            <a:endParaRPr/>
          </a:p>
        </p:txBody>
      </p:sp>
      <p:pic>
        <p:nvPicPr>
          <p:cNvPr descr="Text&#10;&#10;Description automatically generated" id="313" name="Google Shape;313;p18"/>
          <p:cNvPicPr preferRelativeResize="0"/>
          <p:nvPr/>
        </p:nvPicPr>
        <p:blipFill rotWithShape="1">
          <a:blip r:embed="rId3">
            <a:alphaModFix/>
          </a:blip>
          <a:srcRect b="0" l="0" r="0" t="0"/>
          <a:stretch/>
        </p:blipFill>
        <p:spPr>
          <a:xfrm>
            <a:off x="3317139" y="0"/>
            <a:ext cx="8648097" cy="6858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IN…</a:t>
            </a:r>
            <a:endParaRPr/>
          </a:p>
        </p:txBody>
      </p:sp>
      <p:pic>
        <p:nvPicPr>
          <p:cNvPr descr="Table&#10;&#10;Description automatically generated with medium confidence" id="319" name="Google Shape;319;p19"/>
          <p:cNvPicPr preferRelativeResize="0"/>
          <p:nvPr/>
        </p:nvPicPr>
        <p:blipFill rotWithShape="1">
          <a:blip r:embed="rId3">
            <a:alphaModFix/>
          </a:blip>
          <a:srcRect b="0" l="0" r="0" t="0"/>
          <a:stretch/>
        </p:blipFill>
        <p:spPr>
          <a:xfrm>
            <a:off x="2918827" y="-3952"/>
            <a:ext cx="8434973" cy="6858000"/>
          </a:xfrm>
          <a:prstGeom prst="rect">
            <a:avLst/>
          </a:prstGeom>
          <a:noFill/>
          <a:ln>
            <a:noFill/>
          </a:ln>
        </p:spPr>
      </p:pic>
      <p:pic>
        <p:nvPicPr>
          <p:cNvPr descr="Text, table&#10;&#10;Description automatically generated" id="320" name="Google Shape;320;p19"/>
          <p:cNvPicPr preferRelativeResize="0"/>
          <p:nvPr/>
        </p:nvPicPr>
        <p:blipFill rotWithShape="1">
          <a:blip r:embed="rId4">
            <a:alphaModFix/>
          </a:blip>
          <a:srcRect b="0" l="0" r="0" t="0"/>
          <a:stretch/>
        </p:blipFill>
        <p:spPr>
          <a:xfrm>
            <a:off x="2918827" y="3952"/>
            <a:ext cx="8241424"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98" name="Shape 198"/>
        <p:cNvGrpSpPr/>
        <p:nvPr/>
      </p:nvGrpSpPr>
      <p:grpSpPr>
        <a:xfrm>
          <a:off x="0" y="0"/>
          <a:ext cx="0" cy="0"/>
          <a:chOff x="0" y="0"/>
          <a:chExt cx="0" cy="0"/>
        </a:xfrm>
      </p:grpSpPr>
      <p:sp>
        <p:nvSpPr>
          <p:cNvPr id="199" name="Google Shape;199;p2"/>
          <p:cNvSpPr txBox="1"/>
          <p:nvPr>
            <p:ph type="ctrTitle"/>
          </p:nvPr>
        </p:nvSpPr>
        <p:spPr>
          <a:xfrm>
            <a:off x="892098" y="1122362"/>
            <a:ext cx="9775902" cy="2769413"/>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Belleza"/>
              <a:buNone/>
            </a:pPr>
            <a:r>
              <a:rPr lang="en-US" sz="5300">
                <a:latin typeface="Belleza"/>
                <a:ea typeface="Belleza"/>
                <a:cs typeface="Belleza"/>
                <a:sym typeface="Belleza"/>
              </a:rPr>
              <a:t>Explore what we are already doing &amp; ways in which we might enhance Systems, Data, &amp; Practices </a:t>
            </a:r>
            <a:br>
              <a:rPr lang="en-US" sz="5300">
                <a:latin typeface="Belleza"/>
                <a:ea typeface="Belleza"/>
                <a:cs typeface="Belleza"/>
                <a:sym typeface="Belleza"/>
              </a:rPr>
            </a:br>
            <a:r>
              <a:rPr lang="en-US" sz="5300">
                <a:latin typeface="Belleza"/>
                <a:ea typeface="Belleza"/>
                <a:cs typeface="Belleza"/>
                <a:sym typeface="Belleza"/>
              </a:rPr>
              <a:t>to reach identified outcomes</a:t>
            </a:r>
            <a:endParaRPr/>
          </a:p>
        </p:txBody>
      </p:sp>
      <p:sp>
        <p:nvSpPr>
          <p:cNvPr id="200" name="Google Shape;200;p2"/>
          <p:cNvSpPr txBox="1"/>
          <p:nvPr>
            <p:ph idx="1" type="subTitle"/>
          </p:nvPr>
        </p:nvSpPr>
        <p:spPr>
          <a:xfrm>
            <a:off x="1524000" y="4079875"/>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0"/>
          <p:cNvSpPr txBox="1"/>
          <p:nvPr>
            <p:ph type="title"/>
          </p:nvPr>
        </p:nvSpPr>
        <p:spPr>
          <a:xfrm>
            <a:off x="838200" y="365125"/>
            <a:ext cx="10515600" cy="1325563"/>
          </a:xfrm>
          <a:prstGeom prst="rect">
            <a:avLst/>
          </a:prstGeom>
          <a:noFill/>
          <a:ln>
            <a:noFill/>
          </a:ln>
        </p:spPr>
        <p:txBody>
          <a:bodyPr anchorCtr="0" anchor="ctr" bIns="46025" lIns="92075" spcFirstLastPara="1" rIns="92075" wrap="square" tIns="46025">
            <a:normAutofit/>
          </a:bodyPr>
          <a:lstStyle/>
          <a:p>
            <a:pPr indent="0" lvl="0" marL="0" rtl="0" algn="l">
              <a:lnSpc>
                <a:spcPct val="90000"/>
              </a:lnSpc>
              <a:spcBef>
                <a:spcPts val="0"/>
              </a:spcBef>
              <a:spcAft>
                <a:spcPts val="0"/>
              </a:spcAft>
              <a:buClr>
                <a:schemeClr val="dk1"/>
              </a:buClr>
              <a:buSzPts val="4400"/>
              <a:buFont typeface="Arial"/>
              <a:buNone/>
            </a:pPr>
            <a:r>
              <a:rPr lang="en-US" sz="4000">
                <a:latin typeface="Belleza"/>
                <a:ea typeface="Belleza"/>
                <a:cs typeface="Belleza"/>
                <a:sym typeface="Belleza"/>
              </a:rPr>
              <a:t>Data-Based Decision-Rules: </a:t>
            </a:r>
            <a:br>
              <a:rPr lang="en-US" sz="4000">
                <a:latin typeface="Belleza"/>
                <a:ea typeface="Belleza"/>
                <a:cs typeface="Belleza"/>
                <a:sym typeface="Belleza"/>
              </a:rPr>
            </a:br>
            <a:r>
              <a:rPr lang="en-US" sz="4000">
                <a:latin typeface="Belleza"/>
                <a:ea typeface="Belleza"/>
                <a:cs typeface="Belleza"/>
                <a:sym typeface="Belleza"/>
              </a:rPr>
              <a:t>Sample to Consider</a:t>
            </a:r>
            <a:endParaRPr sz="4000">
              <a:latin typeface="Belleza"/>
              <a:ea typeface="Belleza"/>
              <a:cs typeface="Belleza"/>
              <a:sym typeface="Belleza"/>
            </a:endParaRPr>
          </a:p>
        </p:txBody>
      </p:sp>
      <p:sp>
        <p:nvSpPr>
          <p:cNvPr id="326" name="Google Shape;326;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SzPct val="176000"/>
              <a:buNone/>
            </a:pPr>
            <a:r>
              <a:rPr lang="en-US" sz="4000">
                <a:latin typeface="Belleza"/>
                <a:ea typeface="Belleza"/>
                <a:cs typeface="Belleza"/>
                <a:sym typeface="Belleza"/>
              </a:rPr>
              <a:t>a) Identification for Intervention (Decision Rules)  (IN):  </a:t>
            </a:r>
            <a:endParaRPr sz="4000">
              <a:latin typeface="Belleza"/>
              <a:ea typeface="Belleza"/>
              <a:cs typeface="Belleza"/>
              <a:sym typeface="Belleza"/>
            </a:endParaRPr>
          </a:p>
          <a:p>
            <a:pPr indent="0" lvl="0" marL="0" rtl="0" algn="l">
              <a:lnSpc>
                <a:spcPct val="100000"/>
              </a:lnSpc>
              <a:spcBef>
                <a:spcPts val="0"/>
              </a:spcBef>
              <a:spcAft>
                <a:spcPts val="0"/>
              </a:spcAft>
              <a:buSzPct val="176000"/>
              <a:buNone/>
            </a:pPr>
            <a:r>
              <a:rPr lang="en-US" sz="4000">
                <a:latin typeface="Belleza"/>
                <a:ea typeface="Belleza"/>
                <a:cs typeface="Belleza"/>
                <a:sym typeface="Belleza"/>
              </a:rPr>
              <a:t>Youth is identified by Universal Screener, has 2 or more ODRs, 10% out of class time, open referral</a:t>
            </a:r>
            <a:endParaRPr/>
          </a:p>
          <a:p>
            <a:pPr indent="0" lvl="0" marL="0" rtl="0" algn="l">
              <a:lnSpc>
                <a:spcPct val="100000"/>
              </a:lnSpc>
              <a:spcBef>
                <a:spcPts val="0"/>
              </a:spcBef>
              <a:spcAft>
                <a:spcPts val="0"/>
              </a:spcAft>
              <a:buSzPct val="176000"/>
              <a:buNone/>
            </a:pPr>
            <a:r>
              <a:t/>
            </a:r>
            <a:endParaRPr sz="4000">
              <a:latin typeface="Belleza"/>
              <a:ea typeface="Belleza"/>
              <a:cs typeface="Belleza"/>
              <a:sym typeface="Belleza"/>
            </a:endParaRPr>
          </a:p>
          <a:p>
            <a:pPr indent="0" lvl="0" marL="0" rtl="0" algn="l">
              <a:lnSpc>
                <a:spcPct val="100000"/>
              </a:lnSpc>
              <a:spcBef>
                <a:spcPts val="0"/>
              </a:spcBef>
              <a:spcAft>
                <a:spcPts val="0"/>
              </a:spcAft>
              <a:buSzPct val="176000"/>
              <a:buNone/>
            </a:pPr>
            <a:r>
              <a:rPr lang="en-US" sz="4000">
                <a:latin typeface="Belleza"/>
                <a:ea typeface="Belleza"/>
                <a:cs typeface="Belleza"/>
                <a:sym typeface="Belleza"/>
              </a:rPr>
              <a:t>b) Progress-monitoring (ON):</a:t>
            </a:r>
            <a:endParaRPr sz="4000">
              <a:latin typeface="Belleza"/>
              <a:ea typeface="Belleza"/>
              <a:cs typeface="Belleza"/>
              <a:sym typeface="Belleza"/>
            </a:endParaRPr>
          </a:p>
          <a:p>
            <a:pPr indent="0" lvl="0" marL="0" rtl="0" algn="l">
              <a:lnSpc>
                <a:spcPct val="100000"/>
              </a:lnSpc>
              <a:spcBef>
                <a:spcPts val="0"/>
              </a:spcBef>
              <a:spcAft>
                <a:spcPts val="0"/>
              </a:spcAft>
              <a:buSzPct val="176000"/>
              <a:buNone/>
            </a:pPr>
            <a:r>
              <a:rPr lang="en-US" sz="4000">
                <a:latin typeface="Belleza"/>
                <a:ea typeface="Belleza"/>
                <a:cs typeface="Belleza"/>
                <a:sym typeface="Belleza"/>
              </a:rPr>
              <a:t>DPR data is collected daily &amp; reviewed every other week. Data is collected for 4-6 weeks (individual buildings decide whether 4 or 6 weeks will be better for their students). Sort progress into continue, modify, fade.</a:t>
            </a:r>
            <a:endParaRPr/>
          </a:p>
          <a:p>
            <a:pPr indent="0" lvl="0" marL="0" rtl="0" algn="l">
              <a:lnSpc>
                <a:spcPct val="100000"/>
              </a:lnSpc>
              <a:spcBef>
                <a:spcPts val="0"/>
              </a:spcBef>
              <a:spcAft>
                <a:spcPts val="0"/>
              </a:spcAft>
              <a:buSzPct val="176000"/>
              <a:buNone/>
            </a:pPr>
            <a:r>
              <a:t/>
            </a:r>
            <a:endParaRPr sz="4000">
              <a:latin typeface="Belleza"/>
              <a:ea typeface="Belleza"/>
              <a:cs typeface="Belleza"/>
              <a:sym typeface="Belleza"/>
            </a:endParaRPr>
          </a:p>
          <a:p>
            <a:pPr indent="0" lvl="0" marL="0" rtl="0" algn="l">
              <a:lnSpc>
                <a:spcPct val="100000"/>
              </a:lnSpc>
              <a:spcBef>
                <a:spcPts val="0"/>
              </a:spcBef>
              <a:spcAft>
                <a:spcPts val="0"/>
              </a:spcAft>
              <a:buSzPct val="176000"/>
              <a:buNone/>
            </a:pPr>
            <a:r>
              <a:rPr lang="en-US" sz="4000">
                <a:latin typeface="Belleza"/>
                <a:ea typeface="Belleza"/>
                <a:cs typeface="Belleza"/>
                <a:sym typeface="Belleza"/>
              </a:rPr>
              <a:t>c) Exiting/transitioning  (OUT):</a:t>
            </a:r>
            <a:endParaRPr sz="4000">
              <a:latin typeface="Belleza"/>
              <a:ea typeface="Belleza"/>
              <a:cs typeface="Belleza"/>
              <a:sym typeface="Belleza"/>
            </a:endParaRPr>
          </a:p>
          <a:p>
            <a:pPr indent="0" lvl="0" marL="0" rtl="0" algn="l">
              <a:lnSpc>
                <a:spcPct val="100000"/>
              </a:lnSpc>
              <a:spcBef>
                <a:spcPts val="0"/>
              </a:spcBef>
              <a:spcAft>
                <a:spcPts val="0"/>
              </a:spcAft>
              <a:buSzPct val="176000"/>
              <a:buNone/>
            </a:pPr>
            <a:r>
              <a:rPr lang="en-US" sz="4000">
                <a:latin typeface="Belleza"/>
                <a:ea typeface="Belleza"/>
                <a:cs typeface="Belleza"/>
                <a:sym typeface="Belleza"/>
              </a:rPr>
              <a:t>Youth received a total of 80% of DPR points averaged per day/week for 4 weeks and has had no new ODRs or attendance concerns. Youth will be transitioned into fading, self-management phase, possibly being a CICO student mentor</a:t>
            </a:r>
            <a:endParaRPr sz="4000">
              <a:latin typeface="Belleza"/>
              <a:ea typeface="Belleza"/>
              <a:cs typeface="Belleza"/>
              <a:sym typeface="Belleza"/>
            </a:endParaRPr>
          </a:p>
        </p:txBody>
      </p:sp>
      <p:sp>
        <p:nvSpPr>
          <p:cNvPr id="327" name="Google Shape;327;p20"/>
          <p:cNvSpPr/>
          <p:nvPr/>
        </p:nvSpPr>
        <p:spPr>
          <a:xfrm>
            <a:off x="838200" y="2917372"/>
            <a:ext cx="10515600" cy="1480457"/>
          </a:xfrm>
          <a:prstGeom prst="roundRect">
            <a:avLst>
              <a:gd fmla="val 16667" name="adj"/>
            </a:avLst>
          </a:prstGeom>
          <a:noFill/>
          <a:ln cap="flat" cmpd="sng" w="6667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1"/>
          <p:cNvSpPr/>
          <p:nvPr/>
        </p:nvSpPr>
        <p:spPr>
          <a:xfrm>
            <a:off x="1532878" y="228600"/>
            <a:ext cx="9141944" cy="121742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Belleza"/>
                <a:ea typeface="Belleza"/>
                <a:cs typeface="Belleza"/>
                <a:sym typeface="Belleza"/>
              </a:rPr>
              <a:t>CICO Daily Progress Report</a:t>
            </a:r>
            <a:endParaRPr b="0" i="0" sz="4000" u="none" cap="none" strike="noStrike">
              <a:solidFill>
                <a:schemeClr val="dk1"/>
              </a:solidFill>
              <a:latin typeface="Belleza"/>
              <a:ea typeface="Belleza"/>
              <a:cs typeface="Belleza"/>
              <a:sym typeface="Belleza"/>
            </a:endParaRPr>
          </a:p>
        </p:txBody>
      </p:sp>
      <p:pic>
        <p:nvPicPr>
          <p:cNvPr id="334" name="Google Shape;334;p21"/>
          <p:cNvPicPr preferRelativeResize="0"/>
          <p:nvPr/>
        </p:nvPicPr>
        <p:blipFill rotWithShape="1">
          <a:blip r:embed="rId3">
            <a:alphaModFix/>
          </a:blip>
          <a:srcRect b="0" l="0" r="0" t="0"/>
          <a:stretch/>
        </p:blipFill>
        <p:spPr>
          <a:xfrm>
            <a:off x="4343400" y="1371601"/>
            <a:ext cx="5309038" cy="4893341"/>
          </a:xfrm>
          <a:prstGeom prst="rect">
            <a:avLst/>
          </a:prstGeom>
          <a:noFill/>
          <a:ln>
            <a:noFill/>
          </a:ln>
        </p:spPr>
      </p:pic>
      <p:sp>
        <p:nvSpPr>
          <p:cNvPr id="335" name="Google Shape;335;p21"/>
          <p:cNvSpPr txBox="1"/>
          <p:nvPr/>
        </p:nvSpPr>
        <p:spPr>
          <a:xfrm>
            <a:off x="1532878" y="1692118"/>
            <a:ext cx="2221247"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Built upon 3-5 </a:t>
            </a:r>
            <a:endParaRPr b="0" i="0" sz="2000" u="none" cap="none" strike="noStrike">
              <a:solidFill>
                <a:schemeClr val="dk1"/>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school-wide expectations</a:t>
            </a:r>
            <a:endParaRPr b="0" i="0" sz="2000" u="none" cap="none" strike="noStrike">
              <a:solidFill>
                <a:schemeClr val="dk1"/>
              </a:solidFill>
              <a:latin typeface="Belleza"/>
              <a:ea typeface="Belleza"/>
              <a:cs typeface="Belleza"/>
              <a:sym typeface="Belleza"/>
            </a:endParaRPr>
          </a:p>
        </p:txBody>
      </p:sp>
      <p:sp>
        <p:nvSpPr>
          <p:cNvPr id="336" name="Google Shape;336;p21"/>
          <p:cNvSpPr txBox="1"/>
          <p:nvPr/>
        </p:nvSpPr>
        <p:spPr>
          <a:xfrm>
            <a:off x="1532878" y="2888463"/>
            <a:ext cx="2221247"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Generalizable across student schedules</a:t>
            </a:r>
            <a:endParaRPr b="0" i="0" sz="2000" u="none" cap="none" strike="noStrike">
              <a:solidFill>
                <a:schemeClr val="dk1"/>
              </a:solidFill>
              <a:latin typeface="Belleza"/>
              <a:ea typeface="Belleza"/>
              <a:cs typeface="Belleza"/>
              <a:sym typeface="Belleza"/>
            </a:endParaRPr>
          </a:p>
        </p:txBody>
      </p:sp>
      <p:sp>
        <p:nvSpPr>
          <p:cNvPr id="337" name="Google Shape;337;p21"/>
          <p:cNvSpPr txBox="1"/>
          <p:nvPr/>
        </p:nvSpPr>
        <p:spPr>
          <a:xfrm>
            <a:off x="1810747" y="3985889"/>
            <a:ext cx="1943378"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Three point rating scale</a:t>
            </a:r>
            <a:endParaRPr b="0" i="0" sz="2000" u="none" cap="none" strike="noStrike">
              <a:solidFill>
                <a:schemeClr val="dk1"/>
              </a:solidFill>
              <a:latin typeface="Belleza"/>
              <a:ea typeface="Belleza"/>
              <a:cs typeface="Belleza"/>
              <a:sym typeface="Belleza"/>
            </a:endParaRPr>
          </a:p>
        </p:txBody>
      </p:sp>
      <p:sp>
        <p:nvSpPr>
          <p:cNvPr id="338" name="Google Shape;338;p21"/>
          <p:cNvSpPr txBox="1"/>
          <p:nvPr/>
        </p:nvSpPr>
        <p:spPr>
          <a:xfrm>
            <a:off x="1539131" y="4775538"/>
            <a:ext cx="2221247"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Defined number times for feedback (10 or less)</a:t>
            </a:r>
            <a:endParaRPr b="0" i="0" sz="2000" u="none" cap="none" strike="noStrike">
              <a:solidFill>
                <a:schemeClr val="dk1"/>
              </a:solidFill>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Table&#10;&#10;Description automatically generated" id="343" name="Google Shape;343;p22"/>
          <p:cNvPicPr preferRelativeResize="0"/>
          <p:nvPr/>
        </p:nvPicPr>
        <p:blipFill rotWithShape="1">
          <a:blip r:embed="rId3">
            <a:alphaModFix/>
          </a:blip>
          <a:srcRect b="0" l="0" r="0" t="0"/>
          <a:stretch/>
        </p:blipFill>
        <p:spPr>
          <a:xfrm>
            <a:off x="4020457" y="464457"/>
            <a:ext cx="7903936" cy="5929086"/>
          </a:xfrm>
          <a:prstGeom prst="rect">
            <a:avLst/>
          </a:prstGeom>
          <a:noFill/>
          <a:ln>
            <a:noFill/>
          </a:ln>
        </p:spPr>
      </p:pic>
      <p:sp>
        <p:nvSpPr>
          <p:cNvPr id="344" name="Google Shape;344;p22"/>
          <p:cNvSpPr txBox="1"/>
          <p:nvPr/>
        </p:nvSpPr>
        <p:spPr>
          <a:xfrm>
            <a:off x="914400" y="2166763"/>
            <a:ext cx="2307771"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How would generalizing this progress monitoring tool across T2/T3 interventions support staff and students?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Text&#10;&#10;Description automatically generated" id="349" name="Google Shape;349;p23"/>
          <p:cNvPicPr preferRelativeResize="0"/>
          <p:nvPr/>
        </p:nvPicPr>
        <p:blipFill rotWithShape="1">
          <a:blip r:embed="rId3">
            <a:alphaModFix/>
          </a:blip>
          <a:srcRect b="0" l="0" r="0" t="0"/>
          <a:stretch/>
        </p:blipFill>
        <p:spPr>
          <a:xfrm>
            <a:off x="409429" y="0"/>
            <a:ext cx="5015883" cy="6858000"/>
          </a:xfrm>
          <a:prstGeom prst="rect">
            <a:avLst/>
          </a:prstGeom>
          <a:noFill/>
          <a:ln>
            <a:noFill/>
          </a:ln>
        </p:spPr>
      </p:pic>
      <p:sp>
        <p:nvSpPr>
          <p:cNvPr id="350" name="Google Shape;350;p23"/>
          <p:cNvSpPr txBox="1"/>
          <p:nvPr/>
        </p:nvSpPr>
        <p:spPr>
          <a:xfrm>
            <a:off x="6302233" y="1863021"/>
            <a:ext cx="561399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Belleza"/>
                <a:ea typeface="Belleza"/>
                <a:cs typeface="Belleza"/>
                <a:sym typeface="Belleza"/>
              </a:rPr>
              <a:t>What about social validity?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Belleza"/>
                <a:ea typeface="Belleza"/>
                <a:cs typeface="Belleza"/>
                <a:sym typeface="Belleza"/>
              </a:rPr>
              <a:t>How is what we are doing working for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Belleza"/>
                <a:ea typeface="Belleza"/>
                <a:cs typeface="Belleza"/>
                <a:sym typeface="Belleza"/>
              </a:rPr>
              <a:t>staff? Students? Families?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pic>
        <p:nvPicPr>
          <p:cNvPr descr="Cardboard boxes and cleaning items in a room" id="355" name="Google Shape;355;p24"/>
          <p:cNvPicPr preferRelativeResize="0"/>
          <p:nvPr/>
        </p:nvPicPr>
        <p:blipFill rotWithShape="1">
          <a:blip r:embed="rId3">
            <a:alphaModFix/>
          </a:blip>
          <a:srcRect b="-1" l="23500" r="7446" t="0"/>
          <a:stretch/>
        </p:blipFill>
        <p:spPr>
          <a:xfrm>
            <a:off x="5101771" y="10"/>
            <a:ext cx="7094361" cy="6857989"/>
          </a:xfrm>
          <a:prstGeom prst="rect">
            <a:avLst/>
          </a:prstGeom>
          <a:noFill/>
          <a:ln>
            <a:noFill/>
          </a:ln>
        </p:spPr>
      </p:pic>
      <p:sp>
        <p:nvSpPr>
          <p:cNvPr id="356" name="Google Shape;356;p24"/>
          <p:cNvSpPr/>
          <p:nvPr/>
        </p:nvSpPr>
        <p:spPr>
          <a:xfrm>
            <a:off x="0" y="-4"/>
            <a:ext cx="5272088" cy="685800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7" name="Google Shape;357;p24"/>
          <p:cNvSpPr/>
          <p:nvPr/>
        </p:nvSpPr>
        <p:spPr>
          <a:xfrm rot="303011">
            <a:off x="1718653" y="700861"/>
            <a:ext cx="2987899" cy="2987899"/>
          </a:xfrm>
          <a:prstGeom prst="arc">
            <a:avLst>
              <a:gd fmla="val 14612914" name="adj1"/>
              <a:gd fmla="val 0" name="adj2"/>
            </a:avLst>
          </a:prstGeom>
          <a:noFill/>
          <a:ln cap="rnd" cmpd="sng" w="127000">
            <a:solidFill>
              <a:schemeClr val="accent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8" name="Google Shape;358;p24"/>
          <p:cNvSpPr txBox="1"/>
          <p:nvPr>
            <p:ph type="title"/>
          </p:nvPr>
        </p:nvSpPr>
        <p:spPr>
          <a:xfrm>
            <a:off x="643467" y="795509"/>
            <a:ext cx="4092525" cy="279860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None/>
            </a:pPr>
            <a:r>
              <a:rPr lang="en-US" sz="6000">
                <a:solidFill>
                  <a:srgbClr val="FFFFFF"/>
                </a:solidFill>
                <a:latin typeface="Arial"/>
                <a:ea typeface="Arial"/>
                <a:cs typeface="Arial"/>
                <a:sym typeface="Arial"/>
              </a:rPr>
              <a:t>Unpacking practices</a:t>
            </a:r>
            <a:endParaRPr sz="6000">
              <a:solidFill>
                <a:srgbClr val="FFFFFF"/>
              </a:solidFill>
              <a:latin typeface="Arial"/>
              <a:ea typeface="Arial"/>
              <a:cs typeface="Arial"/>
              <a:sym typeface="Arial"/>
            </a:endParaRPr>
          </a:p>
        </p:txBody>
      </p:sp>
      <p:sp>
        <p:nvSpPr>
          <p:cNvPr id="359" name="Google Shape;359;p24"/>
          <p:cNvSpPr/>
          <p:nvPr/>
        </p:nvSpPr>
        <p:spPr>
          <a:xfrm>
            <a:off x="1201186" y="4626633"/>
            <a:ext cx="491961" cy="491961"/>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0" name="Google Shape;360;p24"/>
          <p:cNvSpPr/>
          <p:nvPr/>
        </p:nvSpPr>
        <p:spPr>
          <a:xfrm>
            <a:off x="4927932" y="5011563"/>
            <a:ext cx="731558" cy="731558"/>
          </a:xfrm>
          <a:prstGeom prst="rect">
            <a:avLst/>
          </a:prstGeom>
          <a:noFill/>
          <a:ln cap="flat" cmpd="sng" w="1270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Table, calendar&#10;&#10;Description automatically generated" id="365" name="Google Shape;365;p25"/>
          <p:cNvPicPr preferRelativeResize="0"/>
          <p:nvPr/>
        </p:nvPicPr>
        <p:blipFill rotWithShape="1">
          <a:blip r:embed="rId3">
            <a:alphaModFix/>
          </a:blip>
          <a:srcRect b="0" l="0" r="0" t="0"/>
          <a:stretch/>
        </p:blipFill>
        <p:spPr>
          <a:xfrm>
            <a:off x="595086" y="415290"/>
            <a:ext cx="10668000" cy="6027420"/>
          </a:xfrm>
          <a:prstGeom prst="rect">
            <a:avLst/>
          </a:prstGeom>
          <a:noFill/>
          <a:ln>
            <a:noFill/>
          </a:ln>
        </p:spPr>
      </p:pic>
      <p:sp>
        <p:nvSpPr>
          <p:cNvPr id="366" name="Google Shape;366;p25"/>
          <p:cNvSpPr/>
          <p:nvPr/>
        </p:nvSpPr>
        <p:spPr>
          <a:xfrm>
            <a:off x="1494971" y="1030515"/>
            <a:ext cx="1698172" cy="5231311"/>
          </a:xfrm>
          <a:prstGeom prst="roundRect">
            <a:avLst>
              <a:gd fmla="val 16667" name="adj"/>
            </a:avLst>
          </a:prstGeom>
          <a:noFill/>
          <a:ln cap="flat" cmpd="sng" w="6032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Belleza"/>
                <a:ea typeface="Belleza"/>
                <a:cs typeface="Belleza"/>
                <a:sym typeface="Belleza"/>
              </a:rPr>
              <a:t>Messages on Continuum of Interventions</a:t>
            </a:r>
            <a:endParaRPr>
              <a:latin typeface="Belleza"/>
              <a:ea typeface="Belleza"/>
              <a:cs typeface="Belleza"/>
              <a:sym typeface="Belleza"/>
            </a:endParaRPr>
          </a:p>
        </p:txBody>
      </p:sp>
      <p:sp>
        <p:nvSpPr>
          <p:cNvPr id="373" name="Google Shape;373;p26"/>
          <p:cNvSpPr txBox="1"/>
          <p:nvPr>
            <p:ph idx="1" type="body"/>
          </p:nvPr>
        </p:nvSpPr>
        <p:spPr>
          <a:xfrm>
            <a:off x="838200" y="1426800"/>
            <a:ext cx="10515600" cy="4351200"/>
          </a:xfrm>
          <a:prstGeom prst="rect">
            <a:avLst/>
          </a:prstGeom>
          <a:noFill/>
          <a:ln>
            <a:noFill/>
          </a:ln>
        </p:spPr>
        <p:txBody>
          <a:bodyPr anchorCtr="0" anchor="t" bIns="45700" lIns="91425" spcFirstLastPara="1" rIns="91425" wrap="square" tIns="45700">
            <a:normAutofit/>
          </a:bodyPr>
          <a:lstStyle/>
          <a:p>
            <a:pPr indent="-571500" lvl="0" marL="571500" rtl="0" algn="l">
              <a:lnSpc>
                <a:spcPct val="90000"/>
              </a:lnSpc>
              <a:spcBef>
                <a:spcPts val="0"/>
              </a:spcBef>
              <a:spcAft>
                <a:spcPts val="0"/>
              </a:spcAft>
              <a:buSzPts val="4400"/>
              <a:buChar char="•"/>
            </a:pPr>
            <a:r>
              <a:rPr lang="en-US" sz="3200">
                <a:latin typeface="Belleza"/>
                <a:ea typeface="Belleza"/>
                <a:cs typeface="Belleza"/>
                <a:sym typeface="Belleza"/>
              </a:rPr>
              <a:t>Tier 1 enhancement is an on-going data-informed  effort</a:t>
            </a:r>
            <a:endParaRPr/>
          </a:p>
          <a:p>
            <a:pPr indent="-571500" lvl="0" marL="571500" rtl="0" algn="l">
              <a:lnSpc>
                <a:spcPct val="90000"/>
              </a:lnSpc>
              <a:spcBef>
                <a:spcPts val="0"/>
              </a:spcBef>
              <a:spcAft>
                <a:spcPts val="0"/>
              </a:spcAft>
              <a:buSzPts val="4400"/>
              <a:buChar char="•"/>
            </a:pPr>
            <a:r>
              <a:rPr lang="en-US" sz="3200">
                <a:latin typeface="Belleza"/>
                <a:ea typeface="Belleza"/>
                <a:cs typeface="Belleza"/>
                <a:sym typeface="Belleza"/>
              </a:rPr>
              <a:t>At tier 2, start with 1 or 2 (CICO, CBITS, social skilles) and wrap them in data and systems DPR</a:t>
            </a:r>
            <a:endParaRPr/>
          </a:p>
          <a:p>
            <a:pPr indent="-571500" lvl="1" marL="1028700" rtl="0" algn="l">
              <a:lnSpc>
                <a:spcPct val="90000"/>
              </a:lnSpc>
              <a:spcBef>
                <a:spcPts val="0"/>
              </a:spcBef>
              <a:spcAft>
                <a:spcPts val="0"/>
              </a:spcAft>
              <a:buSzPts val="4400"/>
              <a:buChar char="•"/>
            </a:pPr>
            <a:r>
              <a:rPr lang="en-US" sz="3200">
                <a:latin typeface="Belleza"/>
                <a:ea typeface="Belleza"/>
                <a:cs typeface="Belleza"/>
                <a:sym typeface="Belleza"/>
              </a:rPr>
              <a:t>Small group instruction on specific skill sets</a:t>
            </a:r>
            <a:endParaRPr sz="3200">
              <a:latin typeface="Belleza"/>
              <a:ea typeface="Belleza"/>
              <a:cs typeface="Belleza"/>
              <a:sym typeface="Belleza"/>
            </a:endParaRPr>
          </a:p>
          <a:p>
            <a:pPr indent="-571500" lvl="1" marL="1028700" rtl="0" algn="l">
              <a:lnSpc>
                <a:spcPct val="90000"/>
              </a:lnSpc>
              <a:spcBef>
                <a:spcPts val="0"/>
              </a:spcBef>
              <a:spcAft>
                <a:spcPts val="0"/>
              </a:spcAft>
              <a:buSzPts val="4400"/>
              <a:buChar char="•"/>
            </a:pPr>
            <a:r>
              <a:rPr lang="en-US" sz="3200">
                <a:latin typeface="Belleza"/>
                <a:ea typeface="Belleza"/>
                <a:cs typeface="Belleza"/>
                <a:sym typeface="Belleza"/>
              </a:rPr>
              <a:t>Social, coping, problem solving etc. skills as low level generic, higher frequency dosage of teaching</a:t>
            </a:r>
            <a:endParaRPr sz="3200">
              <a:latin typeface="Belleza"/>
              <a:ea typeface="Belleza"/>
              <a:cs typeface="Belleza"/>
              <a:sym typeface="Belleza"/>
            </a:endParaRPr>
          </a:p>
          <a:p>
            <a:pPr indent="-571500" lvl="0" marL="571500" rtl="0" algn="l">
              <a:lnSpc>
                <a:spcPct val="90000"/>
              </a:lnSpc>
              <a:spcBef>
                <a:spcPts val="0"/>
              </a:spcBef>
              <a:spcAft>
                <a:spcPts val="0"/>
              </a:spcAft>
              <a:buSzPts val="4400"/>
              <a:buChar char="•"/>
            </a:pPr>
            <a:r>
              <a:rPr lang="en-US" sz="3200">
                <a:latin typeface="Belleza"/>
                <a:ea typeface="Belleza"/>
                <a:cs typeface="Belleza"/>
                <a:sym typeface="Belleza"/>
              </a:rPr>
              <a:t>Skills are layered into DPR</a:t>
            </a:r>
            <a:endParaRPr sz="3200">
              <a:latin typeface="Belleza"/>
              <a:ea typeface="Belleza"/>
              <a:cs typeface="Belleza"/>
              <a:sym typeface="Belleza"/>
            </a:endParaRPr>
          </a:p>
          <a:p>
            <a:pPr indent="-571500" lvl="0" marL="571500" rtl="0" algn="l">
              <a:lnSpc>
                <a:spcPct val="90000"/>
              </a:lnSpc>
              <a:spcBef>
                <a:spcPts val="0"/>
              </a:spcBef>
              <a:spcAft>
                <a:spcPts val="0"/>
              </a:spcAft>
              <a:buSzPts val="4400"/>
              <a:buChar char="•"/>
            </a:pPr>
            <a:r>
              <a:rPr lang="en-US" sz="3200">
                <a:latin typeface="Belleza"/>
                <a:ea typeface="Belleza"/>
                <a:cs typeface="Belleza"/>
                <a:sym typeface="Belleza"/>
              </a:rPr>
              <a:t>Use of screening, expanded data, referral</a:t>
            </a:r>
            <a:endParaRPr/>
          </a:p>
          <a:p>
            <a:pPr indent="-571500" lvl="0" marL="571500" rtl="0" algn="l">
              <a:lnSpc>
                <a:spcPct val="90000"/>
              </a:lnSpc>
              <a:spcBef>
                <a:spcPts val="0"/>
              </a:spcBef>
              <a:spcAft>
                <a:spcPts val="0"/>
              </a:spcAft>
              <a:buSzPts val="4400"/>
              <a:buChar char="•"/>
            </a:pPr>
            <a:r>
              <a:rPr lang="en-US" sz="3200">
                <a:latin typeface="Belleza"/>
                <a:ea typeface="Belleza"/>
                <a:cs typeface="Belleza"/>
                <a:sym typeface="Belleza"/>
              </a:rPr>
              <a:t>Systems support for adults</a:t>
            </a:r>
            <a:endParaRPr sz="3200">
              <a:latin typeface="Belleza"/>
              <a:ea typeface="Belleza"/>
              <a:cs typeface="Belleza"/>
              <a:sym typeface="Bellez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Diagram, shape&#10;&#10;Description automatically generated" id="378" name="Google Shape;378;p27"/>
          <p:cNvPicPr preferRelativeResize="0"/>
          <p:nvPr/>
        </p:nvPicPr>
        <p:blipFill rotWithShape="1">
          <a:blip r:embed="rId3">
            <a:alphaModFix/>
          </a:blip>
          <a:srcRect b="0" l="0" r="0" t="0"/>
          <a:stretch/>
        </p:blipFill>
        <p:spPr>
          <a:xfrm>
            <a:off x="399143" y="0"/>
            <a:ext cx="5334000" cy="6858000"/>
          </a:xfrm>
          <a:prstGeom prst="rect">
            <a:avLst/>
          </a:prstGeom>
          <a:noFill/>
          <a:ln>
            <a:noFill/>
          </a:ln>
        </p:spPr>
      </p:pic>
      <p:pic>
        <p:nvPicPr>
          <p:cNvPr descr="Graphical user interface, application&#10;&#10;Description automatically generated" id="379" name="Google Shape;379;p27"/>
          <p:cNvPicPr preferRelativeResize="0"/>
          <p:nvPr/>
        </p:nvPicPr>
        <p:blipFill rotWithShape="1">
          <a:blip r:embed="rId4">
            <a:alphaModFix/>
          </a:blip>
          <a:srcRect b="0" l="0" r="0" t="0"/>
          <a:stretch/>
        </p:blipFill>
        <p:spPr>
          <a:xfrm>
            <a:off x="6311567" y="0"/>
            <a:ext cx="533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Diagram&#10;&#10;Description automatically generated" id="384" name="Google Shape;384;p28"/>
          <p:cNvPicPr preferRelativeResize="0"/>
          <p:nvPr/>
        </p:nvPicPr>
        <p:blipFill rotWithShape="1">
          <a:blip r:embed="rId3">
            <a:alphaModFix/>
          </a:blip>
          <a:srcRect b="0" l="0" r="0" t="0"/>
          <a:stretch/>
        </p:blipFill>
        <p:spPr>
          <a:xfrm>
            <a:off x="0" y="141964"/>
            <a:ext cx="12192000" cy="6716036"/>
          </a:xfrm>
          <a:prstGeom prst="rect">
            <a:avLst/>
          </a:prstGeom>
          <a:noFill/>
          <a:ln>
            <a:noFill/>
          </a:ln>
        </p:spPr>
      </p:pic>
      <p:pic>
        <p:nvPicPr>
          <p:cNvPr descr="Diagram&#10;&#10;Description automatically generated" id="385" name="Google Shape;385;p28"/>
          <p:cNvPicPr preferRelativeResize="0"/>
          <p:nvPr/>
        </p:nvPicPr>
        <p:blipFill rotWithShape="1">
          <a:blip r:embed="rId3">
            <a:alphaModFix/>
          </a:blip>
          <a:srcRect b="0" l="0" r="0" t="0"/>
          <a:stretch/>
        </p:blipFill>
        <p:spPr>
          <a:xfrm>
            <a:off x="152400" y="294364"/>
            <a:ext cx="12192000" cy="67160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2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1" name="Google Shape;391;p29"/>
          <p:cNvSpPr txBox="1"/>
          <p:nvPr>
            <p:ph type="title"/>
          </p:nvPr>
        </p:nvSpPr>
        <p:spPr>
          <a:xfrm>
            <a:off x="5297762" y="640080"/>
            <a:ext cx="6251110"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sz="5400">
                <a:latin typeface="Belleza"/>
                <a:ea typeface="Belleza"/>
                <a:cs typeface="Belleza"/>
                <a:sym typeface="Belleza"/>
              </a:rPr>
              <a:t>Unpacking systems</a:t>
            </a:r>
            <a:endParaRPr sz="5400">
              <a:latin typeface="Belleza"/>
              <a:ea typeface="Belleza"/>
              <a:cs typeface="Belleza"/>
              <a:sym typeface="Belleza"/>
            </a:endParaRPr>
          </a:p>
        </p:txBody>
      </p:sp>
      <p:pic>
        <p:nvPicPr>
          <p:cNvPr descr="Ethernet cables connected to a networking patch" id="392" name="Google Shape;392;p29"/>
          <p:cNvPicPr preferRelativeResize="0"/>
          <p:nvPr/>
        </p:nvPicPr>
        <p:blipFill rotWithShape="1">
          <a:blip r:embed="rId3">
            <a:alphaModFix/>
          </a:blip>
          <a:srcRect b="0" l="11974" r="20113"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93" name="Google Shape;393;p29"/>
          <p:cNvSpPr/>
          <p:nvPr/>
        </p:nvSpPr>
        <p:spPr>
          <a:xfrm>
            <a:off x="5412862" y="4409267"/>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91"/>
                                        </p:tgtEl>
                                        <p:attrNameLst>
                                          <p:attrName>style.visibility</p:attrName>
                                        </p:attrNameLst>
                                      </p:cBhvr>
                                      <p:to>
                                        <p:strVal val="visible"/>
                                      </p:to>
                                    </p:set>
                                    <p:animEffect filter="fade" transition="in">
                                      <p:cBhvr>
                                        <p:cTn dur="7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Intentions (from agenda)</a:t>
            </a:r>
            <a:endParaRPr/>
          </a:p>
        </p:txBody>
      </p:sp>
      <p:sp>
        <p:nvSpPr>
          <p:cNvPr id="206" name="Google Shape;206;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Belleza"/>
                <a:ea typeface="Belleza"/>
                <a:cs typeface="Belleza"/>
                <a:sym typeface="Belleza"/>
              </a:rPr>
              <a:t>Assess core features of MTSS to plan for specific mental health enhancements.</a:t>
            </a:r>
            <a:endParaRPr/>
          </a:p>
          <a:p>
            <a:pPr indent="-228600" lvl="0" marL="228600" rtl="0" algn="l">
              <a:lnSpc>
                <a:spcPct val="90000"/>
              </a:lnSpc>
              <a:spcBef>
                <a:spcPts val="1000"/>
              </a:spcBef>
              <a:spcAft>
                <a:spcPts val="0"/>
              </a:spcAft>
              <a:buClr>
                <a:schemeClr val="dk1"/>
              </a:buClr>
              <a:buSzPts val="2800"/>
              <a:buChar char="•"/>
            </a:pPr>
            <a:r>
              <a:rPr lang="en-US">
                <a:latin typeface="Belleza"/>
                <a:ea typeface="Belleza"/>
                <a:cs typeface="Belleza"/>
                <a:sym typeface="Belleza"/>
              </a:rPr>
              <a:t>Reflect on current needs and desired outcomes to determine if a current inventory of initiatives meets these needs/outcomes. Explore what’s needed.</a:t>
            </a:r>
            <a:endParaRPr/>
          </a:p>
          <a:p>
            <a:pPr indent="-228600" lvl="0" marL="228600" rtl="0" algn="l">
              <a:lnSpc>
                <a:spcPct val="90000"/>
              </a:lnSpc>
              <a:spcBef>
                <a:spcPts val="1000"/>
              </a:spcBef>
              <a:spcAft>
                <a:spcPts val="0"/>
              </a:spcAft>
              <a:buClr>
                <a:schemeClr val="dk1"/>
              </a:buClr>
              <a:buSzPts val="2800"/>
              <a:buChar char="•"/>
            </a:pPr>
            <a:r>
              <a:rPr lang="en-US">
                <a:latin typeface="Belleza"/>
                <a:ea typeface="Belleza"/>
                <a:cs typeface="Belleza"/>
                <a:sym typeface="Belleza"/>
              </a:rPr>
              <a:t>Assess structures and data for identifying students who need access to support. Expand data sources to consider for integration of MTSS/Mental Health.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Table, calendar&#10;&#10;Description automatically generated" id="398" name="Google Shape;398;p30"/>
          <p:cNvPicPr preferRelativeResize="0"/>
          <p:nvPr/>
        </p:nvPicPr>
        <p:blipFill rotWithShape="1">
          <a:blip r:embed="rId3">
            <a:alphaModFix/>
          </a:blip>
          <a:srcRect b="0" l="0" r="0" t="0"/>
          <a:stretch/>
        </p:blipFill>
        <p:spPr>
          <a:xfrm>
            <a:off x="522515" y="415290"/>
            <a:ext cx="10668000" cy="6027420"/>
          </a:xfrm>
          <a:prstGeom prst="rect">
            <a:avLst/>
          </a:prstGeom>
          <a:noFill/>
          <a:ln>
            <a:noFill/>
          </a:ln>
        </p:spPr>
      </p:pic>
      <p:sp>
        <p:nvSpPr>
          <p:cNvPr id="399" name="Google Shape;399;p30"/>
          <p:cNvSpPr/>
          <p:nvPr/>
        </p:nvSpPr>
        <p:spPr>
          <a:xfrm>
            <a:off x="2786743" y="1030515"/>
            <a:ext cx="4862286" cy="5231311"/>
          </a:xfrm>
          <a:prstGeom prst="roundRect">
            <a:avLst>
              <a:gd fmla="val 16667" name="adj"/>
            </a:avLst>
          </a:prstGeom>
          <a:noFill/>
          <a:ln cap="flat" cmpd="sng" w="6032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3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05" name="Google Shape;405;p31"/>
          <p:cNvPicPr preferRelativeResize="0"/>
          <p:nvPr/>
        </p:nvPicPr>
        <p:blipFill rotWithShape="1">
          <a:blip r:embed="rId3">
            <a:alphaModFix/>
          </a:blip>
          <a:srcRect b="285" l="0" r="1" t="0"/>
          <a:stretch/>
        </p:blipFill>
        <p:spPr>
          <a:xfrm>
            <a:off x="-3047" y="10"/>
            <a:ext cx="12191999" cy="6857990"/>
          </a:xfrm>
          <a:prstGeom prst="rect">
            <a:avLst/>
          </a:prstGeom>
          <a:noFill/>
          <a:ln>
            <a:noFill/>
          </a:ln>
        </p:spPr>
      </p:pic>
      <p:sp>
        <p:nvSpPr>
          <p:cNvPr id="406" name="Google Shape;406;p31"/>
          <p:cNvSpPr/>
          <p:nvPr/>
        </p:nvSpPr>
        <p:spPr>
          <a:xfrm>
            <a:off x="0" y="2207602"/>
            <a:ext cx="12191999" cy="3162146"/>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7" name="Google Shape;407;p31"/>
          <p:cNvSpPr txBox="1"/>
          <p:nvPr>
            <p:ph type="ctr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b="1" lang="en-US" sz="5200">
                <a:solidFill>
                  <a:srgbClr val="FFFFFF"/>
                </a:solidFill>
                <a:latin typeface="Belleza"/>
                <a:ea typeface="Belleza"/>
                <a:cs typeface="Belleza"/>
                <a:sym typeface="Belleza"/>
              </a:rPr>
              <a:t>Cross Training</a:t>
            </a:r>
            <a:br>
              <a:rPr b="1" lang="en-US" sz="5200">
                <a:solidFill>
                  <a:srgbClr val="FFFFFF"/>
                </a:solidFill>
                <a:latin typeface="Belleza"/>
                <a:ea typeface="Belleza"/>
                <a:cs typeface="Belleza"/>
                <a:sym typeface="Belleza"/>
              </a:rPr>
            </a:br>
            <a:r>
              <a:rPr b="1" lang="en-US" sz="5200">
                <a:solidFill>
                  <a:srgbClr val="FFFFFF"/>
                </a:solidFill>
                <a:latin typeface="Belleza"/>
                <a:ea typeface="Belleza"/>
                <a:cs typeface="Belleza"/>
                <a:sym typeface="Belleza"/>
              </a:rPr>
              <a:t>and Planning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pic>
        <p:nvPicPr>
          <p:cNvPr descr="Text, letter&#10;&#10;Description automatically generated" id="412" name="Google Shape;412;p32"/>
          <p:cNvPicPr preferRelativeResize="0"/>
          <p:nvPr/>
        </p:nvPicPr>
        <p:blipFill rotWithShape="1">
          <a:blip r:embed="rId3">
            <a:alphaModFix/>
          </a:blip>
          <a:srcRect b="0" l="4225" r="7127" t="0"/>
          <a:stretch/>
        </p:blipFill>
        <p:spPr>
          <a:xfrm rot="595538">
            <a:off x="9862532" y="195798"/>
            <a:ext cx="2079844" cy="3076979"/>
          </a:xfrm>
          <a:prstGeom prst="rect">
            <a:avLst/>
          </a:prstGeom>
          <a:noFill/>
          <a:ln>
            <a:noFill/>
          </a:ln>
        </p:spPr>
      </p:pic>
      <p:sp>
        <p:nvSpPr>
          <p:cNvPr id="413" name="Google Shape;413;p32"/>
          <p:cNvSpPr txBox="1"/>
          <p:nvPr>
            <p:ph type="title"/>
          </p:nvPr>
        </p:nvSpPr>
        <p:spPr>
          <a:xfrm>
            <a:off x="838200" y="365125"/>
            <a:ext cx="105156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sz="4100">
                <a:latin typeface="Belleza"/>
                <a:ea typeface="Belleza"/>
                <a:cs typeface="Belleza"/>
                <a:sym typeface="Belleza"/>
              </a:rPr>
              <a:t>How do we invest in a culture of wellness?</a:t>
            </a:r>
            <a:endParaRPr sz="4100"/>
          </a:p>
        </p:txBody>
      </p:sp>
      <p:sp>
        <p:nvSpPr>
          <p:cNvPr id="414" name="Google Shape;414;p32"/>
          <p:cNvSpPr txBox="1"/>
          <p:nvPr>
            <p:ph idx="1" type="body"/>
          </p:nvPr>
        </p:nvSpPr>
        <p:spPr>
          <a:xfrm>
            <a:off x="838200" y="1825624"/>
            <a:ext cx="10515600" cy="4992801"/>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Font typeface="Arial"/>
              <a:buAutoNum type="arabicPeriod"/>
            </a:pPr>
            <a:r>
              <a:rPr b="1" lang="en-US" sz="1800">
                <a:latin typeface="Belleza"/>
                <a:ea typeface="Belleza"/>
                <a:cs typeface="Belleza"/>
                <a:sym typeface="Belleza"/>
              </a:rPr>
              <a:t>Focus on building a </a:t>
            </a:r>
            <a:r>
              <a:rPr b="1" i="1" lang="en-US" sz="1800">
                <a:latin typeface="Belleza"/>
                <a:ea typeface="Belleza"/>
                <a:cs typeface="Belleza"/>
                <a:sym typeface="Belleza"/>
              </a:rPr>
              <a:t>Whole System </a:t>
            </a:r>
            <a:r>
              <a:rPr b="1" lang="en-US" sz="1800">
                <a:latin typeface="Belleza"/>
                <a:ea typeface="Belleza"/>
                <a:cs typeface="Belleza"/>
                <a:sym typeface="Belleza"/>
              </a:rPr>
              <a:t>response by building pro-social communities (Tier 1 PREVENTION)</a:t>
            </a:r>
            <a:endParaRPr sz="1800">
              <a:latin typeface="Belleza"/>
              <a:ea typeface="Belleza"/>
              <a:cs typeface="Belleza"/>
              <a:sym typeface="Belleza"/>
            </a:endParaRPr>
          </a:p>
          <a:p>
            <a:pPr indent="-342900" lvl="1" marL="9144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Use public health approach to organize.</a:t>
            </a:r>
            <a:endParaRPr/>
          </a:p>
          <a:p>
            <a:pPr indent="-342900" lvl="1" marL="9144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Bring community to school. </a:t>
            </a:r>
            <a:endParaRPr/>
          </a:p>
          <a:p>
            <a:pPr indent="-342900" lvl="2" marL="13716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23% students were receiving supports in schools (</a:t>
            </a:r>
            <a:r>
              <a:rPr lang="en-US" sz="1800" u="sng">
                <a:solidFill>
                  <a:schemeClr val="hlink"/>
                </a:solidFill>
                <a:latin typeface="Belleza"/>
                <a:ea typeface="Belleza"/>
                <a:cs typeface="Belleza"/>
                <a:sym typeface="Belleza"/>
                <a:hlinkClick r:id="rId4"/>
              </a:rPr>
              <a:t>Duong et al</a:t>
            </a:r>
            <a:r>
              <a:rPr lang="en-US" sz="1800">
                <a:latin typeface="Belleza"/>
                <a:ea typeface="Belleza"/>
                <a:cs typeface="Belleza"/>
                <a:sym typeface="Belleza"/>
              </a:rPr>
              <a:t>., 2020)</a:t>
            </a:r>
            <a:endParaRPr/>
          </a:p>
          <a:p>
            <a:pPr indent="-342900" lvl="2" marL="13716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Youth 6 times more likely to complete evidence-based treatment when offered in schools than in other community settings (</a:t>
            </a:r>
            <a:r>
              <a:rPr lang="en-US" sz="1800" u="sng">
                <a:solidFill>
                  <a:schemeClr val="hlink"/>
                </a:solidFill>
                <a:latin typeface="Belleza"/>
                <a:ea typeface="Belleza"/>
                <a:cs typeface="Belleza"/>
                <a:sym typeface="Belleza"/>
                <a:hlinkClick r:id="rId5"/>
              </a:rPr>
              <a:t>Jaycox et al., </a:t>
            </a:r>
            <a:r>
              <a:rPr lang="en-US" sz="1800">
                <a:latin typeface="Belleza"/>
                <a:ea typeface="Belleza"/>
                <a:cs typeface="Belleza"/>
                <a:sym typeface="Belleza"/>
              </a:rPr>
              <a:t>2010)</a:t>
            </a:r>
            <a:endParaRPr/>
          </a:p>
          <a:p>
            <a:pPr indent="-342900" lvl="0" marL="457200" rtl="0" algn="l">
              <a:lnSpc>
                <a:spcPct val="90000"/>
              </a:lnSpc>
              <a:spcBef>
                <a:spcPts val="1000"/>
              </a:spcBef>
              <a:spcAft>
                <a:spcPts val="0"/>
              </a:spcAft>
              <a:buClr>
                <a:schemeClr val="dk1"/>
              </a:buClr>
              <a:buSzPts val="1800"/>
              <a:buFont typeface="Arial"/>
              <a:buAutoNum type="arabicPeriod"/>
            </a:pPr>
            <a:r>
              <a:rPr b="1" lang="en-US" sz="1800">
                <a:latin typeface="Belleza"/>
                <a:ea typeface="Belleza"/>
                <a:cs typeface="Belleza"/>
                <a:sym typeface="Belleza"/>
              </a:rPr>
              <a:t>Re-establish school as a safe, positive, predictable place. Priority for wellness shows up in budget, accountability system and messaging</a:t>
            </a:r>
            <a:endParaRPr sz="1800">
              <a:latin typeface="Belleza"/>
              <a:ea typeface="Belleza"/>
              <a:cs typeface="Belleza"/>
              <a:sym typeface="Belleza"/>
            </a:endParaRPr>
          </a:p>
          <a:p>
            <a:pPr indent="-342900" lvl="1" marL="9144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Academic success requires mental health skills and strategies (e.g., emotional regulation)</a:t>
            </a:r>
            <a:endParaRPr/>
          </a:p>
          <a:p>
            <a:pPr indent="-342900" lvl="2" marL="13716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Teaching social emotional behavior skills IS academic instructional time</a:t>
            </a:r>
            <a:endParaRPr/>
          </a:p>
          <a:p>
            <a:pPr indent="-342900" lvl="1" marL="9144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Mental health is everyone’s job</a:t>
            </a:r>
            <a:endParaRPr/>
          </a:p>
          <a:p>
            <a:pPr indent="-342900" lvl="2" marL="13716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Resilience can be intentionally taught, practiced and developed  (all ages)</a:t>
            </a:r>
            <a:endParaRPr/>
          </a:p>
          <a:p>
            <a:pPr indent="-342900" lvl="1" marL="914400" rtl="0" algn="l">
              <a:lnSpc>
                <a:spcPct val="90000"/>
              </a:lnSpc>
              <a:spcBef>
                <a:spcPts val="500"/>
              </a:spcBef>
              <a:spcAft>
                <a:spcPts val="0"/>
              </a:spcAft>
              <a:buClr>
                <a:schemeClr val="dk1"/>
              </a:buClr>
              <a:buSzPts val="1800"/>
              <a:buChar char="•"/>
            </a:pPr>
            <a:r>
              <a:rPr lang="en-US" sz="1800">
                <a:latin typeface="Belleza"/>
                <a:ea typeface="Belleza"/>
                <a:cs typeface="Belleza"/>
                <a:sym typeface="Belleza"/>
              </a:rPr>
              <a:t>Position Social Emotional leaders to build capacity </a:t>
            </a:r>
            <a:endParaRPr/>
          </a:p>
          <a:p>
            <a:pPr indent="-342900" lvl="0" marL="457200" rtl="0" algn="l">
              <a:lnSpc>
                <a:spcPct val="90000"/>
              </a:lnSpc>
              <a:spcBef>
                <a:spcPts val="1000"/>
              </a:spcBef>
              <a:spcAft>
                <a:spcPts val="0"/>
              </a:spcAft>
              <a:buClr>
                <a:schemeClr val="dk1"/>
              </a:buClr>
              <a:buSzPts val="1800"/>
              <a:buFont typeface="Arial"/>
              <a:buAutoNum type="arabicPeriod"/>
            </a:pPr>
            <a:r>
              <a:rPr b="1" lang="en-US" sz="1800">
                <a:latin typeface="Belleza"/>
                <a:ea typeface="Belleza"/>
                <a:cs typeface="Belleza"/>
                <a:sym typeface="Belleza"/>
              </a:rPr>
              <a:t>Focus on staff wellness and supporting staff to embed teaching wellness skills across all content areas.</a:t>
            </a:r>
            <a:endParaRPr sz="1800">
              <a:latin typeface="Belleza"/>
              <a:ea typeface="Belleza"/>
              <a:cs typeface="Belleza"/>
              <a:sym typeface="Bellez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graphicFrame>
        <p:nvGraphicFramePr>
          <p:cNvPr id="420" name="Google Shape;420;p33"/>
          <p:cNvGraphicFramePr/>
          <p:nvPr/>
        </p:nvGraphicFramePr>
        <p:xfrm>
          <a:off x="58392" y="0"/>
          <a:ext cx="3000000" cy="3000000"/>
        </p:xfrm>
        <a:graphic>
          <a:graphicData uri="http://schemas.openxmlformats.org/drawingml/2006/table">
            <a:tbl>
              <a:tblPr bandRow="1" firstRow="1">
                <a:noFill/>
                <a:tableStyleId>{1B34ED22-56C5-46C2-BBDC-DFFB4E41C374}</a:tableStyleId>
              </a:tblPr>
              <a:tblGrid>
                <a:gridCol w="3607475"/>
                <a:gridCol w="4148800"/>
                <a:gridCol w="4309600"/>
              </a:tblGrid>
              <a:tr h="2810125">
                <a:tc gridSpan="3">
                  <a:txBody>
                    <a:bodyPr/>
                    <a:lstStyle/>
                    <a:p>
                      <a:pPr indent="0" lvl="0" marL="0" marR="0" rtl="0" algn="ctr">
                        <a:lnSpc>
                          <a:spcPct val="100000"/>
                        </a:lnSpc>
                        <a:spcBef>
                          <a:spcPts val="0"/>
                        </a:spcBef>
                        <a:spcAft>
                          <a:spcPts val="0"/>
                        </a:spcAft>
                        <a:buClr>
                          <a:srgbClr val="000000"/>
                        </a:buClr>
                        <a:buSzPts val="3700"/>
                        <a:buFont typeface="Arial"/>
                        <a:buNone/>
                      </a:pPr>
                      <a:r>
                        <a:t/>
                      </a:r>
                      <a:endParaRPr sz="37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700"/>
                        <a:buFont typeface="Arial"/>
                        <a:buNone/>
                      </a:pPr>
                      <a:r>
                        <a:t/>
                      </a:r>
                      <a:endParaRPr sz="37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4500"/>
                        <a:buFont typeface="Arial"/>
                        <a:buNone/>
                      </a:pPr>
                      <a:r>
                        <a:rPr b="0" lang="en-US" sz="4500" u="none" cap="none" strike="noStrike">
                          <a:solidFill>
                            <a:schemeClr val="dk1"/>
                          </a:solidFill>
                          <a:latin typeface="Century Gothic"/>
                          <a:ea typeface="Century Gothic"/>
                          <a:cs typeface="Century Gothic"/>
                          <a:sym typeface="Century Gothic"/>
                        </a:rPr>
                        <a:t>Teaching &amp; Learning for SEB</a:t>
                      </a:r>
                      <a:endParaRPr sz="1400" u="none" cap="none" strike="noStrike"/>
                    </a:p>
                  </a:txBody>
                  <a:tcPr marT="47150" marB="47150" marR="94300" marL="94300"/>
                </a:tc>
                <a:tc hMerge="1"/>
                <a:tc hMerge="1"/>
              </a:tr>
              <a:tr h="4047875">
                <a:tc>
                  <a:txBody>
                    <a:bodyPr/>
                    <a:lstStyle/>
                    <a:p>
                      <a:pPr indent="0" lvl="0" marL="0" marR="0" rtl="0" algn="ctr">
                        <a:lnSpc>
                          <a:spcPct val="100000"/>
                        </a:lnSpc>
                        <a:spcBef>
                          <a:spcPts val="0"/>
                        </a:spcBef>
                        <a:spcAft>
                          <a:spcPts val="0"/>
                        </a:spcAft>
                        <a:buClr>
                          <a:srgbClr val="000000"/>
                        </a:buClr>
                        <a:buSzPts val="3300"/>
                        <a:buFont typeface="Arial"/>
                        <a:buNone/>
                      </a:pPr>
                      <a:r>
                        <a:rPr lang="en-US" sz="3300" u="none" cap="none" strike="noStrike">
                          <a:latin typeface="Belleza"/>
                          <a:ea typeface="Belleza"/>
                          <a:cs typeface="Belleza"/>
                          <a:sym typeface="Belleza"/>
                        </a:rPr>
                        <a:t>School-wide explicit instruction</a:t>
                      </a:r>
                      <a:endParaRPr sz="1400" u="none" cap="none" strike="noStrike"/>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6000"/>
                        <a:buFont typeface="Arial"/>
                        <a:buNone/>
                      </a:pPr>
                      <a:r>
                        <a:t/>
                      </a:r>
                      <a:endParaRPr sz="6000" u="none" cap="none" strike="noStrike">
                        <a:latin typeface="Belleza"/>
                        <a:ea typeface="Belleza"/>
                        <a:cs typeface="Belleza"/>
                        <a:sym typeface="Belleza"/>
                      </a:endParaRPr>
                    </a:p>
                  </a:txBody>
                  <a:tcPr marT="47150" marB="47150" marR="94300" marL="94300"/>
                </a:tc>
                <a:tc>
                  <a:txBody>
                    <a:bodyPr/>
                    <a:lstStyle/>
                    <a:p>
                      <a:pPr indent="0" lvl="0" marL="0" marR="0" rtl="0" algn="ctr">
                        <a:lnSpc>
                          <a:spcPct val="100000"/>
                        </a:lnSpc>
                        <a:spcBef>
                          <a:spcPts val="0"/>
                        </a:spcBef>
                        <a:spcAft>
                          <a:spcPts val="0"/>
                        </a:spcAft>
                        <a:buClr>
                          <a:srgbClr val="000000"/>
                        </a:buClr>
                        <a:buSzPts val="3300"/>
                        <a:buFont typeface="Arial"/>
                        <a:buNone/>
                      </a:pPr>
                      <a:r>
                        <a:rPr lang="en-US" sz="3300" u="none" cap="none" strike="noStrike">
                          <a:latin typeface="Belleza"/>
                          <a:ea typeface="Belleza"/>
                          <a:cs typeface="Belleza"/>
                          <a:sym typeface="Belleza"/>
                        </a:rPr>
                        <a:t>Data informed </a:t>
                      </a:r>
                      <a:endParaRPr sz="1400" u="none" cap="none" strike="noStrike"/>
                    </a:p>
                    <a:p>
                      <a:pPr indent="0" lvl="0" marL="0" marR="0" rtl="0" algn="ctr">
                        <a:lnSpc>
                          <a:spcPct val="100000"/>
                        </a:lnSpc>
                        <a:spcBef>
                          <a:spcPts val="0"/>
                        </a:spcBef>
                        <a:spcAft>
                          <a:spcPts val="0"/>
                        </a:spcAft>
                        <a:buClr>
                          <a:srgbClr val="000000"/>
                        </a:buClr>
                        <a:buSzPts val="3300"/>
                        <a:buFont typeface="Arial"/>
                        <a:buNone/>
                      </a:pPr>
                      <a:r>
                        <a:rPr lang="en-US" sz="3300" u="none" cap="none" strike="noStrike">
                          <a:latin typeface="Belleza"/>
                          <a:ea typeface="Belleza"/>
                          <a:cs typeface="Belleza"/>
                          <a:sym typeface="Belleza"/>
                        </a:rPr>
                        <a:t>re-teaching</a:t>
                      </a:r>
                      <a:endParaRPr sz="1400" u="none" cap="none" strike="noStrike"/>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3600"/>
                        <a:buFont typeface="Arial"/>
                        <a:buNone/>
                      </a:pPr>
                      <a:r>
                        <a:t/>
                      </a:r>
                      <a:endParaRPr sz="36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txBody>
                  <a:tcPr marT="47150" marB="47150" marR="94300" marL="94300"/>
                </a:tc>
                <a:tc>
                  <a:txBody>
                    <a:bodyPr/>
                    <a:lstStyle/>
                    <a:p>
                      <a:pPr indent="0" lvl="0" marL="0" marR="0" rtl="0" algn="ctr">
                        <a:lnSpc>
                          <a:spcPct val="100000"/>
                        </a:lnSpc>
                        <a:spcBef>
                          <a:spcPts val="0"/>
                        </a:spcBef>
                        <a:spcAft>
                          <a:spcPts val="0"/>
                        </a:spcAft>
                        <a:buClr>
                          <a:srgbClr val="000000"/>
                        </a:buClr>
                        <a:buSzPts val="3300"/>
                        <a:buFont typeface="Arial"/>
                        <a:buNone/>
                      </a:pPr>
                      <a:r>
                        <a:rPr lang="en-US" sz="3300" u="none" cap="none" strike="noStrike">
                          <a:latin typeface="Belleza"/>
                          <a:ea typeface="Belleza"/>
                          <a:cs typeface="Belleza"/>
                          <a:sym typeface="Belleza"/>
                        </a:rPr>
                        <a:t>Connect SEB to academics</a:t>
                      </a:r>
                      <a:endParaRPr sz="1400" u="none" cap="none" strike="noStrike"/>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latin typeface="Belleza"/>
                        <a:ea typeface="Belleza"/>
                        <a:cs typeface="Belleza"/>
                        <a:sym typeface="Belleza"/>
                      </a:endParaRPr>
                    </a:p>
                  </a:txBody>
                  <a:tcPr marT="47150" marB="47150" marR="94300" marL="94300"/>
                </a:tc>
              </a:tr>
            </a:tbl>
          </a:graphicData>
        </a:graphic>
      </p:graphicFrame>
      <p:pic>
        <p:nvPicPr>
          <p:cNvPr descr="Checkmark with solid fill" id="421" name="Google Shape;421;p33"/>
          <p:cNvPicPr preferRelativeResize="0"/>
          <p:nvPr/>
        </p:nvPicPr>
        <p:blipFill rotWithShape="1">
          <a:blip r:embed="rId3">
            <a:alphaModFix/>
          </a:blip>
          <a:srcRect b="0" l="0" r="0" t="0"/>
          <a:stretch/>
        </p:blipFill>
        <p:spPr>
          <a:xfrm>
            <a:off x="1126067" y="4555066"/>
            <a:ext cx="1447800" cy="1447800"/>
          </a:xfrm>
          <a:prstGeom prst="rect">
            <a:avLst/>
          </a:prstGeom>
          <a:noFill/>
          <a:ln>
            <a:noFill/>
          </a:ln>
        </p:spPr>
      </p:pic>
      <p:pic>
        <p:nvPicPr>
          <p:cNvPr descr="Checkmark with solid fill" id="422" name="Google Shape;422;p33"/>
          <p:cNvPicPr preferRelativeResize="0"/>
          <p:nvPr/>
        </p:nvPicPr>
        <p:blipFill rotWithShape="1">
          <a:blip r:embed="rId3">
            <a:alphaModFix/>
          </a:blip>
          <a:srcRect b="0" l="0" r="0" t="0"/>
          <a:stretch/>
        </p:blipFill>
        <p:spPr>
          <a:xfrm>
            <a:off x="5003800" y="4555066"/>
            <a:ext cx="1447800" cy="1447800"/>
          </a:xfrm>
          <a:prstGeom prst="rect">
            <a:avLst/>
          </a:prstGeom>
          <a:noFill/>
          <a:ln>
            <a:noFill/>
          </a:ln>
        </p:spPr>
      </p:pic>
      <p:pic>
        <p:nvPicPr>
          <p:cNvPr descr="Empty speech bubbles" id="423" name="Google Shape;423;p33"/>
          <p:cNvPicPr preferRelativeResize="0"/>
          <p:nvPr/>
        </p:nvPicPr>
        <p:blipFill rotWithShape="1">
          <a:blip r:embed="rId4">
            <a:alphaModFix/>
          </a:blip>
          <a:srcRect b="0" l="0" r="0" t="0"/>
          <a:stretch/>
        </p:blipFill>
        <p:spPr>
          <a:xfrm>
            <a:off x="8440682" y="4230559"/>
            <a:ext cx="3148296" cy="20968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4"/>
          <p:cNvSpPr txBox="1"/>
          <p:nvPr>
            <p:ph type="title"/>
          </p:nvPr>
        </p:nvSpPr>
        <p:spPr>
          <a:xfrm>
            <a:off x="533400" y="304799"/>
            <a:ext cx="11125200" cy="73152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600"/>
              <a:buNone/>
            </a:pPr>
            <a:r>
              <a:rPr lang="en-US" sz="2000">
                <a:latin typeface="Belleza"/>
                <a:ea typeface="Belleza"/>
                <a:cs typeface="Belleza"/>
                <a:sym typeface="Belleza"/>
              </a:rPr>
              <a:t>Team Time</a:t>
            </a:r>
            <a:br>
              <a:rPr lang="en-US" sz="2000">
                <a:latin typeface="Belleza"/>
                <a:ea typeface="Belleza"/>
                <a:cs typeface="Belleza"/>
                <a:sym typeface="Belleza"/>
              </a:rPr>
            </a:br>
            <a:r>
              <a:rPr lang="en-US" sz="2000">
                <a:latin typeface="Belleza"/>
                <a:ea typeface="Belleza"/>
                <a:cs typeface="Belleza"/>
                <a:sym typeface="Belleza"/>
              </a:rPr>
              <a:t>Examining your current system</a:t>
            </a:r>
            <a:endParaRPr sz="2000">
              <a:latin typeface="Belleza"/>
              <a:ea typeface="Belleza"/>
              <a:cs typeface="Belleza"/>
              <a:sym typeface="Belleza"/>
            </a:endParaRPr>
          </a:p>
        </p:txBody>
      </p:sp>
      <p:sp>
        <p:nvSpPr>
          <p:cNvPr id="430" name="Google Shape;430;p34"/>
          <p:cNvSpPr txBox="1"/>
          <p:nvPr>
            <p:ph idx="1" type="body"/>
          </p:nvPr>
        </p:nvSpPr>
        <p:spPr>
          <a:xfrm>
            <a:off x="533400" y="1295400"/>
            <a:ext cx="11125200" cy="475488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3600"/>
              <a:buNone/>
            </a:pPr>
            <a:r>
              <a:rPr lang="en-US" sz="2400"/>
              <a:t>•</a:t>
            </a:r>
            <a:r>
              <a:rPr lang="en-US" sz="2400">
                <a:latin typeface="Belleza"/>
                <a:ea typeface="Belleza"/>
                <a:cs typeface="Belleza"/>
                <a:sym typeface="Belleza"/>
              </a:rPr>
              <a:t>Are resources distributed equitably?</a:t>
            </a:r>
            <a:endParaRPr sz="2400">
              <a:latin typeface="Belleza"/>
              <a:ea typeface="Belleza"/>
              <a:cs typeface="Belleza"/>
              <a:sym typeface="Belleza"/>
            </a:endParaRPr>
          </a:p>
          <a:p>
            <a:pPr indent="0" lvl="1" marL="457200" rtl="0" algn="l">
              <a:lnSpc>
                <a:spcPct val="90000"/>
              </a:lnSpc>
              <a:spcBef>
                <a:spcPts val="0"/>
              </a:spcBef>
              <a:spcAft>
                <a:spcPts val="0"/>
              </a:spcAft>
              <a:buClr>
                <a:srgbClr val="262626"/>
              </a:buClr>
              <a:buSzPts val="3600"/>
              <a:buNone/>
            </a:pPr>
            <a:r>
              <a:rPr lang="en-US" sz="2000">
                <a:latin typeface="Belleza"/>
                <a:ea typeface="Belleza"/>
                <a:cs typeface="Belleza"/>
                <a:sym typeface="Belleza"/>
              </a:rPr>
              <a:t>-staffing, sports/clubs/activities/transportation/physical building</a:t>
            </a:r>
            <a:endParaRPr sz="20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•Does your data system inform equitable decision making? (disaggregated by sub -groups including special education)</a:t>
            </a:r>
            <a:endParaRPr sz="24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•Do your teams review community data and make adjustments based on specific community/neighborhood need?</a:t>
            </a:r>
            <a:endParaRPr sz="24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•What are some unintended side effects from policy/procedure decisions?</a:t>
            </a:r>
            <a:endParaRPr sz="24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•How does practice -&gt; policy-&gt; feedback loop benefit/harm disadvantaged youth, families?</a:t>
            </a:r>
            <a:endParaRPr sz="24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•How does your professional development allow for time to apply new content? How do you track fidelity before assigning blame to students?</a:t>
            </a:r>
            <a:endParaRPr sz="24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•Do you have a co-response model (discipline and mental health response) for supporting students who exhibit behaviors that are communicating to us that they are hurting and need us to do something different?</a:t>
            </a:r>
            <a:endParaRPr sz="2400">
              <a:latin typeface="Belleza"/>
              <a:ea typeface="Belleza"/>
              <a:cs typeface="Belleza"/>
              <a:sym typeface="Belleza"/>
            </a:endParaRPr>
          </a:p>
          <a:p>
            <a:pPr indent="0" lvl="0" marL="0" rtl="0" algn="l">
              <a:lnSpc>
                <a:spcPct val="90000"/>
              </a:lnSpc>
              <a:spcBef>
                <a:spcPts val="0"/>
              </a:spcBef>
              <a:spcAft>
                <a:spcPts val="0"/>
              </a:spcAft>
              <a:buClr>
                <a:srgbClr val="262626"/>
              </a:buClr>
              <a:buSzPts val="3600"/>
              <a:buNone/>
            </a:pPr>
            <a:r>
              <a:rPr lang="en-US" sz="2400">
                <a:latin typeface="Belleza"/>
                <a:ea typeface="Belleza"/>
                <a:cs typeface="Belleza"/>
                <a:sym typeface="Belleza"/>
              </a:rPr>
              <a:t> </a:t>
            </a:r>
            <a:endParaRPr sz="2400">
              <a:latin typeface="Belleza"/>
              <a:ea typeface="Belleza"/>
              <a:cs typeface="Belleza"/>
              <a:sym typeface="Belleza"/>
            </a:endParaRPr>
          </a:p>
        </p:txBody>
      </p:sp>
      <p:sp>
        <p:nvSpPr>
          <p:cNvPr id="431" name="Google Shape;431;p34"/>
          <p:cNvSpPr txBox="1"/>
          <p:nvPr>
            <p:ph idx="12" type="sldNum"/>
          </p:nvPr>
        </p:nvSpPr>
        <p:spPr>
          <a:xfrm>
            <a:off x="5821680" y="6248399"/>
            <a:ext cx="548700" cy="3048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5173"/>
              </a:buClr>
              <a:buSzPts val="140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pp" id="437" name="Google Shape;437;p35"/>
          <p:cNvPicPr preferRelativeResize="0"/>
          <p:nvPr/>
        </p:nvPicPr>
        <p:blipFill rotWithShape="1">
          <a:blip r:embed="rId3">
            <a:alphaModFix/>
          </a:blip>
          <a:srcRect b="0" l="0" r="0" t="0"/>
          <a:stretch/>
        </p:blipFill>
        <p:spPr>
          <a:xfrm>
            <a:off x="1567589" y="1933576"/>
            <a:ext cx="3998912" cy="4543425"/>
          </a:xfrm>
          <a:prstGeom prst="rect">
            <a:avLst/>
          </a:prstGeom>
          <a:noFill/>
          <a:ln>
            <a:noFill/>
          </a:ln>
        </p:spPr>
      </p:pic>
      <p:sp>
        <p:nvSpPr>
          <p:cNvPr id="438" name="Google Shape;438;p35"/>
          <p:cNvSpPr txBox="1"/>
          <p:nvPr/>
        </p:nvSpPr>
        <p:spPr>
          <a:xfrm>
            <a:off x="3124200" y="228601"/>
            <a:ext cx="6248400" cy="3667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 name="Google Shape;439;p35"/>
          <p:cNvSpPr txBox="1"/>
          <p:nvPr>
            <p:ph type="title"/>
          </p:nvPr>
        </p:nvSpPr>
        <p:spPr>
          <a:xfrm>
            <a:off x="490537" y="216637"/>
            <a:ext cx="8458200" cy="7159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9"/>
              </a:buClr>
              <a:buSzPts val="3200"/>
              <a:buFont typeface="Arial"/>
              <a:buNone/>
            </a:pPr>
            <a:r>
              <a:rPr lang="en-US" sz="4100">
                <a:latin typeface="Belleza"/>
                <a:ea typeface="Belleza"/>
                <a:cs typeface="Belleza"/>
                <a:sym typeface="Belleza"/>
              </a:rPr>
              <a:t>Applying the Logic to Families  </a:t>
            </a:r>
            <a:endParaRPr sz="4100">
              <a:latin typeface="Belleza"/>
              <a:ea typeface="Belleza"/>
              <a:cs typeface="Belleza"/>
              <a:sym typeface="Belleza"/>
            </a:endParaRPr>
          </a:p>
        </p:txBody>
      </p:sp>
      <p:sp>
        <p:nvSpPr>
          <p:cNvPr id="440" name="Google Shape;440;p35"/>
          <p:cNvSpPr txBox="1"/>
          <p:nvPr/>
        </p:nvSpPr>
        <p:spPr>
          <a:xfrm>
            <a:off x="3104459" y="4814888"/>
            <a:ext cx="1219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80-90%</a:t>
            </a:r>
            <a:endParaRPr b="0" i="0" sz="1400" u="none" cap="none" strike="noStrike">
              <a:solidFill>
                <a:srgbClr val="000000"/>
              </a:solidFill>
              <a:latin typeface="Arial"/>
              <a:ea typeface="Arial"/>
              <a:cs typeface="Arial"/>
              <a:sym typeface="Arial"/>
            </a:endParaRPr>
          </a:p>
        </p:txBody>
      </p:sp>
      <p:sp>
        <p:nvSpPr>
          <p:cNvPr id="441" name="Google Shape;441;p35"/>
          <p:cNvSpPr txBox="1"/>
          <p:nvPr/>
        </p:nvSpPr>
        <p:spPr>
          <a:xfrm>
            <a:off x="3146795" y="3367088"/>
            <a:ext cx="914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5-10%</a:t>
            </a:r>
            <a:endParaRPr b="0" i="0" sz="1400" u="none" cap="none" strike="noStrike">
              <a:solidFill>
                <a:srgbClr val="000000"/>
              </a:solidFill>
              <a:latin typeface="Arial"/>
              <a:ea typeface="Arial"/>
              <a:cs typeface="Arial"/>
              <a:sym typeface="Arial"/>
            </a:endParaRPr>
          </a:p>
        </p:txBody>
      </p:sp>
      <p:sp>
        <p:nvSpPr>
          <p:cNvPr id="442" name="Google Shape;442;p35"/>
          <p:cNvSpPr txBox="1"/>
          <p:nvPr/>
        </p:nvSpPr>
        <p:spPr>
          <a:xfrm>
            <a:off x="3050839" y="2362201"/>
            <a:ext cx="990600" cy="3667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sp>
        <p:nvSpPr>
          <p:cNvPr id="443" name="Google Shape;443;p35"/>
          <p:cNvSpPr txBox="1"/>
          <p:nvPr/>
        </p:nvSpPr>
        <p:spPr>
          <a:xfrm>
            <a:off x="6070070" y="3429000"/>
            <a:ext cx="5757333" cy="35496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rPr>
              <a:t>Tier 1: </a:t>
            </a:r>
            <a:r>
              <a:rPr b="0" i="0" lang="en-US" sz="1800" u="none" cap="none" strike="noStrike">
                <a:solidFill>
                  <a:schemeClr val="dk1"/>
                </a:solidFill>
                <a:latin typeface="Arial"/>
                <a:ea typeface="Arial"/>
                <a:cs typeface="Arial"/>
                <a:sym typeface="Arial"/>
              </a:rPr>
              <a:t>Universal Interventions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Self Assessments: Family Engagement Checklist, Surveys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Skill Building Series Guest Speaker (Topics Vary- Survey Families)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Newsletter, Resource Library , “Shout Outs”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Volunteer Opportunities (DOGS- Dads of Great Students)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Teacher Conferences- Goal Setting, Family Vision, Strengths Discovery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Family Fun Nights throughout the year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School Handbook (Description, Teaching Matrix – promote common language between school and home)</a:t>
            </a:r>
            <a:endParaRPr b="0" i="0" sz="1400" u="none" cap="none" strike="noStrike">
              <a:solidFill>
                <a:srgbClr val="000000"/>
              </a:solidFill>
              <a:latin typeface="Arial"/>
              <a:ea typeface="Arial"/>
              <a:cs typeface="Arial"/>
              <a:sym typeface="Arial"/>
            </a:endParaRPr>
          </a:p>
        </p:txBody>
      </p:sp>
      <p:sp>
        <p:nvSpPr>
          <p:cNvPr id="444" name="Google Shape;444;p35"/>
          <p:cNvSpPr txBox="1"/>
          <p:nvPr/>
        </p:nvSpPr>
        <p:spPr>
          <a:xfrm>
            <a:off x="1600200" y="4402139"/>
            <a:ext cx="281940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a:p>
            <a:pPr indent="0" lvl="0" marL="0" marR="0" rtl="0" algn="r">
              <a:lnSpc>
                <a:spcPct val="100000"/>
              </a:lnSpc>
              <a:spcBef>
                <a:spcPts val="9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5" name="Google Shape;445;p35"/>
          <p:cNvSpPr txBox="1"/>
          <p:nvPr/>
        </p:nvSpPr>
        <p:spPr>
          <a:xfrm>
            <a:off x="4489025" y="2310334"/>
            <a:ext cx="5313363"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rPr>
              <a:t>Tier 2: </a:t>
            </a:r>
            <a:r>
              <a:rPr b="0" i="0" lang="en-US" sz="1800" u="none" cap="none" strike="noStrike">
                <a:solidFill>
                  <a:schemeClr val="dk1"/>
                </a:solidFill>
                <a:latin typeface="Arial"/>
                <a:ea typeface="Arial"/>
                <a:cs typeface="Arial"/>
                <a:sym typeface="Arial"/>
              </a:rPr>
              <a:t>Targeted Group Interventions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Support Groups (Military Families, Newcomer Group)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Skill Building Sessions (Academic and Behavior)</a:t>
            </a:r>
            <a:endParaRPr b="0" i="0" sz="1400" u="none" cap="none" strike="noStrike">
              <a:solidFill>
                <a:srgbClr val="000000"/>
              </a:solidFill>
              <a:latin typeface="Arial"/>
              <a:ea typeface="Arial"/>
              <a:cs typeface="Arial"/>
              <a:sym typeface="Arial"/>
            </a:endParaRPr>
          </a:p>
        </p:txBody>
      </p:sp>
      <p:sp>
        <p:nvSpPr>
          <p:cNvPr id="446" name="Google Shape;446;p35"/>
          <p:cNvSpPr txBox="1"/>
          <p:nvPr/>
        </p:nvSpPr>
        <p:spPr>
          <a:xfrm>
            <a:off x="3714059" y="893665"/>
            <a:ext cx="5891913" cy="13542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rPr>
              <a:t>Tier 3: </a:t>
            </a:r>
            <a:r>
              <a:rPr b="0" i="0" lang="en-US" sz="1800" u="none" cap="none" strike="noStrike">
                <a:solidFill>
                  <a:schemeClr val="dk1"/>
                </a:solidFill>
                <a:latin typeface="Arial"/>
                <a:ea typeface="Arial"/>
                <a:cs typeface="Arial"/>
                <a:sym typeface="Arial"/>
              </a:rPr>
              <a:t>Intensive, Individual Interventions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Family Liaison-matched with family, needs matched with community resources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Individual Skill Building Sessions-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Table, calendar&#10;&#10;Description automatically generated" id="451" name="Google Shape;451;p36"/>
          <p:cNvPicPr preferRelativeResize="0"/>
          <p:nvPr/>
        </p:nvPicPr>
        <p:blipFill rotWithShape="1">
          <a:blip r:embed="rId3">
            <a:alphaModFix/>
          </a:blip>
          <a:srcRect b="0" l="0" r="0" t="0"/>
          <a:stretch/>
        </p:blipFill>
        <p:spPr>
          <a:xfrm>
            <a:off x="595086" y="415290"/>
            <a:ext cx="10668000" cy="602742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7"/>
          <p:cNvSpPr txBox="1"/>
          <p:nvPr/>
        </p:nvSpPr>
        <p:spPr>
          <a:xfrm>
            <a:off x="2133600" y="76200"/>
            <a:ext cx="8001000" cy="338138"/>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imes New Roman"/>
                <a:ea typeface="Times New Roman"/>
                <a:cs typeface="Times New Roman"/>
                <a:sym typeface="Times New Roman"/>
              </a:rPr>
              <a:t>Building  Level Action Plan</a:t>
            </a:r>
            <a:endParaRPr b="0" i="0" sz="1400" u="none" cap="none" strike="noStrike">
              <a:solidFill>
                <a:srgbClr val="000000"/>
              </a:solidFill>
              <a:latin typeface="Arial"/>
              <a:ea typeface="Arial"/>
              <a:cs typeface="Arial"/>
              <a:sym typeface="Arial"/>
            </a:endParaRPr>
          </a:p>
        </p:txBody>
      </p:sp>
      <p:sp>
        <p:nvSpPr>
          <p:cNvPr id="460" name="Google Shape;460;p37"/>
          <p:cNvSpPr txBox="1"/>
          <p:nvPr/>
        </p:nvSpPr>
        <p:spPr>
          <a:xfrm>
            <a:off x="6172200" y="923926"/>
            <a:ext cx="1981200" cy="523875"/>
          </a:xfrm>
          <a:prstGeom prst="rect">
            <a:avLst/>
          </a:prstGeom>
          <a:solidFill>
            <a:srgbClr val="FFCC00">
              <a:alpha val="49019"/>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Times New Roman"/>
                <a:ea typeface="Times New Roman"/>
                <a:cs typeface="Times New Roman"/>
                <a:sym typeface="Times New Roman"/>
              </a:rPr>
              <a:t>Problem Solving Team (individual student)</a:t>
            </a:r>
            <a:endParaRPr b="0" i="0" sz="1400" u="none" cap="none" strike="noStrike">
              <a:solidFill>
                <a:srgbClr val="000000"/>
              </a:solidFill>
              <a:latin typeface="Arial"/>
              <a:ea typeface="Arial"/>
              <a:cs typeface="Arial"/>
              <a:sym typeface="Arial"/>
            </a:endParaRPr>
          </a:p>
        </p:txBody>
      </p:sp>
      <p:sp>
        <p:nvSpPr>
          <p:cNvPr id="461" name="Google Shape;461;p37"/>
          <p:cNvSpPr txBox="1"/>
          <p:nvPr/>
        </p:nvSpPr>
        <p:spPr>
          <a:xfrm>
            <a:off x="8458200" y="990601"/>
            <a:ext cx="2057400" cy="523875"/>
          </a:xfrm>
          <a:prstGeom prst="rect">
            <a:avLst/>
          </a:prstGeom>
          <a:solidFill>
            <a:srgbClr val="FF0000">
              <a:alpha val="69019"/>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Times New Roman"/>
                <a:ea typeface="Times New Roman"/>
                <a:cs typeface="Times New Roman"/>
                <a:sym typeface="Times New Roman"/>
              </a:rPr>
              <a:t>Tertiary Systems     Team</a:t>
            </a:r>
            <a:endParaRPr b="0" i="0" sz="1400" u="none" cap="none" strike="noStrike">
              <a:solidFill>
                <a:srgbClr val="000000"/>
              </a:solidFill>
              <a:latin typeface="Arial"/>
              <a:ea typeface="Arial"/>
              <a:cs typeface="Arial"/>
              <a:sym typeface="Arial"/>
            </a:endParaRPr>
          </a:p>
        </p:txBody>
      </p:sp>
      <p:sp>
        <p:nvSpPr>
          <p:cNvPr id="462" name="Google Shape;462;p37"/>
          <p:cNvSpPr txBox="1"/>
          <p:nvPr/>
        </p:nvSpPr>
        <p:spPr>
          <a:xfrm>
            <a:off x="3757614" y="990601"/>
            <a:ext cx="1957387" cy="523875"/>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Times New Roman"/>
                <a:ea typeface="Times New Roman"/>
                <a:cs typeface="Times New Roman"/>
                <a:sym typeface="Times New Roman"/>
              </a:rPr>
              <a:t>Secondary Systems Team</a:t>
            </a:r>
            <a:endParaRPr b="0" i="0" sz="1400" u="none" cap="none" strike="noStrike">
              <a:solidFill>
                <a:srgbClr val="000000"/>
              </a:solidFill>
              <a:latin typeface="Arial"/>
              <a:ea typeface="Arial"/>
              <a:cs typeface="Arial"/>
              <a:sym typeface="Arial"/>
            </a:endParaRPr>
          </a:p>
        </p:txBody>
      </p:sp>
      <p:cxnSp>
        <p:nvCxnSpPr>
          <p:cNvPr id="463" name="Google Shape;463;p37"/>
          <p:cNvCxnSpPr/>
          <p:nvPr/>
        </p:nvCxnSpPr>
        <p:spPr>
          <a:xfrm>
            <a:off x="3505201" y="1262063"/>
            <a:ext cx="233363" cy="0"/>
          </a:xfrm>
          <a:prstGeom prst="straightConnector1">
            <a:avLst/>
          </a:prstGeom>
          <a:noFill/>
          <a:ln cap="flat" cmpd="sng" w="9525">
            <a:solidFill>
              <a:schemeClr val="dk1"/>
            </a:solidFill>
            <a:prstDash val="solid"/>
            <a:round/>
            <a:headEnd len="med" w="med" type="triangle"/>
            <a:tailEnd len="med" w="med" type="triangle"/>
          </a:ln>
        </p:spPr>
      </p:cxnSp>
      <p:sp>
        <p:nvSpPr>
          <p:cNvPr id="464" name="Google Shape;464;p37"/>
          <p:cNvSpPr txBox="1"/>
          <p:nvPr/>
        </p:nvSpPr>
        <p:spPr>
          <a:xfrm>
            <a:off x="1676400" y="990601"/>
            <a:ext cx="1828800" cy="523875"/>
          </a:xfrm>
          <a:prstGeom prst="rect">
            <a:avLst/>
          </a:prstGeom>
          <a:solidFill>
            <a:srgbClr val="008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Times New Roman"/>
                <a:ea typeface="Times New Roman"/>
                <a:cs typeface="Times New Roman"/>
                <a:sym typeface="Times New Roman"/>
              </a:rPr>
              <a:t>Universal  Systems Team</a:t>
            </a:r>
            <a:endParaRPr b="0" i="0" sz="1400" u="none" cap="none" strike="noStrike">
              <a:solidFill>
                <a:srgbClr val="000000"/>
              </a:solidFill>
              <a:latin typeface="Arial"/>
              <a:ea typeface="Arial"/>
              <a:cs typeface="Arial"/>
              <a:sym typeface="Arial"/>
            </a:endParaRPr>
          </a:p>
        </p:txBody>
      </p:sp>
      <p:sp>
        <p:nvSpPr>
          <p:cNvPr id="465" name="Google Shape;465;p37"/>
          <p:cNvSpPr txBox="1"/>
          <p:nvPr/>
        </p:nvSpPr>
        <p:spPr>
          <a:xfrm>
            <a:off x="1600200" y="1543050"/>
            <a:ext cx="1905000" cy="12001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466" name="Google Shape;466;p37"/>
          <p:cNvSpPr txBox="1"/>
          <p:nvPr/>
        </p:nvSpPr>
        <p:spPr>
          <a:xfrm>
            <a:off x="3733800" y="1543050"/>
            <a:ext cx="1981200" cy="12001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 name="Google Shape;467;p37"/>
          <p:cNvSpPr txBox="1"/>
          <p:nvPr/>
        </p:nvSpPr>
        <p:spPr>
          <a:xfrm>
            <a:off x="6096000" y="1543050"/>
            <a:ext cx="2057400" cy="12001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8" name="Google Shape;468;p37"/>
          <p:cNvSpPr txBox="1"/>
          <p:nvPr/>
        </p:nvSpPr>
        <p:spPr>
          <a:xfrm>
            <a:off x="8382000" y="1543050"/>
            <a:ext cx="2133600" cy="12001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469" name="Google Shape;469;p37"/>
          <p:cNvSpPr txBox="1"/>
          <p:nvPr/>
        </p:nvSpPr>
        <p:spPr>
          <a:xfrm>
            <a:off x="1600200" y="3209926"/>
            <a:ext cx="1905000" cy="212407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470" name="Google Shape;470;p37"/>
          <p:cNvSpPr txBox="1"/>
          <p:nvPr/>
        </p:nvSpPr>
        <p:spPr>
          <a:xfrm>
            <a:off x="3733800" y="3209926"/>
            <a:ext cx="1981200" cy="212407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471" name="Google Shape;471;p37"/>
          <p:cNvSpPr txBox="1"/>
          <p:nvPr/>
        </p:nvSpPr>
        <p:spPr>
          <a:xfrm>
            <a:off x="6096000" y="3209926"/>
            <a:ext cx="2057400" cy="212407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472" name="Google Shape;472;p37"/>
          <p:cNvSpPr txBox="1"/>
          <p:nvPr/>
        </p:nvSpPr>
        <p:spPr>
          <a:xfrm>
            <a:off x="8382000" y="3209926"/>
            <a:ext cx="2133600" cy="212407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473" name="Google Shape;473;p37"/>
          <p:cNvSpPr txBox="1"/>
          <p:nvPr/>
        </p:nvSpPr>
        <p:spPr>
          <a:xfrm>
            <a:off x="1600200" y="2819401"/>
            <a:ext cx="19050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PRACTICES</a:t>
            </a:r>
            <a:endParaRPr b="0" i="0" sz="1400" u="none" cap="none" strike="noStrike">
              <a:solidFill>
                <a:srgbClr val="000000"/>
              </a:solidFill>
              <a:latin typeface="Arial"/>
              <a:ea typeface="Arial"/>
              <a:cs typeface="Arial"/>
              <a:sym typeface="Arial"/>
            </a:endParaRPr>
          </a:p>
        </p:txBody>
      </p:sp>
      <p:sp>
        <p:nvSpPr>
          <p:cNvPr id="474" name="Google Shape;474;p37"/>
          <p:cNvSpPr txBox="1"/>
          <p:nvPr/>
        </p:nvSpPr>
        <p:spPr>
          <a:xfrm>
            <a:off x="3733800" y="2847976"/>
            <a:ext cx="19812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PRACTICES</a:t>
            </a:r>
            <a:endParaRPr b="0" i="0" sz="1400" u="none" cap="none" strike="noStrike">
              <a:solidFill>
                <a:srgbClr val="000000"/>
              </a:solidFill>
              <a:latin typeface="Arial"/>
              <a:ea typeface="Arial"/>
              <a:cs typeface="Arial"/>
              <a:sym typeface="Arial"/>
            </a:endParaRPr>
          </a:p>
        </p:txBody>
      </p:sp>
      <p:sp>
        <p:nvSpPr>
          <p:cNvPr id="475" name="Google Shape;475;p37"/>
          <p:cNvSpPr txBox="1"/>
          <p:nvPr/>
        </p:nvSpPr>
        <p:spPr>
          <a:xfrm>
            <a:off x="6096000" y="2847976"/>
            <a:ext cx="20574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PRACTICES</a:t>
            </a:r>
            <a:endParaRPr b="0" i="0" sz="1400" u="none" cap="none" strike="noStrike">
              <a:solidFill>
                <a:srgbClr val="000000"/>
              </a:solidFill>
              <a:latin typeface="Arial"/>
              <a:ea typeface="Arial"/>
              <a:cs typeface="Arial"/>
              <a:sym typeface="Arial"/>
            </a:endParaRPr>
          </a:p>
        </p:txBody>
      </p:sp>
      <p:sp>
        <p:nvSpPr>
          <p:cNvPr id="476" name="Google Shape;476;p37"/>
          <p:cNvSpPr txBox="1"/>
          <p:nvPr/>
        </p:nvSpPr>
        <p:spPr>
          <a:xfrm>
            <a:off x="8382000" y="2847976"/>
            <a:ext cx="21336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PRACTICES</a:t>
            </a:r>
            <a:endParaRPr b="0" i="0" sz="1400" u="none" cap="none" strike="noStrike">
              <a:solidFill>
                <a:srgbClr val="000000"/>
              </a:solidFill>
              <a:latin typeface="Arial"/>
              <a:ea typeface="Arial"/>
              <a:cs typeface="Arial"/>
              <a:sym typeface="Arial"/>
            </a:endParaRPr>
          </a:p>
        </p:txBody>
      </p:sp>
      <p:grpSp>
        <p:nvGrpSpPr>
          <p:cNvPr id="477" name="Google Shape;477;p37"/>
          <p:cNvGrpSpPr/>
          <p:nvPr/>
        </p:nvGrpSpPr>
        <p:grpSpPr>
          <a:xfrm>
            <a:off x="1524000" y="5334000"/>
            <a:ext cx="8915400" cy="457200"/>
            <a:chOff x="76200" y="3810000"/>
            <a:chExt cx="8915400" cy="457200"/>
          </a:xfrm>
        </p:grpSpPr>
        <p:sp>
          <p:nvSpPr>
            <p:cNvPr id="478" name="Google Shape;478;p37"/>
            <p:cNvSpPr/>
            <p:nvPr/>
          </p:nvSpPr>
          <p:spPr>
            <a:xfrm>
              <a:off x="1790700" y="3810000"/>
              <a:ext cx="533400" cy="228600"/>
            </a:xfrm>
            <a:prstGeom prst="striped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9" name="Google Shape;479;p37"/>
            <p:cNvSpPr/>
            <p:nvPr/>
          </p:nvSpPr>
          <p:spPr>
            <a:xfrm flipH="1">
              <a:off x="1790700" y="4038600"/>
              <a:ext cx="533400" cy="228600"/>
            </a:xfrm>
            <a:prstGeom prst="striped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0" name="Google Shape;480;p37"/>
            <p:cNvSpPr txBox="1"/>
            <p:nvPr/>
          </p:nvSpPr>
          <p:spPr>
            <a:xfrm>
              <a:off x="76200" y="3886200"/>
              <a:ext cx="16764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Data Decision Rule</a:t>
              </a:r>
              <a:endParaRPr b="0" i="0" sz="1400" u="none" cap="none" strike="noStrike">
                <a:solidFill>
                  <a:srgbClr val="000000"/>
                </a:solidFill>
                <a:latin typeface="Arial"/>
                <a:ea typeface="Arial"/>
                <a:cs typeface="Arial"/>
                <a:sym typeface="Arial"/>
              </a:endParaRPr>
            </a:p>
          </p:txBody>
        </p:sp>
        <p:sp>
          <p:nvSpPr>
            <p:cNvPr id="481" name="Google Shape;481;p37"/>
            <p:cNvSpPr txBox="1"/>
            <p:nvPr/>
          </p:nvSpPr>
          <p:spPr>
            <a:xfrm>
              <a:off x="2362200" y="3886200"/>
              <a:ext cx="16764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Data Decision  Rule</a:t>
              </a:r>
              <a:endParaRPr b="0" i="0" sz="1400" u="none" cap="none" strike="noStrike">
                <a:solidFill>
                  <a:srgbClr val="000000"/>
                </a:solidFill>
                <a:latin typeface="Arial"/>
                <a:ea typeface="Arial"/>
                <a:cs typeface="Arial"/>
                <a:sym typeface="Arial"/>
              </a:endParaRPr>
            </a:p>
          </p:txBody>
        </p:sp>
        <p:sp>
          <p:nvSpPr>
            <p:cNvPr id="482" name="Google Shape;482;p37"/>
            <p:cNvSpPr txBox="1"/>
            <p:nvPr/>
          </p:nvSpPr>
          <p:spPr>
            <a:xfrm>
              <a:off x="4800600" y="3886200"/>
              <a:ext cx="16764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Data Decision Rule</a:t>
              </a:r>
              <a:endParaRPr b="0" i="0" sz="1400" u="none" cap="none" strike="noStrike">
                <a:solidFill>
                  <a:srgbClr val="000000"/>
                </a:solidFill>
                <a:latin typeface="Arial"/>
                <a:ea typeface="Arial"/>
                <a:cs typeface="Arial"/>
                <a:sym typeface="Arial"/>
              </a:endParaRPr>
            </a:p>
          </p:txBody>
        </p:sp>
        <p:sp>
          <p:nvSpPr>
            <p:cNvPr id="483" name="Google Shape;483;p37"/>
            <p:cNvSpPr txBox="1"/>
            <p:nvPr/>
          </p:nvSpPr>
          <p:spPr>
            <a:xfrm>
              <a:off x="7315200" y="3886200"/>
              <a:ext cx="1676400" cy="276225"/>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Data Decision Rule</a:t>
              </a:r>
              <a:endParaRPr b="0" i="0" sz="1400" u="none" cap="none" strike="noStrike">
                <a:solidFill>
                  <a:srgbClr val="000000"/>
                </a:solidFill>
                <a:latin typeface="Arial"/>
                <a:ea typeface="Arial"/>
                <a:cs typeface="Arial"/>
                <a:sym typeface="Arial"/>
              </a:endParaRPr>
            </a:p>
          </p:txBody>
        </p:sp>
        <p:sp>
          <p:nvSpPr>
            <p:cNvPr id="484" name="Google Shape;484;p37"/>
            <p:cNvSpPr/>
            <p:nvPr/>
          </p:nvSpPr>
          <p:spPr>
            <a:xfrm>
              <a:off x="6629400" y="3810000"/>
              <a:ext cx="533400" cy="228600"/>
            </a:xfrm>
            <a:prstGeom prst="striped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5" name="Google Shape;485;p37"/>
            <p:cNvSpPr/>
            <p:nvPr/>
          </p:nvSpPr>
          <p:spPr>
            <a:xfrm flipH="1">
              <a:off x="6629400" y="4038600"/>
              <a:ext cx="533400" cy="228600"/>
            </a:xfrm>
            <a:prstGeom prst="striped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6" name="Google Shape;486;p37"/>
            <p:cNvSpPr/>
            <p:nvPr/>
          </p:nvSpPr>
          <p:spPr>
            <a:xfrm>
              <a:off x="4191000" y="3810000"/>
              <a:ext cx="533400" cy="228600"/>
            </a:xfrm>
            <a:prstGeom prst="striped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7" name="Google Shape;487;p37"/>
            <p:cNvSpPr/>
            <p:nvPr/>
          </p:nvSpPr>
          <p:spPr>
            <a:xfrm flipH="1">
              <a:off x="4191000" y="4038600"/>
              <a:ext cx="533400" cy="228600"/>
            </a:xfrm>
            <a:prstGeom prst="striped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488" name="Google Shape;488;p37"/>
          <p:cNvSpPr txBox="1"/>
          <p:nvPr/>
        </p:nvSpPr>
        <p:spPr>
          <a:xfrm>
            <a:off x="2286000" y="5857876"/>
            <a:ext cx="2133600" cy="92392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 name="Google Shape;489;p37"/>
          <p:cNvSpPr txBox="1"/>
          <p:nvPr/>
        </p:nvSpPr>
        <p:spPr>
          <a:xfrm>
            <a:off x="5029200" y="5857876"/>
            <a:ext cx="2209800" cy="92392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0" name="Google Shape;490;p37"/>
          <p:cNvSpPr txBox="1"/>
          <p:nvPr/>
        </p:nvSpPr>
        <p:spPr>
          <a:xfrm>
            <a:off x="7620000" y="5857876"/>
            <a:ext cx="2133600" cy="92392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91" name="Google Shape;491;p37"/>
          <p:cNvGrpSpPr/>
          <p:nvPr/>
        </p:nvGrpSpPr>
        <p:grpSpPr>
          <a:xfrm>
            <a:off x="1524000" y="533401"/>
            <a:ext cx="8991600" cy="276225"/>
            <a:chOff x="0" y="533400"/>
            <a:chExt cx="8991600" cy="278553"/>
          </a:xfrm>
        </p:grpSpPr>
        <p:sp>
          <p:nvSpPr>
            <p:cNvPr id="492" name="Google Shape;492;p37"/>
            <p:cNvSpPr txBox="1"/>
            <p:nvPr/>
          </p:nvSpPr>
          <p:spPr>
            <a:xfrm>
              <a:off x="0" y="533400"/>
              <a:ext cx="2133600" cy="278553"/>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UNIVERSAL SYSTEM</a:t>
              </a:r>
              <a:endParaRPr b="0" i="0" sz="1400" u="none" cap="none" strike="noStrike">
                <a:solidFill>
                  <a:srgbClr val="000000"/>
                </a:solidFill>
                <a:latin typeface="Arial"/>
                <a:ea typeface="Arial"/>
                <a:cs typeface="Arial"/>
                <a:sym typeface="Arial"/>
              </a:endParaRPr>
            </a:p>
          </p:txBody>
        </p:sp>
        <p:sp>
          <p:nvSpPr>
            <p:cNvPr id="493" name="Google Shape;493;p37"/>
            <p:cNvSpPr txBox="1"/>
            <p:nvPr/>
          </p:nvSpPr>
          <p:spPr>
            <a:xfrm>
              <a:off x="2286000" y="533400"/>
              <a:ext cx="4495800" cy="278553"/>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SECONDARY SYSTEM</a:t>
              </a:r>
              <a:endParaRPr b="0" i="0" sz="1400" u="none" cap="none" strike="noStrike">
                <a:solidFill>
                  <a:srgbClr val="000000"/>
                </a:solidFill>
                <a:latin typeface="Arial"/>
                <a:ea typeface="Arial"/>
                <a:cs typeface="Arial"/>
                <a:sym typeface="Arial"/>
              </a:endParaRPr>
            </a:p>
          </p:txBody>
        </p:sp>
        <p:sp>
          <p:nvSpPr>
            <p:cNvPr id="494" name="Google Shape;494;p37"/>
            <p:cNvSpPr txBox="1"/>
            <p:nvPr/>
          </p:nvSpPr>
          <p:spPr>
            <a:xfrm>
              <a:off x="6858000" y="533400"/>
              <a:ext cx="2133600" cy="278553"/>
            </a:xfrm>
            <a:prstGeom prst="rect">
              <a:avLst/>
            </a:prstGeom>
            <a:gradFill>
              <a:gsLst>
                <a:gs pos="0">
                  <a:schemeClr val="accent1"/>
                </a:gs>
                <a:gs pos="50000">
                  <a:srgbClr val="2F5CAB"/>
                </a:gs>
                <a:gs pos="100000">
                  <a:srgbClr val="3A6FCD"/>
                </a:gs>
              </a:gsLst>
              <a:lin ang="5400000" scaled="0"/>
            </a:gradFill>
            <a:ln cap="flat" cmpd="sng" w="9525">
              <a:solidFill>
                <a:schemeClr val="dk1"/>
              </a:solidFill>
              <a:prstDash val="solid"/>
              <a:round/>
              <a:headEnd len="sm" w="sm" type="none"/>
              <a:tailEnd len="sm" w="sm" type="none"/>
            </a:ln>
          </p:spPr>
          <p:txBody>
            <a:bodyPr anchorCtr="1"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TERTIARY SYSTEM</a:t>
              </a:r>
              <a:endParaRPr b="0" i="0" sz="1400" u="none" cap="none" strike="noStrike">
                <a:solidFill>
                  <a:srgbClr val="000000"/>
                </a:solidFill>
                <a:latin typeface="Arial"/>
                <a:ea typeface="Arial"/>
                <a:cs typeface="Arial"/>
                <a:sym typeface="Arial"/>
              </a:endParaRPr>
            </a:p>
          </p:txBody>
        </p:sp>
      </p:grpSp>
      <p:cxnSp>
        <p:nvCxnSpPr>
          <p:cNvPr id="495" name="Google Shape;495;p37"/>
          <p:cNvCxnSpPr/>
          <p:nvPr/>
        </p:nvCxnSpPr>
        <p:spPr>
          <a:xfrm flipH="1" rot="10800000">
            <a:off x="5715001" y="1143000"/>
            <a:ext cx="309563" cy="228600"/>
          </a:xfrm>
          <a:prstGeom prst="straightConnector1">
            <a:avLst/>
          </a:prstGeom>
          <a:noFill/>
          <a:ln cap="flat" cmpd="sng" w="9525">
            <a:solidFill>
              <a:schemeClr val="dk1"/>
            </a:solidFill>
            <a:prstDash val="solid"/>
            <a:round/>
            <a:headEnd len="med" w="med" type="triangle"/>
            <a:tailEnd len="med" w="med" type="triangle"/>
          </a:ln>
        </p:spPr>
      </p:cxnSp>
      <p:cxnSp>
        <p:nvCxnSpPr>
          <p:cNvPr id="496" name="Google Shape;496;p37"/>
          <p:cNvCxnSpPr/>
          <p:nvPr/>
        </p:nvCxnSpPr>
        <p:spPr>
          <a:xfrm>
            <a:off x="8153401" y="1100138"/>
            <a:ext cx="233363" cy="271462"/>
          </a:xfrm>
          <a:prstGeom prst="straightConnector1">
            <a:avLst/>
          </a:prstGeom>
          <a:noFill/>
          <a:ln cap="flat" cmpd="sng" w="9525">
            <a:solidFill>
              <a:schemeClr val="dk1"/>
            </a:solidFill>
            <a:prstDash val="solid"/>
            <a:round/>
            <a:headEnd len="med" w="med" type="triangle"/>
            <a:tailEnd len="med" w="med" type="triangle"/>
          </a:ln>
        </p:spPr>
      </p:cxnSp>
      <p:sp>
        <p:nvSpPr>
          <p:cNvPr id="497" name="Google Shape;49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Team Reflection &amp; Planning Time</a:t>
            </a:r>
            <a:endParaRPr/>
          </a:p>
        </p:txBody>
      </p:sp>
      <p:sp>
        <p:nvSpPr>
          <p:cNvPr id="503" name="Google Shape;503;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latin typeface="Belleza"/>
                <a:ea typeface="Belleza"/>
                <a:cs typeface="Belleza"/>
                <a:sym typeface="Belleza"/>
              </a:rPr>
              <a:t>What needs have you identified as priorities for this school year? What data indicate these needs?</a:t>
            </a:r>
            <a:endParaRPr/>
          </a:p>
          <a:p>
            <a:pPr indent="-228600" lvl="0" marL="228600" rtl="0" algn="l">
              <a:lnSpc>
                <a:spcPct val="90000"/>
              </a:lnSpc>
              <a:spcBef>
                <a:spcPts val="1000"/>
              </a:spcBef>
              <a:spcAft>
                <a:spcPts val="0"/>
              </a:spcAft>
              <a:buClr>
                <a:schemeClr val="dk1"/>
              </a:buClr>
              <a:buSzPct val="100000"/>
              <a:buChar char="•"/>
            </a:pPr>
            <a:r>
              <a:rPr lang="en-US">
                <a:latin typeface="Belleza"/>
                <a:ea typeface="Belleza"/>
                <a:cs typeface="Belleza"/>
                <a:sym typeface="Belleza"/>
              </a:rPr>
              <a:t>What is in your current continuum of supports within your school, district, and community to organize for All, Some, and a Few? </a:t>
            </a:r>
            <a:endParaRPr/>
          </a:p>
          <a:p>
            <a:pPr indent="-228600" lvl="1" marL="685800" rtl="0" algn="l">
              <a:lnSpc>
                <a:spcPct val="90000"/>
              </a:lnSpc>
              <a:spcBef>
                <a:spcPts val="500"/>
              </a:spcBef>
              <a:spcAft>
                <a:spcPts val="0"/>
              </a:spcAft>
              <a:buClr>
                <a:schemeClr val="dk1"/>
              </a:buClr>
              <a:buSzPct val="100000"/>
              <a:buChar char="•"/>
            </a:pPr>
            <a:r>
              <a:rPr lang="en-US">
                <a:latin typeface="Belleza"/>
                <a:ea typeface="Belleza"/>
                <a:cs typeface="Belleza"/>
                <a:sym typeface="Belleza"/>
              </a:rPr>
              <a:t>Students? Staff? Families?</a:t>
            </a:r>
            <a:endParaRPr/>
          </a:p>
          <a:p>
            <a:pPr indent="-228600" lvl="1" marL="685800" rtl="0" algn="l">
              <a:lnSpc>
                <a:spcPct val="90000"/>
              </a:lnSpc>
              <a:spcBef>
                <a:spcPts val="500"/>
              </a:spcBef>
              <a:spcAft>
                <a:spcPts val="0"/>
              </a:spcAft>
              <a:buClr>
                <a:schemeClr val="dk1"/>
              </a:buClr>
              <a:buSzPct val="100000"/>
              <a:buChar char="•"/>
            </a:pPr>
            <a:r>
              <a:rPr lang="en-US">
                <a:latin typeface="Belleza"/>
                <a:ea typeface="Belleza"/>
                <a:cs typeface="Belleza"/>
                <a:sym typeface="Belleza"/>
              </a:rPr>
              <a:t>Are there any gaps in your continuum? Look up first- district? Community?</a:t>
            </a:r>
            <a:endParaRPr/>
          </a:p>
          <a:p>
            <a:pPr indent="-228600" lvl="1" marL="685800" rtl="0" algn="l">
              <a:lnSpc>
                <a:spcPct val="90000"/>
              </a:lnSpc>
              <a:spcBef>
                <a:spcPts val="500"/>
              </a:spcBef>
              <a:spcAft>
                <a:spcPts val="0"/>
              </a:spcAft>
              <a:buClr>
                <a:schemeClr val="dk1"/>
              </a:buClr>
              <a:buSzPct val="100000"/>
              <a:buChar char="•"/>
            </a:pPr>
            <a:r>
              <a:rPr lang="en-US">
                <a:latin typeface="Belleza"/>
                <a:ea typeface="Belleza"/>
                <a:cs typeface="Belleza"/>
                <a:sym typeface="Belleza"/>
              </a:rPr>
              <a:t>If gaps remain, what will you do to meet that need (e.g., utilize routine for identifying new practices such as Hexagon Tool)?</a:t>
            </a:r>
            <a:endParaRPr/>
          </a:p>
          <a:p>
            <a:pPr indent="-228600" lvl="0" marL="228600" rtl="0" algn="l">
              <a:lnSpc>
                <a:spcPct val="90000"/>
              </a:lnSpc>
              <a:spcBef>
                <a:spcPts val="1000"/>
              </a:spcBef>
              <a:spcAft>
                <a:spcPts val="0"/>
              </a:spcAft>
              <a:buClr>
                <a:schemeClr val="dk1"/>
              </a:buClr>
              <a:buSzPct val="100000"/>
              <a:buChar char="•"/>
            </a:pPr>
            <a:r>
              <a:rPr lang="en-US">
                <a:latin typeface="Belleza"/>
                <a:ea typeface="Belleza"/>
                <a:cs typeface="Belleza"/>
                <a:sym typeface="Belleza"/>
              </a:rPr>
              <a:t>What systems of support are in place to support implementation of practices?</a:t>
            </a:r>
            <a:endParaRPr/>
          </a:p>
          <a:p>
            <a:pPr indent="-228600" lvl="0" marL="228600" rtl="0" algn="l">
              <a:lnSpc>
                <a:spcPct val="90000"/>
              </a:lnSpc>
              <a:spcBef>
                <a:spcPts val="1000"/>
              </a:spcBef>
              <a:spcAft>
                <a:spcPts val="0"/>
              </a:spcAft>
              <a:buClr>
                <a:schemeClr val="dk1"/>
              </a:buClr>
              <a:buSzPct val="100000"/>
              <a:buChar char="•"/>
            </a:pPr>
            <a:r>
              <a:rPr lang="en-US">
                <a:latin typeface="Belleza"/>
                <a:ea typeface="Belleza"/>
                <a:cs typeface="Belleza"/>
                <a:sym typeface="Belleza"/>
              </a:rPr>
              <a:t>What data will be used to progress monitor fidelity, impact, social validity?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07" name="Shape 507"/>
        <p:cNvGrpSpPr/>
        <p:nvPr/>
      </p:nvGrpSpPr>
      <p:grpSpPr>
        <a:xfrm>
          <a:off x="0" y="0"/>
          <a:ext cx="0" cy="0"/>
          <a:chOff x="0" y="0"/>
          <a:chExt cx="0" cy="0"/>
        </a:xfrm>
      </p:grpSpPr>
      <p:sp>
        <p:nvSpPr>
          <p:cNvPr id="508" name="Google Shape;508;p39"/>
          <p:cNvSpPr txBox="1"/>
          <p:nvPr>
            <p:ph type="ctrTitle"/>
          </p:nvPr>
        </p:nvSpPr>
        <p:spPr>
          <a:xfrm>
            <a:off x="914399" y="1122362"/>
            <a:ext cx="10192215" cy="274730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Belleza"/>
              <a:buNone/>
            </a:pPr>
            <a:r>
              <a:rPr lang="en-US" sz="5400">
                <a:latin typeface="Belleza"/>
                <a:ea typeface="Belleza"/>
                <a:cs typeface="Belleza"/>
                <a:sym typeface="Belleza"/>
              </a:rPr>
              <a:t>Explore routines for data-based decision making (universal screening process, impact &amp; fidelity of supports provided)</a:t>
            </a:r>
            <a:endParaRPr/>
          </a:p>
        </p:txBody>
      </p:sp>
      <p:sp>
        <p:nvSpPr>
          <p:cNvPr id="509" name="Google Shape;509;p39"/>
          <p:cNvSpPr txBox="1"/>
          <p:nvPr>
            <p:ph idx="1" type="subTitle"/>
          </p:nvPr>
        </p:nvSpPr>
        <p:spPr>
          <a:xfrm>
            <a:off x="1524000" y="4494137"/>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latin typeface="Belleza"/>
                <a:ea typeface="Belleza"/>
                <a:cs typeface="Belleza"/>
                <a:sym typeface="Belleza"/>
              </a:rPr>
              <a:t>Universal screening process</a:t>
            </a:r>
            <a:endParaRPr/>
          </a:p>
          <a:p>
            <a:pPr indent="0" lvl="0" marL="0" rtl="0" algn="ctr">
              <a:lnSpc>
                <a:spcPct val="90000"/>
              </a:lnSpc>
              <a:spcBef>
                <a:spcPts val="1000"/>
              </a:spcBef>
              <a:spcAft>
                <a:spcPts val="0"/>
              </a:spcAft>
              <a:buClr>
                <a:schemeClr val="dk1"/>
              </a:buClr>
              <a:buSzPts val="2400"/>
              <a:buNone/>
            </a:pPr>
            <a:r>
              <a:rPr lang="en-US">
                <a:latin typeface="Belleza"/>
                <a:ea typeface="Belleza"/>
                <a:cs typeface="Belleza"/>
                <a:sym typeface="Belleza"/>
              </a:rPr>
              <a:t>Progress Monitoring</a:t>
            </a:r>
            <a:endParaRPr/>
          </a:p>
          <a:p>
            <a:pPr indent="0" lvl="0" marL="0" rtl="0" algn="ctr">
              <a:lnSpc>
                <a:spcPct val="90000"/>
              </a:lnSpc>
              <a:spcBef>
                <a:spcPts val="1000"/>
              </a:spcBef>
              <a:spcAft>
                <a:spcPts val="0"/>
              </a:spcAft>
              <a:buClr>
                <a:schemeClr val="dk1"/>
              </a:buClr>
              <a:buSzPts val="2400"/>
              <a:buNone/>
            </a:pPr>
            <a:r>
              <a:rPr lang="en-US">
                <a:latin typeface="Belleza"/>
                <a:ea typeface="Belleza"/>
                <a:cs typeface="Belleza"/>
                <a:sym typeface="Belleza"/>
              </a:rPr>
              <a:t>Impact &amp; Fidelity of supports provided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4"/>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pic>
        <p:nvPicPr>
          <p:cNvPr descr="A picture containing logo&#10;&#10;Description automatically generated" id="212" name="Google Shape;212;p4"/>
          <p:cNvPicPr preferRelativeResize="0"/>
          <p:nvPr/>
        </p:nvPicPr>
        <p:blipFill rotWithShape="1">
          <a:blip r:embed="rId4">
            <a:alphaModFix/>
          </a:blip>
          <a:srcRect b="0" l="0" r="0" t="0"/>
          <a:stretch/>
        </p:blipFill>
        <p:spPr>
          <a:xfrm>
            <a:off x="9817767" y="5755718"/>
            <a:ext cx="1960145" cy="778431"/>
          </a:xfrm>
          <a:prstGeom prst="rect">
            <a:avLst/>
          </a:prstGeom>
          <a:noFill/>
          <a:ln>
            <a:noFill/>
          </a:ln>
        </p:spPr>
      </p:pic>
      <p:sp>
        <p:nvSpPr>
          <p:cNvPr id="213" name="Google Shape;21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Core Features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0"/>
          <p:cNvSpPr txBox="1"/>
          <p:nvPr>
            <p:ph type="title"/>
          </p:nvPr>
        </p:nvSpPr>
        <p:spPr>
          <a:xfrm>
            <a:off x="5297762" y="640079"/>
            <a:ext cx="6251110" cy="436734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1481"/>
              <a:buNone/>
            </a:pPr>
            <a:r>
              <a:rPr lang="en-US" sz="6000">
                <a:latin typeface="Belleza"/>
                <a:ea typeface="Belleza"/>
                <a:cs typeface="Belleza"/>
                <a:sym typeface="Belleza"/>
              </a:rPr>
              <a:t>Data informed Decision Making…</a:t>
            </a:r>
            <a:br>
              <a:rPr lang="en-US" sz="6000">
                <a:latin typeface="Belleza"/>
                <a:ea typeface="Belleza"/>
                <a:cs typeface="Belleza"/>
                <a:sym typeface="Belleza"/>
              </a:rPr>
            </a:br>
            <a:br>
              <a:rPr lang="en-US" sz="6000">
                <a:latin typeface="Belleza"/>
                <a:ea typeface="Belleza"/>
                <a:cs typeface="Belleza"/>
                <a:sym typeface="Belleza"/>
              </a:rPr>
            </a:br>
            <a:r>
              <a:rPr lang="en-US" sz="6000">
                <a:latin typeface="Belleza"/>
                <a:ea typeface="Belleza"/>
                <a:cs typeface="Belleza"/>
                <a:sym typeface="Belleza"/>
              </a:rPr>
              <a:t>At a macro and micro level</a:t>
            </a:r>
            <a:br>
              <a:rPr lang="en-US" sz="6000">
                <a:latin typeface="Belleza"/>
                <a:ea typeface="Belleza"/>
                <a:cs typeface="Belleza"/>
                <a:sym typeface="Belleza"/>
              </a:rPr>
            </a:br>
            <a:endParaRPr sz="6000">
              <a:latin typeface="Belleza"/>
              <a:ea typeface="Belleza"/>
              <a:cs typeface="Belleza"/>
              <a:sym typeface="Belleza"/>
            </a:endParaRPr>
          </a:p>
        </p:txBody>
      </p:sp>
      <p:pic>
        <p:nvPicPr>
          <p:cNvPr descr="Coloured pencils in box" id="515" name="Google Shape;515;p40"/>
          <p:cNvPicPr preferRelativeResize="0"/>
          <p:nvPr/>
        </p:nvPicPr>
        <p:blipFill rotWithShape="1">
          <a:blip r:embed="rId3">
            <a:alphaModFix/>
          </a:blip>
          <a:srcRect b="0" l="38537" r="12058"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514"/>
                                        </p:tgtEl>
                                        <p:attrNameLst>
                                          <p:attrName>style.visibility</p:attrName>
                                        </p:attrNameLst>
                                      </p:cBhvr>
                                      <p:to>
                                        <p:strVal val="visible"/>
                                      </p:to>
                                    </p:set>
                                    <p:animEffect filter="fade" transition="in">
                                      <p:cBhvr>
                                        <p:cTn dur="7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1"/>
          <p:cNvSpPr txBox="1"/>
          <p:nvPr/>
        </p:nvSpPr>
        <p:spPr>
          <a:xfrm>
            <a:off x="3378199" y="177800"/>
            <a:ext cx="8556800" cy="9904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Century Gothic"/>
              <a:buNone/>
            </a:pPr>
            <a:r>
              <a:rPr b="1" i="0" lang="en-US" sz="2000" u="none" cap="none" strike="noStrike">
                <a:solidFill>
                  <a:srgbClr val="FFFFFF"/>
                </a:solidFill>
                <a:latin typeface="Century Gothic"/>
                <a:ea typeface="Century Gothic"/>
                <a:cs typeface="Century Gothic"/>
                <a:sym typeface="Century Gothic"/>
              </a:rPr>
              <a:t>All problem solving teams use multiple data sources to identify </a:t>
            </a:r>
            <a:r>
              <a:rPr b="1" i="1" lang="en-US" sz="2000" u="none" cap="none" strike="noStrike">
                <a:solidFill>
                  <a:srgbClr val="FFFFFF"/>
                </a:solidFill>
                <a:latin typeface="Century Gothic"/>
                <a:ea typeface="Century Gothic"/>
                <a:cs typeface="Century Gothic"/>
                <a:sym typeface="Century Gothic"/>
              </a:rPr>
              <a:t>potential</a:t>
            </a:r>
            <a:r>
              <a:rPr b="1" i="0" lang="en-US" sz="2000" u="none" cap="none" strike="noStrike">
                <a:solidFill>
                  <a:srgbClr val="FFFFFF"/>
                </a:solidFill>
                <a:latin typeface="Century Gothic"/>
                <a:ea typeface="Century Gothic"/>
                <a:cs typeface="Century Gothic"/>
                <a:sym typeface="Century Gothic"/>
              </a:rPr>
              <a:t> academic, externalizing and/or internalizing social, emotional and behavioral problems</a:t>
            </a:r>
            <a:endParaRPr b="1" i="0" sz="1500" u="none" cap="none" strike="noStrike">
              <a:solidFill>
                <a:srgbClr val="FFFFFF"/>
              </a:solidFill>
              <a:latin typeface="Arial"/>
              <a:ea typeface="Arial"/>
              <a:cs typeface="Arial"/>
              <a:sym typeface="Arial"/>
            </a:endParaRPr>
          </a:p>
        </p:txBody>
      </p:sp>
      <p:sp>
        <p:nvSpPr>
          <p:cNvPr id="522" name="Google Shape;522;p41"/>
          <p:cNvSpPr/>
          <p:nvPr/>
        </p:nvSpPr>
        <p:spPr>
          <a:xfrm>
            <a:off x="3378200" y="1320800"/>
            <a:ext cx="2705200" cy="1645200"/>
          </a:xfrm>
          <a:prstGeom prst="rect">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FFFFFF"/>
                </a:solidFill>
                <a:latin typeface="Century Gothic"/>
                <a:ea typeface="Century Gothic"/>
                <a:cs typeface="Century Gothic"/>
                <a:sym typeface="Century Gothic"/>
              </a:rPr>
              <a:t>Request for Assistance/Surveys</a:t>
            </a:r>
            <a:endParaRPr b="1" i="0" sz="1200" u="none" cap="none" strike="noStrike">
              <a:solidFill>
                <a:srgbClr val="FFFFFF"/>
              </a:solidFill>
              <a:latin typeface="Arial"/>
              <a:ea typeface="Arial"/>
              <a:cs typeface="Arial"/>
              <a:sym typeface="Arial"/>
            </a:endParaRPr>
          </a:p>
        </p:txBody>
      </p:sp>
      <p:sp>
        <p:nvSpPr>
          <p:cNvPr id="523" name="Google Shape;523;p41"/>
          <p:cNvSpPr/>
          <p:nvPr/>
        </p:nvSpPr>
        <p:spPr>
          <a:xfrm>
            <a:off x="6350000" y="1320800"/>
            <a:ext cx="2743200" cy="1645200"/>
          </a:xfrm>
          <a:prstGeom prst="rect">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FFFFFF"/>
                </a:solidFill>
                <a:latin typeface="Century Gothic"/>
                <a:ea typeface="Century Gothic"/>
                <a:cs typeface="Century Gothic"/>
                <a:sym typeface="Century Gothic"/>
              </a:rPr>
              <a:t>Schoolwide Data</a:t>
            </a:r>
            <a:endParaRPr b="1" i="0" sz="1200" u="none" cap="none" strike="noStrike">
              <a:solidFill>
                <a:srgbClr val="FFFFFF"/>
              </a:solidFill>
              <a:latin typeface="Arial"/>
              <a:ea typeface="Arial"/>
              <a:cs typeface="Arial"/>
              <a:sym typeface="Arial"/>
            </a:endParaRPr>
          </a:p>
        </p:txBody>
      </p:sp>
      <p:sp>
        <p:nvSpPr>
          <p:cNvPr id="524" name="Google Shape;524;p41"/>
          <p:cNvSpPr/>
          <p:nvPr/>
        </p:nvSpPr>
        <p:spPr>
          <a:xfrm>
            <a:off x="9359900" y="1332992"/>
            <a:ext cx="2476400" cy="1632800"/>
          </a:xfrm>
          <a:prstGeom prst="rect">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FFFFFF"/>
                </a:solidFill>
                <a:latin typeface="Century Gothic"/>
                <a:ea typeface="Century Gothic"/>
                <a:cs typeface="Century Gothic"/>
                <a:sym typeface="Century Gothic"/>
              </a:rPr>
              <a:t>Universal Screening Tool</a:t>
            </a:r>
            <a:endParaRPr b="1" i="0" sz="1200" u="none" cap="none" strike="noStrike">
              <a:solidFill>
                <a:srgbClr val="FFFFFF"/>
              </a:solidFill>
              <a:latin typeface="Arial"/>
              <a:ea typeface="Arial"/>
              <a:cs typeface="Arial"/>
              <a:sym typeface="Arial"/>
            </a:endParaRPr>
          </a:p>
        </p:txBody>
      </p:sp>
      <p:sp>
        <p:nvSpPr>
          <p:cNvPr id="525" name="Google Shape;525;p41"/>
          <p:cNvSpPr/>
          <p:nvPr/>
        </p:nvSpPr>
        <p:spPr>
          <a:xfrm>
            <a:off x="5359400" y="3378200"/>
            <a:ext cx="4800800" cy="1828800"/>
          </a:xfrm>
          <a:prstGeom prst="ellipse">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entury Gothic"/>
                <a:ea typeface="Century Gothic"/>
                <a:cs typeface="Century Gothic"/>
                <a:sym typeface="Century Gothic"/>
              </a:rPr>
              <a:t>Additional data is used to precisely define the problem</a:t>
            </a:r>
            <a:endParaRPr b="1" i="0" sz="1500" u="none" cap="none" strike="noStrike">
              <a:solidFill>
                <a:srgbClr val="FFFFFF"/>
              </a:solidFill>
              <a:latin typeface="Arial"/>
              <a:ea typeface="Arial"/>
              <a:cs typeface="Arial"/>
              <a:sym typeface="Arial"/>
            </a:endParaRPr>
          </a:p>
        </p:txBody>
      </p:sp>
      <p:cxnSp>
        <p:nvCxnSpPr>
          <p:cNvPr id="526" name="Google Shape;526;p41"/>
          <p:cNvCxnSpPr>
            <a:stCxn id="522" idx="2"/>
          </p:cNvCxnSpPr>
          <p:nvPr/>
        </p:nvCxnSpPr>
        <p:spPr>
          <a:xfrm>
            <a:off x="4730800" y="2966000"/>
            <a:ext cx="933600" cy="793200"/>
          </a:xfrm>
          <a:prstGeom prst="straightConnector1">
            <a:avLst/>
          </a:prstGeom>
          <a:noFill/>
          <a:ln cap="rnd" cmpd="sng" w="9525">
            <a:solidFill>
              <a:srgbClr val="9D2D0F"/>
            </a:solidFill>
            <a:prstDash val="solid"/>
            <a:round/>
            <a:headEnd len="sm" w="sm" type="none"/>
            <a:tailEnd len="med" w="med" type="triangle"/>
          </a:ln>
        </p:spPr>
      </p:cxnSp>
      <p:cxnSp>
        <p:nvCxnSpPr>
          <p:cNvPr id="527" name="Google Shape;527;p41"/>
          <p:cNvCxnSpPr>
            <a:stCxn id="523" idx="2"/>
          </p:cNvCxnSpPr>
          <p:nvPr/>
        </p:nvCxnSpPr>
        <p:spPr>
          <a:xfrm>
            <a:off x="7721600" y="2966000"/>
            <a:ext cx="0" cy="372900"/>
          </a:xfrm>
          <a:prstGeom prst="straightConnector1">
            <a:avLst/>
          </a:prstGeom>
          <a:noFill/>
          <a:ln cap="rnd" cmpd="sng" w="9525">
            <a:solidFill>
              <a:srgbClr val="9D2D0F"/>
            </a:solidFill>
            <a:prstDash val="solid"/>
            <a:round/>
            <a:headEnd len="sm" w="sm" type="none"/>
            <a:tailEnd len="med" w="med" type="triangle"/>
          </a:ln>
        </p:spPr>
      </p:cxnSp>
      <p:cxnSp>
        <p:nvCxnSpPr>
          <p:cNvPr id="528" name="Google Shape;528;p41"/>
          <p:cNvCxnSpPr>
            <a:stCxn id="524" idx="2"/>
          </p:cNvCxnSpPr>
          <p:nvPr/>
        </p:nvCxnSpPr>
        <p:spPr>
          <a:xfrm flipH="1">
            <a:off x="9626400" y="2965792"/>
            <a:ext cx="971700" cy="716700"/>
          </a:xfrm>
          <a:prstGeom prst="straightConnector1">
            <a:avLst/>
          </a:prstGeom>
          <a:noFill/>
          <a:ln cap="rnd" cmpd="sng" w="9525">
            <a:solidFill>
              <a:srgbClr val="9D2D0F"/>
            </a:solidFill>
            <a:prstDash val="solid"/>
            <a:round/>
            <a:headEnd len="sm" w="sm" type="none"/>
            <a:tailEnd len="med" w="med" type="triangle"/>
          </a:ln>
        </p:spPr>
      </p:cxnSp>
      <p:sp>
        <p:nvSpPr>
          <p:cNvPr id="529" name="Google Shape;529;p41"/>
          <p:cNvSpPr txBox="1"/>
          <p:nvPr/>
        </p:nvSpPr>
        <p:spPr>
          <a:xfrm>
            <a:off x="3399200" y="5557000"/>
            <a:ext cx="8556800" cy="985200"/>
          </a:xfrm>
          <a:prstGeom prst="rect">
            <a:avLst/>
          </a:prstGeom>
          <a:solidFill>
            <a:schemeClr val="accent1"/>
          </a:solidFill>
          <a:ln cap="flat" cmpd="sng" w="9525">
            <a:solidFill>
              <a:srgbClr val="A53010"/>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Solutions are developed in context (e.g., schoolwide, classroom, non-classroom, group or individual)</a:t>
            </a:r>
            <a:endParaRPr b="1" i="0" sz="2400" u="none" cap="none" strike="noStrike">
              <a:solidFill>
                <a:schemeClr val="lt1"/>
              </a:solidFill>
              <a:latin typeface="Arial"/>
              <a:ea typeface="Arial"/>
              <a:cs typeface="Arial"/>
              <a:sym typeface="Arial"/>
            </a:endParaRPr>
          </a:p>
        </p:txBody>
      </p:sp>
      <p:cxnSp>
        <p:nvCxnSpPr>
          <p:cNvPr id="530" name="Google Shape;530;p41"/>
          <p:cNvCxnSpPr>
            <a:endCxn id="529" idx="0"/>
          </p:cNvCxnSpPr>
          <p:nvPr/>
        </p:nvCxnSpPr>
        <p:spPr>
          <a:xfrm>
            <a:off x="7677600" y="5206900"/>
            <a:ext cx="0" cy="350100"/>
          </a:xfrm>
          <a:prstGeom prst="straightConnector1">
            <a:avLst/>
          </a:prstGeom>
          <a:noFill/>
          <a:ln cap="flat" cmpd="sng" w="9525">
            <a:solidFill>
              <a:schemeClr val="dk2"/>
            </a:solidFill>
            <a:prstDash val="solid"/>
            <a:round/>
            <a:headEnd len="sm" w="sm" type="none"/>
            <a:tailEnd len="med" w="med" type="triangle"/>
          </a:ln>
        </p:spPr>
      </p:cxnSp>
      <p:sp>
        <p:nvSpPr>
          <p:cNvPr id="531" name="Google Shape;531;p41"/>
          <p:cNvSpPr txBox="1"/>
          <p:nvPr/>
        </p:nvSpPr>
        <p:spPr>
          <a:xfrm>
            <a:off x="148667" y="3338800"/>
            <a:ext cx="2592000" cy="1108400"/>
          </a:xfrm>
          <a:prstGeom prst="rect">
            <a:avLst/>
          </a:prstGeom>
          <a:noFill/>
          <a:ln cap="flat" cmpd="sng" w="9525">
            <a:solidFill>
              <a:schemeClr val="dk1"/>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This is your MTSS universal screening process!</a:t>
            </a:r>
            <a:endParaRPr b="1" i="0" sz="1900" u="none" cap="none" strike="noStrike">
              <a:solidFill>
                <a:srgbClr val="000000"/>
              </a:solidFill>
              <a:latin typeface="Arial"/>
              <a:ea typeface="Arial"/>
              <a:cs typeface="Arial"/>
              <a:sym typeface="Arial"/>
            </a:endParaRPr>
          </a:p>
        </p:txBody>
      </p:sp>
      <p:sp>
        <p:nvSpPr>
          <p:cNvPr id="532" name="Google Shape;532;p41"/>
          <p:cNvSpPr/>
          <p:nvPr/>
        </p:nvSpPr>
        <p:spPr>
          <a:xfrm>
            <a:off x="2833167" y="1782300"/>
            <a:ext cx="545200" cy="43460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2"/>
          <p:cNvSpPr txBox="1"/>
          <p:nvPr/>
        </p:nvSpPr>
        <p:spPr>
          <a:xfrm>
            <a:off x="887506" y="51965"/>
            <a:ext cx="10165975"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Belleza"/>
                <a:ea typeface="Belleza"/>
                <a:cs typeface="Belleza"/>
                <a:sym typeface="Belleza"/>
              </a:rPr>
              <a:t>Public Health Prevention Framework </a:t>
            </a:r>
            <a:endParaRPr b="0" i="0" sz="4400" u="none" cap="none" strike="noStrike">
              <a:solidFill>
                <a:schemeClr val="dk1"/>
              </a:solidFill>
              <a:latin typeface="Belleza"/>
              <a:ea typeface="Belleza"/>
              <a:cs typeface="Belleza"/>
              <a:sym typeface="Belleza"/>
            </a:endParaRPr>
          </a:p>
        </p:txBody>
      </p:sp>
      <p:sp>
        <p:nvSpPr>
          <p:cNvPr id="538" name="Google Shape;538;p42"/>
          <p:cNvSpPr txBox="1"/>
          <p:nvPr/>
        </p:nvSpPr>
        <p:spPr>
          <a:xfrm>
            <a:off x="1710531" y="6504375"/>
            <a:ext cx="8770938"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Walker et al. (1996). Integrated approaches to preventing antisocial behavior patterns among school-age children and youth. </a:t>
            </a:r>
            <a:r>
              <a:rPr b="0" i="1" lang="en-US" sz="1100" u="none" cap="none" strike="noStrike">
                <a:solidFill>
                  <a:srgbClr val="000000"/>
                </a:solidFill>
                <a:latin typeface="Arial"/>
                <a:ea typeface="Arial"/>
                <a:cs typeface="Arial"/>
                <a:sym typeface="Arial"/>
              </a:rPr>
              <a:t>JEBD, 4</a:t>
            </a:r>
            <a:r>
              <a:rPr b="0" i="0" lang="en-US" sz="1100" u="none" cap="none" strike="noStrike">
                <a:solidFill>
                  <a:srgbClr val="000000"/>
                </a:solidFill>
                <a:latin typeface="Arial"/>
                <a:ea typeface="Arial"/>
                <a:cs typeface="Arial"/>
                <a:sym typeface="Arial"/>
              </a:rPr>
              <a:t>, 194 – 209.</a:t>
            </a:r>
            <a:endParaRPr b="0" i="0" sz="1100" u="none" cap="none" strike="noStrike">
              <a:solidFill>
                <a:srgbClr val="000000"/>
              </a:solidFill>
              <a:latin typeface="Arial"/>
              <a:ea typeface="Arial"/>
              <a:cs typeface="Arial"/>
              <a:sym typeface="Arial"/>
            </a:endParaRPr>
          </a:p>
        </p:txBody>
      </p:sp>
      <p:sp>
        <p:nvSpPr>
          <p:cNvPr id="539" name="Google Shape;539;p42"/>
          <p:cNvSpPr/>
          <p:nvPr/>
        </p:nvSpPr>
        <p:spPr>
          <a:xfrm>
            <a:off x="1437828" y="4085162"/>
            <a:ext cx="2654300" cy="2074339"/>
          </a:xfrm>
          <a:prstGeom prst="rightArrowCallout">
            <a:avLst>
              <a:gd fmla="val 25000" name="adj1"/>
              <a:gd fmla="val 25000" name="adj2"/>
              <a:gd fmla="val 25000" name="adj3"/>
              <a:gd fmla="val 64977" name="adj4"/>
            </a:avLst>
          </a:prstGeom>
          <a:solidFill>
            <a:srgbClr val="18D637"/>
          </a:solidFill>
          <a:ln cap="flat" cmpd="sng" w="9525">
            <a:solidFill>
              <a:srgbClr val="4A7DBA"/>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Arial"/>
                <a:ea typeface="Arial"/>
                <a:cs typeface="Arial"/>
                <a:sym typeface="Arial"/>
              </a:rPr>
              <a:t>All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Arial"/>
                <a:ea typeface="Arial"/>
                <a:cs typeface="Arial"/>
                <a:sym typeface="Arial"/>
              </a:rPr>
              <a:t>80%</a:t>
            </a:r>
            <a:endParaRPr b="0" i="0" sz="1800" u="none" cap="none" strike="noStrike">
              <a:solidFill>
                <a:schemeClr val="dk1"/>
              </a:solidFill>
              <a:latin typeface="Arial"/>
              <a:ea typeface="Arial"/>
              <a:cs typeface="Arial"/>
              <a:sym typeface="Arial"/>
            </a:endParaRPr>
          </a:p>
        </p:txBody>
      </p:sp>
      <p:sp>
        <p:nvSpPr>
          <p:cNvPr id="540" name="Google Shape;540;p42"/>
          <p:cNvSpPr/>
          <p:nvPr/>
        </p:nvSpPr>
        <p:spPr>
          <a:xfrm>
            <a:off x="1489641" y="2655051"/>
            <a:ext cx="2654300" cy="1155700"/>
          </a:xfrm>
          <a:prstGeom prst="rightArrowCallout">
            <a:avLst>
              <a:gd fmla="val 25000" name="adj1"/>
              <a:gd fmla="val 25000" name="adj2"/>
              <a:gd fmla="val 25000" name="adj3"/>
              <a:gd fmla="val 64977" name="adj4"/>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Some 15%</a:t>
            </a:r>
            <a:endParaRPr b="0" i="0" sz="3600" u="none" cap="none" strike="noStrike">
              <a:solidFill>
                <a:schemeClr val="dk1"/>
              </a:solidFill>
              <a:latin typeface="Arial"/>
              <a:ea typeface="Arial"/>
              <a:cs typeface="Arial"/>
              <a:sym typeface="Arial"/>
            </a:endParaRPr>
          </a:p>
        </p:txBody>
      </p:sp>
      <p:sp>
        <p:nvSpPr>
          <p:cNvPr id="541" name="Google Shape;541;p42"/>
          <p:cNvSpPr/>
          <p:nvPr/>
        </p:nvSpPr>
        <p:spPr>
          <a:xfrm>
            <a:off x="1514128" y="1538536"/>
            <a:ext cx="2565557" cy="895892"/>
          </a:xfrm>
          <a:prstGeom prst="rightArrowCallout">
            <a:avLst>
              <a:gd fmla="val 25000" name="adj1"/>
              <a:gd fmla="val 25000" name="adj2"/>
              <a:gd fmla="val 25000" name="adj3"/>
              <a:gd fmla="val 64977" name="adj4"/>
            </a:avLst>
          </a:prstGeom>
          <a:solidFill>
            <a:srgbClr val="FF0000"/>
          </a:solidFill>
          <a:ln cap="flat" cmpd="sng" w="9525">
            <a:solidFill>
              <a:srgbClr val="4A7DBA"/>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A few 5%</a:t>
            </a:r>
            <a:endParaRPr b="0" i="0" sz="3200" u="none" cap="none" strike="noStrike">
              <a:solidFill>
                <a:schemeClr val="dk1"/>
              </a:solidFill>
              <a:latin typeface="Arial"/>
              <a:ea typeface="Arial"/>
              <a:cs typeface="Arial"/>
              <a:sym typeface="Arial"/>
            </a:endParaRPr>
          </a:p>
        </p:txBody>
      </p:sp>
      <p:sp>
        <p:nvSpPr>
          <p:cNvPr id="542" name="Google Shape;542;p42"/>
          <p:cNvSpPr/>
          <p:nvPr/>
        </p:nvSpPr>
        <p:spPr>
          <a:xfrm>
            <a:off x="4104171" y="1393983"/>
            <a:ext cx="4744571" cy="4835981"/>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500"/>
                                        <p:tgtEl>
                                          <p:spTgt spid="5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500"/>
                                        <p:tgtEl>
                                          <p:spTgt spid="5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500"/>
                                        <p:tgtEl>
                                          <p:spTgt spid="5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3"/>
          <p:cNvSpPr txBox="1"/>
          <p:nvPr>
            <p:ph type="title"/>
          </p:nvPr>
        </p:nvSpPr>
        <p:spPr>
          <a:xfrm>
            <a:off x="2555631" y="1441938"/>
            <a:ext cx="7080738" cy="397412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000"/>
              <a:buNone/>
            </a:pPr>
            <a:r>
              <a:rPr lang="en-US" sz="4800">
                <a:latin typeface="Belleza"/>
                <a:ea typeface="Belleza"/>
                <a:cs typeface="Belleza"/>
                <a:sym typeface="Belleza"/>
              </a:rPr>
              <a:t>Circles &amp; Triangles</a:t>
            </a:r>
            <a:br>
              <a:rPr lang="en-US" sz="4800">
                <a:latin typeface="Belleza"/>
                <a:ea typeface="Belleza"/>
                <a:cs typeface="Belleza"/>
                <a:sym typeface="Belleza"/>
              </a:rPr>
            </a:br>
            <a:br>
              <a:rPr lang="en-US" sz="4800">
                <a:latin typeface="Belleza"/>
                <a:ea typeface="Belleza"/>
                <a:cs typeface="Belleza"/>
                <a:sym typeface="Belleza"/>
              </a:rPr>
            </a:br>
            <a:r>
              <a:rPr lang="en-US" sz="4800">
                <a:latin typeface="Belleza"/>
                <a:ea typeface="Belleza"/>
                <a:cs typeface="Belleza"/>
                <a:sym typeface="Belleza"/>
              </a:rPr>
              <a:t>Outcome: </a:t>
            </a:r>
            <a:br>
              <a:rPr lang="en-US" sz="4800">
                <a:latin typeface="Belleza"/>
                <a:ea typeface="Belleza"/>
                <a:cs typeface="Belleza"/>
                <a:sym typeface="Belleza"/>
              </a:rPr>
            </a:br>
            <a:r>
              <a:rPr i="1" lang="en-US" sz="4800">
                <a:latin typeface="Belleza"/>
                <a:ea typeface="Belleza"/>
                <a:cs typeface="Belleza"/>
                <a:sym typeface="Belleza"/>
              </a:rPr>
              <a:t>Freshman Math</a:t>
            </a:r>
            <a:endParaRPr i="1" sz="4800">
              <a:latin typeface="Belleza"/>
              <a:ea typeface="Belleza"/>
              <a:cs typeface="Belleza"/>
              <a:sym typeface="Bellez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4"/>
          <p:cNvSpPr txBox="1"/>
          <p:nvPr/>
        </p:nvSpPr>
        <p:spPr>
          <a:xfrm>
            <a:off x="1524000" y="80963"/>
            <a:ext cx="9144000" cy="1204912"/>
          </a:xfrm>
          <a:prstGeom prst="rect">
            <a:avLst/>
          </a:prstGeom>
          <a:solidFill>
            <a:srgbClr val="FFFFFF"/>
          </a:solidFill>
          <a:ln>
            <a:noFill/>
          </a:ln>
        </p:spPr>
        <p:txBody>
          <a:bodyPr anchorCtr="0" anchor="ctr" bIns="46900" lIns="93800" spcFirstLastPara="1" rIns="93800" wrap="square" tIns="46900">
            <a:noAutofit/>
          </a:bodyPr>
          <a:lstStyle/>
          <a:p>
            <a:pPr indent="0" lvl="0" marL="0" marR="0" rtl="0" algn="ctr">
              <a:lnSpc>
                <a:spcPct val="85000"/>
              </a:lnSpc>
              <a:spcBef>
                <a:spcPts val="0"/>
              </a:spcBef>
              <a:spcAft>
                <a:spcPts val="0"/>
              </a:spcAft>
              <a:buClr>
                <a:srgbClr val="000000"/>
              </a:buClr>
              <a:buSzPts val="4800"/>
              <a:buFont typeface="Arial"/>
              <a:buNone/>
            </a:pPr>
            <a:r>
              <a:rPr b="0" i="0" lang="en-US" sz="4800" u="none" cap="none" strike="noStrike">
                <a:solidFill>
                  <a:srgbClr val="FF0000"/>
                </a:solidFill>
                <a:latin typeface="Arial"/>
                <a:ea typeface="Arial"/>
                <a:cs typeface="Arial"/>
                <a:sym typeface="Arial"/>
              </a:rPr>
              <a:t>TIER III: </a:t>
            </a:r>
            <a:endParaRPr b="0" i="0" sz="1800" u="none" cap="none" strike="noStrike">
              <a:solidFill>
                <a:schemeClr val="dk1"/>
              </a:solidFill>
              <a:latin typeface="Arial"/>
              <a:ea typeface="Arial"/>
              <a:cs typeface="Arial"/>
              <a:sym typeface="Arial"/>
            </a:endParaRPr>
          </a:p>
          <a:p>
            <a:pPr indent="0" lvl="0" marL="0" marR="0" rtl="0" algn="ctr">
              <a:lnSpc>
                <a:spcPct val="85000"/>
              </a:lnSpc>
              <a:spcBef>
                <a:spcPts val="0"/>
              </a:spcBef>
              <a:spcAft>
                <a:spcPts val="0"/>
              </a:spcAft>
              <a:buClr>
                <a:srgbClr val="000000"/>
              </a:buClr>
              <a:buSzPts val="4800"/>
              <a:buFont typeface="Arial"/>
              <a:buNone/>
            </a:pPr>
            <a:r>
              <a:rPr b="0" i="1" lang="en-US" sz="4800" u="none" cap="none" strike="noStrike">
                <a:solidFill>
                  <a:srgbClr val="000000"/>
                </a:solidFill>
                <a:latin typeface="Arial"/>
                <a:ea typeface="Arial"/>
                <a:cs typeface="Arial"/>
                <a:sym typeface="Arial"/>
              </a:rPr>
              <a:t>Intensive, Individualized</a:t>
            </a:r>
            <a:endParaRPr b="0" i="1" sz="4500" u="none" cap="none" strike="noStrike">
              <a:solidFill>
                <a:srgbClr val="000000"/>
              </a:solidFill>
              <a:latin typeface="Arial"/>
              <a:ea typeface="Arial"/>
              <a:cs typeface="Arial"/>
              <a:sym typeface="Arial"/>
            </a:endParaRPr>
          </a:p>
        </p:txBody>
      </p:sp>
      <p:sp>
        <p:nvSpPr>
          <p:cNvPr id="555" name="Google Shape;555;p44"/>
          <p:cNvSpPr txBox="1"/>
          <p:nvPr/>
        </p:nvSpPr>
        <p:spPr>
          <a:xfrm>
            <a:off x="9448800" y="6356355"/>
            <a:ext cx="762000" cy="365125"/>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1D4577"/>
                </a:solidFill>
                <a:latin typeface="Arial"/>
                <a:ea typeface="Arial"/>
                <a:cs typeface="Arial"/>
                <a:sym typeface="Arial"/>
              </a:rPr>
              <a:t>‹#›</a:t>
            </a:fld>
            <a:endParaRPr b="0" i="0" sz="1200" u="none" cap="none" strike="noStrike">
              <a:solidFill>
                <a:srgbClr val="1D4577"/>
              </a:solidFill>
              <a:latin typeface="Arial"/>
              <a:ea typeface="Arial"/>
              <a:cs typeface="Arial"/>
              <a:sym typeface="Arial"/>
            </a:endParaRPr>
          </a:p>
        </p:txBody>
      </p:sp>
      <p:sp>
        <p:nvSpPr>
          <p:cNvPr id="556" name="Google Shape;556;p44"/>
          <p:cNvSpPr/>
          <p:nvPr/>
        </p:nvSpPr>
        <p:spPr>
          <a:xfrm>
            <a:off x="1676407" y="142876"/>
            <a:ext cx="7051675" cy="1143000"/>
          </a:xfrm>
          <a:prstGeom prst="rect">
            <a:avLst/>
          </a:prstGeom>
          <a:noFill/>
          <a:ln>
            <a:noFill/>
          </a:ln>
        </p:spPr>
        <p:txBody>
          <a:bodyPr anchorCtr="0" anchor="ctr" bIns="42100" lIns="84200" spcFirstLastPara="1" rIns="84200" wrap="square" tIns="42100">
            <a:noAutofit/>
          </a:bodyPr>
          <a:lstStyle/>
          <a:p>
            <a:pPr indent="0" lvl="0" marL="0" marR="0" rtl="0" algn="l">
              <a:lnSpc>
                <a:spcPct val="100000"/>
              </a:lnSpc>
              <a:spcBef>
                <a:spcPts val="0"/>
              </a:spcBef>
              <a:spcAft>
                <a:spcPts val="0"/>
              </a:spcAft>
              <a:buClr>
                <a:srgbClr val="000000"/>
              </a:buClr>
              <a:buSzPts val="5500"/>
              <a:buFont typeface="Arial"/>
              <a:buNone/>
            </a:pPr>
            <a:r>
              <a:t/>
            </a:r>
            <a:endParaRPr b="0" i="0" sz="5500" u="none" cap="none" strike="noStrike">
              <a:solidFill>
                <a:srgbClr val="800040"/>
              </a:solidFill>
              <a:latin typeface="Arial"/>
              <a:ea typeface="Arial"/>
              <a:cs typeface="Arial"/>
              <a:sym typeface="Arial"/>
            </a:endParaRPr>
          </a:p>
        </p:txBody>
      </p:sp>
      <p:sp>
        <p:nvSpPr>
          <p:cNvPr id="557" name="Google Shape;557;p44"/>
          <p:cNvSpPr txBox="1"/>
          <p:nvPr/>
        </p:nvSpPr>
        <p:spPr>
          <a:xfrm>
            <a:off x="1524000" y="3"/>
            <a:ext cx="9144000" cy="1455738"/>
          </a:xfrm>
          <a:prstGeom prst="rect">
            <a:avLst/>
          </a:prstGeom>
          <a:solidFill>
            <a:srgbClr val="FFFFFF"/>
          </a:solidFill>
          <a:ln>
            <a:noFill/>
          </a:ln>
        </p:spPr>
        <p:txBody>
          <a:bodyPr anchorCtr="0" anchor="ctr" bIns="46900" lIns="93800" spcFirstLastPara="1" rIns="93800" wrap="square" tIns="46900">
            <a:noAutofit/>
          </a:bodyPr>
          <a:lstStyle/>
          <a:p>
            <a:pPr indent="0" lvl="0" marL="0" marR="0" rtl="0" algn="ctr">
              <a:lnSpc>
                <a:spcPct val="85000"/>
              </a:lnSpc>
              <a:spcBef>
                <a:spcPts val="0"/>
              </a:spcBef>
              <a:spcAft>
                <a:spcPts val="0"/>
              </a:spcAft>
              <a:buClr>
                <a:srgbClr val="000000"/>
              </a:buClr>
              <a:buSzPts val="4800"/>
              <a:buFont typeface="Arial"/>
              <a:buNone/>
            </a:pPr>
            <a:r>
              <a:rPr b="0" i="0" lang="en-US" sz="4800" u="none" cap="none" strike="noStrike">
                <a:solidFill>
                  <a:srgbClr val="FFBD25"/>
                </a:solidFill>
                <a:latin typeface="Arial"/>
                <a:ea typeface="Arial"/>
                <a:cs typeface="Arial"/>
                <a:sym typeface="Arial"/>
              </a:rPr>
              <a:t>TIER II: </a:t>
            </a:r>
            <a:r>
              <a:rPr b="0" i="1" lang="en-US" sz="4500" u="none" cap="none" strike="noStrike">
                <a:solidFill>
                  <a:srgbClr val="000000"/>
                </a:solidFill>
                <a:latin typeface="Arial"/>
                <a:ea typeface="Arial"/>
                <a:cs typeface="Arial"/>
                <a:sym typeface="Arial"/>
              </a:rPr>
              <a:t>Supplemental, Targeted</a:t>
            </a:r>
            <a:endParaRPr b="0" i="0" sz="1800" u="none" cap="none" strike="noStrike">
              <a:solidFill>
                <a:schemeClr val="dk1"/>
              </a:solidFill>
              <a:latin typeface="Arial"/>
              <a:ea typeface="Arial"/>
              <a:cs typeface="Arial"/>
              <a:sym typeface="Arial"/>
            </a:endParaRPr>
          </a:p>
        </p:txBody>
      </p:sp>
      <p:sp>
        <p:nvSpPr>
          <p:cNvPr id="558" name="Google Shape;558;p44"/>
          <p:cNvSpPr txBox="1"/>
          <p:nvPr/>
        </p:nvSpPr>
        <p:spPr>
          <a:xfrm>
            <a:off x="363070" y="142876"/>
            <a:ext cx="11465859" cy="1196975"/>
          </a:xfrm>
          <a:prstGeom prst="rect">
            <a:avLst/>
          </a:prstGeom>
          <a:solidFill>
            <a:srgbClr val="FFFFFF"/>
          </a:solidFill>
          <a:ln>
            <a:noFill/>
          </a:ln>
        </p:spPr>
        <p:txBody>
          <a:bodyPr anchorCtr="0" anchor="ctr" bIns="46900" lIns="93800" spcFirstLastPara="1" rIns="93800" wrap="square" tIns="469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Belleza"/>
                <a:ea typeface="Belleza"/>
                <a:cs typeface="Belleza"/>
                <a:sym typeface="Belleza"/>
              </a:rPr>
              <a:t>Current Reality:  High School Freshman Math</a:t>
            </a:r>
            <a:endParaRPr b="0" i="0" sz="4800" u="none" cap="none" strike="noStrike">
              <a:solidFill>
                <a:schemeClr val="dk1"/>
              </a:solidFill>
              <a:latin typeface="Belleza"/>
              <a:ea typeface="Belleza"/>
              <a:cs typeface="Belleza"/>
              <a:sym typeface="Belleza"/>
            </a:endParaRPr>
          </a:p>
        </p:txBody>
      </p:sp>
      <p:sp>
        <p:nvSpPr>
          <p:cNvPr id="559" name="Google Shape;559;p44"/>
          <p:cNvSpPr txBox="1"/>
          <p:nvPr/>
        </p:nvSpPr>
        <p:spPr>
          <a:xfrm>
            <a:off x="4678913" y="1665732"/>
            <a:ext cx="5150887" cy="1077178"/>
          </a:xfrm>
          <a:prstGeom prst="rect">
            <a:avLst/>
          </a:prstGeom>
          <a:solidFill>
            <a:srgbClr val="C00000">
              <a:alpha val="25882"/>
            </a:srgbClr>
          </a:solidFill>
          <a:ln cap="flat" cmpd="sng" w="2857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1D2A53"/>
                </a:solidFill>
                <a:latin typeface="Belleza"/>
                <a:ea typeface="Belleza"/>
                <a:cs typeface="Belleza"/>
                <a:sym typeface="Belleza"/>
              </a:rPr>
              <a:t>Tier 3:  Informal Teacher “see me before/after school”</a:t>
            </a:r>
            <a:endParaRPr b="0" i="0" sz="3200" u="none" cap="none" strike="noStrike">
              <a:solidFill>
                <a:srgbClr val="1D2A53"/>
              </a:solidFill>
              <a:latin typeface="Belleza"/>
              <a:ea typeface="Belleza"/>
              <a:cs typeface="Belleza"/>
              <a:sym typeface="Belleza"/>
            </a:endParaRPr>
          </a:p>
        </p:txBody>
      </p:sp>
      <p:sp>
        <p:nvSpPr>
          <p:cNvPr id="560" name="Google Shape;560;p44"/>
          <p:cNvSpPr txBox="1"/>
          <p:nvPr/>
        </p:nvSpPr>
        <p:spPr>
          <a:xfrm>
            <a:off x="5202244" y="3512222"/>
            <a:ext cx="6124554" cy="584735"/>
          </a:xfrm>
          <a:prstGeom prst="rect">
            <a:avLst/>
          </a:prstGeom>
          <a:solidFill>
            <a:srgbClr val="EFF113"/>
          </a:solidFill>
          <a:ln cap="flat" cmpd="sng" w="2857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1D2A53"/>
                </a:solidFill>
                <a:latin typeface="Belleza"/>
                <a:ea typeface="Belleza"/>
                <a:cs typeface="Belleza"/>
                <a:sym typeface="Belleza"/>
              </a:rPr>
              <a:t>Tier 2:   Nothing in place</a:t>
            </a:r>
            <a:endParaRPr b="0" i="0" sz="3200" u="none" cap="none" strike="noStrike">
              <a:solidFill>
                <a:srgbClr val="1D2A53"/>
              </a:solidFill>
              <a:latin typeface="Belleza"/>
              <a:ea typeface="Belleza"/>
              <a:cs typeface="Belleza"/>
              <a:sym typeface="Belleza"/>
            </a:endParaRPr>
          </a:p>
        </p:txBody>
      </p:sp>
      <p:sp>
        <p:nvSpPr>
          <p:cNvPr id="561" name="Google Shape;561;p44"/>
          <p:cNvSpPr txBox="1"/>
          <p:nvPr/>
        </p:nvSpPr>
        <p:spPr>
          <a:xfrm>
            <a:off x="6096000" y="4969257"/>
            <a:ext cx="5606068" cy="1569620"/>
          </a:xfrm>
          <a:prstGeom prst="rect">
            <a:avLst/>
          </a:prstGeom>
          <a:solidFill>
            <a:schemeClr val="accent6"/>
          </a:solidFill>
          <a:ln cap="flat" cmpd="sng" w="2857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1D2A53"/>
                </a:solidFill>
                <a:latin typeface="Belleza"/>
                <a:ea typeface="Belleza"/>
                <a:cs typeface="Belleza"/>
                <a:sym typeface="Belleza"/>
              </a:rPr>
              <a:t>Tier 1:  Core curriculum (responsive to 78% of freshman student math needs)</a:t>
            </a:r>
            <a:endParaRPr b="0" i="0" sz="3200" u="none" cap="none" strike="noStrike">
              <a:solidFill>
                <a:srgbClr val="1D2A53"/>
              </a:solidFill>
              <a:latin typeface="Belleza"/>
              <a:ea typeface="Belleza"/>
              <a:cs typeface="Belleza"/>
              <a:sym typeface="Belleza"/>
            </a:endParaRPr>
          </a:p>
        </p:txBody>
      </p:sp>
      <p:sp>
        <p:nvSpPr>
          <p:cNvPr id="562" name="Google Shape;562;p44"/>
          <p:cNvSpPr/>
          <p:nvPr/>
        </p:nvSpPr>
        <p:spPr>
          <a:xfrm>
            <a:off x="726141" y="1483478"/>
            <a:ext cx="4744571" cy="4835981"/>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5"/>
          <p:cNvSpPr txBox="1"/>
          <p:nvPr/>
        </p:nvSpPr>
        <p:spPr>
          <a:xfrm>
            <a:off x="0" y="20639"/>
            <a:ext cx="5336823"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Belleza"/>
                <a:ea typeface="Belleza"/>
                <a:cs typeface="Belleza"/>
                <a:sym typeface="Belleza"/>
              </a:rPr>
              <a:t>Continuum of Practices for Math Instruction &amp; Support</a:t>
            </a:r>
            <a:endParaRPr b="0" i="0" sz="2800" u="none" cap="none" strike="noStrike">
              <a:solidFill>
                <a:schemeClr val="dk1"/>
              </a:solidFill>
              <a:latin typeface="Belleza"/>
              <a:ea typeface="Belleza"/>
              <a:cs typeface="Belleza"/>
              <a:sym typeface="Belleza"/>
            </a:endParaRPr>
          </a:p>
        </p:txBody>
      </p:sp>
      <p:grpSp>
        <p:nvGrpSpPr>
          <p:cNvPr id="569" name="Google Shape;569;p45"/>
          <p:cNvGrpSpPr/>
          <p:nvPr/>
        </p:nvGrpSpPr>
        <p:grpSpPr>
          <a:xfrm>
            <a:off x="4594232" y="1227141"/>
            <a:ext cx="2587625" cy="4552950"/>
            <a:chOff x="0" y="0"/>
            <a:chExt cx="6096000" cy="5638800"/>
          </a:xfrm>
        </p:grpSpPr>
        <p:sp>
          <p:nvSpPr>
            <p:cNvPr id="570" name="Google Shape;570;p45"/>
            <p:cNvSpPr/>
            <p:nvPr/>
          </p:nvSpPr>
          <p:spPr>
            <a:xfrm>
              <a:off x="0" y="0"/>
              <a:ext cx="6096000" cy="5638800"/>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00" scaled="0"/>
            </a:gra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71" name="Google Shape;571;p45"/>
            <p:cNvSpPr/>
            <p:nvPr/>
          </p:nvSpPr>
          <p:spPr>
            <a:xfrm>
              <a:off x="0" y="0"/>
              <a:ext cx="6096000" cy="5638800"/>
            </a:xfrm>
            <a:prstGeom prst="rect">
              <a:avLst/>
            </a:prstGeom>
            <a:noFill/>
            <a:ln>
              <a:noFill/>
            </a:ln>
          </p:spPr>
          <p:txBody>
            <a:bodyPr anchorCtr="0" anchor="ctr" bIns="82550" lIns="82550" spcFirstLastPara="1" rIns="82550" wrap="square" tIns="82550">
              <a:noAutofit/>
            </a:bodyPr>
            <a:lstStyle/>
            <a:p>
              <a:pPr indent="0" lvl="0" marL="0" marR="0" rtl="0" algn="ctr">
                <a:lnSpc>
                  <a:spcPct val="90000"/>
                </a:lnSpc>
                <a:spcBef>
                  <a:spcPts val="0"/>
                </a:spcBef>
                <a:spcAft>
                  <a:spcPts val="0"/>
                </a:spcAft>
                <a:buClr>
                  <a:srgbClr val="000000"/>
                </a:buClr>
                <a:buSzPts val="6500"/>
                <a:buFont typeface="Arial"/>
                <a:buNone/>
              </a:pPr>
              <a:r>
                <a:t/>
              </a:r>
              <a:endParaRPr b="0" i="0" sz="6500" u="none" cap="none" strike="noStrike">
                <a:solidFill>
                  <a:srgbClr val="FFFFFF"/>
                </a:solidFill>
                <a:latin typeface="Arial"/>
                <a:ea typeface="Arial"/>
                <a:cs typeface="Arial"/>
                <a:sym typeface="Arial"/>
              </a:endParaRPr>
            </a:p>
          </p:txBody>
        </p:sp>
      </p:grpSp>
      <p:sp>
        <p:nvSpPr>
          <p:cNvPr id="572" name="Google Shape;572;p45"/>
          <p:cNvSpPr/>
          <p:nvPr/>
        </p:nvSpPr>
        <p:spPr>
          <a:xfrm>
            <a:off x="4354519" y="6240467"/>
            <a:ext cx="333261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Continuum of Supports</a:t>
            </a:r>
            <a:endParaRPr b="0" i="0" sz="1800" u="none" cap="none" strike="noStrike">
              <a:solidFill>
                <a:schemeClr val="dk1"/>
              </a:solidFill>
              <a:latin typeface="Belleza"/>
              <a:ea typeface="Belleza"/>
              <a:cs typeface="Belleza"/>
              <a:sym typeface="Belleza"/>
            </a:endParaRPr>
          </a:p>
        </p:txBody>
      </p:sp>
      <p:grpSp>
        <p:nvGrpSpPr>
          <p:cNvPr id="573" name="Google Shape;573;p45"/>
          <p:cNvGrpSpPr/>
          <p:nvPr/>
        </p:nvGrpSpPr>
        <p:grpSpPr>
          <a:xfrm>
            <a:off x="753410" y="1293815"/>
            <a:ext cx="3760788" cy="4468813"/>
            <a:chOff x="-596" y="1423"/>
            <a:chExt cx="2369" cy="2815"/>
          </a:xfrm>
        </p:grpSpPr>
        <p:sp>
          <p:nvSpPr>
            <p:cNvPr id="574" name="Google Shape;574;p45"/>
            <p:cNvSpPr txBox="1"/>
            <p:nvPr/>
          </p:nvSpPr>
          <p:spPr>
            <a:xfrm>
              <a:off x="-596" y="1860"/>
              <a:ext cx="2276" cy="19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Belleza"/>
                  <a:ea typeface="Belleza"/>
                  <a:cs typeface="Belleza"/>
                  <a:sym typeface="Belleza"/>
                </a:rPr>
                <a:t>Universal Tier 1</a:t>
              </a:r>
              <a:r>
                <a:rPr b="0" i="0" lang="en-US" sz="2000" u="none" cap="none" strike="noStrike">
                  <a:solidFill>
                    <a:schemeClr val="dk1"/>
                  </a:solidFill>
                  <a:latin typeface="Belleza"/>
                  <a:ea typeface="Belleza"/>
                  <a:cs typeface="Belleza"/>
                  <a:sym typeface="Belleza"/>
                </a:rPr>
                <a:t>:  </a:t>
              </a:r>
              <a:r>
                <a:rPr b="1" i="0" lang="en-US" sz="2000" u="sng" cap="none" strike="noStrike">
                  <a:solidFill>
                    <a:schemeClr val="dk1"/>
                  </a:solidFill>
                  <a:latin typeface="Belleza"/>
                  <a:ea typeface="Belleza"/>
                  <a:cs typeface="Belleza"/>
                  <a:sym typeface="Belleza"/>
                </a:rPr>
                <a:t>Math</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Evidence based curriculum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for ALL students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*with adequate planning &amp; teaching time for progress monitoring, active Ss participation with frequent feedback, culturally responsive teaching &amp; learning</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chemeClr val="dk1"/>
                </a:buClr>
                <a:buSzPts val="1600"/>
                <a:buFont typeface="Arial"/>
                <a:buNone/>
              </a:pPr>
              <a:r>
                <a:t/>
              </a:r>
              <a:endParaRPr b="0" i="0" sz="1800" u="none" cap="none" strike="noStrike">
                <a:solidFill>
                  <a:schemeClr val="dk1"/>
                </a:solidFill>
                <a:latin typeface="Arial"/>
                <a:ea typeface="Arial"/>
                <a:cs typeface="Arial"/>
                <a:sym typeface="Arial"/>
              </a:endParaRPr>
            </a:p>
          </p:txBody>
        </p:sp>
        <p:sp>
          <p:nvSpPr>
            <p:cNvPr id="575" name="Google Shape;575;p45"/>
            <p:cNvSpPr/>
            <p:nvPr/>
          </p:nvSpPr>
          <p:spPr>
            <a:xfrm>
              <a:off x="1608" y="1423"/>
              <a:ext cx="165" cy="2815"/>
            </a:xfrm>
            <a:prstGeom prst="leftBrace">
              <a:avLst>
                <a:gd fmla="val 48575"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576" name="Google Shape;576;p45"/>
          <p:cNvGrpSpPr/>
          <p:nvPr/>
        </p:nvGrpSpPr>
        <p:grpSpPr>
          <a:xfrm>
            <a:off x="6529396" y="1824037"/>
            <a:ext cx="4805363" cy="3968750"/>
            <a:chOff x="3176" y="1734"/>
            <a:chExt cx="3027" cy="2500"/>
          </a:xfrm>
        </p:grpSpPr>
        <p:sp>
          <p:nvSpPr>
            <p:cNvPr id="577" name="Google Shape;577;p45"/>
            <p:cNvSpPr txBox="1"/>
            <p:nvPr/>
          </p:nvSpPr>
          <p:spPr>
            <a:xfrm>
              <a:off x="3393" y="2431"/>
              <a:ext cx="2810" cy="1803"/>
            </a:xfrm>
            <a:prstGeom prst="rect">
              <a:avLst/>
            </a:prstGeom>
            <a:noFill/>
            <a:ln>
              <a:noFill/>
            </a:ln>
          </p:spPr>
          <p:txBody>
            <a:bodyPr anchorCtr="0" anchor="t" bIns="45700" lIns="91425" spcFirstLastPara="1" rIns="91425" wrap="square" tIns="45700">
              <a:spAutoFit/>
            </a:bodyPr>
            <a:lstStyle/>
            <a:p>
              <a:pPr indent="1588"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Belleza"/>
                  <a:ea typeface="Belleza"/>
                  <a:cs typeface="Belleza"/>
                  <a:sym typeface="Belleza"/>
                </a:rPr>
                <a:t>Targeted Intervention Tier 2:  </a:t>
              </a:r>
              <a:r>
                <a:rPr b="1" i="0" lang="en-US" sz="2000" u="sng" cap="none" strike="noStrike">
                  <a:solidFill>
                    <a:schemeClr val="dk1"/>
                  </a:solidFill>
                  <a:latin typeface="Belleza"/>
                  <a:ea typeface="Belleza"/>
                  <a:cs typeface="Belleza"/>
                  <a:sym typeface="Belleza"/>
                </a:rPr>
                <a:t>Math</a:t>
              </a:r>
              <a:endParaRPr b="1" i="0" sz="2000" u="sng" cap="none" strike="noStrike">
                <a:solidFill>
                  <a:schemeClr val="dk1"/>
                </a:solidFill>
                <a:latin typeface="Belleza"/>
                <a:ea typeface="Belleza"/>
                <a:cs typeface="Belleza"/>
                <a:sym typeface="Belleza"/>
              </a:endParaRPr>
            </a:p>
            <a:p>
              <a:pPr indent="-117475" lvl="1" marL="5746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Small group targeted math instruction with Core Teachers delivered during “skinny bell” *with adequate planning &amp; teaching time for progress monitoring, active Ss participation with frequent feedback, culturally responsive teaching &amp; learning</a:t>
              </a:r>
              <a:endParaRPr b="0" i="0" sz="2000" u="none" cap="none" strike="noStrike">
                <a:solidFill>
                  <a:schemeClr val="dk1"/>
                </a:solidFill>
                <a:latin typeface="Belleza"/>
                <a:ea typeface="Belleza"/>
                <a:cs typeface="Belleza"/>
                <a:sym typeface="Belleza"/>
              </a:endParaRPr>
            </a:p>
          </p:txBody>
        </p:sp>
        <p:sp>
          <p:nvSpPr>
            <p:cNvPr id="578" name="Google Shape;578;p45"/>
            <p:cNvSpPr/>
            <p:nvPr/>
          </p:nvSpPr>
          <p:spPr>
            <a:xfrm flipH="1">
              <a:off x="3176" y="1734"/>
              <a:ext cx="142" cy="1109"/>
            </a:xfrm>
            <a:prstGeom prst="leftBrace">
              <a:avLst>
                <a:gd fmla="val 61105" name="adj1"/>
                <a:gd fmla="val 83333"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579" name="Google Shape;579;p45"/>
          <p:cNvGrpSpPr/>
          <p:nvPr/>
        </p:nvGrpSpPr>
        <p:grpSpPr>
          <a:xfrm>
            <a:off x="6535738" y="611191"/>
            <a:ext cx="4460932" cy="1393825"/>
            <a:chOff x="3200" y="970"/>
            <a:chExt cx="2370" cy="878"/>
          </a:xfrm>
        </p:grpSpPr>
        <p:sp>
          <p:nvSpPr>
            <p:cNvPr id="580" name="Google Shape;580;p45"/>
            <p:cNvSpPr txBox="1"/>
            <p:nvPr/>
          </p:nvSpPr>
          <p:spPr>
            <a:xfrm>
              <a:off x="3200" y="970"/>
              <a:ext cx="2370" cy="582"/>
            </a:xfrm>
            <a:prstGeom prst="rect">
              <a:avLst/>
            </a:prstGeom>
            <a:noFill/>
            <a:ln>
              <a:noFill/>
            </a:ln>
          </p:spPr>
          <p:txBody>
            <a:bodyPr anchorCtr="0" anchor="t" bIns="45700" lIns="91425" spcFirstLastPara="1" rIns="91425" wrap="square" tIns="45700">
              <a:spAutoFit/>
            </a:bodyPr>
            <a:lstStyle/>
            <a:p>
              <a:pPr indent="1588" lvl="0" marL="60325" marR="0" rtl="0" algn="l">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Belleza"/>
                  <a:ea typeface="Belleza"/>
                  <a:cs typeface="Belleza"/>
                  <a:sym typeface="Belleza"/>
                </a:rPr>
                <a:t>Intensive Intervention Tier 3: </a:t>
              </a:r>
              <a:r>
                <a:rPr b="1" i="0" lang="en-US" sz="2000" u="sng" cap="none" strike="noStrike">
                  <a:solidFill>
                    <a:schemeClr val="dk1"/>
                  </a:solidFill>
                  <a:latin typeface="Belleza"/>
                  <a:ea typeface="Belleza"/>
                  <a:cs typeface="Belleza"/>
                  <a:sym typeface="Belleza"/>
                </a:rPr>
                <a:t>Math</a:t>
              </a:r>
              <a:r>
                <a:rPr b="0" i="0" lang="en-US" sz="2000" u="none" cap="none" strike="noStrike">
                  <a:solidFill>
                    <a:schemeClr val="dk1"/>
                  </a:solidFill>
                  <a:latin typeface="Belleza"/>
                  <a:ea typeface="Belleza"/>
                  <a:cs typeface="Belleza"/>
                  <a:sym typeface="Belleza"/>
                </a:rPr>
                <a:t> </a:t>
              </a:r>
              <a:endParaRPr b="0" i="0" sz="2000" u="none" cap="none" strike="noStrike">
                <a:solidFill>
                  <a:schemeClr val="dk1"/>
                </a:solidFill>
                <a:latin typeface="Belleza"/>
                <a:ea typeface="Belleza"/>
                <a:cs typeface="Belleza"/>
                <a:sym typeface="Belleza"/>
              </a:endParaRPr>
            </a:p>
            <a:p>
              <a:pPr indent="-117475" lvl="1" marL="5746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One-to-one tutoring delivered during “skinny bell”</a:t>
              </a:r>
              <a:endParaRPr b="0" i="0" sz="2000" u="none" cap="none" strike="noStrike">
                <a:solidFill>
                  <a:schemeClr val="dk1"/>
                </a:solidFill>
                <a:latin typeface="Belleza"/>
                <a:ea typeface="Belleza"/>
                <a:cs typeface="Belleza"/>
                <a:sym typeface="Belleza"/>
              </a:endParaRPr>
            </a:p>
          </p:txBody>
        </p:sp>
        <p:sp>
          <p:nvSpPr>
            <p:cNvPr id="581" name="Google Shape;581;p45"/>
            <p:cNvSpPr/>
            <p:nvPr/>
          </p:nvSpPr>
          <p:spPr>
            <a:xfrm flipH="1">
              <a:off x="3279" y="1344"/>
              <a:ext cx="138" cy="504"/>
            </a:xfrm>
            <a:prstGeom prst="leftBrace">
              <a:avLst>
                <a:gd fmla="val 50708" name="adj1"/>
                <a:gd fmla="val 27769"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582" name="Google Shape;582;p45"/>
          <p:cNvSpPr/>
          <p:nvPr/>
        </p:nvSpPr>
        <p:spPr>
          <a:xfrm>
            <a:off x="653054" y="1510058"/>
            <a:ext cx="3613150" cy="3828423"/>
          </a:xfrm>
          <a:prstGeom prst="roundRect">
            <a:avLst>
              <a:gd fmla="val 16667" name="adj"/>
            </a:avLst>
          </a:prstGeom>
          <a:noFill/>
          <a:ln cap="flat" cmpd="sng" w="41275">
            <a:solidFill>
              <a:srgbClr val="008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3" name="Google Shape;583;p45"/>
          <p:cNvSpPr/>
          <p:nvPr/>
        </p:nvSpPr>
        <p:spPr>
          <a:xfrm>
            <a:off x="6855178" y="508000"/>
            <a:ext cx="4047120" cy="1797401"/>
          </a:xfrm>
          <a:prstGeom prst="roundRect">
            <a:avLst>
              <a:gd fmla="val 16667" name="adj"/>
            </a:avLst>
          </a:prstGeom>
          <a:noFill/>
          <a:ln cap="flat" cmpd="sng" w="41275">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4" name="Google Shape;584;p45"/>
          <p:cNvSpPr/>
          <p:nvPr/>
        </p:nvSpPr>
        <p:spPr>
          <a:xfrm>
            <a:off x="7209946" y="2765777"/>
            <a:ext cx="4243876" cy="3260913"/>
          </a:xfrm>
          <a:prstGeom prst="roundRect">
            <a:avLst>
              <a:gd fmla="val 16667" name="adj"/>
            </a:avLst>
          </a:prstGeom>
          <a:noFill/>
          <a:ln cap="flat" cmpd="sng" w="41275">
            <a:solidFill>
              <a:srgbClr val="FFFF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5" name="Google Shape;585;p45"/>
          <p:cNvSpPr/>
          <p:nvPr/>
        </p:nvSpPr>
        <p:spPr>
          <a:xfrm>
            <a:off x="10996670" y="3584575"/>
            <a:ext cx="1026612" cy="1221585"/>
          </a:xfrm>
          <a:prstGeom prst="irregularSeal1">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6" name="Google Shape;586;p45"/>
          <p:cNvSpPr/>
          <p:nvPr/>
        </p:nvSpPr>
        <p:spPr>
          <a:xfrm>
            <a:off x="42572" y="4558506"/>
            <a:ext cx="1026612" cy="1221585"/>
          </a:xfrm>
          <a:prstGeom prst="irregularSeal1">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6"/>
          <p:cNvSpPr/>
          <p:nvPr/>
        </p:nvSpPr>
        <p:spPr>
          <a:xfrm>
            <a:off x="4958737" y="3031296"/>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94" name="Google Shape;594;p46"/>
          <p:cNvSpPr/>
          <p:nvPr/>
        </p:nvSpPr>
        <p:spPr>
          <a:xfrm>
            <a:off x="5574786" y="1800281"/>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595" name="Google Shape;595;p46"/>
          <p:cNvSpPr/>
          <p:nvPr/>
        </p:nvSpPr>
        <p:spPr>
          <a:xfrm>
            <a:off x="3843869" y="1117601"/>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596" name="Google Shape;596;p46"/>
          <p:cNvSpPr/>
          <p:nvPr/>
        </p:nvSpPr>
        <p:spPr>
          <a:xfrm>
            <a:off x="4298019" y="1801704"/>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46"/>
          <p:cNvSpPr txBox="1"/>
          <p:nvPr/>
        </p:nvSpPr>
        <p:spPr>
          <a:xfrm>
            <a:off x="4260816" y="2407082"/>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598" name="Google Shape;598;p46"/>
          <p:cNvSpPr txBox="1"/>
          <p:nvPr/>
        </p:nvSpPr>
        <p:spPr>
          <a:xfrm>
            <a:off x="5167086" y="4458755"/>
            <a:ext cx="1726128"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599" name="Google Shape;599;p46"/>
          <p:cNvSpPr txBox="1"/>
          <p:nvPr/>
        </p:nvSpPr>
        <p:spPr>
          <a:xfrm>
            <a:off x="6831905" y="2407082"/>
            <a:ext cx="923395" cy="6242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600" name="Google Shape;600;p46"/>
          <p:cNvSpPr txBox="1"/>
          <p:nvPr/>
        </p:nvSpPr>
        <p:spPr>
          <a:xfrm>
            <a:off x="197631" y="229580"/>
            <a:ext cx="4463613" cy="20620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Belleza"/>
                <a:ea typeface="Belleza"/>
                <a:cs typeface="Belleza"/>
                <a:sym typeface="Belleza"/>
              </a:rPr>
              <a:t>High School Freshman Math Plan</a:t>
            </a:r>
            <a:endParaRPr b="0" i="0" sz="3200" u="none" cap="none" strike="noStrike">
              <a:solidFill>
                <a:schemeClr val="dk1"/>
              </a:solidFill>
              <a:latin typeface="Belleza"/>
              <a:ea typeface="Belleza"/>
              <a:cs typeface="Belleza"/>
              <a:sym typeface="Belleza"/>
            </a:endParaRPr>
          </a:p>
        </p:txBody>
      </p:sp>
      <p:sp>
        <p:nvSpPr>
          <p:cNvPr id="601" name="Google Shape;601;p46"/>
          <p:cNvSpPr txBox="1"/>
          <p:nvPr/>
        </p:nvSpPr>
        <p:spPr>
          <a:xfrm>
            <a:off x="8305800" y="310976"/>
            <a:ext cx="3413652" cy="267765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Outcome data: 78% of freshman are meeting math academic benchmarks at end of 2</a:t>
            </a:r>
            <a:r>
              <a:rPr b="0" baseline="30000" i="0" lang="en-US" sz="2400" u="none" cap="none" strike="noStrike">
                <a:solidFill>
                  <a:srgbClr val="FF6600"/>
                </a:solidFill>
                <a:latin typeface="Belleza"/>
                <a:ea typeface="Belleza"/>
                <a:cs typeface="Belleza"/>
                <a:sym typeface="Belleza"/>
              </a:rPr>
              <a:t>nd</a:t>
            </a:r>
            <a:r>
              <a:rPr b="0" i="0" lang="en-US" sz="2400" u="none" cap="none" strike="noStrike">
                <a:solidFill>
                  <a:srgbClr val="FF6600"/>
                </a:solidFill>
                <a:latin typeface="Belleza"/>
                <a:ea typeface="Belleza"/>
                <a:cs typeface="Belleza"/>
                <a:sym typeface="Belleza"/>
              </a:rPr>
              <a:t> qtr  </a:t>
            </a:r>
            <a:endParaRPr b="0" i="0" sz="1800" u="none" cap="none" strike="noStrike">
              <a:solidFill>
                <a:srgbClr val="FF6600"/>
              </a:solidFill>
              <a:latin typeface="Belleza"/>
              <a:ea typeface="Belleza"/>
              <a:cs typeface="Belleza"/>
              <a:sym typeface="Belleza"/>
            </a:endParaRPr>
          </a:p>
        </p:txBody>
      </p:sp>
      <p:sp>
        <p:nvSpPr>
          <p:cNvPr id="602" name="Google Shape;602;p46"/>
          <p:cNvSpPr txBox="1"/>
          <p:nvPr/>
        </p:nvSpPr>
        <p:spPr>
          <a:xfrm>
            <a:off x="400307" y="2511780"/>
            <a:ext cx="3485893" cy="32286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8000"/>
                </a:solidFill>
                <a:latin typeface="Belleza"/>
                <a:ea typeface="Belleza"/>
                <a:cs typeface="Belleza"/>
                <a:sym typeface="Belleza"/>
              </a:rPr>
              <a:t>Schedule arranged for: math dept to collaborate to strengthen core instruction w/ observation &amp; feedback; strongest math teachers to work with students needing addtl support</a:t>
            </a:r>
            <a:endParaRPr b="0" i="0" sz="1800" u="none" cap="none" strike="noStrike">
              <a:solidFill>
                <a:schemeClr val="dk1"/>
              </a:solidFill>
              <a:latin typeface="Belleza"/>
              <a:ea typeface="Belleza"/>
              <a:cs typeface="Belleza"/>
              <a:sym typeface="Belleza"/>
            </a:endParaRPr>
          </a:p>
        </p:txBody>
      </p:sp>
      <p:sp>
        <p:nvSpPr>
          <p:cNvPr id="603" name="Google Shape;603;p46"/>
          <p:cNvSpPr txBox="1"/>
          <p:nvPr/>
        </p:nvSpPr>
        <p:spPr>
          <a:xfrm>
            <a:off x="3656808" y="5702953"/>
            <a:ext cx="8535984" cy="111399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Belleza"/>
                <a:ea typeface="Belleza"/>
                <a:cs typeface="Belleza"/>
                <a:sym typeface="Belleza"/>
              </a:rPr>
              <a:t>Strengthen Tier 1 math curriculum for freshman- increase engagement, practice with feedback, OTRs. Use data after strengthening T1 to identify Ss in need of addtl support.</a:t>
            </a:r>
            <a:endParaRPr b="0" i="0" sz="1800" u="none" cap="none" strike="noStrike">
              <a:solidFill>
                <a:schemeClr val="dk1"/>
              </a:solidFill>
              <a:latin typeface="Belleza"/>
              <a:ea typeface="Belleza"/>
              <a:cs typeface="Belleza"/>
              <a:sym typeface="Belleza"/>
            </a:endParaRPr>
          </a:p>
        </p:txBody>
      </p:sp>
      <p:pic>
        <p:nvPicPr>
          <p:cNvPr descr="orange arrow.png" id="604" name="Google Shape;604;p46"/>
          <p:cNvPicPr preferRelativeResize="0"/>
          <p:nvPr/>
        </p:nvPicPr>
        <p:blipFill rotWithShape="1">
          <a:blip r:embed="rId3">
            <a:alphaModFix/>
          </a:blip>
          <a:srcRect b="0" l="0" r="0" t="0"/>
          <a:stretch/>
        </p:blipFill>
        <p:spPr>
          <a:xfrm>
            <a:off x="7504803" y="1702971"/>
            <a:ext cx="1046654" cy="878799"/>
          </a:xfrm>
          <a:prstGeom prst="rect">
            <a:avLst/>
          </a:prstGeom>
          <a:noFill/>
          <a:ln>
            <a:noFill/>
          </a:ln>
        </p:spPr>
      </p:pic>
      <p:pic>
        <p:nvPicPr>
          <p:cNvPr descr="green arrow.png" id="605" name="Google Shape;605;p46"/>
          <p:cNvPicPr preferRelativeResize="0"/>
          <p:nvPr/>
        </p:nvPicPr>
        <p:blipFill rotWithShape="1">
          <a:blip r:embed="rId4">
            <a:alphaModFix/>
          </a:blip>
          <a:srcRect b="0" l="0" r="0" t="0"/>
          <a:stretch/>
        </p:blipFill>
        <p:spPr>
          <a:xfrm flipH="1" rot="-449312">
            <a:off x="2924503" y="1732213"/>
            <a:ext cx="1548679" cy="814917"/>
          </a:xfrm>
          <a:prstGeom prst="rect">
            <a:avLst/>
          </a:prstGeom>
          <a:noFill/>
          <a:ln>
            <a:noFill/>
          </a:ln>
        </p:spPr>
      </p:pic>
      <p:pic>
        <p:nvPicPr>
          <p:cNvPr descr="curved-arrow-bright-blue-hi.png" id="606" name="Google Shape;606;p46"/>
          <p:cNvPicPr preferRelativeResize="0"/>
          <p:nvPr/>
        </p:nvPicPr>
        <p:blipFill rotWithShape="1">
          <a:blip r:embed="rId5">
            <a:alphaModFix/>
          </a:blip>
          <a:srcRect b="0" l="0" r="0" t="0"/>
          <a:stretch/>
        </p:blipFill>
        <p:spPr>
          <a:xfrm rot="1195680">
            <a:off x="6944920" y="4592519"/>
            <a:ext cx="956484" cy="976670"/>
          </a:xfrm>
          <a:prstGeom prst="rect">
            <a:avLst/>
          </a:prstGeom>
          <a:noFill/>
          <a:ln>
            <a:noFill/>
          </a:ln>
        </p:spPr>
      </p:pic>
      <p:sp>
        <p:nvSpPr>
          <p:cNvPr id="607" name="Google Shape;607;p46"/>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8" name="Google Shape;608;p46"/>
          <p:cNvSpPr txBox="1"/>
          <p:nvPr/>
        </p:nvSpPr>
        <p:spPr>
          <a:xfrm>
            <a:off x="11946141" y="229581"/>
            <a:ext cx="3202800" cy="267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Progress monitoring:  Student Academic growth to benchmark; obs &amp; feedback data; student engagement in small group intervention</a:t>
            </a:r>
            <a:endParaRPr b="0" i="0" sz="1800" u="none" cap="none" strike="noStrike">
              <a:solidFill>
                <a:srgbClr val="FF6600"/>
              </a:solidFill>
              <a:latin typeface="Belleza"/>
              <a:ea typeface="Belleza"/>
              <a:cs typeface="Belleza"/>
              <a:sym typeface="Belleza"/>
            </a:endParaRPr>
          </a:p>
        </p:txBody>
      </p:sp>
      <p:sp>
        <p:nvSpPr>
          <p:cNvPr id="609" name="Google Shape;609;p46"/>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610" name="Google Shape;610;p46"/>
          <p:cNvPicPr preferRelativeResize="0"/>
          <p:nvPr/>
        </p:nvPicPr>
        <p:blipFill rotWithShape="1">
          <a:blip r:embed="rId6">
            <a:alphaModFix/>
          </a:blip>
          <a:srcRect b="0" l="0" r="0" t="0"/>
          <a:stretch/>
        </p:blipFill>
        <p:spPr>
          <a:xfrm>
            <a:off x="0" y="6256318"/>
            <a:ext cx="1411705" cy="560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01"/>
                                        </p:tgtEl>
                                      </p:cBhvr>
                                    </p:animEffect>
                                    <p:set>
                                      <p:cBhvr>
                                        <p:cTn dur="1" fill="hold">
                                          <p:stCondLst>
                                            <p:cond delay="500"/>
                                          </p:stCondLst>
                                        </p:cTn>
                                        <p:tgtEl>
                                          <p:spTgt spid="6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7"/>
          <p:cNvSpPr txBox="1"/>
          <p:nvPr>
            <p:ph type="title"/>
          </p:nvPr>
        </p:nvSpPr>
        <p:spPr>
          <a:xfrm>
            <a:off x="2555631" y="1441938"/>
            <a:ext cx="7080738" cy="39741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000"/>
              <a:buFont typeface="Arial"/>
              <a:buNone/>
            </a:pPr>
            <a:r>
              <a:rPr lang="en-US">
                <a:latin typeface="Belleza"/>
                <a:ea typeface="Belleza"/>
                <a:cs typeface="Belleza"/>
                <a:sym typeface="Belleza"/>
              </a:rPr>
              <a:t>Circles &amp; Triangles</a:t>
            </a:r>
            <a:br>
              <a:rPr lang="en-US">
                <a:latin typeface="Belleza"/>
                <a:ea typeface="Belleza"/>
                <a:cs typeface="Belleza"/>
                <a:sym typeface="Belleza"/>
              </a:rPr>
            </a:br>
            <a:br>
              <a:rPr lang="en-US">
                <a:latin typeface="Belleza"/>
                <a:ea typeface="Belleza"/>
                <a:cs typeface="Belleza"/>
                <a:sym typeface="Belleza"/>
              </a:rPr>
            </a:br>
            <a:r>
              <a:rPr lang="en-US">
                <a:latin typeface="Belleza"/>
                <a:ea typeface="Belleza"/>
                <a:cs typeface="Belleza"/>
                <a:sym typeface="Belleza"/>
              </a:rPr>
              <a:t>Outcomes:</a:t>
            </a:r>
            <a:br>
              <a:rPr lang="en-US">
                <a:latin typeface="Belleza"/>
                <a:ea typeface="Belleza"/>
                <a:cs typeface="Belleza"/>
                <a:sym typeface="Belleza"/>
              </a:rPr>
            </a:br>
            <a:br>
              <a:rPr lang="en-US">
                <a:latin typeface="Belleza"/>
                <a:ea typeface="Belleza"/>
                <a:cs typeface="Belleza"/>
                <a:sym typeface="Belleza"/>
              </a:rPr>
            </a:br>
            <a:r>
              <a:rPr i="1" lang="en-US">
                <a:latin typeface="Belleza"/>
                <a:ea typeface="Belleza"/>
                <a:cs typeface="Belleza"/>
                <a:sym typeface="Belleza"/>
              </a:rPr>
              <a:t>Middle School Reading </a:t>
            </a:r>
            <a:endParaRPr i="1">
              <a:latin typeface="Belleza"/>
              <a:ea typeface="Belleza"/>
              <a:cs typeface="Belleza"/>
              <a:sym typeface="Bellez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8"/>
          <p:cNvSpPr txBox="1"/>
          <p:nvPr>
            <p:ph type="title"/>
          </p:nvPr>
        </p:nvSpPr>
        <p:spPr>
          <a:xfrm>
            <a:off x="9093496" y="618681"/>
            <a:ext cx="2613872" cy="47945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Arial"/>
              <a:buNone/>
            </a:pPr>
            <a:r>
              <a:rPr b="1" lang="en-US" sz="3600">
                <a:solidFill>
                  <a:srgbClr val="FFFFFF"/>
                </a:solidFill>
              </a:rPr>
              <a:t>Current Reality for Middle School </a:t>
            </a:r>
            <a:endParaRPr sz="3600">
              <a:solidFill>
                <a:srgbClr val="FFFFFF"/>
              </a:solidFill>
            </a:endParaRPr>
          </a:p>
        </p:txBody>
      </p:sp>
      <p:pic>
        <p:nvPicPr>
          <p:cNvPr descr="Screen Shot 2019-03-03 at 2.04.04 PM.png" id="621" name="Google Shape;621;p48"/>
          <p:cNvPicPr preferRelativeResize="0"/>
          <p:nvPr/>
        </p:nvPicPr>
        <p:blipFill rotWithShape="1">
          <a:blip r:embed="rId3">
            <a:alphaModFix/>
          </a:blip>
          <a:srcRect b="-2" l="5174" r="6792" t="0"/>
          <a:stretch/>
        </p:blipFill>
        <p:spPr>
          <a:xfrm>
            <a:off x="1930276" y="1024825"/>
            <a:ext cx="7163222" cy="480833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9"/>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29" name="Google Shape;629;p49"/>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630" name="Google Shape;630;p49"/>
          <p:cNvSpPr/>
          <p:nvPr/>
        </p:nvSpPr>
        <p:spPr>
          <a:xfrm>
            <a:off x="3843869" y="1117601"/>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631" name="Google Shape;631;p49"/>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49"/>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633" name="Google Shape;633;p49"/>
          <p:cNvSpPr txBox="1"/>
          <p:nvPr/>
        </p:nvSpPr>
        <p:spPr>
          <a:xfrm>
            <a:off x="5439222" y="4370391"/>
            <a:ext cx="13341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634" name="Google Shape;634;p49"/>
          <p:cNvSpPr txBox="1"/>
          <p:nvPr/>
        </p:nvSpPr>
        <p:spPr>
          <a:xfrm>
            <a:off x="6837323" y="2789242"/>
            <a:ext cx="787385"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635" name="Google Shape;635;p49"/>
          <p:cNvSpPr txBox="1"/>
          <p:nvPr/>
        </p:nvSpPr>
        <p:spPr>
          <a:xfrm>
            <a:off x="252476" y="41053"/>
            <a:ext cx="8983133" cy="20620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0" i="0" lang="en-US" sz="4400" u="none" cap="none" strike="noStrike">
                <a:solidFill>
                  <a:schemeClr val="dk1"/>
                </a:solidFill>
                <a:latin typeface="Belleza"/>
                <a:ea typeface="Belleza"/>
                <a:cs typeface="Belleza"/>
                <a:sym typeface="Belleza"/>
              </a:rPr>
              <a:t>Current Reality:  Middle School Reading</a:t>
            </a:r>
            <a:endParaRPr b="0" i="0" sz="4400" u="none" cap="none" strike="noStrike">
              <a:solidFill>
                <a:schemeClr val="dk1"/>
              </a:solidFill>
              <a:latin typeface="Belleza"/>
              <a:ea typeface="Belleza"/>
              <a:cs typeface="Belleza"/>
              <a:sym typeface="Belleza"/>
            </a:endParaRPr>
          </a:p>
        </p:txBody>
      </p:sp>
      <p:sp>
        <p:nvSpPr>
          <p:cNvPr id="636" name="Google Shape;636;p49"/>
          <p:cNvSpPr txBox="1"/>
          <p:nvPr/>
        </p:nvSpPr>
        <p:spPr>
          <a:xfrm>
            <a:off x="8588375" y="571467"/>
            <a:ext cx="3351149" cy="384809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69% of all students are reading on grade level: 47.5% of AA students are reading on grade level; 22% of SWD are reading on grade level. No fidelity data available on instruction.  </a:t>
            </a:r>
            <a:endParaRPr b="0" i="0" sz="1800" u="none" cap="none" strike="noStrike">
              <a:solidFill>
                <a:srgbClr val="FF6600"/>
              </a:solidFill>
              <a:latin typeface="Belleza"/>
              <a:ea typeface="Belleza"/>
              <a:cs typeface="Belleza"/>
              <a:sym typeface="Belleza"/>
            </a:endParaRPr>
          </a:p>
        </p:txBody>
      </p:sp>
      <p:pic>
        <p:nvPicPr>
          <p:cNvPr descr="orange arrow.png" id="637" name="Google Shape;637;p49"/>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638" name="Google Shape;638;p49"/>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9" name="Google Shape;639;p49"/>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640" name="Google Shape;640;p49"/>
          <p:cNvPicPr preferRelativeResize="0"/>
          <p:nvPr/>
        </p:nvPicPr>
        <p:blipFill rotWithShape="1">
          <a:blip r:embed="rId4">
            <a:alphaModFix/>
          </a:blip>
          <a:srcRect b="0" l="0" r="0" t="0"/>
          <a:stretch/>
        </p:blipFill>
        <p:spPr>
          <a:xfrm>
            <a:off x="0" y="6256318"/>
            <a:ext cx="1411705" cy="560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36"/>
                                        </p:tgtEl>
                                      </p:cBhvr>
                                    </p:animEffect>
                                    <p:set>
                                      <p:cBhvr>
                                        <p:cTn dur="1" fill="hold">
                                          <p:stCondLst>
                                            <p:cond delay="500"/>
                                          </p:stCondLst>
                                        </p:cTn>
                                        <p:tgtEl>
                                          <p:spTgt spid="6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
          <p:cNvSpPr txBox="1"/>
          <p:nvPr>
            <p:ph type="title"/>
          </p:nvPr>
        </p:nvSpPr>
        <p:spPr>
          <a:xfrm>
            <a:off x="421106" y="20470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ISF Applies MTSS Features to all SEB supports/interventions</a:t>
            </a:r>
            <a:endParaRPr/>
          </a:p>
        </p:txBody>
      </p:sp>
      <p:sp>
        <p:nvSpPr>
          <p:cNvPr id="219" name="Google Shape;219;p5"/>
          <p:cNvSpPr txBox="1"/>
          <p:nvPr>
            <p:ph idx="1" type="body"/>
          </p:nvPr>
        </p:nvSpPr>
        <p:spPr>
          <a:xfrm>
            <a:off x="693821" y="1620921"/>
            <a:ext cx="10515600" cy="5032375"/>
          </a:xfrm>
          <a:prstGeom prst="rect">
            <a:avLst/>
          </a:prstGeom>
          <a:noFill/>
          <a:ln>
            <a:noFill/>
          </a:ln>
        </p:spPr>
        <p:txBody>
          <a:bodyPr anchorCtr="0" anchor="t" bIns="45700" lIns="91425" spcFirstLastPara="1" rIns="91425" wrap="square" tIns="45700">
            <a:normAutofit fontScale="92500" lnSpcReduction="10000"/>
          </a:bodyPr>
          <a:lstStyle/>
          <a:p>
            <a:pPr indent="-164465" lvl="0" marL="53975" rtl="0" algn="l">
              <a:lnSpc>
                <a:spcPct val="90000"/>
              </a:lnSpc>
              <a:spcBef>
                <a:spcPts val="0"/>
              </a:spcBef>
              <a:spcAft>
                <a:spcPts val="0"/>
              </a:spcAft>
              <a:buClr>
                <a:schemeClr val="dk1"/>
              </a:buClr>
              <a:buSzPct val="100000"/>
              <a:buChar char="•"/>
            </a:pPr>
            <a:r>
              <a:rPr b="1" lang="en-US">
                <a:latin typeface="Belleza"/>
                <a:ea typeface="Belleza"/>
                <a:cs typeface="Belleza"/>
                <a:sym typeface="Belleza"/>
              </a:rPr>
              <a:t>Effective teams </a:t>
            </a:r>
            <a:r>
              <a:rPr lang="en-US">
                <a:latin typeface="Belleza"/>
                <a:ea typeface="Belleza"/>
                <a:cs typeface="Belleza"/>
                <a:sym typeface="Belleza"/>
              </a:rPr>
              <a:t>that include community mental health providers</a:t>
            </a:r>
            <a:endParaRPr/>
          </a:p>
          <a:p>
            <a:pPr indent="-164465" lvl="0" marL="53975" rtl="0" algn="l">
              <a:lnSpc>
                <a:spcPct val="90000"/>
              </a:lnSpc>
              <a:spcBef>
                <a:spcPts val="1000"/>
              </a:spcBef>
              <a:spcAft>
                <a:spcPts val="0"/>
              </a:spcAft>
              <a:buClr>
                <a:schemeClr val="dk1"/>
              </a:buClr>
              <a:buSzPct val="100000"/>
              <a:buChar char="•"/>
            </a:pPr>
            <a:r>
              <a:rPr b="1" lang="en-US">
                <a:latin typeface="Belleza"/>
                <a:ea typeface="Belleza"/>
                <a:cs typeface="Belleza"/>
                <a:sym typeface="Belleza"/>
              </a:rPr>
              <a:t>Data</a:t>
            </a:r>
            <a:r>
              <a:rPr lang="en-US">
                <a:latin typeface="Belleza"/>
                <a:ea typeface="Belleza"/>
                <a:cs typeface="Belleza"/>
                <a:sym typeface="Belleza"/>
              </a:rPr>
              <a:t>-based decision making that include school data beyond ODRs </a:t>
            </a:r>
            <a:endParaRPr/>
          </a:p>
          <a:p>
            <a:pPr indent="0" lvl="0" marL="0" rtl="0" algn="l">
              <a:lnSpc>
                <a:spcPct val="90000"/>
              </a:lnSpc>
              <a:spcBef>
                <a:spcPts val="1000"/>
              </a:spcBef>
              <a:spcAft>
                <a:spcPts val="0"/>
              </a:spcAft>
              <a:buClr>
                <a:schemeClr val="dk1"/>
              </a:buClr>
              <a:buSzPct val="100000"/>
              <a:buNone/>
            </a:pPr>
            <a:r>
              <a:rPr lang="en-US">
                <a:latin typeface="Belleza"/>
                <a:ea typeface="Belleza"/>
                <a:cs typeface="Belleza"/>
                <a:sym typeface="Belleza"/>
              </a:rPr>
              <a:t>    and community data</a:t>
            </a:r>
            <a:endParaRPr/>
          </a:p>
          <a:p>
            <a:pPr indent="-164465" lvl="0" marL="53975" rtl="0" algn="l">
              <a:lnSpc>
                <a:spcPct val="90000"/>
              </a:lnSpc>
              <a:spcBef>
                <a:spcPts val="1000"/>
              </a:spcBef>
              <a:spcAft>
                <a:spcPts val="0"/>
              </a:spcAft>
              <a:buClr>
                <a:schemeClr val="dk1"/>
              </a:buClr>
              <a:buSzPct val="100000"/>
              <a:buChar char="•"/>
            </a:pPr>
            <a:r>
              <a:rPr lang="en-US">
                <a:latin typeface="Belleza"/>
                <a:ea typeface="Belleza"/>
                <a:cs typeface="Belleza"/>
                <a:sym typeface="Belleza"/>
              </a:rPr>
              <a:t>Formal processes for the selection &amp; implementation of </a:t>
            </a:r>
            <a:r>
              <a:rPr b="1" lang="en-US">
                <a:latin typeface="Belleza"/>
                <a:ea typeface="Belleza"/>
                <a:cs typeface="Belleza"/>
                <a:sym typeface="Belleza"/>
              </a:rPr>
              <a:t>evidence- </a:t>
            </a:r>
            <a:endParaRPr/>
          </a:p>
          <a:p>
            <a:pPr indent="0" lvl="0" marL="0" rtl="0" algn="l">
              <a:lnSpc>
                <a:spcPct val="90000"/>
              </a:lnSpc>
              <a:spcBef>
                <a:spcPts val="1000"/>
              </a:spcBef>
              <a:spcAft>
                <a:spcPts val="0"/>
              </a:spcAft>
              <a:buClr>
                <a:schemeClr val="dk1"/>
              </a:buClr>
              <a:buSzPct val="100000"/>
              <a:buNone/>
            </a:pPr>
            <a:r>
              <a:rPr b="1" lang="en-US">
                <a:latin typeface="Belleza"/>
                <a:ea typeface="Belleza"/>
                <a:cs typeface="Belleza"/>
                <a:sym typeface="Belleza"/>
              </a:rPr>
              <a:t>    based practices </a:t>
            </a:r>
            <a:r>
              <a:rPr lang="en-US">
                <a:latin typeface="Belleza"/>
                <a:ea typeface="Belleza"/>
                <a:cs typeface="Belleza"/>
                <a:sym typeface="Belleza"/>
              </a:rPr>
              <a:t>(EBP) across tiers with team decision making</a:t>
            </a:r>
            <a:endParaRPr/>
          </a:p>
          <a:p>
            <a:pPr indent="-164465" lvl="0" marL="53975" rtl="0" algn="l">
              <a:lnSpc>
                <a:spcPct val="90000"/>
              </a:lnSpc>
              <a:spcBef>
                <a:spcPts val="1000"/>
              </a:spcBef>
              <a:spcAft>
                <a:spcPts val="0"/>
              </a:spcAft>
              <a:buClr>
                <a:schemeClr val="dk1"/>
              </a:buClr>
              <a:buSzPct val="100000"/>
              <a:buChar char="•"/>
            </a:pPr>
            <a:r>
              <a:rPr b="1" lang="en-US">
                <a:latin typeface="Belleza"/>
                <a:ea typeface="Belleza"/>
                <a:cs typeface="Belleza"/>
                <a:sym typeface="Belleza"/>
              </a:rPr>
              <a:t>Early access </a:t>
            </a:r>
            <a:r>
              <a:rPr lang="en-US">
                <a:latin typeface="Belleza"/>
                <a:ea typeface="Belleza"/>
                <a:cs typeface="Belleza"/>
                <a:sym typeface="Belleza"/>
              </a:rPr>
              <a:t>through use of comprehensive screening, which includes </a:t>
            </a:r>
            <a:endParaRPr/>
          </a:p>
          <a:p>
            <a:pPr indent="0" lvl="0" marL="0" rtl="0" algn="l">
              <a:lnSpc>
                <a:spcPct val="90000"/>
              </a:lnSpc>
              <a:spcBef>
                <a:spcPts val="1000"/>
              </a:spcBef>
              <a:spcAft>
                <a:spcPts val="0"/>
              </a:spcAft>
              <a:buClr>
                <a:schemeClr val="dk1"/>
              </a:buClr>
              <a:buSzPct val="100000"/>
              <a:buNone/>
            </a:pPr>
            <a:r>
              <a:rPr lang="en-US">
                <a:latin typeface="Belleza"/>
                <a:ea typeface="Belleza"/>
                <a:cs typeface="Belleza"/>
                <a:sym typeface="Belleza"/>
              </a:rPr>
              <a:t>    internalizing and externalizing needs</a:t>
            </a:r>
            <a:endParaRPr/>
          </a:p>
          <a:p>
            <a:pPr indent="-164465" lvl="0" marL="53975" rtl="0" algn="l">
              <a:lnSpc>
                <a:spcPct val="90000"/>
              </a:lnSpc>
              <a:spcBef>
                <a:spcPts val="1000"/>
              </a:spcBef>
              <a:spcAft>
                <a:spcPts val="0"/>
              </a:spcAft>
              <a:buClr>
                <a:schemeClr val="dk1"/>
              </a:buClr>
              <a:buSzPct val="100000"/>
              <a:buChar char="•"/>
            </a:pPr>
            <a:r>
              <a:rPr lang="en-US">
                <a:latin typeface="Belleza"/>
                <a:ea typeface="Belleza"/>
                <a:cs typeface="Belleza"/>
                <a:sym typeface="Belleza"/>
              </a:rPr>
              <a:t>Rigorous </a:t>
            </a:r>
            <a:r>
              <a:rPr b="1" lang="en-US">
                <a:latin typeface="Belleza"/>
                <a:ea typeface="Belleza"/>
                <a:cs typeface="Belleza"/>
                <a:sym typeface="Belleza"/>
              </a:rPr>
              <a:t>progress-monitoring</a:t>
            </a:r>
            <a:r>
              <a:rPr lang="en-US">
                <a:latin typeface="Belleza"/>
                <a:ea typeface="Belleza"/>
                <a:cs typeface="Belleza"/>
                <a:sym typeface="Belleza"/>
              </a:rPr>
              <a:t> for both fidelity &amp; effectiveness of all </a:t>
            </a:r>
            <a:endParaRPr/>
          </a:p>
          <a:p>
            <a:pPr indent="0" lvl="0" marL="0" rtl="0" algn="l">
              <a:lnSpc>
                <a:spcPct val="90000"/>
              </a:lnSpc>
              <a:spcBef>
                <a:spcPts val="1000"/>
              </a:spcBef>
              <a:spcAft>
                <a:spcPts val="0"/>
              </a:spcAft>
              <a:buClr>
                <a:schemeClr val="dk1"/>
              </a:buClr>
              <a:buSzPct val="100000"/>
              <a:buNone/>
            </a:pPr>
            <a:r>
              <a:rPr lang="en-US">
                <a:latin typeface="Belleza"/>
                <a:ea typeface="Belleza"/>
                <a:cs typeface="Belleza"/>
                <a:sym typeface="Belleza"/>
              </a:rPr>
              <a:t>    interventions regardless of who delivers</a:t>
            </a:r>
            <a:endParaRPr/>
          </a:p>
          <a:p>
            <a:pPr indent="-164465" lvl="0" marL="53975" rtl="0" algn="l">
              <a:lnSpc>
                <a:spcPct val="90000"/>
              </a:lnSpc>
              <a:spcBef>
                <a:spcPts val="1000"/>
              </a:spcBef>
              <a:spcAft>
                <a:spcPts val="0"/>
              </a:spcAft>
              <a:buClr>
                <a:schemeClr val="dk1"/>
              </a:buClr>
              <a:buSzPct val="100000"/>
              <a:buChar char="•"/>
            </a:pPr>
            <a:r>
              <a:rPr lang="en-US">
                <a:latin typeface="Belleza"/>
                <a:ea typeface="Belleza"/>
                <a:cs typeface="Belleza"/>
                <a:sym typeface="Belleza"/>
              </a:rPr>
              <a:t>Ongoing </a:t>
            </a:r>
            <a:r>
              <a:rPr b="1" lang="en-US">
                <a:latin typeface="Belleza"/>
                <a:ea typeface="Belleza"/>
                <a:cs typeface="Belleza"/>
                <a:sym typeface="Belleza"/>
              </a:rPr>
              <a:t>coaching</a:t>
            </a:r>
            <a:r>
              <a:rPr lang="en-US">
                <a:latin typeface="Belleza"/>
                <a:ea typeface="Belleza"/>
                <a:cs typeface="Belleza"/>
                <a:sym typeface="Belleza"/>
              </a:rPr>
              <a:t> at both the systems &amp; practices level for both </a:t>
            </a:r>
            <a:endParaRPr/>
          </a:p>
          <a:p>
            <a:pPr indent="0" lvl="0" marL="0" rtl="0" algn="l">
              <a:lnSpc>
                <a:spcPct val="90000"/>
              </a:lnSpc>
              <a:spcBef>
                <a:spcPts val="1000"/>
              </a:spcBef>
              <a:spcAft>
                <a:spcPts val="0"/>
              </a:spcAft>
              <a:buClr>
                <a:schemeClr val="dk1"/>
              </a:buClr>
              <a:buSzPct val="100000"/>
              <a:buNone/>
            </a:pPr>
            <a:r>
              <a:rPr lang="en-US">
                <a:latin typeface="Belleza"/>
                <a:ea typeface="Belleza"/>
                <a:cs typeface="Belleza"/>
                <a:sym typeface="Belleza"/>
              </a:rPr>
              <a:t>    school and community employed professionals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0"/>
          <p:cNvSpPr txBox="1"/>
          <p:nvPr/>
        </p:nvSpPr>
        <p:spPr>
          <a:xfrm>
            <a:off x="-2199" y="33199"/>
            <a:ext cx="7044804" cy="108948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2"/>
              </a:buClr>
              <a:buSzPts val="4000"/>
              <a:buFont typeface="Arial"/>
              <a:buNone/>
            </a:pPr>
            <a:r>
              <a:rPr b="0" i="0" lang="en-US" sz="3600" u="none" cap="none" strike="noStrike">
                <a:solidFill>
                  <a:schemeClr val="dk1"/>
                </a:solidFill>
                <a:latin typeface="Belleza"/>
                <a:ea typeface="Belleza"/>
                <a:cs typeface="Belleza"/>
                <a:sym typeface="Belleza"/>
              </a:rPr>
              <a:t>Continuum of Practices for Reading Instruction &amp; Support</a:t>
            </a:r>
            <a:endParaRPr b="0" i="0" sz="3600" u="none" cap="none" strike="noStrike">
              <a:solidFill>
                <a:schemeClr val="dk1"/>
              </a:solidFill>
              <a:latin typeface="Belleza"/>
              <a:ea typeface="Belleza"/>
              <a:cs typeface="Belleza"/>
              <a:sym typeface="Belleza"/>
            </a:endParaRPr>
          </a:p>
        </p:txBody>
      </p:sp>
      <p:grpSp>
        <p:nvGrpSpPr>
          <p:cNvPr id="647" name="Google Shape;647;p50"/>
          <p:cNvGrpSpPr/>
          <p:nvPr/>
        </p:nvGrpSpPr>
        <p:grpSpPr>
          <a:xfrm>
            <a:off x="4594232" y="1227141"/>
            <a:ext cx="2587625" cy="4552950"/>
            <a:chOff x="0" y="0"/>
            <a:chExt cx="6096000" cy="5638800"/>
          </a:xfrm>
        </p:grpSpPr>
        <p:sp>
          <p:nvSpPr>
            <p:cNvPr id="648" name="Google Shape;648;p50"/>
            <p:cNvSpPr/>
            <p:nvPr/>
          </p:nvSpPr>
          <p:spPr>
            <a:xfrm>
              <a:off x="0" y="0"/>
              <a:ext cx="6096000" cy="5638800"/>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00" scaled="0"/>
            </a:gra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9" name="Google Shape;649;p50"/>
            <p:cNvSpPr/>
            <p:nvPr/>
          </p:nvSpPr>
          <p:spPr>
            <a:xfrm>
              <a:off x="0" y="0"/>
              <a:ext cx="6096000" cy="5638800"/>
            </a:xfrm>
            <a:prstGeom prst="rect">
              <a:avLst/>
            </a:prstGeom>
            <a:noFill/>
            <a:ln>
              <a:noFill/>
            </a:ln>
          </p:spPr>
          <p:txBody>
            <a:bodyPr anchorCtr="0" anchor="ctr" bIns="82550" lIns="82550" spcFirstLastPara="1" rIns="82550" wrap="square" tIns="82550">
              <a:noAutofit/>
            </a:bodyPr>
            <a:lstStyle/>
            <a:p>
              <a:pPr indent="0" lvl="0" marL="0" marR="0" rtl="0" algn="ctr">
                <a:lnSpc>
                  <a:spcPct val="90000"/>
                </a:lnSpc>
                <a:spcBef>
                  <a:spcPts val="0"/>
                </a:spcBef>
                <a:spcAft>
                  <a:spcPts val="0"/>
                </a:spcAft>
                <a:buClr>
                  <a:srgbClr val="000000"/>
                </a:buClr>
                <a:buSzPts val="6500"/>
                <a:buFont typeface="Arial"/>
                <a:buNone/>
              </a:pPr>
              <a:r>
                <a:t/>
              </a:r>
              <a:endParaRPr b="0" i="0" sz="6500" u="none" cap="none" strike="noStrike">
                <a:solidFill>
                  <a:srgbClr val="FFFFFF"/>
                </a:solidFill>
                <a:latin typeface="Arial"/>
                <a:ea typeface="Arial"/>
                <a:cs typeface="Arial"/>
                <a:sym typeface="Arial"/>
              </a:endParaRPr>
            </a:p>
          </p:txBody>
        </p:sp>
      </p:grpSp>
      <p:sp>
        <p:nvSpPr>
          <p:cNvPr id="650" name="Google Shape;650;p50"/>
          <p:cNvSpPr/>
          <p:nvPr/>
        </p:nvSpPr>
        <p:spPr>
          <a:xfrm>
            <a:off x="4354519" y="6240467"/>
            <a:ext cx="333261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Continuum of Supports</a:t>
            </a:r>
            <a:endParaRPr b="0" i="0" sz="1800" u="none" cap="none" strike="noStrike">
              <a:solidFill>
                <a:schemeClr val="dk1"/>
              </a:solidFill>
              <a:latin typeface="Belleza"/>
              <a:ea typeface="Belleza"/>
              <a:cs typeface="Belleza"/>
              <a:sym typeface="Belleza"/>
            </a:endParaRPr>
          </a:p>
        </p:txBody>
      </p:sp>
      <p:grpSp>
        <p:nvGrpSpPr>
          <p:cNvPr id="651" name="Google Shape;651;p50"/>
          <p:cNvGrpSpPr/>
          <p:nvPr/>
        </p:nvGrpSpPr>
        <p:grpSpPr>
          <a:xfrm>
            <a:off x="124892" y="1139339"/>
            <a:ext cx="4467909" cy="4468813"/>
            <a:chOff x="-514" y="1423"/>
            <a:chExt cx="2287" cy="2815"/>
          </a:xfrm>
        </p:grpSpPr>
        <p:sp>
          <p:nvSpPr>
            <p:cNvPr id="652" name="Google Shape;652;p50"/>
            <p:cNvSpPr txBox="1"/>
            <p:nvPr/>
          </p:nvSpPr>
          <p:spPr>
            <a:xfrm>
              <a:off x="-514" y="1947"/>
              <a:ext cx="2116" cy="21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Belleza"/>
                  <a:ea typeface="Belleza"/>
                  <a:cs typeface="Belleza"/>
                  <a:sym typeface="Belleza"/>
                </a:rPr>
                <a:t>Universal Tier 1:  Reading</a:t>
              </a:r>
              <a:endParaRPr b="0" i="0" sz="18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Evidence based curriculum for ALL focused on:</a:t>
              </a:r>
              <a:endParaRPr b="0" i="0" sz="2000" u="none" cap="none" strike="noStrike">
                <a:solidFill>
                  <a:schemeClr val="dk1"/>
                </a:solidFill>
                <a:latin typeface="Belleza"/>
                <a:ea typeface="Belleza"/>
                <a:cs typeface="Belleza"/>
                <a:sym typeface="Belleza"/>
              </a:endParaRPr>
            </a:p>
            <a:p>
              <a:pPr indent="-117475" lvl="1" marL="574675" marR="0" rtl="0" algn="l">
                <a:lnSpc>
                  <a:spcPct val="100000"/>
                </a:lnSpc>
                <a:spcBef>
                  <a:spcPts val="0"/>
                </a:spcBef>
                <a:spcAft>
                  <a:spcPts val="0"/>
                </a:spcAft>
                <a:buClr>
                  <a:schemeClr val="dk1"/>
                </a:buClr>
                <a:buSzPts val="1400"/>
                <a:buFont typeface="Arial"/>
                <a:buChar char="•"/>
              </a:pPr>
              <a:r>
                <a:rPr b="0" i="0" lang="en-US" sz="2000" u="none" cap="none" strike="noStrike">
                  <a:solidFill>
                    <a:schemeClr val="dk1"/>
                  </a:solidFill>
                  <a:latin typeface="Belleza"/>
                  <a:ea typeface="Belleza"/>
                  <a:cs typeface="Belleza"/>
                  <a:sym typeface="Belleza"/>
                </a:rPr>
                <a:t>Fluency</a:t>
              </a:r>
              <a:endParaRPr b="0" i="0" sz="2000" u="none" cap="none" strike="noStrike">
                <a:solidFill>
                  <a:schemeClr val="dk1"/>
                </a:solidFill>
                <a:latin typeface="Belleza"/>
                <a:ea typeface="Belleza"/>
                <a:cs typeface="Belleza"/>
                <a:sym typeface="Belleza"/>
              </a:endParaRPr>
            </a:p>
            <a:p>
              <a:pPr indent="-117475" lvl="1" marL="574675" marR="0" rtl="0" algn="l">
                <a:lnSpc>
                  <a:spcPct val="100000"/>
                </a:lnSpc>
                <a:spcBef>
                  <a:spcPts val="0"/>
                </a:spcBef>
                <a:spcAft>
                  <a:spcPts val="0"/>
                </a:spcAft>
                <a:buClr>
                  <a:schemeClr val="dk1"/>
                </a:buClr>
                <a:buSzPts val="1400"/>
                <a:buFont typeface="Arial"/>
                <a:buChar char="•"/>
              </a:pPr>
              <a:r>
                <a:rPr b="0" i="0" lang="en-US" sz="2000" u="none" cap="none" strike="noStrike">
                  <a:solidFill>
                    <a:schemeClr val="dk1"/>
                  </a:solidFill>
                  <a:latin typeface="Belleza"/>
                  <a:ea typeface="Belleza"/>
                  <a:cs typeface="Belleza"/>
                  <a:sym typeface="Belleza"/>
                </a:rPr>
                <a:t>Vocabulary</a:t>
              </a:r>
              <a:endParaRPr b="0" i="0" sz="2000" u="none" cap="none" strike="noStrike">
                <a:solidFill>
                  <a:schemeClr val="dk1"/>
                </a:solidFill>
                <a:latin typeface="Belleza"/>
                <a:ea typeface="Belleza"/>
                <a:cs typeface="Belleza"/>
                <a:sym typeface="Belleza"/>
              </a:endParaRPr>
            </a:p>
            <a:p>
              <a:pPr indent="-117475" lvl="1" marL="574675" marR="0" rtl="0" algn="l">
                <a:lnSpc>
                  <a:spcPct val="100000"/>
                </a:lnSpc>
                <a:spcBef>
                  <a:spcPts val="0"/>
                </a:spcBef>
                <a:spcAft>
                  <a:spcPts val="0"/>
                </a:spcAft>
                <a:buClr>
                  <a:schemeClr val="dk1"/>
                </a:buClr>
                <a:buSzPts val="1400"/>
                <a:buFont typeface="Arial"/>
                <a:buChar char="•"/>
              </a:pPr>
              <a:r>
                <a:rPr b="0" i="0" lang="en-US" sz="2000" u="none" cap="none" strike="noStrike">
                  <a:solidFill>
                    <a:schemeClr val="dk1"/>
                  </a:solidFill>
                  <a:latin typeface="Belleza"/>
                  <a:ea typeface="Belleza"/>
                  <a:cs typeface="Belleza"/>
                  <a:sym typeface="Belleza"/>
                </a:rPr>
                <a:t>Comprehension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*With adequate planning &amp; teaching time for progress monitoring, active Ss participation with frequent feedback, culturally responsive teaching &amp; learning</a:t>
              </a:r>
              <a:endParaRPr b="0" i="0" sz="1400" u="none" cap="none" strike="noStrike">
                <a:solidFill>
                  <a:srgbClr val="000000"/>
                </a:solidFill>
                <a:latin typeface="Arial"/>
                <a:ea typeface="Arial"/>
                <a:cs typeface="Arial"/>
                <a:sym typeface="Arial"/>
              </a:endParaRPr>
            </a:p>
          </p:txBody>
        </p:sp>
        <p:sp>
          <p:nvSpPr>
            <p:cNvPr id="653" name="Google Shape;653;p50"/>
            <p:cNvSpPr/>
            <p:nvPr/>
          </p:nvSpPr>
          <p:spPr>
            <a:xfrm>
              <a:off x="1608" y="1423"/>
              <a:ext cx="165" cy="2815"/>
            </a:xfrm>
            <a:prstGeom prst="leftBrace">
              <a:avLst>
                <a:gd fmla="val 48575"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654" name="Google Shape;654;p50"/>
          <p:cNvGrpSpPr/>
          <p:nvPr/>
        </p:nvGrpSpPr>
        <p:grpSpPr>
          <a:xfrm>
            <a:off x="6520841" y="1496503"/>
            <a:ext cx="5483226" cy="4179891"/>
            <a:chOff x="3096" y="1348"/>
            <a:chExt cx="3454" cy="2633"/>
          </a:xfrm>
        </p:grpSpPr>
        <p:sp>
          <p:nvSpPr>
            <p:cNvPr id="655" name="Google Shape;655;p50"/>
            <p:cNvSpPr txBox="1"/>
            <p:nvPr/>
          </p:nvSpPr>
          <p:spPr>
            <a:xfrm>
              <a:off x="3540" y="2352"/>
              <a:ext cx="3010" cy="1629"/>
            </a:xfrm>
            <a:prstGeom prst="rect">
              <a:avLst/>
            </a:prstGeom>
            <a:noFill/>
            <a:ln>
              <a:noFill/>
            </a:ln>
          </p:spPr>
          <p:txBody>
            <a:bodyPr anchorCtr="0" anchor="t" bIns="45700" lIns="91425" spcFirstLastPara="1" rIns="91425" wrap="square" tIns="45700">
              <a:spAutoFit/>
            </a:bodyPr>
            <a:lstStyle/>
            <a:p>
              <a:pPr indent="1588"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Belleza"/>
                  <a:ea typeface="Belleza"/>
                  <a:cs typeface="Belleza"/>
                  <a:sym typeface="Belleza"/>
                </a:rPr>
                <a:t>Targeted Intervention Tier 2: Reading</a:t>
              </a:r>
              <a:endParaRPr b="1" i="0" sz="2000" u="none" cap="none" strike="noStrike">
                <a:solidFill>
                  <a:schemeClr val="dk1"/>
                </a:solidFill>
                <a:latin typeface="Belleza"/>
                <a:ea typeface="Belleza"/>
                <a:cs typeface="Belleza"/>
                <a:sym typeface="Belleza"/>
              </a:endParaRPr>
            </a:p>
            <a:p>
              <a:pPr indent="-117475" lvl="1" marL="5746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Small group Reading Instruction with Coach and Core Teachers</a:t>
              </a:r>
              <a:endParaRPr b="0" i="0" sz="2000" u="none" cap="none" strike="noStrike">
                <a:solidFill>
                  <a:schemeClr val="dk1"/>
                </a:solidFill>
                <a:latin typeface="Belleza"/>
                <a:ea typeface="Belleza"/>
                <a:cs typeface="Belleza"/>
                <a:sym typeface="Belleza"/>
              </a:endParaRPr>
            </a:p>
            <a:p>
              <a:pPr indent="-117475" lvl="1" marL="5746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Peer Assisted Learning Strategies</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*with adequate planning &amp; teaching time for progress monitoring, active Ss participation with frequent feedback, culturally responsive teaching &amp; learning</a:t>
              </a:r>
              <a:endParaRPr b="0" i="0" sz="2000" u="none" cap="none" strike="noStrike">
                <a:solidFill>
                  <a:schemeClr val="dk1"/>
                </a:solidFill>
                <a:latin typeface="Belleza"/>
                <a:ea typeface="Belleza"/>
                <a:cs typeface="Belleza"/>
                <a:sym typeface="Belleza"/>
              </a:endParaRPr>
            </a:p>
          </p:txBody>
        </p:sp>
        <p:sp>
          <p:nvSpPr>
            <p:cNvPr id="656" name="Google Shape;656;p50"/>
            <p:cNvSpPr/>
            <p:nvPr/>
          </p:nvSpPr>
          <p:spPr>
            <a:xfrm flipH="1">
              <a:off x="3096" y="1348"/>
              <a:ext cx="142" cy="1109"/>
            </a:xfrm>
            <a:prstGeom prst="leftBrace">
              <a:avLst>
                <a:gd fmla="val 61105" name="adj1"/>
                <a:gd fmla="val 83333"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657" name="Google Shape;657;p50"/>
          <p:cNvGrpSpPr/>
          <p:nvPr/>
        </p:nvGrpSpPr>
        <p:grpSpPr>
          <a:xfrm>
            <a:off x="6678715" y="681940"/>
            <a:ext cx="5044429" cy="1477962"/>
            <a:chOff x="3200" y="970"/>
            <a:chExt cx="2680" cy="931"/>
          </a:xfrm>
        </p:grpSpPr>
        <p:sp>
          <p:nvSpPr>
            <p:cNvPr id="658" name="Google Shape;658;p50"/>
            <p:cNvSpPr txBox="1"/>
            <p:nvPr/>
          </p:nvSpPr>
          <p:spPr>
            <a:xfrm>
              <a:off x="3200" y="970"/>
              <a:ext cx="2680" cy="931"/>
            </a:xfrm>
            <a:prstGeom prst="rect">
              <a:avLst/>
            </a:prstGeom>
            <a:noFill/>
            <a:ln>
              <a:noFill/>
            </a:ln>
          </p:spPr>
          <p:txBody>
            <a:bodyPr anchorCtr="0" anchor="t" bIns="45700" lIns="91425" spcFirstLastPara="1" rIns="91425" wrap="square" tIns="45700">
              <a:spAutoFit/>
            </a:bodyPr>
            <a:lstStyle/>
            <a:p>
              <a:pPr indent="1587" lvl="1" marL="517525" marR="0" rtl="0" algn="l">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Belleza"/>
                  <a:ea typeface="Belleza"/>
                  <a:cs typeface="Belleza"/>
                  <a:sym typeface="Belleza"/>
                </a:rPr>
                <a:t>Intensive Intervention Tier 3:Reading </a:t>
              </a:r>
              <a:endParaRPr b="1" i="0" sz="2000" u="none" cap="none" strike="noStrike">
                <a:solidFill>
                  <a:schemeClr val="dk1"/>
                </a:solidFill>
                <a:latin typeface="Belleza"/>
                <a:ea typeface="Belleza"/>
                <a:cs typeface="Belleza"/>
                <a:sym typeface="Belleza"/>
              </a:endParaRPr>
            </a:p>
            <a:p>
              <a:pPr indent="-117475" lvl="2" marL="10318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Scott Foresman Early Reading Intervention</a:t>
              </a:r>
              <a:endParaRPr b="0" i="0" sz="2000" u="none" cap="none" strike="noStrike">
                <a:solidFill>
                  <a:schemeClr val="dk1"/>
                </a:solidFill>
                <a:latin typeface="Belleza"/>
                <a:ea typeface="Belleza"/>
                <a:cs typeface="Belleza"/>
                <a:sym typeface="Belleza"/>
              </a:endParaRPr>
            </a:p>
            <a:p>
              <a:pPr indent="-117475" lvl="2" marL="10318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Wilson Reading</a:t>
              </a:r>
              <a:endParaRPr b="0" i="0" sz="2000" u="none" cap="none" strike="noStrike">
                <a:solidFill>
                  <a:schemeClr val="dk1"/>
                </a:solidFill>
                <a:latin typeface="Belleza"/>
                <a:ea typeface="Belleza"/>
                <a:cs typeface="Belleza"/>
                <a:sym typeface="Belleza"/>
              </a:endParaRPr>
            </a:p>
            <a:p>
              <a:pPr indent="-117475" lvl="2" marL="1031875" marR="0" rtl="0" algn="l">
                <a:lnSpc>
                  <a:spcPct val="90000"/>
                </a:lnSpc>
                <a:spcBef>
                  <a:spcPts val="0"/>
                </a:spcBef>
                <a:spcAft>
                  <a:spcPts val="0"/>
                </a:spcAft>
                <a:buClr>
                  <a:schemeClr val="dk1"/>
                </a:buClr>
                <a:buSzPts val="1600"/>
                <a:buFont typeface="Arial"/>
                <a:buChar char="•"/>
              </a:pPr>
              <a:r>
                <a:rPr b="0" i="0" lang="en-US" sz="2000" u="none" cap="none" strike="noStrike">
                  <a:solidFill>
                    <a:schemeClr val="dk1"/>
                  </a:solidFill>
                  <a:latin typeface="Belleza"/>
                  <a:ea typeface="Belleza"/>
                  <a:cs typeface="Belleza"/>
                  <a:sym typeface="Belleza"/>
                </a:rPr>
                <a:t>Corrective Reading</a:t>
              </a:r>
              <a:endParaRPr b="0" i="0" sz="2000" u="none" cap="none" strike="noStrike">
                <a:solidFill>
                  <a:schemeClr val="dk1"/>
                </a:solidFill>
                <a:latin typeface="Belleza"/>
                <a:ea typeface="Belleza"/>
                <a:cs typeface="Belleza"/>
                <a:sym typeface="Belleza"/>
              </a:endParaRPr>
            </a:p>
          </p:txBody>
        </p:sp>
        <p:sp>
          <p:nvSpPr>
            <p:cNvPr id="659" name="Google Shape;659;p50"/>
            <p:cNvSpPr/>
            <p:nvPr/>
          </p:nvSpPr>
          <p:spPr>
            <a:xfrm flipH="1">
              <a:off x="3279" y="1344"/>
              <a:ext cx="138" cy="504"/>
            </a:xfrm>
            <a:prstGeom prst="leftBrace">
              <a:avLst>
                <a:gd fmla="val 50708" name="adj1"/>
                <a:gd fmla="val 27769"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660" name="Google Shape;660;p50"/>
          <p:cNvSpPr/>
          <p:nvPr/>
        </p:nvSpPr>
        <p:spPr>
          <a:xfrm>
            <a:off x="40341" y="1812129"/>
            <a:ext cx="4185743" cy="4428338"/>
          </a:xfrm>
          <a:prstGeom prst="roundRect">
            <a:avLst>
              <a:gd fmla="val 16667" name="adj"/>
            </a:avLst>
          </a:prstGeom>
          <a:noFill/>
          <a:ln cap="flat" cmpd="sng" w="41275">
            <a:solidFill>
              <a:srgbClr val="008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1" name="Google Shape;661;p50"/>
          <p:cNvSpPr/>
          <p:nvPr/>
        </p:nvSpPr>
        <p:spPr>
          <a:xfrm>
            <a:off x="7226228" y="567656"/>
            <a:ext cx="4496916" cy="1797401"/>
          </a:xfrm>
          <a:prstGeom prst="roundRect">
            <a:avLst>
              <a:gd fmla="val 16667" name="adj"/>
            </a:avLst>
          </a:prstGeom>
          <a:noFill/>
          <a:ln cap="flat" cmpd="sng" w="41275">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2" name="Google Shape;662;p50"/>
          <p:cNvSpPr/>
          <p:nvPr/>
        </p:nvSpPr>
        <p:spPr>
          <a:xfrm>
            <a:off x="7181857" y="2648253"/>
            <a:ext cx="4885250" cy="3131837"/>
          </a:xfrm>
          <a:prstGeom prst="roundRect">
            <a:avLst>
              <a:gd fmla="val 16667" name="adj"/>
            </a:avLst>
          </a:prstGeom>
          <a:noFill/>
          <a:ln cap="flat" cmpd="sng" w="41275">
            <a:solidFill>
              <a:srgbClr val="FFFF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51"/>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70" name="Google Shape;670;p51"/>
          <p:cNvSpPr/>
          <p:nvPr/>
        </p:nvSpPr>
        <p:spPr>
          <a:xfrm>
            <a:off x="5638800" y="1847606"/>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671" name="Google Shape;671;p51"/>
          <p:cNvSpPr/>
          <p:nvPr/>
        </p:nvSpPr>
        <p:spPr>
          <a:xfrm>
            <a:off x="3843869" y="1117601"/>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672" name="Google Shape;672;p51"/>
          <p:cNvSpPr/>
          <p:nvPr/>
        </p:nvSpPr>
        <p:spPr>
          <a:xfrm>
            <a:off x="4267200" y="186364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51"/>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674" name="Google Shape;674;p51"/>
          <p:cNvSpPr txBox="1"/>
          <p:nvPr/>
        </p:nvSpPr>
        <p:spPr>
          <a:xfrm>
            <a:off x="5439222" y="4370391"/>
            <a:ext cx="13341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675" name="Google Shape;675;p51"/>
          <p:cNvSpPr txBox="1"/>
          <p:nvPr/>
        </p:nvSpPr>
        <p:spPr>
          <a:xfrm>
            <a:off x="6837323" y="2692990"/>
            <a:ext cx="787385"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676" name="Google Shape;676;p51"/>
          <p:cNvSpPr txBox="1"/>
          <p:nvPr/>
        </p:nvSpPr>
        <p:spPr>
          <a:xfrm>
            <a:off x="247994" y="52745"/>
            <a:ext cx="8983133" cy="20620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Middle School Reading Plan</a:t>
            </a:r>
            <a:endParaRPr b="0" i="0" sz="3600" u="none" cap="none" strike="noStrike">
              <a:solidFill>
                <a:schemeClr val="dk1"/>
              </a:solidFill>
              <a:latin typeface="Belleza"/>
              <a:ea typeface="Belleza"/>
              <a:cs typeface="Belleza"/>
              <a:sym typeface="Belleza"/>
            </a:endParaRPr>
          </a:p>
        </p:txBody>
      </p:sp>
      <p:sp>
        <p:nvSpPr>
          <p:cNvPr id="677" name="Google Shape;677;p51"/>
          <p:cNvSpPr txBox="1"/>
          <p:nvPr/>
        </p:nvSpPr>
        <p:spPr>
          <a:xfrm>
            <a:off x="8592857" y="328951"/>
            <a:ext cx="3351149" cy="384809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69% of all students are reading on grade level: 47.5% of AA students are reading on grade level; 22% of SWD are reading on grade level. No fidelity data available.  </a:t>
            </a:r>
            <a:endParaRPr b="0" i="0" sz="1800" u="none" cap="none" strike="noStrike">
              <a:solidFill>
                <a:srgbClr val="FF6600"/>
              </a:solidFill>
              <a:latin typeface="Belleza"/>
              <a:ea typeface="Belleza"/>
              <a:cs typeface="Belleza"/>
              <a:sym typeface="Belleza"/>
            </a:endParaRPr>
          </a:p>
        </p:txBody>
      </p:sp>
      <p:sp>
        <p:nvSpPr>
          <p:cNvPr id="678" name="Google Shape;678;p51"/>
          <p:cNvSpPr txBox="1"/>
          <p:nvPr/>
        </p:nvSpPr>
        <p:spPr>
          <a:xfrm>
            <a:off x="-17467" y="1697479"/>
            <a:ext cx="4046015" cy="41450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8000"/>
                </a:solidFill>
                <a:latin typeface="Belleza"/>
                <a:ea typeface="Belleza"/>
                <a:cs typeface="Belleza"/>
                <a:sym typeface="Belleza"/>
              </a:rPr>
              <a:t>PD for Core Teams to collaborate on T1 instruction with Instructional Coach; Instructional Coach works with small group of staff for T2 intervention for fluency &amp; comprehension; T3 Wilson delivered by Coach and SPED T who uses Wilson Reading</a:t>
            </a:r>
            <a:endParaRPr b="0" i="0" sz="1800" u="none" cap="none" strike="noStrike">
              <a:solidFill>
                <a:schemeClr val="dk1"/>
              </a:solidFill>
              <a:latin typeface="Belleza"/>
              <a:ea typeface="Belleza"/>
              <a:cs typeface="Belleza"/>
              <a:sym typeface="Belleza"/>
            </a:endParaRPr>
          </a:p>
        </p:txBody>
      </p:sp>
      <p:sp>
        <p:nvSpPr>
          <p:cNvPr id="679" name="Google Shape;679;p51"/>
          <p:cNvSpPr txBox="1"/>
          <p:nvPr/>
        </p:nvSpPr>
        <p:spPr>
          <a:xfrm>
            <a:off x="2649072" y="5680082"/>
            <a:ext cx="9656998" cy="19536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Belleza"/>
                <a:ea typeface="Belleza"/>
                <a:cs typeface="Belleza"/>
                <a:sym typeface="Belleza"/>
              </a:rPr>
              <a:t>Tier 1 Academic Instruction for All focusing on fluency &amp; comprehension; Data to inform Tier 2 Group targeting closing the gap with fluency; Data to informT3 Wilson Reading focusing on fluency</a:t>
            </a:r>
            <a:endParaRPr b="0" i="0" sz="1800" u="none" cap="none" strike="noStrike">
              <a:solidFill>
                <a:schemeClr val="dk1"/>
              </a:solidFill>
              <a:latin typeface="Belleza"/>
              <a:ea typeface="Belleza"/>
              <a:cs typeface="Belleza"/>
              <a:sym typeface="Belleza"/>
            </a:endParaRPr>
          </a:p>
        </p:txBody>
      </p:sp>
      <p:pic>
        <p:nvPicPr>
          <p:cNvPr descr="orange arrow.png" id="680" name="Google Shape;680;p51"/>
          <p:cNvPicPr preferRelativeResize="0"/>
          <p:nvPr/>
        </p:nvPicPr>
        <p:blipFill rotWithShape="1">
          <a:blip r:embed="rId3">
            <a:alphaModFix/>
          </a:blip>
          <a:srcRect b="0" l="0" r="0" t="0"/>
          <a:stretch/>
        </p:blipFill>
        <p:spPr>
          <a:xfrm>
            <a:off x="7545348" y="2099179"/>
            <a:ext cx="1065258" cy="875013"/>
          </a:xfrm>
          <a:prstGeom prst="rect">
            <a:avLst/>
          </a:prstGeom>
          <a:noFill/>
          <a:ln>
            <a:noFill/>
          </a:ln>
        </p:spPr>
      </p:pic>
      <p:pic>
        <p:nvPicPr>
          <p:cNvPr descr="green arrow.png" id="681" name="Google Shape;681;p51"/>
          <p:cNvPicPr preferRelativeResize="0"/>
          <p:nvPr/>
        </p:nvPicPr>
        <p:blipFill rotWithShape="1">
          <a:blip r:embed="rId4">
            <a:alphaModFix/>
          </a:blip>
          <a:srcRect b="0" l="0" r="0" t="0"/>
          <a:stretch/>
        </p:blipFill>
        <p:spPr>
          <a:xfrm flipH="1" rot="1454250">
            <a:off x="3067955" y="1416640"/>
            <a:ext cx="1640060" cy="799545"/>
          </a:xfrm>
          <a:prstGeom prst="rect">
            <a:avLst/>
          </a:prstGeom>
          <a:noFill/>
          <a:ln>
            <a:noFill/>
          </a:ln>
        </p:spPr>
      </p:pic>
      <p:pic>
        <p:nvPicPr>
          <p:cNvPr descr="curved-arrow-bright-blue-hi.png" id="682" name="Google Shape;682;p51"/>
          <p:cNvPicPr preferRelativeResize="0"/>
          <p:nvPr/>
        </p:nvPicPr>
        <p:blipFill rotWithShape="1">
          <a:blip r:embed="rId5">
            <a:alphaModFix/>
          </a:blip>
          <a:srcRect b="0" l="0" r="0" t="0"/>
          <a:stretch/>
        </p:blipFill>
        <p:spPr>
          <a:xfrm rot="877402">
            <a:off x="7043118" y="4637095"/>
            <a:ext cx="704850" cy="984250"/>
          </a:xfrm>
          <a:prstGeom prst="rect">
            <a:avLst/>
          </a:prstGeom>
          <a:noFill/>
          <a:ln>
            <a:noFill/>
          </a:ln>
        </p:spPr>
      </p:pic>
      <p:sp>
        <p:nvSpPr>
          <p:cNvPr id="683" name="Google Shape;683;p51"/>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4" name="Google Shape;684;p51"/>
          <p:cNvSpPr txBox="1"/>
          <p:nvPr/>
        </p:nvSpPr>
        <p:spPr>
          <a:xfrm>
            <a:off x="12306067" y="328938"/>
            <a:ext cx="3999000" cy="267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Progress monitoring: Fidelity of Instruction (observations &amp; performance feedback), lesson plans; reading assessment (aggregated &amp; disaggregated)</a:t>
            </a:r>
            <a:endParaRPr b="0" i="0" sz="1800" u="none" cap="none" strike="noStrike">
              <a:solidFill>
                <a:srgbClr val="FF6600"/>
              </a:solidFill>
              <a:latin typeface="Belleza"/>
              <a:ea typeface="Belleza"/>
              <a:cs typeface="Belleza"/>
              <a:sym typeface="Belleza"/>
            </a:endParaRPr>
          </a:p>
        </p:txBody>
      </p:sp>
      <p:sp>
        <p:nvSpPr>
          <p:cNvPr id="685" name="Google Shape;685;p51"/>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686" name="Google Shape;686;p51"/>
          <p:cNvPicPr preferRelativeResize="0"/>
          <p:nvPr/>
        </p:nvPicPr>
        <p:blipFill rotWithShape="1">
          <a:blip r:embed="rId6">
            <a:alphaModFix/>
          </a:blip>
          <a:srcRect b="0" l="0" r="0" t="0"/>
          <a:stretch/>
        </p:blipFill>
        <p:spPr>
          <a:xfrm>
            <a:off x="0" y="6256318"/>
            <a:ext cx="1411705" cy="560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77"/>
                                        </p:tgtEl>
                                      </p:cBhvr>
                                    </p:animEffect>
                                    <p:set>
                                      <p:cBhvr>
                                        <p:cTn dur="1" fill="hold">
                                          <p:stCondLst>
                                            <p:cond delay="500"/>
                                          </p:stCondLst>
                                        </p:cTn>
                                        <p:tgtEl>
                                          <p:spTgt spid="6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2"/>
          <p:cNvSpPr txBox="1"/>
          <p:nvPr>
            <p:ph type="title"/>
          </p:nvPr>
        </p:nvSpPr>
        <p:spPr>
          <a:xfrm>
            <a:off x="2555631" y="1441938"/>
            <a:ext cx="7080738" cy="39741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000"/>
              <a:buFont typeface="Arial"/>
              <a:buNone/>
            </a:pPr>
            <a:r>
              <a:rPr lang="en-US">
                <a:latin typeface="Belleza"/>
                <a:ea typeface="Belleza"/>
                <a:cs typeface="Belleza"/>
                <a:sym typeface="Belleza"/>
              </a:rPr>
              <a:t>Circles &amp; Triangles</a:t>
            </a:r>
            <a:br>
              <a:rPr lang="en-US">
                <a:latin typeface="Belleza"/>
                <a:ea typeface="Belleza"/>
                <a:cs typeface="Belleza"/>
                <a:sym typeface="Belleza"/>
              </a:rPr>
            </a:br>
            <a:br>
              <a:rPr lang="en-US">
                <a:latin typeface="Belleza"/>
                <a:ea typeface="Belleza"/>
                <a:cs typeface="Belleza"/>
                <a:sym typeface="Belleza"/>
              </a:rPr>
            </a:br>
            <a:r>
              <a:rPr lang="en-US">
                <a:latin typeface="Belleza"/>
                <a:ea typeface="Belleza"/>
                <a:cs typeface="Belleza"/>
                <a:sym typeface="Belleza"/>
              </a:rPr>
              <a:t>Outcomes:</a:t>
            </a:r>
            <a:br>
              <a:rPr lang="en-US">
                <a:latin typeface="Belleza"/>
                <a:ea typeface="Belleza"/>
                <a:cs typeface="Belleza"/>
                <a:sym typeface="Belleza"/>
              </a:rPr>
            </a:br>
            <a:br>
              <a:rPr lang="en-US">
                <a:latin typeface="Belleza"/>
                <a:ea typeface="Belleza"/>
                <a:cs typeface="Belleza"/>
                <a:sym typeface="Belleza"/>
              </a:rPr>
            </a:br>
            <a:r>
              <a:rPr i="1" lang="en-US">
                <a:latin typeface="Belleza"/>
                <a:ea typeface="Belleza"/>
                <a:cs typeface="Belleza"/>
                <a:sym typeface="Belleza"/>
              </a:rPr>
              <a:t>Elementary School </a:t>
            </a:r>
            <a:br>
              <a:rPr i="1" lang="en-US">
                <a:latin typeface="Belleza"/>
                <a:ea typeface="Belleza"/>
                <a:cs typeface="Belleza"/>
                <a:sym typeface="Belleza"/>
              </a:rPr>
            </a:br>
            <a:r>
              <a:rPr i="1" lang="en-US">
                <a:latin typeface="Belleza"/>
                <a:ea typeface="Belleza"/>
                <a:cs typeface="Belleza"/>
                <a:sym typeface="Belleza"/>
              </a:rPr>
              <a:t>Social Emotional Behavioral</a:t>
            </a:r>
            <a:endParaRPr i="1">
              <a:latin typeface="Belleza"/>
              <a:ea typeface="Belleza"/>
              <a:cs typeface="Belleza"/>
              <a:sym typeface="Bellez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Belleza"/>
                <a:ea typeface="Belleza"/>
                <a:cs typeface="Belleza"/>
                <a:sym typeface="Belleza"/>
              </a:rPr>
              <a:t>Student Outcome Data</a:t>
            </a:r>
            <a:endParaRPr>
              <a:latin typeface="Belleza"/>
              <a:ea typeface="Belleza"/>
              <a:cs typeface="Belleza"/>
              <a:sym typeface="Belleza"/>
            </a:endParaRPr>
          </a:p>
        </p:txBody>
      </p:sp>
      <p:sp>
        <p:nvSpPr>
          <p:cNvPr id="697" name="Google Shape;697;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SzPct val="129031"/>
              <a:buNone/>
            </a:pPr>
            <a:r>
              <a:rPr lang="en-US" sz="4400">
                <a:latin typeface="Belleza"/>
                <a:ea typeface="Belleza"/>
                <a:cs typeface="Belleza"/>
                <a:sym typeface="Belleza"/>
              </a:rPr>
              <a:t>Between September 15 and November 15, 22 staff members have observed and reported that 35% of students  are not attending virtual classes, not submitting completed work, and or engaging in disruptive behavior during virtual class which looks like off-task comments in the chat box, un-muting to make off-task comments. These behaviors have been observed across grade levels and throughout the week. Staff report that students are engaging in these behaviors to either escape/avoid class and/or get attention from peers and staff.</a:t>
            </a:r>
            <a:endParaRPr sz="4400">
              <a:latin typeface="Belleza"/>
              <a:ea typeface="Belleza"/>
              <a:cs typeface="Belleza"/>
              <a:sym typeface="Bellez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4"/>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05" name="Google Shape;705;p54"/>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706" name="Google Shape;706;p54"/>
          <p:cNvSpPr/>
          <p:nvPr/>
        </p:nvSpPr>
        <p:spPr>
          <a:xfrm>
            <a:off x="3716413" y="1241597"/>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707" name="Google Shape;707;p54"/>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54"/>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709" name="Google Shape;709;p54"/>
          <p:cNvSpPr txBox="1"/>
          <p:nvPr/>
        </p:nvSpPr>
        <p:spPr>
          <a:xfrm>
            <a:off x="5254171" y="4504915"/>
            <a:ext cx="1791160"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710" name="Google Shape;710;p54"/>
          <p:cNvSpPr txBox="1"/>
          <p:nvPr/>
        </p:nvSpPr>
        <p:spPr>
          <a:xfrm>
            <a:off x="6553201" y="2789242"/>
            <a:ext cx="1071508"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711" name="Google Shape;711;p54"/>
          <p:cNvSpPr txBox="1"/>
          <p:nvPr/>
        </p:nvSpPr>
        <p:spPr>
          <a:xfrm>
            <a:off x="171607" y="212117"/>
            <a:ext cx="5467193" cy="11690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Belleza"/>
                <a:ea typeface="Belleza"/>
                <a:cs typeface="Belleza"/>
                <a:sym typeface="Belleza"/>
              </a:rPr>
              <a:t>Current Reality:  Elementary Engagement</a:t>
            </a:r>
            <a:endParaRPr b="0" i="0" sz="4400" u="none" cap="none" strike="noStrike">
              <a:solidFill>
                <a:schemeClr val="dk1"/>
              </a:solidFill>
              <a:latin typeface="Belleza"/>
              <a:ea typeface="Belleza"/>
              <a:cs typeface="Belleza"/>
              <a:sym typeface="Belleza"/>
            </a:endParaRPr>
          </a:p>
        </p:txBody>
      </p:sp>
      <p:sp>
        <p:nvSpPr>
          <p:cNvPr id="712" name="Google Shape;712;p54"/>
          <p:cNvSpPr txBox="1"/>
          <p:nvPr/>
        </p:nvSpPr>
        <p:spPr>
          <a:xfrm>
            <a:off x="8588375" y="571466"/>
            <a:ext cx="3351149" cy="534523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35% of all students are not engaging in instruction which looks like not attending virtual classes, not completing assignments, and/or disruptive behavior during virtual lessons. 15 students have not attended or completed any assignments.  No fidelity data on teacher practices available.  </a:t>
            </a:r>
            <a:endParaRPr b="0" i="0" sz="1800" u="none" cap="none" strike="noStrike">
              <a:solidFill>
                <a:srgbClr val="FF6600"/>
              </a:solidFill>
              <a:latin typeface="Belleza"/>
              <a:ea typeface="Belleza"/>
              <a:cs typeface="Belleza"/>
              <a:sym typeface="Belleza"/>
            </a:endParaRPr>
          </a:p>
        </p:txBody>
      </p:sp>
      <p:pic>
        <p:nvPicPr>
          <p:cNvPr descr="orange arrow.png" id="713" name="Google Shape;713;p54"/>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714" name="Google Shape;714;p54"/>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15" name="Google Shape;715;p54"/>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716" name="Google Shape;716;p54"/>
          <p:cNvPicPr preferRelativeResize="0"/>
          <p:nvPr/>
        </p:nvPicPr>
        <p:blipFill rotWithShape="1">
          <a:blip r:embed="rId4">
            <a:alphaModFix/>
          </a:blip>
          <a:srcRect b="0" l="0" r="0" t="0"/>
          <a:stretch/>
        </p:blipFill>
        <p:spPr>
          <a:xfrm>
            <a:off x="0" y="6256318"/>
            <a:ext cx="1411705" cy="560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12"/>
                                        </p:tgtEl>
                                      </p:cBhvr>
                                    </p:animEffect>
                                    <p:set>
                                      <p:cBhvr>
                                        <p:cTn dur="1" fill="hold">
                                          <p:stCondLst>
                                            <p:cond delay="500"/>
                                          </p:stCondLst>
                                        </p:cTn>
                                        <p:tgtEl>
                                          <p:spTgt spid="7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5"/>
          <p:cNvSpPr txBox="1"/>
          <p:nvPr/>
        </p:nvSpPr>
        <p:spPr>
          <a:xfrm>
            <a:off x="0" y="-34732"/>
            <a:ext cx="9436659"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Belleza"/>
                <a:ea typeface="Belleza"/>
                <a:cs typeface="Belleza"/>
                <a:sym typeface="Belleza"/>
              </a:rPr>
              <a:t>Continuum of Practices for Social, Emotional, Behavior (SEB) Instruction &amp; Support</a:t>
            </a:r>
            <a:endParaRPr b="0" i="0" sz="2800" u="none" cap="none" strike="noStrike">
              <a:solidFill>
                <a:schemeClr val="dk1"/>
              </a:solidFill>
              <a:latin typeface="Belleza"/>
              <a:ea typeface="Belleza"/>
              <a:cs typeface="Belleza"/>
              <a:sym typeface="Belleza"/>
            </a:endParaRPr>
          </a:p>
        </p:txBody>
      </p:sp>
      <p:grpSp>
        <p:nvGrpSpPr>
          <p:cNvPr id="723" name="Google Shape;723;p55"/>
          <p:cNvGrpSpPr/>
          <p:nvPr/>
        </p:nvGrpSpPr>
        <p:grpSpPr>
          <a:xfrm>
            <a:off x="4594232" y="1227141"/>
            <a:ext cx="2587625" cy="4552950"/>
            <a:chOff x="0" y="0"/>
            <a:chExt cx="6096000" cy="5638800"/>
          </a:xfrm>
        </p:grpSpPr>
        <p:sp>
          <p:nvSpPr>
            <p:cNvPr id="724" name="Google Shape;724;p55"/>
            <p:cNvSpPr/>
            <p:nvPr/>
          </p:nvSpPr>
          <p:spPr>
            <a:xfrm>
              <a:off x="0" y="0"/>
              <a:ext cx="6096000" cy="5638800"/>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00" scaled="0"/>
            </a:gra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5" name="Google Shape;725;p55"/>
            <p:cNvSpPr/>
            <p:nvPr/>
          </p:nvSpPr>
          <p:spPr>
            <a:xfrm>
              <a:off x="0" y="0"/>
              <a:ext cx="6096000" cy="5638800"/>
            </a:xfrm>
            <a:prstGeom prst="rect">
              <a:avLst/>
            </a:prstGeom>
            <a:noFill/>
            <a:ln>
              <a:noFill/>
            </a:ln>
          </p:spPr>
          <p:txBody>
            <a:bodyPr anchorCtr="0" anchor="ctr" bIns="82550" lIns="82550" spcFirstLastPara="1" rIns="82550" wrap="square" tIns="82550">
              <a:noAutofit/>
            </a:bodyPr>
            <a:lstStyle/>
            <a:p>
              <a:pPr indent="0" lvl="0" marL="0" marR="0" rtl="0" algn="ctr">
                <a:lnSpc>
                  <a:spcPct val="90000"/>
                </a:lnSpc>
                <a:spcBef>
                  <a:spcPts val="0"/>
                </a:spcBef>
                <a:spcAft>
                  <a:spcPts val="0"/>
                </a:spcAft>
                <a:buClr>
                  <a:srgbClr val="000000"/>
                </a:buClr>
                <a:buSzPts val="6500"/>
                <a:buFont typeface="Arial"/>
                <a:buNone/>
              </a:pPr>
              <a:r>
                <a:t/>
              </a:r>
              <a:endParaRPr b="0" i="0" sz="6500" u="none" cap="none" strike="noStrike">
                <a:solidFill>
                  <a:srgbClr val="FFFFFF"/>
                </a:solidFill>
                <a:latin typeface="Arial"/>
                <a:ea typeface="Arial"/>
                <a:cs typeface="Arial"/>
                <a:sym typeface="Arial"/>
              </a:endParaRPr>
            </a:p>
          </p:txBody>
        </p:sp>
      </p:grpSp>
      <p:sp>
        <p:nvSpPr>
          <p:cNvPr id="726" name="Google Shape;726;p55"/>
          <p:cNvSpPr/>
          <p:nvPr/>
        </p:nvSpPr>
        <p:spPr>
          <a:xfrm>
            <a:off x="4354519" y="6240467"/>
            <a:ext cx="333261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Continuum of Supports</a:t>
            </a:r>
            <a:endParaRPr b="0" i="0" sz="1800" u="none" cap="none" strike="noStrike">
              <a:solidFill>
                <a:schemeClr val="dk1"/>
              </a:solidFill>
              <a:latin typeface="Belleza"/>
              <a:ea typeface="Belleza"/>
              <a:cs typeface="Belleza"/>
              <a:sym typeface="Belleza"/>
            </a:endParaRPr>
          </a:p>
        </p:txBody>
      </p:sp>
      <p:grpSp>
        <p:nvGrpSpPr>
          <p:cNvPr id="727" name="Google Shape;727;p55"/>
          <p:cNvGrpSpPr/>
          <p:nvPr/>
        </p:nvGrpSpPr>
        <p:grpSpPr>
          <a:xfrm>
            <a:off x="277813" y="1293815"/>
            <a:ext cx="4276726" cy="4527552"/>
            <a:chOff x="-921" y="1423"/>
            <a:chExt cx="2694" cy="2852"/>
          </a:xfrm>
        </p:grpSpPr>
        <p:sp>
          <p:nvSpPr>
            <p:cNvPr id="728" name="Google Shape;728;p55"/>
            <p:cNvSpPr txBox="1"/>
            <p:nvPr/>
          </p:nvSpPr>
          <p:spPr>
            <a:xfrm>
              <a:off x="-921" y="1425"/>
              <a:ext cx="2609" cy="2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Universal Tier 1: SEB</a:t>
              </a:r>
              <a:endParaRPr b="1" i="0" sz="18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Review school-wide/classroom teaching matrices for attendance, work completion, and on-task behavior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Re-teach expectations with on-going explicit instruction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Prompt &amp; use performance feedback to reinforce expected behavior &amp; correct problematic behavior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OTRs and engagement strategies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Cooperative Learning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Adequate planning &amp; teaching time for progress monitoring, active Ss participation with frequent feedback, culturally responsive teaching &amp; learning</a:t>
              </a:r>
              <a:endParaRPr b="0" i="0" sz="1400" u="none" cap="none" strike="noStrike">
                <a:solidFill>
                  <a:srgbClr val="000000"/>
                </a:solidFill>
                <a:latin typeface="Arial"/>
                <a:ea typeface="Arial"/>
                <a:cs typeface="Arial"/>
                <a:sym typeface="Arial"/>
              </a:endParaRPr>
            </a:p>
          </p:txBody>
        </p:sp>
        <p:sp>
          <p:nvSpPr>
            <p:cNvPr id="729" name="Google Shape;729;p55"/>
            <p:cNvSpPr/>
            <p:nvPr/>
          </p:nvSpPr>
          <p:spPr>
            <a:xfrm>
              <a:off x="1608" y="1423"/>
              <a:ext cx="165" cy="2815"/>
            </a:xfrm>
            <a:prstGeom prst="leftBrace">
              <a:avLst>
                <a:gd fmla="val 48575"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730" name="Google Shape;730;p55"/>
          <p:cNvGrpSpPr/>
          <p:nvPr/>
        </p:nvGrpSpPr>
        <p:grpSpPr>
          <a:xfrm>
            <a:off x="7092885" y="3042615"/>
            <a:ext cx="4437062" cy="3678239"/>
            <a:chOff x="3096" y="2013"/>
            <a:chExt cx="2795" cy="2317"/>
          </a:xfrm>
        </p:grpSpPr>
        <p:sp>
          <p:nvSpPr>
            <p:cNvPr id="731" name="Google Shape;731;p55"/>
            <p:cNvSpPr txBox="1"/>
            <p:nvPr/>
          </p:nvSpPr>
          <p:spPr>
            <a:xfrm>
              <a:off x="3414" y="2387"/>
              <a:ext cx="2477" cy="1943"/>
            </a:xfrm>
            <a:prstGeom prst="rect">
              <a:avLst/>
            </a:prstGeom>
            <a:noFill/>
            <a:ln>
              <a:noFill/>
            </a:ln>
          </p:spPr>
          <p:txBody>
            <a:bodyPr anchorCtr="0" anchor="t" bIns="45700" lIns="91425" spcFirstLastPara="1" rIns="91425" wrap="square" tIns="45700">
              <a:spAutoFit/>
            </a:bodyPr>
            <a:lstStyle/>
            <a:p>
              <a:pPr indent="1588"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a:t>
              </a:r>
              <a:r>
                <a:rPr b="1" i="0" lang="en-US" sz="1800" u="none" cap="none" strike="noStrike">
                  <a:solidFill>
                    <a:schemeClr val="dk1"/>
                  </a:solidFill>
                  <a:latin typeface="Belleza"/>
                  <a:ea typeface="Belleza"/>
                  <a:cs typeface="Belleza"/>
                  <a:sym typeface="Belleza"/>
                </a:rPr>
                <a:t>Targeted Intervention Tier 2:  SEB </a:t>
              </a:r>
              <a:endParaRPr b="0" i="0" sz="1400" u="none" cap="none" strike="noStrike">
                <a:solidFill>
                  <a:srgbClr val="000000"/>
                </a:solidFill>
                <a:latin typeface="Arial"/>
                <a:ea typeface="Arial"/>
                <a:cs typeface="Arial"/>
                <a:sym typeface="Arial"/>
              </a:endParaRPr>
            </a:p>
            <a:p>
              <a:pPr indent="1588" lvl="0" marL="0" marR="0" rtl="0" algn="l">
                <a:lnSpc>
                  <a:spcPct val="90000"/>
                </a:lnSpc>
                <a:spcBef>
                  <a:spcPts val="0"/>
                </a:spcBef>
                <a:spcAft>
                  <a:spcPts val="0"/>
                </a:spcAft>
                <a:buClr>
                  <a:srgbClr val="000000"/>
                </a:buClr>
                <a:buSzPts val="1800"/>
                <a:buFont typeface="Arial"/>
                <a:buNone/>
              </a:pPr>
              <a:r>
                <a:t/>
              </a:r>
              <a:endParaRPr b="1" i="0" sz="1800" u="none" cap="none" strike="noStrike">
                <a:solidFill>
                  <a:schemeClr val="dk1"/>
                </a:solidFill>
                <a:latin typeface="Belleza"/>
                <a:ea typeface="Belleza"/>
                <a:cs typeface="Belleza"/>
                <a:sym typeface="Belleza"/>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Check-in, Check-out</a:t>
              </a:r>
              <a:endParaRPr b="0" i="0" sz="1400" u="none" cap="none" strike="noStrike">
                <a:solidFill>
                  <a:srgbClr val="000000"/>
                </a:solidFill>
                <a:latin typeface="Arial"/>
                <a:ea typeface="Arial"/>
                <a:cs typeface="Arial"/>
                <a:sym typeface="Arial"/>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Small group, data informed SEB skills &amp; academic instruction</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Belleza"/>
                  <a:ea typeface="Belleza"/>
                  <a:cs typeface="Belleza"/>
                  <a:sym typeface="Belleza"/>
                </a:rPr>
                <a:t>* with adequate planning &amp; teaching time for progress monitoring, active Ss participation with frequent feedback, culturally responsive teaching &amp; learning</a:t>
              </a:r>
              <a:endParaRPr b="0" i="0" sz="1800" u="none" cap="none" strike="noStrike">
                <a:solidFill>
                  <a:schemeClr val="dk1"/>
                </a:solidFill>
                <a:latin typeface="Belleza"/>
                <a:ea typeface="Belleza"/>
                <a:cs typeface="Belleza"/>
                <a:sym typeface="Belleza"/>
              </a:endParaRPr>
            </a:p>
          </p:txBody>
        </p:sp>
        <p:sp>
          <p:nvSpPr>
            <p:cNvPr id="732" name="Google Shape;732;p55"/>
            <p:cNvSpPr/>
            <p:nvPr/>
          </p:nvSpPr>
          <p:spPr>
            <a:xfrm flipH="1">
              <a:off x="3096" y="2013"/>
              <a:ext cx="142" cy="1109"/>
            </a:xfrm>
            <a:prstGeom prst="leftBrace">
              <a:avLst>
                <a:gd fmla="val 61105" name="adj1"/>
                <a:gd fmla="val 83333"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733" name="Google Shape;733;p55"/>
          <p:cNvGrpSpPr/>
          <p:nvPr/>
        </p:nvGrpSpPr>
        <p:grpSpPr>
          <a:xfrm>
            <a:off x="6821930" y="1117828"/>
            <a:ext cx="4673629" cy="1338262"/>
            <a:chOff x="3279" y="1095"/>
            <a:chExt cx="2483" cy="843"/>
          </a:xfrm>
        </p:grpSpPr>
        <p:sp>
          <p:nvSpPr>
            <p:cNvPr id="734" name="Google Shape;734;p55"/>
            <p:cNvSpPr txBox="1"/>
            <p:nvPr/>
          </p:nvSpPr>
          <p:spPr>
            <a:xfrm>
              <a:off x="3543" y="1095"/>
              <a:ext cx="2219" cy="84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Intensive Intervention Tier 3: SEB</a:t>
              </a:r>
              <a:endParaRPr b="1" i="0" sz="1800" u="none" cap="none" strike="noStrike">
                <a:solidFill>
                  <a:schemeClr val="dk1"/>
                </a:solidFill>
                <a:latin typeface="Belleza"/>
                <a:ea typeface="Belleza"/>
                <a:cs typeface="Belleza"/>
                <a:sym typeface="Belleza"/>
              </a:endParaRPr>
            </a:p>
            <a:p>
              <a:pPr indent="-285750" lvl="1" marL="285750" marR="0" rtl="0" algn="l">
                <a:lnSpc>
                  <a:spcPct val="9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Individualized, functional assessment based behavior support plan</a:t>
              </a:r>
              <a:endParaRPr b="0" i="0" sz="1400" u="none" cap="none" strike="noStrike">
                <a:solidFill>
                  <a:srgbClr val="000000"/>
                </a:solidFill>
                <a:latin typeface="Arial"/>
                <a:ea typeface="Arial"/>
                <a:cs typeface="Arial"/>
                <a:sym typeface="Arial"/>
              </a:endParaRPr>
            </a:p>
            <a:p>
              <a:pPr indent="-285750" lvl="1" marL="285750" marR="0" rtl="0" algn="l">
                <a:lnSpc>
                  <a:spcPct val="9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Wrap around support for student &amp; family</a:t>
              </a:r>
              <a:endParaRPr b="0" i="0" sz="1800" u="none" cap="none" strike="noStrike">
                <a:solidFill>
                  <a:schemeClr val="dk1"/>
                </a:solidFill>
                <a:latin typeface="Belleza"/>
                <a:ea typeface="Belleza"/>
                <a:cs typeface="Belleza"/>
                <a:sym typeface="Belleza"/>
              </a:endParaRPr>
            </a:p>
          </p:txBody>
        </p:sp>
        <p:sp>
          <p:nvSpPr>
            <p:cNvPr id="735" name="Google Shape;735;p55"/>
            <p:cNvSpPr/>
            <p:nvPr/>
          </p:nvSpPr>
          <p:spPr>
            <a:xfrm flipH="1">
              <a:off x="3279" y="1232"/>
              <a:ext cx="138" cy="504"/>
            </a:xfrm>
            <a:prstGeom prst="leftBrace">
              <a:avLst>
                <a:gd fmla="val 50708" name="adj1"/>
                <a:gd fmla="val 27769"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736" name="Google Shape;736;p55"/>
          <p:cNvSpPr/>
          <p:nvPr/>
        </p:nvSpPr>
        <p:spPr>
          <a:xfrm>
            <a:off x="39565" y="1293814"/>
            <a:ext cx="4454490" cy="5564186"/>
          </a:xfrm>
          <a:prstGeom prst="roundRect">
            <a:avLst>
              <a:gd fmla="val 16667" name="adj"/>
            </a:avLst>
          </a:prstGeom>
          <a:noFill/>
          <a:ln cap="flat" cmpd="sng" w="41275">
            <a:solidFill>
              <a:srgbClr val="008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37" name="Google Shape;737;p55"/>
          <p:cNvSpPr/>
          <p:nvPr/>
        </p:nvSpPr>
        <p:spPr>
          <a:xfrm>
            <a:off x="7221550" y="904491"/>
            <a:ext cx="4313699" cy="1760538"/>
          </a:xfrm>
          <a:prstGeom prst="roundRect">
            <a:avLst>
              <a:gd fmla="val 16667" name="adj"/>
            </a:avLst>
          </a:prstGeom>
          <a:noFill/>
          <a:ln cap="flat" cmpd="sng" w="41275">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38" name="Google Shape;738;p55"/>
          <p:cNvSpPr/>
          <p:nvPr/>
        </p:nvSpPr>
        <p:spPr>
          <a:xfrm>
            <a:off x="7507346" y="3427400"/>
            <a:ext cx="3932238" cy="3430599"/>
          </a:xfrm>
          <a:prstGeom prst="roundRect">
            <a:avLst>
              <a:gd fmla="val 16667" name="adj"/>
            </a:avLst>
          </a:prstGeom>
          <a:noFill/>
          <a:ln cap="flat" cmpd="sng" w="41275">
            <a:solidFill>
              <a:srgbClr val="FFFF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6"/>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46" name="Google Shape;746;p56"/>
          <p:cNvSpPr/>
          <p:nvPr/>
        </p:nvSpPr>
        <p:spPr>
          <a:xfrm>
            <a:off x="5609462" y="1850231"/>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747" name="Google Shape;747;p56"/>
          <p:cNvSpPr/>
          <p:nvPr/>
        </p:nvSpPr>
        <p:spPr>
          <a:xfrm>
            <a:off x="3843869" y="989265"/>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748" name="Google Shape;748;p56"/>
          <p:cNvSpPr/>
          <p:nvPr/>
        </p:nvSpPr>
        <p:spPr>
          <a:xfrm>
            <a:off x="4282469" y="1813075"/>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56"/>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750" name="Google Shape;750;p56"/>
          <p:cNvSpPr txBox="1"/>
          <p:nvPr/>
        </p:nvSpPr>
        <p:spPr>
          <a:xfrm>
            <a:off x="5439222" y="4370391"/>
            <a:ext cx="13341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751" name="Google Shape;751;p56"/>
          <p:cNvSpPr txBox="1"/>
          <p:nvPr/>
        </p:nvSpPr>
        <p:spPr>
          <a:xfrm>
            <a:off x="6837323" y="2789242"/>
            <a:ext cx="787385"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752" name="Google Shape;752;p56"/>
          <p:cNvSpPr txBox="1"/>
          <p:nvPr/>
        </p:nvSpPr>
        <p:spPr>
          <a:xfrm>
            <a:off x="189676" y="-16792"/>
            <a:ext cx="5219807" cy="20620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Current Reality:  Elementary Engagement</a:t>
            </a:r>
            <a:endParaRPr b="0" i="0" sz="3600" u="none" cap="none" strike="noStrike">
              <a:solidFill>
                <a:schemeClr val="dk1"/>
              </a:solidFill>
              <a:latin typeface="Belleza"/>
              <a:ea typeface="Belleza"/>
              <a:cs typeface="Belleza"/>
              <a:sym typeface="Belleza"/>
            </a:endParaRPr>
          </a:p>
        </p:txBody>
      </p:sp>
      <p:sp>
        <p:nvSpPr>
          <p:cNvPr id="753" name="Google Shape;753;p56"/>
          <p:cNvSpPr txBox="1"/>
          <p:nvPr/>
        </p:nvSpPr>
        <p:spPr>
          <a:xfrm>
            <a:off x="8640719" y="134428"/>
            <a:ext cx="3351149" cy="462515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35% of all students are not engaging in instruction which looks like not attending virtual classes, not completing assignments, and/or disruptive behavior during virtual lessons. No fidelity data on teacher practices available</a:t>
            </a:r>
            <a:r>
              <a:rPr b="1" i="0" lang="en-US" sz="2400" u="none" cap="none" strike="noStrike">
                <a:solidFill>
                  <a:srgbClr val="FF6600"/>
                </a:solidFill>
                <a:latin typeface="Arial"/>
                <a:ea typeface="Arial"/>
                <a:cs typeface="Arial"/>
                <a:sym typeface="Arial"/>
              </a:rPr>
              <a:t>.  </a:t>
            </a:r>
            <a:endParaRPr b="1" i="0" sz="1800" u="none" cap="none" strike="noStrike">
              <a:solidFill>
                <a:srgbClr val="FF6600"/>
              </a:solidFill>
              <a:latin typeface="Arial"/>
              <a:ea typeface="Arial"/>
              <a:cs typeface="Arial"/>
              <a:sym typeface="Arial"/>
            </a:endParaRPr>
          </a:p>
        </p:txBody>
      </p:sp>
      <p:pic>
        <p:nvPicPr>
          <p:cNvPr descr="orange arrow.png" id="754" name="Google Shape;754;p56"/>
          <p:cNvPicPr preferRelativeResize="0"/>
          <p:nvPr/>
        </p:nvPicPr>
        <p:blipFill rotWithShape="1">
          <a:blip r:embed="rId3">
            <a:alphaModFix/>
          </a:blip>
          <a:srcRect b="0" l="0" r="0" t="0"/>
          <a:stretch/>
        </p:blipFill>
        <p:spPr>
          <a:xfrm>
            <a:off x="7541035" y="2373444"/>
            <a:ext cx="1423273" cy="664505"/>
          </a:xfrm>
          <a:prstGeom prst="rect">
            <a:avLst/>
          </a:prstGeom>
          <a:noFill/>
          <a:ln>
            <a:noFill/>
          </a:ln>
        </p:spPr>
      </p:pic>
      <p:sp>
        <p:nvSpPr>
          <p:cNvPr id="755" name="Google Shape;755;p56"/>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6" name="Google Shape;756;p56"/>
          <p:cNvSpPr txBox="1"/>
          <p:nvPr/>
        </p:nvSpPr>
        <p:spPr>
          <a:xfrm>
            <a:off x="5329652" y="3037949"/>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sp>
        <p:nvSpPr>
          <p:cNvPr id="757" name="Google Shape;757;p56"/>
          <p:cNvSpPr txBox="1"/>
          <p:nvPr/>
        </p:nvSpPr>
        <p:spPr>
          <a:xfrm>
            <a:off x="-152878" y="5599111"/>
            <a:ext cx="12344878" cy="19536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Belleza"/>
                <a:ea typeface="Belleza"/>
                <a:cs typeface="Belleza"/>
                <a:sym typeface="Belleza"/>
              </a:rPr>
              <a:t>Tier 1 Focus on Classroom Expectations/Matrix, OTRs/Engagement, Acknowledgement, Daily Intentional Greetings, Cooperative Learning Groups; Tier 2 –watch data to identify Ss needing addtl support; T3- a few students (15) an individual plan to include family collab </a:t>
            </a:r>
            <a:endParaRPr b="0" i="0" sz="1800" u="none" cap="none" strike="noStrike">
              <a:solidFill>
                <a:schemeClr val="dk1"/>
              </a:solidFill>
              <a:latin typeface="Belleza"/>
              <a:ea typeface="Belleza"/>
              <a:cs typeface="Belleza"/>
              <a:sym typeface="Belleza"/>
            </a:endParaRPr>
          </a:p>
        </p:txBody>
      </p:sp>
      <p:sp>
        <p:nvSpPr>
          <p:cNvPr id="758" name="Google Shape;758;p56"/>
          <p:cNvSpPr txBox="1"/>
          <p:nvPr/>
        </p:nvSpPr>
        <p:spPr>
          <a:xfrm>
            <a:off x="-2654" y="2312004"/>
            <a:ext cx="4046015" cy="32159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8000"/>
                </a:solidFill>
                <a:latin typeface="Belleza"/>
                <a:ea typeface="Belleza"/>
                <a:cs typeface="Belleza"/>
                <a:sym typeface="Belleza"/>
              </a:rPr>
              <a:t>PD &amp; coaching for staff to focus on building fluency with the 4 practices- support for self-monitoring/obs.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8000"/>
                </a:solidFill>
                <a:latin typeface="Belleza"/>
                <a:ea typeface="Belleza"/>
                <a:cs typeface="Belleza"/>
                <a:sym typeface="Belleza"/>
              </a:rPr>
              <a:t>T3: time for teams to meet with families &amp; students to collaboratively develop a plan for support (15 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8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descr="green arrow.png" id="759" name="Google Shape;759;p56"/>
          <p:cNvPicPr preferRelativeResize="0"/>
          <p:nvPr/>
        </p:nvPicPr>
        <p:blipFill rotWithShape="1">
          <a:blip r:embed="rId4">
            <a:alphaModFix/>
          </a:blip>
          <a:srcRect b="0" l="0" r="0" t="0"/>
          <a:stretch/>
        </p:blipFill>
        <p:spPr>
          <a:xfrm flipH="1">
            <a:off x="2955475" y="1330027"/>
            <a:ext cx="1606031" cy="1077045"/>
          </a:xfrm>
          <a:prstGeom prst="rect">
            <a:avLst/>
          </a:prstGeom>
          <a:noFill/>
          <a:ln>
            <a:noFill/>
          </a:ln>
        </p:spPr>
      </p:pic>
      <p:pic>
        <p:nvPicPr>
          <p:cNvPr descr="curved-arrow-bright-blue-hi.png" id="760" name="Google Shape;760;p56"/>
          <p:cNvPicPr preferRelativeResize="0"/>
          <p:nvPr/>
        </p:nvPicPr>
        <p:blipFill rotWithShape="1">
          <a:blip r:embed="rId5">
            <a:alphaModFix/>
          </a:blip>
          <a:srcRect b="0" l="0" r="0" t="0"/>
          <a:stretch/>
        </p:blipFill>
        <p:spPr>
          <a:xfrm rot="-397551">
            <a:off x="6908799" y="4594296"/>
            <a:ext cx="704850" cy="984250"/>
          </a:xfrm>
          <a:prstGeom prst="rect">
            <a:avLst/>
          </a:prstGeom>
          <a:noFill/>
          <a:ln>
            <a:noFill/>
          </a:ln>
        </p:spPr>
      </p:pic>
      <p:sp>
        <p:nvSpPr>
          <p:cNvPr id="761" name="Google Shape;761;p56"/>
          <p:cNvSpPr txBox="1"/>
          <p:nvPr/>
        </p:nvSpPr>
        <p:spPr>
          <a:xfrm>
            <a:off x="12330539" y="-7"/>
            <a:ext cx="3351000" cy="462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Progress monitoring: Attendance &amp; on-task behavior during virtual lessons; work completion; daily greeting roster. Self-monitoring and/or observation data in the aggregate</a:t>
            </a:r>
            <a:r>
              <a:rPr b="1" i="0" lang="en-US" sz="2400" u="none" cap="none" strike="noStrike">
                <a:solidFill>
                  <a:srgbClr val="FF6600"/>
                </a:solidFill>
                <a:latin typeface="Arial"/>
                <a:ea typeface="Arial"/>
                <a:cs typeface="Arial"/>
                <a:sym typeface="Arial"/>
              </a:rPr>
              <a:t>.</a:t>
            </a:r>
            <a:endParaRPr b="1" i="0" sz="1800" u="none" cap="none" strike="noStrike">
              <a:solidFill>
                <a:srgbClr val="FF66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53"/>
                                        </p:tgtEl>
                                      </p:cBhvr>
                                    </p:animEffect>
                                    <p:set>
                                      <p:cBhvr>
                                        <p:cTn dur="1" fill="hold">
                                          <p:stCondLst>
                                            <p:cond delay="500"/>
                                          </p:stCondLst>
                                        </p:cTn>
                                        <p:tgtEl>
                                          <p:spTgt spid="7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61"/>
                                        </p:tgtEl>
                                      </p:cBhvr>
                                    </p:animEffect>
                                    <p:set>
                                      <p:cBhvr>
                                        <p:cTn dur="1" fill="hold">
                                          <p:stCondLst>
                                            <p:cond delay="500"/>
                                          </p:stCondLst>
                                        </p:cTn>
                                        <p:tgtEl>
                                          <p:spTgt spid="76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57"/>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69" name="Google Shape;769;p57"/>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770" name="Google Shape;770;p57"/>
          <p:cNvSpPr/>
          <p:nvPr/>
        </p:nvSpPr>
        <p:spPr>
          <a:xfrm>
            <a:off x="3716413" y="1241597"/>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771" name="Google Shape;771;p57"/>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57"/>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773" name="Google Shape;773;p57"/>
          <p:cNvSpPr txBox="1"/>
          <p:nvPr/>
        </p:nvSpPr>
        <p:spPr>
          <a:xfrm>
            <a:off x="5439222" y="4370391"/>
            <a:ext cx="13341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774" name="Google Shape;774;p57"/>
          <p:cNvSpPr txBox="1"/>
          <p:nvPr/>
        </p:nvSpPr>
        <p:spPr>
          <a:xfrm>
            <a:off x="6553201" y="2586400"/>
            <a:ext cx="1071508" cy="6029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775" name="Google Shape;775;p57"/>
          <p:cNvSpPr txBox="1"/>
          <p:nvPr/>
        </p:nvSpPr>
        <p:spPr>
          <a:xfrm>
            <a:off x="171607" y="212117"/>
            <a:ext cx="5467193" cy="11690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Current Reality:  </a:t>
            </a:r>
            <a:endParaRPr b="0" i="0" sz="36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Suicidal Ideation</a:t>
            </a:r>
            <a:endParaRPr b="0" i="0" sz="3600" u="none" cap="none" strike="noStrike">
              <a:solidFill>
                <a:schemeClr val="dk1"/>
              </a:solidFill>
              <a:latin typeface="Belleza"/>
              <a:ea typeface="Belleza"/>
              <a:cs typeface="Belleza"/>
              <a:sym typeface="Belleza"/>
            </a:endParaRPr>
          </a:p>
        </p:txBody>
      </p:sp>
      <p:sp>
        <p:nvSpPr>
          <p:cNvPr id="776" name="Google Shape;776;p57"/>
          <p:cNvSpPr txBox="1"/>
          <p:nvPr/>
        </p:nvSpPr>
        <p:spPr>
          <a:xfrm>
            <a:off x="8588375" y="571466"/>
            <a:ext cx="3351149" cy="534523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Aggregated YRBS data exploration with students grade 9-12 discovered </a:t>
            </a:r>
            <a:r>
              <a:rPr b="0" i="0" lang="en-US" sz="2400" u="none" cap="none" strike="noStrike">
                <a:solidFill>
                  <a:srgbClr val="FF6600"/>
                </a:solidFill>
                <a:highlight>
                  <a:srgbClr val="FFFF00"/>
                </a:highlight>
                <a:latin typeface="Belleza"/>
                <a:ea typeface="Belleza"/>
                <a:cs typeface="Belleza"/>
                <a:sym typeface="Belleza"/>
              </a:rPr>
              <a:t>suicidal idealization rate twice that of state average, 25%. </a:t>
            </a:r>
            <a:endParaRPr b="0" i="0" sz="1800" u="none" cap="none" strike="noStrike">
              <a:solidFill>
                <a:srgbClr val="FF6600"/>
              </a:solidFill>
              <a:highlight>
                <a:srgbClr val="FFFF00"/>
              </a:highlight>
              <a:latin typeface="Belleza"/>
              <a:ea typeface="Belleza"/>
              <a:cs typeface="Belleza"/>
              <a:sym typeface="Belleza"/>
            </a:endParaRPr>
          </a:p>
        </p:txBody>
      </p:sp>
      <p:pic>
        <p:nvPicPr>
          <p:cNvPr descr="orange arrow.png" id="777" name="Google Shape;777;p57"/>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778" name="Google Shape;778;p57"/>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9" name="Google Shape;779;p57"/>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780" name="Google Shape;780;p57"/>
          <p:cNvPicPr preferRelativeResize="0"/>
          <p:nvPr/>
        </p:nvPicPr>
        <p:blipFill rotWithShape="1">
          <a:blip r:embed="rId4">
            <a:alphaModFix/>
          </a:blip>
          <a:srcRect b="0" l="0" r="0" t="0"/>
          <a:stretch/>
        </p:blipFill>
        <p:spPr>
          <a:xfrm>
            <a:off x="0" y="6256318"/>
            <a:ext cx="1411705" cy="560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58"/>
          <p:cNvSpPr txBox="1"/>
          <p:nvPr/>
        </p:nvSpPr>
        <p:spPr>
          <a:xfrm>
            <a:off x="0" y="-34732"/>
            <a:ext cx="9436659"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Continuum of Practices for Social, Emotional, Behavior (SEB) Instruction &amp; Support</a:t>
            </a:r>
            <a:endParaRPr b="0" i="0" sz="3600" u="none" cap="none" strike="noStrike">
              <a:solidFill>
                <a:schemeClr val="dk1"/>
              </a:solidFill>
              <a:latin typeface="Belleza"/>
              <a:ea typeface="Belleza"/>
              <a:cs typeface="Belleza"/>
              <a:sym typeface="Belleza"/>
            </a:endParaRPr>
          </a:p>
        </p:txBody>
      </p:sp>
      <p:grpSp>
        <p:nvGrpSpPr>
          <p:cNvPr id="787" name="Google Shape;787;p58"/>
          <p:cNvGrpSpPr/>
          <p:nvPr/>
        </p:nvGrpSpPr>
        <p:grpSpPr>
          <a:xfrm>
            <a:off x="4594232" y="1227141"/>
            <a:ext cx="2587625" cy="4552950"/>
            <a:chOff x="0" y="0"/>
            <a:chExt cx="6096000" cy="5638800"/>
          </a:xfrm>
        </p:grpSpPr>
        <p:sp>
          <p:nvSpPr>
            <p:cNvPr id="788" name="Google Shape;788;p58"/>
            <p:cNvSpPr/>
            <p:nvPr/>
          </p:nvSpPr>
          <p:spPr>
            <a:xfrm>
              <a:off x="0" y="0"/>
              <a:ext cx="6096000" cy="5638800"/>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00" scaled="0"/>
            </a:gra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9" name="Google Shape;789;p58"/>
            <p:cNvSpPr/>
            <p:nvPr/>
          </p:nvSpPr>
          <p:spPr>
            <a:xfrm>
              <a:off x="0" y="0"/>
              <a:ext cx="6096000" cy="5638800"/>
            </a:xfrm>
            <a:prstGeom prst="rect">
              <a:avLst/>
            </a:prstGeom>
            <a:noFill/>
            <a:ln>
              <a:noFill/>
            </a:ln>
          </p:spPr>
          <p:txBody>
            <a:bodyPr anchorCtr="0" anchor="ctr" bIns="82550" lIns="82550" spcFirstLastPara="1" rIns="82550" wrap="square" tIns="82550">
              <a:noAutofit/>
            </a:bodyPr>
            <a:lstStyle/>
            <a:p>
              <a:pPr indent="0" lvl="0" marL="0" marR="0" rtl="0" algn="ctr">
                <a:lnSpc>
                  <a:spcPct val="90000"/>
                </a:lnSpc>
                <a:spcBef>
                  <a:spcPts val="0"/>
                </a:spcBef>
                <a:spcAft>
                  <a:spcPts val="0"/>
                </a:spcAft>
                <a:buClr>
                  <a:srgbClr val="000000"/>
                </a:buClr>
                <a:buSzPts val="6500"/>
                <a:buFont typeface="Arial"/>
                <a:buNone/>
              </a:pPr>
              <a:r>
                <a:t/>
              </a:r>
              <a:endParaRPr b="0" i="0" sz="6500" u="none" cap="none" strike="noStrike">
                <a:solidFill>
                  <a:srgbClr val="FFFFFF"/>
                </a:solidFill>
                <a:latin typeface="Arial"/>
                <a:ea typeface="Arial"/>
                <a:cs typeface="Arial"/>
                <a:sym typeface="Arial"/>
              </a:endParaRPr>
            </a:p>
          </p:txBody>
        </p:sp>
      </p:grpSp>
      <p:sp>
        <p:nvSpPr>
          <p:cNvPr id="790" name="Google Shape;790;p58"/>
          <p:cNvSpPr/>
          <p:nvPr/>
        </p:nvSpPr>
        <p:spPr>
          <a:xfrm>
            <a:off x="4354519" y="6240467"/>
            <a:ext cx="333261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Continuum of Supports</a:t>
            </a:r>
            <a:endParaRPr b="0" i="0" sz="1800" u="none" cap="none" strike="noStrike">
              <a:solidFill>
                <a:schemeClr val="dk1"/>
              </a:solidFill>
              <a:latin typeface="Belleza"/>
              <a:ea typeface="Belleza"/>
              <a:cs typeface="Belleza"/>
              <a:sym typeface="Belleza"/>
            </a:endParaRPr>
          </a:p>
        </p:txBody>
      </p:sp>
      <p:grpSp>
        <p:nvGrpSpPr>
          <p:cNvPr id="791" name="Google Shape;791;p58"/>
          <p:cNvGrpSpPr/>
          <p:nvPr/>
        </p:nvGrpSpPr>
        <p:grpSpPr>
          <a:xfrm>
            <a:off x="277813" y="1293815"/>
            <a:ext cx="4276726" cy="4527552"/>
            <a:chOff x="-921" y="1423"/>
            <a:chExt cx="2694" cy="2852"/>
          </a:xfrm>
        </p:grpSpPr>
        <p:sp>
          <p:nvSpPr>
            <p:cNvPr id="792" name="Google Shape;792;p58"/>
            <p:cNvSpPr txBox="1"/>
            <p:nvPr/>
          </p:nvSpPr>
          <p:spPr>
            <a:xfrm>
              <a:off x="-921" y="1425"/>
              <a:ext cx="2609" cy="2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Universal Tier 1: SEB</a:t>
              </a:r>
              <a:endParaRPr b="1" i="0" sz="18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Review school-wide/classroom teaching matrices for attendance, work completion, and on-task behavior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Re-teach expectations with on-going explicit instruction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Prompt &amp; use performance feedback to reinforce expected behavior &amp; correct problematic behavior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OTRs and engagement strategies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Cooperative Learning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Adequate planning &amp; teaching time for progress monitoring, active Ss participation with frequent feedback, culturally responsive teaching &amp; learning</a:t>
              </a:r>
              <a:endParaRPr b="0" i="0" sz="1400" u="none" cap="none" strike="noStrike">
                <a:solidFill>
                  <a:srgbClr val="000000"/>
                </a:solidFill>
                <a:latin typeface="Arial"/>
                <a:ea typeface="Arial"/>
                <a:cs typeface="Arial"/>
                <a:sym typeface="Arial"/>
              </a:endParaRPr>
            </a:p>
          </p:txBody>
        </p:sp>
        <p:sp>
          <p:nvSpPr>
            <p:cNvPr id="793" name="Google Shape;793;p58"/>
            <p:cNvSpPr/>
            <p:nvPr/>
          </p:nvSpPr>
          <p:spPr>
            <a:xfrm>
              <a:off x="1608" y="1423"/>
              <a:ext cx="165" cy="2815"/>
            </a:xfrm>
            <a:prstGeom prst="leftBrace">
              <a:avLst>
                <a:gd fmla="val 48575"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794" name="Google Shape;794;p58"/>
          <p:cNvGrpSpPr/>
          <p:nvPr/>
        </p:nvGrpSpPr>
        <p:grpSpPr>
          <a:xfrm>
            <a:off x="7092885" y="3042615"/>
            <a:ext cx="4437062" cy="3678239"/>
            <a:chOff x="3096" y="2013"/>
            <a:chExt cx="2795" cy="2317"/>
          </a:xfrm>
        </p:grpSpPr>
        <p:sp>
          <p:nvSpPr>
            <p:cNvPr id="795" name="Google Shape;795;p58"/>
            <p:cNvSpPr txBox="1"/>
            <p:nvPr/>
          </p:nvSpPr>
          <p:spPr>
            <a:xfrm>
              <a:off x="3414" y="2387"/>
              <a:ext cx="2477" cy="1943"/>
            </a:xfrm>
            <a:prstGeom prst="rect">
              <a:avLst/>
            </a:prstGeom>
            <a:noFill/>
            <a:ln>
              <a:noFill/>
            </a:ln>
          </p:spPr>
          <p:txBody>
            <a:bodyPr anchorCtr="0" anchor="t" bIns="45700" lIns="91425" spcFirstLastPara="1" rIns="91425" wrap="square" tIns="45700">
              <a:spAutoFit/>
            </a:bodyPr>
            <a:lstStyle/>
            <a:p>
              <a:pPr indent="1588"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a:t>
              </a:r>
              <a:r>
                <a:rPr b="1" i="0" lang="en-US" sz="1800" u="none" cap="none" strike="noStrike">
                  <a:solidFill>
                    <a:schemeClr val="dk1"/>
                  </a:solidFill>
                  <a:latin typeface="Belleza"/>
                  <a:ea typeface="Belleza"/>
                  <a:cs typeface="Belleza"/>
                  <a:sym typeface="Belleza"/>
                </a:rPr>
                <a:t>Targeted Intervention Tier 2:  SEB </a:t>
              </a:r>
              <a:endParaRPr b="0" i="0" sz="1400" u="none" cap="none" strike="noStrike">
                <a:solidFill>
                  <a:srgbClr val="000000"/>
                </a:solidFill>
                <a:latin typeface="Arial"/>
                <a:ea typeface="Arial"/>
                <a:cs typeface="Arial"/>
                <a:sym typeface="Arial"/>
              </a:endParaRPr>
            </a:p>
            <a:p>
              <a:pPr indent="1588" lvl="0" marL="0" marR="0" rtl="0" algn="l">
                <a:lnSpc>
                  <a:spcPct val="90000"/>
                </a:lnSpc>
                <a:spcBef>
                  <a:spcPts val="0"/>
                </a:spcBef>
                <a:spcAft>
                  <a:spcPts val="0"/>
                </a:spcAft>
                <a:buClr>
                  <a:srgbClr val="000000"/>
                </a:buClr>
                <a:buSzPts val="1800"/>
                <a:buFont typeface="Arial"/>
                <a:buNone/>
              </a:pPr>
              <a:r>
                <a:t/>
              </a:r>
              <a:endParaRPr b="1" i="0" sz="1800" u="none" cap="none" strike="noStrike">
                <a:solidFill>
                  <a:schemeClr val="dk1"/>
                </a:solidFill>
                <a:latin typeface="Belleza"/>
                <a:ea typeface="Belleza"/>
                <a:cs typeface="Belleza"/>
                <a:sym typeface="Belleza"/>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Check-in, Check-out</a:t>
              </a:r>
              <a:endParaRPr b="0" i="0" sz="1400" u="none" cap="none" strike="noStrike">
                <a:solidFill>
                  <a:srgbClr val="000000"/>
                </a:solidFill>
                <a:latin typeface="Arial"/>
                <a:ea typeface="Arial"/>
                <a:cs typeface="Arial"/>
                <a:sym typeface="Arial"/>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Small group, data informed SEB skills &amp; academic instruction</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Belleza"/>
                  <a:ea typeface="Belleza"/>
                  <a:cs typeface="Belleza"/>
                  <a:sym typeface="Belleza"/>
                </a:rPr>
                <a:t>* with adequate planning &amp; teaching time for progress monitoring, active Ss participation with frequent feedback, culturally responsive teaching &amp; learning</a:t>
              </a:r>
              <a:endParaRPr b="0" i="0" sz="1800" u="none" cap="none" strike="noStrike">
                <a:solidFill>
                  <a:schemeClr val="dk1"/>
                </a:solidFill>
                <a:latin typeface="Belleza"/>
                <a:ea typeface="Belleza"/>
                <a:cs typeface="Belleza"/>
                <a:sym typeface="Belleza"/>
              </a:endParaRPr>
            </a:p>
          </p:txBody>
        </p:sp>
        <p:sp>
          <p:nvSpPr>
            <p:cNvPr id="796" name="Google Shape;796;p58"/>
            <p:cNvSpPr/>
            <p:nvPr/>
          </p:nvSpPr>
          <p:spPr>
            <a:xfrm flipH="1">
              <a:off x="3096" y="2013"/>
              <a:ext cx="142" cy="1109"/>
            </a:xfrm>
            <a:prstGeom prst="leftBrace">
              <a:avLst>
                <a:gd fmla="val 61105" name="adj1"/>
                <a:gd fmla="val 83333"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797" name="Google Shape;797;p58"/>
          <p:cNvGrpSpPr/>
          <p:nvPr/>
        </p:nvGrpSpPr>
        <p:grpSpPr>
          <a:xfrm>
            <a:off x="6821930" y="1117828"/>
            <a:ext cx="4673629" cy="1338262"/>
            <a:chOff x="3279" y="1095"/>
            <a:chExt cx="2483" cy="843"/>
          </a:xfrm>
        </p:grpSpPr>
        <p:sp>
          <p:nvSpPr>
            <p:cNvPr id="798" name="Google Shape;798;p58"/>
            <p:cNvSpPr txBox="1"/>
            <p:nvPr/>
          </p:nvSpPr>
          <p:spPr>
            <a:xfrm>
              <a:off x="3543" y="1095"/>
              <a:ext cx="2219" cy="84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Intensive Intervention Tier 3: SEB</a:t>
              </a:r>
              <a:endParaRPr b="1" i="0" sz="1800" u="none" cap="none" strike="noStrike">
                <a:solidFill>
                  <a:schemeClr val="dk1"/>
                </a:solidFill>
                <a:latin typeface="Belleza"/>
                <a:ea typeface="Belleza"/>
                <a:cs typeface="Belleza"/>
                <a:sym typeface="Belleza"/>
              </a:endParaRPr>
            </a:p>
            <a:p>
              <a:pPr indent="-285750" lvl="1" marL="285750" marR="0" rtl="0" algn="l">
                <a:lnSpc>
                  <a:spcPct val="9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Individualized, functional assessment based behavior support plan</a:t>
              </a:r>
              <a:endParaRPr b="0" i="0" sz="1400" u="none" cap="none" strike="noStrike">
                <a:solidFill>
                  <a:srgbClr val="000000"/>
                </a:solidFill>
                <a:latin typeface="Arial"/>
                <a:ea typeface="Arial"/>
                <a:cs typeface="Arial"/>
                <a:sym typeface="Arial"/>
              </a:endParaRPr>
            </a:p>
            <a:p>
              <a:pPr indent="-285750" lvl="1" marL="285750" marR="0" rtl="0" algn="l">
                <a:lnSpc>
                  <a:spcPct val="9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Wrap around support for student &amp; family</a:t>
              </a:r>
              <a:endParaRPr b="0" i="0" sz="1800" u="none" cap="none" strike="noStrike">
                <a:solidFill>
                  <a:schemeClr val="dk1"/>
                </a:solidFill>
                <a:latin typeface="Belleza"/>
                <a:ea typeface="Belleza"/>
                <a:cs typeface="Belleza"/>
                <a:sym typeface="Belleza"/>
              </a:endParaRPr>
            </a:p>
          </p:txBody>
        </p:sp>
        <p:sp>
          <p:nvSpPr>
            <p:cNvPr id="799" name="Google Shape;799;p58"/>
            <p:cNvSpPr/>
            <p:nvPr/>
          </p:nvSpPr>
          <p:spPr>
            <a:xfrm flipH="1">
              <a:off x="3279" y="1232"/>
              <a:ext cx="138" cy="504"/>
            </a:xfrm>
            <a:prstGeom prst="leftBrace">
              <a:avLst>
                <a:gd fmla="val 50708" name="adj1"/>
                <a:gd fmla="val 27769"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00" name="Google Shape;800;p58"/>
          <p:cNvSpPr/>
          <p:nvPr/>
        </p:nvSpPr>
        <p:spPr>
          <a:xfrm>
            <a:off x="39565" y="1293814"/>
            <a:ext cx="4454490" cy="5564186"/>
          </a:xfrm>
          <a:prstGeom prst="roundRect">
            <a:avLst>
              <a:gd fmla="val 16667" name="adj"/>
            </a:avLst>
          </a:prstGeom>
          <a:noFill/>
          <a:ln cap="flat" cmpd="sng" w="41275">
            <a:solidFill>
              <a:srgbClr val="008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1" name="Google Shape;801;p58"/>
          <p:cNvSpPr/>
          <p:nvPr/>
        </p:nvSpPr>
        <p:spPr>
          <a:xfrm>
            <a:off x="7221550" y="904491"/>
            <a:ext cx="4313699" cy="1760538"/>
          </a:xfrm>
          <a:prstGeom prst="roundRect">
            <a:avLst>
              <a:gd fmla="val 16667" name="adj"/>
            </a:avLst>
          </a:prstGeom>
          <a:noFill/>
          <a:ln cap="flat" cmpd="sng" w="41275">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2" name="Google Shape;802;p58"/>
          <p:cNvSpPr/>
          <p:nvPr/>
        </p:nvSpPr>
        <p:spPr>
          <a:xfrm>
            <a:off x="7507346" y="3427400"/>
            <a:ext cx="3932238" cy="3430599"/>
          </a:xfrm>
          <a:prstGeom prst="roundRect">
            <a:avLst>
              <a:gd fmla="val 16667" name="adj"/>
            </a:avLst>
          </a:prstGeom>
          <a:noFill/>
          <a:ln cap="flat" cmpd="sng" w="41275">
            <a:solidFill>
              <a:srgbClr val="FFFF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9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9"/>
          <p:cNvSpPr/>
          <p:nvPr/>
        </p:nvSpPr>
        <p:spPr>
          <a:xfrm>
            <a:off x="5022768" y="2559555"/>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10" name="Google Shape;810;p59"/>
          <p:cNvSpPr/>
          <p:nvPr/>
        </p:nvSpPr>
        <p:spPr>
          <a:xfrm>
            <a:off x="5624342" y="135289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811" name="Google Shape;811;p59"/>
          <p:cNvSpPr/>
          <p:nvPr/>
        </p:nvSpPr>
        <p:spPr>
          <a:xfrm>
            <a:off x="3797564" y="587826"/>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812" name="Google Shape;812;p59"/>
          <p:cNvSpPr/>
          <p:nvPr/>
        </p:nvSpPr>
        <p:spPr>
          <a:xfrm>
            <a:off x="4328306" y="1330027"/>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59"/>
          <p:cNvSpPr txBox="1"/>
          <p:nvPr/>
        </p:nvSpPr>
        <p:spPr>
          <a:xfrm>
            <a:off x="4287381" y="2086125"/>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814" name="Google Shape;814;p59"/>
          <p:cNvSpPr txBox="1"/>
          <p:nvPr/>
        </p:nvSpPr>
        <p:spPr>
          <a:xfrm>
            <a:off x="5210629" y="3939446"/>
            <a:ext cx="1770251"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815" name="Google Shape;815;p59"/>
          <p:cNvSpPr txBox="1"/>
          <p:nvPr/>
        </p:nvSpPr>
        <p:spPr>
          <a:xfrm>
            <a:off x="6614307" y="2144237"/>
            <a:ext cx="944486"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816" name="Google Shape;816;p59"/>
          <p:cNvSpPr txBox="1"/>
          <p:nvPr/>
        </p:nvSpPr>
        <p:spPr>
          <a:xfrm>
            <a:off x="114276" y="7317"/>
            <a:ext cx="5219807" cy="20620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Current Reality: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Suicidal Ideation</a:t>
            </a:r>
            <a:endParaRPr b="0" i="0" sz="1400" u="none" cap="none" strike="noStrike">
              <a:solidFill>
                <a:srgbClr val="000000"/>
              </a:solidFill>
              <a:latin typeface="Arial"/>
              <a:ea typeface="Arial"/>
              <a:cs typeface="Arial"/>
              <a:sym typeface="Arial"/>
            </a:endParaRPr>
          </a:p>
        </p:txBody>
      </p:sp>
      <p:sp>
        <p:nvSpPr>
          <p:cNvPr id="817" name="Google Shape;817;p59"/>
          <p:cNvSpPr txBox="1"/>
          <p:nvPr/>
        </p:nvSpPr>
        <p:spPr>
          <a:xfrm>
            <a:off x="8598004" y="256911"/>
            <a:ext cx="3351149" cy="462515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Aggregated YRBS data exploration with students grade 9-12 discovered suicidal ideation rate twice that of state average, 25%.  </a:t>
            </a:r>
            <a:endParaRPr b="1" i="0" sz="1800" u="none" cap="none" strike="noStrike">
              <a:solidFill>
                <a:srgbClr val="FF6600"/>
              </a:solidFill>
              <a:latin typeface="Arial"/>
              <a:ea typeface="Arial"/>
              <a:cs typeface="Arial"/>
              <a:sym typeface="Arial"/>
            </a:endParaRPr>
          </a:p>
        </p:txBody>
      </p:sp>
      <p:pic>
        <p:nvPicPr>
          <p:cNvPr descr="orange arrow.png" id="818" name="Google Shape;818;p59"/>
          <p:cNvPicPr preferRelativeResize="0"/>
          <p:nvPr/>
        </p:nvPicPr>
        <p:blipFill rotWithShape="1">
          <a:blip r:embed="rId3">
            <a:alphaModFix/>
          </a:blip>
          <a:srcRect b="0" l="0" r="0" t="0"/>
          <a:stretch/>
        </p:blipFill>
        <p:spPr>
          <a:xfrm>
            <a:off x="7413809" y="1602184"/>
            <a:ext cx="1423273" cy="664505"/>
          </a:xfrm>
          <a:prstGeom prst="rect">
            <a:avLst/>
          </a:prstGeom>
          <a:noFill/>
          <a:ln>
            <a:noFill/>
          </a:ln>
        </p:spPr>
      </p:pic>
      <p:sp>
        <p:nvSpPr>
          <p:cNvPr id="819" name="Google Shape;819;p59"/>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0" name="Google Shape;820;p59"/>
          <p:cNvSpPr txBox="1"/>
          <p:nvPr/>
        </p:nvSpPr>
        <p:spPr>
          <a:xfrm>
            <a:off x="5368818" y="2699588"/>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sp>
        <p:nvSpPr>
          <p:cNvPr id="821" name="Google Shape;821;p59"/>
          <p:cNvSpPr txBox="1"/>
          <p:nvPr/>
        </p:nvSpPr>
        <p:spPr>
          <a:xfrm>
            <a:off x="-152878" y="5280088"/>
            <a:ext cx="12344878" cy="19536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Belleza"/>
                <a:ea typeface="Belleza"/>
                <a:cs typeface="Belleza"/>
                <a:sym typeface="Belleza"/>
              </a:rPr>
              <a:t>Tier 1 Focus on Prevention-adopt SOS; add suicide hotline and what to do when … to SW matrix; Implement Every Student Known; Connect every student to curricular enhancement; Tier 2 –watch data (RFA) to identify Ss needing addtl support (CICIO &amp; Coping Skills); T3- Data (Gaggle) to inform crisis plan to wrap services around student/family</a:t>
            </a:r>
            <a:endParaRPr b="0" i="0" sz="1800" u="none" cap="none" strike="noStrike">
              <a:solidFill>
                <a:schemeClr val="dk1"/>
              </a:solidFill>
              <a:latin typeface="Belleza"/>
              <a:ea typeface="Belleza"/>
              <a:cs typeface="Belleza"/>
              <a:sym typeface="Belleza"/>
            </a:endParaRPr>
          </a:p>
        </p:txBody>
      </p:sp>
      <p:sp>
        <p:nvSpPr>
          <p:cNvPr id="822" name="Google Shape;822;p59"/>
          <p:cNvSpPr txBox="1"/>
          <p:nvPr/>
        </p:nvSpPr>
        <p:spPr>
          <a:xfrm>
            <a:off x="-3543" y="1821016"/>
            <a:ext cx="4046015" cy="32159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8000"/>
                </a:solidFill>
                <a:latin typeface="Belleza"/>
                <a:ea typeface="Belleza"/>
                <a:cs typeface="Belleza"/>
                <a:sym typeface="Belleza"/>
              </a:rPr>
              <a:t>PD &amp; coaching for staff &amp; students SOS, change to SW matrix; Engage staff in Engagement &amp; Exercise w/ check 3x’s/yr</a:t>
            </a:r>
            <a:endParaRPr b="0" i="0" sz="2400" u="none" cap="none" strike="noStrike">
              <a:solidFill>
                <a:srgbClr val="008000"/>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8000"/>
                </a:solidFill>
                <a:latin typeface="Belleza"/>
                <a:ea typeface="Belleza"/>
                <a:cs typeface="Belleza"/>
                <a:sym typeface="Belleza"/>
              </a:rPr>
              <a:t>T3: time for teams to meet with families &amp; students to collaboratively develop a plan for support.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8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descr="green arrow.png" id="823" name="Google Shape;823;p59"/>
          <p:cNvPicPr preferRelativeResize="0"/>
          <p:nvPr/>
        </p:nvPicPr>
        <p:blipFill rotWithShape="1">
          <a:blip r:embed="rId4">
            <a:alphaModFix/>
          </a:blip>
          <a:srcRect b="0" l="0" r="0" t="0"/>
          <a:stretch/>
        </p:blipFill>
        <p:spPr>
          <a:xfrm flipH="1">
            <a:off x="2869341" y="1009080"/>
            <a:ext cx="1606031" cy="1077045"/>
          </a:xfrm>
          <a:prstGeom prst="rect">
            <a:avLst/>
          </a:prstGeom>
          <a:noFill/>
          <a:ln>
            <a:noFill/>
          </a:ln>
        </p:spPr>
      </p:pic>
      <p:pic>
        <p:nvPicPr>
          <p:cNvPr descr="curved-arrow-bright-blue-hi.png" id="824" name="Google Shape;824;p59"/>
          <p:cNvPicPr preferRelativeResize="0"/>
          <p:nvPr/>
        </p:nvPicPr>
        <p:blipFill rotWithShape="1">
          <a:blip r:embed="rId5">
            <a:alphaModFix/>
          </a:blip>
          <a:srcRect b="0" l="0" r="0" t="0"/>
          <a:stretch/>
        </p:blipFill>
        <p:spPr>
          <a:xfrm rot="-397551">
            <a:off x="6956343" y="4457151"/>
            <a:ext cx="704850" cy="984250"/>
          </a:xfrm>
          <a:prstGeom prst="rect">
            <a:avLst/>
          </a:prstGeom>
          <a:noFill/>
          <a:ln>
            <a:noFill/>
          </a:ln>
        </p:spPr>
      </p:pic>
      <p:sp>
        <p:nvSpPr>
          <p:cNvPr id="825" name="Google Shape;825;p59"/>
          <p:cNvSpPr txBox="1"/>
          <p:nvPr/>
        </p:nvSpPr>
        <p:spPr>
          <a:xfrm>
            <a:off x="11775490" y="411813"/>
            <a:ext cx="3351000" cy="462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Progress monitoring: Attendance; Screener; Engagement &amp; Connection Data; </a:t>
            </a:r>
            <a:r>
              <a:rPr b="0" i="0" lang="en-US" sz="2400" u="none" cap="none" strike="noStrike">
                <a:solidFill>
                  <a:srgbClr val="FF6600"/>
                </a:solidFill>
                <a:highlight>
                  <a:srgbClr val="FFFF00"/>
                </a:highlight>
                <a:latin typeface="Belleza"/>
                <a:ea typeface="Belleza"/>
                <a:cs typeface="Belleza"/>
                <a:sym typeface="Belleza"/>
              </a:rPr>
              <a:t>APP; YRBS</a:t>
            </a:r>
            <a:r>
              <a:rPr b="1" i="0" lang="en-US" sz="2400" u="none" cap="none" strike="noStrike">
                <a:solidFill>
                  <a:srgbClr val="FF6600"/>
                </a:solidFill>
                <a:latin typeface="Arial"/>
                <a:ea typeface="Arial"/>
                <a:cs typeface="Arial"/>
                <a:sym typeface="Arial"/>
              </a:rPr>
              <a:t>.</a:t>
            </a:r>
            <a:endParaRPr b="1" i="0" sz="1800" u="none" cap="none" strike="noStrike">
              <a:solidFill>
                <a:srgbClr val="FF66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17"/>
                                        </p:tgtEl>
                                      </p:cBhvr>
                                    </p:animEffect>
                                    <p:set>
                                      <p:cBhvr>
                                        <p:cTn dur="1" fill="hold">
                                          <p:stCondLst>
                                            <p:cond delay="500"/>
                                          </p:stCondLst>
                                        </p:cTn>
                                        <p:tgtEl>
                                          <p:spTgt spid="8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25"/>
                                        </p:tgtEl>
                                      </p:cBhvr>
                                    </p:animEffect>
                                    <p:set>
                                      <p:cBhvr>
                                        <p:cTn dur="1" fill="hold">
                                          <p:stCondLst>
                                            <p:cond delay="500"/>
                                          </p:stCondLst>
                                        </p:cTn>
                                        <p:tgtEl>
                                          <p:spTgt spid="8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Belleza"/>
                <a:ea typeface="Belleza"/>
                <a:cs typeface="Belleza"/>
                <a:sym typeface="Belleza"/>
              </a:rPr>
              <a:t>Why Resource/Initiative Mapping for Schools?</a:t>
            </a:r>
            <a:endParaRPr>
              <a:latin typeface="Belleza"/>
              <a:ea typeface="Belleza"/>
              <a:cs typeface="Belleza"/>
              <a:sym typeface="Belleza"/>
            </a:endParaRPr>
          </a:p>
        </p:txBody>
      </p:sp>
      <p:sp>
        <p:nvSpPr>
          <p:cNvPr id="226" name="Google Shape;226;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sz="3200">
                <a:latin typeface="Belleza"/>
                <a:ea typeface="Belleza"/>
                <a:cs typeface="Belleza"/>
                <a:sym typeface="Belleza"/>
              </a:rPr>
              <a:t>Many youth, family, and school-based staff are not aware of and don’t know how to access resources</a:t>
            </a:r>
            <a:endParaRPr sz="3200">
              <a:latin typeface="Belleza"/>
              <a:ea typeface="Belleza"/>
              <a:cs typeface="Belleza"/>
              <a:sym typeface="Belleza"/>
            </a:endParaRPr>
          </a:p>
          <a:p>
            <a:pPr indent="-228600" lvl="0" marL="228600" rtl="0" algn="l">
              <a:lnSpc>
                <a:spcPct val="90000"/>
              </a:lnSpc>
              <a:spcBef>
                <a:spcPts val="1000"/>
              </a:spcBef>
              <a:spcAft>
                <a:spcPts val="0"/>
              </a:spcAft>
              <a:buClr>
                <a:schemeClr val="dk1"/>
              </a:buClr>
              <a:buSzPts val="2800"/>
              <a:buChar char="•"/>
            </a:pPr>
            <a:r>
              <a:rPr lang="en-US" sz="3200">
                <a:latin typeface="Belleza"/>
                <a:ea typeface="Belleza"/>
                <a:cs typeface="Belleza"/>
                <a:sym typeface="Belleza"/>
              </a:rPr>
              <a:t>Community partners are often not aware of school-based resources and how to access them</a:t>
            </a:r>
            <a:endParaRPr sz="3200">
              <a:latin typeface="Belleza"/>
              <a:ea typeface="Belleza"/>
              <a:cs typeface="Belleza"/>
              <a:sym typeface="Belleza"/>
            </a:endParaRPr>
          </a:p>
          <a:p>
            <a:pPr indent="-228600" lvl="0" marL="228600" rtl="0" algn="l">
              <a:lnSpc>
                <a:spcPct val="90000"/>
              </a:lnSpc>
              <a:spcBef>
                <a:spcPts val="1000"/>
              </a:spcBef>
              <a:spcAft>
                <a:spcPts val="0"/>
              </a:spcAft>
              <a:buClr>
                <a:schemeClr val="dk1"/>
              </a:buClr>
              <a:buSzPts val="2800"/>
              <a:buChar char="•"/>
            </a:pPr>
            <a:r>
              <a:rPr lang="en-US" sz="3200">
                <a:latin typeface="Belleza"/>
                <a:ea typeface="Belleza"/>
                <a:cs typeface="Belleza"/>
                <a:sym typeface="Belleza"/>
              </a:rPr>
              <a:t>School-community partnerships may exist, but real linkages often do not</a:t>
            </a:r>
            <a:endParaRPr sz="3200">
              <a:latin typeface="Belleza"/>
              <a:ea typeface="Belleza"/>
              <a:cs typeface="Belleza"/>
              <a:sym typeface="Belleza"/>
            </a:endParaRPr>
          </a:p>
        </p:txBody>
      </p:sp>
      <p:sp>
        <p:nvSpPr>
          <p:cNvPr id="227" name="Google Shape;227;p6"/>
          <p:cNvSpPr txBox="1"/>
          <p:nvPr/>
        </p:nvSpPr>
        <p:spPr>
          <a:xfrm>
            <a:off x="7268028" y="6259009"/>
            <a:ext cx="6019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(Anderson-Butcher, Stetler, &amp; Midle, 2006)</a:t>
            </a:r>
            <a:endParaRPr b="0" i="0" sz="1400" u="none" cap="none" strike="noStrike">
              <a:solidFill>
                <a:srgbClr val="000000"/>
              </a:solidFill>
              <a:latin typeface="Arial"/>
              <a:ea typeface="Arial"/>
              <a:cs typeface="Arial"/>
              <a:sym typeface="Arial"/>
            </a:endParaRPr>
          </a:p>
        </p:txBody>
      </p:sp>
      <p:pic>
        <p:nvPicPr>
          <p:cNvPr descr="C:\Documents and Settings\Nlever\My Documents\My Pictures\puzzle.bmp" id="228" name="Google Shape;228;p6"/>
          <p:cNvPicPr preferRelativeResize="0"/>
          <p:nvPr/>
        </p:nvPicPr>
        <p:blipFill rotWithShape="1">
          <a:blip r:embed="rId3">
            <a:alphaModFix/>
          </a:blip>
          <a:srcRect b="0" l="0" r="0" t="0"/>
          <a:stretch/>
        </p:blipFill>
        <p:spPr>
          <a:xfrm>
            <a:off x="9815285" y="4442480"/>
            <a:ext cx="1752600" cy="184056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9" name="Shape 829"/>
        <p:cNvGrpSpPr/>
        <p:nvPr/>
      </p:nvGrpSpPr>
      <p:grpSpPr>
        <a:xfrm>
          <a:off x="0" y="0"/>
          <a:ext cx="0" cy="0"/>
          <a:chOff x="0" y="0"/>
          <a:chExt cx="0" cy="0"/>
        </a:xfrm>
      </p:grpSpPr>
      <p:sp>
        <p:nvSpPr>
          <p:cNvPr id="830" name="Google Shape;830;p6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1" name="Google Shape;831;p60"/>
          <p:cNvSpPr txBox="1"/>
          <p:nvPr>
            <p:ph type="title"/>
          </p:nvPr>
        </p:nvSpPr>
        <p:spPr>
          <a:xfrm>
            <a:off x="5297762" y="640080"/>
            <a:ext cx="6251110"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sz="6000">
                <a:latin typeface="Belleza"/>
                <a:ea typeface="Belleza"/>
                <a:cs typeface="Belleza"/>
                <a:sym typeface="Belleza"/>
              </a:rPr>
              <a:t>Let’s practice</a:t>
            </a:r>
            <a:endParaRPr sz="6000">
              <a:latin typeface="Belleza"/>
              <a:ea typeface="Belleza"/>
              <a:cs typeface="Belleza"/>
              <a:sym typeface="Belleza"/>
            </a:endParaRPr>
          </a:p>
        </p:txBody>
      </p:sp>
      <p:pic>
        <p:nvPicPr>
          <p:cNvPr descr="A basketball dropping into a basketball hoop" id="832" name="Google Shape;832;p60"/>
          <p:cNvPicPr preferRelativeResize="0"/>
          <p:nvPr/>
        </p:nvPicPr>
        <p:blipFill rotWithShape="1">
          <a:blip r:embed="rId3">
            <a:alphaModFix/>
          </a:blip>
          <a:srcRect b="-1" l="54670" r="-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833" name="Google Shape;833;p60"/>
          <p:cNvSpPr/>
          <p:nvPr/>
        </p:nvSpPr>
        <p:spPr>
          <a:xfrm>
            <a:off x="5412862" y="4409267"/>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831"/>
                                        </p:tgtEl>
                                        <p:attrNameLst>
                                          <p:attrName>style.visibility</p:attrName>
                                        </p:attrNameLst>
                                      </p:cBhvr>
                                      <p:to>
                                        <p:strVal val="visible"/>
                                      </p:to>
                                    </p:set>
                                    <p:animEffect filter="fade" transition="in">
                                      <p:cBhvr>
                                        <p:cTn dur="400"/>
                                        <p:tgtEl>
                                          <p:spTgt spid="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61"/>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41" name="Google Shape;841;p61"/>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842" name="Google Shape;842;p61"/>
          <p:cNvSpPr/>
          <p:nvPr/>
        </p:nvSpPr>
        <p:spPr>
          <a:xfrm>
            <a:off x="3716413" y="1241597"/>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843" name="Google Shape;843;p61"/>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61"/>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845" name="Google Shape;845;p61"/>
          <p:cNvSpPr txBox="1"/>
          <p:nvPr/>
        </p:nvSpPr>
        <p:spPr>
          <a:xfrm>
            <a:off x="5439222" y="4370391"/>
            <a:ext cx="13341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846" name="Google Shape;846;p61"/>
          <p:cNvSpPr txBox="1"/>
          <p:nvPr/>
        </p:nvSpPr>
        <p:spPr>
          <a:xfrm>
            <a:off x="6705317" y="2789242"/>
            <a:ext cx="919391"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847" name="Google Shape;847;p61"/>
          <p:cNvSpPr txBox="1"/>
          <p:nvPr/>
        </p:nvSpPr>
        <p:spPr>
          <a:xfrm>
            <a:off x="171607" y="212117"/>
            <a:ext cx="5467193" cy="116903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Current Reality:  </a:t>
            </a:r>
            <a:endParaRPr b="0" i="0" sz="3600" u="none" cap="none" strike="noStrike">
              <a:solidFill>
                <a:schemeClr val="dk1"/>
              </a:solidFill>
              <a:latin typeface="Belleza"/>
              <a:ea typeface="Belleza"/>
              <a:cs typeface="Belleza"/>
              <a:sym typeface="Belleza"/>
            </a:endParaRPr>
          </a:p>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Pre-school SEB</a:t>
            </a:r>
            <a:endParaRPr b="0" i="0" sz="3600" u="none" cap="none" strike="noStrike">
              <a:solidFill>
                <a:schemeClr val="dk1"/>
              </a:solidFill>
              <a:latin typeface="Belleza"/>
              <a:ea typeface="Belleza"/>
              <a:cs typeface="Belleza"/>
              <a:sym typeface="Belleza"/>
            </a:endParaRPr>
          </a:p>
        </p:txBody>
      </p:sp>
      <p:sp>
        <p:nvSpPr>
          <p:cNvPr id="848" name="Google Shape;848;p61"/>
          <p:cNvSpPr txBox="1"/>
          <p:nvPr/>
        </p:nvSpPr>
        <p:spPr>
          <a:xfrm>
            <a:off x="8610606" y="386512"/>
            <a:ext cx="3351149" cy="591670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Current Reality:  Pre-school staff have observed &amp; reported 40 behavioral incidents between Oct 1 and Nov 30 across classrooms &amp; settings. Staff report “disruptive behavior” (making noises, moving around, playing with supplies, impulsive calling out). These behaviors are occurring across settings and days of the week and especially in the mornings between 8:00 and 11:00.    </a:t>
            </a:r>
            <a:endParaRPr b="0" i="0" sz="1800" u="none" cap="none" strike="noStrike">
              <a:solidFill>
                <a:srgbClr val="FF6600"/>
              </a:solidFill>
              <a:highlight>
                <a:srgbClr val="FFFF00"/>
              </a:highlight>
              <a:latin typeface="Belleza"/>
              <a:ea typeface="Belleza"/>
              <a:cs typeface="Belleza"/>
              <a:sym typeface="Belleza"/>
            </a:endParaRPr>
          </a:p>
        </p:txBody>
      </p:sp>
      <p:pic>
        <p:nvPicPr>
          <p:cNvPr descr="orange arrow.png" id="849" name="Google Shape;849;p61"/>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850" name="Google Shape;850;p61"/>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1" name="Google Shape;851;p61"/>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852" name="Google Shape;852;p61"/>
          <p:cNvPicPr preferRelativeResize="0"/>
          <p:nvPr/>
        </p:nvPicPr>
        <p:blipFill rotWithShape="1">
          <a:blip r:embed="rId4">
            <a:alphaModFix/>
          </a:blip>
          <a:srcRect b="0" l="0" r="0" t="0"/>
          <a:stretch/>
        </p:blipFill>
        <p:spPr>
          <a:xfrm>
            <a:off x="0" y="6256318"/>
            <a:ext cx="1411705" cy="560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2"/>
          <p:cNvSpPr txBox="1"/>
          <p:nvPr/>
        </p:nvSpPr>
        <p:spPr>
          <a:xfrm>
            <a:off x="0" y="-34732"/>
            <a:ext cx="943665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2"/>
                </a:solidFill>
                <a:latin typeface="Arial"/>
                <a:ea typeface="Arial"/>
                <a:cs typeface="Arial"/>
                <a:sym typeface="Arial"/>
              </a:rPr>
              <a:t>Continuum of Practices for Social, Emotional, Behavior (SEB) Instruction &amp; Support</a:t>
            </a:r>
            <a:endParaRPr b="0" i="0" sz="3200" u="none" cap="none" strike="noStrike">
              <a:solidFill>
                <a:schemeClr val="dk1"/>
              </a:solidFill>
              <a:latin typeface="Arial"/>
              <a:ea typeface="Arial"/>
              <a:cs typeface="Arial"/>
              <a:sym typeface="Arial"/>
            </a:endParaRPr>
          </a:p>
        </p:txBody>
      </p:sp>
      <p:grpSp>
        <p:nvGrpSpPr>
          <p:cNvPr id="859" name="Google Shape;859;p62"/>
          <p:cNvGrpSpPr/>
          <p:nvPr/>
        </p:nvGrpSpPr>
        <p:grpSpPr>
          <a:xfrm>
            <a:off x="4594232" y="1227141"/>
            <a:ext cx="2587625" cy="4552950"/>
            <a:chOff x="0" y="0"/>
            <a:chExt cx="6096000" cy="5638800"/>
          </a:xfrm>
        </p:grpSpPr>
        <p:sp>
          <p:nvSpPr>
            <p:cNvPr id="860" name="Google Shape;860;p62"/>
            <p:cNvSpPr/>
            <p:nvPr/>
          </p:nvSpPr>
          <p:spPr>
            <a:xfrm>
              <a:off x="0" y="0"/>
              <a:ext cx="6096000" cy="5638800"/>
            </a:xfrm>
            <a:prstGeom prst="trapezoid">
              <a:avLst>
                <a:gd fmla="val 54054" name="adj"/>
              </a:avLst>
            </a:prstGeom>
            <a:gradFill>
              <a:gsLst>
                <a:gs pos="0">
                  <a:srgbClr val="CC0000"/>
                </a:gs>
                <a:gs pos="18000">
                  <a:srgbClr val="FFFF99"/>
                </a:gs>
                <a:gs pos="50000">
                  <a:srgbClr val="66FF33"/>
                </a:gs>
                <a:gs pos="65000">
                  <a:srgbClr val="33CC33"/>
                </a:gs>
                <a:gs pos="82000">
                  <a:srgbClr val="009900"/>
                </a:gs>
                <a:gs pos="100000">
                  <a:srgbClr val="009900"/>
                </a:gs>
              </a:gsLst>
              <a:lin ang="5400000" scaled="0"/>
            </a:gra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1" name="Google Shape;861;p62"/>
            <p:cNvSpPr/>
            <p:nvPr/>
          </p:nvSpPr>
          <p:spPr>
            <a:xfrm>
              <a:off x="0" y="0"/>
              <a:ext cx="6096000" cy="5638800"/>
            </a:xfrm>
            <a:prstGeom prst="rect">
              <a:avLst/>
            </a:prstGeom>
            <a:noFill/>
            <a:ln>
              <a:noFill/>
            </a:ln>
          </p:spPr>
          <p:txBody>
            <a:bodyPr anchorCtr="0" anchor="ctr" bIns="82550" lIns="82550" spcFirstLastPara="1" rIns="82550" wrap="square" tIns="82550">
              <a:noAutofit/>
            </a:bodyPr>
            <a:lstStyle/>
            <a:p>
              <a:pPr indent="0" lvl="0" marL="0" marR="0" rtl="0" algn="ctr">
                <a:lnSpc>
                  <a:spcPct val="90000"/>
                </a:lnSpc>
                <a:spcBef>
                  <a:spcPts val="0"/>
                </a:spcBef>
                <a:spcAft>
                  <a:spcPts val="0"/>
                </a:spcAft>
                <a:buClr>
                  <a:srgbClr val="000000"/>
                </a:buClr>
                <a:buSzPts val="6500"/>
                <a:buFont typeface="Arial"/>
                <a:buNone/>
              </a:pPr>
              <a:r>
                <a:t/>
              </a:r>
              <a:endParaRPr b="0" i="0" sz="6500" u="none" cap="none" strike="noStrike">
                <a:solidFill>
                  <a:srgbClr val="FFFFFF"/>
                </a:solidFill>
                <a:latin typeface="Arial"/>
                <a:ea typeface="Arial"/>
                <a:cs typeface="Arial"/>
                <a:sym typeface="Arial"/>
              </a:endParaRPr>
            </a:p>
          </p:txBody>
        </p:sp>
      </p:grpSp>
      <p:sp>
        <p:nvSpPr>
          <p:cNvPr id="862" name="Google Shape;862;p62"/>
          <p:cNvSpPr/>
          <p:nvPr/>
        </p:nvSpPr>
        <p:spPr>
          <a:xfrm>
            <a:off x="4354519" y="6240467"/>
            <a:ext cx="333261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Continuum of Supports</a:t>
            </a:r>
            <a:endParaRPr b="0" i="0" sz="1800" u="none" cap="none" strike="noStrike">
              <a:solidFill>
                <a:schemeClr val="dk1"/>
              </a:solidFill>
              <a:latin typeface="Belleza"/>
              <a:ea typeface="Belleza"/>
              <a:cs typeface="Belleza"/>
              <a:sym typeface="Belleza"/>
            </a:endParaRPr>
          </a:p>
        </p:txBody>
      </p:sp>
      <p:grpSp>
        <p:nvGrpSpPr>
          <p:cNvPr id="863" name="Google Shape;863;p62"/>
          <p:cNvGrpSpPr/>
          <p:nvPr/>
        </p:nvGrpSpPr>
        <p:grpSpPr>
          <a:xfrm>
            <a:off x="277813" y="1293815"/>
            <a:ext cx="4276726" cy="4527552"/>
            <a:chOff x="-921" y="1423"/>
            <a:chExt cx="2694" cy="2852"/>
          </a:xfrm>
        </p:grpSpPr>
        <p:sp>
          <p:nvSpPr>
            <p:cNvPr id="864" name="Google Shape;864;p62"/>
            <p:cNvSpPr txBox="1"/>
            <p:nvPr/>
          </p:nvSpPr>
          <p:spPr>
            <a:xfrm>
              <a:off x="-921" y="1425"/>
              <a:ext cx="2609" cy="2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Universal Tier 1: SEB</a:t>
              </a:r>
              <a:endParaRPr b="1" i="0" sz="18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Review school-wide/classroom teaching matrices for attendance, work completion, and on-task behavior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Re-teach expectations with on-going explicit instruction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Prompt &amp; use performance feedback to reinforce expected behavior &amp; correct problematic behavior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OTRs and engagement strategies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Cooperative Learning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Adequate planning &amp; teaching time for progress monitoring, active Ss participation with frequent feedback, culturally responsive teaching &amp; learning</a:t>
              </a:r>
              <a:endParaRPr b="0" i="0" sz="1400" u="none" cap="none" strike="noStrike">
                <a:solidFill>
                  <a:srgbClr val="000000"/>
                </a:solidFill>
                <a:latin typeface="Arial"/>
                <a:ea typeface="Arial"/>
                <a:cs typeface="Arial"/>
                <a:sym typeface="Arial"/>
              </a:endParaRPr>
            </a:p>
          </p:txBody>
        </p:sp>
        <p:sp>
          <p:nvSpPr>
            <p:cNvPr id="865" name="Google Shape;865;p62"/>
            <p:cNvSpPr/>
            <p:nvPr/>
          </p:nvSpPr>
          <p:spPr>
            <a:xfrm>
              <a:off x="1608" y="1423"/>
              <a:ext cx="165" cy="2815"/>
            </a:xfrm>
            <a:prstGeom prst="leftBrace">
              <a:avLst>
                <a:gd fmla="val 48575"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866" name="Google Shape;866;p62"/>
          <p:cNvGrpSpPr/>
          <p:nvPr/>
        </p:nvGrpSpPr>
        <p:grpSpPr>
          <a:xfrm>
            <a:off x="7092885" y="3042615"/>
            <a:ext cx="4437062" cy="3678239"/>
            <a:chOff x="3096" y="2013"/>
            <a:chExt cx="2795" cy="2317"/>
          </a:xfrm>
        </p:grpSpPr>
        <p:sp>
          <p:nvSpPr>
            <p:cNvPr id="867" name="Google Shape;867;p62"/>
            <p:cNvSpPr txBox="1"/>
            <p:nvPr/>
          </p:nvSpPr>
          <p:spPr>
            <a:xfrm>
              <a:off x="3414" y="2387"/>
              <a:ext cx="2477" cy="1943"/>
            </a:xfrm>
            <a:prstGeom prst="rect">
              <a:avLst/>
            </a:prstGeom>
            <a:noFill/>
            <a:ln>
              <a:noFill/>
            </a:ln>
          </p:spPr>
          <p:txBody>
            <a:bodyPr anchorCtr="0" anchor="t" bIns="45700" lIns="91425" spcFirstLastPara="1" rIns="91425" wrap="square" tIns="45700">
              <a:spAutoFit/>
            </a:bodyPr>
            <a:lstStyle/>
            <a:p>
              <a:pPr indent="1588"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a:t>
              </a:r>
              <a:r>
                <a:rPr b="1" i="0" lang="en-US" sz="1800" u="none" cap="none" strike="noStrike">
                  <a:solidFill>
                    <a:schemeClr val="dk1"/>
                  </a:solidFill>
                  <a:latin typeface="Belleza"/>
                  <a:ea typeface="Belleza"/>
                  <a:cs typeface="Belleza"/>
                  <a:sym typeface="Belleza"/>
                </a:rPr>
                <a:t>Targeted Intervention Tier 2:  SEB </a:t>
              </a:r>
              <a:endParaRPr b="0" i="0" sz="1400" u="none" cap="none" strike="noStrike">
                <a:solidFill>
                  <a:srgbClr val="000000"/>
                </a:solidFill>
                <a:latin typeface="Arial"/>
                <a:ea typeface="Arial"/>
                <a:cs typeface="Arial"/>
                <a:sym typeface="Arial"/>
              </a:endParaRPr>
            </a:p>
            <a:p>
              <a:pPr indent="1588" lvl="0" marL="0" marR="0" rtl="0" algn="l">
                <a:lnSpc>
                  <a:spcPct val="90000"/>
                </a:lnSpc>
                <a:spcBef>
                  <a:spcPts val="0"/>
                </a:spcBef>
                <a:spcAft>
                  <a:spcPts val="0"/>
                </a:spcAft>
                <a:buClr>
                  <a:srgbClr val="000000"/>
                </a:buClr>
                <a:buSzPts val="1800"/>
                <a:buFont typeface="Arial"/>
                <a:buNone/>
              </a:pPr>
              <a:r>
                <a:t/>
              </a:r>
              <a:endParaRPr b="1" i="0" sz="1800" u="none" cap="none" strike="noStrike">
                <a:solidFill>
                  <a:schemeClr val="dk1"/>
                </a:solidFill>
                <a:latin typeface="Belleza"/>
                <a:ea typeface="Belleza"/>
                <a:cs typeface="Belleza"/>
                <a:sym typeface="Belleza"/>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Check-in, Check-out</a:t>
              </a:r>
              <a:endParaRPr b="0" i="0" sz="1400" u="none" cap="none" strike="noStrike">
                <a:solidFill>
                  <a:srgbClr val="000000"/>
                </a:solidFill>
                <a:latin typeface="Arial"/>
                <a:ea typeface="Arial"/>
                <a:cs typeface="Arial"/>
                <a:sym typeface="Arial"/>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Small group, data informed SEB skills &amp; academic instruction</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Belleza"/>
                  <a:ea typeface="Belleza"/>
                  <a:cs typeface="Belleza"/>
                  <a:sym typeface="Belleza"/>
                </a:rPr>
                <a:t>* with adequate planning &amp; teaching time for progress monitoring, active Ss participation with frequent feedback, culturally responsive teaching &amp; learning</a:t>
              </a:r>
              <a:endParaRPr b="0" i="0" sz="1800" u="none" cap="none" strike="noStrike">
                <a:solidFill>
                  <a:schemeClr val="dk1"/>
                </a:solidFill>
                <a:latin typeface="Belleza"/>
                <a:ea typeface="Belleza"/>
                <a:cs typeface="Belleza"/>
                <a:sym typeface="Belleza"/>
              </a:endParaRPr>
            </a:p>
          </p:txBody>
        </p:sp>
        <p:sp>
          <p:nvSpPr>
            <p:cNvPr id="868" name="Google Shape;868;p62"/>
            <p:cNvSpPr/>
            <p:nvPr/>
          </p:nvSpPr>
          <p:spPr>
            <a:xfrm flipH="1">
              <a:off x="3096" y="2013"/>
              <a:ext cx="142" cy="1109"/>
            </a:xfrm>
            <a:prstGeom prst="leftBrace">
              <a:avLst>
                <a:gd fmla="val 61105" name="adj1"/>
                <a:gd fmla="val 83333"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869" name="Google Shape;869;p62"/>
          <p:cNvGrpSpPr/>
          <p:nvPr/>
        </p:nvGrpSpPr>
        <p:grpSpPr>
          <a:xfrm>
            <a:off x="6821930" y="1117828"/>
            <a:ext cx="4673629" cy="1338262"/>
            <a:chOff x="3279" y="1095"/>
            <a:chExt cx="2483" cy="843"/>
          </a:xfrm>
        </p:grpSpPr>
        <p:sp>
          <p:nvSpPr>
            <p:cNvPr id="870" name="Google Shape;870;p62"/>
            <p:cNvSpPr txBox="1"/>
            <p:nvPr/>
          </p:nvSpPr>
          <p:spPr>
            <a:xfrm>
              <a:off x="3543" y="1095"/>
              <a:ext cx="2219" cy="84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Intensive Intervention Tier 3: SEB</a:t>
              </a:r>
              <a:endParaRPr b="1" i="0" sz="1800" u="none" cap="none" strike="noStrike">
                <a:solidFill>
                  <a:schemeClr val="dk1"/>
                </a:solidFill>
                <a:latin typeface="Belleza"/>
                <a:ea typeface="Belleza"/>
                <a:cs typeface="Belleza"/>
                <a:sym typeface="Belleza"/>
              </a:endParaRPr>
            </a:p>
            <a:p>
              <a:pPr indent="-285750" lvl="1" marL="285750" marR="0" rtl="0" algn="l">
                <a:lnSpc>
                  <a:spcPct val="9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Individualized, functional assessment based behavior support plan</a:t>
              </a:r>
              <a:endParaRPr b="0" i="0" sz="1400" u="none" cap="none" strike="noStrike">
                <a:solidFill>
                  <a:srgbClr val="000000"/>
                </a:solidFill>
                <a:latin typeface="Arial"/>
                <a:ea typeface="Arial"/>
                <a:cs typeface="Arial"/>
                <a:sym typeface="Arial"/>
              </a:endParaRPr>
            </a:p>
            <a:p>
              <a:pPr indent="-285750" lvl="1" marL="285750" marR="0" rtl="0" algn="l">
                <a:lnSpc>
                  <a:spcPct val="90000"/>
                </a:lnSpc>
                <a:spcBef>
                  <a:spcPts val="0"/>
                </a:spcBef>
                <a:spcAft>
                  <a:spcPts val="0"/>
                </a:spcAft>
                <a:buClr>
                  <a:schemeClr val="dk1"/>
                </a:buClr>
                <a:buSzPts val="1600"/>
                <a:buFont typeface="Arial"/>
                <a:buChar char="•"/>
              </a:pPr>
              <a:r>
                <a:rPr b="0" i="0" lang="en-US" sz="1800" u="none" cap="none" strike="noStrike">
                  <a:solidFill>
                    <a:schemeClr val="dk1"/>
                  </a:solidFill>
                  <a:latin typeface="Belleza"/>
                  <a:ea typeface="Belleza"/>
                  <a:cs typeface="Belleza"/>
                  <a:sym typeface="Belleza"/>
                </a:rPr>
                <a:t>Wrap around support for student &amp; family</a:t>
              </a:r>
              <a:endParaRPr b="0" i="0" sz="1800" u="none" cap="none" strike="noStrike">
                <a:solidFill>
                  <a:schemeClr val="dk1"/>
                </a:solidFill>
                <a:latin typeface="Belleza"/>
                <a:ea typeface="Belleza"/>
                <a:cs typeface="Belleza"/>
                <a:sym typeface="Belleza"/>
              </a:endParaRPr>
            </a:p>
          </p:txBody>
        </p:sp>
        <p:sp>
          <p:nvSpPr>
            <p:cNvPr id="871" name="Google Shape;871;p62"/>
            <p:cNvSpPr/>
            <p:nvPr/>
          </p:nvSpPr>
          <p:spPr>
            <a:xfrm flipH="1">
              <a:off x="3279" y="1232"/>
              <a:ext cx="138" cy="504"/>
            </a:xfrm>
            <a:prstGeom prst="leftBrace">
              <a:avLst>
                <a:gd fmla="val 50708" name="adj1"/>
                <a:gd fmla="val 27769"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72" name="Google Shape;872;p62"/>
          <p:cNvSpPr/>
          <p:nvPr/>
        </p:nvSpPr>
        <p:spPr>
          <a:xfrm>
            <a:off x="39565" y="1293814"/>
            <a:ext cx="4454400" cy="5564100"/>
          </a:xfrm>
          <a:prstGeom prst="roundRect">
            <a:avLst>
              <a:gd fmla="val 16667" name="adj"/>
            </a:avLst>
          </a:prstGeom>
          <a:noFill/>
          <a:ln cap="flat" cmpd="sng" w="41275">
            <a:solidFill>
              <a:srgbClr val="008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3" name="Google Shape;873;p62"/>
          <p:cNvSpPr/>
          <p:nvPr/>
        </p:nvSpPr>
        <p:spPr>
          <a:xfrm>
            <a:off x="7221550" y="904491"/>
            <a:ext cx="4313699" cy="1760538"/>
          </a:xfrm>
          <a:prstGeom prst="roundRect">
            <a:avLst>
              <a:gd fmla="val 16667" name="adj"/>
            </a:avLst>
          </a:prstGeom>
          <a:noFill/>
          <a:ln cap="flat" cmpd="sng" w="41275">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4" name="Google Shape;874;p62"/>
          <p:cNvSpPr/>
          <p:nvPr/>
        </p:nvSpPr>
        <p:spPr>
          <a:xfrm>
            <a:off x="7507346" y="3427400"/>
            <a:ext cx="3932238" cy="3430599"/>
          </a:xfrm>
          <a:prstGeom prst="roundRect">
            <a:avLst>
              <a:gd fmla="val 16667" name="adj"/>
            </a:avLst>
          </a:prstGeom>
          <a:noFill/>
          <a:ln cap="flat" cmpd="sng" w="41275">
            <a:solidFill>
              <a:srgbClr val="FFFF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6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3"/>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82" name="Google Shape;882;p63"/>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883" name="Google Shape;883;p63"/>
          <p:cNvSpPr/>
          <p:nvPr/>
        </p:nvSpPr>
        <p:spPr>
          <a:xfrm>
            <a:off x="3716413" y="1241597"/>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884" name="Google Shape;884;p63"/>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63"/>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886" name="Google Shape;886;p63"/>
          <p:cNvSpPr txBox="1"/>
          <p:nvPr/>
        </p:nvSpPr>
        <p:spPr>
          <a:xfrm>
            <a:off x="5257607" y="4463557"/>
            <a:ext cx="1676785"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887" name="Google Shape;887;p63"/>
          <p:cNvSpPr txBox="1"/>
          <p:nvPr/>
        </p:nvSpPr>
        <p:spPr>
          <a:xfrm>
            <a:off x="6553201" y="2789242"/>
            <a:ext cx="1071508"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888" name="Google Shape;888;p63"/>
          <p:cNvSpPr txBox="1"/>
          <p:nvPr/>
        </p:nvSpPr>
        <p:spPr>
          <a:xfrm>
            <a:off x="247807" y="253867"/>
            <a:ext cx="5467200" cy="116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Arial"/>
              <a:buNone/>
            </a:pPr>
            <a:r>
              <a:rPr b="0" i="0" lang="en-US" sz="3600" u="none" cap="none" strike="noStrike">
                <a:solidFill>
                  <a:schemeClr val="dk1"/>
                </a:solidFill>
                <a:latin typeface="Belleza"/>
                <a:ea typeface="Belleza"/>
                <a:cs typeface="Belleza"/>
                <a:sym typeface="Belleza"/>
              </a:rPr>
              <a:t>Outcome:  </a:t>
            </a:r>
            <a:endParaRPr b="0" i="0" sz="3600" u="none" cap="none" strike="noStrike">
              <a:solidFill>
                <a:schemeClr val="dk1"/>
              </a:solidFill>
              <a:latin typeface="Belleza"/>
              <a:ea typeface="Belleza"/>
              <a:cs typeface="Belleza"/>
              <a:sym typeface="Belleza"/>
            </a:endParaRPr>
          </a:p>
          <a:p>
            <a:pPr indent="0" lvl="0" marL="0" marR="0" rtl="0" algn="l">
              <a:lnSpc>
                <a:spcPct val="90000"/>
              </a:lnSpc>
              <a:spcBef>
                <a:spcPts val="0"/>
              </a:spcBef>
              <a:spcAft>
                <a:spcPts val="0"/>
              </a:spcAft>
              <a:buClr>
                <a:schemeClr val="dk1"/>
              </a:buClr>
              <a:buSzPts val="4400"/>
              <a:buFont typeface="Arial"/>
              <a:buNone/>
            </a:pPr>
            <a:r>
              <a:rPr b="0" i="0" lang="en-US" sz="3600" u="none" cap="none" strike="noStrike">
                <a:solidFill>
                  <a:schemeClr val="dk1"/>
                </a:solidFill>
                <a:latin typeface="Belleza"/>
                <a:ea typeface="Belleza"/>
                <a:cs typeface="Belleza"/>
                <a:sym typeface="Belleza"/>
              </a:rPr>
              <a:t>Pre-school SEB</a:t>
            </a:r>
            <a:endParaRPr b="0" i="0" sz="3600" u="none" cap="none" strike="noStrike">
              <a:solidFill>
                <a:schemeClr val="dk1"/>
              </a:solidFill>
              <a:latin typeface="Belleza"/>
              <a:ea typeface="Belleza"/>
              <a:cs typeface="Belleza"/>
              <a:sym typeface="Belleza"/>
            </a:endParaRPr>
          </a:p>
        </p:txBody>
      </p:sp>
      <p:sp>
        <p:nvSpPr>
          <p:cNvPr id="889" name="Google Shape;889;p63"/>
          <p:cNvSpPr txBox="1"/>
          <p:nvPr/>
        </p:nvSpPr>
        <p:spPr>
          <a:xfrm>
            <a:off x="8744750" y="586951"/>
            <a:ext cx="3351149" cy="2171737"/>
          </a:xfrm>
          <a:prstGeom prst="rect">
            <a:avLst/>
          </a:prstGeom>
          <a:noFill/>
          <a:ln cap="flat" cmpd="sng" w="47625">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Progress Monitor:    </a:t>
            </a:r>
            <a:endParaRPr b="0" i="0" sz="1800" u="none" cap="none" strike="noStrike">
              <a:solidFill>
                <a:srgbClr val="FF6600"/>
              </a:solidFill>
              <a:highlight>
                <a:srgbClr val="FFFF00"/>
              </a:highlight>
              <a:latin typeface="Belleza"/>
              <a:ea typeface="Belleza"/>
              <a:cs typeface="Belleza"/>
              <a:sym typeface="Belleza"/>
            </a:endParaRPr>
          </a:p>
        </p:txBody>
      </p:sp>
      <p:pic>
        <p:nvPicPr>
          <p:cNvPr descr="orange arrow.png" id="890" name="Google Shape;890;p63"/>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891" name="Google Shape;891;p63"/>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2" name="Google Shape;892;p63"/>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893" name="Google Shape;893;p63"/>
          <p:cNvPicPr preferRelativeResize="0"/>
          <p:nvPr/>
        </p:nvPicPr>
        <p:blipFill rotWithShape="1">
          <a:blip r:embed="rId4">
            <a:alphaModFix/>
          </a:blip>
          <a:srcRect b="0" l="0" r="0" t="0"/>
          <a:stretch/>
        </p:blipFill>
        <p:spPr>
          <a:xfrm>
            <a:off x="0" y="6256318"/>
            <a:ext cx="1411705" cy="560629"/>
          </a:xfrm>
          <a:prstGeom prst="rect">
            <a:avLst/>
          </a:prstGeom>
          <a:noFill/>
          <a:ln>
            <a:noFill/>
          </a:ln>
        </p:spPr>
      </p:pic>
      <p:pic>
        <p:nvPicPr>
          <p:cNvPr descr="curved-arrow-bright-blue-hi.png" id="894" name="Google Shape;894;p63"/>
          <p:cNvPicPr preferRelativeResize="0"/>
          <p:nvPr/>
        </p:nvPicPr>
        <p:blipFill rotWithShape="1">
          <a:blip r:embed="rId5">
            <a:alphaModFix/>
          </a:blip>
          <a:srcRect b="0" l="0" r="0" t="0"/>
          <a:stretch/>
        </p:blipFill>
        <p:spPr>
          <a:xfrm rot="-397551">
            <a:off x="7027974" y="4444875"/>
            <a:ext cx="704850" cy="984250"/>
          </a:xfrm>
          <a:prstGeom prst="rect">
            <a:avLst/>
          </a:prstGeom>
          <a:noFill/>
          <a:ln>
            <a:noFill/>
          </a:ln>
        </p:spPr>
      </p:pic>
      <p:pic>
        <p:nvPicPr>
          <p:cNvPr descr="green arrow.png" id="895" name="Google Shape;895;p63"/>
          <p:cNvPicPr preferRelativeResize="0"/>
          <p:nvPr/>
        </p:nvPicPr>
        <p:blipFill rotWithShape="1">
          <a:blip r:embed="rId6">
            <a:alphaModFix/>
          </a:blip>
          <a:srcRect b="0" l="0" r="0" t="0"/>
          <a:stretch/>
        </p:blipFill>
        <p:spPr>
          <a:xfrm flipH="1">
            <a:off x="2661169" y="1561765"/>
            <a:ext cx="1606031" cy="1077045"/>
          </a:xfrm>
          <a:prstGeom prst="rect">
            <a:avLst/>
          </a:prstGeom>
          <a:noFill/>
          <a:ln>
            <a:noFill/>
          </a:ln>
        </p:spPr>
      </p:pic>
      <p:sp>
        <p:nvSpPr>
          <p:cNvPr id="896" name="Google Shape;896;p63"/>
          <p:cNvSpPr txBox="1"/>
          <p:nvPr/>
        </p:nvSpPr>
        <p:spPr>
          <a:xfrm>
            <a:off x="7461499" y="5418120"/>
            <a:ext cx="3857977" cy="1231106"/>
          </a:xfrm>
          <a:prstGeom prst="rect">
            <a:avLst/>
          </a:prstGeom>
          <a:noFill/>
          <a:ln cap="flat" cmpd="sng" w="53975">
            <a:solidFill>
              <a:srgbClr val="2F549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7" name="Google Shape;897;p63"/>
          <p:cNvSpPr txBox="1"/>
          <p:nvPr/>
        </p:nvSpPr>
        <p:spPr>
          <a:xfrm>
            <a:off x="122280" y="2587629"/>
            <a:ext cx="2976033" cy="1846659"/>
          </a:xfrm>
          <a:prstGeom prst="rect">
            <a:avLst/>
          </a:prstGeom>
          <a:noFill/>
          <a:ln cap="flat" cmpd="sng" w="53975">
            <a:solidFill>
              <a:srgbClr val="54813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sp>
        <p:nvSpPr>
          <p:cNvPr id="902" name="Google Shape;902;p6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Large skydiving group mid-air" id="903" name="Google Shape;903;p64"/>
          <p:cNvPicPr preferRelativeResize="0"/>
          <p:nvPr/>
        </p:nvPicPr>
        <p:blipFill rotWithShape="1">
          <a:blip r:embed="rId3">
            <a:alphaModFix/>
          </a:blip>
          <a:srcRect b="3842" l="0" r="0" t="11570"/>
          <a:stretch/>
        </p:blipFill>
        <p:spPr>
          <a:xfrm>
            <a:off x="-3047" y="10"/>
            <a:ext cx="12191999" cy="6857990"/>
          </a:xfrm>
          <a:prstGeom prst="rect">
            <a:avLst/>
          </a:prstGeom>
          <a:noFill/>
          <a:ln>
            <a:noFill/>
          </a:ln>
        </p:spPr>
      </p:pic>
      <p:sp>
        <p:nvSpPr>
          <p:cNvPr id="904" name="Google Shape;904;p64"/>
          <p:cNvSpPr/>
          <p:nvPr/>
        </p:nvSpPr>
        <p:spPr>
          <a:xfrm>
            <a:off x="0" y="2207602"/>
            <a:ext cx="12191999" cy="3162146"/>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5" name="Google Shape;905;p64"/>
          <p:cNvSpPr txBox="1"/>
          <p:nvPr>
            <p:ph type="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b="1" lang="en-US" sz="4800">
                <a:solidFill>
                  <a:schemeClr val="lt1"/>
                </a:solidFill>
                <a:latin typeface="Belleza"/>
                <a:ea typeface="Belleza"/>
                <a:cs typeface="Belleza"/>
                <a:sym typeface="Belleza"/>
              </a:rPr>
              <a:t>Team Share Time</a:t>
            </a:r>
            <a:endParaRPr b="1" sz="4800">
              <a:solidFill>
                <a:schemeClr val="lt1"/>
              </a:solidFill>
              <a:latin typeface="Belleza"/>
              <a:ea typeface="Belleza"/>
              <a:cs typeface="Belleza"/>
              <a:sym typeface="Belleza"/>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latin typeface="Belleza"/>
                <a:ea typeface="Belleza"/>
                <a:cs typeface="Belleza"/>
                <a:sym typeface="Belleza"/>
              </a:rPr>
              <a:t>Let’s focus in on data-informed decision making at Tier 2 …</a:t>
            </a:r>
            <a:endParaRPr/>
          </a:p>
        </p:txBody>
      </p:sp>
      <p:sp>
        <p:nvSpPr>
          <p:cNvPr id="911" name="Google Shape;911;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6" name="Shape 916"/>
        <p:cNvGrpSpPr/>
        <p:nvPr/>
      </p:nvGrpSpPr>
      <p:grpSpPr>
        <a:xfrm>
          <a:off x="0" y="0"/>
          <a:ext cx="0" cy="0"/>
          <a:chOff x="0" y="0"/>
          <a:chExt cx="0" cy="0"/>
        </a:xfrm>
      </p:grpSpPr>
      <p:sp>
        <p:nvSpPr>
          <p:cNvPr id="917" name="Google Shape;917;p66"/>
          <p:cNvSpPr txBox="1"/>
          <p:nvPr>
            <p:ph type="title"/>
          </p:nvPr>
        </p:nvSpPr>
        <p:spPr>
          <a:xfrm>
            <a:off x="276450" y="120850"/>
            <a:ext cx="11598600" cy="717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262626"/>
              </a:buClr>
              <a:buSzPts val="3600"/>
              <a:buFont typeface="Century Gothic"/>
              <a:buNone/>
            </a:pPr>
            <a:r>
              <a:rPr lang="en-US"/>
              <a:t>Universal Screening Process</a:t>
            </a:r>
            <a:endParaRPr/>
          </a:p>
        </p:txBody>
      </p:sp>
      <p:sp>
        <p:nvSpPr>
          <p:cNvPr id="918" name="Google Shape;918;p66"/>
          <p:cNvSpPr txBox="1"/>
          <p:nvPr/>
        </p:nvSpPr>
        <p:spPr>
          <a:xfrm>
            <a:off x="1752599" y="990600"/>
            <a:ext cx="8556900" cy="9906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Century Gothic"/>
              <a:buNone/>
            </a:pPr>
            <a:r>
              <a:rPr b="0" i="0" lang="en-US" sz="2000" u="none" cap="none" strike="noStrike">
                <a:solidFill>
                  <a:srgbClr val="000000"/>
                </a:solidFill>
                <a:latin typeface="Century Gothic"/>
                <a:ea typeface="Century Gothic"/>
                <a:cs typeface="Century Gothic"/>
                <a:sym typeface="Century Gothic"/>
              </a:rPr>
              <a:t>Minimum of </a:t>
            </a:r>
            <a:r>
              <a:rPr b="1" i="0" lang="en-US" sz="2000" u="none" cap="none" strike="noStrike">
                <a:solidFill>
                  <a:srgbClr val="000000"/>
                </a:solidFill>
                <a:latin typeface="Century Gothic"/>
                <a:ea typeface="Century Gothic"/>
                <a:cs typeface="Century Gothic"/>
                <a:sym typeface="Century Gothic"/>
              </a:rPr>
              <a:t>two </a:t>
            </a:r>
            <a:r>
              <a:rPr b="0" i="0" lang="en-US" sz="2000" u="none" cap="none" strike="noStrike">
                <a:solidFill>
                  <a:srgbClr val="000000"/>
                </a:solidFill>
                <a:latin typeface="Century Gothic"/>
                <a:ea typeface="Century Gothic"/>
                <a:cs typeface="Century Gothic"/>
                <a:sym typeface="Century Gothic"/>
              </a:rPr>
              <a:t>data sources to accurately identify students with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Century Gothic"/>
              <a:buNone/>
            </a:pPr>
            <a:r>
              <a:rPr b="0" i="0" lang="en-US" sz="2000" u="none" cap="none" strike="noStrike">
                <a:solidFill>
                  <a:srgbClr val="000000"/>
                </a:solidFill>
                <a:latin typeface="Century Gothic"/>
                <a:ea typeface="Century Gothic"/>
                <a:cs typeface="Century Gothic"/>
                <a:sym typeface="Century Gothic"/>
              </a:rPr>
              <a:t>Externalizing and/or internalizing social, emotional or behavioral risk factors</a:t>
            </a:r>
            <a:endParaRPr b="0" i="0" sz="1400" u="none" cap="none" strike="noStrike">
              <a:solidFill>
                <a:srgbClr val="000000"/>
              </a:solidFill>
              <a:latin typeface="Arial"/>
              <a:ea typeface="Arial"/>
              <a:cs typeface="Arial"/>
              <a:sym typeface="Arial"/>
            </a:endParaRPr>
          </a:p>
        </p:txBody>
      </p:sp>
      <p:sp>
        <p:nvSpPr>
          <p:cNvPr id="919" name="Google Shape;919;p66"/>
          <p:cNvSpPr/>
          <p:nvPr/>
        </p:nvSpPr>
        <p:spPr>
          <a:xfrm>
            <a:off x="1752600" y="2133600"/>
            <a:ext cx="2705100" cy="1645200"/>
          </a:xfrm>
          <a:prstGeom prst="rect">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Request for Assistance</a:t>
            </a:r>
            <a:endParaRPr b="0" i="0" sz="1400" u="none" cap="none" strike="noStrike">
              <a:solidFill>
                <a:srgbClr val="000000"/>
              </a:solidFill>
              <a:latin typeface="Arial"/>
              <a:ea typeface="Arial"/>
              <a:cs typeface="Arial"/>
              <a:sym typeface="Arial"/>
            </a:endParaRPr>
          </a:p>
        </p:txBody>
      </p:sp>
      <p:sp>
        <p:nvSpPr>
          <p:cNvPr id="920" name="Google Shape;920;p66"/>
          <p:cNvSpPr/>
          <p:nvPr/>
        </p:nvSpPr>
        <p:spPr>
          <a:xfrm>
            <a:off x="4724400" y="2133600"/>
            <a:ext cx="2743200" cy="1645200"/>
          </a:xfrm>
          <a:prstGeom prst="rect">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Schoolwide Data</a:t>
            </a:r>
            <a:endParaRPr b="0" i="0" sz="1400" u="none" cap="none" strike="noStrike">
              <a:solidFill>
                <a:srgbClr val="000000"/>
              </a:solidFill>
              <a:latin typeface="Arial"/>
              <a:ea typeface="Arial"/>
              <a:cs typeface="Arial"/>
              <a:sym typeface="Arial"/>
            </a:endParaRPr>
          </a:p>
        </p:txBody>
      </p:sp>
      <p:sp>
        <p:nvSpPr>
          <p:cNvPr id="921" name="Google Shape;921;p66"/>
          <p:cNvSpPr/>
          <p:nvPr/>
        </p:nvSpPr>
        <p:spPr>
          <a:xfrm>
            <a:off x="7734300" y="2145792"/>
            <a:ext cx="2476500" cy="1632900"/>
          </a:xfrm>
          <a:prstGeom prst="rect">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Universal Screener </a:t>
            </a:r>
            <a:br>
              <a:rPr b="0" i="0" lang="en-US" sz="2400" u="none" cap="none" strike="noStrike">
                <a:solidFill>
                  <a:srgbClr val="000000"/>
                </a:solidFill>
                <a:latin typeface="Century Gothic"/>
                <a:ea typeface="Century Gothic"/>
                <a:cs typeface="Century Gothic"/>
                <a:sym typeface="Century Gothic"/>
              </a:rPr>
            </a:br>
            <a:r>
              <a:rPr b="0" i="0" lang="en-US" sz="1600" u="none" cap="none" strike="noStrike">
                <a:solidFill>
                  <a:srgbClr val="000000"/>
                </a:solidFill>
                <a:latin typeface="Century Gothic"/>
                <a:ea typeface="Century Gothic"/>
                <a:cs typeface="Century Gothic"/>
                <a:sym typeface="Century Gothic"/>
              </a:rPr>
              <a:t>(what additional information do we need?)</a:t>
            </a:r>
            <a:endParaRPr b="0" i="0" sz="1400" u="none" cap="none" strike="noStrike">
              <a:solidFill>
                <a:srgbClr val="000000"/>
              </a:solidFill>
              <a:latin typeface="Arial"/>
              <a:ea typeface="Arial"/>
              <a:cs typeface="Arial"/>
              <a:sym typeface="Arial"/>
            </a:endParaRPr>
          </a:p>
        </p:txBody>
      </p:sp>
      <p:sp>
        <p:nvSpPr>
          <p:cNvPr id="922" name="Google Shape;922;p66"/>
          <p:cNvSpPr/>
          <p:nvPr/>
        </p:nvSpPr>
        <p:spPr>
          <a:xfrm>
            <a:off x="3733800" y="4191000"/>
            <a:ext cx="4800600" cy="1828800"/>
          </a:xfrm>
          <a:prstGeom prst="ellipse">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Team Collects and Reviews Data</a:t>
            </a:r>
            <a:endParaRPr b="0" i="0" sz="1400" u="none" cap="none" strike="noStrike">
              <a:solidFill>
                <a:srgbClr val="000000"/>
              </a:solidFill>
              <a:latin typeface="Arial"/>
              <a:ea typeface="Arial"/>
              <a:cs typeface="Arial"/>
              <a:sym typeface="Arial"/>
            </a:endParaRPr>
          </a:p>
        </p:txBody>
      </p:sp>
      <p:cxnSp>
        <p:nvCxnSpPr>
          <p:cNvPr id="923" name="Google Shape;923;p66"/>
          <p:cNvCxnSpPr>
            <a:stCxn id="919" idx="2"/>
          </p:cNvCxnSpPr>
          <p:nvPr/>
        </p:nvCxnSpPr>
        <p:spPr>
          <a:xfrm>
            <a:off x="3105150" y="3778800"/>
            <a:ext cx="933600" cy="793200"/>
          </a:xfrm>
          <a:prstGeom prst="straightConnector1">
            <a:avLst/>
          </a:prstGeom>
          <a:noFill/>
          <a:ln cap="rnd" cmpd="sng" w="9525">
            <a:solidFill>
              <a:srgbClr val="9D2D0F"/>
            </a:solidFill>
            <a:prstDash val="solid"/>
            <a:round/>
            <a:headEnd len="sm" w="sm" type="none"/>
            <a:tailEnd len="med" w="med" type="triangle"/>
          </a:ln>
        </p:spPr>
      </p:cxnSp>
      <p:cxnSp>
        <p:nvCxnSpPr>
          <p:cNvPr id="924" name="Google Shape;924;p66"/>
          <p:cNvCxnSpPr>
            <a:stCxn id="920" idx="2"/>
          </p:cNvCxnSpPr>
          <p:nvPr/>
        </p:nvCxnSpPr>
        <p:spPr>
          <a:xfrm>
            <a:off x="6096000" y="3778800"/>
            <a:ext cx="0" cy="372900"/>
          </a:xfrm>
          <a:prstGeom prst="straightConnector1">
            <a:avLst/>
          </a:prstGeom>
          <a:noFill/>
          <a:ln cap="rnd" cmpd="sng" w="9525">
            <a:solidFill>
              <a:srgbClr val="9D2D0F"/>
            </a:solidFill>
            <a:prstDash val="solid"/>
            <a:round/>
            <a:headEnd len="sm" w="sm" type="none"/>
            <a:tailEnd len="med" w="med" type="triangle"/>
          </a:ln>
        </p:spPr>
      </p:cxnSp>
      <p:cxnSp>
        <p:nvCxnSpPr>
          <p:cNvPr id="925" name="Google Shape;925;p66"/>
          <p:cNvCxnSpPr>
            <a:stCxn id="921" idx="2"/>
          </p:cNvCxnSpPr>
          <p:nvPr/>
        </p:nvCxnSpPr>
        <p:spPr>
          <a:xfrm flipH="1">
            <a:off x="8000850" y="3778692"/>
            <a:ext cx="971700" cy="717000"/>
          </a:xfrm>
          <a:prstGeom prst="straightConnector1">
            <a:avLst/>
          </a:prstGeom>
          <a:noFill/>
          <a:ln cap="rnd" cmpd="sng" w="9525">
            <a:solidFill>
              <a:srgbClr val="9D2D0F"/>
            </a:solidFill>
            <a:prstDash val="solid"/>
            <a:round/>
            <a:headEnd len="sm" w="sm" type="none"/>
            <a:tailEnd len="med" w="med" type="triangle"/>
          </a:ln>
        </p:spPr>
      </p:cxnSp>
      <p:sp>
        <p:nvSpPr>
          <p:cNvPr id="926" name="Google Shape;926;p66"/>
          <p:cNvSpPr/>
          <p:nvPr/>
        </p:nvSpPr>
        <p:spPr>
          <a:xfrm>
            <a:off x="7074877" y="6045527"/>
            <a:ext cx="3723300" cy="646200"/>
          </a:xfrm>
          <a:prstGeom prst="rect">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Student matched to intervention</a:t>
            </a:r>
            <a:br>
              <a:rPr b="1" i="0" lang="en-US" sz="1800" u="none" cap="none" strike="noStrike">
                <a:solidFill>
                  <a:schemeClr val="dk1"/>
                </a:solidFill>
                <a:latin typeface="Century Gothic"/>
                <a:ea typeface="Century Gothic"/>
                <a:cs typeface="Century Gothic"/>
                <a:sym typeface="Century Gothic"/>
              </a:rPr>
            </a:br>
            <a:endParaRPr b="1" i="0" sz="1800" u="none" cap="none" strike="noStrike">
              <a:solidFill>
                <a:schemeClr val="dk1"/>
              </a:solidFill>
              <a:latin typeface="Century Gothic"/>
              <a:ea typeface="Century Gothic"/>
              <a:cs typeface="Century Gothic"/>
              <a:sym typeface="Century Gothic"/>
            </a:endParaRPr>
          </a:p>
        </p:txBody>
      </p:sp>
      <p:sp>
        <p:nvSpPr>
          <p:cNvPr id="927" name="Google Shape;927;p66"/>
          <p:cNvSpPr/>
          <p:nvPr/>
        </p:nvSpPr>
        <p:spPr>
          <a:xfrm>
            <a:off x="1631548" y="6059024"/>
            <a:ext cx="3723300" cy="646200"/>
          </a:xfrm>
          <a:prstGeom prst="rect">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Student meets data based decision rules</a:t>
            </a:r>
            <a:endParaRPr b="0" i="0" sz="1400" u="none" cap="none" strike="noStrike">
              <a:solidFill>
                <a:srgbClr val="000000"/>
              </a:solidFill>
              <a:latin typeface="Arial"/>
              <a:ea typeface="Arial"/>
              <a:cs typeface="Arial"/>
              <a:sym typeface="Arial"/>
            </a:endParaRPr>
          </a:p>
        </p:txBody>
      </p:sp>
      <p:sp>
        <p:nvSpPr>
          <p:cNvPr id="928" name="Google Shape;928;p66"/>
          <p:cNvSpPr/>
          <p:nvPr/>
        </p:nvSpPr>
        <p:spPr>
          <a:xfrm>
            <a:off x="5499318" y="6256070"/>
            <a:ext cx="1381500" cy="210900"/>
          </a:xfrm>
          <a:prstGeom prst="rightArrow">
            <a:avLst>
              <a:gd fmla="val 50000" name="adj1"/>
              <a:gd fmla="val 50000" name="adj2"/>
            </a:avLst>
          </a:prstGeom>
          <a:solidFill>
            <a:schemeClr val="accent1"/>
          </a:solidFill>
          <a:ln cap="rnd" cmpd="sng" w="15875">
            <a:solidFill>
              <a:srgbClr val="7823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67"/>
          <p:cNvSpPr txBox="1"/>
          <p:nvPr>
            <p:ph type="title"/>
          </p:nvPr>
        </p:nvSpPr>
        <p:spPr>
          <a:xfrm>
            <a:off x="472050" y="220425"/>
            <a:ext cx="3300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Supporting Tier 2 Needs</a:t>
            </a:r>
            <a:endParaRPr>
              <a:latin typeface="Belleza"/>
              <a:ea typeface="Belleza"/>
              <a:cs typeface="Belleza"/>
              <a:sym typeface="Belleza"/>
            </a:endParaRPr>
          </a:p>
        </p:txBody>
      </p:sp>
      <p:sp>
        <p:nvSpPr>
          <p:cNvPr id="934" name="Google Shape;934;p67"/>
          <p:cNvSpPr txBox="1"/>
          <p:nvPr/>
        </p:nvSpPr>
        <p:spPr>
          <a:xfrm>
            <a:off x="4270075" y="223250"/>
            <a:ext cx="76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155FB1"/>
                </a:solidFill>
                <a:latin typeface="Belleza"/>
                <a:ea typeface="Belleza"/>
                <a:cs typeface="Belleza"/>
                <a:sym typeface="Belleza"/>
              </a:rPr>
              <a:t>Observed Trends in Behavior(s) of Concerns and/or Transition-Related Event Occurring (Data-Based Discussion)</a:t>
            </a:r>
            <a:endParaRPr b="0" i="0" sz="1800" u="none" cap="none" strike="noStrike">
              <a:solidFill>
                <a:srgbClr val="155FB1"/>
              </a:solidFill>
              <a:latin typeface="Belleza"/>
              <a:ea typeface="Belleza"/>
              <a:cs typeface="Belleza"/>
              <a:sym typeface="Belleza"/>
            </a:endParaRPr>
          </a:p>
        </p:txBody>
      </p:sp>
      <p:sp>
        <p:nvSpPr>
          <p:cNvPr id="935" name="Google Shape;935;p67"/>
          <p:cNvSpPr txBox="1"/>
          <p:nvPr/>
        </p:nvSpPr>
        <p:spPr>
          <a:xfrm>
            <a:off x="6070275" y="1018750"/>
            <a:ext cx="47274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155FB1"/>
                </a:solidFill>
                <a:latin typeface="Belleza"/>
                <a:ea typeface="Belleza"/>
                <a:cs typeface="Belleza"/>
                <a:sym typeface="Belleza"/>
              </a:rPr>
              <a:t>Request for Assistance to </a:t>
            </a:r>
            <a:r>
              <a:rPr b="1" i="0" lang="en-US" sz="2100" u="none" cap="none" strike="noStrike">
                <a:solidFill>
                  <a:srgbClr val="155FB1"/>
                </a:solidFill>
                <a:latin typeface="Belleza"/>
                <a:ea typeface="Belleza"/>
                <a:cs typeface="Belleza"/>
                <a:sym typeface="Belleza"/>
              </a:rPr>
              <a:t>Tier 2  Team </a:t>
            </a:r>
            <a:endParaRPr b="1" i="0" sz="2100" u="none" cap="none" strike="noStrike">
              <a:solidFill>
                <a:srgbClr val="155FB1"/>
              </a:solidFill>
              <a:latin typeface="Belleza"/>
              <a:ea typeface="Belleza"/>
              <a:cs typeface="Belleza"/>
              <a:sym typeface="Belleza"/>
            </a:endParaRPr>
          </a:p>
        </p:txBody>
      </p:sp>
      <p:sp>
        <p:nvSpPr>
          <p:cNvPr id="936" name="Google Shape;936;p67"/>
          <p:cNvSpPr txBox="1"/>
          <p:nvPr/>
        </p:nvSpPr>
        <p:spPr>
          <a:xfrm>
            <a:off x="4931825" y="2256188"/>
            <a:ext cx="7009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155FB1"/>
                </a:solidFill>
                <a:latin typeface="Belleza"/>
                <a:ea typeface="Belleza"/>
                <a:cs typeface="Belleza"/>
                <a:sym typeface="Belleza"/>
              </a:rPr>
              <a:t>ID Match Between Student Strengths and Interest, Function &amp; Level of Behavior of Concern, and Context to Intervention Level and Practices</a:t>
            </a:r>
            <a:endParaRPr b="1" i="0" sz="1800" u="none" cap="none" strike="noStrike">
              <a:solidFill>
                <a:srgbClr val="155FB1"/>
              </a:solidFill>
              <a:latin typeface="Belleza"/>
              <a:ea typeface="Belleza"/>
              <a:cs typeface="Belleza"/>
              <a:sym typeface="Belleza"/>
            </a:endParaRPr>
          </a:p>
        </p:txBody>
      </p:sp>
      <p:sp>
        <p:nvSpPr>
          <p:cNvPr id="937" name="Google Shape;937;p67"/>
          <p:cNvSpPr txBox="1"/>
          <p:nvPr/>
        </p:nvSpPr>
        <p:spPr>
          <a:xfrm>
            <a:off x="4514225" y="1612450"/>
            <a:ext cx="7403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155FB1"/>
                </a:solidFill>
                <a:latin typeface="Belleza"/>
                <a:ea typeface="Belleza"/>
                <a:cs typeface="Belleza"/>
                <a:sym typeface="Belleza"/>
              </a:rPr>
              <a:t>Examine Function of Behavior, Level of Student Need and Related Contexts</a:t>
            </a:r>
            <a:endParaRPr b="0" i="0" sz="1800" u="none" cap="none" strike="noStrike">
              <a:solidFill>
                <a:srgbClr val="155FB1"/>
              </a:solidFill>
              <a:latin typeface="Belleza"/>
              <a:ea typeface="Belleza"/>
              <a:cs typeface="Belleza"/>
              <a:sym typeface="Belleza"/>
            </a:endParaRPr>
          </a:p>
        </p:txBody>
      </p:sp>
      <p:sp>
        <p:nvSpPr>
          <p:cNvPr id="938" name="Google Shape;938;p67"/>
          <p:cNvSpPr txBox="1"/>
          <p:nvPr/>
        </p:nvSpPr>
        <p:spPr>
          <a:xfrm>
            <a:off x="4514225" y="3493650"/>
            <a:ext cx="2560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9900"/>
                </a:solidFill>
                <a:latin typeface="Belleza"/>
                <a:ea typeface="Belleza"/>
                <a:cs typeface="Belleza"/>
                <a:sym typeface="Belleza"/>
              </a:rPr>
              <a:t>Tier 1 </a:t>
            </a:r>
            <a:endParaRPr b="0" i="0" sz="1800" u="none" cap="none" strike="noStrike">
              <a:solidFill>
                <a:srgbClr val="009900"/>
              </a:solidFill>
              <a:latin typeface="Belleza"/>
              <a:ea typeface="Belleza"/>
              <a:cs typeface="Belleza"/>
              <a:sym typeface="Belleza"/>
            </a:endParaRPr>
          </a:p>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rgbClr val="009900"/>
                </a:solidFill>
                <a:latin typeface="Belleza"/>
                <a:ea typeface="Belleza"/>
                <a:cs typeface="Belleza"/>
                <a:sym typeface="Belleza"/>
              </a:rPr>
              <a:t>Interventions/Practices</a:t>
            </a:r>
            <a:endParaRPr b="0" i="0" sz="1800" u="none" cap="none" strike="noStrike">
              <a:solidFill>
                <a:srgbClr val="009900"/>
              </a:solidFill>
              <a:latin typeface="Belleza"/>
              <a:ea typeface="Belleza"/>
              <a:cs typeface="Belleza"/>
              <a:sym typeface="Belleza"/>
            </a:endParaRPr>
          </a:p>
        </p:txBody>
      </p:sp>
      <p:sp>
        <p:nvSpPr>
          <p:cNvPr id="939" name="Google Shape;939;p67"/>
          <p:cNvSpPr txBox="1"/>
          <p:nvPr/>
        </p:nvSpPr>
        <p:spPr>
          <a:xfrm>
            <a:off x="7166300" y="3493650"/>
            <a:ext cx="263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Tier 2 </a:t>
            </a:r>
            <a:endParaRPr b="1" i="0" sz="1800" u="none" cap="none" strike="noStrike">
              <a:solidFill>
                <a:schemeClr val="dk1"/>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Belleza"/>
                <a:ea typeface="Belleza"/>
                <a:cs typeface="Belleza"/>
                <a:sym typeface="Belleza"/>
              </a:rPr>
              <a:t>Interventions/ Practices</a:t>
            </a:r>
            <a:endParaRPr b="0" i="0" sz="1800" u="none" cap="none" strike="noStrike">
              <a:solidFill>
                <a:srgbClr val="000000"/>
              </a:solidFill>
              <a:latin typeface="Belleza"/>
              <a:ea typeface="Belleza"/>
              <a:cs typeface="Belleza"/>
              <a:sym typeface="Belleza"/>
            </a:endParaRPr>
          </a:p>
        </p:txBody>
      </p:sp>
      <p:sp>
        <p:nvSpPr>
          <p:cNvPr id="940" name="Google Shape;940;p67"/>
          <p:cNvSpPr txBox="1"/>
          <p:nvPr/>
        </p:nvSpPr>
        <p:spPr>
          <a:xfrm>
            <a:off x="9895475" y="3493650"/>
            <a:ext cx="2331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Belleza"/>
                <a:ea typeface="Belleza"/>
                <a:cs typeface="Belleza"/>
                <a:sym typeface="Belleza"/>
              </a:rPr>
              <a:t>Tier 3 </a:t>
            </a:r>
            <a:endParaRPr b="0" i="0" sz="1800" u="none" cap="none" strike="noStrike">
              <a:solidFill>
                <a:srgbClr val="C00000"/>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Belleza"/>
                <a:ea typeface="Belleza"/>
                <a:cs typeface="Belleza"/>
                <a:sym typeface="Belleza"/>
              </a:rPr>
              <a:t>Interventions/ Practices</a:t>
            </a:r>
            <a:endParaRPr b="0" i="0" sz="1800" u="none" cap="none" strike="noStrike">
              <a:solidFill>
                <a:srgbClr val="C00000"/>
              </a:solidFill>
              <a:latin typeface="Belleza"/>
              <a:ea typeface="Belleza"/>
              <a:cs typeface="Belleza"/>
              <a:sym typeface="Belleza"/>
            </a:endParaRPr>
          </a:p>
        </p:txBody>
      </p:sp>
      <p:sp>
        <p:nvSpPr>
          <p:cNvPr id="941" name="Google Shape;941;p67"/>
          <p:cNvSpPr txBox="1"/>
          <p:nvPr/>
        </p:nvSpPr>
        <p:spPr>
          <a:xfrm>
            <a:off x="6451750" y="4261325"/>
            <a:ext cx="4727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Belleza"/>
              <a:ea typeface="Belleza"/>
              <a:cs typeface="Belleza"/>
              <a:sym typeface="Belleza"/>
            </a:endParaRPr>
          </a:p>
        </p:txBody>
      </p:sp>
      <p:sp>
        <p:nvSpPr>
          <p:cNvPr id="942" name="Google Shape;942;p67"/>
          <p:cNvSpPr txBox="1"/>
          <p:nvPr/>
        </p:nvSpPr>
        <p:spPr>
          <a:xfrm>
            <a:off x="6451750" y="4477225"/>
            <a:ext cx="51615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Belleza"/>
                <a:ea typeface="Belleza"/>
                <a:cs typeface="Belleza"/>
                <a:sym typeface="Belleza"/>
              </a:rPr>
              <a:t>With student, family, &amp; involved educators:</a:t>
            </a:r>
            <a:endParaRPr b="1" i="0" sz="1800" u="none" cap="none" strike="noStrike">
              <a:solidFill>
                <a:srgbClr val="000000"/>
              </a:solidFill>
              <a:latin typeface="Belleza"/>
              <a:ea typeface="Belleza"/>
              <a:cs typeface="Belleza"/>
              <a:sym typeface="Belleza"/>
            </a:endParaRPr>
          </a:p>
          <a:p>
            <a:pPr indent="-342900" lvl="0" marL="457200" marR="0" rtl="0" algn="l">
              <a:lnSpc>
                <a:spcPct val="100000"/>
              </a:lnSpc>
              <a:spcBef>
                <a:spcPts val="0"/>
              </a:spcBef>
              <a:spcAft>
                <a:spcPts val="0"/>
              </a:spcAft>
              <a:buClr>
                <a:srgbClr val="000000"/>
              </a:buClr>
              <a:buSzPts val="1800"/>
              <a:buFont typeface="Belleza"/>
              <a:buChar char="●"/>
            </a:pPr>
            <a:r>
              <a:rPr b="1" i="0" lang="en-US" sz="1800" u="none" cap="none" strike="noStrike">
                <a:solidFill>
                  <a:srgbClr val="000000"/>
                </a:solidFill>
                <a:latin typeface="Belleza"/>
                <a:ea typeface="Belleza"/>
                <a:cs typeface="Belleza"/>
                <a:sym typeface="Belleza"/>
              </a:rPr>
              <a:t>Introduction to and training of Intervention </a:t>
            </a:r>
            <a:endParaRPr b="1" i="0" sz="1800" u="none" cap="none" strike="noStrike">
              <a:solidFill>
                <a:srgbClr val="000000"/>
              </a:solidFill>
              <a:latin typeface="Belleza"/>
              <a:ea typeface="Belleza"/>
              <a:cs typeface="Belleza"/>
              <a:sym typeface="Belleza"/>
            </a:endParaRPr>
          </a:p>
          <a:p>
            <a:pPr indent="-342900" lvl="0" marL="457200" marR="0" rtl="0" algn="l">
              <a:lnSpc>
                <a:spcPct val="100000"/>
              </a:lnSpc>
              <a:spcBef>
                <a:spcPts val="0"/>
              </a:spcBef>
              <a:spcAft>
                <a:spcPts val="0"/>
              </a:spcAft>
              <a:buClr>
                <a:srgbClr val="000000"/>
              </a:buClr>
              <a:buSzPts val="1800"/>
              <a:buFont typeface="Belleza"/>
              <a:buChar char="●"/>
            </a:pPr>
            <a:r>
              <a:rPr b="1" i="0" lang="en-US" sz="1800" u="none" cap="none" strike="noStrike">
                <a:solidFill>
                  <a:srgbClr val="000000"/>
                </a:solidFill>
                <a:latin typeface="Belleza"/>
                <a:ea typeface="Belleza"/>
                <a:cs typeface="Belleza"/>
                <a:sym typeface="Belleza"/>
              </a:rPr>
              <a:t>Culturally responsive implementation of intervention, data-collection, &amp; recognition</a:t>
            </a:r>
            <a:endParaRPr b="1" i="0" sz="1800" u="none" cap="none" strike="noStrike">
              <a:solidFill>
                <a:srgbClr val="000000"/>
              </a:solidFill>
              <a:latin typeface="Belleza"/>
              <a:ea typeface="Belleza"/>
              <a:cs typeface="Belleza"/>
              <a:sym typeface="Belleza"/>
            </a:endParaRPr>
          </a:p>
          <a:p>
            <a:pPr indent="-342900" lvl="0" marL="457200" marR="0" rtl="0" algn="l">
              <a:lnSpc>
                <a:spcPct val="100000"/>
              </a:lnSpc>
              <a:spcBef>
                <a:spcPts val="0"/>
              </a:spcBef>
              <a:spcAft>
                <a:spcPts val="0"/>
              </a:spcAft>
              <a:buClr>
                <a:srgbClr val="000000"/>
              </a:buClr>
              <a:buSzPts val="1800"/>
              <a:buFont typeface="Belleza"/>
              <a:buChar char="●"/>
            </a:pPr>
            <a:r>
              <a:rPr b="1" i="0" lang="en-US" sz="1800" u="none" cap="none" strike="noStrike">
                <a:solidFill>
                  <a:srgbClr val="000000"/>
                </a:solidFill>
                <a:latin typeface="Belleza"/>
                <a:ea typeface="Belleza"/>
                <a:cs typeface="Belleza"/>
                <a:sym typeface="Belleza"/>
              </a:rPr>
              <a:t>Review of data via IN/ON/OUT protocols &amp; fading or problem-solving as needed</a:t>
            </a:r>
            <a:endParaRPr b="1" i="0" sz="1800" u="none" cap="none" strike="noStrike">
              <a:solidFill>
                <a:srgbClr val="000000"/>
              </a:solidFill>
              <a:latin typeface="Belleza"/>
              <a:ea typeface="Belleza"/>
              <a:cs typeface="Belleza"/>
              <a:sym typeface="Belleza"/>
            </a:endParaRPr>
          </a:p>
          <a:p>
            <a:pPr indent="-342900" lvl="0" marL="457200" marR="0" rtl="0" algn="l">
              <a:lnSpc>
                <a:spcPct val="100000"/>
              </a:lnSpc>
              <a:spcBef>
                <a:spcPts val="0"/>
              </a:spcBef>
              <a:spcAft>
                <a:spcPts val="0"/>
              </a:spcAft>
              <a:buClr>
                <a:srgbClr val="000000"/>
              </a:buClr>
              <a:buSzPts val="1800"/>
              <a:buFont typeface="Belleza"/>
              <a:buChar char="●"/>
            </a:pPr>
            <a:r>
              <a:rPr b="1" i="0" lang="en-US" sz="1800" u="none" cap="none" strike="noStrike">
                <a:solidFill>
                  <a:srgbClr val="000000"/>
                </a:solidFill>
                <a:latin typeface="Belleza"/>
                <a:ea typeface="Belleza"/>
                <a:cs typeface="Belleza"/>
                <a:sym typeface="Belleza"/>
              </a:rPr>
              <a:t>Celebrating and monitoring</a:t>
            </a:r>
            <a:endParaRPr b="1" i="0" sz="1800" u="none" cap="none" strike="noStrike">
              <a:solidFill>
                <a:srgbClr val="000000"/>
              </a:solidFill>
              <a:latin typeface="Belleza"/>
              <a:ea typeface="Belleza"/>
              <a:cs typeface="Belleza"/>
              <a:sym typeface="Belleza"/>
            </a:endParaRPr>
          </a:p>
        </p:txBody>
      </p:sp>
      <p:sp>
        <p:nvSpPr>
          <p:cNvPr id="943" name="Google Shape;943;p67"/>
          <p:cNvSpPr/>
          <p:nvPr/>
        </p:nvSpPr>
        <p:spPr>
          <a:xfrm>
            <a:off x="7156325" y="3493647"/>
            <a:ext cx="2560800" cy="738900"/>
          </a:xfrm>
          <a:prstGeom prst="roundRect">
            <a:avLst>
              <a:gd fmla="val 16667" name="adj"/>
            </a:avLst>
          </a:prstGeom>
          <a:noFill/>
          <a:ln cap="flat" cmpd="sng" w="28575">
            <a:solidFill>
              <a:srgbClr val="FFFF00"/>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Belleza"/>
              <a:ea typeface="Belleza"/>
              <a:cs typeface="Belleza"/>
              <a:sym typeface="Belleza"/>
            </a:endParaRPr>
          </a:p>
        </p:txBody>
      </p:sp>
      <p:sp>
        <p:nvSpPr>
          <p:cNvPr id="944" name="Google Shape;944;p67"/>
          <p:cNvSpPr/>
          <p:nvPr/>
        </p:nvSpPr>
        <p:spPr>
          <a:xfrm>
            <a:off x="6070275" y="4289124"/>
            <a:ext cx="5054400" cy="2388300"/>
          </a:xfrm>
          <a:prstGeom prst="roundRect">
            <a:avLst>
              <a:gd fmla="val 16667" name="adj"/>
            </a:avLst>
          </a:prstGeom>
          <a:noFill/>
          <a:ln cap="flat" cmpd="sng" w="28575">
            <a:solidFill>
              <a:srgbClr val="FFFF00"/>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Belleza"/>
              <a:ea typeface="Belleza"/>
              <a:cs typeface="Belleza"/>
              <a:sym typeface="Belleza"/>
            </a:endParaRPr>
          </a:p>
        </p:txBody>
      </p:sp>
      <p:sp>
        <p:nvSpPr>
          <p:cNvPr id="945" name="Google Shape;945;p67"/>
          <p:cNvSpPr/>
          <p:nvPr/>
        </p:nvSpPr>
        <p:spPr>
          <a:xfrm>
            <a:off x="5597375" y="2996250"/>
            <a:ext cx="394500" cy="461700"/>
          </a:xfrm>
          <a:prstGeom prst="downArrow">
            <a:avLst>
              <a:gd fmla="val 50000" name="adj1"/>
              <a:gd fmla="val 50000" name="adj2"/>
            </a:avLst>
          </a:prstGeom>
          <a:solidFill>
            <a:srgbClr val="155FB1"/>
          </a:solidFill>
          <a:ln cap="flat" cmpd="sng" w="9525">
            <a:solidFill>
              <a:srgbClr val="155F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67"/>
          <p:cNvSpPr/>
          <p:nvPr/>
        </p:nvSpPr>
        <p:spPr>
          <a:xfrm>
            <a:off x="8310025" y="3021956"/>
            <a:ext cx="394500" cy="461700"/>
          </a:xfrm>
          <a:prstGeom prst="downArrow">
            <a:avLst>
              <a:gd fmla="val 50000" name="adj1"/>
              <a:gd fmla="val 50000" name="adj2"/>
            </a:avLst>
          </a:prstGeom>
          <a:solidFill>
            <a:srgbClr val="155FB1"/>
          </a:solidFill>
          <a:ln cap="flat" cmpd="sng" w="9525">
            <a:solidFill>
              <a:srgbClr val="155F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67"/>
          <p:cNvSpPr/>
          <p:nvPr/>
        </p:nvSpPr>
        <p:spPr>
          <a:xfrm>
            <a:off x="10784650" y="3044844"/>
            <a:ext cx="394500" cy="461700"/>
          </a:xfrm>
          <a:prstGeom prst="downArrow">
            <a:avLst>
              <a:gd fmla="val 50000" name="adj1"/>
              <a:gd fmla="val 50000" name="adj2"/>
            </a:avLst>
          </a:prstGeom>
          <a:solidFill>
            <a:srgbClr val="155FB1"/>
          </a:solidFill>
          <a:ln cap="flat" cmpd="sng" w="9525">
            <a:solidFill>
              <a:srgbClr val="155FB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48" name="Google Shape;948;p67"/>
          <p:cNvCxnSpPr/>
          <p:nvPr/>
        </p:nvCxnSpPr>
        <p:spPr>
          <a:xfrm>
            <a:off x="5641575" y="2996250"/>
            <a:ext cx="5573100" cy="51600"/>
          </a:xfrm>
          <a:prstGeom prst="straightConnector1">
            <a:avLst/>
          </a:prstGeom>
          <a:noFill/>
          <a:ln cap="flat" cmpd="sng" w="28575">
            <a:solidFill>
              <a:srgbClr val="155FB1"/>
            </a:solidFill>
            <a:prstDash val="solid"/>
            <a:round/>
            <a:headEnd len="sm" w="sm" type="none"/>
            <a:tailEnd len="sm" w="sm" type="none"/>
          </a:ln>
        </p:spPr>
      </p:cxnSp>
      <p:sp>
        <p:nvSpPr>
          <p:cNvPr id="949" name="Google Shape;949;p67"/>
          <p:cNvSpPr txBox="1"/>
          <p:nvPr/>
        </p:nvSpPr>
        <p:spPr>
          <a:xfrm>
            <a:off x="4595575" y="-222925"/>
            <a:ext cx="764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67"/>
          <p:cNvSpPr txBox="1"/>
          <p:nvPr/>
        </p:nvSpPr>
        <p:spPr>
          <a:xfrm>
            <a:off x="591185" y="2849915"/>
            <a:ext cx="3810000" cy="2835300"/>
          </a:xfrm>
          <a:prstGeom prst="rect">
            <a:avLst/>
          </a:prstGeom>
          <a:noFill/>
          <a:ln>
            <a:noFill/>
          </a:ln>
        </p:spPr>
        <p:txBody>
          <a:bodyPr anchorCtr="0" anchor="t" bIns="45700" lIns="91425" spcFirstLastPara="1" rIns="91425" wrap="square" tIns="45700">
            <a:spAutoFit/>
          </a:bodyPr>
          <a:lstStyle/>
          <a:p>
            <a:pPr indent="1587"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a:t>
            </a:r>
            <a:r>
              <a:rPr b="1" i="0" lang="en-US" sz="1800" u="none" cap="none" strike="noStrike">
                <a:solidFill>
                  <a:schemeClr val="dk1"/>
                </a:solidFill>
                <a:latin typeface="Belleza"/>
                <a:ea typeface="Belleza"/>
                <a:cs typeface="Belleza"/>
                <a:sym typeface="Belleza"/>
              </a:rPr>
              <a:t>Targeted Intervention Tier 2:  SEB </a:t>
            </a:r>
            <a:endParaRPr b="0" i="0" sz="1400" u="none" cap="none" strike="noStrike">
              <a:solidFill>
                <a:srgbClr val="000000"/>
              </a:solidFill>
              <a:latin typeface="Arial"/>
              <a:ea typeface="Arial"/>
              <a:cs typeface="Arial"/>
              <a:sym typeface="Arial"/>
            </a:endParaRPr>
          </a:p>
          <a:p>
            <a:pPr indent="1587" lvl="0" marL="0" marR="0" rtl="0" algn="l">
              <a:lnSpc>
                <a:spcPct val="90000"/>
              </a:lnSpc>
              <a:spcBef>
                <a:spcPts val="0"/>
              </a:spcBef>
              <a:spcAft>
                <a:spcPts val="0"/>
              </a:spcAft>
              <a:buClr>
                <a:srgbClr val="000000"/>
              </a:buClr>
              <a:buSzPts val="1800"/>
              <a:buFont typeface="Arial"/>
              <a:buNone/>
            </a:pPr>
            <a:r>
              <a:t/>
            </a:r>
            <a:endParaRPr b="1" i="0" sz="1800" u="none" cap="none" strike="noStrike">
              <a:solidFill>
                <a:schemeClr val="dk1"/>
              </a:solidFill>
              <a:latin typeface="Belleza"/>
              <a:ea typeface="Belleza"/>
              <a:cs typeface="Belleza"/>
              <a:sym typeface="Belleza"/>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Check-in, Check-out</a:t>
            </a:r>
            <a:endParaRPr b="0" i="0" sz="1400" u="none" cap="none" strike="noStrike">
              <a:solidFill>
                <a:srgbClr val="000000"/>
              </a:solidFill>
              <a:latin typeface="Arial"/>
              <a:ea typeface="Arial"/>
              <a:cs typeface="Arial"/>
              <a:sym typeface="Arial"/>
            </a:endParaRPr>
          </a:p>
          <a:p>
            <a:pPr indent="-285750" lvl="1" marL="74295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Belleza"/>
                <a:ea typeface="Belleza"/>
                <a:cs typeface="Belleza"/>
                <a:sym typeface="Belleza"/>
              </a:rPr>
              <a:t>Small group, data informed SEB skills &amp; academic instruction</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Belleza"/>
                <a:ea typeface="Belleza"/>
                <a:cs typeface="Belleza"/>
                <a:sym typeface="Belleza"/>
              </a:rPr>
              <a:t>* with adequate planning &amp; teaching time for progress monitoring, active Ss participation with frequent feedback, culturally responsive teaching &amp; learning</a:t>
            </a:r>
            <a:endParaRPr b="0" i="0" sz="1800" u="none" cap="none" strike="noStrike">
              <a:solidFill>
                <a:schemeClr val="dk1"/>
              </a:solidFill>
              <a:latin typeface="Belleza"/>
              <a:ea typeface="Belleza"/>
              <a:cs typeface="Belleza"/>
              <a:sym typeface="Belleza"/>
            </a:endParaRPr>
          </a:p>
        </p:txBody>
      </p:sp>
      <p:sp>
        <p:nvSpPr>
          <p:cNvPr id="951" name="Google Shape;951;p67"/>
          <p:cNvSpPr/>
          <p:nvPr/>
        </p:nvSpPr>
        <p:spPr>
          <a:xfrm>
            <a:off x="500821" y="2640975"/>
            <a:ext cx="3932100" cy="3430500"/>
          </a:xfrm>
          <a:prstGeom prst="roundRect">
            <a:avLst>
              <a:gd fmla="val 16667" name="adj"/>
            </a:avLst>
          </a:prstGeom>
          <a:noFill/>
          <a:ln cap="flat" cmpd="sng" w="41275">
            <a:solidFill>
              <a:srgbClr val="FFFF00"/>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elleza"/>
              <a:ea typeface="Belleza"/>
              <a:cs typeface="Belleza"/>
              <a:sym typeface="Belleza"/>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68"/>
          <p:cNvSpPr txBox="1"/>
          <p:nvPr>
            <p:ph type="title"/>
          </p:nvPr>
        </p:nvSpPr>
        <p:spPr>
          <a:xfrm>
            <a:off x="137200" y="273950"/>
            <a:ext cx="6687600" cy="85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Belleza"/>
              <a:buNone/>
            </a:pPr>
            <a:r>
              <a:rPr b="1" lang="en-US">
                <a:latin typeface="Belleza"/>
                <a:ea typeface="Belleza"/>
                <a:cs typeface="Belleza"/>
                <a:sym typeface="Belleza"/>
              </a:rPr>
              <a:t>Teaming For Tier 2 Success</a:t>
            </a:r>
            <a:r>
              <a:rPr b="1" lang="en-US" sz="3150">
                <a:latin typeface="Belleza"/>
                <a:ea typeface="Belleza"/>
                <a:cs typeface="Belleza"/>
                <a:sym typeface="Belleza"/>
              </a:rPr>
              <a:t> </a:t>
            </a:r>
            <a:endParaRPr b="1" sz="3150">
              <a:latin typeface="Belleza"/>
              <a:ea typeface="Belleza"/>
              <a:cs typeface="Belleza"/>
              <a:sym typeface="Belleza"/>
            </a:endParaRPr>
          </a:p>
        </p:txBody>
      </p:sp>
      <p:sp>
        <p:nvSpPr>
          <p:cNvPr id="957" name="Google Shape;957;p68"/>
          <p:cNvSpPr txBox="1"/>
          <p:nvPr/>
        </p:nvSpPr>
        <p:spPr>
          <a:xfrm>
            <a:off x="368700" y="1289750"/>
            <a:ext cx="11454600" cy="1287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400"/>
              </a:spcBef>
              <a:spcAft>
                <a:spcPts val="0"/>
              </a:spcAft>
              <a:buClr>
                <a:srgbClr val="000000"/>
              </a:buClr>
              <a:buSzPts val="2200"/>
              <a:buFont typeface="Arial"/>
              <a:buNone/>
            </a:pPr>
            <a:r>
              <a:rPr b="1" i="0" lang="en-US" sz="2200" u="none" cap="none" strike="noStrike">
                <a:solidFill>
                  <a:schemeClr val="dk1"/>
                </a:solidFill>
                <a:latin typeface="Belleza"/>
                <a:ea typeface="Belleza"/>
                <a:cs typeface="Belleza"/>
                <a:sym typeface="Belleza"/>
              </a:rPr>
              <a:t>(Main) Multidisciplinary Tier 2 or Tier 2/3 Team: </a:t>
            </a:r>
            <a:endParaRPr b="1" i="0" sz="2200" u="none" cap="none" strike="noStrike">
              <a:solidFill>
                <a:schemeClr val="dk1"/>
              </a:solidFill>
              <a:latin typeface="Belleza"/>
              <a:ea typeface="Belleza"/>
              <a:cs typeface="Belleza"/>
              <a:sym typeface="Belleza"/>
            </a:endParaRPr>
          </a:p>
          <a:p>
            <a:pPr indent="0" lvl="0" marL="0" marR="0" rtl="0" algn="ctr">
              <a:lnSpc>
                <a:spcPct val="115000"/>
              </a:lnSpc>
              <a:spcBef>
                <a:spcPts val="40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Coordinated by Tier 2 Team Leader, identifies targeted student needs, selects relevant interventions; implements &amp; evaluates ALL interventions’ use. Meets at least monthly to cover these two conversations: </a:t>
            </a:r>
            <a:endParaRPr b="0" i="0" sz="2000" u="none" cap="none" strike="noStrike">
              <a:solidFill>
                <a:schemeClr val="dk1"/>
              </a:solidFill>
              <a:latin typeface="Belleza"/>
              <a:ea typeface="Belleza"/>
              <a:cs typeface="Belleza"/>
              <a:sym typeface="Belleza"/>
            </a:endParaRPr>
          </a:p>
        </p:txBody>
      </p:sp>
      <p:sp>
        <p:nvSpPr>
          <p:cNvPr id="958" name="Google Shape;958;p68"/>
          <p:cNvSpPr txBox="1"/>
          <p:nvPr/>
        </p:nvSpPr>
        <p:spPr>
          <a:xfrm>
            <a:off x="137200" y="2662800"/>
            <a:ext cx="5864400" cy="1274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rgbClr val="000000"/>
              </a:buClr>
              <a:buSzPts val="2200"/>
              <a:buFont typeface="Arial"/>
              <a:buNone/>
            </a:pPr>
            <a:r>
              <a:rPr b="1" i="0" lang="en-US" sz="2200" u="sng" cap="none" strike="noStrike">
                <a:solidFill>
                  <a:srgbClr val="155FB1"/>
                </a:solidFill>
                <a:latin typeface="Belleza"/>
                <a:ea typeface="Belleza"/>
                <a:cs typeface="Belleza"/>
                <a:sym typeface="Belleza"/>
              </a:rPr>
              <a:t>System Conversations</a:t>
            </a:r>
            <a:endParaRPr b="1" i="0" sz="2200" u="sng" cap="none" strike="noStrike">
              <a:solidFill>
                <a:srgbClr val="155FB1"/>
              </a:solidFill>
              <a:latin typeface="Belleza"/>
              <a:ea typeface="Belleza"/>
              <a:cs typeface="Belleza"/>
              <a:sym typeface="Belleza"/>
            </a:endParaRPr>
          </a:p>
          <a:p>
            <a:pPr indent="0" lvl="0" marL="0" marR="0" rtl="0" algn="ctr">
              <a:lnSpc>
                <a:spcPct val="115000"/>
              </a:lnSpc>
              <a:spcBef>
                <a:spcPts val="30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Uses process data; evaluates overall effectiveness; does NOT involve discussion of individual students</a:t>
            </a:r>
            <a:endParaRPr b="0" i="0" sz="2000" u="none" cap="none" strike="noStrike">
              <a:solidFill>
                <a:schemeClr val="dk1"/>
              </a:solidFill>
              <a:latin typeface="Belleza"/>
              <a:ea typeface="Belleza"/>
              <a:cs typeface="Belleza"/>
              <a:sym typeface="Belleza"/>
            </a:endParaRPr>
          </a:p>
        </p:txBody>
      </p:sp>
      <p:sp>
        <p:nvSpPr>
          <p:cNvPr id="959" name="Google Shape;959;p68"/>
          <p:cNvSpPr txBox="1"/>
          <p:nvPr/>
        </p:nvSpPr>
        <p:spPr>
          <a:xfrm>
            <a:off x="6344525" y="2662800"/>
            <a:ext cx="5607300" cy="1274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rgbClr val="000000"/>
              </a:buClr>
              <a:buSzPts val="2200"/>
              <a:buFont typeface="Arial"/>
              <a:buNone/>
            </a:pPr>
            <a:r>
              <a:rPr b="1" i="0" lang="en-US" sz="2200" u="sng" cap="none" strike="noStrike">
                <a:solidFill>
                  <a:srgbClr val="155FB1"/>
                </a:solidFill>
                <a:latin typeface="Belleza"/>
                <a:ea typeface="Belleza"/>
                <a:cs typeface="Belleza"/>
                <a:sym typeface="Belleza"/>
              </a:rPr>
              <a:t>Problem Solving Conversations</a:t>
            </a:r>
            <a:endParaRPr b="1" i="0" sz="2200" u="sng" cap="none" strike="noStrike">
              <a:solidFill>
                <a:srgbClr val="155FB1"/>
              </a:solidFill>
              <a:latin typeface="Belleza"/>
              <a:ea typeface="Belleza"/>
              <a:cs typeface="Belleza"/>
              <a:sym typeface="Belleza"/>
            </a:endParaRPr>
          </a:p>
          <a:p>
            <a:pPr indent="0" lvl="0" marL="0" marR="0" rtl="0" algn="ctr">
              <a:lnSpc>
                <a:spcPct val="115000"/>
              </a:lnSpc>
              <a:spcBef>
                <a:spcPts val="30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Matches students to interventions and monitors progress, making adjustments as needed</a:t>
            </a:r>
            <a:endParaRPr b="0" i="0" sz="2000" u="none" cap="none" strike="noStrike">
              <a:solidFill>
                <a:schemeClr val="dk1"/>
              </a:solidFill>
              <a:latin typeface="Belleza"/>
              <a:ea typeface="Belleza"/>
              <a:cs typeface="Belleza"/>
              <a:sym typeface="Belleza"/>
            </a:endParaRPr>
          </a:p>
        </p:txBody>
      </p:sp>
      <p:sp>
        <p:nvSpPr>
          <p:cNvPr id="960" name="Google Shape;960;p68"/>
          <p:cNvSpPr txBox="1"/>
          <p:nvPr/>
        </p:nvSpPr>
        <p:spPr>
          <a:xfrm>
            <a:off x="660200" y="4298150"/>
            <a:ext cx="10914600" cy="1995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400"/>
              </a:spcBef>
              <a:spcAft>
                <a:spcPts val="0"/>
              </a:spcAft>
              <a:buClr>
                <a:srgbClr val="000000"/>
              </a:buClr>
              <a:buSzPts val="2200"/>
              <a:buFont typeface="Arial"/>
              <a:buNone/>
            </a:pPr>
            <a:r>
              <a:rPr b="1" i="0" lang="en-US" sz="2200" u="none" cap="none" strike="noStrike">
                <a:solidFill>
                  <a:schemeClr val="dk1"/>
                </a:solidFill>
                <a:latin typeface="Belleza"/>
                <a:ea typeface="Belleza"/>
                <a:cs typeface="Belleza"/>
                <a:sym typeface="Belleza"/>
              </a:rPr>
              <a:t>Tier 2 Intervention (Sub-Committee) Teams: </a:t>
            </a:r>
            <a:endParaRPr b="1" i="0" sz="2200" u="none" cap="none" strike="noStrike">
              <a:solidFill>
                <a:schemeClr val="dk1"/>
              </a:solidFill>
              <a:latin typeface="Belleza"/>
              <a:ea typeface="Belleza"/>
              <a:cs typeface="Belleza"/>
              <a:sym typeface="Belleza"/>
            </a:endParaRPr>
          </a:p>
          <a:p>
            <a:pPr indent="0" lvl="0" marL="0" marR="0" rtl="0" algn="ctr">
              <a:lnSpc>
                <a:spcPct val="115000"/>
              </a:lnSpc>
              <a:spcBef>
                <a:spcPts val="40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Led by the Intervention Coordinator, works to implement ONE designated Tier 2 intervention for students with fidelity and engage in intervention-related data-based problem-solving and decision-making related to individual students. Coordinator regularly shares aggregate data with larger Multidisciplinary Tier 2 or Tier 2/3 Team. Also meets at least monthly.</a:t>
            </a:r>
            <a:endParaRPr b="0" i="0" sz="2000" u="none" cap="none" strike="noStrike">
              <a:solidFill>
                <a:schemeClr val="dk1"/>
              </a:solidFill>
              <a:latin typeface="Belleza"/>
              <a:ea typeface="Belleza"/>
              <a:cs typeface="Belleza"/>
              <a:sym typeface="Bellez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69"/>
          <p:cNvSpPr txBox="1"/>
          <p:nvPr>
            <p:ph type="title"/>
          </p:nvPr>
        </p:nvSpPr>
        <p:spPr>
          <a:xfrm>
            <a:off x="402950" y="448800"/>
            <a:ext cx="4297800" cy="85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Belleza"/>
              <a:buNone/>
            </a:pPr>
            <a:r>
              <a:rPr b="1" lang="en-US">
                <a:latin typeface="Belleza"/>
                <a:ea typeface="Belleza"/>
                <a:cs typeface="Belleza"/>
                <a:sym typeface="Belleza"/>
              </a:rPr>
              <a:t>Team Tools For Tier 2 Success</a:t>
            </a:r>
            <a:r>
              <a:rPr b="1" lang="en-US" sz="3150">
                <a:latin typeface="Belleza"/>
                <a:ea typeface="Belleza"/>
                <a:cs typeface="Belleza"/>
                <a:sym typeface="Belleza"/>
              </a:rPr>
              <a:t> </a:t>
            </a:r>
            <a:endParaRPr b="1" sz="3150">
              <a:latin typeface="Belleza"/>
              <a:ea typeface="Belleza"/>
              <a:cs typeface="Belleza"/>
              <a:sym typeface="Belleza"/>
            </a:endParaRPr>
          </a:p>
        </p:txBody>
      </p:sp>
      <p:sp>
        <p:nvSpPr>
          <p:cNvPr id="966" name="Google Shape;966;p69"/>
          <p:cNvSpPr txBox="1"/>
          <p:nvPr/>
        </p:nvSpPr>
        <p:spPr>
          <a:xfrm>
            <a:off x="274400" y="2114100"/>
            <a:ext cx="5416200" cy="1274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rgbClr val="000000"/>
              </a:buClr>
              <a:buSzPts val="2200"/>
              <a:buFont typeface="Arial"/>
              <a:buNone/>
            </a:pPr>
            <a:r>
              <a:rPr b="1" i="0" lang="en-US" sz="2200" u="sng" cap="none" strike="noStrike">
                <a:solidFill>
                  <a:srgbClr val="155FB1"/>
                </a:solidFill>
                <a:latin typeface="Belleza"/>
                <a:ea typeface="Belleza"/>
                <a:cs typeface="Belleza"/>
                <a:sym typeface="Belleza"/>
              </a:rPr>
              <a:t>System Conversations</a:t>
            </a:r>
            <a:endParaRPr b="1" i="0" sz="2200" u="sng" cap="none" strike="noStrike">
              <a:solidFill>
                <a:srgbClr val="155FB1"/>
              </a:solidFill>
              <a:latin typeface="Belleza"/>
              <a:ea typeface="Belleza"/>
              <a:cs typeface="Belleza"/>
              <a:sym typeface="Belleza"/>
            </a:endParaRPr>
          </a:p>
          <a:p>
            <a:pPr indent="0" lvl="0" marL="0" marR="0" rtl="0" algn="ctr">
              <a:lnSpc>
                <a:spcPct val="115000"/>
              </a:lnSpc>
              <a:spcBef>
                <a:spcPts val="30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Uses process data; evaluates overall effectiveness; does NOT involve discussion of individual students</a:t>
            </a:r>
            <a:endParaRPr b="0" i="0" sz="2000" u="none" cap="none" strike="noStrike">
              <a:solidFill>
                <a:schemeClr val="dk1"/>
              </a:solidFill>
              <a:latin typeface="Belleza"/>
              <a:ea typeface="Belleza"/>
              <a:cs typeface="Belleza"/>
              <a:sym typeface="Belleza"/>
            </a:endParaRPr>
          </a:p>
        </p:txBody>
      </p:sp>
      <p:sp>
        <p:nvSpPr>
          <p:cNvPr id="967" name="Google Shape;967;p69"/>
          <p:cNvSpPr txBox="1"/>
          <p:nvPr/>
        </p:nvSpPr>
        <p:spPr>
          <a:xfrm>
            <a:off x="402950" y="3691675"/>
            <a:ext cx="5416200" cy="1274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rgbClr val="000000"/>
              </a:buClr>
              <a:buSzPts val="2200"/>
              <a:buFont typeface="Arial"/>
              <a:buNone/>
            </a:pPr>
            <a:r>
              <a:rPr b="1" i="0" lang="en-US" sz="2200" u="sng" cap="none" strike="noStrike">
                <a:solidFill>
                  <a:srgbClr val="155FB1"/>
                </a:solidFill>
                <a:latin typeface="Belleza"/>
                <a:ea typeface="Belleza"/>
                <a:cs typeface="Belleza"/>
                <a:sym typeface="Belleza"/>
              </a:rPr>
              <a:t>Problem Solving Conversations</a:t>
            </a:r>
            <a:endParaRPr b="1" i="0" sz="2200" u="sng" cap="none" strike="noStrike">
              <a:solidFill>
                <a:srgbClr val="155FB1"/>
              </a:solidFill>
              <a:latin typeface="Belleza"/>
              <a:ea typeface="Belleza"/>
              <a:cs typeface="Belleza"/>
              <a:sym typeface="Belleza"/>
            </a:endParaRPr>
          </a:p>
          <a:p>
            <a:pPr indent="0" lvl="0" marL="0" marR="0" rtl="0" algn="ctr">
              <a:lnSpc>
                <a:spcPct val="115000"/>
              </a:lnSpc>
              <a:spcBef>
                <a:spcPts val="30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Matches students to interventions and monitors progress, making adjustments as needed</a:t>
            </a:r>
            <a:endParaRPr b="0" i="0" sz="2000" u="none" cap="none" strike="noStrike">
              <a:solidFill>
                <a:schemeClr val="dk1"/>
              </a:solidFill>
              <a:latin typeface="Belleza"/>
              <a:ea typeface="Belleza"/>
              <a:cs typeface="Belleza"/>
              <a:sym typeface="Belleza"/>
            </a:endParaRPr>
          </a:p>
        </p:txBody>
      </p:sp>
      <p:sp>
        <p:nvSpPr>
          <p:cNvPr id="968" name="Google Shape;968;p69"/>
          <p:cNvSpPr txBox="1"/>
          <p:nvPr/>
        </p:nvSpPr>
        <p:spPr>
          <a:xfrm>
            <a:off x="6136725" y="305750"/>
            <a:ext cx="5737500" cy="60339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155FB1"/>
              </a:buClr>
              <a:buSzPts val="2000"/>
              <a:buFont typeface="Belleza"/>
              <a:buChar char="●"/>
            </a:pPr>
            <a:r>
              <a:rPr b="1" i="0" lang="en-US" sz="2000" u="none" cap="none" strike="noStrike">
                <a:solidFill>
                  <a:srgbClr val="155FB1"/>
                </a:solidFill>
                <a:latin typeface="Belleza"/>
                <a:ea typeface="Belleza"/>
                <a:cs typeface="Belleza"/>
                <a:sym typeface="Belleza"/>
              </a:rPr>
              <a:t>Team agenda</a:t>
            </a:r>
            <a:endParaRPr b="1" i="0" sz="2000" u="none" cap="none" strike="noStrike">
              <a:solidFill>
                <a:srgbClr val="155FB1"/>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monthly review of data</a:t>
            </a:r>
            <a:endParaRPr b="0" i="0" sz="2000" u="none" cap="none" strike="noStrike">
              <a:solidFill>
                <a:srgbClr val="000000"/>
              </a:solidFill>
              <a:latin typeface="Belleza"/>
              <a:ea typeface="Belleza"/>
              <a:cs typeface="Belleza"/>
              <a:sym typeface="Belleza"/>
            </a:endParaRPr>
          </a:p>
          <a:p>
            <a:pPr indent="-355600" lvl="2" marL="13716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requests for assistance</a:t>
            </a:r>
            <a:endParaRPr b="0" i="0" sz="2000" u="none" cap="none" strike="noStrike">
              <a:solidFill>
                <a:srgbClr val="000000"/>
              </a:solidFill>
              <a:latin typeface="Belleza"/>
              <a:ea typeface="Belleza"/>
              <a:cs typeface="Belleza"/>
              <a:sym typeface="Belleza"/>
            </a:endParaRPr>
          </a:p>
          <a:p>
            <a:pPr indent="-355600" lvl="2" marL="13716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existing school data</a:t>
            </a:r>
            <a:endParaRPr b="0" i="0" sz="2000" u="none" cap="none" strike="noStrike">
              <a:solidFill>
                <a:srgbClr val="000000"/>
              </a:solidFill>
              <a:latin typeface="Belleza"/>
              <a:ea typeface="Belleza"/>
              <a:cs typeface="Belleza"/>
              <a:sym typeface="Belleza"/>
            </a:endParaRPr>
          </a:p>
          <a:p>
            <a:pPr indent="-355600" lvl="2" marL="13716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Universal screening data</a:t>
            </a:r>
            <a:endParaRPr b="0" i="0" sz="2000" u="none" cap="none" strike="noStrike">
              <a:solidFill>
                <a:srgbClr val="000000"/>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includes system and problem solving conversations</a:t>
            </a:r>
            <a:endParaRPr b="0" i="0" sz="2000" u="none" cap="none" strike="noStrike">
              <a:solidFill>
                <a:srgbClr val="000000"/>
              </a:solidFill>
              <a:latin typeface="Belleza"/>
              <a:ea typeface="Belleza"/>
              <a:cs typeface="Belleza"/>
              <a:sym typeface="Belleza"/>
            </a:endParaRPr>
          </a:p>
          <a:p>
            <a:pPr indent="-355600" lvl="0" marL="457200" marR="0" rtl="0" algn="l">
              <a:lnSpc>
                <a:spcPct val="100000"/>
              </a:lnSpc>
              <a:spcBef>
                <a:spcPts val="0"/>
              </a:spcBef>
              <a:spcAft>
                <a:spcPts val="0"/>
              </a:spcAft>
              <a:buClr>
                <a:srgbClr val="000000"/>
              </a:buClr>
              <a:buSzPts val="2000"/>
              <a:buFont typeface="Belleza"/>
              <a:buChar char="●"/>
            </a:pPr>
            <a:r>
              <a:rPr b="1" i="0" lang="en-US" sz="2000" u="none" cap="none" strike="noStrike">
                <a:solidFill>
                  <a:srgbClr val="155FB1"/>
                </a:solidFill>
                <a:latin typeface="Belleza"/>
                <a:ea typeface="Belleza"/>
                <a:cs typeface="Belleza"/>
                <a:sym typeface="Belleza"/>
              </a:rPr>
              <a:t>Tier 2 (Aggregate) Tracker</a:t>
            </a:r>
            <a:endParaRPr b="1" i="0" sz="2000" u="none" cap="none" strike="noStrike">
              <a:solidFill>
                <a:srgbClr val="155FB1"/>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updated and reviewed monthly</a:t>
            </a:r>
            <a:endParaRPr b="0" i="0" sz="2000" u="none" cap="none" strike="noStrike">
              <a:solidFill>
                <a:srgbClr val="000000"/>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includes IN/ON/OUT protocols for each intervention</a:t>
            </a:r>
            <a:endParaRPr b="0" i="0" sz="2000" u="none" cap="none" strike="noStrike">
              <a:solidFill>
                <a:srgbClr val="000000"/>
              </a:solidFill>
              <a:latin typeface="Belleza"/>
              <a:ea typeface="Belleza"/>
              <a:cs typeface="Belleza"/>
              <a:sym typeface="Belleza"/>
            </a:endParaRPr>
          </a:p>
          <a:p>
            <a:pPr indent="-355600" lvl="0" marL="457200" marR="0" rtl="0" algn="l">
              <a:lnSpc>
                <a:spcPct val="100000"/>
              </a:lnSpc>
              <a:spcBef>
                <a:spcPts val="0"/>
              </a:spcBef>
              <a:spcAft>
                <a:spcPts val="0"/>
              </a:spcAft>
              <a:buClr>
                <a:srgbClr val="155FB1"/>
              </a:buClr>
              <a:buSzPts val="2000"/>
              <a:buFont typeface="Belleza"/>
              <a:buChar char="●"/>
            </a:pPr>
            <a:r>
              <a:rPr b="1" i="0" lang="en-US" sz="2000" u="none" cap="none" strike="noStrike">
                <a:solidFill>
                  <a:srgbClr val="155FB1"/>
                </a:solidFill>
                <a:latin typeface="Belleza"/>
                <a:ea typeface="Belleza"/>
                <a:cs typeface="Belleza"/>
                <a:sym typeface="Belleza"/>
              </a:rPr>
              <a:t>Tier 2 Student-Level data</a:t>
            </a:r>
            <a:endParaRPr b="1" i="0" sz="2000" u="none" cap="none" strike="noStrike">
              <a:solidFill>
                <a:srgbClr val="155FB1"/>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Daily progress reports or IBRST</a:t>
            </a:r>
            <a:endParaRPr b="0" i="0" sz="2000" u="none" cap="none" strike="noStrike">
              <a:solidFill>
                <a:srgbClr val="000000"/>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CBM and/or other surveying tools</a:t>
            </a:r>
            <a:endParaRPr b="0" i="0" sz="2000" u="none" cap="none" strike="noStrike">
              <a:solidFill>
                <a:srgbClr val="000000"/>
              </a:solidFill>
              <a:latin typeface="Belleza"/>
              <a:ea typeface="Belleza"/>
              <a:cs typeface="Belleza"/>
              <a:sym typeface="Belleza"/>
            </a:endParaRPr>
          </a:p>
          <a:p>
            <a:pPr indent="-355600" lvl="0" marL="457200" marR="0" rtl="0" algn="l">
              <a:lnSpc>
                <a:spcPct val="100000"/>
              </a:lnSpc>
              <a:spcBef>
                <a:spcPts val="0"/>
              </a:spcBef>
              <a:spcAft>
                <a:spcPts val="0"/>
              </a:spcAft>
              <a:buClr>
                <a:srgbClr val="155FB1"/>
              </a:buClr>
              <a:buSzPts val="2000"/>
              <a:buFont typeface="Belleza"/>
              <a:buChar char="●"/>
            </a:pPr>
            <a:r>
              <a:rPr b="1" i="0" lang="en-US" sz="2000" u="none" cap="none" strike="noStrike">
                <a:solidFill>
                  <a:srgbClr val="155FB1"/>
                </a:solidFill>
                <a:latin typeface="Belleza"/>
                <a:ea typeface="Belleza"/>
                <a:cs typeface="Belleza"/>
                <a:sym typeface="Belleza"/>
              </a:rPr>
              <a:t>Tier 2 school booklet</a:t>
            </a:r>
            <a:endParaRPr b="1" i="0" sz="2000" u="none" cap="none" strike="noStrike">
              <a:solidFill>
                <a:srgbClr val="155FB1"/>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updated continuously</a:t>
            </a:r>
            <a:endParaRPr b="0" i="0" sz="2000" u="none" cap="none" strike="noStrike">
              <a:solidFill>
                <a:srgbClr val="000000"/>
              </a:solidFill>
              <a:latin typeface="Belleza"/>
              <a:ea typeface="Belleza"/>
              <a:cs typeface="Belleza"/>
              <a:sym typeface="Belleza"/>
            </a:endParaRPr>
          </a:p>
          <a:p>
            <a:pPr indent="-355600" lvl="1" marL="914400" marR="0" rtl="0" algn="l">
              <a:lnSpc>
                <a:spcPct val="100000"/>
              </a:lnSpc>
              <a:spcBef>
                <a:spcPts val="0"/>
              </a:spcBef>
              <a:spcAft>
                <a:spcPts val="0"/>
              </a:spcAft>
              <a:buClr>
                <a:srgbClr val="000000"/>
              </a:buClr>
              <a:buSzPts val="2000"/>
              <a:buFont typeface="Belleza"/>
              <a:buChar char="○"/>
            </a:pPr>
            <a:r>
              <a:rPr b="0" i="0" lang="en-US" sz="2000" u="none" cap="none" strike="noStrike">
                <a:solidFill>
                  <a:srgbClr val="000000"/>
                </a:solidFill>
                <a:latin typeface="Belleza"/>
                <a:ea typeface="Belleza"/>
                <a:cs typeface="Belleza"/>
                <a:sym typeface="Belleza"/>
              </a:rPr>
              <a:t>shared with staff annually</a:t>
            </a:r>
            <a:endParaRPr b="0" i="0" sz="2000" u="none" cap="none" strike="noStrike">
              <a:solidFill>
                <a:srgbClr val="000000"/>
              </a:solidFill>
              <a:latin typeface="Belleza"/>
              <a:ea typeface="Belleza"/>
              <a:cs typeface="Belleza"/>
              <a:sym typeface="Belleza"/>
            </a:endParaRPr>
          </a:p>
          <a:p>
            <a:pPr indent="-355600" lvl="0" marL="457200" marR="0" rtl="0" algn="l">
              <a:lnSpc>
                <a:spcPct val="100000"/>
              </a:lnSpc>
              <a:spcBef>
                <a:spcPts val="0"/>
              </a:spcBef>
              <a:spcAft>
                <a:spcPts val="0"/>
              </a:spcAft>
              <a:buClr>
                <a:srgbClr val="155FB1"/>
              </a:buClr>
              <a:buSzPts val="2000"/>
              <a:buFont typeface="Belleza"/>
              <a:buChar char="●"/>
            </a:pPr>
            <a:r>
              <a:rPr b="1" i="0" lang="en-US" sz="2000" u="none" cap="none" strike="noStrike">
                <a:solidFill>
                  <a:srgbClr val="155FB1"/>
                </a:solidFill>
                <a:latin typeface="Belleza"/>
                <a:ea typeface="Belleza"/>
                <a:cs typeface="Belleza"/>
                <a:sym typeface="Belleza"/>
              </a:rPr>
              <a:t>Tiered Fidelity Inventory - Tier 2</a:t>
            </a:r>
            <a:endParaRPr b="1" i="0" sz="2000" u="none" cap="none" strike="noStrike">
              <a:solidFill>
                <a:srgbClr val="155FB1"/>
              </a:solidFill>
              <a:latin typeface="Belleza"/>
              <a:ea typeface="Belleza"/>
              <a:cs typeface="Belleza"/>
              <a:sym typeface="Belleza"/>
            </a:endParaRPr>
          </a:p>
          <a:p>
            <a:pPr indent="-355600" lvl="1" marL="914400" marR="0" rtl="0" algn="l">
              <a:lnSpc>
                <a:spcPct val="100000"/>
              </a:lnSpc>
              <a:spcBef>
                <a:spcPts val="0"/>
              </a:spcBef>
              <a:spcAft>
                <a:spcPts val="0"/>
              </a:spcAft>
              <a:buClr>
                <a:schemeClr val="dk1"/>
              </a:buClr>
              <a:buSzPts val="2000"/>
              <a:buFont typeface="Belleza"/>
              <a:buChar char="○"/>
            </a:pPr>
            <a:r>
              <a:rPr b="0" i="0" lang="en-US" sz="2000" u="none" cap="none" strike="noStrike">
                <a:solidFill>
                  <a:schemeClr val="dk1"/>
                </a:solidFill>
                <a:latin typeface="Belleza"/>
                <a:ea typeface="Belleza"/>
                <a:cs typeface="Belleza"/>
                <a:sym typeface="Belleza"/>
              </a:rPr>
              <a:t>teams self-assess every 6 and/or 12 mo.</a:t>
            </a:r>
            <a:endParaRPr b="0" i="0" sz="2000" u="none" cap="none" strike="noStrike">
              <a:solidFill>
                <a:srgbClr val="000000"/>
              </a:solidFill>
              <a:latin typeface="Belleza"/>
              <a:ea typeface="Belleza"/>
              <a:cs typeface="Belleza"/>
              <a:sym typeface="Belleza"/>
            </a:endParaRPr>
          </a:p>
        </p:txBody>
      </p:sp>
      <p:sp>
        <p:nvSpPr>
          <p:cNvPr id="969" name="Google Shape;969;p69"/>
          <p:cNvSpPr txBox="1"/>
          <p:nvPr/>
        </p:nvSpPr>
        <p:spPr>
          <a:xfrm>
            <a:off x="274400" y="5337650"/>
            <a:ext cx="5416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rgbClr val="000000"/>
              </a:buClr>
              <a:buSzPts val="2200"/>
              <a:buFont typeface="Arial"/>
              <a:buNone/>
            </a:pPr>
            <a:r>
              <a:rPr b="1" i="0" lang="en-US" sz="2200" u="none" cap="none" strike="noStrike">
                <a:solidFill>
                  <a:srgbClr val="155FB1"/>
                </a:solidFill>
                <a:latin typeface="Belleza"/>
                <a:ea typeface="Belleza"/>
                <a:cs typeface="Belleza"/>
                <a:sym typeface="Belleza"/>
              </a:rPr>
              <a:t>(are on-going)</a:t>
            </a:r>
            <a:endParaRPr b="0" i="0" sz="2000" u="none" cap="none" strike="noStrike">
              <a:solidFill>
                <a:schemeClr val="dk1"/>
              </a:solidFill>
              <a:latin typeface="Belleza"/>
              <a:ea typeface="Belleza"/>
              <a:cs typeface="Belleza"/>
              <a:sym typeface="Bellez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4" name="Google Shape;234;p7"/>
          <p:cNvSpPr txBox="1"/>
          <p:nvPr>
            <p:ph type="title"/>
          </p:nvPr>
        </p:nvSpPr>
        <p:spPr>
          <a:xfrm>
            <a:off x="5297762" y="640080"/>
            <a:ext cx="6251110"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lang="en-US" sz="6000">
                <a:latin typeface="Belleza"/>
                <a:ea typeface="Belleza"/>
                <a:cs typeface="Belleza"/>
                <a:sym typeface="Belleza"/>
              </a:rPr>
              <a:t>Let’s take inventory of what you are already doing…</a:t>
            </a:r>
            <a:endParaRPr/>
          </a:p>
        </p:txBody>
      </p:sp>
      <p:pic>
        <p:nvPicPr>
          <p:cNvPr descr="Empty speech bubbles" id="235" name="Google Shape;235;p7"/>
          <p:cNvPicPr preferRelativeResize="0"/>
          <p:nvPr/>
        </p:nvPicPr>
        <p:blipFill rotWithShape="1">
          <a:blip r:embed="rId3">
            <a:alphaModFix/>
          </a:blip>
          <a:srcRect b="-1" l="31581" r="23087"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36" name="Google Shape;236;p7"/>
          <p:cNvSpPr/>
          <p:nvPr/>
        </p:nvSpPr>
        <p:spPr>
          <a:xfrm>
            <a:off x="5412862" y="4409267"/>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34"/>
                                        </p:tgtEl>
                                        <p:attrNameLst>
                                          <p:attrName>style.visibility</p:attrName>
                                        </p:attrNameLst>
                                      </p:cBhvr>
                                      <p:to>
                                        <p:strVal val="visible"/>
                                      </p:to>
                                    </p:set>
                                    <p:animEffect filter="fade" transition="in">
                                      <p:cBhvr>
                                        <p:cTn dur="4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70"/>
          <p:cNvSpPr txBox="1"/>
          <p:nvPr>
            <p:ph type="title"/>
          </p:nvPr>
        </p:nvSpPr>
        <p:spPr>
          <a:xfrm>
            <a:off x="838200" y="365125"/>
            <a:ext cx="10515600" cy="1325563"/>
          </a:xfrm>
          <a:prstGeom prst="rect">
            <a:avLst/>
          </a:prstGeom>
          <a:noFill/>
          <a:ln>
            <a:noFill/>
          </a:ln>
        </p:spPr>
        <p:txBody>
          <a:bodyPr anchorCtr="0" anchor="ctr" bIns="46025" lIns="92075" spcFirstLastPara="1" rIns="92075" wrap="square" tIns="46025">
            <a:noAutofit/>
          </a:bodyPr>
          <a:lstStyle/>
          <a:p>
            <a:pPr indent="0" lvl="0" marL="0" rtl="0" algn="ctr">
              <a:lnSpc>
                <a:spcPct val="90000"/>
              </a:lnSpc>
              <a:spcBef>
                <a:spcPts val="0"/>
              </a:spcBef>
              <a:spcAft>
                <a:spcPts val="0"/>
              </a:spcAft>
              <a:buClr>
                <a:schemeClr val="dk1"/>
              </a:buClr>
              <a:buSzPts val="3959"/>
              <a:buFont typeface="Belleza"/>
              <a:buNone/>
            </a:pPr>
            <a:r>
              <a:rPr lang="en-US" sz="3959">
                <a:latin typeface="Belleza"/>
                <a:ea typeface="Belleza"/>
                <a:cs typeface="Belleza"/>
                <a:sym typeface="Belleza"/>
              </a:rPr>
              <a:t>Data-Based Decision-Rules: </a:t>
            </a:r>
            <a:br>
              <a:rPr lang="en-US" sz="3959">
                <a:latin typeface="Belleza"/>
                <a:ea typeface="Belleza"/>
                <a:cs typeface="Belleza"/>
                <a:sym typeface="Belleza"/>
              </a:rPr>
            </a:br>
            <a:r>
              <a:rPr lang="en-US" sz="3959">
                <a:solidFill>
                  <a:srgbClr val="DD8047"/>
                </a:solidFill>
                <a:latin typeface="Belleza"/>
                <a:ea typeface="Belleza"/>
                <a:cs typeface="Belleza"/>
                <a:sym typeface="Belleza"/>
              </a:rPr>
              <a:t>Sample</a:t>
            </a:r>
            <a:r>
              <a:rPr lang="en-US" sz="3959">
                <a:latin typeface="Belleza"/>
                <a:ea typeface="Belleza"/>
                <a:cs typeface="Belleza"/>
                <a:sym typeface="Belleza"/>
              </a:rPr>
              <a:t> to Consider</a:t>
            </a:r>
            <a:endParaRPr>
              <a:latin typeface="Belleza"/>
              <a:ea typeface="Belleza"/>
              <a:cs typeface="Belleza"/>
              <a:sym typeface="Belleza"/>
            </a:endParaRPr>
          </a:p>
        </p:txBody>
      </p:sp>
      <p:sp>
        <p:nvSpPr>
          <p:cNvPr id="975" name="Google Shape;975;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80000"/>
              </a:lnSpc>
              <a:spcBef>
                <a:spcPts val="0"/>
              </a:spcBef>
              <a:spcAft>
                <a:spcPts val="0"/>
              </a:spcAft>
              <a:buClr>
                <a:schemeClr val="dk2"/>
              </a:buClr>
              <a:buSzPts val="2800"/>
              <a:buNone/>
            </a:pPr>
            <a:r>
              <a:rPr lang="en-US" u="sng">
                <a:solidFill>
                  <a:schemeClr val="dk2"/>
                </a:solidFill>
                <a:latin typeface="Belleza"/>
                <a:ea typeface="Belleza"/>
                <a:cs typeface="Belleza"/>
                <a:sym typeface="Belleza"/>
              </a:rPr>
              <a:t>a) Identification for CICO  (IN)</a:t>
            </a:r>
            <a:r>
              <a:rPr lang="en-US">
                <a:solidFill>
                  <a:schemeClr val="dk2"/>
                </a:solidFill>
                <a:latin typeface="Belleza"/>
                <a:ea typeface="Belleza"/>
                <a:cs typeface="Belleza"/>
                <a:sym typeface="Belleza"/>
              </a:rPr>
              <a:t>:  </a:t>
            </a:r>
            <a:endParaRPr>
              <a:latin typeface="Belleza"/>
              <a:ea typeface="Belleza"/>
              <a:cs typeface="Belleza"/>
              <a:sym typeface="Belleza"/>
            </a:endParaRPr>
          </a:p>
          <a:p>
            <a:pPr indent="-285744" lvl="1" marL="742932" rtl="0" algn="l">
              <a:lnSpc>
                <a:spcPct val="80000"/>
              </a:lnSpc>
              <a:spcBef>
                <a:spcPts val="480"/>
              </a:spcBef>
              <a:spcAft>
                <a:spcPts val="0"/>
              </a:spcAft>
              <a:buClr>
                <a:schemeClr val="dk1"/>
              </a:buClr>
              <a:buSzPts val="2400"/>
              <a:buFont typeface="Noto Sans Symbols"/>
              <a:buChar char="▪"/>
            </a:pPr>
            <a:r>
              <a:rPr lang="en-US">
                <a:latin typeface="Belleza"/>
                <a:ea typeface="Belleza"/>
                <a:cs typeface="Belleza"/>
                <a:sym typeface="Belleza"/>
              </a:rPr>
              <a:t>Student is identified by 2 or more ODRs, 4 or more classroom-managed incidents, attendance, work completion, referral from family, student, or school staff, etc.</a:t>
            </a:r>
            <a:endParaRPr>
              <a:latin typeface="Belleza"/>
              <a:ea typeface="Belleza"/>
              <a:cs typeface="Belleza"/>
              <a:sym typeface="Belleza"/>
            </a:endParaRPr>
          </a:p>
          <a:p>
            <a:pPr indent="-228600" lvl="0" marL="342891" rtl="0" algn="l">
              <a:lnSpc>
                <a:spcPct val="80000"/>
              </a:lnSpc>
              <a:spcBef>
                <a:spcPts val="560"/>
              </a:spcBef>
              <a:spcAft>
                <a:spcPts val="0"/>
              </a:spcAft>
              <a:buClr>
                <a:schemeClr val="dk2"/>
              </a:buClr>
              <a:buSzPts val="2800"/>
              <a:buNone/>
            </a:pPr>
            <a:r>
              <a:rPr lang="en-US" u="sng">
                <a:solidFill>
                  <a:schemeClr val="dk2"/>
                </a:solidFill>
                <a:latin typeface="Belleza"/>
                <a:ea typeface="Belleza"/>
                <a:cs typeface="Belleza"/>
                <a:sym typeface="Belleza"/>
              </a:rPr>
              <a:t>b) Progress-monitoring (ON)</a:t>
            </a:r>
            <a:r>
              <a:rPr lang="en-US">
                <a:solidFill>
                  <a:schemeClr val="dk2"/>
                </a:solidFill>
                <a:latin typeface="Belleza"/>
                <a:ea typeface="Belleza"/>
                <a:cs typeface="Belleza"/>
                <a:sym typeface="Belleza"/>
              </a:rPr>
              <a:t>:</a:t>
            </a:r>
            <a:endParaRPr>
              <a:latin typeface="Belleza"/>
              <a:ea typeface="Belleza"/>
              <a:cs typeface="Belleza"/>
              <a:sym typeface="Belleza"/>
            </a:endParaRPr>
          </a:p>
          <a:p>
            <a:pPr indent="-285744" lvl="1" marL="742932" rtl="0" algn="l">
              <a:lnSpc>
                <a:spcPct val="80000"/>
              </a:lnSpc>
              <a:spcBef>
                <a:spcPts val="480"/>
              </a:spcBef>
              <a:spcAft>
                <a:spcPts val="0"/>
              </a:spcAft>
              <a:buClr>
                <a:schemeClr val="dk1"/>
              </a:buClr>
              <a:buSzPts val="2400"/>
              <a:buFont typeface="Noto Sans Symbols"/>
              <a:buChar char="▪"/>
            </a:pPr>
            <a:r>
              <a:rPr lang="en-US">
                <a:latin typeface="Belleza"/>
                <a:ea typeface="Belleza"/>
                <a:cs typeface="Belleza"/>
                <a:sym typeface="Belleza"/>
              </a:rPr>
              <a:t>DPR data is collected daily &amp; reviewed every other week. Data is collected for 4-6 weeks (individual buildings decide whether 4 or 6 weeks will be better for their students).</a:t>
            </a:r>
            <a:endParaRPr>
              <a:latin typeface="Belleza"/>
              <a:ea typeface="Belleza"/>
              <a:cs typeface="Belleza"/>
              <a:sym typeface="Belleza"/>
            </a:endParaRPr>
          </a:p>
          <a:p>
            <a:pPr indent="-228600" lvl="0" marL="342891" rtl="0" algn="l">
              <a:lnSpc>
                <a:spcPct val="80000"/>
              </a:lnSpc>
              <a:spcBef>
                <a:spcPts val="560"/>
              </a:spcBef>
              <a:spcAft>
                <a:spcPts val="0"/>
              </a:spcAft>
              <a:buClr>
                <a:schemeClr val="dk2"/>
              </a:buClr>
              <a:buSzPts val="2800"/>
              <a:buNone/>
            </a:pPr>
            <a:r>
              <a:rPr lang="en-US" u="sng">
                <a:solidFill>
                  <a:schemeClr val="dk2"/>
                </a:solidFill>
                <a:latin typeface="Belleza"/>
                <a:ea typeface="Belleza"/>
                <a:cs typeface="Belleza"/>
                <a:sym typeface="Belleza"/>
              </a:rPr>
              <a:t>c) Exiting/transitioning  (OUT)</a:t>
            </a:r>
            <a:r>
              <a:rPr lang="en-US">
                <a:solidFill>
                  <a:schemeClr val="dk2"/>
                </a:solidFill>
                <a:latin typeface="Belleza"/>
                <a:ea typeface="Belleza"/>
                <a:cs typeface="Belleza"/>
                <a:sym typeface="Belleza"/>
              </a:rPr>
              <a:t>:</a:t>
            </a:r>
            <a:endParaRPr>
              <a:latin typeface="Belleza"/>
              <a:ea typeface="Belleza"/>
              <a:cs typeface="Belleza"/>
              <a:sym typeface="Belleza"/>
            </a:endParaRPr>
          </a:p>
          <a:p>
            <a:pPr indent="-285744" lvl="1" marL="742932" rtl="0" algn="l">
              <a:lnSpc>
                <a:spcPct val="80000"/>
              </a:lnSpc>
              <a:spcBef>
                <a:spcPts val="480"/>
              </a:spcBef>
              <a:spcAft>
                <a:spcPts val="0"/>
              </a:spcAft>
              <a:buClr>
                <a:schemeClr val="dk1"/>
              </a:buClr>
              <a:buSzPts val="2400"/>
              <a:buFont typeface="Noto Sans Symbols"/>
              <a:buChar char="▪"/>
            </a:pPr>
            <a:r>
              <a:rPr lang="en-US">
                <a:latin typeface="Belleza"/>
                <a:ea typeface="Belleza"/>
                <a:cs typeface="Belleza"/>
                <a:sym typeface="Belleza"/>
              </a:rPr>
              <a:t>Student received a total of 80% of DPR points averaged per day/week for 4 weeks and has had no new ODRs or attendance concerns. Student may be transitioned into being a CICO student mentor</a:t>
            </a:r>
            <a:endParaRPr>
              <a:latin typeface="Belleza"/>
              <a:ea typeface="Belleza"/>
              <a:cs typeface="Belleza"/>
              <a:sym typeface="Belleza"/>
            </a:endParaRPr>
          </a:p>
        </p:txBody>
      </p:sp>
      <p:sp>
        <p:nvSpPr>
          <p:cNvPr id="976" name="Google Shape;976;p70"/>
          <p:cNvSpPr/>
          <p:nvPr/>
        </p:nvSpPr>
        <p:spPr>
          <a:xfrm>
            <a:off x="619626" y="3128209"/>
            <a:ext cx="10952747" cy="3231817"/>
          </a:xfrm>
          <a:prstGeom prst="roundRect">
            <a:avLst>
              <a:gd fmla="val 16667" name="adj"/>
            </a:avLst>
          </a:prstGeom>
          <a:noFill/>
          <a:ln cap="flat" cmpd="sng" w="60325">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59"/>
              <a:buFont typeface="Belleza"/>
              <a:buNone/>
            </a:pPr>
            <a:r>
              <a:rPr lang="en-US" sz="3959">
                <a:solidFill>
                  <a:schemeClr val="dk1"/>
                </a:solidFill>
                <a:latin typeface="Belleza"/>
                <a:ea typeface="Belleza"/>
                <a:cs typeface="Belleza"/>
                <a:sym typeface="Belleza"/>
              </a:rPr>
              <a:t>TFI 2.11 Student Performance Data</a:t>
            </a:r>
            <a:br>
              <a:rPr lang="en-US" sz="3959"/>
            </a:br>
            <a:endParaRPr sz="3959"/>
          </a:p>
        </p:txBody>
      </p:sp>
      <p:sp>
        <p:nvSpPr>
          <p:cNvPr id="982" name="Google Shape;982;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457200" lvl="0" marL="5714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Student data monitored &amp; used at least monthly (usually every 2 weeks)</a:t>
            </a:r>
            <a:endParaRPr/>
          </a:p>
          <a:p>
            <a:pPr indent="-457200" lvl="1" marL="10286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 of students T2 is working for</a:t>
            </a:r>
            <a:endParaRPr/>
          </a:p>
          <a:p>
            <a:pPr indent="-457200" lvl="0" marL="5714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Data decision rules established &amp; used to </a:t>
            </a:r>
            <a:endParaRPr/>
          </a:p>
          <a:p>
            <a:pPr indent="-457200" lvl="1" marL="10286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Adjust support (fade, intensify, continue)</a:t>
            </a:r>
            <a:endParaRPr/>
          </a:p>
          <a:p>
            <a:pPr indent="-457200" lvl="0" marL="5714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Aggregate data shared with stakeholders</a:t>
            </a:r>
            <a:endParaRPr sz="3200">
              <a:latin typeface="Belleza"/>
              <a:ea typeface="Belleza"/>
              <a:cs typeface="Belleza"/>
              <a:sym typeface="Belleza"/>
            </a:endParaRPr>
          </a:p>
          <a:p>
            <a:pPr indent="0" lvl="1" marL="457189" rtl="0" algn="l">
              <a:lnSpc>
                <a:spcPct val="90000"/>
              </a:lnSpc>
              <a:spcBef>
                <a:spcPts val="560"/>
              </a:spcBef>
              <a:spcAft>
                <a:spcPts val="0"/>
              </a:spcAft>
              <a:buClr>
                <a:schemeClr val="dk1"/>
              </a:buClr>
              <a:buSzPts val="2800"/>
              <a:buNone/>
            </a:pPr>
            <a:r>
              <a:t/>
            </a:r>
            <a:endParaRPr sz="3200">
              <a:latin typeface="Belleza"/>
              <a:ea typeface="Belleza"/>
              <a:cs typeface="Belleza"/>
              <a:sym typeface="Bellez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Belleza"/>
              <a:buNone/>
            </a:pPr>
            <a:r>
              <a:rPr lang="en-US" sz="4000">
                <a:solidFill>
                  <a:schemeClr val="dk1"/>
                </a:solidFill>
                <a:latin typeface="Belleza"/>
                <a:ea typeface="Belleza"/>
                <a:cs typeface="Belleza"/>
                <a:sym typeface="Belleza"/>
              </a:rPr>
              <a:t>Data-based problem solving</a:t>
            </a:r>
            <a:endParaRPr>
              <a:solidFill>
                <a:schemeClr val="dk1"/>
              </a:solidFill>
              <a:latin typeface="Belleza"/>
              <a:ea typeface="Belleza"/>
              <a:cs typeface="Belleza"/>
              <a:sym typeface="Belleza"/>
            </a:endParaRPr>
          </a:p>
        </p:txBody>
      </p:sp>
      <p:sp>
        <p:nvSpPr>
          <p:cNvPr id="988" name="Google Shape;988;p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a:latin typeface="Belleza"/>
                <a:ea typeface="Belleza"/>
                <a:cs typeface="Belleza"/>
                <a:sym typeface="Belleza"/>
              </a:rPr>
              <a:t>Progress monitoring data are necessary to answer important questions:</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Is the student making progress towards the goal?</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Is the intervention effective for most of the students receiving the intervention?</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Is the intervention being implemented with fidelity?</a:t>
            </a:r>
            <a:endParaRPr>
              <a:latin typeface="Belleza"/>
              <a:ea typeface="Belleza"/>
              <a:cs typeface="Belleza"/>
              <a:sym typeface="Belleza"/>
            </a:endParaRPr>
          </a:p>
          <a:p>
            <a:pPr indent="0" lvl="0" marL="0" rtl="0" algn="l">
              <a:lnSpc>
                <a:spcPct val="90000"/>
              </a:lnSpc>
              <a:spcBef>
                <a:spcPts val="640"/>
              </a:spcBef>
              <a:spcAft>
                <a:spcPts val="0"/>
              </a:spcAft>
              <a:buClr>
                <a:schemeClr val="dk1"/>
              </a:buClr>
              <a:buSzPts val="3200"/>
              <a:buNone/>
            </a:pPr>
            <a:r>
              <a:t/>
            </a:r>
            <a:endParaRPr>
              <a:solidFill>
                <a:srgbClr val="244061"/>
              </a:solidFill>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Belleza"/>
              <a:buNone/>
            </a:pPr>
            <a:r>
              <a:rPr lang="en-US" sz="4000">
                <a:solidFill>
                  <a:schemeClr val="dk1"/>
                </a:solidFill>
                <a:latin typeface="Belleza"/>
                <a:ea typeface="Belleza"/>
                <a:cs typeface="Belleza"/>
                <a:sym typeface="Belleza"/>
              </a:rPr>
              <a:t>Data monitoring </a:t>
            </a:r>
            <a:endParaRPr>
              <a:solidFill>
                <a:schemeClr val="dk1"/>
              </a:solidFill>
              <a:latin typeface="Belleza"/>
              <a:ea typeface="Belleza"/>
              <a:cs typeface="Belleza"/>
              <a:sym typeface="Belleza"/>
            </a:endParaRPr>
          </a:p>
        </p:txBody>
      </p:sp>
      <p:sp>
        <p:nvSpPr>
          <p:cNvPr id="995" name="Google Shape;995;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Student level </a:t>
            </a:r>
            <a:endParaRPr sz="3200">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sz="3200">
                <a:latin typeface="Belleza"/>
                <a:ea typeface="Belleza"/>
                <a:cs typeface="Belleza"/>
                <a:sym typeface="Belleza"/>
              </a:rPr>
              <a:t>Daily percentage of points earned </a:t>
            </a:r>
            <a:endParaRPr sz="3200">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sz="3200">
                <a:latin typeface="Belleza"/>
                <a:ea typeface="Belleza"/>
                <a:cs typeface="Belleza"/>
                <a:sym typeface="Belleza"/>
              </a:rPr>
              <a:t>Use for decision making (continue, modify, intensify, fade) 80% = success </a:t>
            </a:r>
            <a:endParaRPr sz="3200">
              <a:latin typeface="Belleza"/>
              <a:ea typeface="Belleza"/>
              <a:cs typeface="Belleza"/>
              <a:sym typeface="Bellez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Before Team Meeting</a:t>
            </a:r>
            <a:endParaRPr/>
          </a:p>
        </p:txBody>
      </p:sp>
      <p:sp>
        <p:nvSpPr>
          <p:cNvPr id="1001" name="Google Shape;100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Belleza"/>
                <a:ea typeface="Belleza"/>
                <a:cs typeface="Belleza"/>
                <a:sym typeface="Belleza"/>
              </a:rPr>
              <a:t>T2 Group Intervention Coordinators summarize data for respective interventions</a:t>
            </a:r>
            <a:endParaRPr/>
          </a:p>
          <a:p>
            <a:pPr indent="-76200" lvl="1" marL="685800" rtl="0" algn="l">
              <a:lnSpc>
                <a:spcPct val="90000"/>
              </a:lnSpc>
              <a:spcBef>
                <a:spcPts val="500"/>
              </a:spcBef>
              <a:spcAft>
                <a:spcPts val="0"/>
              </a:spcAft>
              <a:buClr>
                <a:schemeClr val="dk1"/>
              </a:buClr>
              <a:buSzPts val="2400"/>
              <a:buNone/>
            </a:pPr>
            <a:r>
              <a:t/>
            </a:r>
            <a:endParaRPr>
              <a:latin typeface="Belleza"/>
              <a:ea typeface="Belleza"/>
              <a:cs typeface="Belleza"/>
              <a:sym typeface="Belleza"/>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Progress Monitor Data Considerations</a:t>
            </a:r>
            <a:endParaRPr/>
          </a:p>
        </p:txBody>
      </p:sp>
      <p:sp>
        <p:nvSpPr>
          <p:cNvPr id="1007" name="Google Shape;1007;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SzPts val="2800"/>
              <a:buNone/>
            </a:pPr>
            <a:r>
              <a:rPr lang="en-US" sz="3200">
                <a:latin typeface="Belleza"/>
                <a:ea typeface="Belleza"/>
                <a:cs typeface="Belleza"/>
                <a:sym typeface="Belleza"/>
              </a:rPr>
              <a:t>We have recommended as "success" or (ON) benchmark that schools consider an 80% success rate for an intervention (within a given time or incidence parameter). We also recommend that the intervention-specific (sub-committee) team members review the data at a minimum of every week and the (main) Tier 2 or Tier 2/3 team review aggregate data for an intervention at least 1x/month</a:t>
            </a:r>
            <a:endParaRPr sz="3200">
              <a:latin typeface="Belleza"/>
              <a:ea typeface="Belleza"/>
              <a:cs typeface="Belleza"/>
              <a:sym typeface="Bellez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1" name="Shape 1011"/>
        <p:cNvGrpSpPr/>
        <p:nvPr/>
      </p:nvGrpSpPr>
      <p:grpSpPr>
        <a:xfrm>
          <a:off x="0" y="0"/>
          <a:ext cx="0" cy="0"/>
          <a:chOff x="0" y="0"/>
          <a:chExt cx="0" cy="0"/>
        </a:xfrm>
      </p:grpSpPr>
      <p:pic>
        <p:nvPicPr>
          <p:cNvPr id="1012" name="Google Shape;1012;p76"/>
          <p:cNvPicPr preferRelativeResize="0"/>
          <p:nvPr/>
        </p:nvPicPr>
        <p:blipFill rotWithShape="1">
          <a:blip r:embed="rId3">
            <a:alphaModFix/>
          </a:blip>
          <a:srcRect b="0" l="0" r="8148" t="0"/>
          <a:stretch/>
        </p:blipFill>
        <p:spPr>
          <a:xfrm>
            <a:off x="2278743" y="304800"/>
            <a:ext cx="7254482" cy="601133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77"/>
          <p:cNvPicPr preferRelativeResize="0"/>
          <p:nvPr/>
        </p:nvPicPr>
        <p:blipFill rotWithShape="1">
          <a:blip r:embed="rId3">
            <a:alphaModFix/>
          </a:blip>
          <a:srcRect b="0" l="0" r="0" t="0"/>
          <a:stretch/>
        </p:blipFill>
        <p:spPr>
          <a:xfrm>
            <a:off x="1814284" y="522513"/>
            <a:ext cx="8432801" cy="592183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descr="Graphical user interface, chart, line chart&#10;&#10;Description automatically generated" id="1022" name="Google Shape;1022;p78"/>
          <p:cNvPicPr preferRelativeResize="0"/>
          <p:nvPr/>
        </p:nvPicPr>
        <p:blipFill rotWithShape="1">
          <a:blip r:embed="rId3">
            <a:alphaModFix/>
          </a:blip>
          <a:srcRect b="0" l="0" r="0" t="0"/>
          <a:stretch/>
        </p:blipFill>
        <p:spPr>
          <a:xfrm>
            <a:off x="1611086" y="433250"/>
            <a:ext cx="8244113" cy="574983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79"/>
          <p:cNvSpPr txBox="1"/>
          <p:nvPr>
            <p:ph type="title"/>
          </p:nvPr>
        </p:nvSpPr>
        <p:spPr>
          <a:xfrm>
            <a:off x="2046943" y="1105647"/>
            <a:ext cx="7978588" cy="4855883"/>
          </a:xfrm>
          <a:prstGeom prst="rect">
            <a:avLst/>
          </a:prstGeom>
          <a:solidFill>
            <a:srgbClr val="C5D8F1"/>
          </a:solidFill>
          <a:ln cap="flat" cmpd="sng" w="31750">
            <a:solidFill>
              <a:srgbClr val="17365D"/>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Belleza"/>
              <a:buNone/>
            </a:pPr>
            <a:r>
              <a:rPr lang="en-US" sz="4400">
                <a:latin typeface="Belleza"/>
                <a:ea typeface="Belleza"/>
                <a:cs typeface="Belleza"/>
                <a:sym typeface="Belleza"/>
              </a:rPr>
              <a:t>DATA-INFORMED TEAM DECISIONS: </a:t>
            </a:r>
            <a:br>
              <a:rPr lang="en-US" sz="4400">
                <a:latin typeface="Belleza"/>
                <a:ea typeface="Belleza"/>
                <a:cs typeface="Belleza"/>
                <a:sym typeface="Belleza"/>
              </a:rPr>
            </a:br>
            <a:r>
              <a:rPr lang="en-US" sz="4400">
                <a:latin typeface="Belleza"/>
                <a:ea typeface="Belleza"/>
                <a:cs typeface="Belleza"/>
                <a:sym typeface="Belleza"/>
              </a:rPr>
              <a:t>			FADE</a:t>
            </a:r>
            <a:br>
              <a:rPr lang="en-US" sz="4400">
                <a:latin typeface="Belleza"/>
                <a:ea typeface="Belleza"/>
                <a:cs typeface="Belleza"/>
                <a:sym typeface="Belleza"/>
              </a:rPr>
            </a:br>
            <a:r>
              <a:rPr lang="en-US" sz="4400">
                <a:latin typeface="Belleza"/>
                <a:ea typeface="Belleza"/>
                <a:cs typeface="Belleza"/>
                <a:sym typeface="Belleza"/>
              </a:rPr>
              <a:t>			CONTINUE</a:t>
            </a:r>
            <a:br>
              <a:rPr lang="en-US" sz="4400">
                <a:latin typeface="Belleza"/>
                <a:ea typeface="Belleza"/>
                <a:cs typeface="Belleza"/>
                <a:sym typeface="Belleza"/>
              </a:rPr>
            </a:br>
            <a:r>
              <a:rPr lang="en-US" sz="4400">
                <a:latin typeface="Belleza"/>
                <a:ea typeface="Belleza"/>
                <a:cs typeface="Belleza"/>
                <a:sym typeface="Belleza"/>
              </a:rPr>
              <a:t>			MODIFY</a:t>
            </a:r>
            <a:endParaRPr sz="4400">
              <a:latin typeface="Belleza"/>
              <a:ea typeface="Belleza"/>
              <a:cs typeface="Belleza"/>
              <a:sym typeface="Bellez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sz="4100">
                <a:latin typeface="Belleza"/>
                <a:ea typeface="Belleza"/>
                <a:cs typeface="Belleza"/>
                <a:sym typeface="Belleza"/>
              </a:rPr>
              <a:t>Revisit Resource Map</a:t>
            </a:r>
            <a:endParaRPr sz="4100">
              <a:latin typeface="Belleza"/>
              <a:ea typeface="Belleza"/>
              <a:cs typeface="Belleza"/>
              <a:sym typeface="Belleza"/>
            </a:endParaRPr>
          </a:p>
        </p:txBody>
      </p:sp>
      <p:sp>
        <p:nvSpPr>
          <p:cNvPr id="242" name="Google Shape;242;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4400"/>
              <a:buNone/>
            </a:pPr>
            <a:r>
              <a:rPr lang="en-US" sz="4100">
                <a:latin typeface="Belleza"/>
                <a:ea typeface="Belleza"/>
                <a:cs typeface="Belleza"/>
                <a:sym typeface="Belleza"/>
              </a:rPr>
              <a:t>Do we have a continuum of interventions and supports?</a:t>
            </a:r>
            <a:endParaRPr sz="4100">
              <a:latin typeface="Belleza"/>
              <a:ea typeface="Belleza"/>
              <a:cs typeface="Belleza"/>
              <a:sym typeface="Belleza"/>
            </a:endParaRPr>
          </a:p>
          <a:p>
            <a:pPr indent="0" lvl="0" marL="0" rtl="0" algn="l">
              <a:lnSpc>
                <a:spcPct val="90000"/>
              </a:lnSpc>
              <a:spcBef>
                <a:spcPts val="0"/>
              </a:spcBef>
              <a:spcAft>
                <a:spcPts val="0"/>
              </a:spcAft>
              <a:buSzPts val="4400"/>
              <a:buNone/>
            </a:pPr>
            <a:r>
              <a:rPr lang="en-US" sz="4100">
                <a:latin typeface="Belleza"/>
                <a:ea typeface="Belleza"/>
                <a:cs typeface="Belleza"/>
                <a:sym typeface="Belleza"/>
              </a:rPr>
              <a:t>Does our systems team include representatives from our community partners?</a:t>
            </a:r>
            <a:endParaRPr sz="4100">
              <a:latin typeface="Belleza"/>
              <a:ea typeface="Belleza"/>
              <a:cs typeface="Belleza"/>
              <a:sym typeface="Belleza"/>
            </a:endParaRPr>
          </a:p>
          <a:p>
            <a:pPr indent="0" lvl="0" marL="0" rtl="0" algn="l">
              <a:lnSpc>
                <a:spcPct val="90000"/>
              </a:lnSpc>
              <a:spcBef>
                <a:spcPts val="0"/>
              </a:spcBef>
              <a:spcAft>
                <a:spcPts val="0"/>
              </a:spcAft>
              <a:buSzPts val="4400"/>
              <a:buNone/>
            </a:pPr>
            <a:r>
              <a:rPr lang="en-US" sz="4100">
                <a:latin typeface="Belleza"/>
                <a:ea typeface="Belleza"/>
                <a:cs typeface="Belleza"/>
                <a:sym typeface="Belleza"/>
              </a:rPr>
              <a:t>Are their gaps that we need filled?</a:t>
            </a:r>
            <a:endParaRPr sz="4100">
              <a:latin typeface="Belleza"/>
              <a:ea typeface="Belleza"/>
              <a:cs typeface="Belleza"/>
              <a:sym typeface="Belleza"/>
            </a:endParaRPr>
          </a:p>
          <a:p>
            <a:pPr indent="0" lvl="0" marL="0" rtl="0" algn="l">
              <a:lnSpc>
                <a:spcPct val="90000"/>
              </a:lnSpc>
              <a:spcBef>
                <a:spcPts val="0"/>
              </a:spcBef>
              <a:spcAft>
                <a:spcPts val="0"/>
              </a:spcAft>
              <a:buSzPts val="4400"/>
              <a:buNone/>
            </a:pPr>
            <a:r>
              <a:rPr lang="en-US" sz="4100">
                <a:latin typeface="Belleza"/>
                <a:ea typeface="Belleza"/>
                <a:cs typeface="Belleza"/>
                <a:sym typeface="Belleza"/>
              </a:rPr>
              <a:t>Can we present needs to our district and community leadership team?</a:t>
            </a:r>
            <a:endParaRPr sz="4100">
              <a:latin typeface="Belleza"/>
              <a:ea typeface="Belleza"/>
              <a:cs typeface="Belleza"/>
              <a:sym typeface="Belleza"/>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1" name="Shape 1031"/>
        <p:cNvGrpSpPr/>
        <p:nvPr/>
      </p:nvGrpSpPr>
      <p:grpSpPr>
        <a:xfrm>
          <a:off x="0" y="0"/>
          <a:ext cx="0" cy="0"/>
          <a:chOff x="0" y="0"/>
          <a:chExt cx="0" cy="0"/>
        </a:xfrm>
      </p:grpSpPr>
      <p:sp>
        <p:nvSpPr>
          <p:cNvPr id="1032" name="Google Shape;1032;p8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3" name="Google Shape;1033;p80"/>
          <p:cNvSpPr/>
          <p:nvPr/>
        </p:nvSpPr>
        <p:spPr>
          <a:xfrm flipH="1" rot="5400000">
            <a:off x="-1417539" y="1417538"/>
            <a:ext cx="6875818" cy="4040744"/>
          </a:xfrm>
          <a:prstGeom prst="rect">
            <a:avLst/>
          </a:prstGeom>
          <a:gradFill>
            <a:gsLst>
              <a:gs pos="0">
                <a:srgbClr val="000000"/>
              </a:gs>
              <a:gs pos="100000">
                <a:srgbClr val="2F5496"/>
              </a:gs>
            </a:gsLst>
            <a:lin ang="18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4" name="Google Shape;1034;p80"/>
          <p:cNvSpPr/>
          <p:nvPr/>
        </p:nvSpPr>
        <p:spPr>
          <a:xfrm rot="-5400000">
            <a:off x="-158495" y="2660473"/>
            <a:ext cx="4355594" cy="4038603"/>
          </a:xfrm>
          <a:prstGeom prst="rect">
            <a:avLst/>
          </a:prstGeom>
          <a:gradFill>
            <a:gsLst>
              <a:gs pos="0">
                <a:srgbClr val="4472C4">
                  <a:alpha val="49411"/>
                </a:srgbClr>
              </a:gs>
              <a:gs pos="100000">
                <a:srgbClr val="1F3864">
                  <a:alpha val="0"/>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5" name="Google Shape;1035;p80"/>
          <p:cNvSpPr/>
          <p:nvPr/>
        </p:nvSpPr>
        <p:spPr>
          <a:xfrm flipH="1" rot="-5400000">
            <a:off x="-1180882" y="1638085"/>
            <a:ext cx="6857572" cy="3581401"/>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6" name="Google Shape;1036;p80"/>
          <p:cNvSpPr/>
          <p:nvPr/>
        </p:nvSpPr>
        <p:spPr>
          <a:xfrm rot="6097846">
            <a:off x="-747355" y="1201312"/>
            <a:ext cx="4808302" cy="4088666"/>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490"/>
                </a:srgbClr>
              </a:gs>
            </a:gsLst>
            <a:lin ang="18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7" name="Google Shape;1037;p80"/>
          <p:cNvSpPr txBox="1"/>
          <p:nvPr>
            <p:ph type="title"/>
          </p:nvPr>
        </p:nvSpPr>
        <p:spPr>
          <a:xfrm>
            <a:off x="660041" y="2767106"/>
            <a:ext cx="2880828" cy="30719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sz="3100">
                <a:solidFill>
                  <a:srgbClr val="FFFFFF"/>
                </a:solidFill>
                <a:latin typeface="Arial"/>
                <a:ea typeface="Arial"/>
                <a:cs typeface="Arial"/>
                <a:sym typeface="Arial"/>
              </a:rPr>
              <a:t>Progress Monitor Data Considerations</a:t>
            </a:r>
            <a:endParaRPr sz="3100">
              <a:solidFill>
                <a:srgbClr val="FFFFFF"/>
              </a:solidFill>
              <a:latin typeface="Arial"/>
              <a:ea typeface="Arial"/>
              <a:cs typeface="Arial"/>
              <a:sym typeface="Arial"/>
            </a:endParaRPr>
          </a:p>
        </p:txBody>
      </p:sp>
      <p:pic>
        <p:nvPicPr>
          <p:cNvPr descr="Table&#10;&#10;Description automatically generated" id="1038" name="Google Shape;1038;p80"/>
          <p:cNvPicPr preferRelativeResize="0"/>
          <p:nvPr/>
        </p:nvPicPr>
        <p:blipFill rotWithShape="1">
          <a:blip r:embed="rId3">
            <a:alphaModFix/>
          </a:blip>
          <a:srcRect b="0" l="0" r="0" t="0"/>
          <a:stretch/>
        </p:blipFill>
        <p:spPr>
          <a:xfrm>
            <a:off x="5405263" y="467208"/>
            <a:ext cx="5420077" cy="592358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Belleza"/>
              <a:buNone/>
            </a:pPr>
            <a:r>
              <a:rPr lang="en-US" sz="4000">
                <a:latin typeface="Belleza"/>
                <a:ea typeface="Belleza"/>
                <a:cs typeface="Belleza"/>
                <a:sym typeface="Belleza"/>
              </a:rPr>
              <a:t>Tier 2 Systems Team Meeting</a:t>
            </a:r>
            <a:endParaRPr>
              <a:latin typeface="Belleza"/>
              <a:ea typeface="Belleza"/>
              <a:cs typeface="Belleza"/>
              <a:sym typeface="Belleza"/>
            </a:endParaRPr>
          </a:p>
        </p:txBody>
      </p:sp>
      <p:sp>
        <p:nvSpPr>
          <p:cNvPr id="1045" name="Google Shape;1045;p8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2800"/>
              <a:buChar char="•"/>
            </a:pPr>
            <a:r>
              <a:rPr lang="en-US">
                <a:latin typeface="Belleza"/>
                <a:ea typeface="Belleza"/>
                <a:cs typeface="Belleza"/>
                <a:sym typeface="Belleza"/>
              </a:rPr>
              <a:t>70% of students are responding</a:t>
            </a:r>
            <a:endParaRPr>
              <a:latin typeface="Belleza"/>
              <a:ea typeface="Belleza"/>
              <a:cs typeface="Belleza"/>
              <a:sym typeface="Belleza"/>
            </a:endParaRPr>
          </a:p>
          <a:p>
            <a:pPr indent="-228600" lvl="0" marL="342891" rtl="0" algn="l">
              <a:lnSpc>
                <a:spcPct val="90000"/>
              </a:lnSpc>
              <a:spcBef>
                <a:spcPts val="560"/>
              </a:spcBef>
              <a:spcAft>
                <a:spcPts val="0"/>
              </a:spcAft>
              <a:buClr>
                <a:schemeClr val="dk1"/>
              </a:buClr>
              <a:buSzPts val="2800"/>
              <a:buChar char="•"/>
            </a:pPr>
            <a:r>
              <a:rPr lang="en-US">
                <a:latin typeface="Belleza"/>
                <a:ea typeface="Belleza"/>
                <a:cs typeface="Belleza"/>
                <a:sym typeface="Belleza"/>
              </a:rPr>
              <a:t>Coordinator comes with </a:t>
            </a:r>
            <a:r>
              <a:rPr lang="en-US">
                <a:solidFill>
                  <a:srgbClr val="DD8047"/>
                </a:solidFill>
                <a:latin typeface="Belleza"/>
                <a:ea typeface="Belleza"/>
                <a:cs typeface="Belleza"/>
                <a:sym typeface="Belleza"/>
              </a:rPr>
              <a:t>precision statement</a:t>
            </a:r>
            <a:r>
              <a:rPr lang="en-US">
                <a:latin typeface="Belleza"/>
                <a:ea typeface="Belleza"/>
                <a:cs typeface="Belleza"/>
                <a:sym typeface="Belleza"/>
              </a:rPr>
              <a:t>:</a:t>
            </a:r>
            <a:endParaRPr>
              <a:latin typeface="Belleza"/>
              <a:ea typeface="Belleza"/>
              <a:cs typeface="Belleza"/>
              <a:sym typeface="Belleza"/>
            </a:endParaRPr>
          </a:p>
          <a:p>
            <a:pPr indent="0" lvl="2" marL="857229" rtl="0" algn="l">
              <a:lnSpc>
                <a:spcPct val="90000"/>
              </a:lnSpc>
              <a:spcBef>
                <a:spcPts val="400"/>
              </a:spcBef>
              <a:spcAft>
                <a:spcPts val="0"/>
              </a:spcAft>
              <a:buClr>
                <a:schemeClr val="dk1"/>
              </a:buClr>
              <a:buSzPts val="2000"/>
              <a:buNone/>
            </a:pPr>
            <a:r>
              <a:rPr lang="en-US">
                <a:latin typeface="Belleza"/>
                <a:ea typeface="Belleza"/>
                <a:cs typeface="Belleza"/>
                <a:sym typeface="Belleza"/>
              </a:rPr>
              <a:t>30 students are being supported through CICO.  70% are responding (21 students), 16 students are making progress (upward trend) and we will continue to progress monitor until goal is met (80% points earned over 4 consecutive weeks), 5 students have met their goal (80% of points earned over 4 consecutive weeks), and 9 students are not responding. </a:t>
            </a:r>
            <a:endParaRPr>
              <a:latin typeface="Belleza"/>
              <a:ea typeface="Belleza"/>
              <a:cs typeface="Belleza"/>
              <a:sym typeface="Belleza"/>
            </a:endParaRPr>
          </a:p>
          <a:p>
            <a:pPr indent="-228600" lvl="0" marL="400041" rtl="0" algn="l">
              <a:lnSpc>
                <a:spcPct val="90000"/>
              </a:lnSpc>
              <a:spcBef>
                <a:spcPts val="560"/>
              </a:spcBef>
              <a:spcAft>
                <a:spcPts val="0"/>
              </a:spcAft>
              <a:buClr>
                <a:schemeClr val="dk1"/>
              </a:buClr>
              <a:buSzPts val="2800"/>
              <a:buChar char="•"/>
            </a:pPr>
            <a:r>
              <a:rPr lang="en-US">
                <a:latin typeface="Belleza"/>
                <a:ea typeface="Belleza"/>
                <a:cs typeface="Belleza"/>
                <a:sym typeface="Belleza"/>
              </a:rPr>
              <a:t>Coordinator updates team on plan for </a:t>
            </a:r>
            <a:r>
              <a:rPr lang="en-US">
                <a:solidFill>
                  <a:srgbClr val="DD8047"/>
                </a:solidFill>
                <a:latin typeface="Belleza"/>
                <a:ea typeface="Belleza"/>
                <a:cs typeface="Belleza"/>
                <a:sym typeface="Belleza"/>
              </a:rPr>
              <a:t>continue</a:t>
            </a:r>
            <a:r>
              <a:rPr lang="en-US">
                <a:latin typeface="Belleza"/>
                <a:ea typeface="Belleza"/>
                <a:cs typeface="Belleza"/>
                <a:sym typeface="Belleza"/>
              </a:rPr>
              <a:t>, </a:t>
            </a:r>
            <a:r>
              <a:rPr lang="en-US">
                <a:solidFill>
                  <a:srgbClr val="DD8047"/>
                </a:solidFill>
                <a:latin typeface="Belleza"/>
                <a:ea typeface="Belleza"/>
                <a:cs typeface="Belleza"/>
                <a:sym typeface="Belleza"/>
              </a:rPr>
              <a:t>fade/graduate</a:t>
            </a:r>
            <a:r>
              <a:rPr lang="en-US">
                <a:latin typeface="Belleza"/>
                <a:ea typeface="Belleza"/>
                <a:cs typeface="Belleza"/>
                <a:sym typeface="Belleza"/>
              </a:rPr>
              <a:t>, and </a:t>
            </a:r>
            <a:r>
              <a:rPr lang="en-US">
                <a:solidFill>
                  <a:srgbClr val="DD8047"/>
                </a:solidFill>
                <a:latin typeface="Belleza"/>
                <a:ea typeface="Belleza"/>
                <a:cs typeface="Belleza"/>
                <a:sym typeface="Belleza"/>
              </a:rPr>
              <a:t>intensify/modify</a:t>
            </a:r>
            <a:endParaRPr>
              <a:latin typeface="Belleza"/>
              <a:ea typeface="Belleza"/>
              <a:cs typeface="Belleza"/>
              <a:sym typeface="Belleza"/>
            </a:endParaRPr>
          </a:p>
          <a:p>
            <a:pPr indent="0" lvl="0" marL="0" rtl="0" algn="ctr">
              <a:lnSpc>
                <a:spcPct val="90000"/>
              </a:lnSpc>
              <a:spcBef>
                <a:spcPts val="360"/>
              </a:spcBef>
              <a:spcAft>
                <a:spcPts val="0"/>
              </a:spcAft>
              <a:buClr>
                <a:schemeClr val="dk1"/>
              </a:buClr>
              <a:buSzPts val="1800"/>
              <a:buNone/>
            </a:pPr>
            <a:r>
              <a:t/>
            </a:r>
            <a:endParaRPr sz="1800">
              <a:solidFill>
                <a:srgbClr val="DD8047"/>
              </a:solidFill>
              <a:latin typeface="Belleza"/>
              <a:ea typeface="Belleza"/>
              <a:cs typeface="Belleza"/>
              <a:sym typeface="Belleza"/>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Belleza"/>
              <a:buNone/>
            </a:pPr>
            <a:r>
              <a:rPr lang="en-US" sz="4000">
                <a:latin typeface="Belleza"/>
                <a:ea typeface="Belleza"/>
                <a:cs typeface="Belleza"/>
                <a:sym typeface="Belleza"/>
              </a:rPr>
              <a:t>Fade</a:t>
            </a:r>
            <a:endParaRPr sz="4000">
              <a:latin typeface="Belleza"/>
              <a:ea typeface="Belleza"/>
              <a:cs typeface="Belleza"/>
              <a:sym typeface="Belleza"/>
            </a:endParaRPr>
          </a:p>
        </p:txBody>
      </p:sp>
      <p:sp>
        <p:nvSpPr>
          <p:cNvPr id="1051" name="Google Shape;1051;p82"/>
          <p:cNvSpPr txBox="1"/>
          <p:nvPr>
            <p:ph idx="1" type="body"/>
          </p:nvPr>
        </p:nvSpPr>
        <p:spPr>
          <a:xfrm>
            <a:off x="693820" y="1460500"/>
            <a:ext cx="11145253" cy="5032375"/>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If student has met graduation criteria consider:</a:t>
            </a:r>
            <a:endParaRPr sz="3200">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sz="3200">
                <a:latin typeface="Belleza"/>
                <a:ea typeface="Belleza"/>
                <a:cs typeface="Belleza"/>
                <a:sym typeface="Belleza"/>
              </a:rPr>
              <a:t>Graduation process …celebration!  Then…</a:t>
            </a:r>
            <a:endParaRPr sz="3200">
              <a:latin typeface="Belleza"/>
              <a:ea typeface="Belleza"/>
              <a:cs typeface="Belleza"/>
              <a:sym typeface="Belleza"/>
            </a:endParaRPr>
          </a:p>
          <a:p>
            <a:pPr indent="-228594" lvl="2" marL="1142971" rtl="0" algn="l">
              <a:lnSpc>
                <a:spcPct val="110000"/>
              </a:lnSpc>
              <a:spcBef>
                <a:spcPts val="480"/>
              </a:spcBef>
              <a:spcAft>
                <a:spcPts val="0"/>
              </a:spcAft>
              <a:buClr>
                <a:schemeClr val="dk1"/>
              </a:buClr>
              <a:buSzPts val="2400"/>
              <a:buChar char="•"/>
            </a:pPr>
            <a:r>
              <a:rPr lang="en-US" sz="3200">
                <a:latin typeface="Belleza"/>
                <a:ea typeface="Belleza"/>
                <a:cs typeface="Belleza"/>
                <a:sym typeface="Belleza"/>
              </a:rPr>
              <a:t>Checking in less frequently (i.e. every other day, or less times throughout the day, etc.)</a:t>
            </a:r>
            <a:endParaRPr sz="3200">
              <a:latin typeface="Belleza"/>
              <a:ea typeface="Belleza"/>
              <a:cs typeface="Belleza"/>
              <a:sym typeface="Belleza"/>
            </a:endParaRPr>
          </a:p>
          <a:p>
            <a:pPr indent="-228594" lvl="2" marL="1142971" rtl="0" algn="l">
              <a:lnSpc>
                <a:spcPct val="110000"/>
              </a:lnSpc>
              <a:spcBef>
                <a:spcPts val="480"/>
              </a:spcBef>
              <a:spcAft>
                <a:spcPts val="0"/>
              </a:spcAft>
              <a:buClr>
                <a:schemeClr val="dk1"/>
              </a:buClr>
              <a:buSzPts val="2400"/>
              <a:buChar char="•"/>
            </a:pPr>
            <a:r>
              <a:rPr lang="en-US" sz="3200">
                <a:latin typeface="Belleza"/>
                <a:ea typeface="Belleza"/>
                <a:cs typeface="Belleza"/>
                <a:sym typeface="Belleza"/>
              </a:rPr>
              <a:t>Move to student self-monitoring</a:t>
            </a:r>
            <a:endParaRPr sz="3200">
              <a:latin typeface="Belleza"/>
              <a:ea typeface="Belleza"/>
              <a:cs typeface="Belleza"/>
              <a:sym typeface="Belleza"/>
            </a:endParaRPr>
          </a:p>
          <a:p>
            <a:pPr indent="-228594" lvl="2" marL="1142971" rtl="0" algn="l">
              <a:lnSpc>
                <a:spcPct val="110000"/>
              </a:lnSpc>
              <a:spcBef>
                <a:spcPts val="480"/>
              </a:spcBef>
              <a:spcAft>
                <a:spcPts val="0"/>
              </a:spcAft>
              <a:buClr>
                <a:schemeClr val="dk1"/>
              </a:buClr>
              <a:buSzPts val="2400"/>
              <a:buChar char="•"/>
            </a:pPr>
            <a:r>
              <a:rPr lang="en-US" sz="3200">
                <a:latin typeface="Belleza"/>
                <a:ea typeface="Belleza"/>
                <a:cs typeface="Belleza"/>
                <a:sym typeface="Belleza"/>
              </a:rPr>
              <a:t>Student Leader- help the adults check-in and check-out students</a:t>
            </a:r>
            <a:endParaRPr sz="3200">
              <a:latin typeface="Belleza"/>
              <a:ea typeface="Belleza"/>
              <a:cs typeface="Belleza"/>
              <a:sym typeface="Belleza"/>
            </a:endParaRPr>
          </a:p>
          <a:p>
            <a:pPr indent="-228594" lvl="2" marL="1142971" rtl="0" algn="l">
              <a:lnSpc>
                <a:spcPct val="110000"/>
              </a:lnSpc>
              <a:spcBef>
                <a:spcPts val="480"/>
              </a:spcBef>
              <a:spcAft>
                <a:spcPts val="0"/>
              </a:spcAft>
              <a:buClr>
                <a:schemeClr val="dk1"/>
              </a:buClr>
              <a:buSzPts val="2400"/>
              <a:buChar char="•"/>
            </a:pPr>
            <a:r>
              <a:rPr lang="en-US" sz="3200">
                <a:latin typeface="Belleza"/>
                <a:ea typeface="Belleza"/>
                <a:cs typeface="Belleza"/>
                <a:sym typeface="Belleza"/>
              </a:rPr>
              <a:t>Mentoring other students (student leader)</a:t>
            </a:r>
            <a:endParaRPr sz="3200">
              <a:latin typeface="Belleza"/>
              <a:ea typeface="Belleza"/>
              <a:cs typeface="Belleza"/>
              <a:sym typeface="Belleza"/>
            </a:endParaRPr>
          </a:p>
          <a:p>
            <a:pPr indent="-228594" lvl="2" marL="1142971" rtl="0" algn="l">
              <a:lnSpc>
                <a:spcPct val="110000"/>
              </a:lnSpc>
              <a:spcBef>
                <a:spcPts val="480"/>
              </a:spcBef>
              <a:spcAft>
                <a:spcPts val="0"/>
              </a:spcAft>
              <a:buClr>
                <a:schemeClr val="dk1"/>
              </a:buClr>
              <a:buSzPts val="2400"/>
              <a:buChar char="•"/>
            </a:pPr>
            <a:r>
              <a:rPr lang="en-US" sz="3200">
                <a:latin typeface="Belleza"/>
                <a:ea typeface="Belleza"/>
                <a:cs typeface="Belleza"/>
                <a:sym typeface="Belleza"/>
              </a:rPr>
              <a:t>Share story to key stakeholders</a:t>
            </a:r>
            <a:endParaRPr sz="3200">
              <a:latin typeface="Belleza"/>
              <a:ea typeface="Belleza"/>
              <a:cs typeface="Belleza"/>
              <a:sym typeface="Belleza"/>
            </a:endParaRPr>
          </a:p>
          <a:p>
            <a:pPr indent="-107947" lvl="1" marL="742932" rtl="0" algn="l">
              <a:lnSpc>
                <a:spcPct val="90000"/>
              </a:lnSpc>
              <a:spcBef>
                <a:spcPts val="560"/>
              </a:spcBef>
              <a:spcAft>
                <a:spcPts val="0"/>
              </a:spcAft>
              <a:buClr>
                <a:schemeClr val="dk1"/>
              </a:buClr>
              <a:buSzPts val="2800"/>
              <a:buNone/>
            </a:pPr>
            <a:r>
              <a:t/>
            </a:r>
            <a:endParaRPr sz="3200">
              <a:solidFill>
                <a:srgbClr val="254061"/>
              </a:solidFill>
              <a:latin typeface="Belleza"/>
              <a:ea typeface="Belleza"/>
              <a:cs typeface="Belleza"/>
              <a:sym typeface="Belleza"/>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000"/>
              <a:buFont typeface="Belleza"/>
              <a:buNone/>
            </a:pPr>
            <a:r>
              <a:rPr lang="en-US" sz="4000">
                <a:solidFill>
                  <a:srgbClr val="000000"/>
                </a:solidFill>
                <a:latin typeface="Belleza"/>
                <a:ea typeface="Belleza"/>
                <a:cs typeface="Belleza"/>
                <a:sym typeface="Belleza"/>
              </a:rPr>
              <a:t>Self-Monitoring</a:t>
            </a:r>
            <a:endParaRPr>
              <a:latin typeface="Belleza"/>
              <a:ea typeface="Belleza"/>
              <a:cs typeface="Belleza"/>
              <a:sym typeface="Belleza"/>
            </a:endParaRPr>
          </a:p>
        </p:txBody>
      </p:sp>
      <p:sp>
        <p:nvSpPr>
          <p:cNvPr id="1057" name="Google Shape;1057;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3200"/>
              <a:buChar char="•"/>
            </a:pPr>
            <a:r>
              <a:rPr lang="en-US">
                <a:latin typeface="Belleza"/>
                <a:ea typeface="Belleza"/>
                <a:cs typeface="Belleza"/>
                <a:sym typeface="Belleza"/>
              </a:rPr>
              <a:t>Research supported practice</a:t>
            </a:r>
            <a:endParaRPr>
              <a:latin typeface="Belleza"/>
              <a:ea typeface="Belleza"/>
              <a:cs typeface="Belleza"/>
              <a:sym typeface="Belleza"/>
            </a:endParaRPr>
          </a:p>
          <a:p>
            <a:pPr indent="-228600" lvl="0" marL="342891" rtl="0" algn="l">
              <a:lnSpc>
                <a:spcPct val="90000"/>
              </a:lnSpc>
              <a:spcBef>
                <a:spcPts val="640"/>
              </a:spcBef>
              <a:spcAft>
                <a:spcPts val="0"/>
              </a:spcAft>
              <a:buClr>
                <a:schemeClr val="dk1"/>
              </a:buClr>
              <a:buSzPts val="3200"/>
              <a:buChar char="•"/>
            </a:pPr>
            <a:r>
              <a:rPr lang="en-US">
                <a:latin typeface="Belleza"/>
                <a:ea typeface="Belleza"/>
                <a:cs typeface="Belleza"/>
                <a:sym typeface="Belleza"/>
              </a:rPr>
              <a:t>Goal is to shift from teacher ratings to accurate student rating of own behavior</a:t>
            </a:r>
            <a:endParaRPr>
              <a:latin typeface="Belleza"/>
              <a:ea typeface="Belleza"/>
              <a:cs typeface="Belleza"/>
              <a:sym typeface="Belleza"/>
            </a:endParaRPr>
          </a:p>
          <a:p>
            <a:pPr indent="-228600" lvl="0" marL="342891" rtl="0" algn="l">
              <a:lnSpc>
                <a:spcPct val="90000"/>
              </a:lnSpc>
              <a:spcBef>
                <a:spcPts val="640"/>
              </a:spcBef>
              <a:spcAft>
                <a:spcPts val="0"/>
              </a:spcAft>
              <a:buClr>
                <a:schemeClr val="dk1"/>
              </a:buClr>
              <a:buSzPts val="3200"/>
              <a:buChar char="•"/>
            </a:pPr>
            <a:r>
              <a:rPr lang="en-US">
                <a:latin typeface="Belleza"/>
                <a:ea typeface="Belleza"/>
                <a:cs typeface="Belleza"/>
                <a:sym typeface="Belleza"/>
              </a:rPr>
              <a:t>Continue to use DPR and data collection</a:t>
            </a:r>
            <a:endParaRPr>
              <a:latin typeface="Belleza"/>
              <a:ea typeface="Belleza"/>
              <a:cs typeface="Belleza"/>
              <a:sym typeface="Belleza"/>
            </a:endParaRPr>
          </a:p>
          <a:p>
            <a:pPr indent="0" lvl="0" marL="0" rtl="0" algn="l">
              <a:lnSpc>
                <a:spcPct val="90000"/>
              </a:lnSpc>
              <a:spcBef>
                <a:spcPts val="640"/>
              </a:spcBef>
              <a:spcAft>
                <a:spcPts val="0"/>
              </a:spcAft>
              <a:buClr>
                <a:schemeClr val="dk1"/>
              </a:buClr>
              <a:buSzPts val="3200"/>
              <a:buNone/>
            </a:pPr>
            <a:r>
              <a:t/>
            </a:r>
            <a:endParaRPr>
              <a:latin typeface="Belleza"/>
              <a:ea typeface="Belleza"/>
              <a:cs typeface="Belleza"/>
              <a:sym typeface="Belleza"/>
            </a:endParaRPr>
          </a:p>
          <a:p>
            <a:pPr indent="0" lvl="0" marL="0" rtl="0" algn="l">
              <a:lnSpc>
                <a:spcPct val="90000"/>
              </a:lnSpc>
              <a:spcBef>
                <a:spcPts val="640"/>
              </a:spcBef>
              <a:spcAft>
                <a:spcPts val="0"/>
              </a:spcAft>
              <a:buClr>
                <a:schemeClr val="dk1"/>
              </a:buClr>
              <a:buSzPts val="3200"/>
              <a:buNone/>
            </a:pPr>
            <a:r>
              <a:rPr lang="en-US">
                <a:latin typeface="Belleza"/>
                <a:ea typeface="Belleza"/>
                <a:cs typeface="Belleza"/>
                <a:sym typeface="Belleza"/>
              </a:rPr>
              <a:t>At any time in the fading process, if the student frails to continue to meet exit criteria, the student goes back on CICO. </a:t>
            </a:r>
            <a:endParaRPr>
              <a:latin typeface="Belleza"/>
              <a:ea typeface="Belleza"/>
              <a:cs typeface="Belleza"/>
              <a:sym typeface="Bellez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000"/>
              <a:buFont typeface="Belleza"/>
              <a:buNone/>
            </a:pPr>
            <a:r>
              <a:rPr lang="en-US" sz="4000">
                <a:solidFill>
                  <a:srgbClr val="000000"/>
                </a:solidFill>
                <a:latin typeface="Belleza"/>
                <a:ea typeface="Belleza"/>
                <a:cs typeface="Belleza"/>
                <a:sym typeface="Belleza"/>
              </a:rPr>
              <a:t>Self-Monitoring</a:t>
            </a:r>
            <a:endParaRPr>
              <a:latin typeface="Belleza"/>
              <a:ea typeface="Belleza"/>
              <a:cs typeface="Belleza"/>
              <a:sym typeface="Belleza"/>
            </a:endParaRPr>
          </a:p>
        </p:txBody>
      </p:sp>
      <p:sp>
        <p:nvSpPr>
          <p:cNvPr id="1063" name="Google Shape;1063;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D635"/>
              </a:buClr>
              <a:buSzPts val="2960"/>
              <a:buNone/>
            </a:pPr>
            <a:r>
              <a:rPr lang="en-US" sz="2960">
                <a:solidFill>
                  <a:srgbClr val="FFD635"/>
                </a:solidFill>
                <a:latin typeface="Belleza"/>
                <a:ea typeface="Belleza"/>
                <a:cs typeface="Belleza"/>
                <a:sym typeface="Belleza"/>
              </a:rPr>
              <a:t>First Phase </a:t>
            </a:r>
            <a:r>
              <a:rPr lang="en-US" sz="2960">
                <a:latin typeface="Belleza"/>
                <a:ea typeface="Belleza"/>
                <a:cs typeface="Belleza"/>
                <a:sym typeface="Belleza"/>
              </a:rPr>
              <a:t>= Student learns to accurately self-assess</a:t>
            </a:r>
            <a:endParaRPr>
              <a:latin typeface="Belleza"/>
              <a:ea typeface="Belleza"/>
              <a:cs typeface="Belleza"/>
              <a:sym typeface="Belleza"/>
            </a:endParaRPr>
          </a:p>
          <a:p>
            <a:pPr indent="-228600" lvl="0" marL="342891" rtl="0" algn="l">
              <a:lnSpc>
                <a:spcPct val="90000"/>
              </a:lnSpc>
              <a:spcBef>
                <a:spcPts val="592"/>
              </a:spcBef>
              <a:spcAft>
                <a:spcPts val="0"/>
              </a:spcAft>
              <a:buClr>
                <a:schemeClr val="dk1"/>
              </a:buClr>
              <a:buSzPts val="2960"/>
              <a:buChar char="•"/>
            </a:pPr>
            <a:r>
              <a:rPr lang="en-US" sz="2960">
                <a:latin typeface="Belleza"/>
                <a:ea typeface="Belleza"/>
                <a:cs typeface="Belleza"/>
                <a:sym typeface="Belleza"/>
              </a:rPr>
              <a:t>Teacher &amp; student rate student’s behavior simultaneously</a:t>
            </a:r>
            <a:endParaRPr>
              <a:latin typeface="Belleza"/>
              <a:ea typeface="Belleza"/>
              <a:cs typeface="Belleza"/>
              <a:sym typeface="Belleza"/>
            </a:endParaRPr>
          </a:p>
          <a:p>
            <a:pPr indent="-228600" lvl="0" marL="342891" rtl="0" algn="l">
              <a:lnSpc>
                <a:spcPct val="90000"/>
              </a:lnSpc>
              <a:spcBef>
                <a:spcPts val="592"/>
              </a:spcBef>
              <a:spcAft>
                <a:spcPts val="0"/>
              </a:spcAft>
              <a:buClr>
                <a:schemeClr val="dk1"/>
              </a:buClr>
              <a:buSzPts val="2960"/>
              <a:buChar char="•"/>
            </a:pPr>
            <a:r>
              <a:rPr lang="en-US" sz="2960">
                <a:latin typeface="Belleza"/>
                <a:ea typeface="Belleza"/>
                <a:cs typeface="Belleza"/>
                <a:sym typeface="Belleza"/>
              </a:rPr>
              <a:t>Compare ratings at end of each class period</a:t>
            </a:r>
            <a:endParaRPr>
              <a:latin typeface="Belleza"/>
              <a:ea typeface="Belleza"/>
              <a:cs typeface="Belleza"/>
              <a:sym typeface="Belleza"/>
            </a:endParaRPr>
          </a:p>
          <a:p>
            <a:pPr indent="-228600" lvl="0" marL="342891" rtl="0" algn="l">
              <a:lnSpc>
                <a:spcPct val="90000"/>
              </a:lnSpc>
              <a:spcBef>
                <a:spcPts val="592"/>
              </a:spcBef>
              <a:spcAft>
                <a:spcPts val="0"/>
              </a:spcAft>
              <a:buClr>
                <a:schemeClr val="dk1"/>
              </a:buClr>
              <a:buSzPts val="2960"/>
              <a:buChar char="•"/>
            </a:pPr>
            <a:r>
              <a:rPr lang="en-US" sz="2960">
                <a:latin typeface="Belleza"/>
                <a:ea typeface="Belleza"/>
                <a:cs typeface="Belleza"/>
                <a:sym typeface="Belleza"/>
              </a:rPr>
              <a:t>Success = match in ratings (even if low rating)</a:t>
            </a:r>
            <a:endParaRPr>
              <a:latin typeface="Belleza"/>
              <a:ea typeface="Belleza"/>
              <a:cs typeface="Belleza"/>
              <a:sym typeface="Belleza"/>
            </a:endParaRPr>
          </a:p>
          <a:p>
            <a:pPr indent="-228600" lvl="0" marL="342891" rtl="0" algn="l">
              <a:lnSpc>
                <a:spcPct val="90000"/>
              </a:lnSpc>
              <a:spcBef>
                <a:spcPts val="592"/>
              </a:spcBef>
              <a:spcAft>
                <a:spcPts val="0"/>
              </a:spcAft>
              <a:buClr>
                <a:schemeClr val="dk1"/>
              </a:buClr>
              <a:buSzPts val="2960"/>
              <a:buChar char="•"/>
            </a:pPr>
            <a:r>
              <a:rPr lang="en-US" sz="2960">
                <a:latin typeface="Belleza"/>
                <a:ea typeface="Belleza"/>
                <a:cs typeface="Belleza"/>
                <a:sym typeface="Belleza"/>
              </a:rPr>
              <a:t>If discrepancy in score, discuss</a:t>
            </a:r>
            <a:endParaRPr>
              <a:latin typeface="Belleza"/>
              <a:ea typeface="Belleza"/>
              <a:cs typeface="Belleza"/>
              <a:sym typeface="Belleza"/>
            </a:endParaRPr>
          </a:p>
          <a:p>
            <a:pPr indent="-228600" lvl="0" marL="342891" rtl="0" algn="l">
              <a:lnSpc>
                <a:spcPct val="90000"/>
              </a:lnSpc>
              <a:spcBef>
                <a:spcPts val="592"/>
              </a:spcBef>
              <a:spcAft>
                <a:spcPts val="0"/>
              </a:spcAft>
              <a:buClr>
                <a:schemeClr val="dk1"/>
              </a:buClr>
              <a:buSzPts val="2960"/>
              <a:buChar char="•"/>
            </a:pPr>
            <a:r>
              <a:rPr lang="en-US" sz="2960">
                <a:latin typeface="Belleza"/>
                <a:ea typeface="Belleza"/>
                <a:cs typeface="Belleza"/>
                <a:sym typeface="Belleza"/>
              </a:rPr>
              <a:t>Teacher rating assumed accurate</a:t>
            </a:r>
            <a:endParaRPr>
              <a:latin typeface="Belleza"/>
              <a:ea typeface="Belleza"/>
              <a:cs typeface="Belleza"/>
              <a:sym typeface="Belleza"/>
            </a:endParaRPr>
          </a:p>
          <a:p>
            <a:pPr indent="-228600" lvl="0" marL="342891" rtl="0" algn="l">
              <a:lnSpc>
                <a:spcPct val="90000"/>
              </a:lnSpc>
              <a:spcBef>
                <a:spcPts val="592"/>
              </a:spcBef>
              <a:spcAft>
                <a:spcPts val="0"/>
              </a:spcAft>
              <a:buClr>
                <a:schemeClr val="dk1"/>
              </a:buClr>
              <a:buSzPts val="2960"/>
              <a:buChar char="•"/>
            </a:pPr>
            <a:r>
              <a:rPr lang="en-US" sz="2960">
                <a:latin typeface="Belleza"/>
                <a:ea typeface="Belleza"/>
                <a:cs typeface="Belleza"/>
                <a:sym typeface="Belleza"/>
              </a:rPr>
              <a:t>Provide reinforcer for accuracy &amp; honesty (optional)</a:t>
            </a:r>
            <a:endParaRPr>
              <a:latin typeface="Belleza"/>
              <a:ea typeface="Belleza"/>
              <a:cs typeface="Belleza"/>
              <a:sym typeface="Belleza"/>
            </a:endParaRPr>
          </a:p>
          <a:p>
            <a:pPr indent="-154933" lvl="0" marL="342891" rtl="0" algn="l">
              <a:lnSpc>
                <a:spcPct val="90000"/>
              </a:lnSpc>
              <a:spcBef>
                <a:spcPts val="592"/>
              </a:spcBef>
              <a:spcAft>
                <a:spcPts val="0"/>
              </a:spcAft>
              <a:buClr>
                <a:schemeClr val="dk1"/>
              </a:buClr>
              <a:buSzPts val="2960"/>
              <a:buNone/>
            </a:pPr>
            <a:r>
              <a:t/>
            </a:r>
            <a:endParaRPr sz="2960">
              <a:latin typeface="Belleza"/>
              <a:ea typeface="Belleza"/>
              <a:cs typeface="Belleza"/>
              <a:sym typeface="Belleza"/>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85"/>
          <p:cNvSpPr txBox="1"/>
          <p:nvPr>
            <p:ph idx="1" type="body"/>
          </p:nvPr>
        </p:nvSpPr>
        <p:spPr>
          <a:xfrm>
            <a:off x="838200" y="1262743"/>
            <a:ext cx="10515600" cy="49142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latin typeface="Belleza"/>
                <a:ea typeface="Belleza"/>
                <a:cs typeface="Belleza"/>
                <a:sym typeface="Belleza"/>
              </a:rPr>
              <a:t>The goal in the </a:t>
            </a:r>
            <a:r>
              <a:rPr lang="en-US" sz="3200">
                <a:solidFill>
                  <a:srgbClr val="FFD635"/>
                </a:solidFill>
                <a:latin typeface="Belleza"/>
                <a:ea typeface="Belleza"/>
                <a:cs typeface="Belleza"/>
                <a:sym typeface="Belleza"/>
              </a:rPr>
              <a:t>First Phase </a:t>
            </a:r>
            <a:r>
              <a:rPr lang="en-US" sz="3200">
                <a:latin typeface="Belleza"/>
                <a:ea typeface="Belleza"/>
                <a:cs typeface="Belleza"/>
                <a:sym typeface="Belleza"/>
              </a:rPr>
              <a:t>is for the student rating to get closer to the teacher rating until the students is reliable and accurate in rating his/her own behavior</a:t>
            </a:r>
            <a:endParaRPr sz="3200">
              <a:latin typeface="Belleza"/>
              <a:ea typeface="Belleza"/>
              <a:cs typeface="Belleza"/>
              <a:sym typeface="Belleza"/>
            </a:endParaRPr>
          </a:p>
          <a:p>
            <a:pPr indent="0" lvl="0" marL="0" rtl="0" algn="l">
              <a:lnSpc>
                <a:spcPct val="90000"/>
              </a:lnSpc>
              <a:spcBef>
                <a:spcPts val="640"/>
              </a:spcBef>
              <a:spcAft>
                <a:spcPts val="0"/>
              </a:spcAft>
              <a:buClr>
                <a:schemeClr val="dk1"/>
              </a:buClr>
              <a:buSzPts val="3200"/>
              <a:buNone/>
            </a:pPr>
            <a:r>
              <a:t/>
            </a:r>
            <a:endParaRPr sz="3200">
              <a:latin typeface="Belleza"/>
              <a:ea typeface="Belleza"/>
              <a:cs typeface="Belleza"/>
              <a:sym typeface="Belleza"/>
            </a:endParaRPr>
          </a:p>
          <a:p>
            <a:pPr indent="0" lvl="0" marL="0" rtl="0" algn="ctr">
              <a:lnSpc>
                <a:spcPct val="90000"/>
              </a:lnSpc>
              <a:spcBef>
                <a:spcPts val="640"/>
              </a:spcBef>
              <a:spcAft>
                <a:spcPts val="0"/>
              </a:spcAft>
              <a:buClr>
                <a:schemeClr val="dk1"/>
              </a:buClr>
              <a:buSzPts val="3200"/>
              <a:buNone/>
            </a:pPr>
            <a:r>
              <a:rPr lang="en-US" sz="3200">
                <a:latin typeface="Belleza"/>
                <a:ea typeface="Belleza"/>
                <a:cs typeface="Belleza"/>
                <a:sym typeface="Belleza"/>
              </a:rPr>
              <a:t>(80% agreement between teacher and student for 5 consecutive days)</a:t>
            </a:r>
            <a:endParaRPr sz="3200">
              <a:latin typeface="Belleza"/>
              <a:ea typeface="Belleza"/>
              <a:cs typeface="Belleza"/>
              <a:sym typeface="Belleza"/>
            </a:endParaRPr>
          </a:p>
          <a:p>
            <a:pPr indent="0" lvl="0" marL="0" rtl="0" algn="ctr">
              <a:lnSpc>
                <a:spcPct val="90000"/>
              </a:lnSpc>
              <a:spcBef>
                <a:spcPts val="640"/>
              </a:spcBef>
              <a:spcAft>
                <a:spcPts val="0"/>
              </a:spcAft>
              <a:buClr>
                <a:schemeClr val="dk1"/>
              </a:buClr>
              <a:buSzPts val="3200"/>
              <a:buNone/>
            </a:pPr>
            <a:r>
              <a:t/>
            </a:r>
            <a:endParaRPr sz="3200">
              <a:latin typeface="Belleza"/>
              <a:ea typeface="Belleza"/>
              <a:cs typeface="Belleza"/>
              <a:sym typeface="Belleza"/>
            </a:endParaRPr>
          </a:p>
          <a:p>
            <a:pPr indent="0" lvl="0" marL="0" rtl="0" algn="ctr">
              <a:lnSpc>
                <a:spcPct val="90000"/>
              </a:lnSpc>
              <a:spcBef>
                <a:spcPts val="640"/>
              </a:spcBef>
              <a:spcAft>
                <a:spcPts val="0"/>
              </a:spcAft>
              <a:buClr>
                <a:schemeClr val="dk1"/>
              </a:buClr>
              <a:buSzPts val="3200"/>
              <a:buNone/>
            </a:pPr>
            <a:r>
              <a:rPr lang="en-US" sz="3200">
                <a:latin typeface="Belleza"/>
                <a:ea typeface="Belleza"/>
                <a:cs typeface="Belleza"/>
                <a:sym typeface="Belleza"/>
              </a:rPr>
              <a:t>*Document % of agreement and continue to monitor daily progress scores</a:t>
            </a:r>
            <a:endParaRPr sz="3200">
              <a:latin typeface="Belleza"/>
              <a:ea typeface="Belleza"/>
              <a:cs typeface="Belleza"/>
              <a:sym typeface="Belleza"/>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000"/>
              <a:buFont typeface="Belleza"/>
              <a:buNone/>
            </a:pPr>
            <a:r>
              <a:rPr lang="en-US" sz="4000">
                <a:solidFill>
                  <a:srgbClr val="000000"/>
                </a:solidFill>
                <a:latin typeface="Belleza"/>
                <a:ea typeface="Belleza"/>
                <a:cs typeface="Belleza"/>
                <a:sym typeface="Belleza"/>
              </a:rPr>
              <a:t>Self-Monitoring</a:t>
            </a:r>
            <a:endParaRPr>
              <a:latin typeface="Belleza"/>
              <a:ea typeface="Belleza"/>
              <a:cs typeface="Belleza"/>
              <a:sym typeface="Belleza"/>
            </a:endParaRPr>
          </a:p>
        </p:txBody>
      </p:sp>
      <p:sp>
        <p:nvSpPr>
          <p:cNvPr id="1074" name="Google Shape;1074;p8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FFD635"/>
              </a:buClr>
              <a:buSzPts val="2960"/>
              <a:buNone/>
            </a:pPr>
            <a:r>
              <a:rPr lang="en-US" sz="2960">
                <a:solidFill>
                  <a:srgbClr val="FFD635"/>
                </a:solidFill>
                <a:latin typeface="Belleza"/>
                <a:ea typeface="Belleza"/>
                <a:cs typeface="Belleza"/>
                <a:sym typeface="Belleza"/>
              </a:rPr>
              <a:t>Second Phase </a:t>
            </a:r>
            <a:r>
              <a:rPr lang="en-US" sz="2960">
                <a:latin typeface="Belleza"/>
                <a:ea typeface="Belleza"/>
                <a:cs typeface="Belleza"/>
                <a:sym typeface="Belleza"/>
              </a:rPr>
              <a:t>= Teacher Rating Removed</a:t>
            </a:r>
            <a:endParaRPr>
              <a:latin typeface="Belleza"/>
              <a:ea typeface="Belleza"/>
              <a:cs typeface="Belleza"/>
              <a:sym typeface="Belleza"/>
            </a:endParaRPr>
          </a:p>
          <a:p>
            <a:pPr indent="-228600" lvl="0" marL="342891" rtl="0" algn="l">
              <a:lnSpc>
                <a:spcPct val="80000"/>
              </a:lnSpc>
              <a:spcBef>
                <a:spcPts val="592"/>
              </a:spcBef>
              <a:spcAft>
                <a:spcPts val="0"/>
              </a:spcAft>
              <a:buClr>
                <a:schemeClr val="dk1"/>
              </a:buClr>
              <a:buSzPts val="2960"/>
              <a:buChar char="•"/>
            </a:pPr>
            <a:r>
              <a:rPr lang="en-US" sz="2960">
                <a:latin typeface="Belleza"/>
                <a:ea typeface="Belleza"/>
                <a:cs typeface="Belleza"/>
                <a:sym typeface="Belleza"/>
              </a:rPr>
              <a:t>Begins once a student demonstrates consistency in accurately rating his/her own behavior for 5 consecutive days at 80%</a:t>
            </a:r>
            <a:endParaRPr>
              <a:latin typeface="Belleza"/>
              <a:ea typeface="Belleza"/>
              <a:cs typeface="Belleza"/>
              <a:sym typeface="Belleza"/>
            </a:endParaRPr>
          </a:p>
          <a:p>
            <a:pPr indent="-228600" lvl="0" marL="342891" rtl="0" algn="l">
              <a:lnSpc>
                <a:spcPct val="80000"/>
              </a:lnSpc>
              <a:spcBef>
                <a:spcPts val="592"/>
              </a:spcBef>
              <a:spcAft>
                <a:spcPts val="0"/>
              </a:spcAft>
              <a:buClr>
                <a:schemeClr val="dk1"/>
              </a:buClr>
              <a:buSzPts val="2960"/>
              <a:buChar char="•"/>
            </a:pPr>
            <a:r>
              <a:rPr lang="en-US" sz="2960">
                <a:latin typeface="Belleza"/>
                <a:ea typeface="Belleza"/>
                <a:cs typeface="Belleza"/>
                <a:sym typeface="Belleza"/>
              </a:rPr>
              <a:t>Student continues to rate him/herself for 2 weeks, checking in and out with facilitator</a:t>
            </a:r>
            <a:endParaRPr sz="2960">
              <a:latin typeface="Belleza"/>
              <a:ea typeface="Belleza"/>
              <a:cs typeface="Belleza"/>
              <a:sym typeface="Belleza"/>
            </a:endParaRPr>
          </a:p>
          <a:p>
            <a:pPr indent="-154933" lvl="0" marL="342891" rtl="0" algn="l">
              <a:lnSpc>
                <a:spcPct val="80000"/>
              </a:lnSpc>
              <a:spcBef>
                <a:spcPts val="592"/>
              </a:spcBef>
              <a:spcAft>
                <a:spcPts val="0"/>
              </a:spcAft>
              <a:buClr>
                <a:schemeClr val="dk1"/>
              </a:buClr>
              <a:buSzPts val="2960"/>
              <a:buNone/>
            </a:pPr>
            <a:r>
              <a:t/>
            </a:r>
            <a:endParaRPr sz="2960">
              <a:latin typeface="Belleza"/>
              <a:ea typeface="Belleza"/>
              <a:cs typeface="Belleza"/>
              <a:sym typeface="Belleza"/>
            </a:endParaRPr>
          </a:p>
          <a:p>
            <a:pPr indent="0" lvl="0" marL="0" rtl="0" algn="l">
              <a:lnSpc>
                <a:spcPct val="80000"/>
              </a:lnSpc>
              <a:spcBef>
                <a:spcPts val="592"/>
              </a:spcBef>
              <a:spcAft>
                <a:spcPts val="0"/>
              </a:spcAft>
              <a:buClr>
                <a:schemeClr val="dk1"/>
              </a:buClr>
              <a:buSzPts val="2960"/>
              <a:buNone/>
            </a:pPr>
            <a:r>
              <a:rPr lang="en-US" sz="2960">
                <a:latin typeface="Belleza"/>
                <a:ea typeface="Belleza"/>
                <a:cs typeface="Belleza"/>
                <a:sym typeface="Belleza"/>
              </a:rPr>
              <a:t>*On days when the teacher does not rate, the student ratings are used for data collection and progress monitoring</a:t>
            </a:r>
            <a:endParaRPr>
              <a:latin typeface="Belleza"/>
              <a:ea typeface="Belleza"/>
              <a:cs typeface="Belleza"/>
              <a:sym typeface="Belleza"/>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000"/>
              <a:buFont typeface="Belleza"/>
              <a:buNone/>
            </a:pPr>
            <a:r>
              <a:rPr lang="en-US" sz="4000">
                <a:solidFill>
                  <a:srgbClr val="000000"/>
                </a:solidFill>
                <a:latin typeface="Belleza"/>
                <a:ea typeface="Belleza"/>
                <a:cs typeface="Belleza"/>
                <a:sym typeface="Belleza"/>
              </a:rPr>
              <a:t>Fading Out of Tier 2 Intervention:</a:t>
            </a:r>
            <a:br>
              <a:rPr lang="en-US" sz="4000">
                <a:solidFill>
                  <a:srgbClr val="000000"/>
                </a:solidFill>
                <a:latin typeface="Belleza"/>
                <a:ea typeface="Belleza"/>
                <a:cs typeface="Belleza"/>
                <a:sym typeface="Belleza"/>
              </a:rPr>
            </a:br>
            <a:r>
              <a:rPr lang="en-US" sz="4000">
                <a:solidFill>
                  <a:srgbClr val="000000"/>
                </a:solidFill>
                <a:latin typeface="Belleza"/>
                <a:ea typeface="Belleza"/>
                <a:cs typeface="Belleza"/>
                <a:sym typeface="Belleza"/>
              </a:rPr>
              <a:t>Self-monitoring, Summarized</a:t>
            </a:r>
            <a:endParaRPr>
              <a:latin typeface="Belleza"/>
              <a:ea typeface="Belleza"/>
              <a:cs typeface="Belleza"/>
              <a:sym typeface="Belleza"/>
            </a:endParaRPr>
          </a:p>
        </p:txBody>
      </p:sp>
      <p:sp>
        <p:nvSpPr>
          <p:cNvPr id="1080" name="Google Shape;1080;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D635"/>
              </a:buClr>
              <a:buSzPts val="2000"/>
              <a:buNone/>
            </a:pPr>
            <a:r>
              <a:rPr lang="en-US" sz="2400">
                <a:solidFill>
                  <a:srgbClr val="FFD635"/>
                </a:solidFill>
                <a:latin typeface="Belleza"/>
                <a:ea typeface="Belleza"/>
                <a:cs typeface="Belleza"/>
                <a:sym typeface="Belleza"/>
              </a:rPr>
              <a:t>Phase 1: </a:t>
            </a:r>
            <a:r>
              <a:rPr lang="en-US" sz="2400">
                <a:latin typeface="Belleza"/>
                <a:ea typeface="Belleza"/>
                <a:cs typeface="Belleza"/>
                <a:sym typeface="Belleza"/>
              </a:rPr>
              <a:t>Teacher and student rate the behavior.  Student meets criteria when his/her rating matches the teacher’s 80% of the time and he/she continues to earn an average of 80% on the daily progress report (DPR).  Student is reinforced for accuracy.</a:t>
            </a:r>
            <a:endParaRPr sz="2400">
              <a:latin typeface="Belleza"/>
              <a:ea typeface="Belleza"/>
              <a:cs typeface="Belleza"/>
              <a:sym typeface="Belleza"/>
            </a:endParaRPr>
          </a:p>
          <a:p>
            <a:pPr indent="0" lvl="0" marL="0" rtl="0" algn="l">
              <a:lnSpc>
                <a:spcPct val="90000"/>
              </a:lnSpc>
              <a:spcBef>
                <a:spcPts val="400"/>
              </a:spcBef>
              <a:spcAft>
                <a:spcPts val="0"/>
              </a:spcAft>
              <a:buClr>
                <a:srgbClr val="FFD635"/>
              </a:buClr>
              <a:buSzPts val="2000"/>
              <a:buNone/>
            </a:pPr>
            <a:r>
              <a:rPr lang="en-US" sz="2400">
                <a:solidFill>
                  <a:srgbClr val="FFD635"/>
                </a:solidFill>
                <a:latin typeface="Belleza"/>
                <a:ea typeface="Belleza"/>
                <a:cs typeface="Belleza"/>
                <a:sym typeface="Belleza"/>
              </a:rPr>
              <a:t>Phase 2: </a:t>
            </a:r>
            <a:r>
              <a:rPr lang="en-US" sz="2400">
                <a:latin typeface="Belleza"/>
                <a:ea typeface="Belleza"/>
                <a:cs typeface="Belleza"/>
                <a:sym typeface="Belleza"/>
              </a:rPr>
              <a:t>Student has met accuracy criteria (5 consecutive days with 80% agreement) and maintains an average of 80% on his/her DPR.  Student begins rating alone and teacher stops rating.  Student’s scores are used for progress monitoring.  Student continues to check in/out with the facilitator at the beginning and end of the day.</a:t>
            </a:r>
            <a:endParaRPr sz="2400">
              <a:latin typeface="Belleza"/>
              <a:ea typeface="Belleza"/>
              <a:cs typeface="Belleza"/>
              <a:sym typeface="Belleza"/>
            </a:endParaRPr>
          </a:p>
          <a:p>
            <a:pPr indent="0" lvl="0" marL="0" rtl="0" algn="l">
              <a:lnSpc>
                <a:spcPct val="90000"/>
              </a:lnSpc>
              <a:spcBef>
                <a:spcPts val="400"/>
              </a:spcBef>
              <a:spcAft>
                <a:spcPts val="0"/>
              </a:spcAft>
              <a:buClr>
                <a:srgbClr val="FFD635"/>
              </a:buClr>
              <a:buSzPts val="2000"/>
              <a:buNone/>
            </a:pPr>
            <a:r>
              <a:rPr lang="en-US" sz="2400">
                <a:solidFill>
                  <a:srgbClr val="FFD635"/>
                </a:solidFill>
                <a:latin typeface="Belleza"/>
                <a:ea typeface="Belleza"/>
                <a:cs typeface="Belleza"/>
                <a:sym typeface="Belleza"/>
              </a:rPr>
              <a:t>“OUT”/Exit:  </a:t>
            </a:r>
            <a:r>
              <a:rPr lang="en-US" sz="2400">
                <a:latin typeface="Belleza"/>
                <a:ea typeface="Belleza"/>
                <a:cs typeface="Belleza"/>
                <a:sym typeface="Belleza"/>
              </a:rPr>
              <a:t>Use predetermined decision making rule.  Example: Student rates self for 4 weeks, averages 80% on daily progress report and does not exhibit behavior that got them IN (e.g., no office referrals).</a:t>
            </a:r>
            <a:endParaRPr sz="2400">
              <a:latin typeface="Belleza"/>
              <a:ea typeface="Belleza"/>
              <a:cs typeface="Belleza"/>
              <a:sym typeface="Belleza"/>
            </a:endParaRPr>
          </a:p>
          <a:p>
            <a:pPr indent="0" lvl="0" marL="0" rtl="0" algn="l">
              <a:lnSpc>
                <a:spcPct val="90000"/>
              </a:lnSpc>
              <a:spcBef>
                <a:spcPts val="560"/>
              </a:spcBef>
              <a:spcAft>
                <a:spcPts val="0"/>
              </a:spcAft>
              <a:buClr>
                <a:schemeClr val="dk1"/>
              </a:buClr>
              <a:buSzPts val="2800"/>
              <a:buNone/>
            </a:pPr>
            <a:r>
              <a:t/>
            </a:r>
            <a:endParaRPr sz="2400">
              <a:latin typeface="Belleza"/>
              <a:ea typeface="Belleza"/>
              <a:cs typeface="Belleza"/>
              <a:sym typeface="Belleza"/>
            </a:endParaRPr>
          </a:p>
          <a:p>
            <a:pPr indent="0" lvl="0" marL="0" rtl="0" algn="l">
              <a:lnSpc>
                <a:spcPct val="90000"/>
              </a:lnSpc>
              <a:spcBef>
                <a:spcPts val="560"/>
              </a:spcBef>
              <a:spcAft>
                <a:spcPts val="0"/>
              </a:spcAft>
              <a:buClr>
                <a:schemeClr val="dk1"/>
              </a:buClr>
              <a:buSzPts val="2800"/>
              <a:buNone/>
            </a:pPr>
            <a:r>
              <a:t/>
            </a:r>
            <a:endParaRPr sz="2400">
              <a:latin typeface="Belleza"/>
              <a:ea typeface="Belleza"/>
              <a:cs typeface="Belleza"/>
              <a:sym typeface="Belleza"/>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000"/>
              <a:buFont typeface="Belleza"/>
              <a:buNone/>
            </a:pPr>
            <a:r>
              <a:rPr lang="en-US" sz="4000">
                <a:solidFill>
                  <a:srgbClr val="000000"/>
                </a:solidFill>
                <a:latin typeface="Belleza"/>
                <a:ea typeface="Belleza"/>
                <a:cs typeface="Belleza"/>
                <a:sym typeface="Belleza"/>
              </a:rPr>
              <a:t>Gradual Fading Process</a:t>
            </a:r>
            <a:endParaRPr>
              <a:latin typeface="Belleza"/>
              <a:ea typeface="Belleza"/>
              <a:cs typeface="Belleza"/>
              <a:sym typeface="Belleza"/>
            </a:endParaRPr>
          </a:p>
        </p:txBody>
      </p:sp>
      <p:sp>
        <p:nvSpPr>
          <p:cNvPr id="1086" name="Google Shape;1086;p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2400"/>
              <a:buChar char="•"/>
            </a:pPr>
            <a:r>
              <a:rPr lang="en-US" sz="2400">
                <a:latin typeface="Belleza"/>
                <a:ea typeface="Belleza"/>
                <a:cs typeface="Belleza"/>
                <a:sym typeface="Belleza"/>
              </a:rPr>
              <a:t>Decrease the number of times during the day/week that the student is rated and provided feedback on the DPR</a:t>
            </a:r>
            <a:endParaRPr>
              <a:latin typeface="Belleza"/>
              <a:ea typeface="Belleza"/>
              <a:cs typeface="Belleza"/>
              <a:sym typeface="Belleza"/>
            </a:endParaRPr>
          </a:p>
          <a:p>
            <a:pPr indent="-285744" lvl="1" marL="742932" rtl="0" algn="l">
              <a:lnSpc>
                <a:spcPct val="90000"/>
              </a:lnSpc>
              <a:spcBef>
                <a:spcPts val="480"/>
              </a:spcBef>
              <a:spcAft>
                <a:spcPts val="0"/>
              </a:spcAft>
              <a:buClr>
                <a:schemeClr val="dk1"/>
              </a:buClr>
              <a:buSzPts val="2400"/>
              <a:buChar char="–"/>
            </a:pPr>
            <a:r>
              <a:rPr lang="en-US">
                <a:latin typeface="Belleza"/>
                <a:ea typeface="Belleza"/>
                <a:cs typeface="Belleza"/>
                <a:sym typeface="Belleza"/>
              </a:rPr>
              <a:t>Number of times per day, e.g., if they have been rated 6 times a day, go to 3 times, then 2</a:t>
            </a:r>
            <a:endParaRPr>
              <a:latin typeface="Belleza"/>
              <a:ea typeface="Belleza"/>
              <a:cs typeface="Belleza"/>
              <a:sym typeface="Belleza"/>
            </a:endParaRPr>
          </a:p>
          <a:p>
            <a:pPr indent="-285744" lvl="1" marL="742932" rtl="0" algn="l">
              <a:lnSpc>
                <a:spcPct val="90000"/>
              </a:lnSpc>
              <a:spcBef>
                <a:spcPts val="480"/>
              </a:spcBef>
              <a:spcAft>
                <a:spcPts val="0"/>
              </a:spcAft>
              <a:buClr>
                <a:schemeClr val="dk1"/>
              </a:buClr>
              <a:buSzPts val="2400"/>
              <a:buChar char="–"/>
            </a:pPr>
            <a:r>
              <a:rPr lang="en-US">
                <a:latin typeface="Belleza"/>
                <a:ea typeface="Belleza"/>
                <a:cs typeface="Belleza"/>
                <a:sym typeface="Belleza"/>
              </a:rPr>
              <a:t>Number of days per week; e.g., begin providing feedback using he DPR every other day, then 2 days per week, then once a week</a:t>
            </a:r>
            <a:endParaRPr>
              <a:latin typeface="Belleza"/>
              <a:ea typeface="Belleza"/>
              <a:cs typeface="Belleza"/>
              <a:sym typeface="Belleza"/>
            </a:endParaRPr>
          </a:p>
          <a:p>
            <a:pPr indent="-228600" lvl="0" marL="342891" rtl="0" algn="l">
              <a:lnSpc>
                <a:spcPct val="90000"/>
              </a:lnSpc>
              <a:spcBef>
                <a:spcPts val="480"/>
              </a:spcBef>
              <a:spcAft>
                <a:spcPts val="0"/>
              </a:spcAft>
              <a:buClr>
                <a:srgbClr val="FFD635"/>
              </a:buClr>
              <a:buSzPts val="2400"/>
              <a:buChar char="•"/>
            </a:pPr>
            <a:r>
              <a:rPr lang="en-US" sz="2400">
                <a:solidFill>
                  <a:srgbClr val="FFD635"/>
                </a:solidFill>
                <a:latin typeface="Belleza"/>
                <a:ea typeface="Belleza"/>
                <a:cs typeface="Belleza"/>
                <a:sym typeface="Belleza"/>
              </a:rPr>
              <a:t>“OUT”/Exit:  </a:t>
            </a:r>
            <a:r>
              <a:rPr lang="en-US" sz="2400">
                <a:latin typeface="Belleza"/>
                <a:ea typeface="Belleza"/>
                <a:cs typeface="Belleza"/>
                <a:sym typeface="Belleza"/>
              </a:rPr>
              <a:t>Use predetermined decision making rule.  Example: Student continues to earn an average of 80% and does not exhibit behavior that got them IN (e.g., no office referrals)</a:t>
            </a:r>
            <a:endParaRPr>
              <a:latin typeface="Belleza"/>
              <a:ea typeface="Belleza"/>
              <a:cs typeface="Belleza"/>
              <a:sym typeface="Belleza"/>
            </a:endParaRPr>
          </a:p>
          <a:p>
            <a:pPr indent="-190494" lvl="0" marL="342891" rtl="0" algn="l">
              <a:lnSpc>
                <a:spcPct val="90000"/>
              </a:lnSpc>
              <a:spcBef>
                <a:spcPts val="480"/>
              </a:spcBef>
              <a:spcAft>
                <a:spcPts val="0"/>
              </a:spcAft>
              <a:buClr>
                <a:schemeClr val="dk1"/>
              </a:buClr>
              <a:buSzPts val="2400"/>
              <a:buNone/>
            </a:pPr>
            <a:r>
              <a:t/>
            </a:r>
            <a:endParaRPr sz="2400">
              <a:latin typeface="Belleza"/>
              <a:ea typeface="Belleza"/>
              <a:cs typeface="Belleza"/>
              <a:sym typeface="Belleza"/>
            </a:endParaRPr>
          </a:p>
          <a:p>
            <a:pPr indent="0" lvl="1" marL="400041" rtl="0" algn="l">
              <a:lnSpc>
                <a:spcPct val="90000"/>
              </a:lnSpc>
              <a:spcBef>
                <a:spcPts val="480"/>
              </a:spcBef>
              <a:spcAft>
                <a:spcPts val="0"/>
              </a:spcAft>
              <a:buClr>
                <a:schemeClr val="dk1"/>
              </a:buClr>
              <a:buSzPts val="2400"/>
              <a:buNone/>
            </a:pPr>
            <a:r>
              <a:rPr lang="en-US">
                <a:latin typeface="Belleza"/>
                <a:ea typeface="Belleza"/>
                <a:cs typeface="Belleza"/>
                <a:sym typeface="Belleza"/>
              </a:rPr>
              <a:t>*At ANY  time in the fading process, if the student fails to continue to meet exit criteria, the student goes back on CICO.</a:t>
            </a:r>
            <a:endParaRPr>
              <a:latin typeface="Belleza"/>
              <a:ea typeface="Belleza"/>
              <a:cs typeface="Belleza"/>
              <a:sym typeface="Belleza"/>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600"/>
              <a:buFont typeface="Belleza"/>
              <a:buNone/>
            </a:pPr>
            <a:r>
              <a:rPr lang="en-US" sz="3600">
                <a:solidFill>
                  <a:srgbClr val="000000"/>
                </a:solidFill>
                <a:latin typeface="Belleza"/>
                <a:ea typeface="Belleza"/>
                <a:cs typeface="Belleza"/>
                <a:sym typeface="Belleza"/>
              </a:rPr>
              <a:t>Ways to Increase Success During Fading</a:t>
            </a:r>
            <a:endParaRPr>
              <a:latin typeface="Belleza"/>
              <a:ea typeface="Belleza"/>
              <a:cs typeface="Belleza"/>
              <a:sym typeface="Belleza"/>
            </a:endParaRPr>
          </a:p>
        </p:txBody>
      </p:sp>
      <p:sp>
        <p:nvSpPr>
          <p:cNvPr id="1092" name="Google Shape;1092;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599" lvl="0" marL="342891" rtl="0" algn="l">
              <a:lnSpc>
                <a:spcPct val="80000"/>
              </a:lnSpc>
              <a:spcBef>
                <a:spcPts val="0"/>
              </a:spcBef>
              <a:spcAft>
                <a:spcPts val="0"/>
              </a:spcAft>
              <a:buClr>
                <a:schemeClr val="dk1"/>
              </a:buClr>
              <a:buSzPts val="2720"/>
              <a:buChar char="•"/>
            </a:pPr>
            <a:r>
              <a:rPr lang="en-US" sz="2720">
                <a:latin typeface="Belleza"/>
                <a:ea typeface="Belleza"/>
                <a:cs typeface="Belleza"/>
                <a:sym typeface="Belleza"/>
              </a:rPr>
              <a:t>Talk with the student, parents &amp; teachers about fading during the initial introduction to the program</a:t>
            </a:r>
            <a:endParaRPr>
              <a:latin typeface="Belleza"/>
              <a:ea typeface="Belleza"/>
              <a:cs typeface="Belleza"/>
              <a:sym typeface="Belleza"/>
            </a:endParaRPr>
          </a:p>
          <a:p>
            <a:pPr indent="-228599" lvl="0" marL="342891" rtl="0" algn="l">
              <a:lnSpc>
                <a:spcPct val="80000"/>
              </a:lnSpc>
              <a:spcBef>
                <a:spcPts val="544"/>
              </a:spcBef>
              <a:spcAft>
                <a:spcPts val="0"/>
              </a:spcAft>
              <a:buClr>
                <a:schemeClr val="dk1"/>
              </a:buClr>
              <a:buSzPts val="2720"/>
              <a:buChar char="•"/>
            </a:pPr>
            <a:r>
              <a:rPr lang="en-US" sz="2720">
                <a:latin typeface="Belleza"/>
                <a:ea typeface="Belleza"/>
                <a:cs typeface="Belleza"/>
                <a:sym typeface="Belleza"/>
              </a:rPr>
              <a:t>Plan other opportunities &amp; experiences that allow student to access adult attention</a:t>
            </a:r>
            <a:endParaRPr>
              <a:latin typeface="Belleza"/>
              <a:ea typeface="Belleza"/>
              <a:cs typeface="Belleza"/>
              <a:sym typeface="Belleza"/>
            </a:endParaRPr>
          </a:p>
          <a:p>
            <a:pPr indent="-285744" lvl="1" marL="742932" rtl="0" algn="l">
              <a:lnSpc>
                <a:spcPct val="80000"/>
              </a:lnSpc>
              <a:spcBef>
                <a:spcPts val="476"/>
              </a:spcBef>
              <a:spcAft>
                <a:spcPts val="0"/>
              </a:spcAft>
              <a:buClr>
                <a:schemeClr val="dk1"/>
              </a:buClr>
              <a:buSzPts val="2380"/>
              <a:buChar char="–"/>
            </a:pPr>
            <a:r>
              <a:rPr lang="en-US" sz="2380">
                <a:latin typeface="Belleza"/>
                <a:ea typeface="Belleza"/>
                <a:cs typeface="Belleza"/>
                <a:sym typeface="Belleza"/>
              </a:rPr>
              <a:t>Alumni assistant to the CICO Coordinator</a:t>
            </a:r>
            <a:endParaRPr>
              <a:latin typeface="Belleza"/>
              <a:ea typeface="Belleza"/>
              <a:cs typeface="Belleza"/>
              <a:sym typeface="Belleza"/>
            </a:endParaRPr>
          </a:p>
          <a:p>
            <a:pPr indent="-228594" lvl="2" marL="1142971" rtl="0" algn="l">
              <a:lnSpc>
                <a:spcPct val="80000"/>
              </a:lnSpc>
              <a:spcBef>
                <a:spcPts val="408"/>
              </a:spcBef>
              <a:spcAft>
                <a:spcPts val="0"/>
              </a:spcAft>
              <a:buClr>
                <a:schemeClr val="dk1"/>
              </a:buClr>
              <a:buSzPts val="2040"/>
              <a:buChar char="•"/>
            </a:pPr>
            <a:r>
              <a:rPr lang="en-US" sz="2040">
                <a:latin typeface="Belleza"/>
                <a:ea typeface="Belleza"/>
                <a:cs typeface="Belleza"/>
                <a:sym typeface="Belleza"/>
              </a:rPr>
              <a:t>Help with checking in/out or organizing reinforcers</a:t>
            </a:r>
            <a:endParaRPr sz="2040">
              <a:latin typeface="Belleza"/>
              <a:ea typeface="Belleza"/>
              <a:cs typeface="Belleza"/>
              <a:sym typeface="Belleza"/>
            </a:endParaRPr>
          </a:p>
          <a:p>
            <a:pPr indent="-285744" lvl="1" marL="742932" rtl="0" algn="l">
              <a:lnSpc>
                <a:spcPct val="80000"/>
              </a:lnSpc>
              <a:spcBef>
                <a:spcPts val="476"/>
              </a:spcBef>
              <a:spcAft>
                <a:spcPts val="0"/>
              </a:spcAft>
              <a:buClr>
                <a:schemeClr val="dk1"/>
              </a:buClr>
              <a:buSzPts val="2380"/>
              <a:buChar char="–"/>
            </a:pPr>
            <a:r>
              <a:rPr lang="en-US" sz="2380">
                <a:latin typeface="Belleza"/>
                <a:ea typeface="Belleza"/>
                <a:cs typeface="Belleza"/>
                <a:sym typeface="Belleza"/>
              </a:rPr>
              <a:t>Become an assistant to another adult in the building</a:t>
            </a:r>
            <a:endParaRPr>
              <a:latin typeface="Belleza"/>
              <a:ea typeface="Belleza"/>
              <a:cs typeface="Belleza"/>
              <a:sym typeface="Belleza"/>
            </a:endParaRPr>
          </a:p>
          <a:p>
            <a:pPr indent="-228599" lvl="0" marL="342891" rtl="0" algn="l">
              <a:lnSpc>
                <a:spcPct val="80000"/>
              </a:lnSpc>
              <a:spcBef>
                <a:spcPts val="544"/>
              </a:spcBef>
              <a:spcAft>
                <a:spcPts val="0"/>
              </a:spcAft>
              <a:buClr>
                <a:schemeClr val="dk1"/>
              </a:buClr>
              <a:buSzPts val="2720"/>
              <a:buChar char="•"/>
            </a:pPr>
            <a:r>
              <a:rPr lang="en-US" sz="2720">
                <a:latin typeface="Belleza"/>
                <a:ea typeface="Belleza"/>
                <a:cs typeface="Belleza"/>
                <a:sym typeface="Belleza"/>
              </a:rPr>
              <a:t>Quarterly alumni party</a:t>
            </a:r>
            <a:endParaRPr>
              <a:latin typeface="Belleza"/>
              <a:ea typeface="Belleza"/>
              <a:cs typeface="Belleza"/>
              <a:sym typeface="Belleza"/>
            </a:endParaRPr>
          </a:p>
          <a:p>
            <a:pPr indent="-285744" lvl="1" marL="742932" rtl="0" algn="l">
              <a:lnSpc>
                <a:spcPct val="80000"/>
              </a:lnSpc>
              <a:spcBef>
                <a:spcPts val="476"/>
              </a:spcBef>
              <a:spcAft>
                <a:spcPts val="0"/>
              </a:spcAft>
              <a:buClr>
                <a:schemeClr val="dk1"/>
              </a:buClr>
              <a:buSzPts val="2380"/>
              <a:buChar char="–"/>
            </a:pPr>
            <a:r>
              <a:rPr lang="en-US" sz="2380">
                <a:latin typeface="Belleza"/>
                <a:ea typeface="Belleza"/>
                <a:cs typeface="Belleza"/>
                <a:sym typeface="Belleza"/>
              </a:rPr>
              <a:t>Establish criteria such as no ODRs during quarter</a:t>
            </a:r>
            <a:endParaRPr>
              <a:latin typeface="Belleza"/>
              <a:ea typeface="Belleza"/>
              <a:cs typeface="Belleza"/>
              <a:sym typeface="Belleza"/>
            </a:endParaRPr>
          </a:p>
          <a:p>
            <a:pPr indent="-228599" lvl="0" marL="342891" rtl="0" algn="l">
              <a:lnSpc>
                <a:spcPct val="80000"/>
              </a:lnSpc>
              <a:spcBef>
                <a:spcPts val="544"/>
              </a:spcBef>
              <a:spcAft>
                <a:spcPts val="0"/>
              </a:spcAft>
              <a:buClr>
                <a:schemeClr val="dk1"/>
              </a:buClr>
              <a:buSzPts val="2720"/>
              <a:buChar char="•"/>
            </a:pPr>
            <a:r>
              <a:rPr lang="en-US" sz="2720">
                <a:latin typeface="Belleza"/>
                <a:ea typeface="Belleza"/>
                <a:cs typeface="Belleza"/>
                <a:sym typeface="Belleza"/>
              </a:rPr>
              <a:t>Weekly alumni check-outs</a:t>
            </a:r>
            <a:endParaRPr>
              <a:latin typeface="Belleza"/>
              <a:ea typeface="Belleza"/>
              <a:cs typeface="Belleza"/>
              <a:sym typeface="Belleza"/>
            </a:endParaRPr>
          </a:p>
          <a:p>
            <a:pPr indent="-285744" lvl="1" marL="742932" rtl="0" algn="l">
              <a:lnSpc>
                <a:spcPct val="80000"/>
              </a:lnSpc>
              <a:spcBef>
                <a:spcPts val="476"/>
              </a:spcBef>
              <a:spcAft>
                <a:spcPts val="0"/>
              </a:spcAft>
              <a:buClr>
                <a:schemeClr val="dk1"/>
              </a:buClr>
              <a:buSzPts val="2380"/>
              <a:buChar char="–"/>
            </a:pPr>
            <a:r>
              <a:rPr lang="en-US" sz="2380">
                <a:latin typeface="Belleza"/>
                <a:ea typeface="Belleza"/>
                <a:cs typeface="Belleza"/>
                <a:sym typeface="Belleza"/>
              </a:rPr>
              <a:t>Small reinforcer for continuing to be successful after CICO intervention</a:t>
            </a:r>
            <a:endParaRPr sz="2380">
              <a:latin typeface="Belleza"/>
              <a:ea typeface="Belleza"/>
              <a:cs typeface="Belleza"/>
              <a:sym typeface="Bellez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9"/>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 name="Google Shape;248;p9"/>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able, calendar&#10;&#10;Description automatically generated" id="249" name="Google Shape;249;p9"/>
          <p:cNvPicPr preferRelativeResize="0"/>
          <p:nvPr/>
        </p:nvPicPr>
        <p:blipFill rotWithShape="1">
          <a:blip r:embed="rId3">
            <a:alphaModFix/>
          </a:blip>
          <a:srcRect b="0" l="0" r="0" t="0"/>
          <a:stretch/>
        </p:blipFill>
        <p:spPr>
          <a:xfrm>
            <a:off x="1165853" y="643467"/>
            <a:ext cx="9860293" cy="5571066"/>
          </a:xfrm>
          <a:prstGeom prst="rect">
            <a:avLst/>
          </a:prstGeom>
          <a:noFill/>
          <a:ln>
            <a:noFill/>
          </a:ln>
        </p:spPr>
      </p:pic>
      <p:sp>
        <p:nvSpPr>
          <p:cNvPr id="250" name="Google Shape;250;p9"/>
          <p:cNvSpPr/>
          <p:nvPr/>
        </p:nvSpPr>
        <p:spPr>
          <a:xfrm>
            <a:off x="7678057" y="1146629"/>
            <a:ext cx="3585029" cy="5231311"/>
          </a:xfrm>
          <a:prstGeom prst="roundRect">
            <a:avLst>
              <a:gd fmla="val 16667" name="adj"/>
            </a:avLst>
          </a:prstGeom>
          <a:noFill/>
          <a:ln cap="flat" cmpd="sng" w="6032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Arial"/>
              <a:buNone/>
            </a:pPr>
            <a:r>
              <a:rPr lang="en-US" sz="4000">
                <a:solidFill>
                  <a:srgbClr val="000000"/>
                </a:solidFill>
                <a:latin typeface="Belleza"/>
                <a:ea typeface="Belleza"/>
                <a:cs typeface="Belleza"/>
                <a:sym typeface="Belleza"/>
              </a:rPr>
              <a:t>Continue</a:t>
            </a:r>
            <a:endParaRPr sz="4000">
              <a:solidFill>
                <a:srgbClr val="000000"/>
              </a:solidFill>
              <a:latin typeface="Belleza"/>
              <a:ea typeface="Belleza"/>
              <a:cs typeface="Belleza"/>
              <a:sym typeface="Belleza"/>
            </a:endParaRPr>
          </a:p>
        </p:txBody>
      </p:sp>
      <p:sp>
        <p:nvSpPr>
          <p:cNvPr id="1098" name="Google Shape;1098;p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rgbClr val="000000"/>
              </a:buClr>
              <a:buSzPts val="3200"/>
              <a:buChar char="•"/>
            </a:pPr>
            <a:r>
              <a:rPr lang="en-US">
                <a:solidFill>
                  <a:srgbClr val="000000"/>
                </a:solidFill>
                <a:latin typeface="Belleza"/>
                <a:ea typeface="Belleza"/>
                <a:cs typeface="Belleza"/>
                <a:sym typeface="Belleza"/>
              </a:rPr>
              <a:t>If student has NOT met graduation criteria (and further CICO could result in success), consider:</a:t>
            </a:r>
            <a:endParaRPr>
              <a:latin typeface="Belleza"/>
              <a:ea typeface="Belleza"/>
              <a:cs typeface="Belleza"/>
              <a:sym typeface="Belleza"/>
            </a:endParaRPr>
          </a:p>
          <a:p>
            <a:pPr indent="-285744" lvl="1" marL="742932" rtl="0" algn="l">
              <a:lnSpc>
                <a:spcPct val="90000"/>
              </a:lnSpc>
              <a:spcBef>
                <a:spcPts val="560"/>
              </a:spcBef>
              <a:spcAft>
                <a:spcPts val="0"/>
              </a:spcAft>
              <a:buClr>
                <a:srgbClr val="000000"/>
              </a:buClr>
              <a:buSzPts val="2800"/>
              <a:buChar char="–"/>
            </a:pPr>
            <a:r>
              <a:rPr lang="en-US">
                <a:solidFill>
                  <a:srgbClr val="000000"/>
                </a:solidFill>
                <a:latin typeface="Belleza"/>
                <a:ea typeface="Belleza"/>
                <a:cs typeface="Belleza"/>
                <a:sym typeface="Belleza"/>
              </a:rPr>
              <a:t>Keeping the student in CICO</a:t>
            </a:r>
            <a:endParaRPr>
              <a:latin typeface="Belleza"/>
              <a:ea typeface="Belleza"/>
              <a:cs typeface="Belleza"/>
              <a:sym typeface="Belleza"/>
            </a:endParaRPr>
          </a:p>
          <a:p>
            <a:pPr indent="-285744" lvl="1" marL="742932" rtl="0" algn="l">
              <a:lnSpc>
                <a:spcPct val="90000"/>
              </a:lnSpc>
              <a:spcBef>
                <a:spcPts val="560"/>
              </a:spcBef>
              <a:spcAft>
                <a:spcPts val="0"/>
              </a:spcAft>
              <a:buClr>
                <a:srgbClr val="000000"/>
              </a:buClr>
              <a:buSzPts val="2800"/>
              <a:buChar char="–"/>
            </a:pPr>
            <a:r>
              <a:rPr lang="en-US">
                <a:solidFill>
                  <a:srgbClr val="000000"/>
                </a:solidFill>
                <a:latin typeface="Belleza"/>
                <a:ea typeface="Belleza"/>
                <a:cs typeface="Belleza"/>
                <a:sym typeface="Belleza"/>
              </a:rPr>
              <a:t>Caution: Avoid leaving students in CICO without fading or intensifying for too long of a period of time</a:t>
            </a:r>
            <a:endParaRPr>
              <a:solidFill>
                <a:srgbClr val="000000"/>
              </a:solidFill>
              <a:latin typeface="Belleza"/>
              <a:ea typeface="Belleza"/>
              <a:cs typeface="Belleza"/>
              <a:sym typeface="Belleza"/>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Intensify</a:t>
            </a:r>
            <a:endParaRPr>
              <a:latin typeface="Belleza"/>
              <a:ea typeface="Belleza"/>
              <a:cs typeface="Belleza"/>
              <a:sym typeface="Belleza"/>
            </a:endParaRPr>
          </a:p>
        </p:txBody>
      </p:sp>
      <p:sp>
        <p:nvSpPr>
          <p:cNvPr id="1105" name="Google Shape;1105;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3200"/>
              <a:buChar char="•"/>
            </a:pPr>
            <a:r>
              <a:rPr lang="en-US">
                <a:latin typeface="Belleza"/>
                <a:ea typeface="Belleza"/>
                <a:cs typeface="Belleza"/>
                <a:sym typeface="Belleza"/>
              </a:rPr>
              <a:t>If student has NOT met graduation criteria (and further CICO with no modifications would NOT result in success), consider:</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Adding an additional CICO time throughout the day</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Letting student bring a friend to check-in and check-out</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Student choosing specifically who he/she will check-in and check-out with</a:t>
            </a:r>
            <a:endParaRPr>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a:latin typeface="Belleza"/>
                <a:ea typeface="Belleza"/>
                <a:cs typeface="Belleza"/>
                <a:sym typeface="Belleza"/>
              </a:rPr>
              <a:t>Check in for a few more minutes (be careful here of getting too close to a mentoring model)</a:t>
            </a:r>
            <a:endParaRPr>
              <a:latin typeface="Belleza"/>
              <a:ea typeface="Belleza"/>
              <a:cs typeface="Belleza"/>
              <a:sym typeface="Belleza"/>
            </a:endParaRPr>
          </a:p>
          <a:p>
            <a:pPr indent="-107947" lvl="1" marL="742932" rtl="0" algn="l">
              <a:lnSpc>
                <a:spcPct val="90000"/>
              </a:lnSpc>
              <a:spcBef>
                <a:spcPts val="560"/>
              </a:spcBef>
              <a:spcAft>
                <a:spcPts val="0"/>
              </a:spcAft>
              <a:buClr>
                <a:schemeClr val="dk1"/>
              </a:buClr>
              <a:buSzPts val="2800"/>
              <a:buNone/>
            </a:pPr>
            <a:r>
              <a:t/>
            </a:r>
            <a:endParaRPr>
              <a:solidFill>
                <a:srgbClr val="254061"/>
              </a:solidFill>
              <a:latin typeface="Belleza"/>
              <a:ea typeface="Belleza"/>
              <a:cs typeface="Belleza"/>
              <a:sym typeface="Belleza"/>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Belleza"/>
              <a:buNone/>
            </a:pPr>
            <a:r>
              <a:rPr lang="en-US" sz="4000">
                <a:latin typeface="Belleza"/>
                <a:ea typeface="Belleza"/>
                <a:cs typeface="Belleza"/>
                <a:sym typeface="Belleza"/>
              </a:rPr>
              <a:t>Fidelity of Implementation </a:t>
            </a:r>
            <a:endParaRPr>
              <a:latin typeface="Belleza"/>
              <a:ea typeface="Belleza"/>
              <a:cs typeface="Belleza"/>
              <a:sym typeface="Belleza"/>
            </a:endParaRPr>
          </a:p>
        </p:txBody>
      </p:sp>
      <p:sp>
        <p:nvSpPr>
          <p:cNvPr id="1111" name="Google Shape;1111;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342891" rtl="0" algn="l">
              <a:lnSpc>
                <a:spcPct val="90000"/>
              </a:lnSpc>
              <a:spcBef>
                <a:spcPts val="0"/>
              </a:spcBef>
              <a:spcAft>
                <a:spcPts val="0"/>
              </a:spcAft>
              <a:buClr>
                <a:schemeClr val="dk1"/>
              </a:buClr>
              <a:buSzPts val="3200"/>
              <a:buChar char="•"/>
            </a:pPr>
            <a:r>
              <a:rPr lang="en-US" sz="3200">
                <a:latin typeface="Belleza"/>
                <a:ea typeface="Belleza"/>
                <a:cs typeface="Belleza"/>
                <a:sym typeface="Belleza"/>
              </a:rPr>
              <a:t>Monitor for fidelity (70% of students responding) </a:t>
            </a:r>
            <a:endParaRPr sz="3200">
              <a:latin typeface="Belleza"/>
              <a:ea typeface="Belleza"/>
              <a:cs typeface="Belleza"/>
              <a:sym typeface="Belleza"/>
            </a:endParaRPr>
          </a:p>
          <a:p>
            <a:pPr indent="-228600" lvl="0" marL="342891" rtl="0" algn="l">
              <a:lnSpc>
                <a:spcPct val="90000"/>
              </a:lnSpc>
              <a:spcBef>
                <a:spcPts val="640"/>
              </a:spcBef>
              <a:spcAft>
                <a:spcPts val="0"/>
              </a:spcAft>
              <a:buClr>
                <a:schemeClr val="dk1"/>
              </a:buClr>
              <a:buSzPts val="3200"/>
              <a:buChar char="•"/>
            </a:pPr>
            <a:r>
              <a:rPr lang="en-US" sz="3200">
                <a:latin typeface="Belleza"/>
                <a:ea typeface="Belleza"/>
                <a:cs typeface="Belleza"/>
                <a:sym typeface="Belleza"/>
              </a:rPr>
              <a:t>Tools for measuring fidelity of implementation</a:t>
            </a:r>
            <a:endParaRPr sz="3200">
              <a:latin typeface="Belleza"/>
              <a:ea typeface="Belleza"/>
              <a:cs typeface="Belleza"/>
              <a:sym typeface="Belleza"/>
            </a:endParaRPr>
          </a:p>
          <a:p>
            <a:pPr indent="-285744" lvl="1" marL="742932" rtl="0" algn="l">
              <a:lnSpc>
                <a:spcPct val="90000"/>
              </a:lnSpc>
              <a:spcBef>
                <a:spcPts val="560"/>
              </a:spcBef>
              <a:spcAft>
                <a:spcPts val="0"/>
              </a:spcAft>
              <a:buClr>
                <a:schemeClr val="dk1"/>
              </a:buClr>
              <a:buSzPts val="2800"/>
              <a:buChar char="–"/>
            </a:pPr>
            <a:r>
              <a:rPr lang="en-US" sz="3200">
                <a:latin typeface="Belleza"/>
                <a:ea typeface="Belleza"/>
                <a:cs typeface="Belleza"/>
                <a:sym typeface="Belleza"/>
              </a:rPr>
              <a:t>TFI, CICO-FIM</a:t>
            </a:r>
            <a:endParaRPr sz="3200">
              <a:latin typeface="Belleza"/>
              <a:ea typeface="Belleza"/>
              <a:cs typeface="Belleza"/>
              <a:sym typeface="Belleza"/>
            </a:endParaRPr>
          </a:p>
          <a:p>
            <a:pPr indent="-228600" lvl="0" marL="342891" rtl="0" algn="l">
              <a:lnSpc>
                <a:spcPct val="90000"/>
              </a:lnSpc>
              <a:spcBef>
                <a:spcPts val="640"/>
              </a:spcBef>
              <a:spcAft>
                <a:spcPts val="0"/>
              </a:spcAft>
              <a:buClr>
                <a:schemeClr val="dk1"/>
              </a:buClr>
              <a:buSzPts val="3200"/>
              <a:buChar char="•"/>
            </a:pPr>
            <a:r>
              <a:rPr lang="en-US" sz="3200">
                <a:latin typeface="Belleza"/>
                <a:ea typeface="Belleza"/>
                <a:cs typeface="Belleza"/>
                <a:sym typeface="Belleza"/>
              </a:rPr>
              <a:t>Using data to celebrate success and improve teacher buy-in</a:t>
            </a:r>
            <a:endParaRPr sz="3200">
              <a:latin typeface="Belleza"/>
              <a:ea typeface="Belleza"/>
              <a:cs typeface="Belleza"/>
              <a:sym typeface="Belleza"/>
            </a:endParaRPr>
          </a:p>
          <a:p>
            <a:pPr indent="-139694" lvl="0" marL="342891" rtl="0" algn="l">
              <a:lnSpc>
                <a:spcPct val="90000"/>
              </a:lnSpc>
              <a:spcBef>
                <a:spcPts val="640"/>
              </a:spcBef>
              <a:spcAft>
                <a:spcPts val="0"/>
              </a:spcAft>
              <a:buClr>
                <a:schemeClr val="dk1"/>
              </a:buClr>
              <a:buSzPts val="3200"/>
              <a:buNone/>
            </a:pPr>
            <a:r>
              <a:t/>
            </a:r>
            <a:endParaRPr sz="3200">
              <a:solidFill>
                <a:srgbClr val="244061"/>
              </a:solidFill>
              <a:latin typeface="Belleza"/>
              <a:ea typeface="Belleza"/>
              <a:cs typeface="Belleza"/>
              <a:sym typeface="Belleza"/>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15" name="Shape 1115"/>
        <p:cNvGrpSpPr/>
        <p:nvPr/>
      </p:nvGrpSpPr>
      <p:grpSpPr>
        <a:xfrm>
          <a:off x="0" y="0"/>
          <a:ext cx="0" cy="0"/>
          <a:chOff x="0" y="0"/>
          <a:chExt cx="0" cy="0"/>
        </a:xfrm>
      </p:grpSpPr>
      <p:sp>
        <p:nvSpPr>
          <p:cNvPr id="1116" name="Google Shape;1116;p93"/>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basketball dropping into a basketball hoop" id="1117" name="Google Shape;1117;p93"/>
          <p:cNvPicPr preferRelativeResize="0"/>
          <p:nvPr/>
        </p:nvPicPr>
        <p:blipFill rotWithShape="1">
          <a:blip r:embed="rId3">
            <a:alphaModFix amt="50000"/>
          </a:blip>
          <a:srcRect b="3789" l="0" r="0" t="11939"/>
          <a:stretch/>
        </p:blipFill>
        <p:spPr>
          <a:xfrm>
            <a:off x="20" y="406401"/>
            <a:ext cx="12191980" cy="6857999"/>
          </a:xfrm>
          <a:prstGeom prst="rect">
            <a:avLst/>
          </a:prstGeom>
          <a:noFill/>
          <a:ln>
            <a:noFill/>
          </a:ln>
        </p:spPr>
      </p:pic>
      <p:sp>
        <p:nvSpPr>
          <p:cNvPr id="1118" name="Google Shape;1118;p93"/>
          <p:cNvSpPr txBox="1"/>
          <p:nvPr>
            <p:ph type="title"/>
          </p:nvPr>
        </p:nvSpPr>
        <p:spPr>
          <a:xfrm>
            <a:off x="1277257" y="1630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1800"/>
              <a:buNone/>
            </a:pPr>
            <a:r>
              <a:rPr lang="en-US" sz="6600">
                <a:solidFill>
                  <a:schemeClr val="lt1"/>
                </a:solidFill>
                <a:latin typeface="Belleza"/>
                <a:ea typeface="Belleza"/>
                <a:cs typeface="Belleza"/>
                <a:sym typeface="Belleza"/>
              </a:rPr>
              <a:t>Let’s practice</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94"/>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126" name="Google Shape;1126;p94"/>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1127" name="Google Shape;1127;p94"/>
          <p:cNvSpPr/>
          <p:nvPr/>
        </p:nvSpPr>
        <p:spPr>
          <a:xfrm>
            <a:off x="3716413" y="1241597"/>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1128" name="Google Shape;1128;p94"/>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94"/>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1130" name="Google Shape;1130;p94"/>
          <p:cNvSpPr txBox="1"/>
          <p:nvPr/>
        </p:nvSpPr>
        <p:spPr>
          <a:xfrm>
            <a:off x="5133475" y="4468850"/>
            <a:ext cx="1798191"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1131" name="Google Shape;1131;p94"/>
          <p:cNvSpPr txBox="1"/>
          <p:nvPr/>
        </p:nvSpPr>
        <p:spPr>
          <a:xfrm>
            <a:off x="6607173" y="2789242"/>
            <a:ext cx="1017536"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1132" name="Google Shape;1132;p94"/>
          <p:cNvSpPr txBox="1"/>
          <p:nvPr/>
        </p:nvSpPr>
        <p:spPr>
          <a:xfrm>
            <a:off x="146901" y="137164"/>
            <a:ext cx="5467193" cy="11690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CICO Intervention </a:t>
            </a:r>
            <a:endParaRPr b="0" i="0" sz="36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F497D"/>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1133" name="Google Shape;1133;p94"/>
          <p:cNvSpPr txBox="1"/>
          <p:nvPr/>
        </p:nvSpPr>
        <p:spPr>
          <a:xfrm>
            <a:off x="8744750" y="586951"/>
            <a:ext cx="3351149" cy="3244820"/>
          </a:xfrm>
          <a:prstGeom prst="rect">
            <a:avLst/>
          </a:prstGeom>
          <a:noFill/>
          <a:ln cap="flat" cmpd="sng" w="47625">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T2 Precision Statement: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30 students are being supported through CICO. 70% are responding (21 students), </a:t>
            </a:r>
            <a:r>
              <a:rPr b="1" i="1" lang="en-US" sz="1400" u="none" cap="none" strike="noStrike">
                <a:solidFill>
                  <a:srgbClr val="000000"/>
                </a:solidFill>
                <a:latin typeface="Arial"/>
                <a:ea typeface="Arial"/>
                <a:cs typeface="Arial"/>
                <a:sym typeface="Arial"/>
              </a:rPr>
              <a:t>16 students </a:t>
            </a:r>
            <a:r>
              <a:rPr b="0" i="1" lang="en-US" sz="1400" u="none" cap="none" strike="noStrike">
                <a:solidFill>
                  <a:srgbClr val="000000"/>
                </a:solidFill>
                <a:latin typeface="Arial"/>
                <a:ea typeface="Arial"/>
                <a:cs typeface="Arial"/>
                <a:sym typeface="Arial"/>
              </a:rPr>
              <a:t>are making progress (upward trend) and we will continue to progress monitor until goal is met (80% points earned over 4 consecutive weeks), </a:t>
            </a:r>
            <a:r>
              <a:rPr b="1" i="1" lang="en-US" sz="1400" u="none" cap="none" strike="noStrike">
                <a:solidFill>
                  <a:srgbClr val="000000"/>
                </a:solidFill>
                <a:latin typeface="Arial"/>
                <a:ea typeface="Arial"/>
                <a:cs typeface="Arial"/>
                <a:sym typeface="Arial"/>
              </a:rPr>
              <a:t>5 students </a:t>
            </a:r>
            <a:r>
              <a:rPr b="0" i="1" lang="en-US" sz="1400" u="none" cap="none" strike="noStrike">
                <a:solidFill>
                  <a:srgbClr val="000000"/>
                </a:solidFill>
                <a:latin typeface="Arial"/>
                <a:ea typeface="Arial"/>
                <a:cs typeface="Arial"/>
                <a:sym typeface="Arial"/>
              </a:rPr>
              <a:t>have met their goal (80% points earned over 4 consecutive weeks), and 9 students are not responding.</a:t>
            </a:r>
            <a:r>
              <a:rPr b="0" i="0" lang="en-US" sz="2400" u="none" cap="none" strike="noStrike">
                <a:solidFill>
                  <a:srgbClr val="000000"/>
                </a:solidFill>
                <a:latin typeface="Arial"/>
                <a:ea typeface="Arial"/>
                <a:cs typeface="Arial"/>
                <a:sym typeface="Arial"/>
              </a:rPr>
              <a:t> </a:t>
            </a:r>
            <a:r>
              <a:rPr b="0" i="0" lang="en-US" sz="2400" u="none" cap="none" strike="noStrike">
                <a:solidFill>
                  <a:srgbClr val="FF6600"/>
                </a:solidFill>
                <a:latin typeface="Belleza"/>
                <a:ea typeface="Belleza"/>
                <a:cs typeface="Belleza"/>
                <a:sym typeface="Belleza"/>
              </a:rPr>
              <a:t>    </a:t>
            </a:r>
            <a:endParaRPr b="0" i="0" sz="1800" u="none" cap="none" strike="noStrike">
              <a:solidFill>
                <a:srgbClr val="FF6600"/>
              </a:solidFill>
              <a:highlight>
                <a:srgbClr val="FFFF00"/>
              </a:highlight>
              <a:latin typeface="Belleza"/>
              <a:ea typeface="Belleza"/>
              <a:cs typeface="Belleza"/>
              <a:sym typeface="Belleza"/>
            </a:endParaRPr>
          </a:p>
        </p:txBody>
      </p:sp>
      <p:pic>
        <p:nvPicPr>
          <p:cNvPr descr="orange arrow.png" id="1134" name="Google Shape;1134;p94"/>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1135" name="Google Shape;1135;p94"/>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6" name="Google Shape;1136;p94"/>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1137" name="Google Shape;1137;p94"/>
          <p:cNvPicPr preferRelativeResize="0"/>
          <p:nvPr/>
        </p:nvPicPr>
        <p:blipFill rotWithShape="1">
          <a:blip r:embed="rId4">
            <a:alphaModFix/>
          </a:blip>
          <a:srcRect b="0" l="0" r="0" t="0"/>
          <a:stretch/>
        </p:blipFill>
        <p:spPr>
          <a:xfrm>
            <a:off x="0" y="6256318"/>
            <a:ext cx="1411705" cy="560629"/>
          </a:xfrm>
          <a:prstGeom prst="rect">
            <a:avLst/>
          </a:prstGeom>
          <a:noFill/>
          <a:ln>
            <a:noFill/>
          </a:ln>
        </p:spPr>
      </p:pic>
      <p:pic>
        <p:nvPicPr>
          <p:cNvPr descr="curved-arrow-bright-blue-hi.png" id="1138" name="Google Shape;1138;p94"/>
          <p:cNvPicPr preferRelativeResize="0"/>
          <p:nvPr/>
        </p:nvPicPr>
        <p:blipFill rotWithShape="1">
          <a:blip r:embed="rId5">
            <a:alphaModFix/>
          </a:blip>
          <a:srcRect b="0" l="0" r="0" t="0"/>
          <a:stretch/>
        </p:blipFill>
        <p:spPr>
          <a:xfrm rot="-397551">
            <a:off x="7027974" y="4444875"/>
            <a:ext cx="704850" cy="984250"/>
          </a:xfrm>
          <a:prstGeom prst="rect">
            <a:avLst/>
          </a:prstGeom>
          <a:noFill/>
          <a:ln>
            <a:noFill/>
          </a:ln>
        </p:spPr>
      </p:pic>
      <p:pic>
        <p:nvPicPr>
          <p:cNvPr descr="green arrow.png" id="1139" name="Google Shape;1139;p94"/>
          <p:cNvPicPr preferRelativeResize="0"/>
          <p:nvPr/>
        </p:nvPicPr>
        <p:blipFill rotWithShape="1">
          <a:blip r:embed="rId6">
            <a:alphaModFix/>
          </a:blip>
          <a:srcRect b="0" l="0" r="0" t="0"/>
          <a:stretch/>
        </p:blipFill>
        <p:spPr>
          <a:xfrm flipH="1">
            <a:off x="2661169" y="1561765"/>
            <a:ext cx="1606031" cy="1077045"/>
          </a:xfrm>
          <a:prstGeom prst="rect">
            <a:avLst/>
          </a:prstGeom>
          <a:noFill/>
          <a:ln>
            <a:noFill/>
          </a:ln>
        </p:spPr>
      </p:pic>
      <p:sp>
        <p:nvSpPr>
          <p:cNvPr id="1140" name="Google Shape;1140;p94"/>
          <p:cNvSpPr txBox="1"/>
          <p:nvPr/>
        </p:nvSpPr>
        <p:spPr>
          <a:xfrm>
            <a:off x="7924800" y="4656203"/>
            <a:ext cx="3857977" cy="2154396"/>
          </a:xfrm>
          <a:prstGeom prst="rect">
            <a:avLst/>
          </a:prstGeom>
          <a:noFill/>
          <a:ln cap="flat" cmpd="sng" w="53975">
            <a:solidFill>
              <a:srgbClr val="2F549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5 students have met their goal (80% points earned over 4 consecutive weeks):  Fading plan?                    </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1" name="Google Shape;1141;p94"/>
          <p:cNvSpPr txBox="1"/>
          <p:nvPr/>
        </p:nvSpPr>
        <p:spPr>
          <a:xfrm>
            <a:off x="122280" y="2587629"/>
            <a:ext cx="2976033" cy="3385502"/>
          </a:xfrm>
          <a:prstGeom prst="rect">
            <a:avLst/>
          </a:prstGeom>
          <a:noFill/>
          <a:ln cap="flat" cmpd="sng" w="53975">
            <a:solidFill>
              <a:srgbClr val="54813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Which team/person is looking at 9 students?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Who is communicating with relevant staff about the data and any changes?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2" name="Google Shape;1142;p94"/>
          <p:cNvSpPr txBox="1"/>
          <p:nvPr/>
        </p:nvSpPr>
        <p:spPr>
          <a:xfrm>
            <a:off x="7958989" y="4868960"/>
            <a:ext cx="3857977" cy="1600398"/>
          </a:xfrm>
          <a:prstGeom prst="rect">
            <a:avLst/>
          </a:prstGeom>
          <a:noFill/>
          <a:ln cap="flat" cmpd="sng" w="53975">
            <a:solidFill>
              <a:srgbClr val="2F549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9 students we are not being responsive to with CICO?</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500"/>
                                        <p:tgtEl>
                                          <p:spTgt spid="1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
                                        <p:tgtEl>
                                          <p:spTgt spid="1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500"/>
                                        <p:tgtEl>
                                          <p:spTgt spid="1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40"/>
                                        </p:tgtEl>
                                      </p:cBhvr>
                                    </p:animEffect>
                                    <p:set>
                                      <p:cBhvr>
                                        <p:cTn dur="1" fill="hold">
                                          <p:stCondLst>
                                            <p:cond delay="500"/>
                                          </p:stCondLst>
                                        </p:cTn>
                                        <p:tgtEl>
                                          <p:spTgt spid="11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
                                        <p:tgtEl>
                                          <p:spTgt spid="1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95"/>
          <p:cNvSpPr/>
          <p:nvPr/>
        </p:nvSpPr>
        <p:spPr>
          <a:xfrm>
            <a:off x="4975225" y="3009900"/>
            <a:ext cx="2286000" cy="2322514"/>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150" name="Google Shape;1150;p95"/>
          <p:cNvSpPr/>
          <p:nvPr/>
        </p:nvSpPr>
        <p:spPr>
          <a:xfrm>
            <a:off x="5638800" y="2024068"/>
            <a:ext cx="2286000" cy="2319337"/>
          </a:xfrm>
          <a:prstGeom prst="ellipse">
            <a:avLst/>
          </a:prstGeom>
          <a:noFill/>
          <a:ln cap="flat" cmpd="sng" w="6350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6600"/>
              </a:solidFill>
              <a:latin typeface="Arial"/>
              <a:ea typeface="Arial"/>
              <a:cs typeface="Arial"/>
              <a:sym typeface="Arial"/>
            </a:endParaRPr>
          </a:p>
        </p:txBody>
      </p:sp>
      <p:sp>
        <p:nvSpPr>
          <p:cNvPr id="1151" name="Google Shape;1151;p95"/>
          <p:cNvSpPr/>
          <p:nvPr/>
        </p:nvSpPr>
        <p:spPr>
          <a:xfrm>
            <a:off x="3716413" y="1241597"/>
            <a:ext cx="4596871" cy="4625158"/>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Arial"/>
              <a:ea typeface="Arial"/>
              <a:cs typeface="Arial"/>
              <a:sym typeface="Arial"/>
            </a:endParaRPr>
          </a:p>
        </p:txBody>
      </p:sp>
      <p:sp>
        <p:nvSpPr>
          <p:cNvPr id="1152" name="Google Shape;1152;p95"/>
          <p:cNvSpPr/>
          <p:nvPr/>
        </p:nvSpPr>
        <p:spPr>
          <a:xfrm>
            <a:off x="4267200" y="2024066"/>
            <a:ext cx="2286000" cy="2322512"/>
          </a:xfrm>
          <a:prstGeom prst="ellipse">
            <a:avLst/>
          </a:prstGeom>
          <a:noFill/>
          <a:ln cap="flat" cmpd="sng" w="635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95"/>
          <p:cNvSpPr txBox="1"/>
          <p:nvPr/>
        </p:nvSpPr>
        <p:spPr>
          <a:xfrm>
            <a:off x="4213228" y="2743203"/>
            <a:ext cx="15017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8000"/>
                </a:solidFill>
                <a:latin typeface="Arial"/>
                <a:ea typeface="Arial"/>
                <a:cs typeface="Arial"/>
                <a:sym typeface="Arial"/>
              </a:rPr>
              <a:t>SYSTEMS</a:t>
            </a:r>
            <a:endParaRPr b="0" i="0" sz="1800" u="none" cap="none" strike="noStrike">
              <a:solidFill>
                <a:schemeClr val="dk1"/>
              </a:solidFill>
              <a:latin typeface="Arial"/>
              <a:ea typeface="Arial"/>
              <a:cs typeface="Arial"/>
              <a:sym typeface="Arial"/>
            </a:endParaRPr>
          </a:p>
        </p:txBody>
      </p:sp>
      <p:sp>
        <p:nvSpPr>
          <p:cNvPr id="1154" name="Google Shape;1154;p95"/>
          <p:cNvSpPr txBox="1"/>
          <p:nvPr/>
        </p:nvSpPr>
        <p:spPr>
          <a:xfrm>
            <a:off x="5439222" y="4370391"/>
            <a:ext cx="13341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FF"/>
                </a:solidFill>
                <a:latin typeface="Arial"/>
                <a:ea typeface="Arial"/>
                <a:cs typeface="Arial"/>
                <a:sym typeface="Arial"/>
              </a:rPr>
              <a:t>PRACTICES</a:t>
            </a:r>
            <a:endParaRPr b="0" i="0" sz="1800" u="none" cap="none" strike="noStrike">
              <a:solidFill>
                <a:schemeClr val="dk1"/>
              </a:solidFill>
              <a:latin typeface="Arial"/>
              <a:ea typeface="Arial"/>
              <a:cs typeface="Arial"/>
              <a:sym typeface="Arial"/>
            </a:endParaRPr>
          </a:p>
        </p:txBody>
      </p:sp>
      <p:sp>
        <p:nvSpPr>
          <p:cNvPr id="1155" name="Google Shape;1155;p95"/>
          <p:cNvSpPr txBox="1"/>
          <p:nvPr/>
        </p:nvSpPr>
        <p:spPr>
          <a:xfrm>
            <a:off x="6607173" y="2789242"/>
            <a:ext cx="1017536" cy="400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DATA</a:t>
            </a:r>
            <a:endParaRPr b="0" i="0" sz="1800" u="none" cap="none" strike="noStrike">
              <a:solidFill>
                <a:schemeClr val="dk1"/>
              </a:solidFill>
              <a:latin typeface="Arial"/>
              <a:ea typeface="Arial"/>
              <a:cs typeface="Arial"/>
              <a:sym typeface="Arial"/>
            </a:endParaRPr>
          </a:p>
        </p:txBody>
      </p:sp>
      <p:sp>
        <p:nvSpPr>
          <p:cNvPr id="1156" name="Google Shape;1156;p95"/>
          <p:cNvSpPr txBox="1"/>
          <p:nvPr/>
        </p:nvSpPr>
        <p:spPr>
          <a:xfrm>
            <a:off x="8744750" y="586951"/>
            <a:ext cx="3351149" cy="2171737"/>
          </a:xfrm>
          <a:prstGeom prst="rect">
            <a:avLst/>
          </a:prstGeom>
          <a:noFill/>
          <a:ln cap="flat" cmpd="sng" w="47625">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FF6600"/>
                </a:solidFill>
                <a:latin typeface="Belleza"/>
                <a:ea typeface="Belleza"/>
                <a:cs typeface="Belleza"/>
                <a:sym typeface="Belleza"/>
              </a:rPr>
              <a:t>Progress Monitor:    </a:t>
            </a:r>
            <a:endParaRPr b="0" i="0" sz="1800" u="none" cap="none" strike="noStrike">
              <a:solidFill>
                <a:srgbClr val="FF6600"/>
              </a:solidFill>
              <a:highlight>
                <a:srgbClr val="FFFF00"/>
              </a:highlight>
              <a:latin typeface="Belleza"/>
              <a:ea typeface="Belleza"/>
              <a:cs typeface="Belleza"/>
              <a:sym typeface="Belleza"/>
            </a:endParaRPr>
          </a:p>
        </p:txBody>
      </p:sp>
      <p:pic>
        <p:nvPicPr>
          <p:cNvPr descr="orange arrow.png" id="1157" name="Google Shape;1157;p95"/>
          <p:cNvPicPr preferRelativeResize="0"/>
          <p:nvPr/>
        </p:nvPicPr>
        <p:blipFill rotWithShape="1">
          <a:blip r:embed="rId3">
            <a:alphaModFix/>
          </a:blip>
          <a:srcRect b="0" l="0" r="0" t="0"/>
          <a:stretch/>
        </p:blipFill>
        <p:spPr>
          <a:xfrm>
            <a:off x="7045331" y="2355851"/>
            <a:ext cx="1565275" cy="989014"/>
          </a:xfrm>
          <a:prstGeom prst="rect">
            <a:avLst/>
          </a:prstGeom>
          <a:noFill/>
          <a:ln>
            <a:noFill/>
          </a:ln>
        </p:spPr>
      </p:pic>
      <p:sp>
        <p:nvSpPr>
          <p:cNvPr id="1158" name="Google Shape;1158;p95"/>
          <p:cNvSpPr txBox="1"/>
          <p:nvPr/>
        </p:nvSpPr>
        <p:spPr>
          <a:xfrm>
            <a:off x="8652419" y="4276727"/>
            <a:ext cx="184663" cy="373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9" name="Google Shape;1159;p95"/>
          <p:cNvSpPr txBox="1"/>
          <p:nvPr/>
        </p:nvSpPr>
        <p:spPr>
          <a:xfrm>
            <a:off x="5391414" y="3120740"/>
            <a:ext cx="1501800" cy="39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525252"/>
                </a:solidFill>
                <a:latin typeface="Arial"/>
                <a:ea typeface="Arial"/>
                <a:cs typeface="Arial"/>
                <a:sym typeface="Arial"/>
              </a:rPr>
              <a:t>EQUITY</a:t>
            </a:r>
            <a:endParaRPr b="0" i="0" sz="1800" u="none" cap="none" strike="noStrike">
              <a:solidFill>
                <a:srgbClr val="525252"/>
              </a:solidFill>
              <a:latin typeface="Arial"/>
              <a:ea typeface="Arial"/>
              <a:cs typeface="Arial"/>
              <a:sym typeface="Arial"/>
            </a:endParaRPr>
          </a:p>
        </p:txBody>
      </p:sp>
      <p:pic>
        <p:nvPicPr>
          <p:cNvPr descr="A picture containing logo&#10;&#10;Description automatically generated" id="1160" name="Google Shape;1160;p95"/>
          <p:cNvPicPr preferRelativeResize="0"/>
          <p:nvPr/>
        </p:nvPicPr>
        <p:blipFill rotWithShape="1">
          <a:blip r:embed="rId4">
            <a:alphaModFix/>
          </a:blip>
          <a:srcRect b="0" l="0" r="0" t="0"/>
          <a:stretch/>
        </p:blipFill>
        <p:spPr>
          <a:xfrm>
            <a:off x="0" y="6256318"/>
            <a:ext cx="1411705" cy="560629"/>
          </a:xfrm>
          <a:prstGeom prst="rect">
            <a:avLst/>
          </a:prstGeom>
          <a:noFill/>
          <a:ln>
            <a:noFill/>
          </a:ln>
        </p:spPr>
      </p:pic>
      <p:pic>
        <p:nvPicPr>
          <p:cNvPr descr="curved-arrow-bright-blue-hi.png" id="1161" name="Google Shape;1161;p95"/>
          <p:cNvPicPr preferRelativeResize="0"/>
          <p:nvPr/>
        </p:nvPicPr>
        <p:blipFill rotWithShape="1">
          <a:blip r:embed="rId5">
            <a:alphaModFix/>
          </a:blip>
          <a:srcRect b="0" l="0" r="0" t="0"/>
          <a:stretch/>
        </p:blipFill>
        <p:spPr>
          <a:xfrm rot="-397551">
            <a:off x="7027974" y="4444875"/>
            <a:ext cx="704850" cy="984250"/>
          </a:xfrm>
          <a:prstGeom prst="rect">
            <a:avLst/>
          </a:prstGeom>
          <a:noFill/>
          <a:ln>
            <a:noFill/>
          </a:ln>
        </p:spPr>
      </p:pic>
      <p:pic>
        <p:nvPicPr>
          <p:cNvPr descr="green arrow.png" id="1162" name="Google Shape;1162;p95"/>
          <p:cNvPicPr preferRelativeResize="0"/>
          <p:nvPr/>
        </p:nvPicPr>
        <p:blipFill rotWithShape="1">
          <a:blip r:embed="rId6">
            <a:alphaModFix/>
          </a:blip>
          <a:srcRect b="0" l="0" r="0" t="0"/>
          <a:stretch/>
        </p:blipFill>
        <p:spPr>
          <a:xfrm flipH="1">
            <a:off x="2661169" y="1561765"/>
            <a:ext cx="1606031" cy="1077045"/>
          </a:xfrm>
          <a:prstGeom prst="rect">
            <a:avLst/>
          </a:prstGeom>
          <a:noFill/>
          <a:ln>
            <a:noFill/>
          </a:ln>
        </p:spPr>
      </p:pic>
      <p:sp>
        <p:nvSpPr>
          <p:cNvPr id="1163" name="Google Shape;1163;p95"/>
          <p:cNvSpPr txBox="1"/>
          <p:nvPr/>
        </p:nvSpPr>
        <p:spPr>
          <a:xfrm>
            <a:off x="7461499" y="5418120"/>
            <a:ext cx="3857977" cy="1231106"/>
          </a:xfrm>
          <a:prstGeom prst="rect">
            <a:avLst/>
          </a:prstGeom>
          <a:noFill/>
          <a:ln cap="flat" cmpd="sng" w="53975">
            <a:solidFill>
              <a:srgbClr val="2F549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4" name="Google Shape;1164;p95"/>
          <p:cNvSpPr txBox="1"/>
          <p:nvPr/>
        </p:nvSpPr>
        <p:spPr>
          <a:xfrm>
            <a:off x="122280" y="2587629"/>
            <a:ext cx="2976033" cy="1846659"/>
          </a:xfrm>
          <a:prstGeom prst="rect">
            <a:avLst/>
          </a:prstGeom>
          <a:noFill/>
          <a:ln cap="flat" cmpd="sng" w="53975">
            <a:solidFill>
              <a:srgbClr val="54813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Belleza"/>
                <a:ea typeface="Belleza"/>
                <a:cs typeface="Belleza"/>
                <a:sym typeface="Belleza"/>
              </a:rPr>
              <a:t>What would you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Belleza"/>
                <a:ea typeface="Belleza"/>
                <a:cs typeface="Belleza"/>
                <a:sym typeface="Belleza"/>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5" name="Google Shape;1165;p95"/>
          <p:cNvSpPr txBox="1"/>
          <p:nvPr/>
        </p:nvSpPr>
        <p:spPr>
          <a:xfrm>
            <a:off x="122280" y="8069"/>
            <a:ext cx="5467193" cy="11690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Belleza"/>
                <a:ea typeface="Belleza"/>
                <a:cs typeface="Belleza"/>
                <a:sym typeface="Belleza"/>
              </a:rPr>
              <a:t>CICO Intervention </a:t>
            </a:r>
            <a:endParaRPr b="0" i="0" sz="3600" u="none" cap="none" strike="noStrike">
              <a:solidFill>
                <a:schemeClr val="dk1"/>
              </a:solidFill>
              <a:latin typeface="Belleza"/>
              <a:ea typeface="Belleza"/>
              <a:cs typeface="Belleza"/>
              <a:sym typeface="Belleza"/>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F497D"/>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500"/>
                                        <p:tgtEl>
                                          <p:spTgt spid="1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500"/>
                                        <p:tgtEl>
                                          <p:spTgt spid="1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elleza"/>
              <a:buNone/>
            </a:pPr>
            <a:r>
              <a:rPr lang="en-US">
                <a:latin typeface="Belleza"/>
                <a:ea typeface="Belleza"/>
                <a:cs typeface="Belleza"/>
                <a:sym typeface="Belleza"/>
              </a:rPr>
              <a:t>Intervention Receipt Form</a:t>
            </a:r>
            <a:endParaRPr/>
          </a:p>
        </p:txBody>
      </p:sp>
      <p:pic>
        <p:nvPicPr>
          <p:cNvPr descr="Screen Shot 2018-03-22 at 10.18.15 AM.png" id="1172" name="Google Shape;1172;p96"/>
          <p:cNvPicPr preferRelativeResize="0"/>
          <p:nvPr/>
        </p:nvPicPr>
        <p:blipFill rotWithShape="1">
          <a:blip r:embed="rId3">
            <a:alphaModFix/>
          </a:blip>
          <a:srcRect b="0" l="0" r="0" t="0"/>
          <a:stretch/>
        </p:blipFill>
        <p:spPr>
          <a:xfrm>
            <a:off x="1524000" y="1445763"/>
            <a:ext cx="9144000" cy="4908109"/>
          </a:xfrm>
          <a:prstGeom prst="rect">
            <a:avLst/>
          </a:prstGeom>
          <a:noFill/>
          <a:ln>
            <a:noFill/>
          </a:ln>
        </p:spPr>
      </p:pic>
      <p:sp>
        <p:nvSpPr>
          <p:cNvPr id="1173" name="Google Shape;1173;p96"/>
          <p:cNvSpPr/>
          <p:nvPr/>
        </p:nvSpPr>
        <p:spPr>
          <a:xfrm>
            <a:off x="2533517" y="2279668"/>
            <a:ext cx="781562" cy="57534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4" name="Google Shape;1174;p96"/>
          <p:cNvSpPr/>
          <p:nvPr/>
        </p:nvSpPr>
        <p:spPr>
          <a:xfrm>
            <a:off x="3228668" y="2279668"/>
            <a:ext cx="781562" cy="57534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5" name="Google Shape;1175;p96"/>
          <p:cNvSpPr/>
          <p:nvPr/>
        </p:nvSpPr>
        <p:spPr>
          <a:xfrm>
            <a:off x="1751955" y="5862425"/>
            <a:ext cx="922677" cy="57534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6" name="Google Shape;1176;p96"/>
          <p:cNvSpPr txBox="1"/>
          <p:nvPr/>
        </p:nvSpPr>
        <p:spPr>
          <a:xfrm>
            <a:off x="6028836" y="3031959"/>
            <a:ext cx="5104385" cy="1569660"/>
          </a:xfrm>
          <a:prstGeom prst="rect">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Belleza"/>
                <a:ea typeface="Belleza"/>
                <a:cs typeface="Belleza"/>
                <a:sym typeface="Belleza"/>
              </a:rPr>
              <a:t>Data supports: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Belleza"/>
                <a:ea typeface="Belleza"/>
                <a:cs typeface="Belleza"/>
                <a:sym typeface="Belleza"/>
              </a:rPr>
              <a:t>Monitoring fidelity of interventions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Belleza"/>
                <a:ea typeface="Belleza"/>
                <a:cs typeface="Belleza"/>
                <a:sym typeface="Belleza"/>
              </a:rPr>
              <a:t>Ensuring students are proportionate to total enrollment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6"/>
                                        </p:tgtEl>
                                        <p:attrNameLst>
                                          <p:attrName>style.visibility</p:attrName>
                                        </p:attrNameLst>
                                      </p:cBhvr>
                                      <p:to>
                                        <p:strVal val="visible"/>
                                      </p:to>
                                    </p:set>
                                    <p:anim calcmode="lin" valueType="num">
                                      <p:cBhvr additive="base">
                                        <p:cTn dur="500"/>
                                        <p:tgtEl>
                                          <p:spTgt spid="11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descr="Graphical user interface, application&#10;&#10;Description automatically generated" id="1181" name="Google Shape;1181;p97"/>
          <p:cNvPicPr preferRelativeResize="0"/>
          <p:nvPr/>
        </p:nvPicPr>
        <p:blipFill rotWithShape="1">
          <a:blip r:embed="rId3">
            <a:alphaModFix/>
          </a:blip>
          <a:srcRect b="0" l="0" r="0" t="0"/>
          <a:stretch/>
        </p:blipFill>
        <p:spPr>
          <a:xfrm>
            <a:off x="0" y="670570"/>
            <a:ext cx="12192000" cy="551685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59"/>
              <a:buFont typeface="Belleza"/>
              <a:buNone/>
            </a:pPr>
            <a:r>
              <a:rPr lang="en-US" sz="3959">
                <a:latin typeface="Belleza"/>
                <a:ea typeface="Belleza"/>
                <a:cs typeface="Belleza"/>
                <a:sym typeface="Belleza"/>
              </a:rPr>
              <a:t>Bringing it Together:</a:t>
            </a:r>
            <a:br>
              <a:rPr lang="en-US" sz="3959">
                <a:latin typeface="Belleza"/>
                <a:ea typeface="Belleza"/>
                <a:cs typeface="Belleza"/>
                <a:sym typeface="Belleza"/>
              </a:rPr>
            </a:br>
            <a:r>
              <a:rPr lang="en-US" sz="3959">
                <a:latin typeface="Belleza"/>
                <a:ea typeface="Belleza"/>
                <a:cs typeface="Belleza"/>
                <a:sym typeface="Belleza"/>
              </a:rPr>
              <a:t>Tier 2 TIPS Meeting Minutes  </a:t>
            </a:r>
            <a:endParaRPr sz="3959">
              <a:latin typeface="Belleza"/>
              <a:ea typeface="Belleza"/>
              <a:cs typeface="Belleza"/>
              <a:sym typeface="Belleza"/>
            </a:endParaRPr>
          </a:p>
        </p:txBody>
      </p:sp>
      <p:pic>
        <p:nvPicPr>
          <p:cNvPr descr="Screen Shot 2018-12-14 at 12.03.47 PM.png" id="1188" name="Google Shape;1188;p98"/>
          <p:cNvPicPr preferRelativeResize="0"/>
          <p:nvPr/>
        </p:nvPicPr>
        <p:blipFill rotWithShape="1">
          <a:blip r:embed="rId3">
            <a:alphaModFix/>
          </a:blip>
          <a:srcRect b="0" l="0" r="0" t="0"/>
          <a:stretch/>
        </p:blipFill>
        <p:spPr>
          <a:xfrm>
            <a:off x="1603328" y="1793842"/>
            <a:ext cx="9144000" cy="4395311"/>
          </a:xfrm>
          <a:prstGeom prst="rect">
            <a:avLst/>
          </a:prstGeom>
          <a:noFill/>
          <a:ln>
            <a:noFill/>
          </a:ln>
        </p:spPr>
      </p:pic>
      <p:sp>
        <p:nvSpPr>
          <p:cNvPr id="1189" name="Google Shape;1189;p98"/>
          <p:cNvSpPr txBox="1"/>
          <p:nvPr/>
        </p:nvSpPr>
        <p:spPr>
          <a:xfrm>
            <a:off x="1955539" y="2811012"/>
            <a:ext cx="1048024" cy="646331"/>
          </a:xfrm>
          <a:prstGeom prst="rect">
            <a:avLst/>
          </a:prstGeom>
          <a:solidFill>
            <a:schemeClr val="dk1"/>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DAE5F1"/>
                </a:solidFill>
                <a:latin typeface="Arial"/>
                <a:ea typeface="Arial"/>
                <a:cs typeface="Arial"/>
                <a:sym typeface="Arial"/>
              </a:rPr>
              <a:t>TFI Completion Date</a:t>
            </a:r>
            <a:endParaRPr b="0" i="0" sz="1800" u="none" cap="none" strike="noStrike">
              <a:solidFill>
                <a:schemeClr val="dk1"/>
              </a:solidFill>
              <a:latin typeface="Arial"/>
              <a:ea typeface="Arial"/>
              <a:cs typeface="Arial"/>
              <a:sym typeface="Arial"/>
            </a:endParaRPr>
          </a:p>
        </p:txBody>
      </p:sp>
      <p:sp>
        <p:nvSpPr>
          <p:cNvPr id="1190" name="Google Shape;1190;p98"/>
          <p:cNvSpPr txBox="1"/>
          <p:nvPr/>
        </p:nvSpPr>
        <p:spPr>
          <a:xfrm>
            <a:off x="5868491" y="2909645"/>
            <a:ext cx="1048024" cy="461665"/>
          </a:xfrm>
          <a:prstGeom prst="rect">
            <a:avLst/>
          </a:prstGeom>
          <a:solidFill>
            <a:schemeClr val="dk1"/>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DAE5F1"/>
                </a:solidFill>
                <a:latin typeface="Arial"/>
                <a:ea typeface="Arial"/>
                <a:cs typeface="Arial"/>
                <a:sym typeface="Arial"/>
              </a:rPr>
              <a:t>Fidelity for Tier II is 70%</a:t>
            </a:r>
            <a:endParaRPr b="0" i="0" sz="1800" u="none" cap="none" strike="noStrike">
              <a:solidFill>
                <a:schemeClr val="dk1"/>
              </a:solidFill>
              <a:latin typeface="Arial"/>
              <a:ea typeface="Arial"/>
              <a:cs typeface="Arial"/>
              <a:sym typeface="Arial"/>
            </a:endParaRPr>
          </a:p>
        </p:txBody>
      </p:sp>
      <p:sp>
        <p:nvSpPr>
          <p:cNvPr id="1191" name="Google Shape;1191;p98"/>
          <p:cNvSpPr txBox="1"/>
          <p:nvPr/>
        </p:nvSpPr>
        <p:spPr>
          <a:xfrm>
            <a:off x="9345461" y="2487846"/>
            <a:ext cx="1322539" cy="1015663"/>
          </a:xfrm>
          <a:prstGeom prst="rect">
            <a:avLst/>
          </a:prstGeom>
          <a:solidFill>
            <a:schemeClr val="dk1"/>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DAE5F1"/>
                </a:solidFill>
                <a:latin typeface="Arial"/>
                <a:ea typeface="Arial"/>
                <a:cs typeface="Arial"/>
                <a:sym typeface="Arial"/>
              </a:rPr>
              <a:t>Recommended annually when at fidelity and 2-3 times/year until fidelity.</a:t>
            </a:r>
            <a:endParaRPr b="0" i="0" sz="1800" u="none" cap="none" strike="noStrike">
              <a:solidFill>
                <a:schemeClr val="dk1"/>
              </a:solidFill>
              <a:latin typeface="Arial"/>
              <a:ea typeface="Arial"/>
              <a:cs typeface="Arial"/>
              <a:sym typeface="Arial"/>
            </a:endParaRPr>
          </a:p>
        </p:txBody>
      </p:sp>
      <p:sp>
        <p:nvSpPr>
          <p:cNvPr id="1192" name="Google Shape;1192;p98"/>
          <p:cNvSpPr txBox="1"/>
          <p:nvPr/>
        </p:nvSpPr>
        <p:spPr>
          <a:xfrm>
            <a:off x="3440911" y="4264898"/>
            <a:ext cx="5215456" cy="461665"/>
          </a:xfrm>
          <a:prstGeom prst="rect">
            <a:avLst/>
          </a:prstGeom>
          <a:solidFill>
            <a:schemeClr val="dk1"/>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DAE5F1"/>
                </a:solidFill>
                <a:latin typeface="Arial"/>
                <a:ea typeface="Arial"/>
                <a:cs typeface="Arial"/>
                <a:sym typeface="Arial"/>
              </a:rPr>
              <a:t>Population &amp; Progress Monitoring Data comes from Tracking Tool.  Want to include all interventions at Tier II.  </a:t>
            </a:r>
            <a:endParaRPr b="0" i="0" sz="1800" u="none" cap="none" strike="noStrike">
              <a:solidFill>
                <a:schemeClr val="dk1"/>
              </a:solidFill>
              <a:latin typeface="Arial"/>
              <a:ea typeface="Arial"/>
              <a:cs typeface="Arial"/>
              <a:sym typeface="Arial"/>
            </a:endParaRPr>
          </a:p>
        </p:txBody>
      </p:sp>
      <p:sp>
        <p:nvSpPr>
          <p:cNvPr id="1193" name="Google Shape;1193;p98"/>
          <p:cNvSpPr/>
          <p:nvPr/>
        </p:nvSpPr>
        <p:spPr>
          <a:xfrm>
            <a:off x="3159761" y="5255381"/>
            <a:ext cx="1215195" cy="837619"/>
          </a:xfrm>
          <a:prstGeom prst="ellipse">
            <a:avLst/>
          </a:prstGeom>
          <a:noFill/>
          <a:ln cap="flat" cmpd="sng" w="28575">
            <a:solidFill>
              <a:schemeClr val="accent2"/>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94" name="Google Shape;1194;p98"/>
          <p:cNvSpPr txBox="1"/>
          <p:nvPr/>
        </p:nvSpPr>
        <p:spPr>
          <a:xfrm>
            <a:off x="4021911" y="5980862"/>
            <a:ext cx="3418444" cy="461665"/>
          </a:xfrm>
          <a:prstGeom prst="rect">
            <a:avLst/>
          </a:prstGeom>
          <a:solidFill>
            <a:srgbClr val="F2DADA"/>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Target is 70% of students responding.  Need to problem solve this from systems perspective. </a:t>
            </a:r>
            <a:endParaRPr b="0" i="0" sz="1800" u="none" cap="none" strike="noStrike">
              <a:solidFill>
                <a:schemeClr val="dk1"/>
              </a:solidFill>
              <a:latin typeface="Arial"/>
              <a:ea typeface="Arial"/>
              <a:cs typeface="Arial"/>
              <a:sym typeface="Arial"/>
            </a:endParaRPr>
          </a:p>
        </p:txBody>
      </p:sp>
      <p:sp>
        <p:nvSpPr>
          <p:cNvPr id="1195" name="Google Shape;1195;p98"/>
          <p:cNvSpPr/>
          <p:nvPr/>
        </p:nvSpPr>
        <p:spPr>
          <a:xfrm>
            <a:off x="9296039" y="3732544"/>
            <a:ext cx="1215195" cy="837619"/>
          </a:xfrm>
          <a:prstGeom prst="ellipse">
            <a:avLst/>
          </a:prstGeom>
          <a:noFill/>
          <a:ln cap="flat" cmpd="sng" w="28575">
            <a:solidFill>
              <a:schemeClr val="accent2"/>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96" name="Google Shape;1196;p98"/>
          <p:cNvSpPr txBox="1"/>
          <p:nvPr/>
        </p:nvSpPr>
        <p:spPr>
          <a:xfrm>
            <a:off x="8779750" y="4424385"/>
            <a:ext cx="1634908" cy="1015663"/>
          </a:xfrm>
          <a:prstGeom prst="rect">
            <a:avLst/>
          </a:prstGeom>
          <a:solidFill>
            <a:srgbClr val="F2DADA"/>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Target is 10-15%.  Need to consider students we are missing with our data decision rules.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99"/>
          <p:cNvSpPr txBox="1"/>
          <p:nvPr>
            <p:ph type="title"/>
          </p:nvPr>
        </p:nvSpPr>
        <p:spPr>
          <a:xfrm>
            <a:off x="1981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Font typeface="Arial"/>
              <a:buNone/>
            </a:pPr>
            <a:r>
              <a:t/>
            </a:r>
            <a:endParaRPr>
              <a:solidFill>
                <a:schemeClr val="dk1"/>
              </a:solidFill>
              <a:latin typeface="Arial"/>
              <a:ea typeface="Arial"/>
              <a:cs typeface="Arial"/>
              <a:sym typeface="Arial"/>
            </a:endParaRPr>
          </a:p>
        </p:txBody>
      </p:sp>
      <p:pic>
        <p:nvPicPr>
          <p:cNvPr descr="Screen Shot 2016-11-10 at 8.53.38 AM.png" id="1202" name="Google Shape;1202;p99"/>
          <p:cNvPicPr preferRelativeResize="0"/>
          <p:nvPr/>
        </p:nvPicPr>
        <p:blipFill rotWithShape="1">
          <a:blip r:embed="rId3">
            <a:alphaModFix/>
          </a:blip>
          <a:srcRect b="0" l="0" r="0" t="0"/>
          <a:stretch/>
        </p:blipFill>
        <p:spPr>
          <a:xfrm>
            <a:off x="1573212" y="0"/>
            <a:ext cx="9094787"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Hearn, Sarah</dc:creator>
</cp:coreProperties>
</file>