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Belleza"/>
      <p:regular r:id="rId17"/>
    </p:embeddedFont>
    <p:embeddedFont>
      <p:font typeface="Libre Franklin"/>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6540317-21CF-4120-B0D7-504FC0B6352B}">
  <a:tblStyle styleId="{46540317-21CF-4120-B0D7-504FC0B6352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ibreFranklin-italic.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LibreFranklin-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Belleza-regular.fntdata"/><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LibreFranklin-bold.fntdata"/><Relationship Id="rId6" Type="http://schemas.openxmlformats.org/officeDocument/2006/relationships/notesMaster" Target="notesMasters/notesMaster1.xml"/><Relationship Id="rId18" Type="http://schemas.openxmlformats.org/officeDocument/2006/relationships/font" Target="fonts/LibreFranklin-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2dd2f54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2dd2f54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b81e16f5e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b81e16f5e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e496666b5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e496666b5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e496666b5f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e496666b5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Maybe ask a question in chat if people are restless and need engagement?  Write down one meeting behavior that in your experience creates an effective or ineffective team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496666b5f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496666b5f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e496666b5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e496666b5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e496666b5f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e496666b5f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Team meeting processes ensure you have efficient and predictable meetings.  Here are some exampples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496666b5f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e496666b5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Team meeting roles and defined responsibilities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496666b5f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496666b5f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Team organization…. Develop an agenda and </a:t>
            </a:r>
            <a:r>
              <a:rPr lang="en"/>
              <a:t>ensure</a:t>
            </a:r>
            <a:r>
              <a:rPr lang="en"/>
              <a:t> you are writing things down!</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e496666b5f_0_5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ge496666b5f_0_5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I have been referencing </a:t>
            </a:r>
            <a:r>
              <a:rPr lang="en"/>
              <a:t>materials</a:t>
            </a:r>
            <a:r>
              <a:rPr lang="en"/>
              <a:t> from the team initiated problem solving model (TIPS II) model of teaming and problem solving.  TIPS-II is a research based process with associated tools for establishing and running effective and efficient problem solving team meetings.  In this video, we will watch the beginning of a TIP-II meeting.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Play the first two minutes.  Ask participants to t</a:t>
            </a:r>
            <a:r>
              <a:rPr lang="en"/>
              <a:t>ype in the chat box elements of effective teaming noticed in the video</a:t>
            </a:r>
            <a:endParaRPr/>
          </a:p>
          <a:p>
            <a:pPr indent="0" lvl="0" marL="0" rtl="0" algn="l">
              <a:spcBef>
                <a:spcPts val="0"/>
              </a:spcBef>
              <a:spcAft>
                <a:spcPts val="0"/>
              </a:spcAft>
              <a:buNone/>
            </a:pPr>
            <a:r>
              <a:t/>
            </a:r>
            <a:endParaRPr/>
          </a:p>
        </p:txBody>
      </p:sp>
      <p:sp>
        <p:nvSpPr>
          <p:cNvPr id="121" name="Google Shape;121;ge496666b5f_0_5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1028700" y="514350"/>
            <a:ext cx="7200900" cy="1114500"/>
          </a:xfrm>
          <a:prstGeom prst="rect">
            <a:avLst/>
          </a:prstGeom>
          <a:noFill/>
          <a:ln>
            <a:noFill/>
          </a:ln>
        </p:spPr>
        <p:txBody>
          <a:bodyPr anchorCtr="0" anchor="t" bIns="34275" lIns="68575" spcFirstLastPara="1" rIns="68575" wrap="square" tIns="34275">
            <a:normAutofit/>
          </a:bodyPr>
          <a:lstStyle>
            <a:lvl1pPr lvl="0" rtl="0" algn="l">
              <a:lnSpc>
                <a:spcPct val="89000"/>
              </a:lnSpc>
              <a:spcBef>
                <a:spcPts val="0"/>
              </a:spcBef>
              <a:spcAft>
                <a:spcPts val="0"/>
              </a:spcAft>
              <a:buClr>
                <a:schemeClr val="dk2"/>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2" name="Google Shape;52;p13"/>
          <p:cNvSpPr txBox="1"/>
          <p:nvPr>
            <p:ph idx="1" type="body"/>
          </p:nvPr>
        </p:nvSpPr>
        <p:spPr>
          <a:xfrm>
            <a:off x="1028700" y="1714500"/>
            <a:ext cx="7200900" cy="2686200"/>
          </a:xfrm>
          <a:prstGeom prst="rect">
            <a:avLst/>
          </a:prstGeom>
          <a:noFill/>
          <a:ln>
            <a:noFill/>
          </a:ln>
        </p:spPr>
        <p:txBody>
          <a:bodyPr anchorCtr="0" anchor="t" bIns="34275" lIns="68575" spcFirstLastPara="1" rIns="68575" wrap="square" tIns="34275">
            <a:normAutofit/>
          </a:bodyPr>
          <a:lstStyle>
            <a:lvl1pPr indent="-317500" lvl="0" marL="457200" rtl="0" algn="l">
              <a:lnSpc>
                <a:spcPct val="94000"/>
              </a:lnSpc>
              <a:spcBef>
                <a:spcPts val="800"/>
              </a:spcBef>
              <a:spcAft>
                <a:spcPts val="0"/>
              </a:spcAft>
              <a:buClr>
                <a:schemeClr val="dk2"/>
              </a:buClr>
              <a:buSzPts val="1400"/>
              <a:buChar char="■"/>
              <a:defRPr/>
            </a:lvl1pPr>
            <a:lvl2pPr indent="-317500" lvl="1" marL="914400" rtl="0" algn="l">
              <a:lnSpc>
                <a:spcPct val="94000"/>
              </a:lnSpc>
              <a:spcBef>
                <a:spcPts val="400"/>
              </a:spcBef>
              <a:spcAft>
                <a:spcPts val="0"/>
              </a:spcAft>
              <a:buClr>
                <a:schemeClr val="dk2"/>
              </a:buClr>
              <a:buSzPts val="1400"/>
              <a:buChar char="–"/>
              <a:defRPr/>
            </a:lvl2pPr>
            <a:lvl3pPr indent="-317500" lvl="2" marL="1371600" rtl="0" algn="l">
              <a:lnSpc>
                <a:spcPct val="94000"/>
              </a:lnSpc>
              <a:spcBef>
                <a:spcPts val="400"/>
              </a:spcBef>
              <a:spcAft>
                <a:spcPts val="0"/>
              </a:spcAft>
              <a:buClr>
                <a:schemeClr val="dk2"/>
              </a:buClr>
              <a:buSzPts val="1400"/>
              <a:buChar char="■"/>
              <a:defRPr/>
            </a:lvl3pPr>
            <a:lvl4pPr indent="-317500" lvl="3" marL="1828800" rtl="0" algn="l">
              <a:lnSpc>
                <a:spcPct val="94000"/>
              </a:lnSpc>
              <a:spcBef>
                <a:spcPts val="400"/>
              </a:spcBef>
              <a:spcAft>
                <a:spcPts val="0"/>
              </a:spcAft>
              <a:buClr>
                <a:schemeClr val="dk2"/>
              </a:buClr>
              <a:buSzPts val="1400"/>
              <a:buChar char="–"/>
              <a:defRPr/>
            </a:lvl4pPr>
            <a:lvl5pPr indent="-317500" lvl="4" marL="2286000" rtl="0" algn="l">
              <a:lnSpc>
                <a:spcPct val="94000"/>
              </a:lnSpc>
              <a:spcBef>
                <a:spcPts val="400"/>
              </a:spcBef>
              <a:spcAft>
                <a:spcPts val="0"/>
              </a:spcAft>
              <a:buClr>
                <a:schemeClr val="dk2"/>
              </a:buClr>
              <a:buSzPts val="1400"/>
              <a:buChar char="■"/>
              <a:defRPr/>
            </a:lvl5pPr>
            <a:lvl6pPr indent="-317500" lvl="5" marL="2743200" rtl="0" algn="l">
              <a:lnSpc>
                <a:spcPct val="94000"/>
              </a:lnSpc>
              <a:spcBef>
                <a:spcPts val="400"/>
              </a:spcBef>
              <a:spcAft>
                <a:spcPts val="0"/>
              </a:spcAft>
              <a:buClr>
                <a:schemeClr val="dk2"/>
              </a:buClr>
              <a:buSzPts val="1400"/>
              <a:buChar char="–"/>
              <a:defRPr/>
            </a:lvl6pPr>
            <a:lvl7pPr indent="-317500" lvl="6" marL="3200400" rtl="0" algn="l">
              <a:lnSpc>
                <a:spcPct val="94000"/>
              </a:lnSpc>
              <a:spcBef>
                <a:spcPts val="400"/>
              </a:spcBef>
              <a:spcAft>
                <a:spcPts val="0"/>
              </a:spcAft>
              <a:buClr>
                <a:schemeClr val="dk2"/>
              </a:buClr>
              <a:buSzPts val="1400"/>
              <a:buChar char="■"/>
              <a:defRPr/>
            </a:lvl7pPr>
            <a:lvl8pPr indent="-317500" lvl="7" marL="3657600" rtl="0" algn="l">
              <a:lnSpc>
                <a:spcPct val="94000"/>
              </a:lnSpc>
              <a:spcBef>
                <a:spcPts val="400"/>
              </a:spcBef>
              <a:spcAft>
                <a:spcPts val="0"/>
              </a:spcAft>
              <a:buClr>
                <a:schemeClr val="dk2"/>
              </a:buClr>
              <a:buSzPts val="1400"/>
              <a:buChar char="–"/>
              <a:defRPr/>
            </a:lvl8pPr>
            <a:lvl9pPr indent="-317500" lvl="8" marL="4114800" rtl="0" algn="l">
              <a:lnSpc>
                <a:spcPct val="94000"/>
              </a:lnSpc>
              <a:spcBef>
                <a:spcPts val="400"/>
              </a:spcBef>
              <a:spcAft>
                <a:spcPts val="200"/>
              </a:spcAft>
              <a:buClr>
                <a:schemeClr val="dk2"/>
              </a:buClr>
              <a:buSzPts val="1400"/>
              <a:buChar char="■"/>
              <a:defRPr/>
            </a:lvl9pPr>
          </a:lstStyle>
          <a:p/>
        </p:txBody>
      </p:sp>
      <p:sp>
        <p:nvSpPr>
          <p:cNvPr id="53" name="Google Shape;53;p13"/>
          <p:cNvSpPr txBox="1"/>
          <p:nvPr>
            <p:ph idx="10" type="dt"/>
          </p:nvPr>
        </p:nvSpPr>
        <p:spPr>
          <a:xfrm>
            <a:off x="1042988" y="4840039"/>
            <a:ext cx="903300" cy="3036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54" name="Google Shape;54;p13"/>
          <p:cNvSpPr txBox="1"/>
          <p:nvPr>
            <p:ph idx="11" type="ftr"/>
          </p:nvPr>
        </p:nvSpPr>
        <p:spPr>
          <a:xfrm>
            <a:off x="2170173" y="4840039"/>
            <a:ext cx="4710600" cy="3036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55" name="Google Shape;55;p13"/>
          <p:cNvSpPr txBox="1"/>
          <p:nvPr>
            <p:ph idx="12" type="sldNum"/>
          </p:nvPr>
        </p:nvSpPr>
        <p:spPr>
          <a:xfrm>
            <a:off x="7104552" y="4840039"/>
            <a:ext cx="1197300" cy="303600"/>
          </a:xfrm>
          <a:prstGeom prst="rect">
            <a:avLst/>
          </a:prstGeom>
          <a:noFill/>
          <a:ln>
            <a:noFill/>
          </a:ln>
        </p:spPr>
        <p:txBody>
          <a:bodyPr anchorCtr="0" anchor="ctr" bIns="34275" lIns="68575" spcFirstLastPara="1" rIns="68575" wrap="square" tIns="34275">
            <a:norm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https://www.marinschools.org/cms/lib/CA01001323/Centricity/Domain/133/Team%20Implemented%20Problem%20Solving%20Tip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youtube.com/watch?v=udDQx5oJW9k"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MTSS Tier 1: School-wide PBS Team Training </a:t>
            </a:r>
            <a:endParaRPr/>
          </a:p>
        </p:txBody>
      </p:sp>
      <p:sp>
        <p:nvSpPr>
          <p:cNvPr id="61" name="Google Shape;61;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July 13 &amp; 14, 2021</a:t>
            </a:r>
            <a:endParaRPr/>
          </a:p>
        </p:txBody>
      </p:sp>
      <p:pic>
        <p:nvPicPr>
          <p:cNvPr id="62" name="Google Shape;62;p14"/>
          <p:cNvPicPr preferRelativeResize="0"/>
          <p:nvPr/>
        </p:nvPicPr>
        <p:blipFill rotWithShape="1">
          <a:blip r:embed="rId3">
            <a:alphaModFix/>
          </a:blip>
          <a:srcRect b="50706" l="83870" r="1490" t="11601"/>
          <a:stretch/>
        </p:blipFill>
        <p:spPr>
          <a:xfrm>
            <a:off x="1032614" y="3520489"/>
            <a:ext cx="1947663" cy="1410375"/>
          </a:xfrm>
          <a:prstGeom prst="rect">
            <a:avLst/>
          </a:prstGeom>
          <a:noFill/>
          <a:ln cap="sq" cmpd="sng" w="19050">
            <a:solidFill>
              <a:srgbClr val="0070C0"/>
            </a:solidFill>
            <a:prstDash val="solid"/>
            <a:miter lim="800000"/>
            <a:headEnd len="sm" w="sm" type="none"/>
            <a:tailEnd len="sm" w="sm" type="none"/>
          </a:ln>
          <a:effectLst>
            <a:outerShdw blurRad="57150" rotWithShape="0" algn="tl" dir="2700000" dist="50800">
              <a:srgbClr val="000000">
                <a:alpha val="40000"/>
              </a:srgbClr>
            </a:outerShdw>
          </a:effectLst>
        </p:spPr>
      </p:pic>
      <p:sp>
        <p:nvSpPr>
          <p:cNvPr id="63" name="Google Shape;63;p14"/>
          <p:cNvSpPr txBox="1"/>
          <p:nvPr/>
        </p:nvSpPr>
        <p:spPr>
          <a:xfrm>
            <a:off x="3020450" y="3885488"/>
            <a:ext cx="4759200" cy="585000"/>
          </a:xfrm>
          <a:prstGeom prst="rect">
            <a:avLst/>
          </a:prstGeom>
          <a:noFill/>
          <a:ln cap="flat" cmpd="sng" w="19050">
            <a:solidFill>
              <a:schemeClr val="accent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2600"/>
              <a:t>Teaming</a:t>
            </a:r>
            <a:endParaRPr b="1" sz="26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28" name="Shape 128"/>
        <p:cNvGrpSpPr/>
        <p:nvPr/>
      </p:nvGrpSpPr>
      <p:grpSpPr>
        <a:xfrm>
          <a:off x="0" y="0"/>
          <a:ext cx="0" cy="0"/>
          <a:chOff x="0" y="0"/>
          <a:chExt cx="0" cy="0"/>
        </a:xfrm>
      </p:grpSpPr>
      <p:sp>
        <p:nvSpPr>
          <p:cNvPr id="129" name="Google Shape;129;p23"/>
          <p:cNvSpPr txBox="1"/>
          <p:nvPr>
            <p:ph type="title"/>
          </p:nvPr>
        </p:nvSpPr>
        <p:spPr>
          <a:xfrm>
            <a:off x="1028700" y="346625"/>
            <a:ext cx="7200900" cy="1114500"/>
          </a:xfrm>
          <a:prstGeom prst="rect">
            <a:avLst/>
          </a:prstGeom>
          <a:solidFill>
            <a:srgbClr val="CFE2F3"/>
          </a:solidFill>
        </p:spPr>
        <p:txBody>
          <a:bodyPr anchorCtr="0" anchor="t" bIns="34275" lIns="68575" spcFirstLastPara="1" rIns="68575" wrap="square" tIns="34275">
            <a:normAutofit/>
          </a:bodyPr>
          <a:lstStyle/>
          <a:p>
            <a:pPr indent="0" lvl="0" marL="0" rtl="0" algn="l">
              <a:lnSpc>
                <a:spcPct val="90000"/>
              </a:lnSpc>
              <a:spcBef>
                <a:spcPts val="500"/>
              </a:spcBef>
              <a:spcAft>
                <a:spcPts val="0"/>
              </a:spcAft>
              <a:buNone/>
            </a:pPr>
            <a:r>
              <a:rPr lang="en" sz="3600">
                <a:highlight>
                  <a:srgbClr val="CFE2F3"/>
                </a:highlight>
              </a:rPr>
              <a:t>Team Time (10-15 minutes) </a:t>
            </a:r>
            <a:endParaRPr sz="3600"/>
          </a:p>
        </p:txBody>
      </p:sp>
      <p:sp>
        <p:nvSpPr>
          <p:cNvPr id="130" name="Google Shape;130;p23"/>
          <p:cNvSpPr txBox="1"/>
          <p:nvPr>
            <p:ph idx="1" type="body"/>
          </p:nvPr>
        </p:nvSpPr>
        <p:spPr>
          <a:xfrm>
            <a:off x="1028700" y="1090725"/>
            <a:ext cx="7399200" cy="3842700"/>
          </a:xfrm>
          <a:prstGeom prst="rect">
            <a:avLst/>
          </a:prstGeom>
        </p:spPr>
        <p:txBody>
          <a:bodyPr anchorCtr="0" anchor="t" bIns="34275" lIns="68575" spcFirstLastPara="1" rIns="68575" wrap="square" tIns="34275">
            <a:normAutofit/>
          </a:bodyPr>
          <a:lstStyle/>
          <a:p>
            <a:pPr indent="-349250" lvl="0" marL="914400" rtl="0" algn="l">
              <a:spcBef>
                <a:spcPts val="500"/>
              </a:spcBef>
              <a:spcAft>
                <a:spcPts val="0"/>
              </a:spcAft>
              <a:buClr>
                <a:schemeClr val="dk1"/>
              </a:buClr>
              <a:buSzPts val="1900"/>
              <a:buChar char="■"/>
            </a:pPr>
            <a:r>
              <a:rPr lang="en" sz="1900">
                <a:solidFill>
                  <a:schemeClr val="dk1"/>
                </a:solidFill>
              </a:rPr>
              <a:t>Reflecting on this morning’s MTSS/PBS overview, individually think what is one big idea you want to share with your larger school community and share with your team?  Are there ideas that overlap? Capture team’s key messages to share. </a:t>
            </a:r>
            <a:br>
              <a:rPr lang="en" sz="1900">
                <a:solidFill>
                  <a:schemeClr val="dk1"/>
                </a:solidFill>
              </a:rPr>
            </a:br>
            <a:endParaRPr sz="1900">
              <a:solidFill>
                <a:schemeClr val="dk1"/>
              </a:solidFill>
            </a:endParaRPr>
          </a:p>
          <a:p>
            <a:pPr indent="-349250" lvl="0" marL="914400" rtl="0" algn="l">
              <a:spcBef>
                <a:spcPts val="0"/>
              </a:spcBef>
              <a:spcAft>
                <a:spcPts val="0"/>
              </a:spcAft>
              <a:buClr>
                <a:schemeClr val="dk1"/>
              </a:buClr>
              <a:buSzPts val="1900"/>
              <a:buChar char="■"/>
            </a:pPr>
            <a:r>
              <a:rPr lang="en" sz="1900">
                <a:solidFill>
                  <a:schemeClr val="dk1"/>
                </a:solidFill>
              </a:rPr>
              <a:t>Review and assign roles for training days (and think beyond training). </a:t>
            </a:r>
            <a:endParaRPr sz="1900">
              <a:solidFill>
                <a:schemeClr val="dk1"/>
              </a:solidFill>
            </a:endParaRPr>
          </a:p>
          <a:p>
            <a:pPr indent="-349250" lvl="1" marL="1371600" rtl="0" algn="l">
              <a:spcBef>
                <a:spcPts val="0"/>
              </a:spcBef>
              <a:spcAft>
                <a:spcPts val="0"/>
              </a:spcAft>
              <a:buClr>
                <a:schemeClr val="dk1"/>
              </a:buClr>
              <a:buSzPts val="1900"/>
              <a:buChar char="–"/>
            </a:pPr>
            <a:r>
              <a:rPr lang="en" sz="1900">
                <a:solidFill>
                  <a:schemeClr val="dk1"/>
                </a:solidFill>
              </a:rPr>
              <a:t>Reporters- Please rename with “R-”before name to support facilitation of ongoing share-out opportunities.   </a:t>
            </a:r>
            <a:br>
              <a:rPr b="1" lang="en" sz="1900">
                <a:solidFill>
                  <a:schemeClr val="dk1"/>
                </a:solidFill>
              </a:rPr>
            </a:br>
            <a:endParaRPr b="1" sz="1900">
              <a:solidFill>
                <a:schemeClr val="dk1"/>
              </a:solidFill>
            </a:endParaRPr>
          </a:p>
          <a:p>
            <a:pPr indent="-349250" lvl="0" marL="914400" rtl="0" algn="l">
              <a:spcBef>
                <a:spcPts val="0"/>
              </a:spcBef>
              <a:spcAft>
                <a:spcPts val="0"/>
              </a:spcAft>
              <a:buClr>
                <a:schemeClr val="dk1"/>
              </a:buClr>
              <a:buSzPts val="1900"/>
              <a:buChar char="■"/>
            </a:pPr>
            <a:r>
              <a:rPr lang="en" sz="1900">
                <a:solidFill>
                  <a:schemeClr val="dk1"/>
                </a:solidFill>
              </a:rPr>
              <a:t>To prepare for our data discussion, please take a moment to answer a few questions via our shared survey.   </a:t>
            </a:r>
            <a:endParaRPr b="1" sz="19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t>Teams become more </a:t>
            </a:r>
            <a:r>
              <a:rPr b="1" lang="en" sz="1800" u="sng">
                <a:solidFill>
                  <a:srgbClr val="0000FF"/>
                </a:solidFill>
              </a:rPr>
              <a:t>efficient</a:t>
            </a:r>
            <a:r>
              <a:rPr b="1" lang="en" sz="1800"/>
              <a:t> and </a:t>
            </a:r>
            <a:r>
              <a:rPr b="1" lang="en" sz="1800" u="sng">
                <a:solidFill>
                  <a:srgbClr val="0000FF"/>
                </a:solidFill>
              </a:rPr>
              <a:t>effective</a:t>
            </a:r>
            <a:r>
              <a:rPr b="1" lang="en" sz="1800"/>
              <a:t> at solving problems with:</a:t>
            </a:r>
            <a:endParaRPr b="1" sz="1800"/>
          </a:p>
          <a:p>
            <a:pPr indent="0" lvl="0" marL="0" rtl="0" algn="l">
              <a:spcBef>
                <a:spcPts val="0"/>
              </a:spcBef>
              <a:spcAft>
                <a:spcPts val="0"/>
              </a:spcAft>
              <a:buNone/>
            </a:pPr>
            <a:r>
              <a:t/>
            </a:r>
            <a:endParaRPr/>
          </a:p>
        </p:txBody>
      </p:sp>
      <p:sp>
        <p:nvSpPr>
          <p:cNvPr id="69" name="Google Shape;69;p15"/>
          <p:cNvSpPr txBox="1"/>
          <p:nvPr>
            <p:ph idx="1" type="body"/>
          </p:nvPr>
        </p:nvSpPr>
        <p:spPr>
          <a:xfrm>
            <a:off x="424525" y="973800"/>
            <a:ext cx="3999900" cy="3416400"/>
          </a:xfrm>
          <a:prstGeom prst="rect">
            <a:avLst/>
          </a:prstGeom>
        </p:spPr>
        <p:txBody>
          <a:bodyPr anchorCtr="0" anchor="t" bIns="91425" lIns="91425" spcFirstLastPara="1" rIns="91425" wrap="square" tIns="91425">
            <a:normAutofit lnSpcReduction="10000"/>
          </a:bodyPr>
          <a:lstStyle/>
          <a:p>
            <a:pPr indent="-342900" lvl="0" marL="457200" rtl="0" algn="l">
              <a:lnSpc>
                <a:spcPct val="100000"/>
              </a:lnSpc>
              <a:spcBef>
                <a:spcPts val="0"/>
              </a:spcBef>
              <a:spcAft>
                <a:spcPts val="0"/>
              </a:spcAft>
              <a:buClr>
                <a:schemeClr val="dk1"/>
              </a:buClr>
              <a:buSzPts val="1800"/>
              <a:buChar char="✓"/>
            </a:pPr>
            <a:r>
              <a:rPr b="1" lang="en" sz="1800">
                <a:solidFill>
                  <a:srgbClr val="7030A0"/>
                </a:solidFill>
              </a:rPr>
              <a:t>Meeting foundations</a:t>
            </a:r>
            <a:r>
              <a:rPr lang="en" sz="1800">
                <a:solidFill>
                  <a:schemeClr val="dk1"/>
                </a:solidFill>
              </a:rPr>
              <a:t> (e.g. team vision, purpose/norms, authority, roles, agenda)</a:t>
            </a:r>
            <a:br>
              <a:rPr lang="en" sz="1800">
                <a:solidFill>
                  <a:schemeClr val="dk1"/>
                </a:solidFill>
              </a:rPr>
            </a:br>
            <a:endParaRPr sz="1800">
              <a:solidFill>
                <a:schemeClr val="dk1"/>
              </a:solidFill>
            </a:endParaRPr>
          </a:p>
          <a:p>
            <a:pPr indent="-342900" lvl="0" marL="457200" rtl="0" algn="l">
              <a:lnSpc>
                <a:spcPct val="100000"/>
              </a:lnSpc>
              <a:spcBef>
                <a:spcPts val="0"/>
              </a:spcBef>
              <a:spcAft>
                <a:spcPts val="0"/>
              </a:spcAft>
              <a:buClr>
                <a:schemeClr val="dk1"/>
              </a:buClr>
              <a:buSzPts val="1800"/>
              <a:buChar char="✓"/>
            </a:pPr>
            <a:r>
              <a:rPr b="1" lang="en" sz="1800">
                <a:solidFill>
                  <a:srgbClr val="6AA84F"/>
                </a:solidFill>
              </a:rPr>
              <a:t>Data</a:t>
            </a:r>
            <a:r>
              <a:rPr lang="en" sz="1800">
                <a:solidFill>
                  <a:schemeClr val="dk1"/>
                </a:solidFill>
              </a:rPr>
              <a:t> (timely, accurate, accessible)</a:t>
            </a:r>
            <a:br>
              <a:rPr lang="en" sz="1800">
                <a:solidFill>
                  <a:schemeClr val="dk1"/>
                </a:solidFill>
              </a:rPr>
            </a:br>
            <a:endParaRPr sz="1800">
              <a:solidFill>
                <a:schemeClr val="dk1"/>
              </a:solidFill>
            </a:endParaRPr>
          </a:p>
          <a:p>
            <a:pPr indent="-342900" lvl="0" marL="457200" rtl="0" algn="l">
              <a:lnSpc>
                <a:spcPct val="100000"/>
              </a:lnSpc>
              <a:spcBef>
                <a:spcPts val="0"/>
              </a:spcBef>
              <a:spcAft>
                <a:spcPts val="0"/>
              </a:spcAft>
              <a:buClr>
                <a:schemeClr val="dk1"/>
              </a:buClr>
              <a:buSzPts val="1800"/>
              <a:buChar char="✓"/>
            </a:pPr>
            <a:r>
              <a:rPr b="1" lang="en" sz="1800">
                <a:solidFill>
                  <a:srgbClr val="FF0000"/>
                </a:solidFill>
              </a:rPr>
              <a:t>Data informed decision making routines</a:t>
            </a:r>
            <a:r>
              <a:rPr lang="en" sz="1800">
                <a:solidFill>
                  <a:schemeClr val="dk1"/>
                </a:solidFill>
              </a:rPr>
              <a:t> (e.g., defining problems with precision, building goals, monitoring implementation)</a:t>
            </a:r>
            <a:endParaRPr/>
          </a:p>
        </p:txBody>
      </p:sp>
      <p:pic>
        <p:nvPicPr>
          <p:cNvPr id="70" name="Google Shape;70;p15"/>
          <p:cNvPicPr preferRelativeResize="0"/>
          <p:nvPr/>
        </p:nvPicPr>
        <p:blipFill>
          <a:blip r:embed="rId3">
            <a:alphaModFix/>
          </a:blip>
          <a:stretch>
            <a:fillRect/>
          </a:stretch>
        </p:blipFill>
        <p:spPr>
          <a:xfrm>
            <a:off x="5107875" y="1597325"/>
            <a:ext cx="2921669" cy="1948849"/>
          </a:xfrm>
          <a:prstGeom prst="rect">
            <a:avLst/>
          </a:prstGeom>
          <a:noFill/>
          <a:ln>
            <a:noFill/>
          </a:ln>
        </p:spPr>
      </p:pic>
      <p:sp>
        <p:nvSpPr>
          <p:cNvPr id="71" name="Google Shape;71;p15"/>
          <p:cNvSpPr txBox="1"/>
          <p:nvPr/>
        </p:nvSpPr>
        <p:spPr>
          <a:xfrm>
            <a:off x="534925" y="4305600"/>
            <a:ext cx="8449200" cy="738900"/>
          </a:xfrm>
          <a:prstGeom prst="rect">
            <a:avLst/>
          </a:prstGeom>
          <a:noFill/>
          <a:ln cap="flat" cmpd="sng" w="9525">
            <a:solidFill>
              <a:srgbClr val="7030A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sz="1800">
                <a:solidFill>
                  <a:schemeClr val="dk1"/>
                </a:solidFill>
              </a:rPr>
              <a:t>Teaming slides have been a</a:t>
            </a:r>
            <a:r>
              <a:rPr lang="en" sz="1800">
                <a:solidFill>
                  <a:schemeClr val="dk1"/>
                </a:solidFill>
              </a:rPr>
              <a:t>dapted from Rob Horner, available at </a:t>
            </a:r>
            <a:r>
              <a:rPr lang="en" sz="1800" u="sng">
                <a:solidFill>
                  <a:schemeClr val="hlink"/>
                </a:solidFill>
                <a:hlinkClick r:id="rId4"/>
              </a:rPr>
              <a:t>Team Initiated Problem Solving (TIPS) Training</a:t>
            </a:r>
            <a:endParaRPr sz="1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idx="1" type="body"/>
          </p:nvPr>
        </p:nvSpPr>
        <p:spPr>
          <a:xfrm>
            <a:off x="311700" y="620600"/>
            <a:ext cx="8160600" cy="3948300"/>
          </a:xfrm>
          <a:prstGeom prst="rect">
            <a:avLst/>
          </a:prstGeom>
        </p:spPr>
        <p:txBody>
          <a:bodyPr anchorCtr="0" anchor="t" bIns="91425" lIns="91425" spcFirstLastPara="1" rIns="91425" wrap="square" tIns="91425">
            <a:normAutofit fontScale="70000" lnSpcReduction="20000"/>
          </a:bodyPr>
          <a:lstStyle/>
          <a:p>
            <a:pPr indent="0" lvl="0" marL="0" rtl="0" algn="l">
              <a:lnSpc>
                <a:spcPct val="100000"/>
              </a:lnSpc>
              <a:spcBef>
                <a:spcPts val="0"/>
              </a:spcBef>
              <a:spcAft>
                <a:spcPts val="0"/>
              </a:spcAft>
              <a:buNone/>
            </a:pPr>
            <a:r>
              <a:rPr b="1" lang="en" sz="3100">
                <a:solidFill>
                  <a:srgbClr val="7030A0"/>
                </a:solidFill>
              </a:rPr>
              <a:t>Efficient and effective teams….</a:t>
            </a:r>
            <a:br>
              <a:rPr lang="en" sz="2800">
                <a:solidFill>
                  <a:schemeClr val="dk1"/>
                </a:solidFill>
              </a:rPr>
            </a:br>
            <a:endParaRPr sz="280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Have a clear purpose, authority, efficient process, and defined roles </a:t>
            </a:r>
            <a:endParaRPr sz="255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Transform data into clearly defined problems and solutions </a:t>
            </a:r>
            <a:endParaRPr sz="255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Improve the likelihood their solutions are implemented</a:t>
            </a:r>
            <a:endParaRPr sz="255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Improve the likelihood of improve in student outcomes (both academic and non-academic)</a:t>
            </a:r>
            <a:endParaRPr sz="2550">
              <a:solidFill>
                <a:schemeClr val="dk1"/>
              </a:solidFill>
            </a:endParaRPr>
          </a:p>
          <a:p>
            <a:pPr indent="0" lvl="0" marL="0" rtl="0" algn="l">
              <a:spcBef>
                <a:spcPts val="1200"/>
              </a:spcBef>
              <a:spcAft>
                <a:spcPts val="0"/>
              </a:spcAft>
              <a:buNone/>
            </a:pPr>
            <a:r>
              <a:rPr b="1" lang="en" sz="3100">
                <a:solidFill>
                  <a:srgbClr val="1F497D"/>
                </a:solidFill>
              </a:rPr>
              <a:t>Inefficient and Ineffective teams....</a:t>
            </a:r>
            <a:endParaRPr b="1" sz="3100">
              <a:solidFill>
                <a:srgbClr val="1F497D"/>
              </a:solidFill>
            </a:endParaRPr>
          </a:p>
          <a:p>
            <a:pPr indent="-341947" lvl="0" marL="457200" rtl="0" algn="l">
              <a:spcBef>
                <a:spcPts val="1200"/>
              </a:spcBef>
              <a:spcAft>
                <a:spcPts val="0"/>
              </a:spcAft>
              <a:buClr>
                <a:schemeClr val="dk1"/>
              </a:buClr>
              <a:buSzPct val="100000"/>
              <a:buChar char="👎"/>
            </a:pPr>
            <a:r>
              <a:rPr lang="en" sz="2550">
                <a:solidFill>
                  <a:schemeClr val="dk1"/>
                </a:solidFill>
              </a:rPr>
              <a:t>Meet without establishing their purpose, process and roles</a:t>
            </a:r>
            <a:endParaRPr sz="255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Meet without data or use data to describe rather than solve a problem</a:t>
            </a:r>
            <a:endParaRPr sz="2550">
              <a:solidFill>
                <a:schemeClr val="dk1"/>
              </a:solidFill>
            </a:endParaRPr>
          </a:p>
          <a:p>
            <a:pPr indent="-341947" lvl="0" marL="457200" rtl="0" algn="l">
              <a:spcBef>
                <a:spcPts val="0"/>
              </a:spcBef>
              <a:spcAft>
                <a:spcPts val="0"/>
              </a:spcAft>
              <a:buClr>
                <a:schemeClr val="dk1"/>
              </a:buClr>
              <a:buSzPct val="100000"/>
              <a:buChar char="👎"/>
            </a:pPr>
            <a:r>
              <a:rPr lang="en" sz="2550">
                <a:solidFill>
                  <a:schemeClr val="dk1"/>
                </a:solidFill>
              </a:rPr>
              <a:t>Define problems with limited precision (e.g., the kids are rude in the cafeteria) and adopt solutions that are a poor match with the problem (e.g., a packaged social skills program)</a:t>
            </a:r>
            <a:endParaRPr sz="2200">
              <a:solidFill>
                <a:schemeClr val="dk1"/>
              </a:solidFill>
            </a:endParaRPr>
          </a:p>
        </p:txBody>
      </p:sp>
      <p:sp>
        <p:nvSpPr>
          <p:cNvPr id="77" name="Google Shape;77;p16"/>
          <p:cNvSpPr txBox="1"/>
          <p:nvPr/>
        </p:nvSpPr>
        <p:spPr>
          <a:xfrm>
            <a:off x="3300500" y="4475875"/>
            <a:ext cx="5532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(Todd, Algozzine, Horner, Preston, Cusumano, Algozzine, 2019)</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t>Critical Elements of Meeting Foundations</a:t>
            </a:r>
            <a:endParaRPr sz="2200"/>
          </a:p>
        </p:txBody>
      </p:sp>
      <p:sp>
        <p:nvSpPr>
          <p:cNvPr id="83" name="Google Shape;83;p17"/>
          <p:cNvSpPr txBox="1"/>
          <p:nvPr>
            <p:ph idx="1" type="body"/>
          </p:nvPr>
        </p:nvSpPr>
        <p:spPr>
          <a:xfrm>
            <a:off x="311700" y="1017725"/>
            <a:ext cx="8520600" cy="35511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Team Purpose, Functions, Authority</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Team Meeting Process (e.g., Agreements/Expectations)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Team Meeting Roles and Responsibilities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Team Organization (write it down!)</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Flow of Team Meeting (develop an agenda!)</a:t>
            </a:r>
            <a:endParaRPr>
              <a:solidFill>
                <a:schemeClr val="dk1"/>
              </a:solidFill>
            </a:endParaRPr>
          </a:p>
        </p:txBody>
      </p:sp>
      <p:pic>
        <p:nvPicPr>
          <p:cNvPr id="84" name="Google Shape;84;p17"/>
          <p:cNvPicPr preferRelativeResize="0"/>
          <p:nvPr/>
        </p:nvPicPr>
        <p:blipFill>
          <a:blip r:embed="rId3">
            <a:alphaModFix/>
          </a:blip>
          <a:stretch>
            <a:fillRect/>
          </a:stretch>
        </p:blipFill>
        <p:spPr>
          <a:xfrm>
            <a:off x="3284325" y="2877775"/>
            <a:ext cx="2921669" cy="19488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idx="1" type="body"/>
          </p:nvPr>
        </p:nvSpPr>
        <p:spPr>
          <a:xfrm>
            <a:off x="311700" y="470150"/>
            <a:ext cx="8520600" cy="409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solidFill>
                  <a:srgbClr val="7030A0"/>
                </a:solidFill>
              </a:rPr>
              <a:t>Purpose:</a:t>
            </a:r>
            <a:r>
              <a:rPr lang="en">
                <a:solidFill>
                  <a:schemeClr val="dk1"/>
                </a:solidFill>
              </a:rPr>
              <a:t>  Establish, monitor and improve a positive social culture for the school</a:t>
            </a:r>
            <a:endParaRPr>
              <a:solidFill>
                <a:schemeClr val="dk1"/>
              </a:solidFill>
            </a:endParaRPr>
          </a:p>
          <a:p>
            <a:pPr indent="0" lvl="0" marL="0" rtl="0" algn="l">
              <a:spcBef>
                <a:spcPts val="1200"/>
              </a:spcBef>
              <a:spcAft>
                <a:spcPts val="0"/>
              </a:spcAft>
              <a:buNone/>
            </a:pPr>
            <a:r>
              <a:rPr b="1" lang="en">
                <a:solidFill>
                  <a:srgbClr val="38761D"/>
                </a:solidFill>
              </a:rPr>
              <a:t>Functions: </a:t>
            </a:r>
            <a:endParaRPr b="1">
              <a:solidFill>
                <a:srgbClr val="38761D"/>
              </a:solidFill>
            </a:endParaRPr>
          </a:p>
          <a:p>
            <a:pPr indent="-342900" lvl="0" marL="457200" rtl="0" algn="l">
              <a:spcBef>
                <a:spcPts val="1200"/>
              </a:spcBef>
              <a:spcAft>
                <a:spcPts val="0"/>
              </a:spcAft>
              <a:buClr>
                <a:schemeClr val="dk1"/>
              </a:buClr>
              <a:buSzPts val="1800"/>
              <a:buChar char="●"/>
            </a:pPr>
            <a:r>
              <a:rPr lang="en">
                <a:solidFill>
                  <a:schemeClr val="dk1"/>
                </a:solidFill>
              </a:rPr>
              <a:t>Select and teach school wide behavioral expectations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Establish a system to acknowledge positive behavior</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Establish a system to respond constructively to problem behavior</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Monitor and adapt to culture and context</a:t>
            </a:r>
            <a:endParaRPr>
              <a:solidFill>
                <a:schemeClr val="dk1"/>
              </a:solidFill>
            </a:endParaRPr>
          </a:p>
          <a:p>
            <a:pPr indent="0" lvl="0" marL="0" rtl="0" algn="l">
              <a:spcBef>
                <a:spcPts val="1200"/>
              </a:spcBef>
              <a:spcAft>
                <a:spcPts val="0"/>
              </a:spcAft>
              <a:buNone/>
            </a:pPr>
            <a:r>
              <a:rPr b="1" lang="en">
                <a:solidFill>
                  <a:srgbClr val="FF0000"/>
                </a:solidFill>
              </a:rPr>
              <a:t>Authority:</a:t>
            </a:r>
            <a:endParaRPr b="1">
              <a:solidFill>
                <a:srgbClr val="FF0000"/>
              </a:solidFill>
            </a:endParaRPr>
          </a:p>
          <a:p>
            <a:pPr indent="-342900" lvl="0" marL="457200" rtl="0" algn="l">
              <a:spcBef>
                <a:spcPts val="1200"/>
              </a:spcBef>
              <a:spcAft>
                <a:spcPts val="0"/>
              </a:spcAft>
              <a:buClr>
                <a:schemeClr val="dk1"/>
              </a:buClr>
              <a:buSzPts val="1800"/>
              <a:buChar char="●"/>
            </a:pPr>
            <a:r>
              <a:rPr lang="en">
                <a:solidFill>
                  <a:schemeClr val="dk1"/>
                </a:solidFill>
              </a:rPr>
              <a:t>Advise administrators</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Monthly report to faculty</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Implement approved practices and systems</a:t>
            </a:r>
            <a:endParaRPr>
              <a:solidFill>
                <a:schemeClr val="dk1"/>
              </a:solidFill>
            </a:endParaRPr>
          </a:p>
        </p:txBody>
      </p:sp>
      <p:sp>
        <p:nvSpPr>
          <p:cNvPr id="90" name="Google Shape;90;p18"/>
          <p:cNvSpPr txBox="1"/>
          <p:nvPr/>
        </p:nvSpPr>
        <p:spPr>
          <a:xfrm>
            <a:off x="6206050" y="2811525"/>
            <a:ext cx="262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grpSp>
        <p:nvGrpSpPr>
          <p:cNvPr id="91" name="Google Shape;91;p18"/>
          <p:cNvGrpSpPr/>
          <p:nvPr/>
        </p:nvGrpSpPr>
        <p:grpSpPr>
          <a:xfrm>
            <a:off x="6643451" y="2506575"/>
            <a:ext cx="2252098" cy="2542650"/>
            <a:chOff x="6521201" y="2440750"/>
            <a:chExt cx="2252098" cy="2542650"/>
          </a:xfrm>
        </p:grpSpPr>
        <p:pic>
          <p:nvPicPr>
            <p:cNvPr id="92" name="Google Shape;92;p18"/>
            <p:cNvPicPr preferRelativeResize="0"/>
            <p:nvPr/>
          </p:nvPicPr>
          <p:blipFill>
            <a:blip r:embed="rId3">
              <a:alphaModFix/>
            </a:blip>
            <a:stretch>
              <a:fillRect/>
            </a:stretch>
          </p:blipFill>
          <p:spPr>
            <a:xfrm>
              <a:off x="6521201" y="2440750"/>
              <a:ext cx="2252098" cy="1711349"/>
            </a:xfrm>
            <a:prstGeom prst="rect">
              <a:avLst/>
            </a:prstGeom>
            <a:noFill/>
            <a:ln cap="flat" cmpd="sng" w="9525">
              <a:solidFill>
                <a:schemeClr val="dk1"/>
              </a:solidFill>
              <a:prstDash val="solid"/>
              <a:round/>
              <a:headEnd len="sm" w="sm" type="none"/>
              <a:tailEnd len="sm" w="sm" type="none"/>
            </a:ln>
          </p:spPr>
        </p:pic>
        <p:sp>
          <p:nvSpPr>
            <p:cNvPr id="93" name="Google Shape;93;p18"/>
            <p:cNvSpPr txBox="1"/>
            <p:nvPr/>
          </p:nvSpPr>
          <p:spPr>
            <a:xfrm>
              <a:off x="6685600" y="4152100"/>
              <a:ext cx="1946400" cy="831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a:t>See the Tier 1 Meeting Foundations Tool in Your Handouts</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graphicFrame>
        <p:nvGraphicFramePr>
          <p:cNvPr id="98" name="Google Shape;98;p19"/>
          <p:cNvGraphicFramePr/>
          <p:nvPr/>
        </p:nvGraphicFramePr>
        <p:xfrm>
          <a:off x="303463" y="193201"/>
          <a:ext cx="3000000" cy="3000000"/>
        </p:xfrm>
        <a:graphic>
          <a:graphicData uri="http://schemas.openxmlformats.org/drawingml/2006/table">
            <a:tbl>
              <a:tblPr>
                <a:noFill/>
                <a:tableStyleId>{46540317-21CF-4120-B0D7-504FC0B6352B}</a:tableStyleId>
              </a:tblPr>
              <a:tblGrid>
                <a:gridCol w="6308375"/>
              </a:tblGrid>
              <a:tr h="434500">
                <a:tc>
                  <a:txBody>
                    <a:bodyPr/>
                    <a:lstStyle/>
                    <a:p>
                      <a:pPr indent="0" lvl="0" marL="0" rtl="0" algn="l">
                        <a:spcBef>
                          <a:spcPts val="0"/>
                        </a:spcBef>
                        <a:spcAft>
                          <a:spcPts val="0"/>
                        </a:spcAft>
                        <a:buNone/>
                      </a:pPr>
                      <a:r>
                        <a:rPr b="1" lang="en" sz="1700"/>
                        <a:t>Team Norms</a:t>
                      </a:r>
                      <a:endParaRPr b="1" sz="1700"/>
                    </a:p>
                  </a:txBody>
                  <a:tcPr marT="91425" marB="91425" marR="91425" marL="91425">
                    <a:lnL cap="flat" cmpd="sng" w="76200">
                      <a:solidFill>
                        <a:srgbClr val="6AA84F"/>
                      </a:solidFill>
                      <a:prstDash val="solid"/>
                      <a:round/>
                      <a:headEnd len="sm" w="sm" type="none"/>
                      <a:tailEnd len="sm" w="sm" type="none"/>
                    </a:lnL>
                    <a:lnR cap="flat" cmpd="sng" w="76200">
                      <a:solidFill>
                        <a:srgbClr val="6AA84F"/>
                      </a:solidFill>
                      <a:prstDash val="solid"/>
                      <a:round/>
                      <a:headEnd len="sm" w="sm" type="none"/>
                      <a:tailEnd len="sm" w="sm" type="none"/>
                    </a:lnR>
                    <a:lnT cap="flat" cmpd="sng" w="76200">
                      <a:solidFill>
                        <a:srgbClr val="6AA84F"/>
                      </a:solidFill>
                      <a:prstDash val="solid"/>
                      <a:round/>
                      <a:headEnd len="sm" w="sm" type="none"/>
                      <a:tailEnd len="sm" w="sm" type="none"/>
                    </a:lnT>
                    <a:lnB cap="flat" cmpd="sng" w="76200">
                      <a:solidFill>
                        <a:srgbClr val="6AA84F"/>
                      </a:solidFill>
                      <a:prstDash val="solid"/>
                      <a:round/>
                      <a:headEnd len="sm" w="sm" type="none"/>
                      <a:tailEnd len="sm" w="sm" type="none"/>
                    </a:lnB>
                  </a:tcPr>
                </a:tc>
              </a:tr>
              <a:tr h="3980300">
                <a:tc>
                  <a:txBody>
                    <a:bodyPr/>
                    <a:lstStyle/>
                    <a:p>
                      <a:pPr indent="0" lvl="0" marL="0" rtl="0" algn="l">
                        <a:lnSpc>
                          <a:spcPct val="115000"/>
                        </a:lnSpc>
                        <a:spcBef>
                          <a:spcPts val="0"/>
                        </a:spcBef>
                        <a:spcAft>
                          <a:spcPts val="0"/>
                        </a:spcAft>
                        <a:buClr>
                          <a:schemeClr val="dk1"/>
                        </a:buClr>
                        <a:buSzPts val="1100"/>
                        <a:buFont typeface="Arial"/>
                        <a:buNone/>
                      </a:pPr>
                      <a:r>
                        <a:rPr b="1" lang="en" sz="1700">
                          <a:solidFill>
                            <a:schemeClr val="dk1"/>
                          </a:solidFill>
                        </a:rPr>
                        <a:t>Respect</a:t>
                      </a:r>
                      <a:endParaRPr b="1" sz="1700">
                        <a:solidFill>
                          <a:schemeClr val="dk1"/>
                        </a:solidFill>
                      </a:endParaRPr>
                    </a:p>
                    <a:p>
                      <a:pPr indent="0" lvl="0" marL="457200" rtl="0" algn="l">
                        <a:lnSpc>
                          <a:spcPct val="115000"/>
                        </a:lnSpc>
                        <a:spcBef>
                          <a:spcPts val="0"/>
                        </a:spcBef>
                        <a:spcAft>
                          <a:spcPts val="0"/>
                        </a:spcAft>
                        <a:buNone/>
                      </a:pPr>
                      <a:r>
                        <a:rPr lang="en" sz="1700">
                          <a:solidFill>
                            <a:schemeClr val="dk1"/>
                          </a:solidFill>
                        </a:rPr>
                        <a:t>Before meeting:</a:t>
                      </a:r>
                      <a:endParaRPr sz="1700">
                        <a:solidFill>
                          <a:schemeClr val="dk1"/>
                        </a:solidFill>
                      </a:endParaRPr>
                    </a:p>
                    <a:p>
                      <a:pPr indent="-336550" lvl="0" marL="914400" rtl="0" algn="l">
                        <a:lnSpc>
                          <a:spcPct val="115000"/>
                        </a:lnSpc>
                        <a:spcBef>
                          <a:spcPts val="0"/>
                        </a:spcBef>
                        <a:spcAft>
                          <a:spcPts val="0"/>
                        </a:spcAft>
                        <a:buClr>
                          <a:schemeClr val="dk1"/>
                        </a:buClr>
                        <a:buSzPts val="1700"/>
                        <a:buChar char="●"/>
                      </a:pPr>
                      <a:r>
                        <a:rPr lang="en" sz="1700">
                          <a:solidFill>
                            <a:schemeClr val="dk1"/>
                          </a:solidFill>
                        </a:rPr>
                        <a:t>complete tasks, inform facilitator of absence/tardy, avoid side talk</a:t>
                      </a:r>
                      <a:endParaRPr sz="1700">
                        <a:solidFill>
                          <a:schemeClr val="dk1"/>
                        </a:solidFill>
                      </a:endParaRPr>
                    </a:p>
                    <a:p>
                      <a:pPr indent="-336550" lvl="0" marL="914400" rtl="0" algn="l">
                        <a:lnSpc>
                          <a:spcPct val="115000"/>
                        </a:lnSpc>
                        <a:spcBef>
                          <a:spcPts val="0"/>
                        </a:spcBef>
                        <a:spcAft>
                          <a:spcPts val="0"/>
                        </a:spcAft>
                        <a:buClr>
                          <a:schemeClr val="dk1"/>
                        </a:buClr>
                        <a:buSzPts val="1700"/>
                        <a:buChar char="●"/>
                      </a:pPr>
                      <a:r>
                        <a:rPr lang="en" sz="1700">
                          <a:solidFill>
                            <a:schemeClr val="dk1"/>
                          </a:solidFill>
                        </a:rPr>
                        <a:t>Start and end meeting on time</a:t>
                      </a:r>
                      <a:endParaRPr sz="1700">
                        <a:solidFill>
                          <a:schemeClr val="dk1"/>
                        </a:solidFill>
                      </a:endParaRPr>
                    </a:p>
                    <a:p>
                      <a:pPr indent="0" lvl="0" marL="457200" rtl="0" algn="l">
                        <a:lnSpc>
                          <a:spcPct val="115000"/>
                        </a:lnSpc>
                        <a:spcBef>
                          <a:spcPts val="0"/>
                        </a:spcBef>
                        <a:spcAft>
                          <a:spcPts val="0"/>
                        </a:spcAft>
                        <a:buNone/>
                      </a:pPr>
                      <a:r>
                        <a:rPr lang="en" sz="1700">
                          <a:solidFill>
                            <a:schemeClr val="dk1"/>
                          </a:solidFill>
                        </a:rPr>
                        <a:t>During meeting:</a:t>
                      </a:r>
                      <a:endParaRPr sz="1700">
                        <a:solidFill>
                          <a:schemeClr val="dk1"/>
                        </a:solidFill>
                      </a:endParaRPr>
                    </a:p>
                    <a:p>
                      <a:pPr indent="-336550" lvl="0" marL="914400" rtl="0" algn="l">
                        <a:lnSpc>
                          <a:spcPct val="115000"/>
                        </a:lnSpc>
                        <a:spcBef>
                          <a:spcPts val="0"/>
                        </a:spcBef>
                        <a:spcAft>
                          <a:spcPts val="0"/>
                        </a:spcAft>
                        <a:buClr>
                          <a:schemeClr val="dk1"/>
                        </a:buClr>
                        <a:buSzPts val="1700"/>
                        <a:buChar char="●"/>
                      </a:pPr>
                      <a:r>
                        <a:rPr lang="en" sz="1700">
                          <a:solidFill>
                            <a:schemeClr val="dk1"/>
                          </a:solidFill>
                        </a:rPr>
                        <a:t>avoid side talk, stay focused</a:t>
                      </a:r>
                      <a:endParaRPr sz="1700">
                        <a:solidFill>
                          <a:schemeClr val="dk1"/>
                        </a:solidFill>
                      </a:endParaRPr>
                    </a:p>
                    <a:p>
                      <a:pPr indent="-336550" lvl="0" marL="914400" rtl="0" algn="l">
                        <a:lnSpc>
                          <a:spcPct val="115000"/>
                        </a:lnSpc>
                        <a:spcBef>
                          <a:spcPts val="0"/>
                        </a:spcBef>
                        <a:spcAft>
                          <a:spcPts val="0"/>
                        </a:spcAft>
                        <a:buClr>
                          <a:schemeClr val="dk1"/>
                        </a:buClr>
                        <a:buSzPts val="1700"/>
                        <a:buChar char="●"/>
                      </a:pPr>
                      <a:r>
                        <a:rPr lang="en" sz="1700">
                          <a:solidFill>
                            <a:schemeClr val="dk1"/>
                          </a:solidFill>
                        </a:rPr>
                        <a:t>Maintain confidentiality</a:t>
                      </a:r>
                      <a:endParaRPr sz="1700">
                        <a:solidFill>
                          <a:schemeClr val="dk1"/>
                        </a:solidFill>
                      </a:endParaRPr>
                    </a:p>
                    <a:p>
                      <a:pPr indent="0" lvl="0" marL="0" rtl="0" algn="l">
                        <a:lnSpc>
                          <a:spcPct val="115000"/>
                        </a:lnSpc>
                        <a:spcBef>
                          <a:spcPts val="0"/>
                        </a:spcBef>
                        <a:spcAft>
                          <a:spcPts val="0"/>
                        </a:spcAft>
                        <a:buNone/>
                      </a:pPr>
                      <a:r>
                        <a:rPr b="1" lang="en" sz="1700">
                          <a:solidFill>
                            <a:schemeClr val="dk1"/>
                          </a:solidFill>
                        </a:rPr>
                        <a:t>Relevance</a:t>
                      </a:r>
                      <a:endParaRPr b="1"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 sz="1700">
                          <a:solidFill>
                            <a:schemeClr val="dk1"/>
                          </a:solidFill>
                        </a:rPr>
                        <a:t>Question implementation fidelity</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 sz="1700">
                          <a:solidFill>
                            <a:schemeClr val="dk1"/>
                          </a:solidFill>
                        </a:rPr>
                        <a:t>Make data-based decisions to define precision statements (what, where, when, who, why &amp; how often)</a:t>
                      </a:r>
                      <a:endParaRPr sz="17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 sz="1700">
                          <a:solidFill>
                            <a:schemeClr val="dk1"/>
                          </a:solidFill>
                        </a:rPr>
                        <a:t>Reality</a:t>
                      </a:r>
                      <a:endParaRPr b="1" sz="1700">
                        <a:solidFill>
                          <a:schemeClr val="dk1"/>
                        </a:solidFill>
                      </a:endParaRPr>
                    </a:p>
                    <a:p>
                      <a:pPr indent="-336550" lvl="0" marL="457200" rtl="0" algn="l">
                        <a:spcBef>
                          <a:spcPts val="0"/>
                        </a:spcBef>
                        <a:spcAft>
                          <a:spcPts val="0"/>
                        </a:spcAft>
                        <a:buClr>
                          <a:schemeClr val="dk1"/>
                        </a:buClr>
                        <a:buSzPts val="1700"/>
                        <a:buChar char="●"/>
                      </a:pPr>
                      <a:r>
                        <a:rPr lang="en" sz="1700">
                          <a:solidFill>
                            <a:schemeClr val="dk1"/>
                          </a:solidFill>
                        </a:rPr>
                        <a:t>Think about feasibility, social acceptability, &amp; contextual fit</a:t>
                      </a:r>
                      <a:endParaRPr sz="1700"/>
                    </a:p>
                  </a:txBody>
                  <a:tcPr marT="91425" marB="91425" marR="91425" marL="91425">
                    <a:lnL cap="flat" cmpd="sng" w="76200">
                      <a:solidFill>
                        <a:srgbClr val="6AA84F"/>
                      </a:solidFill>
                      <a:prstDash val="solid"/>
                      <a:round/>
                      <a:headEnd len="sm" w="sm" type="none"/>
                      <a:tailEnd len="sm" w="sm" type="none"/>
                    </a:lnL>
                    <a:lnR cap="flat" cmpd="sng" w="76200">
                      <a:solidFill>
                        <a:srgbClr val="6AA84F"/>
                      </a:solidFill>
                      <a:prstDash val="solid"/>
                      <a:round/>
                      <a:headEnd len="sm" w="sm" type="none"/>
                      <a:tailEnd len="sm" w="sm" type="none"/>
                    </a:lnR>
                    <a:lnT cap="flat" cmpd="sng" w="76200">
                      <a:solidFill>
                        <a:srgbClr val="6AA84F"/>
                      </a:solidFill>
                      <a:prstDash val="solid"/>
                      <a:round/>
                      <a:headEnd len="sm" w="sm" type="none"/>
                      <a:tailEnd len="sm" w="sm" type="none"/>
                    </a:lnT>
                    <a:lnB cap="flat" cmpd="sng" w="76200">
                      <a:solidFill>
                        <a:srgbClr val="6AA84F"/>
                      </a:solidFill>
                      <a:prstDash val="solid"/>
                      <a:round/>
                      <a:headEnd len="sm" w="sm" type="none"/>
                      <a:tailEnd len="sm" w="sm" type="none"/>
                    </a:lnB>
                  </a:tcPr>
                </a:tc>
              </a:tr>
            </a:tbl>
          </a:graphicData>
        </a:graphic>
      </p:graphicFrame>
      <p:grpSp>
        <p:nvGrpSpPr>
          <p:cNvPr id="99" name="Google Shape;99;p19"/>
          <p:cNvGrpSpPr/>
          <p:nvPr/>
        </p:nvGrpSpPr>
        <p:grpSpPr>
          <a:xfrm>
            <a:off x="6737476" y="916750"/>
            <a:ext cx="2252098" cy="2542650"/>
            <a:chOff x="6521201" y="2440750"/>
            <a:chExt cx="2252098" cy="2542650"/>
          </a:xfrm>
        </p:grpSpPr>
        <p:pic>
          <p:nvPicPr>
            <p:cNvPr id="100" name="Google Shape;100;p19"/>
            <p:cNvPicPr preferRelativeResize="0"/>
            <p:nvPr/>
          </p:nvPicPr>
          <p:blipFill>
            <a:blip r:embed="rId3">
              <a:alphaModFix/>
            </a:blip>
            <a:stretch>
              <a:fillRect/>
            </a:stretch>
          </p:blipFill>
          <p:spPr>
            <a:xfrm>
              <a:off x="6521201" y="2440750"/>
              <a:ext cx="2252098" cy="1711349"/>
            </a:xfrm>
            <a:prstGeom prst="rect">
              <a:avLst/>
            </a:prstGeom>
            <a:noFill/>
            <a:ln cap="flat" cmpd="sng" w="9525">
              <a:solidFill>
                <a:schemeClr val="dk1"/>
              </a:solidFill>
              <a:prstDash val="solid"/>
              <a:round/>
              <a:headEnd len="sm" w="sm" type="none"/>
              <a:tailEnd len="sm" w="sm" type="none"/>
            </a:ln>
          </p:spPr>
        </p:pic>
        <p:sp>
          <p:nvSpPr>
            <p:cNvPr id="101" name="Google Shape;101;p19"/>
            <p:cNvSpPr txBox="1"/>
            <p:nvPr/>
          </p:nvSpPr>
          <p:spPr>
            <a:xfrm>
              <a:off x="6685600" y="4152100"/>
              <a:ext cx="1946400" cy="831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a:t>See the Tier 1 Meeting Foundations Tool in Your Handouts</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aphicFrame>
        <p:nvGraphicFramePr>
          <p:cNvPr id="106" name="Google Shape;106;p20"/>
          <p:cNvGraphicFramePr/>
          <p:nvPr/>
        </p:nvGraphicFramePr>
        <p:xfrm>
          <a:off x="303463" y="193201"/>
          <a:ext cx="3000000" cy="3000000"/>
        </p:xfrm>
        <a:graphic>
          <a:graphicData uri="http://schemas.openxmlformats.org/drawingml/2006/table">
            <a:tbl>
              <a:tblPr>
                <a:noFill/>
                <a:tableStyleId>{46540317-21CF-4120-B0D7-504FC0B6352B}</a:tableStyleId>
              </a:tblPr>
              <a:tblGrid>
                <a:gridCol w="6308375"/>
              </a:tblGrid>
              <a:tr h="434500">
                <a:tc>
                  <a:txBody>
                    <a:bodyPr/>
                    <a:lstStyle/>
                    <a:p>
                      <a:pPr indent="0" lvl="0" marL="0" rtl="0" algn="l">
                        <a:spcBef>
                          <a:spcPts val="0"/>
                        </a:spcBef>
                        <a:spcAft>
                          <a:spcPts val="0"/>
                        </a:spcAft>
                        <a:buNone/>
                      </a:pPr>
                      <a:r>
                        <a:rPr b="1" lang="en" sz="1700"/>
                        <a:t>Core Roles</a:t>
                      </a:r>
                      <a:endParaRPr b="1" sz="1700"/>
                    </a:p>
                  </a:txBody>
                  <a:tcPr marT="91425" marB="91425" marR="91425" marL="91425">
                    <a:lnL cap="flat" cmpd="sng" w="76200">
                      <a:solidFill>
                        <a:srgbClr val="6AA84F"/>
                      </a:solidFill>
                      <a:prstDash val="solid"/>
                      <a:round/>
                      <a:headEnd len="sm" w="sm" type="none"/>
                      <a:tailEnd len="sm" w="sm" type="none"/>
                    </a:lnL>
                    <a:lnR cap="flat" cmpd="sng" w="76200">
                      <a:solidFill>
                        <a:srgbClr val="6AA84F"/>
                      </a:solidFill>
                      <a:prstDash val="solid"/>
                      <a:round/>
                      <a:headEnd len="sm" w="sm" type="none"/>
                      <a:tailEnd len="sm" w="sm" type="none"/>
                    </a:lnR>
                    <a:lnT cap="flat" cmpd="sng" w="76200">
                      <a:solidFill>
                        <a:srgbClr val="6AA84F"/>
                      </a:solidFill>
                      <a:prstDash val="solid"/>
                      <a:round/>
                      <a:headEnd len="sm" w="sm" type="none"/>
                      <a:tailEnd len="sm" w="sm" type="none"/>
                    </a:lnT>
                    <a:lnB cap="flat" cmpd="sng" w="76200">
                      <a:solidFill>
                        <a:srgbClr val="6AA84F"/>
                      </a:solidFill>
                      <a:prstDash val="solid"/>
                      <a:round/>
                      <a:headEnd len="sm" w="sm" type="none"/>
                      <a:tailEnd len="sm" w="sm" type="none"/>
                    </a:lnB>
                  </a:tcPr>
                </a:tc>
              </a:tr>
              <a:tr h="3980300">
                <a:tc>
                  <a:txBody>
                    <a:bodyPr/>
                    <a:lstStyle/>
                    <a:p>
                      <a:pPr indent="0" lvl="0" marL="0" rtl="0" algn="l">
                        <a:lnSpc>
                          <a:spcPct val="115000"/>
                        </a:lnSpc>
                        <a:spcBef>
                          <a:spcPts val="0"/>
                        </a:spcBef>
                        <a:spcAft>
                          <a:spcPts val="0"/>
                        </a:spcAft>
                        <a:buClr>
                          <a:schemeClr val="dk1"/>
                        </a:buClr>
                        <a:buSzPts val="1100"/>
                        <a:buFont typeface="Arial"/>
                        <a:buNone/>
                      </a:pPr>
                      <a:r>
                        <a:rPr b="1" lang="en" sz="1800">
                          <a:solidFill>
                            <a:schemeClr val="dk1"/>
                          </a:solidFill>
                        </a:rPr>
                        <a:t>Facilitator</a:t>
                      </a:r>
                      <a:endParaRPr b="1"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 sz="1800">
                          <a:solidFill>
                            <a:schemeClr val="dk1"/>
                          </a:solidFill>
                        </a:rPr>
                        <a:t>Ensure the group moves smoothly through tasks!</a:t>
                      </a:r>
                      <a:endParaRPr sz="1800">
                        <a:solidFill>
                          <a:schemeClr val="dk1"/>
                        </a:solidFill>
                      </a:endParaRPr>
                    </a:p>
                    <a:p>
                      <a:pPr indent="0" lvl="0" marL="0" rtl="0" algn="l">
                        <a:spcBef>
                          <a:spcPts val="0"/>
                        </a:spcBef>
                        <a:spcAft>
                          <a:spcPts val="0"/>
                        </a:spcAft>
                        <a:buNone/>
                      </a:pPr>
                      <a:r>
                        <a:rPr b="1" lang="en" sz="1800"/>
                        <a:t>Minute Taker</a:t>
                      </a:r>
                      <a:endParaRPr b="1" sz="1800"/>
                    </a:p>
                    <a:p>
                      <a:pPr indent="-342900" lvl="0" marL="457200" rtl="0" algn="l">
                        <a:spcBef>
                          <a:spcPts val="0"/>
                        </a:spcBef>
                        <a:spcAft>
                          <a:spcPts val="0"/>
                        </a:spcAft>
                        <a:buSzPts val="1800"/>
                        <a:buChar char="●"/>
                      </a:pPr>
                      <a:r>
                        <a:rPr lang="en" sz="1800"/>
                        <a:t>Write down the work of the group!</a:t>
                      </a:r>
                      <a:endParaRPr sz="1800"/>
                    </a:p>
                    <a:p>
                      <a:pPr indent="0" lvl="0" marL="0" rtl="0" algn="l">
                        <a:spcBef>
                          <a:spcPts val="0"/>
                        </a:spcBef>
                        <a:spcAft>
                          <a:spcPts val="0"/>
                        </a:spcAft>
                        <a:buNone/>
                      </a:pPr>
                      <a:r>
                        <a:rPr b="1" lang="en" sz="1800"/>
                        <a:t>Data Analyst</a:t>
                      </a:r>
                      <a:endParaRPr b="1" sz="1800"/>
                    </a:p>
                    <a:p>
                      <a:pPr indent="-342900" lvl="0" marL="457200" rtl="0" algn="l">
                        <a:spcBef>
                          <a:spcPts val="0"/>
                        </a:spcBef>
                        <a:spcAft>
                          <a:spcPts val="0"/>
                        </a:spcAft>
                        <a:buSzPts val="1800"/>
                        <a:buChar char="●"/>
                      </a:pPr>
                      <a:r>
                        <a:rPr lang="en" sz="1800"/>
                        <a:t>Creates data summaries for the team</a:t>
                      </a:r>
                      <a:endParaRPr sz="1800"/>
                    </a:p>
                    <a:p>
                      <a:pPr indent="0" lvl="0" marL="0" rtl="0" algn="l">
                        <a:spcBef>
                          <a:spcPts val="0"/>
                        </a:spcBef>
                        <a:spcAft>
                          <a:spcPts val="0"/>
                        </a:spcAft>
                        <a:buNone/>
                      </a:pPr>
                      <a:r>
                        <a:rPr b="1" lang="en" sz="1800"/>
                        <a:t>Time Keeper</a:t>
                      </a:r>
                      <a:endParaRPr b="1" sz="1800"/>
                    </a:p>
                    <a:p>
                      <a:pPr indent="-342900" lvl="0" marL="457200" rtl="0" algn="l">
                        <a:spcBef>
                          <a:spcPts val="0"/>
                        </a:spcBef>
                        <a:spcAft>
                          <a:spcPts val="0"/>
                        </a:spcAft>
                        <a:buSzPts val="1800"/>
                        <a:buChar char="●"/>
                      </a:pPr>
                      <a:r>
                        <a:rPr lang="en" sz="1800"/>
                        <a:t>Keep up with time!</a:t>
                      </a:r>
                      <a:endParaRPr sz="1800"/>
                    </a:p>
                    <a:p>
                      <a:pPr indent="0" lvl="0" marL="0" rtl="0" algn="l">
                        <a:spcBef>
                          <a:spcPts val="0"/>
                        </a:spcBef>
                        <a:spcAft>
                          <a:spcPts val="0"/>
                        </a:spcAft>
                        <a:buNone/>
                      </a:pPr>
                      <a:r>
                        <a:rPr b="1" lang="en" sz="1800"/>
                        <a:t>Active Team Member</a:t>
                      </a:r>
                      <a:endParaRPr b="1" sz="1800"/>
                    </a:p>
                    <a:p>
                      <a:pPr indent="-342900" lvl="0" marL="457200" rtl="0" algn="l">
                        <a:spcBef>
                          <a:spcPts val="0"/>
                        </a:spcBef>
                        <a:spcAft>
                          <a:spcPts val="0"/>
                        </a:spcAft>
                        <a:buSzPts val="1800"/>
                        <a:buChar char="●"/>
                      </a:pPr>
                      <a:r>
                        <a:rPr lang="en" sz="1800"/>
                        <a:t>Stay engaged</a:t>
                      </a:r>
                      <a:endParaRPr sz="1800"/>
                    </a:p>
                    <a:p>
                      <a:pPr indent="0" lvl="0" marL="0" rtl="0" algn="l">
                        <a:spcBef>
                          <a:spcPts val="0"/>
                        </a:spcBef>
                        <a:spcAft>
                          <a:spcPts val="0"/>
                        </a:spcAft>
                        <a:buNone/>
                      </a:pPr>
                      <a:r>
                        <a:rPr b="1" lang="en" sz="1800"/>
                        <a:t>Administrator</a:t>
                      </a:r>
                      <a:endParaRPr b="1" sz="1800"/>
                    </a:p>
                    <a:p>
                      <a:pPr indent="-342900" lvl="0" marL="457200" rtl="0" algn="l">
                        <a:spcBef>
                          <a:spcPts val="0"/>
                        </a:spcBef>
                        <a:spcAft>
                          <a:spcPts val="0"/>
                        </a:spcAft>
                        <a:buSzPts val="1800"/>
                        <a:buChar char="●"/>
                      </a:pPr>
                      <a:r>
                        <a:rPr lang="en" sz="1800"/>
                        <a:t>Provide support and authority</a:t>
                      </a:r>
                      <a:endParaRPr sz="1800"/>
                    </a:p>
                    <a:p>
                      <a:pPr indent="0" lvl="0" marL="0" rtl="0" algn="l">
                        <a:spcBef>
                          <a:spcPts val="0"/>
                        </a:spcBef>
                        <a:spcAft>
                          <a:spcPts val="0"/>
                        </a:spcAft>
                        <a:buNone/>
                      </a:pPr>
                      <a:r>
                        <a:t/>
                      </a:r>
                      <a:endParaRPr b="1" sz="1700"/>
                    </a:p>
                    <a:p>
                      <a:pPr indent="0" lvl="0" marL="0" rtl="0" algn="ctr">
                        <a:spcBef>
                          <a:spcPts val="0"/>
                        </a:spcBef>
                        <a:spcAft>
                          <a:spcPts val="0"/>
                        </a:spcAft>
                        <a:buNone/>
                      </a:pPr>
                      <a:r>
                        <a:rPr b="1" lang="en" sz="1700">
                          <a:solidFill>
                            <a:srgbClr val="FF0000"/>
                          </a:solidFill>
                        </a:rPr>
                        <a:t>Assign a back up for each role!</a:t>
                      </a:r>
                      <a:endParaRPr b="1" sz="1700">
                        <a:solidFill>
                          <a:srgbClr val="FF0000"/>
                        </a:solidFill>
                      </a:endParaRPr>
                    </a:p>
                  </a:txBody>
                  <a:tcPr marT="91425" marB="91425" marR="91425" marL="91425">
                    <a:lnL cap="flat" cmpd="sng" w="76200">
                      <a:solidFill>
                        <a:srgbClr val="6AA84F"/>
                      </a:solidFill>
                      <a:prstDash val="solid"/>
                      <a:round/>
                      <a:headEnd len="sm" w="sm" type="none"/>
                      <a:tailEnd len="sm" w="sm" type="none"/>
                    </a:lnL>
                    <a:lnR cap="flat" cmpd="sng" w="76200">
                      <a:solidFill>
                        <a:srgbClr val="6AA84F"/>
                      </a:solidFill>
                      <a:prstDash val="solid"/>
                      <a:round/>
                      <a:headEnd len="sm" w="sm" type="none"/>
                      <a:tailEnd len="sm" w="sm" type="none"/>
                    </a:lnR>
                    <a:lnT cap="flat" cmpd="sng" w="76200">
                      <a:solidFill>
                        <a:srgbClr val="6AA84F"/>
                      </a:solidFill>
                      <a:prstDash val="solid"/>
                      <a:round/>
                      <a:headEnd len="sm" w="sm" type="none"/>
                      <a:tailEnd len="sm" w="sm" type="none"/>
                    </a:lnT>
                    <a:lnB cap="flat" cmpd="sng" w="76200">
                      <a:solidFill>
                        <a:srgbClr val="6AA84F"/>
                      </a:solidFill>
                      <a:prstDash val="solid"/>
                      <a:round/>
                      <a:headEnd len="sm" w="sm" type="none"/>
                      <a:tailEnd len="sm" w="sm" type="none"/>
                    </a:lnB>
                  </a:tcPr>
                </a:tc>
              </a:tr>
            </a:tbl>
          </a:graphicData>
        </a:graphic>
      </p:graphicFrame>
      <p:grpSp>
        <p:nvGrpSpPr>
          <p:cNvPr id="107" name="Google Shape;107;p20"/>
          <p:cNvGrpSpPr/>
          <p:nvPr/>
        </p:nvGrpSpPr>
        <p:grpSpPr>
          <a:xfrm>
            <a:off x="6756301" y="1124300"/>
            <a:ext cx="2252098" cy="2542650"/>
            <a:chOff x="6521201" y="2440750"/>
            <a:chExt cx="2252098" cy="2542650"/>
          </a:xfrm>
        </p:grpSpPr>
        <p:pic>
          <p:nvPicPr>
            <p:cNvPr id="108" name="Google Shape;108;p20"/>
            <p:cNvPicPr preferRelativeResize="0"/>
            <p:nvPr/>
          </p:nvPicPr>
          <p:blipFill>
            <a:blip r:embed="rId3">
              <a:alphaModFix/>
            </a:blip>
            <a:stretch>
              <a:fillRect/>
            </a:stretch>
          </p:blipFill>
          <p:spPr>
            <a:xfrm>
              <a:off x="6521201" y="2440750"/>
              <a:ext cx="2252098" cy="1711349"/>
            </a:xfrm>
            <a:prstGeom prst="rect">
              <a:avLst/>
            </a:prstGeom>
            <a:noFill/>
            <a:ln cap="flat" cmpd="sng" w="9525">
              <a:solidFill>
                <a:schemeClr val="dk1"/>
              </a:solidFill>
              <a:prstDash val="solid"/>
              <a:round/>
              <a:headEnd len="sm" w="sm" type="none"/>
              <a:tailEnd len="sm" w="sm" type="none"/>
            </a:ln>
          </p:spPr>
        </p:pic>
        <p:sp>
          <p:nvSpPr>
            <p:cNvPr id="109" name="Google Shape;109;p20"/>
            <p:cNvSpPr txBox="1"/>
            <p:nvPr/>
          </p:nvSpPr>
          <p:spPr>
            <a:xfrm>
              <a:off x="6685600" y="4152100"/>
              <a:ext cx="1946400" cy="831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a:t>See the Tier 1 Meeting Roles Tool in Your Handouts</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graphicFrame>
        <p:nvGraphicFramePr>
          <p:cNvPr id="114" name="Google Shape;114;p21"/>
          <p:cNvGraphicFramePr/>
          <p:nvPr/>
        </p:nvGraphicFramePr>
        <p:xfrm>
          <a:off x="311700" y="260325"/>
          <a:ext cx="3000000" cy="3000000"/>
        </p:xfrm>
        <a:graphic>
          <a:graphicData uri="http://schemas.openxmlformats.org/drawingml/2006/table">
            <a:tbl>
              <a:tblPr>
                <a:noFill/>
                <a:tableStyleId>{46540317-21CF-4120-B0D7-504FC0B6352B}</a:tableStyleId>
              </a:tblPr>
              <a:tblGrid>
                <a:gridCol w="6101225"/>
              </a:tblGrid>
              <a:tr h="509600">
                <a:tc>
                  <a:txBody>
                    <a:bodyPr/>
                    <a:lstStyle/>
                    <a:p>
                      <a:pPr indent="0" lvl="0" marL="0" rtl="0" algn="ctr">
                        <a:spcBef>
                          <a:spcPts val="0"/>
                        </a:spcBef>
                        <a:spcAft>
                          <a:spcPts val="0"/>
                        </a:spcAft>
                        <a:buNone/>
                      </a:pPr>
                      <a:r>
                        <a:rPr b="1" lang="en" sz="1800"/>
                        <a:t>Sample Tier 1 Team Meeting Flow:</a:t>
                      </a:r>
                      <a:endParaRPr b="1" sz="1800"/>
                    </a:p>
                  </a:txBody>
                  <a:tcPr marT="91425" marB="91425" marR="91425" marL="91425"/>
                </a:tc>
              </a:tr>
              <a:tr h="603625">
                <a:tc>
                  <a:txBody>
                    <a:bodyPr/>
                    <a:lstStyle/>
                    <a:p>
                      <a:pPr indent="0" lvl="0" marL="0" rtl="0" algn="l">
                        <a:spcBef>
                          <a:spcPts val="0"/>
                        </a:spcBef>
                        <a:spcAft>
                          <a:spcPts val="0"/>
                        </a:spcAft>
                        <a:buNone/>
                      </a:pPr>
                      <a:r>
                        <a:rPr b="1" lang="en" sz="1800"/>
                        <a:t>Call meeting to order -- Who is present? Who is filling each role?</a:t>
                      </a:r>
                      <a:endParaRPr b="1" sz="1800"/>
                    </a:p>
                  </a:txBody>
                  <a:tcPr marT="91425" marB="91425" marR="91425" marL="91425"/>
                </a:tc>
              </a:tr>
              <a:tr h="1321575">
                <a:tc>
                  <a:txBody>
                    <a:bodyPr/>
                    <a:lstStyle/>
                    <a:p>
                      <a:pPr indent="0" lvl="0" marL="0" rtl="0" algn="l">
                        <a:spcBef>
                          <a:spcPts val="0"/>
                        </a:spcBef>
                        <a:spcAft>
                          <a:spcPts val="0"/>
                        </a:spcAft>
                        <a:buNone/>
                      </a:pPr>
                      <a:r>
                        <a:rPr b="1" lang="en" sz="1800"/>
                        <a:t>Update progress/problem solve previously defined problems</a:t>
                      </a:r>
                      <a:endParaRPr b="1" sz="1800"/>
                    </a:p>
                    <a:p>
                      <a:pPr indent="0" lvl="0" marL="0" rtl="0" algn="l">
                        <a:spcBef>
                          <a:spcPts val="0"/>
                        </a:spcBef>
                        <a:spcAft>
                          <a:spcPts val="0"/>
                        </a:spcAft>
                        <a:buNone/>
                      </a:pPr>
                      <a:r>
                        <a:rPr lang="en" sz="1700"/>
                        <a:t>Were solutions implemented?  Based on data, is the problem getting better?  Worse?  Was goal reached?  What is next?</a:t>
                      </a:r>
                      <a:endParaRPr sz="1700"/>
                    </a:p>
                  </a:txBody>
                  <a:tcPr marT="91425" marB="91425" marR="91425" marL="91425"/>
                </a:tc>
              </a:tr>
              <a:tr h="859450">
                <a:tc>
                  <a:txBody>
                    <a:bodyPr/>
                    <a:lstStyle/>
                    <a:p>
                      <a:pPr indent="0" lvl="0" marL="0" rtl="0" algn="l">
                        <a:spcBef>
                          <a:spcPts val="0"/>
                        </a:spcBef>
                        <a:spcAft>
                          <a:spcPts val="0"/>
                        </a:spcAft>
                        <a:buNone/>
                      </a:pPr>
                      <a:r>
                        <a:rPr b="1" lang="en" sz="1800"/>
                        <a:t>Define and problem solve new problems</a:t>
                      </a:r>
                      <a:endParaRPr b="1" sz="1800"/>
                    </a:p>
                    <a:p>
                      <a:pPr indent="0" lvl="0" marL="0" rtl="0" algn="l">
                        <a:spcBef>
                          <a:spcPts val="0"/>
                        </a:spcBef>
                        <a:spcAft>
                          <a:spcPts val="0"/>
                        </a:spcAft>
                        <a:buNone/>
                      </a:pPr>
                      <a:r>
                        <a:rPr lang="en" sz="1700"/>
                        <a:t>What is the problem (who, what, where, when, why), identify goals, develop solutions and action plan</a:t>
                      </a:r>
                      <a:endParaRPr sz="1700"/>
                    </a:p>
                  </a:txBody>
                  <a:tcPr marT="91425" marB="91425" marR="91425" marL="91425"/>
                </a:tc>
              </a:tr>
              <a:tr h="477175">
                <a:tc>
                  <a:txBody>
                    <a:bodyPr/>
                    <a:lstStyle/>
                    <a:p>
                      <a:pPr indent="0" lvl="0" marL="0" rtl="0" algn="l">
                        <a:spcBef>
                          <a:spcPts val="0"/>
                        </a:spcBef>
                        <a:spcAft>
                          <a:spcPts val="0"/>
                        </a:spcAft>
                        <a:buNone/>
                      </a:pPr>
                      <a:r>
                        <a:rPr b="1" lang="en" sz="1800"/>
                        <a:t>Discuss organizational/housekeeping items</a:t>
                      </a:r>
                      <a:endParaRPr b="1" sz="1800"/>
                    </a:p>
                  </a:txBody>
                  <a:tcPr marT="91425" marB="91425" marR="91425" marL="91425"/>
                </a:tc>
              </a:tr>
              <a:tr h="763475">
                <a:tc>
                  <a:txBody>
                    <a:bodyPr/>
                    <a:lstStyle/>
                    <a:p>
                      <a:pPr indent="0" lvl="0" marL="0" rtl="0" algn="l">
                        <a:spcBef>
                          <a:spcPts val="0"/>
                        </a:spcBef>
                        <a:spcAft>
                          <a:spcPts val="0"/>
                        </a:spcAft>
                        <a:buNone/>
                      </a:pPr>
                      <a:r>
                        <a:rPr b="1" lang="en" sz="1800"/>
                        <a:t>Wrap up meeting - review data/time for next meeting</a:t>
                      </a:r>
                      <a:r>
                        <a:rPr lang="en" sz="1800"/>
                        <a:t> and complete </a:t>
                      </a:r>
                      <a:r>
                        <a:rPr i="1" lang="en" sz="1800">
                          <a:solidFill>
                            <a:srgbClr val="7030A0"/>
                          </a:solidFill>
                        </a:rPr>
                        <a:t>meeting assessment (how did it go)?</a:t>
                      </a:r>
                      <a:endParaRPr i="1" sz="1800">
                        <a:solidFill>
                          <a:srgbClr val="7030A0"/>
                        </a:solidFill>
                      </a:endParaRPr>
                    </a:p>
                  </a:txBody>
                  <a:tcPr marT="91425" marB="91425" marR="91425" marL="91425"/>
                </a:tc>
              </a:tr>
            </a:tbl>
          </a:graphicData>
        </a:graphic>
      </p:graphicFrame>
      <p:grpSp>
        <p:nvGrpSpPr>
          <p:cNvPr id="115" name="Google Shape;115;p21"/>
          <p:cNvGrpSpPr/>
          <p:nvPr/>
        </p:nvGrpSpPr>
        <p:grpSpPr>
          <a:xfrm>
            <a:off x="6756301" y="1124300"/>
            <a:ext cx="2252098" cy="2542650"/>
            <a:chOff x="6521201" y="2440750"/>
            <a:chExt cx="2252098" cy="2542650"/>
          </a:xfrm>
        </p:grpSpPr>
        <p:pic>
          <p:nvPicPr>
            <p:cNvPr id="116" name="Google Shape;116;p21"/>
            <p:cNvPicPr preferRelativeResize="0"/>
            <p:nvPr/>
          </p:nvPicPr>
          <p:blipFill>
            <a:blip r:embed="rId3">
              <a:alphaModFix/>
            </a:blip>
            <a:stretch>
              <a:fillRect/>
            </a:stretch>
          </p:blipFill>
          <p:spPr>
            <a:xfrm>
              <a:off x="6521201" y="2440750"/>
              <a:ext cx="2252098" cy="1711349"/>
            </a:xfrm>
            <a:prstGeom prst="rect">
              <a:avLst/>
            </a:prstGeom>
            <a:noFill/>
            <a:ln cap="flat" cmpd="sng" w="9525">
              <a:solidFill>
                <a:schemeClr val="dk1"/>
              </a:solidFill>
              <a:prstDash val="solid"/>
              <a:round/>
              <a:headEnd len="sm" w="sm" type="none"/>
              <a:tailEnd len="sm" w="sm" type="none"/>
            </a:ln>
          </p:spPr>
        </p:pic>
        <p:sp>
          <p:nvSpPr>
            <p:cNvPr id="117" name="Google Shape;117;p21"/>
            <p:cNvSpPr txBox="1"/>
            <p:nvPr/>
          </p:nvSpPr>
          <p:spPr>
            <a:xfrm>
              <a:off x="6685600" y="4152100"/>
              <a:ext cx="1946400" cy="8313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
                <a:t>See a Sample Agenda in Your Handouts</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22" title="TIPS Training Meeting 1">
            <a:hlinkClick r:id="rId3"/>
          </p:cNvPr>
          <p:cNvPicPr preferRelativeResize="0"/>
          <p:nvPr/>
        </p:nvPicPr>
        <p:blipFill>
          <a:blip r:embed="rId4">
            <a:alphaModFix/>
          </a:blip>
          <a:stretch>
            <a:fillRect/>
          </a:stretch>
        </p:blipFill>
        <p:spPr>
          <a:xfrm>
            <a:off x="1990200" y="1267650"/>
            <a:ext cx="4572000" cy="3429000"/>
          </a:xfrm>
          <a:prstGeom prst="rect">
            <a:avLst/>
          </a:prstGeom>
          <a:noFill/>
          <a:ln>
            <a:noFill/>
          </a:ln>
        </p:spPr>
      </p:pic>
      <p:sp>
        <p:nvSpPr>
          <p:cNvPr id="124" name="Google Shape;12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89000"/>
              </a:lnSpc>
              <a:spcBef>
                <a:spcPts val="0"/>
              </a:spcBef>
              <a:spcAft>
                <a:spcPts val="0"/>
              </a:spcAft>
              <a:buNone/>
            </a:pPr>
            <a:r>
              <a:rPr lang="en" sz="2650"/>
              <a:t>T</a:t>
            </a:r>
            <a:r>
              <a:rPr lang="en" sz="2650"/>
              <a:t>ier 1 Team Meeting Demonstration using the TIPS II Model </a:t>
            </a:r>
            <a:br>
              <a:rPr lang="en" sz="4300">
                <a:latin typeface="Belleza"/>
                <a:ea typeface="Belleza"/>
                <a:cs typeface="Belleza"/>
                <a:sym typeface="Belleza"/>
              </a:rPr>
            </a:b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1000"/>
                                        <p:tgtEl>
                                          <p:spTgt spid="1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