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5143500" type="screen16x9"/>
  <p:notesSz cx="6858000" cy="9144000"/>
  <p:embeddedFontLs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Oswald Medium" panose="020B0604020202020204" charset="0"/>
      <p:regular r:id="rId49"/>
      <p:bold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  <p:embeddedFont>
      <p:font typeface="Montserrat Medium" panose="020B0604020202020204" charset="0"/>
      <p:regular r:id="rId55"/>
      <p:bold r:id="rId56"/>
      <p:italic r:id="rId57"/>
      <p:bold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Montserrat" panose="020B0604020202020204" charset="0"/>
      <p:regular r:id="rId63"/>
      <p:bold r:id="rId64"/>
      <p:italic r:id="rId65"/>
      <p:boldItalic r:id="rId66"/>
    </p:embeddedFont>
    <p:embeddedFont>
      <p:font typeface="Merriweather" panose="020B060402020202020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B7A6B4-C077-4F26-B76B-8E4D002D1004}">
  <a:tblStyle styleId="{E3B7A6B4-C077-4F26-B76B-8E4D002D10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E2346E4-564C-4820-B623-98E6294ED0C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7C1853-5F36-44BD-9A54-EFB8C7FDF39A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397" autoAdjust="0"/>
  </p:normalViewPr>
  <p:slideViewPr>
    <p:cSldViewPr snapToGrid="0">
      <p:cViewPr varScale="1">
        <p:scale>
          <a:sx n="86" d="100"/>
          <a:sy n="86" d="100"/>
        </p:scale>
        <p:origin x="184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font" Target="fonts/font30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5905c47e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115905c47e1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g115905c47e1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10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5905c47e1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15905c47e1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115905c47e1_0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11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5905c47e1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115905c47e1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115905c47e1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5905c47e1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115905c47e1_0_2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15905c47e1_0_2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13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5905c47e1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115905c47e1_0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115905c47e1_0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14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559f059a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559f059a1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559f059a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559f059a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559f059a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559f059a1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 smtClean="0">
                <a:solidFill>
                  <a:schemeClr val="dk1"/>
                </a:solidFill>
              </a:rPr>
              <a:t>Question 1: Is there an </a:t>
            </a:r>
            <a:r>
              <a:rPr lang="en" sz="1400" b="1" dirty="0" smtClean="0">
                <a:solidFill>
                  <a:srgbClr val="0BA14B"/>
                </a:solidFill>
              </a:rPr>
              <a:t>inequity problem</a:t>
            </a:r>
            <a:r>
              <a:rPr lang="en" sz="1400" b="1" dirty="0" smtClean="0">
                <a:solidFill>
                  <a:schemeClr val="dk1"/>
                </a:solidFill>
              </a:rPr>
              <a:t> in our district and/or school? </a:t>
            </a:r>
            <a:endParaRPr sz="1400" b="1" dirty="0" smtClean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 smtClean="0">
                <a:solidFill>
                  <a:schemeClr val="dk1"/>
                </a:solidFill>
              </a:rPr>
              <a:t>This allows teams to view disciplinary disparities as systemic inequity rather than a deficit characteristic of a group of students based on identity markers.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559f059a1_0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1559f059a1_0_110:notes"/>
          <p:cNvSpPr txBox="1"/>
          <p:nvPr/>
        </p:nvSpPr>
        <p:spPr>
          <a:xfrm>
            <a:off x="3884028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45725" rIns="91500" bIns="457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1559f059a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5" name="Google Shape;325;g11559f059a1_0_110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dk1"/>
                </a:solidFill>
              </a:rPr>
              <a:t>Question 2: What is it about our </a:t>
            </a:r>
            <a:r>
              <a:rPr lang="en" sz="1400" b="1" dirty="0">
                <a:solidFill>
                  <a:srgbClr val="0BA14B"/>
                </a:solidFill>
              </a:rPr>
              <a:t>people, policies, and practices </a:t>
            </a:r>
            <a:r>
              <a:rPr lang="en" sz="1400" b="1" dirty="0">
                <a:solidFill>
                  <a:schemeClr val="dk1"/>
                </a:solidFill>
              </a:rPr>
              <a:t>that contribute to this inequity?</a:t>
            </a:r>
            <a:endParaRPr sz="1400" b="1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Utilizing this question allows schools leadership and MTSS/PBS teams to focus more on the “system”, rather than putting effort into “fixing” students or teachers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559f059a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559f059a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dk1"/>
                </a:solidFill>
              </a:rPr>
              <a:t>Question 3: Which </a:t>
            </a:r>
            <a:r>
              <a:rPr lang="en" sz="1400" b="1" dirty="0">
                <a:solidFill>
                  <a:srgbClr val="0BA14B"/>
                </a:solidFill>
              </a:rPr>
              <a:t>equitable practices</a:t>
            </a:r>
            <a:r>
              <a:rPr lang="en" sz="1400" b="1" dirty="0">
                <a:solidFill>
                  <a:schemeClr val="dk1"/>
                </a:solidFill>
              </a:rPr>
              <a:t> can address discipline inequity?</a:t>
            </a:r>
            <a:endParaRPr sz="1400" b="1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●"/>
            </a:pPr>
            <a:r>
              <a:rPr lang="en" sz="1200" dirty="0">
                <a:solidFill>
                  <a:srgbClr val="1A1A1A"/>
                </a:solidFill>
                <a:highlight>
                  <a:schemeClr val="lt1"/>
                </a:highlight>
              </a:rPr>
              <a:t>When teams develop actions plans to address racial disproportionality, they should select activities and tasks that directly support implementing equity strategies.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243a820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243a820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559f059a1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559f059a1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dk1"/>
                </a:solidFill>
              </a:rPr>
              <a:t>Question 4: </a:t>
            </a:r>
            <a:r>
              <a:rPr lang="en" sz="1400" b="1" dirty="0">
                <a:solidFill>
                  <a:srgbClr val="0BA14B"/>
                </a:solidFill>
              </a:rPr>
              <a:t>Did </a:t>
            </a:r>
            <a:r>
              <a:rPr lang="en" sz="1400" b="1" dirty="0">
                <a:solidFill>
                  <a:schemeClr val="dk1"/>
                </a:solidFill>
              </a:rPr>
              <a:t>the equity strategies </a:t>
            </a:r>
            <a:r>
              <a:rPr lang="en" sz="1400" b="1" dirty="0">
                <a:solidFill>
                  <a:srgbClr val="0BA14B"/>
                </a:solidFill>
              </a:rPr>
              <a:t>decrease </a:t>
            </a:r>
            <a:r>
              <a:rPr lang="en" sz="1400" b="1" dirty="0">
                <a:solidFill>
                  <a:schemeClr val="dk1"/>
                </a:solidFill>
              </a:rPr>
              <a:t>discipline disparity</a:t>
            </a:r>
            <a:r>
              <a:rPr lang="en" sz="1400" b="1" dirty="0">
                <a:solidFill>
                  <a:srgbClr val="0BA14B"/>
                </a:solidFill>
              </a:rPr>
              <a:t>?</a:t>
            </a:r>
            <a:endParaRPr sz="1400" b="1" dirty="0">
              <a:solidFill>
                <a:srgbClr val="0BA14B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●"/>
            </a:pPr>
            <a:r>
              <a:rPr lang="en" sz="1200" dirty="0">
                <a:solidFill>
                  <a:srgbClr val="1A1A1A"/>
                </a:solidFill>
                <a:highlight>
                  <a:schemeClr val="lt1"/>
                </a:highlight>
              </a:rPr>
              <a:t>Schools should use multiple data sources to monitor and the data should assess systems and methods in seeking to understand student outcomes rather than only looking at outcome data as a measure of determining equitable outcomes. </a:t>
            </a:r>
            <a:endParaRPr sz="1350" dirty="0">
              <a:solidFill>
                <a:srgbClr val="41414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559f059a1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1559f059a1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dk1"/>
                </a:solidFill>
              </a:rPr>
              <a:t>Question 5: </a:t>
            </a:r>
            <a:r>
              <a:rPr lang="en" sz="1400" b="1" dirty="0">
                <a:solidFill>
                  <a:srgbClr val="0BA14B"/>
                </a:solidFill>
              </a:rPr>
              <a:t>Who is at the table</a:t>
            </a:r>
            <a:r>
              <a:rPr lang="en" sz="1400" b="1" dirty="0">
                <a:solidFill>
                  <a:schemeClr val="dk1"/>
                </a:solidFill>
              </a:rPr>
              <a:t> when decisions are made about our school systems?</a:t>
            </a:r>
            <a:endParaRPr sz="1400" b="1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  <a:highlight>
                  <a:schemeClr val="lt1"/>
                </a:highlight>
              </a:rPr>
              <a:t>This question surfaces who is present and included and who is not as systems are created and maintained. 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1463c78936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1463c78936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1463c789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1463c789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463c7893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463c7893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559f059a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1559f059a1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559f059a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1559f059a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463c78936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463c78936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463c78936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463c78936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15719d0cc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15719d0cc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243a82034_0_1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243a82034_0_1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463c78936_9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1463c78936_9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1234b1202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1234b1202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1510fd739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1510fd739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510fd739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1510fd739a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234b12025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234b12025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1234b12025_0_2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1234b12025_0_2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https://www.delawarepbs.org/suicide-prevention-using-mtss/</a:t>
            </a: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510fd61f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510fd61f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1234b12025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1234b12025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 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1234b12025_0_2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1234b12025_0_2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00808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510fd61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1510fd61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559f059a1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1559f059a1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234b12025_0_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1234b12025_0_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1243a8203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1243a8203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559f059a1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559f059a1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559f059a1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1559f059a1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559f059a1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559f059a1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228fd7f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1228fd7f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463c78936_9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463c78936_9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214800" y="1948213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2"/>
          </p:nvPr>
        </p:nvSpPr>
        <p:spPr>
          <a:xfrm>
            <a:off x="1214800" y="2261988"/>
            <a:ext cx="2438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3"/>
          </p:nvPr>
        </p:nvSpPr>
        <p:spPr>
          <a:xfrm>
            <a:off x="5490800" y="1948213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"/>
          </p:nvPr>
        </p:nvSpPr>
        <p:spPr>
          <a:xfrm>
            <a:off x="5490800" y="2261988"/>
            <a:ext cx="2438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623888" y="1282309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23888" y="3442103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62984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887391" y="740574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>
            <a:spLocks noGrp="1"/>
          </p:cNvSpPr>
          <p:nvPr>
            <p:ph type="pic" idx="2"/>
          </p:nvPr>
        </p:nvSpPr>
        <p:spPr>
          <a:xfrm>
            <a:off x="3887391" y="740574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 rot="5400000">
            <a:off x="1349477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articles/5-questions-every-team-should-ask-about-racial-disproportionalit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bis.org/resource/integrated-tiered-fidelity-inventory-companion-guide" TargetMode="External"/><Relationship Id="rId5" Type="http://schemas.openxmlformats.org/officeDocument/2006/relationships/hyperlink" Target="http://www.delawarepbs.org/wp-content/uploads/2020/02/DE-PBS-Key-Feature-Status-Tracker-2020-PDF-Version.pdf" TargetMode="External"/><Relationship Id="rId4" Type="http://schemas.openxmlformats.org/officeDocument/2006/relationships/hyperlink" Target="https://www.pbisapps.org/resource/swpbis-tiered-fidelity-inventor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pbis-cultural-responsiveness-field-guide-resources-for-trainers-and-coache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swpbis-tiered-fidelity-inventor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delawarepbs.org/wp-content/uploads/2020/02/DE-PBS-Key-Feature-Status-Tracker-2020-PDF-Version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delawarepbs.org/wp-content/uploads/2020/07/McIntosh-Girvan-Horner-Smolkowski-Sugai-2018-A-5-Point-Intervention-Approach-for-Enhancing-Equity-in-School-Discipline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awarepbs.org/wp-content/uploads/2020/07/McIntosh-Girvan-Horner-Smolkowski-Sugai-2018-A-5-Point-Intervention-Approach-for-Enhancing-Equity-in-School-Discipline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bis.org/video/equity-in-school-discipline-enhancing-commitment-through-teacher-training" TargetMode="External"/><Relationship Id="rId3" Type="http://schemas.openxmlformats.org/officeDocument/2006/relationships/hyperlink" Target="https://www.delawarepbs.org/wp-content/uploads/2021/05/Calculating-Risk-Ratios-How-To-1.docx" TargetMode="External"/><Relationship Id="rId7" Type="http://schemas.openxmlformats.org/officeDocument/2006/relationships/hyperlink" Target="https://www.delawarepbs.org/wp-content/uploads/2020/07/McIntosh-Barnes-Elason-_-Morris-2014-Using-Discipline-Data-within-SWPBIS-to-Identify-and-Address-Disproportionality_-A-Guide-for-School-Teams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bis.org/resource/data-analysts-worksheet" TargetMode="External"/><Relationship Id="rId5" Type="http://schemas.openxmlformats.org/officeDocument/2006/relationships/hyperlink" Target="https://www.pbis.org/video/using-data-and-data-systems-to-address-discipline-disproportionality" TargetMode="External"/><Relationship Id="rId4" Type="http://schemas.openxmlformats.org/officeDocument/2006/relationships/hyperlink" Target="https://www.youtube.com/watch?v=pPtvKtJ5Ol8" TargetMode="External"/><Relationship Id="rId9" Type="http://schemas.openxmlformats.org/officeDocument/2006/relationships/hyperlink" Target="https://www.delawarepbs.org/correcting-problem-behavior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discussing-race-racism-and-important-current-events-with-students-a-guide-with-lesson-plans-and-resource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https://www.pbis.org/resource/key-elements-of-policies-to-address-discipline-disproportionality-a-guide-for-district-and-school-team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bis.org/resource/discussing-race-racism-and-important-current-events-with-students-a-guide-with-lesson-plans-and-resource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awarepbs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hyperlink" Target="https://www.delawarepbs.org/suicide-prevention-using-mts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teri.lawler@doe.k12.de.u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awarepbs.org/ddr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awarepbs.org/pd/tier-1-universal-school-wide-framewor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delawarepbs.org/recognition/" TargetMode="External"/><Relationship Id="rId4" Type="http://schemas.openxmlformats.org/officeDocument/2006/relationships/hyperlink" Target="http://www.delawarepbs.org/ddr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ctrTitle"/>
          </p:nvPr>
        </p:nvSpPr>
        <p:spPr>
          <a:xfrm>
            <a:off x="276325" y="890325"/>
            <a:ext cx="5432400" cy="896400"/>
          </a:xfrm>
          <a:prstGeom prst="rect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DE-PBS Cadre Meeting</a:t>
            </a: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February 17, 2022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4725" y="2472525"/>
            <a:ext cx="4171500" cy="230677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36"/>
          <p:cNvGrpSpPr/>
          <p:nvPr/>
        </p:nvGrpSpPr>
        <p:grpSpPr>
          <a:xfrm>
            <a:off x="-789" y="4068252"/>
            <a:ext cx="9144000" cy="203545"/>
            <a:chOff x="0" y="2409092"/>
            <a:chExt cx="9144000" cy="685800"/>
          </a:xfrm>
        </p:grpSpPr>
        <p:sp>
          <p:nvSpPr>
            <p:cNvPr id="214" name="Google Shape;214;p36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6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6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6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6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9" name="Google Shape;219;p36"/>
          <p:cNvPicPr preferRelativeResize="0"/>
          <p:nvPr/>
        </p:nvPicPr>
        <p:blipFill rotWithShape="1">
          <a:blip r:embed="rId3">
            <a:alphaModFix/>
          </a:blip>
          <a:srcRect b="10273"/>
          <a:stretch/>
        </p:blipFill>
        <p:spPr>
          <a:xfrm>
            <a:off x="397" y="18791"/>
            <a:ext cx="1828009" cy="169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/>
          <p:cNvPicPr preferRelativeResize="0"/>
          <p:nvPr/>
        </p:nvPicPr>
        <p:blipFill rotWithShape="1">
          <a:blip r:embed="rId4">
            <a:alphaModFix/>
          </a:blip>
          <a:srcRect l="13156"/>
          <a:stretch/>
        </p:blipFill>
        <p:spPr>
          <a:xfrm>
            <a:off x="1828011" y="101066"/>
            <a:ext cx="1857393" cy="158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 rotWithShape="1">
          <a:blip r:embed="rId5">
            <a:alphaModFix/>
          </a:blip>
          <a:srcRect l="17295" r="2369"/>
          <a:stretch/>
        </p:blipFill>
        <p:spPr>
          <a:xfrm rot="5400000">
            <a:off x="3836626" y="61817"/>
            <a:ext cx="146917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 rotWithShape="1">
          <a:blip r:embed="rId6">
            <a:alphaModFix/>
          </a:blip>
          <a:srcRect l="5314" r="30881"/>
          <a:stretch/>
        </p:blipFill>
        <p:spPr>
          <a:xfrm>
            <a:off x="7315200" y="276325"/>
            <a:ext cx="1828801" cy="14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7">
            <a:alphaModFix/>
          </a:blip>
          <a:srcRect l="4507" t="9550" b="23330"/>
          <a:stretch/>
        </p:blipFill>
        <p:spPr>
          <a:xfrm flipH="1">
            <a:off x="5485611" y="266525"/>
            <a:ext cx="1828009" cy="1445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36"/>
          <p:cNvGrpSpPr/>
          <p:nvPr/>
        </p:nvGrpSpPr>
        <p:grpSpPr>
          <a:xfrm>
            <a:off x="0" y="-19"/>
            <a:ext cx="9144000" cy="284881"/>
            <a:chOff x="0" y="2409092"/>
            <a:chExt cx="9144000" cy="685800"/>
          </a:xfrm>
        </p:grpSpPr>
        <p:sp>
          <p:nvSpPr>
            <p:cNvPr id="225" name="Google Shape;225;p36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36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36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6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6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0" name="Google Shape;230;p36"/>
          <p:cNvPicPr preferRelativeResize="0"/>
          <p:nvPr/>
        </p:nvPicPr>
        <p:blipFill rotWithShape="1">
          <a:blip r:embed="rId8">
            <a:alphaModFix/>
          </a:blip>
          <a:srcRect l="39073" t="78559" r="43796" b="13538"/>
          <a:stretch/>
        </p:blipFill>
        <p:spPr>
          <a:xfrm>
            <a:off x="2577305" y="4369636"/>
            <a:ext cx="3670426" cy="714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>
            <a:spLocks noGrp="1"/>
          </p:cNvSpPr>
          <p:nvPr>
            <p:ph type="ctrTitle"/>
          </p:nvPr>
        </p:nvSpPr>
        <p:spPr>
          <a:xfrm>
            <a:off x="0" y="1671922"/>
            <a:ext cx="9144000" cy="1277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" sz="5000" b="1">
                <a:solidFill>
                  <a:schemeClr val="lt1"/>
                </a:solidFill>
              </a:rPr>
              <a:t>FFY 20-25 APR Target Setting</a:t>
            </a:r>
            <a:br>
              <a:rPr lang="en" sz="5000" b="1">
                <a:solidFill>
                  <a:schemeClr val="lt1"/>
                </a:solidFill>
              </a:rPr>
            </a:br>
            <a:r>
              <a:rPr lang="en" sz="1600" b="1">
                <a:solidFill>
                  <a:schemeClr val="lt1"/>
                </a:solidFill>
              </a:rPr>
              <a:t/>
            </a:r>
            <a:br>
              <a:rPr lang="en" sz="1600" b="1">
                <a:solidFill>
                  <a:schemeClr val="lt1"/>
                </a:solidFill>
              </a:rPr>
            </a:br>
            <a:endParaRPr sz="1600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37"/>
          <p:cNvGrpSpPr/>
          <p:nvPr/>
        </p:nvGrpSpPr>
        <p:grpSpPr>
          <a:xfrm>
            <a:off x="0" y="4728098"/>
            <a:ext cx="9144000" cy="48280"/>
            <a:chOff x="0" y="2409092"/>
            <a:chExt cx="9144000" cy="685800"/>
          </a:xfrm>
        </p:grpSpPr>
        <p:sp>
          <p:nvSpPr>
            <p:cNvPr id="239" name="Google Shape;239;p37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4" name="Google Shape;24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4" y="50656"/>
            <a:ext cx="863177" cy="8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628650" y="-5755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" sz="4800" b="1">
                <a:solidFill>
                  <a:schemeClr val="lt1"/>
                </a:solidFill>
              </a:rPr>
              <a:t>Target Setting</a:t>
            </a:r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body" idx="1"/>
          </p:nvPr>
        </p:nvSpPr>
        <p:spPr>
          <a:xfrm>
            <a:off x="449705" y="1349115"/>
            <a:ext cx="8065500" cy="3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71446" lvl="0" indent="-148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400"/>
              <a:t>Indicator 4B (Compliance Indicator) Target is set at 0%</a:t>
            </a:r>
            <a:endParaRPr/>
          </a:p>
          <a:p>
            <a:pPr marL="171446" lvl="0" indent="-19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171446" lvl="0" indent="-148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400"/>
              <a:t>4A (Results Indicator) Stake holders met and set targets in 2018. </a:t>
            </a:r>
            <a:endParaRPr/>
          </a:p>
          <a:p>
            <a:pPr marL="171446" lvl="0" indent="-19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/>
              <a:t>FFY17 - 50%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/>
              <a:t>FFY18 - 50%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/>
              <a:t>FFY 19 - 40%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FFY20 - 40%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FFY21 - 32%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FFY22 - 32%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47" name="Google Shape;247;p37"/>
          <p:cNvSpPr/>
          <p:nvPr/>
        </p:nvSpPr>
        <p:spPr>
          <a:xfrm>
            <a:off x="614719" y="1721280"/>
            <a:ext cx="92373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38"/>
          <p:cNvGrpSpPr/>
          <p:nvPr/>
        </p:nvGrpSpPr>
        <p:grpSpPr>
          <a:xfrm>
            <a:off x="0" y="4728098"/>
            <a:ext cx="9144000" cy="48280"/>
            <a:chOff x="0" y="2409092"/>
            <a:chExt cx="9144000" cy="685800"/>
          </a:xfrm>
        </p:grpSpPr>
        <p:sp>
          <p:nvSpPr>
            <p:cNvPr id="255" name="Google Shape;255;p38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8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8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8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0" name="Google Shape;26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4" y="50656"/>
            <a:ext cx="863177" cy="8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>
            <a:spLocks noGrp="1"/>
          </p:cNvSpPr>
          <p:nvPr>
            <p:ph type="title"/>
          </p:nvPr>
        </p:nvSpPr>
        <p:spPr>
          <a:xfrm>
            <a:off x="628650" y="-5755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" sz="4800" b="1">
                <a:solidFill>
                  <a:schemeClr val="lt1"/>
                </a:solidFill>
              </a:rPr>
              <a:t>Target Setting</a:t>
            </a:r>
            <a:endParaRPr/>
          </a:p>
        </p:txBody>
      </p:sp>
      <p:sp>
        <p:nvSpPr>
          <p:cNvPr id="262" name="Google Shape;262;p38"/>
          <p:cNvSpPr txBox="1">
            <a:spLocks noGrp="1"/>
          </p:cNvSpPr>
          <p:nvPr>
            <p:ph type="body" idx="1"/>
          </p:nvPr>
        </p:nvSpPr>
        <p:spPr>
          <a:xfrm>
            <a:off x="449705" y="1349115"/>
            <a:ext cx="8065500" cy="3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Based on Stakeholder feedback from DE-PBS Cadre, Equity in IDEA and GACEC the follow decisions were made for targets: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FFY20 - 40%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FFY21 - 32%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FFY22 - 32%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FFY23 -  32%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FFY24 -  32%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400" b="1"/>
              <a:t>FFY25 -  32%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63" name="Google Shape;263;p38"/>
          <p:cNvSpPr/>
          <p:nvPr/>
        </p:nvSpPr>
        <p:spPr>
          <a:xfrm>
            <a:off x="614719" y="1721280"/>
            <a:ext cx="92373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0" name="Google Shape;270;p39"/>
          <p:cNvGrpSpPr/>
          <p:nvPr/>
        </p:nvGrpSpPr>
        <p:grpSpPr>
          <a:xfrm>
            <a:off x="0" y="4728098"/>
            <a:ext cx="9144000" cy="48280"/>
            <a:chOff x="0" y="2409092"/>
            <a:chExt cx="9144000" cy="685800"/>
          </a:xfrm>
        </p:grpSpPr>
        <p:sp>
          <p:nvSpPr>
            <p:cNvPr id="271" name="Google Shape;271;p39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9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9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39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9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6" name="Google Shape;27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4" y="50656"/>
            <a:ext cx="863177" cy="8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628650" y="-5755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" sz="4800" b="1">
                <a:solidFill>
                  <a:schemeClr val="lt1"/>
                </a:solidFill>
              </a:rPr>
              <a:t>Discipline Data</a:t>
            </a:r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279" name="Google Shape;279;p39"/>
          <p:cNvSpPr/>
          <p:nvPr/>
        </p:nvSpPr>
        <p:spPr>
          <a:xfrm>
            <a:off x="614719" y="1721280"/>
            <a:ext cx="92373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9"/>
          <p:cNvSpPr txBox="1"/>
          <p:nvPr/>
        </p:nvSpPr>
        <p:spPr>
          <a:xfrm>
            <a:off x="614719" y="1231132"/>
            <a:ext cx="7935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Indicator 4 data will be sent to LEAs in late </a:t>
            </a:r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review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 Disproportionality determinations sent early </a:t>
            </a:r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39" descr="Research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3785" y="2501921"/>
            <a:ext cx="1117190" cy="111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40"/>
          <p:cNvGrpSpPr/>
          <p:nvPr/>
        </p:nvGrpSpPr>
        <p:grpSpPr>
          <a:xfrm>
            <a:off x="0" y="4728098"/>
            <a:ext cx="9144000" cy="48280"/>
            <a:chOff x="0" y="2409092"/>
            <a:chExt cx="9144000" cy="685800"/>
          </a:xfrm>
        </p:grpSpPr>
        <p:sp>
          <p:nvSpPr>
            <p:cNvPr id="289" name="Google Shape;289;p40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4" name="Google Shape;29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4" y="50656"/>
            <a:ext cx="863177" cy="8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0"/>
          <p:cNvSpPr txBox="1">
            <a:spLocks noGrp="1"/>
          </p:cNvSpPr>
          <p:nvPr>
            <p:ph type="title"/>
          </p:nvPr>
        </p:nvSpPr>
        <p:spPr>
          <a:xfrm>
            <a:off x="628650" y="-5755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" sz="4800" b="1">
                <a:solidFill>
                  <a:schemeClr val="lt1"/>
                </a:solidFill>
              </a:rPr>
              <a:t>Questions to ask</a:t>
            </a:r>
            <a:endParaRPr/>
          </a:p>
        </p:txBody>
      </p:sp>
      <p:sp>
        <p:nvSpPr>
          <p:cNvPr id="296" name="Google Shape;296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297" name="Google Shape;297;p40"/>
          <p:cNvSpPr/>
          <p:nvPr/>
        </p:nvSpPr>
        <p:spPr>
          <a:xfrm>
            <a:off x="614719" y="1721280"/>
            <a:ext cx="92373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0"/>
          <p:cNvSpPr txBox="1"/>
          <p:nvPr/>
        </p:nvSpPr>
        <p:spPr>
          <a:xfrm>
            <a:off x="579657" y="1129751"/>
            <a:ext cx="79356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we make connections between Indicator 4 and broader discipline data?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we need to conduct a review of our Policies, Procedures and Practices?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that mean conducting a self-assessment?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Determining root cause?</a:t>
            </a:r>
            <a:endParaRPr/>
          </a:p>
          <a:p>
            <a:pPr marL="742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MTSS Coaches, let’s ask</a:t>
            </a:r>
            <a:endParaRPr/>
          </a:p>
        </p:txBody>
      </p:sp>
      <p:sp>
        <p:nvSpPr>
          <p:cNvPr id="304" name="Google Shape;304;p41"/>
          <p:cNvSpPr txBox="1">
            <a:spLocks noGrp="1"/>
          </p:cNvSpPr>
          <p:nvPr>
            <p:ph type="body" idx="1"/>
          </p:nvPr>
        </p:nvSpPr>
        <p:spPr>
          <a:xfrm>
            <a:off x="4528525" y="584000"/>
            <a:ext cx="4370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Char char="-"/>
            </a:pPr>
            <a:r>
              <a:rPr lang="en" sz="1500">
                <a:solidFill>
                  <a:srgbClr val="1A1A1A"/>
                </a:solidFill>
              </a:rPr>
              <a:t>How can I connect with those in my district receiving this data?  OR If I receive this data, who else should I connect with others to be part of the data review process?  </a:t>
            </a:r>
            <a:endParaRPr sz="15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rgbClr val="1A1A1A"/>
              </a:solidFill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500"/>
              <a:buChar char="-"/>
            </a:pPr>
            <a:r>
              <a:rPr lang="en" sz="1500">
                <a:solidFill>
                  <a:srgbClr val="1A1A1A"/>
                </a:solidFill>
              </a:rPr>
              <a:t>Is there someone on the data review team that is data savvy?  Someone with additional data access?  </a:t>
            </a:r>
            <a:endParaRPr sz="15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rgbClr val="1A1A1A"/>
              </a:solidFill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500"/>
              <a:buChar char="-"/>
            </a:pPr>
            <a:r>
              <a:rPr lang="en" sz="1500">
                <a:solidFill>
                  <a:srgbClr val="1A1A1A"/>
                </a:solidFill>
              </a:rPr>
              <a:t>How can I support the data review and problem solving process? </a:t>
            </a:r>
            <a:endParaRPr sz="1500">
              <a:solidFill>
                <a:srgbClr val="1A1A1A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563C1"/>
                </a:solidFill>
              </a:rPr>
              <a:t>You are equipped with MTSS/PBS knowledge!  You have the questions to ask and resources to guide planning. </a:t>
            </a:r>
            <a:endParaRPr sz="1500">
              <a:solidFill>
                <a:srgbClr val="0563C1"/>
              </a:solidFill>
            </a:endParaRPr>
          </a:p>
        </p:txBody>
      </p:sp>
      <p:pic>
        <p:nvPicPr>
          <p:cNvPr id="305" name="Google Shape;3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847" y="1783600"/>
            <a:ext cx="1347101" cy="134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9625" y="3974550"/>
            <a:ext cx="892150" cy="95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2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Questions Every Team Should Ask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Racial Disproportionality</a:t>
            </a:r>
            <a:endParaRPr/>
          </a:p>
        </p:txBody>
      </p:sp>
      <p:sp>
        <p:nvSpPr>
          <p:cNvPr id="312" name="Google Shape;312;p42"/>
          <p:cNvSpPr txBox="1"/>
          <p:nvPr/>
        </p:nvSpPr>
        <p:spPr>
          <a:xfrm>
            <a:off x="210300" y="1410900"/>
            <a:ext cx="84765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1: Is there an </a:t>
            </a:r>
            <a:r>
              <a:rPr lang="en" sz="2200" b="1">
                <a:solidFill>
                  <a:srgbClr val="0BA14B"/>
                </a:solidFill>
              </a:rPr>
              <a:t>inequity problem</a:t>
            </a:r>
            <a:r>
              <a:rPr lang="en" sz="2200" b="1"/>
              <a:t> in our district and/or school?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2: What is it about our </a:t>
            </a:r>
            <a:r>
              <a:rPr lang="en" sz="2200" b="1">
                <a:solidFill>
                  <a:srgbClr val="0BA14B"/>
                </a:solidFill>
              </a:rPr>
              <a:t>people, policies, and practices </a:t>
            </a:r>
            <a:r>
              <a:rPr lang="en" sz="2200" b="1"/>
              <a:t>that contribute to this inequity?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3: Which </a:t>
            </a:r>
            <a:r>
              <a:rPr lang="en" sz="2200" b="1">
                <a:solidFill>
                  <a:srgbClr val="0BA14B"/>
                </a:solidFill>
              </a:rPr>
              <a:t>equitable practices</a:t>
            </a:r>
            <a:r>
              <a:rPr lang="en" sz="2200" b="1"/>
              <a:t> can address discipline inequity?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4: </a:t>
            </a:r>
            <a:r>
              <a:rPr lang="en" sz="2200" b="1">
                <a:solidFill>
                  <a:srgbClr val="0BA14B"/>
                </a:solidFill>
              </a:rPr>
              <a:t>Did </a:t>
            </a:r>
            <a:r>
              <a:rPr lang="en" sz="2200" b="1"/>
              <a:t>the equity strategies </a:t>
            </a:r>
            <a:r>
              <a:rPr lang="en" sz="2200" b="1">
                <a:solidFill>
                  <a:srgbClr val="0BA14B"/>
                </a:solidFill>
              </a:rPr>
              <a:t>decrease </a:t>
            </a:r>
            <a:r>
              <a:rPr lang="en" sz="2200" b="1"/>
              <a:t>discipline disparit</a:t>
            </a:r>
            <a:r>
              <a:rPr lang="en" sz="2200" b="1">
                <a:solidFill>
                  <a:schemeClr val="dk1"/>
                </a:solidFill>
              </a:rPr>
              <a:t>y?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5: </a:t>
            </a:r>
            <a:r>
              <a:rPr lang="en" sz="2000" b="1">
                <a:solidFill>
                  <a:srgbClr val="0BA14B"/>
                </a:solidFill>
              </a:rPr>
              <a:t>Who</a:t>
            </a:r>
            <a:r>
              <a:rPr lang="en" sz="2000" b="1"/>
              <a:t> is at the table when decisions are made about our school systems?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313" name="Google Shape;313;p42"/>
          <p:cNvSpPr txBox="1"/>
          <p:nvPr/>
        </p:nvSpPr>
        <p:spPr>
          <a:xfrm>
            <a:off x="6262200" y="589913"/>
            <a:ext cx="2233500" cy="6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414141"/>
                </a:solidFill>
                <a:highlight>
                  <a:srgbClr val="FFFFFF"/>
                </a:highlight>
              </a:rPr>
              <a:t>Dr. Ruthie Payno-Simmons</a:t>
            </a:r>
            <a:endParaRPr dirty="0"/>
          </a:p>
        </p:txBody>
      </p:sp>
      <p:pic>
        <p:nvPicPr>
          <p:cNvPr id="314" name="Google Shape;31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2888" y="175238"/>
            <a:ext cx="1266825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Questions Every Team Should Ask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Racial Disproportionality</a:t>
            </a:r>
            <a:endParaRPr/>
          </a:p>
        </p:txBody>
      </p:sp>
      <p:sp>
        <p:nvSpPr>
          <p:cNvPr id="320" name="Google Shape;320;p43"/>
          <p:cNvSpPr txBox="1"/>
          <p:nvPr/>
        </p:nvSpPr>
        <p:spPr>
          <a:xfrm>
            <a:off x="134100" y="1258500"/>
            <a:ext cx="8875800" cy="4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Question 1: Is there an </a:t>
            </a:r>
            <a:r>
              <a:rPr lang="en" sz="1800" b="1">
                <a:solidFill>
                  <a:srgbClr val="0BA14B"/>
                </a:solidFill>
              </a:rPr>
              <a:t>inequity problem </a:t>
            </a:r>
            <a:r>
              <a:rPr lang="en" sz="1800" b="1"/>
              <a:t>in our district and/or school?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>
                <a:solidFill>
                  <a:srgbClr val="0563C1"/>
                </a:solidFill>
                <a:highlight>
                  <a:schemeClr val="lt1"/>
                </a:highlight>
              </a:rPr>
              <a:t>[Language Matters]</a:t>
            </a:r>
            <a:r>
              <a:rPr lang="en" sz="1700" b="1">
                <a:highlight>
                  <a:schemeClr val="lt1"/>
                </a:highlight>
              </a:rPr>
              <a:t> </a:t>
            </a:r>
            <a:r>
              <a:rPr lang="en" sz="1700"/>
              <a:t>This allows teams to view disciplinary disparities as systemic inequity rather than a deficit characteristic of a group of students based on identity markers.</a:t>
            </a:r>
            <a:endParaRPr sz="17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i="1">
                <a:highlight>
                  <a:srgbClr val="FFFFFF"/>
                </a:highlight>
              </a:rPr>
              <a:t>What is/are the inequities leading to our disproportionate discipline outcomes for the group(s) of students identified? </a:t>
            </a:r>
            <a:endParaRPr sz="1600" i="1"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>
                <a:solidFill>
                  <a:srgbClr val="0563C1"/>
                </a:solidFill>
                <a:highlight>
                  <a:srgbClr val="FFFFFF"/>
                </a:highlight>
              </a:rPr>
              <a:t>[Disaggregate]</a:t>
            </a:r>
            <a:r>
              <a:rPr lang="en" sz="1700" b="1">
                <a:highlight>
                  <a:srgbClr val="FFFFFF"/>
                </a:highlight>
              </a:rPr>
              <a:t> </a:t>
            </a:r>
            <a:r>
              <a:rPr lang="en" sz="1700">
                <a:highlight>
                  <a:srgbClr val="FFFFFF"/>
                </a:highlight>
              </a:rPr>
              <a:t>Teams can look at Referrals by Ethnicity Reports and Risk Ratios as a starting point to identify if there is a discipline disparity. If yes, dig deeper to understand more about what in their systems affects this group the most.</a:t>
            </a:r>
            <a:endParaRPr sz="1700">
              <a:highlight>
                <a:srgbClr val="FFFFFF"/>
              </a:highlight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i="1">
                <a:highlight>
                  <a:srgbClr val="FFFFFF"/>
                </a:highlight>
              </a:rPr>
              <a:t>Where does the inequity occur?</a:t>
            </a:r>
            <a:endParaRPr sz="1600" i="1">
              <a:highlight>
                <a:srgbClr val="FFFFFF"/>
              </a:highlight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i="1">
                <a:highlight>
                  <a:srgbClr val="FFFFFF"/>
                </a:highlight>
              </a:rPr>
              <a:t>When does it happen?</a:t>
            </a:r>
            <a:endParaRPr sz="1600" i="1">
              <a:highlight>
                <a:srgbClr val="FFFFFF"/>
              </a:highlight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i="1">
                <a:highlight>
                  <a:srgbClr val="FFFFFF"/>
                </a:highlight>
              </a:rPr>
              <a:t>Why does the inequity happen?</a:t>
            </a:r>
            <a:endParaRPr sz="1600" i="1"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4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2925" y="4647288"/>
            <a:ext cx="1058780" cy="42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4"/>
          <p:cNvSpPr txBox="1">
            <a:spLocks noGrp="1"/>
          </p:cNvSpPr>
          <p:nvPr>
            <p:ph type="title"/>
          </p:nvPr>
        </p:nvSpPr>
        <p:spPr>
          <a:xfrm>
            <a:off x="276000" y="2694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Questions Every Team Should Ask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Racial Disproportionality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4"/>
          <p:cNvSpPr txBox="1"/>
          <p:nvPr/>
        </p:nvSpPr>
        <p:spPr>
          <a:xfrm>
            <a:off x="146075" y="1394025"/>
            <a:ext cx="5221500" cy="3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Question 2: What is it about our people, policies, and practices that contribute to this inequity?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b="1">
                <a:solidFill>
                  <a:srgbClr val="0563C1"/>
                </a:solidFill>
              </a:rPr>
              <a:t>[System Focus] </a:t>
            </a:r>
            <a:r>
              <a:rPr lang="en" sz="1500"/>
              <a:t>Utilizing this question allows school leadership and MTSS/PBS teams to focus more on the “system”, rather than putting effort into “fixing” students or teachers.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500" b="1">
                <a:solidFill>
                  <a:srgbClr val="0563C1"/>
                </a:solidFill>
              </a:rPr>
              <a:t>[Multiple data sources] </a:t>
            </a:r>
            <a:r>
              <a:rPr lang="en" sz="1500"/>
              <a:t>Teams can use the</a:t>
            </a:r>
            <a:r>
              <a:rPr lang="en" sz="1500">
                <a:uFill>
                  <a:noFill/>
                </a:uFill>
                <a:hlinkClick r:id="rId4"/>
              </a:rPr>
              <a:t> </a:t>
            </a:r>
            <a:r>
              <a:rPr lang="en" sz="15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Tiered Fidelity Inventory</a:t>
            </a:r>
            <a:r>
              <a:rPr lang="en" sz="1500"/>
              <a:t> or </a:t>
            </a:r>
            <a:r>
              <a:rPr lang="en" sz="1500" u="sng">
                <a:solidFill>
                  <a:schemeClr val="hlink"/>
                </a:solidFill>
                <a:hlinkClick r:id="rId5"/>
              </a:rPr>
              <a:t>Tier 1 Key Feature Status Tracker</a:t>
            </a:r>
            <a:r>
              <a:rPr lang="en" sz="1500"/>
              <a:t> to help assess </a:t>
            </a:r>
            <a:r>
              <a:rPr lang="en" b="1"/>
              <a:t>systems, practices, and outcomes</a:t>
            </a:r>
            <a:r>
              <a:rPr lang="en"/>
              <a:t>. Exploration of the </a:t>
            </a:r>
            <a:r>
              <a:rPr lang="en" u="sng">
                <a:solidFill>
                  <a:schemeClr val="hlink"/>
                </a:solidFill>
                <a:hlinkClick r:id="rId6"/>
              </a:rPr>
              <a:t>Integrated TFI Companion Guide</a:t>
            </a:r>
            <a:r>
              <a:rPr lang="en"/>
              <a:t> can support school teams, coaches, and trainers working to focus on cultural responsiveness and support for mental health and wellness within the MTSS/PBS framework.</a:t>
            </a:r>
            <a:endParaRPr sz="1500"/>
          </a:p>
        </p:txBody>
      </p:sp>
      <p:pic>
        <p:nvPicPr>
          <p:cNvPr id="330" name="Google Shape;33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6450" y="1318900"/>
            <a:ext cx="3471624" cy="3328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Questions Every Team Should Ask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Racial Disproportionality</a:t>
            </a:r>
            <a:endParaRPr/>
          </a:p>
        </p:txBody>
      </p:sp>
      <p:sp>
        <p:nvSpPr>
          <p:cNvPr id="336" name="Google Shape;336;p45"/>
          <p:cNvSpPr txBox="1"/>
          <p:nvPr/>
        </p:nvSpPr>
        <p:spPr>
          <a:xfrm>
            <a:off x="345425" y="1291550"/>
            <a:ext cx="85611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Question 3: Which equitable practices can address discipline inequity?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Char char="●"/>
            </a:pPr>
            <a:r>
              <a:rPr lang="en" sz="1800" b="1">
                <a:solidFill>
                  <a:srgbClr val="0563C1"/>
                </a:solidFill>
                <a:highlight>
                  <a:srgbClr val="FFFFFF"/>
                </a:highlight>
              </a:rPr>
              <a:t>[Decision-Making] </a:t>
            </a:r>
            <a:r>
              <a:rPr lang="en" sz="1700">
                <a:solidFill>
                  <a:srgbClr val="1A1A1A"/>
                </a:solidFill>
                <a:highlight>
                  <a:srgbClr val="FFFFFF"/>
                </a:highlight>
              </a:rPr>
              <a:t>When teams develop actions plans to address racial disproportionality, they should select activities and tasks that directly support implementing equity strategies.</a:t>
            </a:r>
            <a:endParaRPr sz="170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Char char="○"/>
            </a:pPr>
            <a:r>
              <a:rPr lang="en" sz="1500" i="1">
                <a:solidFill>
                  <a:srgbClr val="1A1A1A"/>
                </a:solidFill>
                <a:highlight>
                  <a:srgbClr val="FFFFFF"/>
                </a:highlight>
              </a:rPr>
              <a:t>What evidence-based equitable practices/strategies can address this discipline inequity?  </a:t>
            </a:r>
            <a:endParaRPr sz="1500" i="1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Char char="○"/>
            </a:pPr>
            <a:r>
              <a:rPr lang="en" sz="1500" i="1">
                <a:solidFill>
                  <a:srgbClr val="1A1A1A"/>
                </a:solidFill>
                <a:highlight>
                  <a:srgbClr val="FFFFFF"/>
                </a:highlight>
              </a:rPr>
              <a:t>What activities/tasks are needed to implement these practices/strategies? </a:t>
            </a:r>
            <a:endParaRPr sz="1500" i="1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Char char="○"/>
            </a:pPr>
            <a:r>
              <a:rPr lang="en" sz="1500" i="1">
                <a:solidFill>
                  <a:srgbClr val="1A1A1A"/>
                </a:solidFill>
                <a:highlight>
                  <a:srgbClr val="FFFFFF"/>
                </a:highlight>
              </a:rPr>
              <a:t>Who is at the planning table? </a:t>
            </a:r>
            <a:endParaRPr sz="1500" i="1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Char char="●"/>
            </a:pPr>
            <a:r>
              <a:rPr lang="en" sz="1700" b="1">
                <a:solidFill>
                  <a:srgbClr val="0563C1"/>
                </a:solidFill>
              </a:rPr>
              <a:t>[Cultural Responsiveness] </a:t>
            </a:r>
            <a:r>
              <a:rPr lang="en" sz="1700"/>
              <a:t>Leverage the</a:t>
            </a:r>
            <a:r>
              <a:rPr lang="en" sz="1700">
                <a:uFill>
                  <a:noFill/>
                </a:uFill>
                <a:hlinkClick r:id="rId3"/>
              </a:rPr>
              <a:t> </a:t>
            </a:r>
            <a:r>
              <a:rPr lang="en" sz="1700" u="sng">
                <a:solidFill>
                  <a:schemeClr val="hlink"/>
                </a:solidFill>
                <a:hlinkClick r:id="rId3"/>
              </a:rPr>
              <a:t>PBIS Cultural Responsiveness Field Guide: Resources for Trainers and Coaches</a:t>
            </a:r>
            <a:r>
              <a:rPr lang="en" sz="1700"/>
              <a:t> to consider strategies aligning with their goal of providing cultural elaboration to MTSS/PBS systems. 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oogle Shape;159;p28"/>
          <p:cNvGraphicFramePr/>
          <p:nvPr/>
        </p:nvGraphicFramePr>
        <p:xfrm>
          <a:off x="443725" y="741438"/>
          <a:ext cx="8256550" cy="3863761"/>
        </p:xfrm>
        <a:graphic>
          <a:graphicData uri="http://schemas.openxmlformats.org/drawingml/2006/table">
            <a:tbl>
              <a:tblPr>
                <a:noFill/>
                <a:tableStyleId>{E3B7A6B4-C077-4F26-B76B-8E4D002D1004}</a:tableStyleId>
              </a:tblPr>
              <a:tblGrid>
                <a:gridCol w="253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We are...</a:t>
                      </a: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Virtual Meetings</a:t>
                      </a: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ENGAGED</a:t>
                      </a: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Unmute yourself or use chat box to ask questions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Participate in polls and breakout rooms</a:t>
                      </a:r>
                      <a:endParaRPr sz="1000"/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video when possible, especially when speaking</a:t>
                      </a:r>
                      <a:endParaRPr sz="1300"/>
                    </a:p>
                  </a:txBody>
                  <a:tcPr marL="91425" marR="91425" marT="91425" marB="91425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3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REFLECTIVE</a:t>
                      </a: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questions you have for full group 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Note follow up questions for PBS team and/or individuals 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Focus on problem solving around areas of concern 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SUPPORTIVE</a:t>
                      </a: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successes, ideas, useful resources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Listen with openness and understanding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 to your own needs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0" name="Google Shape;160;p28"/>
          <p:cNvSpPr txBox="1"/>
          <p:nvPr/>
        </p:nvSpPr>
        <p:spPr>
          <a:xfrm>
            <a:off x="454000" y="0"/>
            <a:ext cx="6620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erriweather"/>
                <a:ea typeface="Merriweather"/>
                <a:cs typeface="Merriweather"/>
                <a:sym typeface="Merriweather"/>
              </a:rPr>
              <a:t>Meeting Expectations </a:t>
            </a:r>
            <a:endParaRPr sz="25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Questions Every Team Should Ask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Racial Disproportionality</a:t>
            </a:r>
            <a:endParaRPr/>
          </a:p>
        </p:txBody>
      </p:sp>
      <p:sp>
        <p:nvSpPr>
          <p:cNvPr id="342" name="Google Shape;342;p46"/>
          <p:cNvSpPr txBox="1"/>
          <p:nvPr/>
        </p:nvSpPr>
        <p:spPr>
          <a:xfrm>
            <a:off x="173025" y="1258500"/>
            <a:ext cx="88185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Question 4: Did the equity strategies decrease discipline disparity?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Char char="●"/>
            </a:pPr>
            <a:r>
              <a:rPr lang="en" sz="1800" b="1">
                <a:solidFill>
                  <a:srgbClr val="0563C1"/>
                </a:solidFill>
              </a:rPr>
              <a:t>[Multiple data sources] </a:t>
            </a:r>
            <a:r>
              <a:rPr lang="en" sz="1800">
                <a:solidFill>
                  <a:srgbClr val="1A1A1A"/>
                </a:solidFill>
                <a:highlight>
                  <a:srgbClr val="FFFFFF"/>
                </a:highlight>
              </a:rPr>
              <a:t>Schools should use multiple data sources to monitor and the data should assess systems and methods in seeking to understand student outcomes </a:t>
            </a:r>
            <a:r>
              <a:rPr lang="en" sz="1800" i="1">
                <a:solidFill>
                  <a:srgbClr val="1A1A1A"/>
                </a:solidFill>
                <a:highlight>
                  <a:srgbClr val="FFFFFF"/>
                </a:highlight>
              </a:rPr>
              <a:t>rather than</a:t>
            </a:r>
            <a:r>
              <a:rPr lang="en" sz="1800">
                <a:solidFill>
                  <a:srgbClr val="1A1A1A"/>
                </a:solidFill>
                <a:highlight>
                  <a:srgbClr val="FFFFFF"/>
                </a:highlight>
              </a:rPr>
              <a:t> </a:t>
            </a:r>
            <a:r>
              <a:rPr lang="en" sz="1800" i="1">
                <a:solidFill>
                  <a:srgbClr val="1A1A1A"/>
                </a:solidFill>
                <a:highlight>
                  <a:srgbClr val="FFFFFF"/>
                </a:highlight>
              </a:rPr>
              <a:t>only looking at outcome dat</a:t>
            </a:r>
            <a:r>
              <a:rPr lang="en" sz="1800">
                <a:solidFill>
                  <a:srgbClr val="1A1A1A"/>
                </a:solidFill>
                <a:highlight>
                  <a:srgbClr val="FFFFFF"/>
                </a:highlight>
              </a:rPr>
              <a:t>a as a measure of determining equitable outcomes. Revisit: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i="1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Tiered Fidelity Inventory</a:t>
            </a:r>
            <a:r>
              <a:rPr lang="en" sz="1800" i="1"/>
              <a:t> or </a:t>
            </a:r>
            <a:r>
              <a:rPr lang="en" sz="1800" i="1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Tier 1 Key Feature Status Tracker</a:t>
            </a:r>
            <a:r>
              <a:rPr lang="en" sz="1800" i="1"/>
              <a:t> </a:t>
            </a:r>
            <a:endParaRPr sz="1800" i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i="1"/>
              <a:t>Stakeholder or climate data</a:t>
            </a:r>
            <a:endParaRPr sz="1800" i="1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Questions Every Team Should Ask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Racial Disproportionality</a:t>
            </a:r>
            <a:endParaRPr/>
          </a:p>
        </p:txBody>
      </p:sp>
      <p:sp>
        <p:nvSpPr>
          <p:cNvPr id="348" name="Google Shape;348;p47"/>
          <p:cNvSpPr txBox="1"/>
          <p:nvPr/>
        </p:nvSpPr>
        <p:spPr>
          <a:xfrm>
            <a:off x="190500" y="1258500"/>
            <a:ext cx="8875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Question 5: Who is at the table when decisions are made about our school systems?</a:t>
            </a:r>
            <a:endParaRPr sz="18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highlight>
                  <a:srgbClr val="FFFFFF"/>
                </a:highlight>
              </a:rPr>
              <a:t>“These questions serve as a starting point that can support equity efforts within our PBIS systems. So, lean into the problem-solving process, knowing that by asking questions such as the five highlighted above and applying strategies to mitigate disproportionality that you are tackling systemic inequities head-on.”</a:t>
            </a:r>
            <a:r>
              <a:rPr lang="en" sz="1800">
                <a:highlight>
                  <a:srgbClr val="FFFFFF"/>
                </a:highlight>
              </a:rPr>
              <a:t> </a:t>
            </a:r>
            <a:endParaRPr sz="18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349" name="Google Shape;349;p47"/>
          <p:cNvSpPr txBox="1"/>
          <p:nvPr/>
        </p:nvSpPr>
        <p:spPr>
          <a:xfrm>
            <a:off x="6066425" y="4154319"/>
            <a:ext cx="2233500" cy="6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414141"/>
                </a:solidFill>
                <a:highlight>
                  <a:srgbClr val="FFFFFF"/>
                </a:highlight>
              </a:rPr>
              <a:t>Dr. Ruthie Payno-Simmons</a:t>
            </a:r>
            <a:endParaRPr dirty="0"/>
          </a:p>
        </p:txBody>
      </p:sp>
      <p:pic>
        <p:nvPicPr>
          <p:cNvPr id="350" name="Google Shape;35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513" y="3736113"/>
            <a:ext cx="1266825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8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Tools to Support Enhancing Equity in School Discipline</a:t>
            </a:r>
            <a:endParaRPr sz="2320" b="1">
              <a:solidFill>
                <a:srgbClr val="6D9EEB"/>
              </a:solidFill>
            </a:endParaRPr>
          </a:p>
        </p:txBody>
      </p:sp>
      <p:pic>
        <p:nvPicPr>
          <p:cNvPr id="356" name="Google Shape;35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49" y="1006504"/>
            <a:ext cx="6162296" cy="217784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57" name="Google Shape;357;p48"/>
          <p:cNvCxnSpPr>
            <a:stCxn id="358" idx="2"/>
          </p:cNvCxnSpPr>
          <p:nvPr/>
        </p:nvCxnSpPr>
        <p:spPr>
          <a:xfrm flipH="1">
            <a:off x="4990225" y="3429975"/>
            <a:ext cx="12000" cy="48300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8" name="Google Shape;358;p48"/>
          <p:cNvSpPr/>
          <p:nvPr/>
        </p:nvSpPr>
        <p:spPr>
          <a:xfrm>
            <a:off x="4212625" y="2616975"/>
            <a:ext cx="1579200" cy="813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8"/>
          <p:cNvSpPr txBox="1"/>
          <p:nvPr/>
        </p:nvSpPr>
        <p:spPr>
          <a:xfrm>
            <a:off x="3552225" y="3829775"/>
            <a:ext cx="52443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rgbClr val="0563C1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 5-Point Intervention Approach for Enhancing Equity in School Discipline</a:t>
            </a:r>
            <a:r>
              <a:rPr lang="en" sz="1850">
                <a:solidFill>
                  <a:srgbClr val="0563C1"/>
                </a:solidFill>
                <a:highlight>
                  <a:srgbClr val="FFFFFF"/>
                </a:highlight>
              </a:rPr>
              <a:t> (</a:t>
            </a:r>
            <a:r>
              <a:rPr lang="en">
                <a:solidFill>
                  <a:srgbClr val="0563C1"/>
                </a:solidFill>
              </a:rPr>
              <a:t>PBIS.org)</a:t>
            </a:r>
            <a:endParaRPr sz="2100" i="1">
              <a:solidFill>
                <a:srgbClr val="0BA14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320"/>
              <a:t>Tools to Support Enhancing Equity in School Discipline</a:t>
            </a:r>
            <a:endParaRPr/>
          </a:p>
        </p:txBody>
      </p:sp>
      <p:cxnSp>
        <p:nvCxnSpPr>
          <p:cNvPr id="365" name="Google Shape;365;p49"/>
          <p:cNvCxnSpPr>
            <a:stCxn id="366" idx="2"/>
          </p:cNvCxnSpPr>
          <p:nvPr/>
        </p:nvCxnSpPr>
        <p:spPr>
          <a:xfrm flipH="1">
            <a:off x="1980700" y="2259825"/>
            <a:ext cx="12000" cy="48300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7" name="Google Shape;367;p49"/>
          <p:cNvSpPr txBox="1"/>
          <p:nvPr/>
        </p:nvSpPr>
        <p:spPr>
          <a:xfrm>
            <a:off x="160300" y="2827000"/>
            <a:ext cx="41217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rgbClr val="0563C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 5-Point Intervention Approach for Enhancing Equity in School Discipline</a:t>
            </a:r>
            <a:r>
              <a:rPr lang="en" sz="1850">
                <a:solidFill>
                  <a:srgbClr val="0563C1"/>
                </a:solidFill>
                <a:highlight>
                  <a:srgbClr val="FFFFFF"/>
                </a:highlight>
              </a:rPr>
              <a:t> (</a:t>
            </a:r>
            <a:r>
              <a:rPr lang="en">
                <a:solidFill>
                  <a:srgbClr val="0563C1"/>
                </a:solidFill>
              </a:rPr>
              <a:t>PBIS.org)</a:t>
            </a:r>
            <a:endParaRPr sz="2100" i="1">
              <a:solidFill>
                <a:srgbClr val="0BA14B"/>
              </a:solidFill>
            </a:endParaRPr>
          </a:p>
        </p:txBody>
      </p:sp>
      <p:pic>
        <p:nvPicPr>
          <p:cNvPr id="368" name="Google Shape;36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000" y="1391300"/>
            <a:ext cx="3477650" cy="9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9"/>
          <p:cNvSpPr/>
          <p:nvPr/>
        </p:nvSpPr>
        <p:spPr>
          <a:xfrm>
            <a:off x="160300" y="1446825"/>
            <a:ext cx="3664800" cy="813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9" name="Google Shape;369;p49"/>
          <p:cNvCxnSpPr/>
          <p:nvPr/>
        </p:nvCxnSpPr>
        <p:spPr>
          <a:xfrm flipH="1">
            <a:off x="4281825" y="2506700"/>
            <a:ext cx="13200" cy="173640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" name="Google Shape;370;p49"/>
          <p:cNvSpPr txBox="1"/>
          <p:nvPr/>
        </p:nvSpPr>
        <p:spPr>
          <a:xfrm>
            <a:off x="4497300" y="1438125"/>
            <a:ext cx="4255800" cy="3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i="1">
                <a:solidFill>
                  <a:srgbClr val="0BA14B"/>
                </a:solidFill>
                <a:highlight>
                  <a:srgbClr val="FFFFFF"/>
                </a:highlight>
              </a:rPr>
              <a:t>1. Collect, Use, and Report Disaggregated Discipline Data</a:t>
            </a:r>
            <a:endParaRPr sz="16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i="1">
                <a:solidFill>
                  <a:srgbClr val="0BA14B"/>
                </a:solidFill>
                <a:highlight>
                  <a:srgbClr val="FFFFFF"/>
                </a:highlight>
              </a:rPr>
              <a:t>2. Implement a Behavior Framework that is Preventive, Multi-Tiered, and Culturally Responsive</a:t>
            </a:r>
            <a:endParaRPr sz="16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i="1">
                <a:solidFill>
                  <a:srgbClr val="0BA14B"/>
                </a:solidFill>
                <a:highlight>
                  <a:srgbClr val="FFFFFF"/>
                </a:highlight>
              </a:rPr>
              <a:t>3. Use Engaging Instruction to Reduce the Opportunity (Achievement) Gap</a:t>
            </a:r>
            <a:endParaRPr sz="16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i="1">
                <a:solidFill>
                  <a:srgbClr val="0BA14B"/>
                </a:solidFill>
                <a:highlight>
                  <a:srgbClr val="FFFFFF"/>
                </a:highlight>
              </a:rPr>
              <a:t>4. Develop Policies with Accountability for Disciplinary Equity</a:t>
            </a:r>
            <a:endParaRPr sz="16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 i="1">
              <a:solidFill>
                <a:srgbClr val="0BA14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i="1">
                <a:solidFill>
                  <a:srgbClr val="0BA14B"/>
                </a:solidFill>
                <a:highlight>
                  <a:srgbClr val="FFFFFF"/>
                </a:highlight>
              </a:rPr>
              <a:t>5. Teach Strategies for Neutralizing Implicit Bias in Discipline Decisions</a:t>
            </a:r>
            <a:endParaRPr sz="1650" i="1">
              <a:solidFill>
                <a:srgbClr val="0BA14B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"/>
          <p:cNvSpPr txBox="1">
            <a:spLocks noGrp="1"/>
          </p:cNvSpPr>
          <p:nvPr>
            <p:ph type="title"/>
          </p:nvPr>
        </p:nvSpPr>
        <p:spPr>
          <a:xfrm>
            <a:off x="276000" y="236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to Support </a:t>
            </a:r>
            <a:r>
              <a:rPr lang="en" b="1">
                <a:solidFill>
                  <a:srgbClr val="6D9EEB"/>
                </a:solidFill>
              </a:rPr>
              <a:t>Data Disaggregation</a:t>
            </a:r>
            <a:endParaRPr b="1">
              <a:solidFill>
                <a:srgbClr val="6D9EEB"/>
              </a:solidFill>
            </a:endParaRPr>
          </a:p>
        </p:txBody>
      </p:sp>
      <p:sp>
        <p:nvSpPr>
          <p:cNvPr id="376" name="Google Shape;376;p50"/>
          <p:cNvSpPr txBox="1"/>
          <p:nvPr/>
        </p:nvSpPr>
        <p:spPr>
          <a:xfrm>
            <a:off x="187125" y="1406900"/>
            <a:ext cx="82929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i="1">
                <a:solidFill>
                  <a:srgbClr val="0BA14B"/>
                </a:solidFill>
                <a:highlight>
                  <a:srgbClr val="FFFFFF"/>
                </a:highlight>
              </a:rPr>
              <a:t>1. Collect, Use, and Report Disaggregated Discipline Data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77" name="Google Shape;377;p50"/>
          <p:cNvGraphicFramePr/>
          <p:nvPr/>
        </p:nvGraphicFramePr>
        <p:xfrm>
          <a:off x="394150" y="1913700"/>
          <a:ext cx="8520600" cy="279473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{547C1853-5F36-44BD-9A54-EFB8C7FDF39A}</a:tableStyleId>
              </a:tblPr>
              <a:tblGrid>
                <a:gridCol w="852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3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3C7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Calculating Risk Ratios – How To</a:t>
                      </a:r>
                      <a:r>
                        <a:rPr lang="en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en" sz="12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[Recommended for District Coaches and Teams]</a:t>
                      </a:r>
                      <a:endParaRPr sz="12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3C7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Wisconsin RtI Center Risk Ratio Module</a:t>
                      </a:r>
                      <a:r>
                        <a:rPr lang="en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2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[Recommended for District Coaches and Teams]</a:t>
                      </a:r>
                      <a:endParaRPr sz="12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3C7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Using Data (and Data Systems) to Address Discipline Disproportionality</a:t>
                      </a:r>
                      <a:r>
                        <a:rPr lang="en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2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[Recommended for District Coaches and Teams]</a:t>
                      </a:r>
                      <a:endParaRPr sz="12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3C7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Data Analyst’s Worksheet</a:t>
                      </a:r>
                      <a:r>
                        <a:rPr lang="en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2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[Recommended for Teams]</a:t>
                      </a:r>
                      <a:endParaRPr sz="12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3C7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PBIS: Using Discipline Data within SWPBIS to Identify and Address Disproportionality</a:t>
                      </a: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 [</a:t>
                      </a: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School Teams Guide</a:t>
                      </a: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 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3C7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PBIS: Equity in School Discipline: Enhancing Commitment Through Teacher Training </a:t>
                      </a:r>
                      <a:r>
                        <a:rPr lang="en" sz="12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[Recommended for Districts]</a:t>
                      </a:r>
                      <a:endParaRPr sz="12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3C71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Calibri"/>
                          <a:ea typeface="Calibri"/>
                          <a:cs typeface="Calibri"/>
                          <a:sym typeface="Calibri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DE-PBS Major vs. Minor Behavior Resources</a:t>
                      </a:r>
                      <a:r>
                        <a:rPr lang="en" sz="12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[Recommended for Teams]</a:t>
                      </a:r>
                      <a:endParaRPr sz="12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1"/>
          <p:cNvSpPr txBox="1">
            <a:spLocks noGrp="1"/>
          </p:cNvSpPr>
          <p:nvPr>
            <p:ph type="title"/>
          </p:nvPr>
        </p:nvSpPr>
        <p:spPr>
          <a:xfrm>
            <a:off x="240625" y="311425"/>
            <a:ext cx="85206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Center on PBIS (PBIS.org) Tools </a:t>
            </a:r>
            <a:endParaRPr/>
          </a:p>
        </p:txBody>
      </p:sp>
      <p:sp>
        <p:nvSpPr>
          <p:cNvPr id="383" name="Google Shape;383;p51"/>
          <p:cNvSpPr txBox="1">
            <a:spLocks noGrp="1"/>
          </p:cNvSpPr>
          <p:nvPr>
            <p:ph type="body" idx="1"/>
          </p:nvPr>
        </p:nvSpPr>
        <p:spPr>
          <a:xfrm>
            <a:off x="387925" y="1408650"/>
            <a:ext cx="8226000" cy="31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5004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7650" b="1" i="1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Discussing Race, Racism, and Important Current Events with Students: A Guide with Lesson Plans and Resources </a:t>
            </a:r>
            <a:endParaRPr sz="76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4333391" lvl="0" indent="-35004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7650" b="1" i="1">
                <a:solidFill>
                  <a:schemeClr val="hlink"/>
                </a:solidFill>
                <a:uFill>
                  <a:noFill/>
                </a:uFill>
                <a:hlinkClick r:id="rId4"/>
              </a:rPr>
              <a:t>Key Elements of Policies to Address Discipline Disproportionality: A Guide for District and School Teams</a:t>
            </a:r>
            <a:r>
              <a:rPr lang="en" sz="7650" b="1" i="1">
                <a:solidFill>
                  <a:srgbClr val="000000"/>
                </a:solidFill>
              </a:rPr>
              <a:t> </a:t>
            </a:r>
            <a:endParaRPr sz="7650"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65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1950" y="2425300"/>
            <a:ext cx="4044700" cy="2130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2"/>
          <p:cNvSpPr txBox="1">
            <a:spLocks noGrp="1"/>
          </p:cNvSpPr>
          <p:nvPr>
            <p:ph type="body" idx="1"/>
          </p:nvPr>
        </p:nvSpPr>
        <p:spPr>
          <a:xfrm>
            <a:off x="6703300" y="582125"/>
            <a:ext cx="2339700" cy="380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As coaches, how can we align Restorative Practices and MTSS to support the Whole Child?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390" name="Google Shape;39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50" y="414650"/>
            <a:ext cx="6227002" cy="45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3"/>
          <p:cNvSpPr txBox="1">
            <a:spLocks noGrp="1"/>
          </p:cNvSpPr>
          <p:nvPr>
            <p:ph type="title"/>
          </p:nvPr>
        </p:nvSpPr>
        <p:spPr>
          <a:xfrm>
            <a:off x="250150" y="8255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/>
              <a:t>A Recursive Process for Deep Implementation: 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/>
              <a:t>Planning, Action, Reflection</a:t>
            </a:r>
            <a:endParaRPr sz="2700"/>
          </a:p>
        </p:txBody>
      </p:sp>
      <p:pic>
        <p:nvPicPr>
          <p:cNvPr id="396" name="Google Shape;39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50" y="1426100"/>
            <a:ext cx="3611475" cy="3520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7" name="Google Shape;397;p53"/>
          <p:cNvSpPr txBox="1"/>
          <p:nvPr/>
        </p:nvSpPr>
        <p:spPr>
          <a:xfrm>
            <a:off x="4572000" y="2062775"/>
            <a:ext cx="39513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PBIS.org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●"/>
            </a:pPr>
            <a:r>
              <a:rPr lang="en" sz="1500" i="1">
                <a:solidFill>
                  <a:schemeClr val="accent5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Discussing Race, Racism, and Important Current Events with Students: A Guide with Lesson Plans and Resources </a:t>
            </a: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Statewide Implementation of Evidence-Based Programs (Fixson et al., 2013)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4"/>
          <p:cNvSpPr txBox="1">
            <a:spLocks noGrp="1"/>
          </p:cNvSpPr>
          <p:nvPr>
            <p:ph type="title"/>
          </p:nvPr>
        </p:nvSpPr>
        <p:spPr>
          <a:xfrm>
            <a:off x="250150" y="15875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/>
              <a:t>District Sharing: 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/>
              <a:t>Planning, Action, Reflection</a:t>
            </a:r>
            <a:endParaRPr sz="2700"/>
          </a:p>
        </p:txBody>
      </p:sp>
      <p:sp>
        <p:nvSpPr>
          <p:cNvPr id="403" name="Google Shape;403;p54"/>
          <p:cNvSpPr txBox="1"/>
          <p:nvPr/>
        </p:nvSpPr>
        <p:spPr>
          <a:xfrm>
            <a:off x="3027175" y="2151950"/>
            <a:ext cx="56658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The District Context</a:t>
            </a:r>
            <a:endParaRPr sz="2300"/>
          </a:p>
          <a:p>
            <a:pPr marL="457200" lvl="0" indent="-3746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District Communication Tool</a:t>
            </a:r>
            <a:endParaRPr sz="2300"/>
          </a:p>
          <a:p>
            <a:pPr marL="457200" lvl="0" indent="-3746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300"/>
              <a:buChar char="●"/>
            </a:pPr>
            <a:r>
              <a:rPr lang="en" sz="2300">
                <a:solidFill>
                  <a:srgbClr val="201F1E"/>
                </a:solidFill>
                <a:highlight>
                  <a:srgbClr val="FFFFFF"/>
                </a:highlight>
              </a:rPr>
              <a:t>Leadership Support &amp; SWOT Process</a:t>
            </a:r>
            <a:r>
              <a:rPr lang="en" sz="2300"/>
              <a:t> </a:t>
            </a:r>
            <a:endParaRPr sz="2300"/>
          </a:p>
        </p:txBody>
      </p:sp>
      <p:pic>
        <p:nvPicPr>
          <p:cNvPr id="404" name="Google Shape;40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00" y="1882800"/>
            <a:ext cx="1985700" cy="19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000" y="888450"/>
            <a:ext cx="6894848" cy="35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5"/>
          <p:cNvSpPr txBox="1">
            <a:spLocks noGrp="1"/>
          </p:cNvSpPr>
          <p:nvPr>
            <p:ph type="title"/>
          </p:nvPr>
        </p:nvSpPr>
        <p:spPr>
          <a:xfrm>
            <a:off x="384075" y="1754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Brandywine School District Highlight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and Agenda </a:t>
            </a:r>
            <a:endParaRPr/>
          </a:p>
        </p:txBody>
      </p:sp>
      <p:sp>
        <p:nvSpPr>
          <p:cNvPr id="166" name="Google Shape;166;p29"/>
          <p:cNvSpPr txBox="1"/>
          <p:nvPr/>
        </p:nvSpPr>
        <p:spPr>
          <a:xfrm>
            <a:off x="518850" y="1639300"/>
            <a:ext cx="84222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Revisiting </a:t>
            </a:r>
            <a:r>
              <a:rPr lang="en" sz="2100" i="1">
                <a:latin typeface="Roboto"/>
                <a:ea typeface="Roboto"/>
                <a:cs typeface="Roboto"/>
                <a:sym typeface="Roboto"/>
              </a:rPr>
              <a:t>A Year at a Glance in Coaching Guidance for MTSS-SEB Coaches</a:t>
            </a:r>
            <a:endParaRPr sz="2100" i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Updates on Phase Recognition and Delaware School Climate Survey 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Indicator 4 updates from Susan Veenema with DDOE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Reflecting on disproportionality to connect to our equity resources and proactive &amp; restorative practices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Brandywine School District highlight 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Professional learning opportunities and resources 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BSD Guiding Questions for SWOT Analysis</a:t>
            </a:r>
            <a:endParaRPr/>
          </a:p>
        </p:txBody>
      </p:sp>
      <p:sp>
        <p:nvSpPr>
          <p:cNvPr id="416" name="Google Shape;416;p56"/>
          <p:cNvSpPr txBox="1">
            <a:spLocks noGrp="1"/>
          </p:cNvSpPr>
          <p:nvPr>
            <p:ph type="body" idx="1"/>
          </p:nvPr>
        </p:nvSpPr>
        <p:spPr>
          <a:xfrm>
            <a:off x="311700" y="12009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25" b="1">
                <a:solidFill>
                  <a:srgbClr val="D2080D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trength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00037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part of this school community is your contribution the greatest? Why?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are we doing well related to school climate and culture?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resources have been most helpful in supporting our school environment?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has been your greatest success related to classroom environment (DPASII Component 2)?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25" b="1">
                <a:solidFill>
                  <a:srgbClr val="D2080D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eakness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57187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part of this school community is your contribution the least? Why?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5718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barrier is in your way related to classroom environment (DPASII Component 2)?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5718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expertise do you need support with related to school climate and culture?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35718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resources would be helpful to improve our school climate and culture?</a:t>
            </a:r>
            <a:endParaRPr sz="1402"/>
          </a:p>
        </p:txBody>
      </p:sp>
      <p:sp>
        <p:nvSpPr>
          <p:cNvPr id="417" name="Google Shape;417;p56"/>
          <p:cNvSpPr txBox="1">
            <a:spLocks noGrp="1"/>
          </p:cNvSpPr>
          <p:nvPr>
            <p:ph type="body" idx="2"/>
          </p:nvPr>
        </p:nvSpPr>
        <p:spPr>
          <a:xfrm>
            <a:off x="4832400" y="12009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25" b="1">
                <a:solidFill>
                  <a:srgbClr val="D2080D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pportunities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are our next steps as a school community for collaboration in creating our desired culture?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strengths can we capitalize on for continuous improvement?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is unique to our school that might provide us opportunities for success and early wins?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weaknesses can we eliminate to create opportunities for success?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25" b="1">
                <a:solidFill>
                  <a:srgbClr val="D2080D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hreats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threats may affect the viability of us improving the culture and climate of our school?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obstacles do you face as it relates to our school and classroom environment?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What weaknesses will prevent us from achieving the culture and climate we desire?</a:t>
            </a:r>
            <a:endParaRPr sz="1125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0003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25"/>
              <a:buFont typeface="Arial"/>
              <a:buChar char="●"/>
            </a:pPr>
            <a:r>
              <a:rPr lang="en" sz="1125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Who or what may cause us challenges with achieving our goals?</a:t>
            </a:r>
            <a:endParaRPr sz="1402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/>
              <a:t>Upcoming Professional Learning &amp; Resources</a:t>
            </a:r>
            <a:endParaRPr sz="2900" b="1"/>
          </a:p>
        </p:txBody>
      </p:sp>
      <p:pic>
        <p:nvPicPr>
          <p:cNvPr id="423" name="Google Shape;4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859" y="1207100"/>
            <a:ext cx="3818491" cy="25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8"/>
          <p:cNvSpPr txBox="1">
            <a:spLocks noGrp="1"/>
          </p:cNvSpPr>
          <p:nvPr>
            <p:ph type="title"/>
          </p:nvPr>
        </p:nvSpPr>
        <p:spPr>
          <a:xfrm>
            <a:off x="311725" y="653325"/>
            <a:ext cx="38553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Check-In/Check-Out (CICO, CI/CO)</a:t>
            </a:r>
            <a:endParaRPr sz="2700" b="1"/>
          </a:p>
        </p:txBody>
      </p:sp>
      <p:sp>
        <p:nvSpPr>
          <p:cNvPr id="429" name="Google Shape;429;p58"/>
          <p:cNvSpPr txBox="1">
            <a:spLocks noGrp="1"/>
          </p:cNvSpPr>
          <p:nvPr>
            <p:ph type="body" idx="1"/>
          </p:nvPr>
        </p:nvSpPr>
        <p:spPr>
          <a:xfrm>
            <a:off x="4690700" y="714375"/>
            <a:ext cx="4141500" cy="4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Date: March 10th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Time: 2:30-4pm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PDMS: 30416</a:t>
            </a:r>
            <a:endParaRPr sz="18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Intent: Introduce and reinforce…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core components of this Tier 2 intervention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available tools for implementing and monitoring this intervention 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30" name="Google Shape;43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624" y="2252600"/>
            <a:ext cx="2867699" cy="2174275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9"/>
          <p:cNvSpPr txBox="1">
            <a:spLocks noGrp="1"/>
          </p:cNvSpPr>
          <p:nvPr>
            <p:ph type="title"/>
          </p:nvPr>
        </p:nvSpPr>
        <p:spPr>
          <a:xfrm>
            <a:off x="120550" y="363850"/>
            <a:ext cx="88539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/>
              <a:t>Preparing Teams for </a:t>
            </a:r>
            <a:r>
              <a:rPr lang="en" sz="2650">
                <a:solidFill>
                  <a:srgbClr val="FFD966"/>
                </a:solidFill>
              </a:rPr>
              <a:t>Summer 2022 </a:t>
            </a:r>
            <a:r>
              <a:rPr lang="en" sz="2650"/>
              <a:t>Team-Based Training </a:t>
            </a:r>
            <a:endParaRPr/>
          </a:p>
        </p:txBody>
      </p:sp>
      <p:graphicFrame>
        <p:nvGraphicFramePr>
          <p:cNvPr id="436" name="Google Shape;436;p59"/>
          <p:cNvGraphicFramePr/>
          <p:nvPr/>
        </p:nvGraphicFramePr>
        <p:xfrm>
          <a:off x="759175" y="1334238"/>
          <a:ext cx="7516700" cy="3520350"/>
        </p:xfrm>
        <a:graphic>
          <a:graphicData uri="http://schemas.openxmlformats.org/drawingml/2006/table">
            <a:tbl>
              <a:tblPr>
                <a:noFill/>
                <a:tableStyleId>{E3B7A6B4-C077-4F26-B76B-8E4D002D1004}</a:tableStyleId>
              </a:tblPr>
              <a:tblGrid>
                <a:gridCol w="168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Teams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Team Composition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Team Operating Procedures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Screening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Request for Assistance</a:t>
                      </a:r>
                      <a:endParaRPr sz="15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Interventions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Options for Tier 2 Interventions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Tier 2 Critical Features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Practices Matched to Student Need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Access to Tier 1 Supports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Professional Development</a:t>
                      </a:r>
                      <a:endParaRPr sz="15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Evaluation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Level of Use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Student Performance Data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Fidelity Data</a:t>
                      </a:r>
                      <a:endParaRPr sz="1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Annual Evaluation</a:t>
                      </a:r>
                      <a:endParaRPr sz="15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37" name="Google Shape;43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525" y="1598839"/>
            <a:ext cx="66858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525" y="2725401"/>
            <a:ext cx="66858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525" y="4080451"/>
            <a:ext cx="66858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618" y="2132400"/>
            <a:ext cx="2052432" cy="156950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2022: Tier 3:  Systems Session</a:t>
            </a:r>
            <a:endParaRPr/>
          </a:p>
        </p:txBody>
      </p:sp>
      <p:sp>
        <p:nvSpPr>
          <p:cNvPr id="446" name="Google Shape;446;p60"/>
          <p:cNvSpPr txBox="1">
            <a:spLocks noGrp="1"/>
          </p:cNvSpPr>
          <p:nvPr>
            <p:ph type="body" idx="4294967295"/>
          </p:nvPr>
        </p:nvSpPr>
        <p:spPr>
          <a:xfrm>
            <a:off x="471375" y="1462325"/>
            <a:ext cx="3518400" cy="31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9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Have you ever wondered how to evaluate and respond to the overall effectiveness of your Tier 3 system?</a:t>
            </a:r>
            <a:endParaRPr sz="269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9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This session is for you!   </a:t>
            </a:r>
            <a:endParaRPr sz="269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69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This </a:t>
            </a:r>
            <a:r>
              <a:rPr lang="en" sz="2692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spring</a:t>
            </a:r>
            <a:r>
              <a:rPr lang="en" sz="269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</a:t>
            </a:r>
            <a:r>
              <a:rPr lang="en" sz="2692">
                <a:solidFill>
                  <a:schemeClr val="dk1"/>
                </a:solidFill>
                <a:highlight>
                  <a:srgbClr val="A2FFE8"/>
                </a:highlight>
                <a:latin typeface="Montserrat"/>
                <a:ea typeface="Montserrat"/>
                <a:cs typeface="Montserrat"/>
                <a:sym typeface="Montserrat"/>
              </a:rPr>
              <a:t>May 4 </a:t>
            </a:r>
            <a:r>
              <a:rPr lang="en" sz="269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(tentative date) we look forward to hosting a professional learning session for those focused on Intensive (T3) data, systems and practices.  </a:t>
            </a:r>
            <a:endParaRPr sz="1800"/>
          </a:p>
        </p:txBody>
      </p:sp>
      <p:graphicFrame>
        <p:nvGraphicFramePr>
          <p:cNvPr id="447" name="Google Shape;447;p60"/>
          <p:cNvGraphicFramePr/>
          <p:nvPr/>
        </p:nvGraphicFramePr>
        <p:xfrm>
          <a:off x="4448025" y="1462325"/>
          <a:ext cx="4201700" cy="3459360"/>
        </p:xfrm>
        <a:graphic>
          <a:graphicData uri="http://schemas.openxmlformats.org/drawingml/2006/table">
            <a:tbl>
              <a:tblPr>
                <a:noFill/>
                <a:tableStyleId>{E3B7A6B4-C077-4F26-B76B-8E4D002D1004}</a:tableStyleId>
              </a:tblPr>
              <a:tblGrid>
                <a:gridCol w="107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Key Tier 3 Systems Topics:</a:t>
                      </a:r>
                      <a:endParaRPr sz="1200" b="1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5B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B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B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B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Teams</a:t>
                      </a:r>
                      <a:endParaRPr sz="12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5B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Teaming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Identifying students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5B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Resources</a:t>
                      </a:r>
                      <a:endParaRPr sz="12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Staffing and professional development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student/family/community involvement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Support Plans</a:t>
                      </a:r>
                      <a:endParaRPr sz="12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Assessments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Comprehensive supports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Tier 3 is not separate from Tier 1 and 2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Evaluation</a:t>
                      </a:r>
                      <a:endParaRPr sz="12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Data systems exist for school and student Tier 3 teams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457200" lvl="0" indent="-298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Merriweather"/>
                        <a:buChar char="-"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Evaluation of school and student team success</a:t>
                      </a:r>
                      <a:endParaRPr sz="110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Resources: Suicide Prevention Using MTSS</a:t>
            </a:r>
            <a:endParaRPr sz="2400" b="1"/>
          </a:p>
        </p:txBody>
      </p:sp>
      <p:sp>
        <p:nvSpPr>
          <p:cNvPr id="453" name="Google Shape;453;p61"/>
          <p:cNvSpPr txBox="1">
            <a:spLocks noGrp="1"/>
          </p:cNvSpPr>
          <p:nvPr>
            <p:ph type="body" idx="1"/>
          </p:nvPr>
        </p:nvSpPr>
        <p:spPr>
          <a:xfrm>
            <a:off x="84900" y="1294725"/>
            <a:ext cx="3898200" cy="37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Suicide Prevention Using MTSS</a:t>
            </a:r>
            <a:endParaRPr sz="165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student mental health and suicide prevention being at the forefront of priorities, the </a:t>
            </a:r>
            <a:r>
              <a:rPr lang="en" sz="1654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DE-PBS Project</a:t>
            </a:r>
            <a:r>
              <a:rPr lang="en" sz="165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has compiled helpful resources to implement suicide prevention, intervention, and postvention strategies within a multi-tiered system of support. </a:t>
            </a:r>
            <a:r>
              <a:rPr lang="en" sz="1654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Suicide Prevention Using MTSS</a:t>
            </a:r>
            <a:r>
              <a:rPr lang="en" sz="1654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" sz="165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 include Center on PBIS webinar </a:t>
            </a:r>
            <a:r>
              <a:rPr lang="en" sz="1654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Developing Comprehensive, Multi-Tiered School-Based Suicide Prevention</a:t>
            </a:r>
            <a:r>
              <a:rPr lang="en" sz="165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presentation slides, and examples of a risk assessment checklist, after risk assessment checklist, family notification form, and safety plan.</a:t>
            </a:r>
            <a:endParaRPr sz="165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54" name="Google Shape;454;p61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55" name="Google Shape;45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1748" y="1326500"/>
            <a:ext cx="4999125" cy="37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2"/>
          <p:cNvSpPr txBox="1">
            <a:spLocks noGrp="1"/>
          </p:cNvSpPr>
          <p:nvPr>
            <p:ph type="title"/>
          </p:nvPr>
        </p:nvSpPr>
        <p:spPr>
          <a:xfrm>
            <a:off x="311725" y="113200"/>
            <a:ext cx="85206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  Youth Mental Health First Aid - 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Trainings &amp; Action Plan Reminder </a:t>
            </a:r>
            <a:endParaRPr/>
          </a:p>
        </p:txBody>
      </p:sp>
      <p:sp>
        <p:nvSpPr>
          <p:cNvPr id="461" name="Google Shape;461;p62"/>
          <p:cNvSpPr txBox="1">
            <a:spLocks noGrp="1"/>
          </p:cNvSpPr>
          <p:nvPr>
            <p:ph type="body" idx="1"/>
          </p:nvPr>
        </p:nvSpPr>
        <p:spPr>
          <a:xfrm>
            <a:off x="311700" y="1762075"/>
            <a:ext cx="436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Participant Trainings</a:t>
            </a:r>
            <a:endParaRPr sz="23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March 7 - open session (#58740)</a:t>
            </a:r>
            <a:endParaRPr sz="19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March 28 - open session (#58745)</a:t>
            </a:r>
            <a:endParaRPr sz="19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March 30 - Social Workers (#58904)</a:t>
            </a:r>
            <a:endParaRPr sz="19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April 9 - open session (#58746)</a:t>
            </a:r>
            <a:endParaRPr sz="19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April 27 - open session (#58747)</a:t>
            </a:r>
            <a:endParaRPr sz="1900">
              <a:solidFill>
                <a:schemeClr val="accent5"/>
              </a:solidFill>
            </a:endParaRPr>
          </a:p>
        </p:txBody>
      </p:sp>
      <p:sp>
        <p:nvSpPr>
          <p:cNvPr id="462" name="Google Shape;462;p62"/>
          <p:cNvSpPr txBox="1">
            <a:spLocks noGrp="1"/>
          </p:cNvSpPr>
          <p:nvPr>
            <p:ph type="body" idx="2"/>
          </p:nvPr>
        </p:nvSpPr>
        <p:spPr>
          <a:xfrm>
            <a:off x="4832400" y="17620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Train the Trainer</a:t>
            </a:r>
            <a:endParaRPr sz="23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New cohort will be trained February 21st-23rd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Next opportunity: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June 20-22, 2022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025" y="4522000"/>
            <a:ext cx="2602136" cy="43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PL Resource: DE-MTSS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63"/>
          <p:cNvSpPr txBox="1">
            <a:spLocks noGrp="1"/>
          </p:cNvSpPr>
          <p:nvPr>
            <p:ph type="body" idx="4294967295"/>
          </p:nvPr>
        </p:nvSpPr>
        <p:spPr>
          <a:xfrm>
            <a:off x="236250" y="1248350"/>
            <a:ext cx="75420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-"/>
            </a:pPr>
            <a:r>
              <a:rPr lang="en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DE-MTSS Module Series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Schoology Course (Course # 30130 Section # 57818)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470" name="Google Shape;47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400" y="2433625"/>
            <a:ext cx="6416025" cy="26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25" y="367550"/>
            <a:ext cx="7613549" cy="44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Northeast PBIS Leadership Forum</a:t>
            </a:r>
            <a:r>
              <a:rPr lang="en" sz="2720" b="1"/>
              <a:t> </a:t>
            </a:r>
            <a:endParaRPr sz="2720" b="1"/>
          </a:p>
        </p:txBody>
      </p:sp>
      <p:sp>
        <p:nvSpPr>
          <p:cNvPr id="481" name="Google Shape;481;p65"/>
          <p:cNvSpPr txBox="1">
            <a:spLocks noGrp="1"/>
          </p:cNvSpPr>
          <p:nvPr>
            <p:ph type="body" idx="1"/>
          </p:nvPr>
        </p:nvSpPr>
        <p:spPr>
          <a:xfrm>
            <a:off x="212400" y="1505700"/>
            <a:ext cx="3411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May 12, 2022 - Full day - IN PERSON!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Mystic, CT 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Keynote Speaker - Dr. Nikole Hollins-Sims from the Pennsylvania Department of Education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482" name="Google Shape;48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900" y="3628350"/>
            <a:ext cx="4567950" cy="1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5"/>
          <p:cNvSpPr txBox="1">
            <a:spLocks noGrp="1"/>
          </p:cNvSpPr>
          <p:nvPr>
            <p:ph type="body" idx="2"/>
          </p:nvPr>
        </p:nvSpPr>
        <p:spPr>
          <a:xfrm>
            <a:off x="3673925" y="1505700"/>
            <a:ext cx="51585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School-Wide PBIS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provides an overview of the first tier of School-Wide PBIS, including school climate and contextual fit.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Will focus on how to implement a Positive Behavior Interventions framework within a culturally responsive lens.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Mental Health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focuses on braiding mental health supports across our PBIS framework of multi-tiered supports.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 to Support Staff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this strand will share content on systems that support staff to successfully implement our positive support elements and increase effectiveness.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341800" y="3686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lang="en" sz="2700"/>
              <a:t>Tool Reminder: A Year at a Glance in Coaching Guidance for MTSS-SEB Coaches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subTitle" idx="4294967295"/>
          </p:nvPr>
        </p:nvSpPr>
        <p:spPr>
          <a:xfrm>
            <a:off x="656350" y="1538550"/>
            <a:ext cx="7963500" cy="20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544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5"/>
              <a:buChar char="●"/>
            </a:pPr>
            <a:r>
              <a:rPr lang="en" sz="2155">
                <a:solidFill>
                  <a:schemeClr val="dk1"/>
                </a:solidFill>
              </a:rPr>
              <a:t>This document is for you to use however best fits your needs.</a:t>
            </a:r>
            <a:endParaRPr sz="2155">
              <a:solidFill>
                <a:schemeClr val="dk1"/>
              </a:solidFill>
            </a:endParaRPr>
          </a:p>
          <a:p>
            <a:pPr marL="457200" lvl="0" indent="-36544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5"/>
              <a:buChar char="●"/>
            </a:pPr>
            <a:r>
              <a:rPr lang="en" sz="2155">
                <a:solidFill>
                  <a:schemeClr val="dk1"/>
                </a:solidFill>
              </a:rPr>
              <a:t>The intent of this document is to help you organize all of the many parts of PBS/MTSS</a:t>
            </a:r>
            <a:endParaRPr sz="2155">
              <a:solidFill>
                <a:schemeClr val="dk1"/>
              </a:solidFill>
            </a:endParaRPr>
          </a:p>
          <a:p>
            <a:pPr marL="457200" lvl="0" indent="-36544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5"/>
              <a:buChar char="●"/>
            </a:pPr>
            <a:r>
              <a:rPr lang="en" sz="2155">
                <a:solidFill>
                  <a:schemeClr val="dk1"/>
                </a:solidFill>
              </a:rPr>
              <a:t>It is organized by systems, practices and data. The front page is the overall picture and the second page is outlined by seasons.</a:t>
            </a:r>
            <a:endParaRPr sz="2155">
              <a:solidFill>
                <a:schemeClr val="dk1"/>
              </a:solidFill>
            </a:endParaRPr>
          </a:p>
          <a:p>
            <a:pPr marL="457200" lvl="0" indent="-36544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5"/>
              <a:buChar char="●"/>
            </a:pPr>
            <a:r>
              <a:rPr lang="en" sz="2155">
                <a:solidFill>
                  <a:schemeClr val="dk1"/>
                </a:solidFill>
              </a:rPr>
              <a:t>You are doing amazing work - be kind to yourself.</a:t>
            </a:r>
            <a:endParaRPr sz="215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6"/>
          <p:cNvSpPr txBox="1">
            <a:spLocks noGrp="1"/>
          </p:cNvSpPr>
          <p:nvPr>
            <p:ph type="title"/>
          </p:nvPr>
        </p:nvSpPr>
        <p:spPr>
          <a:xfrm>
            <a:off x="311725" y="171000"/>
            <a:ext cx="85206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Reminder: 2022 Whole Child CoP Opportunity</a:t>
            </a:r>
            <a:endParaRPr/>
          </a:p>
        </p:txBody>
      </p:sp>
      <p:pic>
        <p:nvPicPr>
          <p:cNvPr id="489" name="Google Shape;48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7050" y="810300"/>
            <a:ext cx="5487010" cy="425429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6"/>
          <p:cNvSpPr txBox="1"/>
          <p:nvPr/>
        </p:nvSpPr>
        <p:spPr>
          <a:xfrm>
            <a:off x="73475" y="1648025"/>
            <a:ext cx="32226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Register for PDMS: 30373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TIPSEL-A 2022 Whole Child Community of Practice 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Questions? Contact Teri Lawler 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teri.lawler@doe.k12.de.us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7"/>
          <p:cNvSpPr txBox="1">
            <a:spLocks noGrp="1"/>
          </p:cNvSpPr>
          <p:nvPr>
            <p:ph type="ctrTitle"/>
          </p:nvPr>
        </p:nvSpPr>
        <p:spPr>
          <a:xfrm>
            <a:off x="204975" y="978700"/>
            <a:ext cx="5311800" cy="8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Coaches Networking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Thursday March 17, 2022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1-2:30 pm</a:t>
            </a:r>
            <a:r>
              <a:rPr lang="en"/>
              <a:t> </a:t>
            </a:r>
            <a:endParaRPr/>
          </a:p>
        </p:txBody>
      </p:sp>
      <p:sp>
        <p:nvSpPr>
          <p:cNvPr id="496" name="Google Shape;496;p67"/>
          <p:cNvSpPr txBox="1">
            <a:spLocks noGrp="1"/>
          </p:cNvSpPr>
          <p:nvPr>
            <p:ph type="subTitle" idx="1"/>
          </p:nvPr>
        </p:nvSpPr>
        <p:spPr>
          <a:xfrm>
            <a:off x="141900" y="343285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</a:rPr>
              <a:t>NEXT MEETING: </a:t>
            </a:r>
            <a:endParaRPr sz="1800" b="1">
              <a:solidFill>
                <a:srgbClr val="000000"/>
              </a:solidFill>
            </a:endParaRPr>
          </a:p>
        </p:txBody>
      </p:sp>
      <p:sp>
        <p:nvSpPr>
          <p:cNvPr id="497" name="Google Shape;497;p67"/>
          <p:cNvSpPr/>
          <p:nvPr/>
        </p:nvSpPr>
        <p:spPr>
          <a:xfrm rot="-851">
            <a:off x="5056300" y="392059"/>
            <a:ext cx="2424600" cy="20466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Please take a few minutes to fill out our participant survey! </a:t>
            </a:r>
            <a:endParaRPr sz="2000"/>
          </a:p>
        </p:txBody>
      </p:sp>
      <p:pic>
        <p:nvPicPr>
          <p:cNvPr id="498" name="Google Shape;49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150" y="242182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7"/>
          <p:cNvSpPr txBox="1"/>
          <p:nvPr/>
        </p:nvSpPr>
        <p:spPr>
          <a:xfrm>
            <a:off x="5749050" y="3473800"/>
            <a:ext cx="3049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Reminder to follow us on Twitter &amp; share the handle with your schools.   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@Delawarepbs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0" name="Google Shape;50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650" y="4385800"/>
            <a:ext cx="485775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 idx="4294967295"/>
          </p:nvPr>
        </p:nvSpPr>
        <p:spPr>
          <a:xfrm>
            <a:off x="628650" y="273848"/>
            <a:ext cx="78867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Coaching Activities Calendar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8" name="Google Shape;178;p31"/>
          <p:cNvGraphicFramePr/>
          <p:nvPr/>
        </p:nvGraphicFramePr>
        <p:xfrm>
          <a:off x="200825" y="1337000"/>
          <a:ext cx="8714150" cy="3037025"/>
        </p:xfrm>
        <a:graphic>
          <a:graphicData uri="http://schemas.openxmlformats.org/drawingml/2006/table">
            <a:tbl>
              <a:tblPr>
                <a:noFill/>
                <a:tableStyleId>{CE2346E4-564C-4820-B623-98E6294ED0CB}</a:tableStyleId>
              </a:tblPr>
              <a:tblGrid>
                <a:gridCol w="89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350">
                <a:tc rowSpan="3">
                  <a:txBody>
                    <a:bodyPr/>
                    <a:lstStyle/>
                    <a:p>
                      <a:pPr marL="914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Winter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Systems:</a:t>
                      </a:r>
                      <a:endParaRPr sz="1800"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Calibri"/>
                        <a:buChar char="❏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Hold scheduled Team Leader meetings (bi-monthly, quarterly, etc.)</a:t>
                      </a:r>
                      <a:endParaRPr sz="1800"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Practice:</a:t>
                      </a:r>
                      <a:endParaRPr sz="1800"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Calibri"/>
                        <a:buChar char="❏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Send mid-year PBS/MTSS updates, success stories, and/or gratitude</a:t>
                      </a:r>
                      <a:endParaRPr sz="1800"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Data:  </a:t>
                      </a:r>
                      <a:endParaRPr sz="1800"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Calibri"/>
                        <a:buChar char="❏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Send reminder of school team’s </a:t>
                      </a:r>
                      <a:r>
                        <a:rPr lang="en" sz="1800" u="sng">
                          <a:solidFill>
                            <a:srgbClr val="1155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DDRT</a:t>
                      </a: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 be submitted to DE-PBS Project by January 14, 2022 </a:t>
                      </a:r>
                      <a:endParaRPr sz="1800"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 idx="4294967295"/>
          </p:nvPr>
        </p:nvSpPr>
        <p:spPr>
          <a:xfrm>
            <a:off x="628650" y="273848"/>
            <a:ext cx="78867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Coaching Activities Calendar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4" name="Google Shape;184;p32"/>
          <p:cNvGraphicFramePr/>
          <p:nvPr/>
        </p:nvGraphicFramePr>
        <p:xfrm>
          <a:off x="303438" y="1139300"/>
          <a:ext cx="8537125" cy="3581400"/>
        </p:xfrm>
        <a:graphic>
          <a:graphicData uri="http://schemas.openxmlformats.org/drawingml/2006/table">
            <a:tbl>
              <a:tblPr>
                <a:noFill/>
                <a:tableStyleId>{CE2346E4-564C-4820-B623-98E6294ED0CB}</a:tableStyleId>
              </a:tblPr>
              <a:tblGrid>
                <a:gridCol w="90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100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Spring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Systems:</a:t>
                      </a:r>
                      <a:endParaRPr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Hold scheduled Team Leader meetings (bi-monthly, quarterly, etc.)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Define District expectations for MTSS action planning for the 2022/2023 school year.</a:t>
                      </a:r>
                      <a:endParaRPr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Practice:</a:t>
                      </a:r>
                      <a:endParaRPr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</a:t>
                      </a:r>
                      <a:r>
                        <a:rPr lang="en" u="sng">
                          <a:solidFill>
                            <a:srgbClr val="1155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Tier 1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Team learning opportunities (often early Summer) to leads and/or team members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Send a reminder to new teams to encourage their participation &amp; discuss readiness.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to attend training to provide support to new PBS/MTSS teams and new school members.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district expectations and protocols for attendance and any post-training expectations.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support to convene team time over summer for additional action planning.</a:t>
                      </a:r>
                      <a:endParaRPr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Data:</a:t>
                      </a:r>
                      <a:endParaRPr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Send reminder that School team’s </a:t>
                      </a:r>
                      <a:r>
                        <a:rPr lang="en" u="sng">
                          <a:solidFill>
                            <a:srgbClr val="1155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DDRT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 be submitted to DE-PBS Project by June 17, 2022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Send reminders to teams to review existing data and conduct fidelity checks to support action planning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libri"/>
                        <a:buChar char="❏"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Distribute and encourage teams to apply for </a:t>
                      </a:r>
                      <a:r>
                        <a:rPr lang="en" u="sng">
                          <a:solidFill>
                            <a:srgbClr val="1155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DE-PBS Phase Recognition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b="1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311725" y="141575"/>
            <a:ext cx="51339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DE-PBS Phase Recognition</a:t>
            </a:r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311700" y="1319525"/>
            <a:ext cx="4751100" cy="35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392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4"/>
              <a:buChar char="●"/>
            </a:pPr>
            <a:r>
              <a:rPr lang="en" sz="1973">
                <a:solidFill>
                  <a:srgbClr val="000000"/>
                </a:solidFill>
              </a:rPr>
              <a:t>2021-2022 School Year applications coming soon</a:t>
            </a:r>
            <a:endParaRPr sz="1973">
              <a:solidFill>
                <a:srgbClr val="000000"/>
              </a:solidFill>
            </a:endParaRPr>
          </a:p>
          <a:p>
            <a:pPr marL="457200" lvl="0" indent="-35392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4"/>
              <a:buChar char="●"/>
            </a:pPr>
            <a:r>
              <a:rPr lang="en" sz="1973">
                <a:solidFill>
                  <a:srgbClr val="000000"/>
                </a:solidFill>
              </a:rPr>
              <a:t>Phases 1 &amp; 2 – Focus on Tier 1: School-wide PBS</a:t>
            </a:r>
            <a:endParaRPr sz="1973">
              <a:solidFill>
                <a:srgbClr val="000000"/>
              </a:solidFill>
            </a:endParaRPr>
          </a:p>
          <a:p>
            <a:pPr marL="457200" lvl="0" indent="-35392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4"/>
              <a:buChar char="●"/>
            </a:pPr>
            <a:r>
              <a:rPr lang="en" sz="1973">
                <a:solidFill>
                  <a:srgbClr val="000000"/>
                </a:solidFill>
              </a:rPr>
              <a:t>Phases 3 &amp; 4 – Tier 2: Targeted PBS</a:t>
            </a:r>
            <a:endParaRPr sz="1973">
              <a:solidFill>
                <a:srgbClr val="000000"/>
              </a:solidFill>
            </a:endParaRPr>
          </a:p>
          <a:p>
            <a:pPr marL="457200" lvl="0" indent="-35392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4"/>
              <a:buChar char="●"/>
            </a:pPr>
            <a:r>
              <a:rPr lang="en" sz="1973">
                <a:solidFill>
                  <a:srgbClr val="000000"/>
                </a:solidFill>
              </a:rPr>
              <a:t>Reminder: applications prompt reflection of current year &amp; planning for next SY; perfect for May/summer meetings</a:t>
            </a:r>
            <a:endParaRPr sz="1973">
              <a:solidFill>
                <a:srgbClr val="000000"/>
              </a:solidFill>
            </a:endParaRPr>
          </a:p>
          <a:p>
            <a:pPr marL="457200" lvl="0" indent="-35392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4"/>
              <a:buChar char="●"/>
            </a:pPr>
            <a:r>
              <a:rPr lang="en" sz="1973">
                <a:solidFill>
                  <a:srgbClr val="000000"/>
                </a:solidFill>
              </a:rPr>
              <a:t>Deadline options</a:t>
            </a:r>
            <a:endParaRPr sz="1185"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33" descr="http://wordpress.oet.udel.edu/pbs/wp-content/uploads/2011/10/Pashe-2-Banner.png"/>
          <p:cNvPicPr preferRelativeResize="0"/>
          <p:nvPr/>
        </p:nvPicPr>
        <p:blipFill rotWithShape="1">
          <a:blip r:embed="rId3">
            <a:alphaModFix/>
          </a:blip>
          <a:srcRect l="5722" r="6780"/>
          <a:stretch/>
        </p:blipFill>
        <p:spPr>
          <a:xfrm>
            <a:off x="5570125" y="326775"/>
            <a:ext cx="3251125" cy="4302500"/>
          </a:xfrm>
          <a:prstGeom prst="rect">
            <a:avLst/>
          </a:prstGeom>
          <a:noFill/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School Climate Survey </a:t>
            </a:r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xfrm>
            <a:off x="83125" y="1277100"/>
            <a:ext cx="4107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A1A1A"/>
                </a:solidFill>
              </a:rPr>
              <a:t>Projected Timeline</a:t>
            </a:r>
            <a:r>
              <a:rPr lang="en" sz="1800">
                <a:solidFill>
                  <a:srgbClr val="1A1A1A"/>
                </a:solidFill>
              </a:rPr>
              <a:t>: </a:t>
            </a:r>
            <a:endParaRPr sz="18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A1A1A"/>
                </a:solidFill>
              </a:rPr>
              <a:t>Enrollment Window: Early-Mid March</a:t>
            </a:r>
            <a:endParaRPr sz="1800">
              <a:solidFill>
                <a:srgbClr val="1A1A1A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Char char="-"/>
            </a:pPr>
            <a:r>
              <a:rPr lang="en" sz="1800">
                <a:solidFill>
                  <a:srgbClr val="1A1A1A"/>
                </a:solidFill>
              </a:rPr>
              <a:t>updates &amp; confirmation provided to coaches &amp; contacts</a:t>
            </a:r>
            <a:endParaRPr sz="18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A1A1A"/>
                </a:solidFill>
              </a:rPr>
              <a:t>Administration Window: Late March – Early May</a:t>
            </a:r>
            <a:endParaRPr sz="1800">
              <a:solidFill>
                <a:srgbClr val="1A1A1A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1200"/>
              </a:spcAft>
              <a:buClr>
                <a:srgbClr val="1A1A1A"/>
              </a:buClr>
              <a:buSzPts val="1800"/>
              <a:buChar char="-"/>
            </a:pPr>
            <a:r>
              <a:rPr lang="en" sz="1800">
                <a:solidFill>
                  <a:srgbClr val="1A1A1A"/>
                </a:solidFill>
              </a:rPr>
              <a:t>schools can self-select within window to accommodate other survey/testing plans &amp; needs</a:t>
            </a:r>
            <a:endParaRPr sz="1800"/>
          </a:p>
        </p:txBody>
      </p:sp>
      <p:sp>
        <p:nvSpPr>
          <p:cNvPr id="199" name="Google Shape;199;p34"/>
          <p:cNvSpPr txBox="1">
            <a:spLocks noGrp="1"/>
          </p:cNvSpPr>
          <p:nvPr>
            <p:ph type="body" idx="2"/>
          </p:nvPr>
        </p:nvSpPr>
        <p:spPr>
          <a:xfrm>
            <a:off x="4166525" y="1277100"/>
            <a:ext cx="48615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00"/>
                </a:solidFill>
              </a:rPr>
              <a:t>Enrollment Process</a:t>
            </a:r>
            <a:r>
              <a:rPr lang="en" sz="1800">
                <a:solidFill>
                  <a:srgbClr val="000000"/>
                </a:solidFill>
              </a:rPr>
              <a:t>: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Finalizing administration plan &amp; invitation correspondence for DDOE leadership review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Participation invitation to be distributed to Superintendents, district coaches &amp; data contacts, and building administrators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Participation voluntary (overall &amp; by population)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	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School Climate Survey </a:t>
            </a:r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body" idx="1"/>
          </p:nvPr>
        </p:nvSpPr>
        <p:spPr>
          <a:xfrm>
            <a:off x="83125" y="1277100"/>
            <a:ext cx="4488900" cy="3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A1A1A"/>
                </a:solidFill>
              </a:rPr>
              <a:t>Survey Inventory Summary &amp; Reflection</a:t>
            </a:r>
            <a:endParaRPr sz="1800" u="sng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A1A1A"/>
                </a:solidFill>
              </a:rPr>
              <a:t>Many valuable survey instruments are available </a:t>
            </a:r>
            <a:endParaRPr sz="18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A1A1A"/>
                </a:solidFill>
              </a:rPr>
              <a:t>Consider utilizing a survey inventory &amp; reflection process (see template)</a:t>
            </a:r>
            <a:endParaRPr sz="18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A1A1A"/>
                </a:solidFill>
              </a:rPr>
              <a:t>Information gathered can inform enrollment in DSCS and/or be utilized as a communication tool for strategic use of surveys</a:t>
            </a:r>
            <a:endParaRPr sz="1800">
              <a:solidFill>
                <a:srgbClr val="1A1A1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rgbClr val="1A1A1A"/>
              </a:solidFill>
            </a:endParaRPr>
          </a:p>
        </p:txBody>
      </p:sp>
      <p:sp>
        <p:nvSpPr>
          <p:cNvPr id="206" name="Google Shape;206;p35"/>
          <p:cNvSpPr txBox="1">
            <a:spLocks noGrp="1"/>
          </p:cNvSpPr>
          <p:nvPr>
            <p:ph type="body" idx="2"/>
          </p:nvPr>
        </p:nvSpPr>
        <p:spPr>
          <a:xfrm>
            <a:off x="4833900" y="1277100"/>
            <a:ext cx="41427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	</a:t>
            </a:r>
            <a:endParaRPr sz="1800"/>
          </a:p>
        </p:txBody>
      </p:sp>
      <p:pic>
        <p:nvPicPr>
          <p:cNvPr id="207" name="Google Shape;207;p35"/>
          <p:cNvPicPr preferRelativeResize="0"/>
          <p:nvPr/>
        </p:nvPicPr>
        <p:blipFill rotWithShape="1">
          <a:blip r:embed="rId3">
            <a:alphaModFix/>
          </a:blip>
          <a:srcRect l="7393" t="21633" r="66028" b="8984"/>
          <a:stretch/>
        </p:blipFill>
        <p:spPr>
          <a:xfrm>
            <a:off x="4810247" y="1659300"/>
            <a:ext cx="4190013" cy="30762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2817</Words>
  <Application>Microsoft Office PowerPoint</Application>
  <PresentationFormat>On-screen Show (16:9)</PresentationFormat>
  <Paragraphs>355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Times New Roman</vt:lpstr>
      <vt:lpstr>Open Sans</vt:lpstr>
      <vt:lpstr>Oswald Medium</vt:lpstr>
      <vt:lpstr>Trebuchet MS</vt:lpstr>
      <vt:lpstr>Montserrat Medium</vt:lpstr>
      <vt:lpstr>Roboto</vt:lpstr>
      <vt:lpstr>Montserrat</vt:lpstr>
      <vt:lpstr>Merriweather</vt:lpstr>
      <vt:lpstr>Calibri</vt:lpstr>
      <vt:lpstr>Paradigm</vt:lpstr>
      <vt:lpstr>Office Theme</vt:lpstr>
      <vt:lpstr>DE-PBS Cadre Meeting</vt:lpstr>
      <vt:lpstr>PowerPoint Presentation</vt:lpstr>
      <vt:lpstr>Welcome and Agenda </vt:lpstr>
      <vt:lpstr>Tool Reminder: A Year at a Glance in Coaching Guidance for MTSS-SEB Coaches </vt:lpstr>
      <vt:lpstr>Coaching Activities Calendar </vt:lpstr>
      <vt:lpstr>Coaching Activities Calendar </vt:lpstr>
      <vt:lpstr>DE-PBS Phase Recognition</vt:lpstr>
      <vt:lpstr>2022 School Climate Survey </vt:lpstr>
      <vt:lpstr>2022 School Climate Survey </vt:lpstr>
      <vt:lpstr>FFY 20-25 APR Target Setting  </vt:lpstr>
      <vt:lpstr>Target Setting</vt:lpstr>
      <vt:lpstr>Target Setting</vt:lpstr>
      <vt:lpstr>Discipline Data</vt:lpstr>
      <vt:lpstr>Questions to ask</vt:lpstr>
      <vt:lpstr>As MTSS Coaches, let’s ask</vt:lpstr>
      <vt:lpstr>5 Questions Every Team Should Ask About Racial Disproportionality</vt:lpstr>
      <vt:lpstr>5 Questions Every Team Should Ask About Racial Disproportionality</vt:lpstr>
      <vt:lpstr>5 Questions Every Team Should Ask About Racial Disproportionality </vt:lpstr>
      <vt:lpstr>5 Questions Every Team Should Ask About Racial Disproportionality</vt:lpstr>
      <vt:lpstr>5 Questions Every Team Should Ask About Racial Disproportionality</vt:lpstr>
      <vt:lpstr>5 Questions Every Team Should Ask About Racial Disproportionality</vt:lpstr>
      <vt:lpstr>Tools to Support Enhancing Equity in School Discipline</vt:lpstr>
      <vt:lpstr>Tools to Support Enhancing Equity in School Discipline</vt:lpstr>
      <vt:lpstr>Tools to Support Data Disaggregation</vt:lpstr>
      <vt:lpstr>Related Center on PBIS (PBIS.org) Tools </vt:lpstr>
      <vt:lpstr>PowerPoint Presentation</vt:lpstr>
      <vt:lpstr>A Recursive Process for Deep Implementation:  Planning, Action, Reflection</vt:lpstr>
      <vt:lpstr>District Sharing:  Planning, Action, Reflection</vt:lpstr>
      <vt:lpstr>Brandywine School District Highlight </vt:lpstr>
      <vt:lpstr>BSD Guiding Questions for SWOT Analysis</vt:lpstr>
      <vt:lpstr>Upcoming Professional Learning &amp; Resources</vt:lpstr>
      <vt:lpstr>Check-In/Check-Out (CICO, CI/CO)</vt:lpstr>
      <vt:lpstr>Preparing Teams for Summer 2022 Team-Based Training </vt:lpstr>
      <vt:lpstr>Spring 2022: Tier 3:  Systems Session</vt:lpstr>
      <vt:lpstr>Resources: Suicide Prevention Using MTSS</vt:lpstr>
      <vt:lpstr>  Youth Mental Health First Aid -  Trainings &amp; Action Plan Reminder </vt:lpstr>
      <vt:lpstr>PL Resource: DE-MTSS </vt:lpstr>
      <vt:lpstr>PowerPoint Presentation</vt:lpstr>
      <vt:lpstr>Northeast PBIS Leadership Forum </vt:lpstr>
      <vt:lpstr>Reminder: 2022 Whole Child CoP Opportunity</vt:lpstr>
      <vt:lpstr>Coaches Networking  Thursday March 17, 2022 1-2:30 pm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DE-PBS Cadre Meeting</dc:title>
  <dc:creator>Hearn, Sarah</dc:creator>
  <cp:lastModifiedBy>Hearn, Sarah</cp:lastModifiedBy>
  <cp:revision>2</cp:revision>
  <dcterms:modified xsi:type="dcterms:W3CDTF">2022-02-17T14:39:55Z</dcterms:modified>
</cp:coreProperties>
</file>