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
      <p:font typeface="Economica" panose="020B0604020202020204" charset="0"/>
      <p:regular r:id="rId36"/>
      <p:bold r:id="rId37"/>
      <p:italic r:id="rId38"/>
      <p:boldItalic r:id="rId39"/>
    </p:embeddedFont>
    <p:embeddedFont>
      <p:font typeface="Libre Franklin" pitchFamily="2" charset="0"/>
      <p:regular r:id="rId40"/>
      <p:bold r:id="rId41"/>
      <p:italic r:id="rId42"/>
      <p:boldItalic r:id="rId43"/>
    </p:embeddedFont>
    <p:embeddedFont>
      <p:font typeface="Merriweather" panose="00000500000000000000" pitchFamily="2" charset="0"/>
      <p:regular r:id="rId44"/>
      <p:bold r:id="rId45"/>
      <p:italic r:id="rId46"/>
      <p:boldItalic r:id="rId47"/>
    </p:embeddedFont>
    <p:embeddedFont>
      <p:font typeface="Montserrat" panose="00000500000000000000" pitchFamily="2" charset="0"/>
      <p:regular r:id="rId48"/>
      <p:bold r:id="rId49"/>
      <p:italic r:id="rId50"/>
      <p:boldItalic r:id="rId51"/>
    </p:embeddedFont>
    <p:embeddedFont>
      <p:font typeface="Open Sans" panose="020B0606030504020204" pitchFamily="34" charset="0"/>
      <p:regular r:id="rId52"/>
      <p:bold r:id="rId53"/>
      <p:italic r:id="rId54"/>
      <p:boldItalic r:id="rId55"/>
    </p:embeddedFont>
    <p:embeddedFont>
      <p:font typeface="Open Sans Medium" panose="020B0604020202020204" charset="0"/>
      <p:regular r:id="rId56"/>
      <p:bold r:id="rId57"/>
      <p:italic r:id="rId58"/>
      <p:boldItalic r:id="rId59"/>
    </p:embeddedFont>
    <p:embeddedFont>
      <p:font typeface="Roboto" panose="02000000000000000000" pitchFamily="2"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BC293F-775A-4BE0-ADFA-BB4741AE76DC}">
  <a:tblStyle styleId="{66BC293F-775A-4BE0-ADFA-BB4741AE76D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B40F43C-5289-43F9-ABE2-407CD1BBF07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44" autoAdjust="0"/>
  </p:normalViewPr>
  <p:slideViewPr>
    <p:cSldViewPr snapToGrid="0">
      <p:cViewPr varScale="1">
        <p:scale>
          <a:sx n="74" d="100"/>
          <a:sy n="74" d="100"/>
        </p:scale>
        <p:origin x="1446"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63" Type="http://schemas.openxmlformats.org/officeDocument/2006/relationships/font" Target="fonts/font3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font" Target="fonts/font27.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3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font" Target="fonts/font25.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font" Target="fonts/font28.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font" Target="fonts/font23.fntdata"/><Relationship Id="rId62" Type="http://schemas.openxmlformats.org/officeDocument/2006/relationships/font" Target="fonts/font3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font" Target="fonts/font26.fntdata"/><Relationship Id="rId10" Type="http://schemas.openxmlformats.org/officeDocument/2006/relationships/slide" Target="slides/slide9.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font" Target="fonts/font29.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a59b7f678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1a59b7f678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9b2fba4b9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19b2fba4b9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a59b7f678_0_19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11a59b7f678_0_19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11a59b7f678_0_19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1a59b7f678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11a59b7f678_0_2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1a59b7f678_0_16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1a59b7f678_0_1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1dd1c58e2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1dd1c58e2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1a59b7f678_0_3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1a59b7f678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1dd1c58e2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1dd1c58e2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19b2fba4b9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19b2fba4b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1a59b7f678_0_19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11a59b7f678_0_19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g11a59b7f678_0_19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19b2fba4b9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19b2fba4b9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1dd1c58e28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11dd1c58e28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1dd1c58e28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g11dd1c58e28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g11dd1c58e28_0_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1dd1c58e28_0_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8" name="Google Shape;278;g11dd1c58e28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1dd1c58e28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11dd1c58e28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11dd1c58e28_0_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19b2fba4b9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19b2fba4b9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1a59b7f678_0_170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8" name="Google Shape;298;g11a59b7f678_0_17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1dd1c58e28_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1dd1c58e28_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1dd1c58e28_7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1dd1c58e28_7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1dd1c58e28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1dd1c58e28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19b2fba4b9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119b2fba4b9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9b2fba4b9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19b2fba4b9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1dd1c58e28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1dd1c58e28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19b2fba4b9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19b2fba4b9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1a59b7f678_0_17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g11a59b7f678_0_17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g11a59b7f678_0_17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1a59b7f678_0_17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a59b7f678_0_1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1a59b7f678_0_18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1a59b7f678_0_18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1a59b7f678_0_19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11a59b7f678_0_19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11a59b7f678_0_19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58"/>
        <p:cNvGrpSpPr/>
        <p:nvPr/>
      </p:nvGrpSpPr>
      <p:grpSpPr>
        <a:xfrm>
          <a:off x="0" y="0"/>
          <a:ext cx="0" cy="0"/>
          <a:chOff x="0" y="0"/>
          <a:chExt cx="0" cy="0"/>
        </a:xfrm>
      </p:grpSpPr>
      <p:sp>
        <p:nvSpPr>
          <p:cNvPr id="59" name="Google Shape;59;p13"/>
          <p:cNvSpPr/>
          <p:nvPr/>
        </p:nvSpPr>
        <p:spPr>
          <a:xfrm>
            <a:off x="421075" y="389425"/>
            <a:ext cx="8309400" cy="4369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3"/>
          <p:cNvSpPr txBox="1">
            <a:spLocks noGrp="1"/>
          </p:cNvSpPr>
          <p:nvPr>
            <p:ph type="title"/>
          </p:nvPr>
        </p:nvSpPr>
        <p:spPr>
          <a:xfrm>
            <a:off x="720000" y="445025"/>
            <a:ext cx="5852700" cy="572700"/>
          </a:xfrm>
          <a:prstGeom prst="rect">
            <a:avLst/>
          </a:prstGeom>
        </p:spPr>
        <p:txBody>
          <a:bodyPr spcFirstLastPara="1" wrap="square" lIns="91425" tIns="91425" rIns="91425" bIns="91425" anchor="b" anchorCtr="0">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61" name="Google Shape;61;p13"/>
          <p:cNvSpPr txBox="1">
            <a:spLocks noGrp="1"/>
          </p:cNvSpPr>
          <p:nvPr>
            <p:ph type="subTitle" idx="1"/>
          </p:nvPr>
        </p:nvSpPr>
        <p:spPr>
          <a:xfrm>
            <a:off x="1214800" y="1948213"/>
            <a:ext cx="2438400" cy="3774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2000"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 name="Google Shape;62;p13"/>
          <p:cNvSpPr txBox="1">
            <a:spLocks noGrp="1"/>
          </p:cNvSpPr>
          <p:nvPr>
            <p:ph type="subTitle" idx="2"/>
          </p:nvPr>
        </p:nvSpPr>
        <p:spPr>
          <a:xfrm>
            <a:off x="1214800" y="2261988"/>
            <a:ext cx="2438400" cy="114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13"/>
          <p:cNvSpPr txBox="1">
            <a:spLocks noGrp="1"/>
          </p:cNvSpPr>
          <p:nvPr>
            <p:ph type="subTitle" idx="3"/>
          </p:nvPr>
        </p:nvSpPr>
        <p:spPr>
          <a:xfrm>
            <a:off x="5490800" y="1948213"/>
            <a:ext cx="2438400" cy="3774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2000" b="1">
                <a:solidFill>
                  <a:schemeClr val="accen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3"/>
          <p:cNvSpPr txBox="1">
            <a:spLocks noGrp="1"/>
          </p:cNvSpPr>
          <p:nvPr>
            <p:ph type="subTitle" idx="4"/>
          </p:nvPr>
        </p:nvSpPr>
        <p:spPr>
          <a:xfrm>
            <a:off x="5490800" y="2261988"/>
            <a:ext cx="2438400" cy="114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14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67" name="Google Shape;67;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lt1"/>
              </a:buClr>
              <a:buSzPts val="1400"/>
              <a:buChar char="●"/>
              <a:defRPr/>
            </a:lvl1pPr>
            <a:lvl2pPr marL="914400" lvl="1" indent="-317500" algn="l" rtl="0">
              <a:lnSpc>
                <a:spcPct val="90000"/>
              </a:lnSpc>
              <a:spcBef>
                <a:spcPts val="1200"/>
              </a:spcBef>
              <a:spcAft>
                <a:spcPts val="0"/>
              </a:spcAft>
              <a:buClr>
                <a:schemeClr val="lt1"/>
              </a:buClr>
              <a:buSzPts val="1400"/>
              <a:buChar char="○"/>
              <a:defRPr/>
            </a:lvl2pPr>
            <a:lvl3pPr marL="1371600" lvl="2" indent="-317500" algn="l" rtl="0">
              <a:lnSpc>
                <a:spcPct val="90000"/>
              </a:lnSpc>
              <a:spcBef>
                <a:spcPts val="1200"/>
              </a:spcBef>
              <a:spcAft>
                <a:spcPts val="0"/>
              </a:spcAft>
              <a:buClr>
                <a:schemeClr val="lt1"/>
              </a:buClr>
              <a:buSzPts val="1400"/>
              <a:buChar char="■"/>
              <a:defRPr/>
            </a:lvl3pPr>
            <a:lvl4pPr marL="1828800" lvl="3" indent="-317500" algn="l" rtl="0">
              <a:lnSpc>
                <a:spcPct val="90000"/>
              </a:lnSpc>
              <a:spcBef>
                <a:spcPts val="1200"/>
              </a:spcBef>
              <a:spcAft>
                <a:spcPts val="0"/>
              </a:spcAft>
              <a:buClr>
                <a:schemeClr val="lt1"/>
              </a:buClr>
              <a:buSzPts val="1400"/>
              <a:buChar char="●"/>
              <a:defRPr/>
            </a:lvl4pPr>
            <a:lvl5pPr marL="2286000" lvl="4" indent="-317500" algn="l" rtl="0">
              <a:lnSpc>
                <a:spcPct val="90000"/>
              </a:lnSpc>
              <a:spcBef>
                <a:spcPts val="1200"/>
              </a:spcBef>
              <a:spcAft>
                <a:spcPts val="0"/>
              </a:spcAft>
              <a:buClr>
                <a:schemeClr val="lt1"/>
              </a:buClr>
              <a:buSzPts val="1400"/>
              <a:buChar char="○"/>
              <a:defRPr/>
            </a:lvl5pPr>
            <a:lvl6pPr marL="2743200" lvl="5" indent="-317500" algn="l" rtl="0">
              <a:lnSpc>
                <a:spcPct val="90000"/>
              </a:lnSpc>
              <a:spcBef>
                <a:spcPts val="1200"/>
              </a:spcBef>
              <a:spcAft>
                <a:spcPts val="0"/>
              </a:spcAft>
              <a:buClr>
                <a:schemeClr val="lt1"/>
              </a:buClr>
              <a:buSzPts val="1400"/>
              <a:buChar char="■"/>
              <a:defRPr/>
            </a:lvl6pPr>
            <a:lvl7pPr marL="3200400" lvl="6" indent="-317500" algn="l" rtl="0">
              <a:lnSpc>
                <a:spcPct val="90000"/>
              </a:lnSpc>
              <a:spcBef>
                <a:spcPts val="1200"/>
              </a:spcBef>
              <a:spcAft>
                <a:spcPts val="0"/>
              </a:spcAft>
              <a:buClr>
                <a:schemeClr val="lt1"/>
              </a:buClr>
              <a:buSzPts val="1400"/>
              <a:buChar char="●"/>
              <a:defRPr/>
            </a:lvl7pPr>
            <a:lvl8pPr marL="3657600" lvl="7" indent="-317500" algn="l" rtl="0">
              <a:lnSpc>
                <a:spcPct val="90000"/>
              </a:lnSpc>
              <a:spcBef>
                <a:spcPts val="1200"/>
              </a:spcBef>
              <a:spcAft>
                <a:spcPts val="0"/>
              </a:spcAft>
              <a:buClr>
                <a:schemeClr val="lt1"/>
              </a:buClr>
              <a:buSzPts val="1400"/>
              <a:buChar char="○"/>
              <a:defRPr/>
            </a:lvl8pPr>
            <a:lvl9pPr marL="4114800" lvl="8" indent="-317500" algn="l" rtl="0">
              <a:lnSpc>
                <a:spcPct val="90000"/>
              </a:lnSpc>
              <a:spcBef>
                <a:spcPts val="1200"/>
              </a:spcBef>
              <a:spcAft>
                <a:spcPts val="1200"/>
              </a:spcAft>
              <a:buClr>
                <a:schemeClr val="lt1"/>
              </a:buClr>
              <a:buSzPts val="1400"/>
              <a:buChar char="■"/>
              <a:defRPr/>
            </a:lvl9pPr>
          </a:lstStyle>
          <a:p>
            <a:endParaRPr/>
          </a:p>
        </p:txBody>
      </p:sp>
      <p:sp>
        <p:nvSpPr>
          <p:cNvPr id="68" name="Google Shape;68;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9" name="Google Shape;69;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70" name="Google Shape;70;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OBJECT_2">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73" name="Google Shape;73;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74" name="Google Shape;74;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5" name="Google Shape;75;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6" name="Google Shape;76;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2">
  <p:cSld name="OBJECT_3">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79" name="Google Shape;79;p1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80" name="Google Shape;80;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1" name="Google Shape;81;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2" name="Google Shape;82;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3">
  <p:cSld name="OBJECT_4">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85" name="Google Shape;85;p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86" name="Google Shape;86;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7" name="Google Shape;87;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88" name="Google Shape;88;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4">
  <p:cSld name="OBJECT_5">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1" name="Google Shape;91;p1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2" name="Google Shape;92;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93" name="Google Shape;93;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94" name="Google Shape;94;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5">
  <p:cSld name="OBJECT_6">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1028700" y="514350"/>
            <a:ext cx="7200900" cy="1114500"/>
          </a:xfrm>
          <a:prstGeom prst="rect">
            <a:avLst/>
          </a:prstGeom>
          <a:noFill/>
          <a:ln>
            <a:noFill/>
          </a:ln>
        </p:spPr>
        <p:txBody>
          <a:bodyPr spcFirstLastPara="1" wrap="square" lIns="68575" tIns="34275" rIns="68575" bIns="34275" anchor="t" anchorCtr="0">
            <a:normAutofit/>
          </a:bodyPr>
          <a:lstStyle>
            <a:lvl1pPr lvl="0" algn="l" rtl="0">
              <a:lnSpc>
                <a:spcPct val="89000"/>
              </a:lnSpc>
              <a:spcBef>
                <a:spcPts val="0"/>
              </a:spcBef>
              <a:spcAft>
                <a:spcPts val="0"/>
              </a:spcAft>
              <a:buClr>
                <a:schemeClr val="dk2"/>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7" name="Google Shape;97;p19"/>
          <p:cNvSpPr txBox="1">
            <a:spLocks noGrp="1"/>
          </p:cNvSpPr>
          <p:nvPr>
            <p:ph type="body" idx="1"/>
          </p:nvPr>
        </p:nvSpPr>
        <p:spPr>
          <a:xfrm>
            <a:off x="1028700" y="1714500"/>
            <a:ext cx="7200900" cy="2686200"/>
          </a:xfrm>
          <a:prstGeom prst="rect">
            <a:avLst/>
          </a:prstGeom>
          <a:noFill/>
          <a:ln>
            <a:noFill/>
          </a:ln>
        </p:spPr>
        <p:txBody>
          <a:bodyPr spcFirstLastPara="1" wrap="square" lIns="68575" tIns="34275" rIns="68575" bIns="34275" anchor="t" anchorCtr="0">
            <a:normAutofit/>
          </a:bodyPr>
          <a:lstStyle>
            <a:lvl1pPr marL="457200" lvl="0" indent="-317500" algn="l" rtl="0">
              <a:lnSpc>
                <a:spcPct val="94000"/>
              </a:lnSpc>
              <a:spcBef>
                <a:spcPts val="800"/>
              </a:spcBef>
              <a:spcAft>
                <a:spcPts val="0"/>
              </a:spcAft>
              <a:buClr>
                <a:schemeClr val="dk2"/>
              </a:buClr>
              <a:buSzPts val="1400"/>
              <a:buChar char="■"/>
              <a:defRPr/>
            </a:lvl1pPr>
            <a:lvl2pPr marL="914400" lvl="1" indent="-317500" algn="l" rtl="0">
              <a:lnSpc>
                <a:spcPct val="94000"/>
              </a:lnSpc>
              <a:spcBef>
                <a:spcPts val="400"/>
              </a:spcBef>
              <a:spcAft>
                <a:spcPts val="0"/>
              </a:spcAft>
              <a:buClr>
                <a:schemeClr val="dk2"/>
              </a:buClr>
              <a:buSzPts val="1400"/>
              <a:buChar char="–"/>
              <a:defRPr/>
            </a:lvl2pPr>
            <a:lvl3pPr marL="1371600" lvl="2" indent="-317500" algn="l" rtl="0">
              <a:lnSpc>
                <a:spcPct val="94000"/>
              </a:lnSpc>
              <a:spcBef>
                <a:spcPts val="400"/>
              </a:spcBef>
              <a:spcAft>
                <a:spcPts val="0"/>
              </a:spcAft>
              <a:buClr>
                <a:schemeClr val="dk2"/>
              </a:buClr>
              <a:buSzPts val="1400"/>
              <a:buChar char="■"/>
              <a:defRPr/>
            </a:lvl3pPr>
            <a:lvl4pPr marL="1828800" lvl="3" indent="-317500" algn="l" rtl="0">
              <a:lnSpc>
                <a:spcPct val="94000"/>
              </a:lnSpc>
              <a:spcBef>
                <a:spcPts val="400"/>
              </a:spcBef>
              <a:spcAft>
                <a:spcPts val="0"/>
              </a:spcAft>
              <a:buClr>
                <a:schemeClr val="dk2"/>
              </a:buClr>
              <a:buSzPts val="1400"/>
              <a:buChar char="–"/>
              <a:defRPr/>
            </a:lvl4pPr>
            <a:lvl5pPr marL="2286000" lvl="4" indent="-317500" algn="l" rtl="0">
              <a:lnSpc>
                <a:spcPct val="94000"/>
              </a:lnSpc>
              <a:spcBef>
                <a:spcPts val="400"/>
              </a:spcBef>
              <a:spcAft>
                <a:spcPts val="0"/>
              </a:spcAft>
              <a:buClr>
                <a:schemeClr val="dk2"/>
              </a:buClr>
              <a:buSzPts val="1400"/>
              <a:buChar char="■"/>
              <a:defRPr/>
            </a:lvl5pPr>
            <a:lvl6pPr marL="2743200" lvl="5" indent="-317500" algn="l" rtl="0">
              <a:lnSpc>
                <a:spcPct val="94000"/>
              </a:lnSpc>
              <a:spcBef>
                <a:spcPts val="400"/>
              </a:spcBef>
              <a:spcAft>
                <a:spcPts val="0"/>
              </a:spcAft>
              <a:buClr>
                <a:schemeClr val="dk2"/>
              </a:buClr>
              <a:buSzPts val="1400"/>
              <a:buChar char="–"/>
              <a:defRPr/>
            </a:lvl6pPr>
            <a:lvl7pPr marL="3200400" lvl="6" indent="-317500" algn="l" rtl="0">
              <a:lnSpc>
                <a:spcPct val="94000"/>
              </a:lnSpc>
              <a:spcBef>
                <a:spcPts val="400"/>
              </a:spcBef>
              <a:spcAft>
                <a:spcPts val="0"/>
              </a:spcAft>
              <a:buClr>
                <a:schemeClr val="dk2"/>
              </a:buClr>
              <a:buSzPts val="1400"/>
              <a:buChar char="■"/>
              <a:defRPr/>
            </a:lvl7pPr>
            <a:lvl8pPr marL="3657600" lvl="7" indent="-317500" algn="l" rtl="0">
              <a:lnSpc>
                <a:spcPct val="94000"/>
              </a:lnSpc>
              <a:spcBef>
                <a:spcPts val="400"/>
              </a:spcBef>
              <a:spcAft>
                <a:spcPts val="0"/>
              </a:spcAft>
              <a:buClr>
                <a:schemeClr val="dk2"/>
              </a:buClr>
              <a:buSzPts val="1400"/>
              <a:buChar char="–"/>
              <a:defRPr/>
            </a:lvl8pPr>
            <a:lvl9pPr marL="4114800" lvl="8" indent="-317500" algn="l" rtl="0">
              <a:lnSpc>
                <a:spcPct val="94000"/>
              </a:lnSpc>
              <a:spcBef>
                <a:spcPts val="400"/>
              </a:spcBef>
              <a:spcAft>
                <a:spcPts val="200"/>
              </a:spcAft>
              <a:buClr>
                <a:schemeClr val="dk2"/>
              </a:buClr>
              <a:buSzPts val="1400"/>
              <a:buChar char="■"/>
              <a:defRPr/>
            </a:lvl9pPr>
          </a:lstStyle>
          <a:p>
            <a:endParaRPr/>
          </a:p>
        </p:txBody>
      </p:sp>
      <p:sp>
        <p:nvSpPr>
          <p:cNvPr id="98" name="Google Shape;98;p19"/>
          <p:cNvSpPr txBox="1">
            <a:spLocks noGrp="1"/>
          </p:cNvSpPr>
          <p:nvPr>
            <p:ph type="dt" idx="10"/>
          </p:nvPr>
        </p:nvSpPr>
        <p:spPr>
          <a:xfrm>
            <a:off x="1042988" y="4840039"/>
            <a:ext cx="903300" cy="303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99" name="Google Shape;99;p19"/>
          <p:cNvSpPr txBox="1">
            <a:spLocks noGrp="1"/>
          </p:cNvSpPr>
          <p:nvPr>
            <p:ph type="ftr" idx="11"/>
          </p:nvPr>
        </p:nvSpPr>
        <p:spPr>
          <a:xfrm>
            <a:off x="2170173" y="4840039"/>
            <a:ext cx="4710600" cy="3036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100" name="Google Shape;100;p19"/>
          <p:cNvSpPr txBox="1">
            <a:spLocks noGrp="1"/>
          </p:cNvSpPr>
          <p:nvPr>
            <p:ph type="sldNum" idx="12"/>
          </p:nvPr>
        </p:nvSpPr>
        <p:spPr>
          <a:xfrm>
            <a:off x="7104552" y="4840039"/>
            <a:ext cx="1197300" cy="303600"/>
          </a:xfrm>
          <a:prstGeom prst="rect">
            <a:avLst/>
          </a:prstGeom>
          <a:noFill/>
          <a:ln>
            <a:noFill/>
          </a:ln>
        </p:spPr>
        <p:txBody>
          <a:bodyPr spcFirstLastPara="1" wrap="square" lIns="68575" tIns="34275" rIns="68575" bIns="34275" anchor="ctr" anchorCtr="0">
            <a:norm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hyperlink" Target="http://www.delawarepbs.org/top-ten-questions-answered-about-universal-screening/" TargetMode="External"/><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hyperlink" Target="https://www.delawarepbs.org/universal-screenin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8.xml"/><Relationship Id="rId5" Type="http://schemas.openxmlformats.org/officeDocument/2006/relationships/image" Target="../media/image9.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4380"/>
              <a:t>DE-PBS Coach Networking Meeting</a:t>
            </a:r>
            <a:endParaRPr sz="4380"/>
          </a:p>
        </p:txBody>
      </p:sp>
      <p:sp>
        <p:nvSpPr>
          <p:cNvPr id="106" name="Google Shape;106;p20"/>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None/>
            </a:pPr>
            <a:r>
              <a:rPr lang="en" sz="2700"/>
              <a:t>Thursday March 17th, 2022</a:t>
            </a:r>
            <a:endParaRPr sz="2700"/>
          </a:p>
          <a:p>
            <a:pPr marL="0" lvl="0" indent="0" algn="ctr" rtl="0">
              <a:lnSpc>
                <a:spcPct val="80000"/>
              </a:lnSpc>
              <a:spcBef>
                <a:spcPts val="0"/>
              </a:spcBef>
              <a:spcAft>
                <a:spcPts val="0"/>
              </a:spcAft>
              <a:buNone/>
            </a:pPr>
            <a:r>
              <a:rPr lang="en" sz="2700"/>
              <a:t>1-2:30 pm</a:t>
            </a:r>
            <a:endParaRPr sz="27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394275" y="-127131"/>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Example Resource Map using the SAEBRS</a:t>
            </a:r>
            <a:endParaRPr/>
          </a:p>
        </p:txBody>
      </p:sp>
      <p:graphicFrame>
        <p:nvGraphicFramePr>
          <p:cNvPr id="173" name="Google Shape;173;p29"/>
          <p:cNvGraphicFramePr/>
          <p:nvPr/>
        </p:nvGraphicFramePr>
        <p:xfrm>
          <a:off x="494500" y="711142"/>
          <a:ext cx="7886700" cy="4311000"/>
        </p:xfrm>
        <a:graphic>
          <a:graphicData uri="http://schemas.openxmlformats.org/drawingml/2006/table">
            <a:tbl>
              <a:tblPr>
                <a:noFill/>
                <a:tableStyleId>{66BC293F-775A-4BE0-ADFA-BB4741AE76DC}</a:tableStyleId>
              </a:tblPr>
              <a:tblGrid>
                <a:gridCol w="1254225">
                  <a:extLst>
                    <a:ext uri="{9D8B030D-6E8A-4147-A177-3AD203B41FA5}">
                      <a16:colId xmlns:a16="http://schemas.microsoft.com/office/drawing/2014/main" val="20000"/>
                    </a:ext>
                  </a:extLst>
                </a:gridCol>
                <a:gridCol w="2167575">
                  <a:extLst>
                    <a:ext uri="{9D8B030D-6E8A-4147-A177-3AD203B41FA5}">
                      <a16:colId xmlns:a16="http://schemas.microsoft.com/office/drawing/2014/main" val="20001"/>
                    </a:ext>
                  </a:extLst>
                </a:gridCol>
                <a:gridCol w="2101500">
                  <a:extLst>
                    <a:ext uri="{9D8B030D-6E8A-4147-A177-3AD203B41FA5}">
                      <a16:colId xmlns:a16="http://schemas.microsoft.com/office/drawing/2014/main" val="20002"/>
                    </a:ext>
                  </a:extLst>
                </a:gridCol>
                <a:gridCol w="2363400">
                  <a:extLst>
                    <a:ext uri="{9D8B030D-6E8A-4147-A177-3AD203B41FA5}">
                      <a16:colId xmlns:a16="http://schemas.microsoft.com/office/drawing/2014/main" val="20003"/>
                    </a:ext>
                  </a:extLst>
                </a:gridCol>
              </a:tblGrid>
              <a:tr h="339600">
                <a:tc gridSpan="4">
                  <a:txBody>
                    <a:bodyPr/>
                    <a:lstStyle/>
                    <a:p>
                      <a:pPr marL="0" lvl="0" indent="0" algn="l" rtl="0">
                        <a:spcBef>
                          <a:spcPts val="0"/>
                        </a:spcBef>
                        <a:spcAft>
                          <a:spcPts val="0"/>
                        </a:spcAft>
                        <a:buNone/>
                      </a:pPr>
                      <a:r>
                        <a:rPr lang="en" b="1"/>
                        <a:t>3 x 3 Intervention Resource Guide</a:t>
                      </a:r>
                      <a:endParaRPr b="1"/>
                    </a:p>
                  </a:txBody>
                  <a:tcPr marL="91425" marR="91425" marT="91425" marB="91425"/>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862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sz="1100" b="1"/>
                        <a:t>Social Behavior</a:t>
                      </a:r>
                      <a:endParaRPr sz="1100" b="1"/>
                    </a:p>
                    <a:p>
                      <a:pPr marL="0" lvl="0" indent="0" algn="l" rtl="0">
                        <a:spcBef>
                          <a:spcPts val="0"/>
                        </a:spcBef>
                        <a:spcAft>
                          <a:spcPts val="1000"/>
                        </a:spcAft>
                        <a:buNone/>
                      </a:pPr>
                      <a:endParaRPr sz="1100" b="1"/>
                    </a:p>
                  </a:txBody>
                  <a:tcPr marL="91425" marR="91425" marT="91425" marB="91425">
                    <a:solidFill>
                      <a:srgbClr val="D9D9D9"/>
                    </a:solidFill>
                  </a:tcPr>
                </a:tc>
                <a:tc>
                  <a:txBody>
                    <a:bodyPr/>
                    <a:lstStyle/>
                    <a:p>
                      <a:pPr marL="0" lvl="0" indent="0" algn="l" rtl="0">
                        <a:spcBef>
                          <a:spcPts val="0"/>
                        </a:spcBef>
                        <a:spcAft>
                          <a:spcPts val="0"/>
                        </a:spcAft>
                        <a:buNone/>
                      </a:pPr>
                      <a:r>
                        <a:rPr lang="en" sz="1100" b="1"/>
                        <a:t>Academic Behavior</a:t>
                      </a:r>
                      <a:br>
                        <a:rPr lang="en" sz="1100" b="1"/>
                      </a:br>
                      <a:endParaRPr sz="1100"/>
                    </a:p>
                  </a:txBody>
                  <a:tcPr marL="91425" marR="91425" marT="91425" marB="91425">
                    <a:solidFill>
                      <a:srgbClr val="D9D9D9"/>
                    </a:solidFill>
                  </a:tcPr>
                </a:tc>
                <a:tc>
                  <a:txBody>
                    <a:bodyPr/>
                    <a:lstStyle/>
                    <a:p>
                      <a:pPr marL="0" lvl="0" indent="0" algn="l" rtl="0">
                        <a:spcBef>
                          <a:spcPts val="0"/>
                        </a:spcBef>
                        <a:spcAft>
                          <a:spcPts val="0"/>
                        </a:spcAft>
                        <a:buNone/>
                      </a:pPr>
                      <a:r>
                        <a:rPr lang="en" sz="1100" b="1"/>
                        <a:t>Emotional Behavior</a:t>
                      </a:r>
                      <a:br>
                        <a:rPr lang="en" sz="1100" b="1"/>
                      </a:br>
                      <a:endParaRPr sz="1100" b="1"/>
                    </a:p>
                  </a:txBody>
                  <a:tcPr marL="91425" marR="91425" marT="91425" marB="91425">
                    <a:solidFill>
                      <a:srgbClr val="D9D9D9"/>
                    </a:solidFill>
                  </a:tcPr>
                </a:tc>
                <a:extLst>
                  <a:ext uri="{0D108BD9-81ED-4DB2-BD59-A6C34878D82A}">
                    <a16:rowId xmlns:a16="http://schemas.microsoft.com/office/drawing/2014/main" val="10001"/>
                  </a:ext>
                </a:extLst>
              </a:tr>
              <a:tr h="1018275">
                <a:tc>
                  <a:txBody>
                    <a:bodyPr/>
                    <a:lstStyle/>
                    <a:p>
                      <a:pPr marL="0" lvl="0" indent="0" algn="l" rtl="0">
                        <a:spcBef>
                          <a:spcPts val="0"/>
                        </a:spcBef>
                        <a:spcAft>
                          <a:spcPts val="0"/>
                        </a:spcAft>
                        <a:buNone/>
                      </a:pPr>
                      <a:r>
                        <a:rPr lang="en"/>
                        <a:t>Universal</a:t>
                      </a:r>
                      <a:endParaRPr/>
                    </a:p>
                  </a:txBody>
                  <a:tcPr marL="91425" marR="91425" marT="91425" marB="91425"/>
                </a:tc>
                <a:tc>
                  <a:txBody>
                    <a:bodyPr/>
                    <a:lstStyle/>
                    <a:p>
                      <a:pPr marL="0" lvl="0" indent="0" algn="l" rtl="0">
                        <a:spcBef>
                          <a:spcPts val="0"/>
                        </a:spcBef>
                        <a:spcAft>
                          <a:spcPts val="0"/>
                        </a:spcAft>
                        <a:buNone/>
                      </a:pPr>
                      <a:r>
                        <a:rPr lang="en" sz="1200"/>
                        <a:t>School-wide expectations teach </a:t>
                      </a:r>
                      <a:r>
                        <a:rPr lang="en" sz="1200">
                          <a:solidFill>
                            <a:schemeClr val="dk1"/>
                          </a:solidFill>
                        </a:rPr>
                        <a:t>relationship skills, friendship building, impulsiveness, or socially appropriate behavior</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Second Step whole class lessons (Unit 2:  Empathy; Unit 4:  Problem Solving)</a:t>
                      </a:r>
                      <a:endParaRPr sz="1200">
                        <a:solidFill>
                          <a:schemeClr val="dk1"/>
                        </a:solidFill>
                      </a:endParaRPr>
                    </a:p>
                  </a:txBody>
                  <a:tcPr marL="91425" marR="91425" marT="91425" marB="91425"/>
                </a:tc>
                <a:tc>
                  <a:txBody>
                    <a:bodyPr/>
                    <a:lstStyle/>
                    <a:p>
                      <a:pPr marL="0" lvl="0" indent="0" algn="l" rtl="0">
                        <a:spcBef>
                          <a:spcPts val="0"/>
                        </a:spcBef>
                        <a:spcAft>
                          <a:spcPts val="0"/>
                        </a:spcAft>
                        <a:buNone/>
                      </a:pPr>
                      <a:r>
                        <a:rPr lang="en" sz="1200">
                          <a:solidFill>
                            <a:schemeClr val="dk1"/>
                          </a:solidFill>
                        </a:rPr>
                        <a:t>School wide expectations teach organization, self-monitoring, and motivation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Second Step whole class lessons (Unit 1: Skills for Learning)</a:t>
                      </a:r>
                      <a:endParaRPr sz="1200">
                        <a:solidFill>
                          <a:schemeClr val="dk1"/>
                        </a:solidFill>
                      </a:endParaRPr>
                    </a:p>
                  </a:txBody>
                  <a:tcPr marL="91425" marR="91425" marT="91425" marB="91425"/>
                </a:tc>
                <a:tc>
                  <a:txBody>
                    <a:bodyPr/>
                    <a:lstStyle/>
                    <a:p>
                      <a:pPr marL="0" lvl="0" indent="0" algn="l" rtl="0">
                        <a:spcBef>
                          <a:spcPts val="0"/>
                        </a:spcBef>
                        <a:spcAft>
                          <a:spcPts val="0"/>
                        </a:spcAft>
                        <a:buNone/>
                      </a:pPr>
                      <a:r>
                        <a:rPr lang="en" sz="1200">
                          <a:solidFill>
                            <a:schemeClr val="dk1"/>
                          </a:solidFill>
                        </a:rPr>
                        <a:t>School wide expectations teach coping strategies, adaptability, or positive psychology (e.g., gratitude and hope)</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1100"/>
                        <a:buFont typeface="Arial"/>
                        <a:buNone/>
                      </a:pPr>
                      <a:br>
                        <a:rPr lang="en" sz="1200">
                          <a:solidFill>
                            <a:schemeClr val="dk1"/>
                          </a:solidFill>
                        </a:rPr>
                      </a:br>
                      <a:r>
                        <a:rPr lang="en" sz="1200">
                          <a:solidFill>
                            <a:schemeClr val="dk1"/>
                          </a:solidFill>
                        </a:rPr>
                        <a:t>Second Step whole class lessons (Unit 3:  Emotion Management)</a:t>
                      </a:r>
                      <a:endParaRPr sz="1200">
                        <a:solidFill>
                          <a:schemeClr val="dk1"/>
                        </a:solidFill>
                      </a:endParaRPr>
                    </a:p>
                  </a:txBody>
                  <a:tcPr marL="91425" marR="91425" marT="91425" marB="91425"/>
                </a:tc>
                <a:extLst>
                  <a:ext uri="{0D108BD9-81ED-4DB2-BD59-A6C34878D82A}">
                    <a16:rowId xmlns:a16="http://schemas.microsoft.com/office/drawing/2014/main" val="10002"/>
                  </a:ext>
                </a:extLst>
              </a:tr>
              <a:tr h="836400">
                <a:tc>
                  <a:txBody>
                    <a:bodyPr/>
                    <a:lstStyle/>
                    <a:p>
                      <a:pPr marL="0" lvl="0" indent="0" algn="l" rtl="0">
                        <a:spcBef>
                          <a:spcPts val="0"/>
                        </a:spcBef>
                        <a:spcAft>
                          <a:spcPts val="0"/>
                        </a:spcAft>
                        <a:buNone/>
                      </a:pPr>
                      <a:r>
                        <a:rPr lang="en"/>
                        <a:t>Tier 2 Relationship Building</a:t>
                      </a:r>
                      <a:endParaRPr/>
                    </a:p>
                  </a:txBody>
                  <a:tcPr marL="91425" marR="91425" marT="91425" marB="91425"/>
                </a:tc>
                <a:tc>
                  <a:txBody>
                    <a:bodyPr/>
                    <a:lstStyle/>
                    <a:p>
                      <a:pPr marL="0" lvl="0" indent="0" algn="l" rtl="0">
                        <a:spcBef>
                          <a:spcPts val="0"/>
                        </a:spcBef>
                        <a:spcAft>
                          <a:spcPts val="0"/>
                        </a:spcAft>
                        <a:buNone/>
                      </a:pPr>
                      <a:r>
                        <a:rPr lang="en" sz="1200"/>
                        <a:t>CICO</a:t>
                      </a:r>
                      <a:br>
                        <a:rPr lang="en" sz="1200"/>
                      </a:br>
                      <a:endParaRPr sz="1200"/>
                    </a:p>
                  </a:txBody>
                  <a:tcPr marL="91425" marR="91425" marT="91425" marB="91425"/>
                </a:tc>
                <a:tc>
                  <a:txBody>
                    <a:bodyPr/>
                    <a:lstStyle/>
                    <a:p>
                      <a:pPr marL="0" lvl="0" indent="0" algn="l" rtl="0">
                        <a:spcBef>
                          <a:spcPts val="0"/>
                        </a:spcBef>
                        <a:spcAft>
                          <a:spcPts val="0"/>
                        </a:spcAft>
                        <a:buNone/>
                      </a:pPr>
                      <a:r>
                        <a:rPr lang="en" sz="1200"/>
                        <a:t>CICO</a:t>
                      </a:r>
                      <a:br>
                        <a:rPr lang="en" sz="1200"/>
                      </a:br>
                      <a:endParaRPr sz="1200"/>
                    </a:p>
                  </a:txBody>
                  <a:tcPr marL="91425" marR="91425" marT="91425" marB="91425"/>
                </a:tc>
                <a:tc>
                  <a:txBody>
                    <a:bodyPr/>
                    <a:lstStyle/>
                    <a:p>
                      <a:pPr marL="0" lvl="0" indent="0" algn="l" rtl="0">
                        <a:spcBef>
                          <a:spcPts val="0"/>
                        </a:spcBef>
                        <a:spcAft>
                          <a:spcPts val="0"/>
                        </a:spcAft>
                        <a:buNone/>
                      </a:pPr>
                      <a:r>
                        <a:rPr lang="en" sz="1200"/>
                        <a:t>CICO</a:t>
                      </a:r>
                      <a:br>
                        <a:rPr lang="en" sz="1200"/>
                      </a:br>
                      <a:endParaRPr sz="1200"/>
                    </a:p>
                  </a:txBody>
                  <a:tcPr marL="91425" marR="91425" marT="91425" marB="91425"/>
                </a:tc>
                <a:extLst>
                  <a:ext uri="{0D108BD9-81ED-4DB2-BD59-A6C34878D82A}">
                    <a16:rowId xmlns:a16="http://schemas.microsoft.com/office/drawing/2014/main" val="10003"/>
                  </a:ext>
                </a:extLst>
              </a:tr>
              <a:tr h="589750">
                <a:tc>
                  <a:txBody>
                    <a:bodyPr/>
                    <a:lstStyle/>
                    <a:p>
                      <a:pPr marL="0" lvl="0" indent="0" algn="l" rtl="0">
                        <a:spcBef>
                          <a:spcPts val="0"/>
                        </a:spcBef>
                        <a:spcAft>
                          <a:spcPts val="0"/>
                        </a:spcAft>
                        <a:buNone/>
                      </a:pPr>
                      <a:r>
                        <a:rPr lang="en"/>
                        <a:t>Tier 2 Skill Building</a:t>
                      </a:r>
                      <a:endParaRPr/>
                    </a:p>
                  </a:txBody>
                  <a:tcPr marL="91425" marR="91425" marT="91425" marB="91425"/>
                </a:tc>
                <a:tc>
                  <a:txBody>
                    <a:bodyPr/>
                    <a:lstStyle/>
                    <a:p>
                      <a:pPr marL="0" lvl="0" indent="0" algn="l" rtl="0">
                        <a:spcBef>
                          <a:spcPts val="0"/>
                        </a:spcBef>
                        <a:spcAft>
                          <a:spcPts val="0"/>
                        </a:spcAft>
                        <a:buNone/>
                      </a:pPr>
                      <a:r>
                        <a:rPr lang="en" sz="1200">
                          <a:solidFill>
                            <a:schemeClr val="dk1"/>
                          </a:solidFill>
                        </a:rPr>
                        <a:t>Second Step small group (Unit 2:  Empathy; Unit 4:  Problem Solving)</a:t>
                      </a:r>
                      <a:endParaRPr sz="1200"/>
                    </a:p>
                  </a:txBody>
                  <a:tcPr marL="91425" marR="91425" marT="91425" marB="91425"/>
                </a:tc>
                <a:tc>
                  <a:txBody>
                    <a:bodyPr/>
                    <a:lstStyle/>
                    <a:p>
                      <a:pPr marL="0" lvl="0" indent="0" algn="l" rtl="0">
                        <a:spcBef>
                          <a:spcPts val="0"/>
                        </a:spcBef>
                        <a:spcAft>
                          <a:spcPts val="0"/>
                        </a:spcAft>
                        <a:buNone/>
                      </a:pPr>
                      <a:r>
                        <a:rPr lang="en" sz="1200">
                          <a:solidFill>
                            <a:schemeClr val="dk1"/>
                          </a:solidFill>
                        </a:rPr>
                        <a:t>Second Step small group (Unit 1: Skills for Learning)</a:t>
                      </a:r>
                      <a:endParaRPr sz="1200"/>
                    </a:p>
                  </a:txBody>
                  <a:tcPr marL="91425" marR="91425" marT="91425" marB="91425"/>
                </a:tc>
                <a:tc>
                  <a:txBody>
                    <a:bodyPr/>
                    <a:lstStyle/>
                    <a:p>
                      <a:pPr marL="0" lvl="0" indent="0" algn="l" rtl="0">
                        <a:spcBef>
                          <a:spcPts val="0"/>
                        </a:spcBef>
                        <a:spcAft>
                          <a:spcPts val="0"/>
                        </a:spcAft>
                        <a:buNone/>
                      </a:pPr>
                      <a:r>
                        <a:rPr lang="en" sz="1200">
                          <a:solidFill>
                            <a:schemeClr val="dk1"/>
                          </a:solidFill>
                        </a:rPr>
                        <a:t>Second Step small group (Unit 3:  Emotion Management)</a:t>
                      </a:r>
                      <a:endParaRPr sz="120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Let’s Chat Getting Schools Ready</a:t>
            </a:r>
            <a:endParaRPr/>
          </a:p>
        </p:txBody>
      </p:sp>
      <p:sp>
        <p:nvSpPr>
          <p:cNvPr id="179" name="Google Shape;179;p30"/>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SzPts val="1800"/>
              <a:buChar char="●"/>
            </a:pPr>
            <a:r>
              <a:rPr lang="en">
                <a:highlight>
                  <a:schemeClr val="lt1"/>
                </a:highlight>
              </a:rPr>
              <a:t>If you used a screener this year:</a:t>
            </a:r>
            <a:endParaRPr>
              <a:highlight>
                <a:schemeClr val="lt1"/>
              </a:highlight>
            </a:endParaRPr>
          </a:p>
          <a:p>
            <a:pPr marL="914400" lvl="1" indent="-317500" algn="l" rtl="0">
              <a:lnSpc>
                <a:spcPct val="115000"/>
              </a:lnSpc>
              <a:spcBef>
                <a:spcPts val="0"/>
              </a:spcBef>
              <a:spcAft>
                <a:spcPts val="0"/>
              </a:spcAft>
              <a:buSzPts val="1400"/>
              <a:buChar char="○"/>
            </a:pPr>
            <a:r>
              <a:rPr lang="en">
                <a:highlight>
                  <a:schemeClr val="lt1"/>
                </a:highlight>
              </a:rPr>
              <a:t>How can you use what you learned in your pilot to scale up installation?</a:t>
            </a:r>
            <a:endParaRPr>
              <a:highlight>
                <a:schemeClr val="lt1"/>
              </a:highlight>
            </a:endParaRPr>
          </a:p>
          <a:p>
            <a:pPr marL="1371600" lvl="2" indent="-317500" algn="l" rtl="0">
              <a:lnSpc>
                <a:spcPct val="115000"/>
              </a:lnSpc>
              <a:spcBef>
                <a:spcPts val="0"/>
              </a:spcBef>
              <a:spcAft>
                <a:spcPts val="0"/>
              </a:spcAft>
              <a:buSzPts val="1400"/>
              <a:buChar char="■"/>
            </a:pPr>
            <a:r>
              <a:rPr lang="en">
                <a:highlight>
                  <a:schemeClr val="lt1"/>
                </a:highlight>
              </a:rPr>
              <a:t>What strategies helped you gain administration buy in?</a:t>
            </a:r>
            <a:endParaRPr>
              <a:highlight>
                <a:schemeClr val="lt1"/>
              </a:highlight>
            </a:endParaRPr>
          </a:p>
          <a:p>
            <a:pPr marL="1371600" lvl="2" indent="-317500" algn="l" rtl="0">
              <a:lnSpc>
                <a:spcPct val="115000"/>
              </a:lnSpc>
              <a:spcBef>
                <a:spcPts val="0"/>
              </a:spcBef>
              <a:spcAft>
                <a:spcPts val="0"/>
              </a:spcAft>
              <a:buSzPts val="1400"/>
              <a:buChar char="■"/>
            </a:pPr>
            <a:r>
              <a:rPr lang="en">
                <a:highlight>
                  <a:schemeClr val="lt1"/>
                </a:highlight>
              </a:rPr>
              <a:t>What teaming strategies and roles were helpful?  </a:t>
            </a:r>
            <a:endParaRPr>
              <a:highlight>
                <a:schemeClr val="lt1"/>
              </a:highlight>
            </a:endParaRPr>
          </a:p>
          <a:p>
            <a:pPr marL="1371600" lvl="2" indent="-317500" algn="l" rtl="0">
              <a:lnSpc>
                <a:spcPct val="115000"/>
              </a:lnSpc>
              <a:spcBef>
                <a:spcPts val="0"/>
              </a:spcBef>
              <a:spcAft>
                <a:spcPts val="0"/>
              </a:spcAft>
              <a:buSzPts val="1400"/>
              <a:buChar char="■"/>
            </a:pPr>
            <a:r>
              <a:rPr lang="en">
                <a:highlight>
                  <a:schemeClr val="lt1"/>
                </a:highlight>
              </a:rPr>
              <a:t>What gaps in prevention supports or interventions did you identify?</a:t>
            </a:r>
            <a:endParaRPr>
              <a:highlight>
                <a:schemeClr val="lt1"/>
              </a:highlight>
            </a:endParaRPr>
          </a:p>
          <a:p>
            <a:pPr marL="1371600" lvl="2" indent="-317500" algn="l" rtl="0">
              <a:lnSpc>
                <a:spcPct val="115000"/>
              </a:lnSpc>
              <a:spcBef>
                <a:spcPts val="0"/>
              </a:spcBef>
              <a:spcAft>
                <a:spcPts val="0"/>
              </a:spcAft>
              <a:buSzPts val="1400"/>
              <a:buChar char="■"/>
            </a:pPr>
            <a:r>
              <a:rPr lang="en">
                <a:highlight>
                  <a:schemeClr val="lt1"/>
                </a:highlight>
              </a:rPr>
              <a:t>What gaps in staff knowledge did you identify?</a:t>
            </a:r>
            <a:endParaRPr>
              <a:highlight>
                <a:schemeClr val="lt1"/>
              </a:highlight>
            </a:endParaRPr>
          </a:p>
          <a:p>
            <a:pPr marL="914400" lvl="1" indent="-317500" algn="l" rtl="0">
              <a:lnSpc>
                <a:spcPct val="115000"/>
              </a:lnSpc>
              <a:spcBef>
                <a:spcPts val="0"/>
              </a:spcBef>
              <a:spcAft>
                <a:spcPts val="0"/>
              </a:spcAft>
              <a:buSzPts val="1400"/>
              <a:buChar char="○"/>
            </a:pPr>
            <a:r>
              <a:rPr lang="en">
                <a:highlight>
                  <a:schemeClr val="lt1"/>
                </a:highlight>
              </a:rPr>
              <a:t>Do you have any plans to scale up your screening installation?  If so, how will you prepare new teams?</a:t>
            </a:r>
            <a:endParaRPr>
              <a:highlight>
                <a:schemeClr val="lt1"/>
              </a:highlight>
            </a:endParaRPr>
          </a:p>
          <a:p>
            <a:pPr marL="0" lvl="0" indent="0" algn="l" rtl="0">
              <a:lnSpc>
                <a:spcPct val="100000"/>
              </a:lnSpc>
              <a:spcBef>
                <a:spcPts val="0"/>
              </a:spcBef>
              <a:spcAft>
                <a:spcPts val="0"/>
              </a:spcAft>
              <a:buNone/>
            </a:pPr>
            <a:endParaRPr>
              <a:highlight>
                <a:schemeClr val="lt1"/>
              </a:highlight>
            </a:endParaRPr>
          </a:p>
          <a:p>
            <a:pPr marL="457200" lvl="0" indent="-342900" algn="l" rtl="0">
              <a:lnSpc>
                <a:spcPct val="100000"/>
              </a:lnSpc>
              <a:spcBef>
                <a:spcPts val="0"/>
              </a:spcBef>
              <a:spcAft>
                <a:spcPts val="0"/>
              </a:spcAft>
              <a:buSzPts val="1800"/>
              <a:buChar char="●"/>
            </a:pPr>
            <a:r>
              <a:rPr lang="en">
                <a:highlight>
                  <a:schemeClr val="lt1"/>
                </a:highlight>
              </a:rPr>
              <a:t>If you are preparing to screen:</a:t>
            </a:r>
            <a:endParaRPr>
              <a:highlight>
                <a:schemeClr val="lt1"/>
              </a:highlight>
            </a:endParaRPr>
          </a:p>
          <a:p>
            <a:pPr marL="914400" lvl="1" indent="-317500" algn="l" rtl="0">
              <a:lnSpc>
                <a:spcPct val="100000"/>
              </a:lnSpc>
              <a:spcBef>
                <a:spcPts val="0"/>
              </a:spcBef>
              <a:spcAft>
                <a:spcPts val="0"/>
              </a:spcAft>
              <a:buSzPts val="1400"/>
              <a:buChar char="○"/>
            </a:pPr>
            <a:r>
              <a:rPr lang="en">
                <a:highlight>
                  <a:schemeClr val="lt1"/>
                </a:highlight>
              </a:rPr>
              <a:t>What resources, training and coaching have you considered to prepare teams to use your screener?</a:t>
            </a:r>
            <a:endParaRPr>
              <a:highlight>
                <a:schemeClr val="lt1"/>
              </a:highlight>
            </a:endParaRPr>
          </a:p>
          <a:p>
            <a:pPr marL="457200" lvl="0" indent="0" algn="l" rtl="0">
              <a:lnSpc>
                <a:spcPct val="100000"/>
              </a:lnSpc>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4"/>
        <p:cNvGrpSpPr/>
        <p:nvPr/>
      </p:nvGrpSpPr>
      <p:grpSpPr>
        <a:xfrm>
          <a:off x="0" y="0"/>
          <a:ext cx="0" cy="0"/>
          <a:chOff x="0" y="0"/>
          <a:chExt cx="0" cy="0"/>
        </a:xfrm>
      </p:grpSpPr>
      <p:sp>
        <p:nvSpPr>
          <p:cNvPr id="185" name="Google Shape;185;p31"/>
          <p:cNvSpPr/>
          <p:nvPr/>
        </p:nvSpPr>
        <p:spPr>
          <a:xfrm>
            <a:off x="1143" y="0"/>
            <a:ext cx="914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i="0" u="none" strike="noStrike" cap="none">
              <a:solidFill>
                <a:srgbClr val="FFFFFF"/>
              </a:solidFill>
              <a:latin typeface="Open Sans"/>
              <a:ea typeface="Open Sans"/>
              <a:cs typeface="Open Sans"/>
              <a:sym typeface="Open Sans"/>
            </a:endParaRPr>
          </a:p>
        </p:txBody>
      </p:sp>
      <p:sp>
        <p:nvSpPr>
          <p:cNvPr id="186" name="Google Shape;186;p31"/>
          <p:cNvSpPr/>
          <p:nvPr/>
        </p:nvSpPr>
        <p:spPr>
          <a:xfrm>
            <a:off x="0" y="0"/>
            <a:ext cx="3531900" cy="5143500"/>
          </a:xfrm>
          <a:prstGeom prst="rect">
            <a:avLst/>
          </a:prstGeom>
          <a:solidFill>
            <a:schemeClr val="dk1">
              <a:alpha val="8078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87" name="Google Shape;187;p31"/>
          <p:cNvSpPr/>
          <p:nvPr/>
        </p:nvSpPr>
        <p:spPr>
          <a:xfrm>
            <a:off x="0" y="0"/>
            <a:ext cx="2461854" cy="5143500"/>
          </a:xfrm>
          <a:custGeom>
            <a:avLst/>
            <a:gdLst/>
            <a:ahLst/>
            <a:cxnLst/>
            <a:rect l="l" t="t" r="r" b="b"/>
            <a:pathLst>
              <a:path w="4319042" h="6858000" extrusionOk="0">
                <a:moveTo>
                  <a:pt x="0" y="0"/>
                </a:moveTo>
                <a:lnTo>
                  <a:pt x="1142888" y="0"/>
                </a:lnTo>
                <a:lnTo>
                  <a:pt x="4319042" y="6858000"/>
                </a:lnTo>
                <a:lnTo>
                  <a:pt x="0" y="6858000"/>
                </a:lnTo>
                <a:close/>
              </a:path>
            </a:pathLst>
          </a:custGeom>
          <a:solidFill>
            <a:schemeClr val="dk1">
              <a:alpha val="3490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88" name="Google Shape;188;p31"/>
          <p:cNvSpPr txBox="1">
            <a:spLocks noGrp="1"/>
          </p:cNvSpPr>
          <p:nvPr>
            <p:ph type="title"/>
          </p:nvPr>
        </p:nvSpPr>
        <p:spPr>
          <a:xfrm>
            <a:off x="603500" y="480050"/>
            <a:ext cx="2567700" cy="3943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3300"/>
              <a:buFont typeface="Calibri"/>
              <a:buNone/>
            </a:pPr>
            <a:r>
              <a:rPr lang="en" sz="3300">
                <a:solidFill>
                  <a:schemeClr val="lt1"/>
                </a:solidFill>
              </a:rPr>
              <a:t>Making decisions with screener data</a:t>
            </a:r>
            <a:endParaRPr sz="3300"/>
          </a:p>
        </p:txBody>
      </p:sp>
      <p:sp>
        <p:nvSpPr>
          <p:cNvPr id="189" name="Google Shape;189;p31"/>
          <p:cNvSpPr txBox="1"/>
          <p:nvPr/>
        </p:nvSpPr>
        <p:spPr>
          <a:xfrm>
            <a:off x="4018788" y="480061"/>
            <a:ext cx="4518300" cy="3943200"/>
          </a:xfrm>
          <a:prstGeom prst="rect">
            <a:avLst/>
          </a:prstGeom>
          <a:noFill/>
          <a:ln>
            <a:noFill/>
          </a:ln>
        </p:spPr>
        <p:txBody>
          <a:bodyPr spcFirstLastPara="1" wrap="square" lIns="68575" tIns="34275" rIns="68575" bIns="34275" anchor="ctr" anchorCtr="0">
            <a:normAutofit fontScale="92500"/>
          </a:bodyPr>
          <a:lstStyle/>
          <a:p>
            <a:pPr marL="0" lvl="0" indent="76200" algn="l" rtl="0">
              <a:lnSpc>
                <a:spcPct val="90000"/>
              </a:lnSpc>
              <a:spcBef>
                <a:spcPts val="0"/>
              </a:spcBef>
              <a:spcAft>
                <a:spcPts val="0"/>
              </a:spcAft>
              <a:buNone/>
            </a:pPr>
            <a:r>
              <a:rPr lang="en" sz="1300">
                <a:solidFill>
                  <a:schemeClr val="dk1"/>
                </a:solidFill>
                <a:latin typeface="Open Sans"/>
                <a:ea typeface="Open Sans"/>
                <a:cs typeface="Open Sans"/>
                <a:sym typeface="Open Sans"/>
              </a:rPr>
              <a:t>Universal Screener Action Steps:</a:t>
            </a:r>
            <a:endParaRPr sz="1300">
              <a:solidFill>
                <a:schemeClr val="dk1"/>
              </a:solidFill>
              <a:latin typeface="Open Sans"/>
              <a:ea typeface="Open Sans"/>
              <a:cs typeface="Open Sans"/>
              <a:sym typeface="Open Sans"/>
            </a:endParaRPr>
          </a:p>
          <a:p>
            <a:pPr marL="0" marR="0" lvl="0" indent="76200" algn="l" rtl="0">
              <a:lnSpc>
                <a:spcPct val="90000"/>
              </a:lnSpc>
              <a:spcBef>
                <a:spcPts val="0"/>
              </a:spcBef>
              <a:spcAft>
                <a:spcPts val="0"/>
              </a:spcAft>
              <a:buClr>
                <a:schemeClr val="dk1"/>
              </a:buClr>
              <a:buSzPts val="1300"/>
              <a:buFont typeface="Arial"/>
              <a:buNone/>
            </a:pPr>
            <a:endParaRPr sz="1300">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Establish a district implementation team  </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Complete tool selection process</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Determine readiness criteria (e.g., high level of DBDM or high fidelity to PBIS implementation) and select schools to participate</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Establish or modify school’s meeting structures to support screening work</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Complete resource map and gap analysis with each school</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Confirm that each school has adequate SEB supports</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Introduce screening initiative to school community</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Consult with legal team about consent/finalize consent forms</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Train teachers </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Conduct screening </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a:solidFill>
                  <a:schemeClr val="dk1"/>
                </a:solidFill>
                <a:highlight>
                  <a:srgbClr val="FFF2CC"/>
                </a:highlight>
                <a:latin typeface="Open Sans"/>
                <a:ea typeface="Open Sans"/>
                <a:cs typeface="Open Sans"/>
                <a:sym typeface="Open Sans"/>
              </a:rPr>
              <a:t>Prevention support planning</a:t>
            </a:r>
            <a:endParaRPr sz="1300" i="0" u="none" strike="noStrike" cap="none">
              <a:solidFill>
                <a:schemeClr val="dk1"/>
              </a:solidFill>
              <a:highlight>
                <a:srgbClr val="FFF2CC"/>
              </a:highlight>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a:solidFill>
                  <a:schemeClr val="dk1"/>
                </a:solidFill>
                <a:highlight>
                  <a:srgbClr val="FFF2CC"/>
                </a:highlight>
                <a:latin typeface="Open Sans"/>
                <a:ea typeface="Open Sans"/>
                <a:cs typeface="Open Sans"/>
                <a:sym typeface="Open Sans"/>
              </a:rPr>
              <a:t>Targeted intervention planning</a:t>
            </a:r>
            <a:endParaRPr sz="1300" i="0" u="none" strike="noStrike" cap="none">
              <a:solidFill>
                <a:schemeClr val="dk1"/>
              </a:solidFill>
              <a:highlight>
                <a:srgbClr val="FFF2CC"/>
              </a:highlight>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a:solidFill>
                  <a:schemeClr val="dk1"/>
                </a:solidFill>
                <a:latin typeface="Open Sans"/>
                <a:ea typeface="Open Sans"/>
                <a:cs typeface="Open Sans"/>
                <a:sym typeface="Open Sans"/>
              </a:rPr>
              <a:t>Evaluate the usability and reach of your screener</a:t>
            </a:r>
            <a:endParaRPr sz="130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1"/>
              </a:buClr>
              <a:buSzPts val="2400"/>
              <a:buFont typeface="Montserrat"/>
              <a:buNone/>
            </a:pPr>
            <a:r>
              <a:rPr lang="en" sz="2400" b="1"/>
              <a:t>A summary of (14 DE Admin. Code § 508.6.1.1 - 508.6.1.1.4): MTSS Framework and Procedures</a:t>
            </a:r>
            <a:endParaRPr sz="2400" b="1"/>
          </a:p>
        </p:txBody>
      </p:sp>
      <p:sp>
        <p:nvSpPr>
          <p:cNvPr id="195" name="Google Shape;195;p32"/>
          <p:cNvSpPr txBox="1">
            <a:spLocks noGrp="1"/>
          </p:cNvSpPr>
          <p:nvPr>
            <p:ph type="body" idx="1"/>
          </p:nvPr>
        </p:nvSpPr>
        <p:spPr>
          <a:xfrm>
            <a:off x="747875" y="1268050"/>
            <a:ext cx="5945700" cy="3456900"/>
          </a:xfrm>
          <a:prstGeom prst="rect">
            <a:avLst/>
          </a:prstGeom>
          <a:noFill/>
          <a:ln w="19050" cap="flat" cmpd="sng">
            <a:solidFill>
              <a:srgbClr val="000000"/>
            </a:solidFill>
            <a:prstDash val="solid"/>
            <a:round/>
            <a:headEnd type="none" w="sm" len="sm"/>
            <a:tailEnd type="none" w="sm" len="sm"/>
          </a:ln>
        </p:spPr>
        <p:txBody>
          <a:bodyPr spcFirstLastPara="1" wrap="square" lIns="68575" tIns="34275" rIns="68575" bIns="34275" anchor="t" anchorCtr="0">
            <a:normAutofit fontScale="55000" lnSpcReduction="10000"/>
          </a:bodyPr>
          <a:lstStyle/>
          <a:p>
            <a:pPr marL="457200" lvl="0" indent="-318849" algn="l" rtl="0">
              <a:lnSpc>
                <a:spcPct val="115000"/>
              </a:lnSpc>
              <a:spcBef>
                <a:spcPts val="800"/>
              </a:spcBef>
              <a:spcAft>
                <a:spcPts val="0"/>
              </a:spcAft>
              <a:buSzPct val="100000"/>
              <a:buChar char="-"/>
            </a:pPr>
            <a:r>
              <a:rPr lang="en" sz="2150"/>
              <a:t>First stage is universal screening to identify students who may need additional supports </a:t>
            </a:r>
            <a:br>
              <a:rPr lang="en" sz="2150"/>
            </a:br>
            <a:endParaRPr sz="2150"/>
          </a:p>
          <a:p>
            <a:pPr marL="457200" lvl="0" indent="-318849" algn="l" rtl="0">
              <a:lnSpc>
                <a:spcPct val="115000"/>
              </a:lnSpc>
              <a:spcBef>
                <a:spcPts val="0"/>
              </a:spcBef>
              <a:spcAft>
                <a:spcPts val="0"/>
              </a:spcAft>
              <a:buSzPct val="100000"/>
              <a:buChar char="-"/>
            </a:pPr>
            <a:r>
              <a:rPr lang="en" sz="2150"/>
              <a:t>If 20% of students in a classroom are not meeting a benchmark consider the need for additional classroom, instructional and systems level supports and strategies</a:t>
            </a:r>
            <a:br>
              <a:rPr lang="en" sz="2150"/>
            </a:br>
            <a:endParaRPr sz="2150"/>
          </a:p>
          <a:p>
            <a:pPr marL="457200" lvl="0" indent="-318849" algn="l" rtl="0">
              <a:lnSpc>
                <a:spcPct val="115000"/>
              </a:lnSpc>
              <a:spcBef>
                <a:spcPts val="0"/>
              </a:spcBef>
              <a:spcAft>
                <a:spcPts val="0"/>
              </a:spcAft>
              <a:buSzPct val="100000"/>
              <a:buChar char="-"/>
            </a:pPr>
            <a:r>
              <a:rPr lang="en" sz="2150"/>
              <a:t>Second stage (within two weeks) is data analysis to confirm there are specific areas of need for Tier 2 supports </a:t>
            </a:r>
            <a:br>
              <a:rPr lang="en" sz="2150"/>
            </a:br>
            <a:endParaRPr sz="2150"/>
          </a:p>
          <a:p>
            <a:pPr marL="457200" lvl="0" indent="-318849" algn="l" rtl="0">
              <a:lnSpc>
                <a:spcPct val="115000"/>
              </a:lnSpc>
              <a:spcBef>
                <a:spcPts val="0"/>
              </a:spcBef>
              <a:spcAft>
                <a:spcPts val="0"/>
              </a:spcAft>
              <a:buSzPct val="100000"/>
              <a:buChar char="-"/>
            </a:pPr>
            <a:r>
              <a:rPr lang="en" sz="2150"/>
              <a:t>Based on results identified students matched to supports delivered in the classroom by teacher or outside of the classroom with other staff as appropriate to the intervention</a:t>
            </a:r>
            <a:endParaRPr sz="2150"/>
          </a:p>
          <a:p>
            <a:pPr marL="457200" lvl="0" indent="-318849" algn="l" rtl="0">
              <a:lnSpc>
                <a:spcPct val="115000"/>
              </a:lnSpc>
              <a:spcBef>
                <a:spcPts val="1200"/>
              </a:spcBef>
              <a:spcAft>
                <a:spcPts val="1200"/>
              </a:spcAft>
              <a:buSzPct val="100000"/>
              <a:buChar char="-"/>
            </a:pPr>
            <a:r>
              <a:rPr lang="en" sz="2150"/>
              <a:t>Section 6.0 After no more than six to eight school weeks of Tier 2 intervention the problem-solving team shall conduct a review of the plan as described in Section 5.0…</a:t>
            </a:r>
            <a:br>
              <a:rPr lang="en" sz="2150"/>
            </a:br>
            <a:br>
              <a:rPr lang="en" sz="2150" b="1"/>
            </a:br>
            <a:r>
              <a:rPr lang="en" sz="2150">
                <a:highlight>
                  <a:schemeClr val="lt1"/>
                </a:highlight>
              </a:rPr>
              <a:t>Section 7.0 LEA shall provide a description of the methods used to implement and evaluate the effectiveness of the program (Section 5.0) must include fidelity data, baseline data, learning targets, type and frequency of intervention, progress monitoring data)</a:t>
            </a:r>
            <a:endParaRPr sz="2150"/>
          </a:p>
        </p:txBody>
      </p:sp>
      <p:pic>
        <p:nvPicPr>
          <p:cNvPr id="196" name="Google Shape;196;p32"/>
          <p:cNvPicPr preferRelativeResize="0"/>
          <p:nvPr/>
        </p:nvPicPr>
        <p:blipFill rotWithShape="1">
          <a:blip r:embed="rId3">
            <a:alphaModFix/>
          </a:blip>
          <a:srcRect/>
          <a:stretch/>
        </p:blipFill>
        <p:spPr>
          <a:xfrm>
            <a:off x="6562450" y="3638500"/>
            <a:ext cx="2217250" cy="13857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Prevention Support Planning</a:t>
            </a:r>
            <a:endParaRPr/>
          </a:p>
        </p:txBody>
      </p:sp>
      <p:sp>
        <p:nvSpPr>
          <p:cNvPr id="202" name="Google Shape;202;p33"/>
          <p:cNvSpPr/>
          <p:nvPr/>
        </p:nvSpPr>
        <p:spPr>
          <a:xfrm>
            <a:off x="0" y="1189989"/>
            <a:ext cx="2214600" cy="669000"/>
          </a:xfrm>
          <a:prstGeom prst="homePlate">
            <a:avLst>
              <a:gd name="adj" fmla="val 50000"/>
            </a:avLst>
          </a:prstGeom>
          <a:solidFill>
            <a:srgbClr val="D9EAD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Roboto"/>
                <a:ea typeface="Roboto"/>
                <a:cs typeface="Roboto"/>
                <a:sym typeface="Roboto"/>
              </a:rPr>
              <a:t>Problem Identification</a:t>
            </a:r>
            <a:endParaRPr b="1">
              <a:solidFill>
                <a:schemeClr val="dk1"/>
              </a:solidFill>
              <a:latin typeface="Roboto"/>
              <a:ea typeface="Roboto"/>
              <a:cs typeface="Roboto"/>
              <a:sym typeface="Roboto"/>
            </a:endParaRPr>
          </a:p>
        </p:txBody>
      </p:sp>
      <p:sp>
        <p:nvSpPr>
          <p:cNvPr id="203" name="Google Shape;203;p33"/>
          <p:cNvSpPr/>
          <p:nvPr/>
        </p:nvSpPr>
        <p:spPr>
          <a:xfrm>
            <a:off x="1838325" y="1189775"/>
            <a:ext cx="2064000" cy="669000"/>
          </a:xfrm>
          <a:prstGeom prst="chevron">
            <a:avLst>
              <a:gd name="adj" fmla="val 50000"/>
            </a:avLst>
          </a:prstGeom>
          <a:solidFill>
            <a:srgbClr val="B6D7A8"/>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Roboto"/>
                <a:ea typeface="Roboto"/>
                <a:cs typeface="Roboto"/>
                <a:sym typeface="Roboto"/>
              </a:rPr>
              <a:t>Solution Development</a:t>
            </a:r>
            <a:endParaRPr b="1">
              <a:solidFill>
                <a:schemeClr val="dk1"/>
              </a:solidFill>
              <a:latin typeface="Roboto"/>
              <a:ea typeface="Roboto"/>
              <a:cs typeface="Roboto"/>
              <a:sym typeface="Roboto"/>
            </a:endParaRPr>
          </a:p>
        </p:txBody>
      </p:sp>
      <p:sp>
        <p:nvSpPr>
          <p:cNvPr id="204" name="Google Shape;204;p33"/>
          <p:cNvSpPr/>
          <p:nvPr/>
        </p:nvSpPr>
        <p:spPr>
          <a:xfrm>
            <a:off x="3516750" y="1189775"/>
            <a:ext cx="2064000" cy="669000"/>
          </a:xfrm>
          <a:prstGeom prst="chevron">
            <a:avLst>
              <a:gd name="adj" fmla="val 50000"/>
            </a:avLst>
          </a:prstGeom>
          <a:solidFill>
            <a:srgbClr val="93C47D"/>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Roboto"/>
                <a:ea typeface="Roboto"/>
                <a:cs typeface="Roboto"/>
                <a:sym typeface="Roboto"/>
              </a:rPr>
              <a:t>Staff Training</a:t>
            </a:r>
            <a:endParaRPr b="1">
              <a:solidFill>
                <a:schemeClr val="dk1"/>
              </a:solidFill>
              <a:latin typeface="Roboto"/>
              <a:ea typeface="Roboto"/>
              <a:cs typeface="Roboto"/>
              <a:sym typeface="Roboto"/>
            </a:endParaRPr>
          </a:p>
        </p:txBody>
      </p:sp>
      <p:sp>
        <p:nvSpPr>
          <p:cNvPr id="205" name="Google Shape;205;p33"/>
          <p:cNvSpPr/>
          <p:nvPr/>
        </p:nvSpPr>
        <p:spPr>
          <a:xfrm>
            <a:off x="6874025" y="1189775"/>
            <a:ext cx="2064000" cy="669000"/>
          </a:xfrm>
          <a:prstGeom prst="chevron">
            <a:avLst>
              <a:gd name="adj" fmla="val 50000"/>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Roboto"/>
                <a:ea typeface="Roboto"/>
                <a:cs typeface="Roboto"/>
                <a:sym typeface="Roboto"/>
              </a:rPr>
              <a:t>Evaluation</a:t>
            </a:r>
            <a:endParaRPr b="1">
              <a:solidFill>
                <a:schemeClr val="dk1"/>
              </a:solidFill>
              <a:latin typeface="Roboto"/>
              <a:ea typeface="Roboto"/>
              <a:cs typeface="Roboto"/>
              <a:sym typeface="Roboto"/>
            </a:endParaRPr>
          </a:p>
        </p:txBody>
      </p:sp>
      <p:sp>
        <p:nvSpPr>
          <p:cNvPr id="206" name="Google Shape;206;p33"/>
          <p:cNvSpPr/>
          <p:nvPr/>
        </p:nvSpPr>
        <p:spPr>
          <a:xfrm>
            <a:off x="5195350" y="1189775"/>
            <a:ext cx="2064000" cy="669000"/>
          </a:xfrm>
          <a:prstGeom prst="chevron">
            <a:avLst>
              <a:gd name="adj" fmla="val 50000"/>
            </a:avLst>
          </a:prstGeom>
          <a:solidFill>
            <a:srgbClr val="6AA84F"/>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Roboto"/>
                <a:ea typeface="Roboto"/>
                <a:cs typeface="Roboto"/>
                <a:sym typeface="Roboto"/>
              </a:rPr>
              <a:t>Fidelity</a:t>
            </a:r>
            <a:endParaRPr b="1">
              <a:solidFill>
                <a:schemeClr val="dk1"/>
              </a:solidFill>
              <a:latin typeface="Roboto"/>
              <a:ea typeface="Roboto"/>
              <a:cs typeface="Roboto"/>
              <a:sym typeface="Roboto"/>
            </a:endParaRPr>
          </a:p>
        </p:txBody>
      </p:sp>
      <p:sp>
        <p:nvSpPr>
          <p:cNvPr id="207" name="Google Shape;207;p33"/>
          <p:cNvSpPr txBox="1"/>
          <p:nvPr/>
        </p:nvSpPr>
        <p:spPr>
          <a:xfrm>
            <a:off x="485050" y="2065925"/>
            <a:ext cx="806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208" name="Google Shape;208;p33"/>
          <p:cNvSpPr txBox="1"/>
          <p:nvPr/>
        </p:nvSpPr>
        <p:spPr>
          <a:xfrm>
            <a:off x="485050" y="1994075"/>
            <a:ext cx="7814700" cy="2770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Look for trends in the data </a:t>
            </a:r>
            <a:r>
              <a:rPr lang="en" i="1">
                <a:latin typeface="Open Sans"/>
                <a:ea typeface="Open Sans"/>
                <a:cs typeface="Open Sans"/>
                <a:sym typeface="Open Sans"/>
              </a:rPr>
              <a:t>(</a:t>
            </a:r>
            <a:r>
              <a:rPr lang="en" i="1">
                <a:solidFill>
                  <a:schemeClr val="dk1"/>
                </a:solidFill>
                <a:latin typeface="Open Sans"/>
                <a:ea typeface="Open Sans"/>
                <a:cs typeface="Open Sans"/>
                <a:sym typeface="Open Sans"/>
              </a:rPr>
              <a:t>If 20% of students in a classroom are not meeting a benchmark consider the need for additional classroom, instructional and systems level supports and strategies)</a:t>
            </a:r>
            <a:br>
              <a:rPr lang="en" i="1">
                <a:solidFill>
                  <a:schemeClr val="dk1"/>
                </a:solidFill>
                <a:latin typeface="Open Sans"/>
                <a:ea typeface="Open Sans"/>
                <a:cs typeface="Open Sans"/>
                <a:sym typeface="Open Sans"/>
              </a:rPr>
            </a:br>
            <a:endParaRPr i="1">
              <a:solidFill>
                <a:schemeClr val="dk1"/>
              </a:solidFill>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solidFill>
                  <a:schemeClr val="dk1"/>
                </a:solidFill>
                <a:latin typeface="Open Sans"/>
                <a:ea typeface="Open Sans"/>
                <a:cs typeface="Open Sans"/>
                <a:sym typeface="Open Sans"/>
              </a:rPr>
              <a:t>Anchor solutions to your existing prevention supports (first) and then consider the need to adopt a new initiative</a:t>
            </a:r>
            <a:br>
              <a:rPr lang="en">
                <a:solidFill>
                  <a:schemeClr val="dk1"/>
                </a:solidFill>
                <a:latin typeface="Open Sans"/>
                <a:ea typeface="Open Sans"/>
                <a:cs typeface="Open Sans"/>
                <a:sym typeface="Open Sans"/>
              </a:rPr>
            </a:br>
            <a:endParaRPr>
              <a:solidFill>
                <a:schemeClr val="dk1"/>
              </a:solidFill>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solidFill>
                  <a:schemeClr val="dk1"/>
                </a:solidFill>
                <a:latin typeface="Open Sans"/>
                <a:ea typeface="Open Sans"/>
                <a:cs typeface="Open Sans"/>
                <a:sym typeface="Open Sans"/>
              </a:rPr>
              <a:t>Consider the “one strategy equals 30 minutes of training” approach (Vannest, 2012)</a:t>
            </a:r>
            <a:br>
              <a:rPr lang="en">
                <a:solidFill>
                  <a:schemeClr val="dk1"/>
                </a:solidFill>
                <a:latin typeface="Open Sans"/>
                <a:ea typeface="Open Sans"/>
                <a:cs typeface="Open Sans"/>
                <a:sym typeface="Open Sans"/>
              </a:rPr>
            </a:br>
            <a:endParaRPr>
              <a:solidFill>
                <a:schemeClr val="dk1"/>
              </a:solidFill>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solidFill>
                  <a:schemeClr val="dk1"/>
                </a:solidFill>
                <a:latin typeface="Open Sans"/>
                <a:ea typeface="Open Sans"/>
                <a:cs typeface="Open Sans"/>
                <a:sym typeface="Open Sans"/>
              </a:rPr>
              <a:t>Once you come up with a plan… set a date to evaluate the impact before you leave the planning meeting</a:t>
            </a:r>
            <a:br>
              <a:rPr lang="en">
                <a:solidFill>
                  <a:schemeClr val="dk1"/>
                </a:solidFill>
                <a:latin typeface="Open Sans"/>
                <a:ea typeface="Open Sans"/>
                <a:cs typeface="Open Sans"/>
                <a:sym typeface="Open Sans"/>
              </a:rPr>
            </a:br>
            <a:endParaRPr>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aphicFrame>
        <p:nvGraphicFramePr>
          <p:cNvPr id="213" name="Google Shape;213;p34"/>
          <p:cNvGraphicFramePr/>
          <p:nvPr/>
        </p:nvGraphicFramePr>
        <p:xfrm>
          <a:off x="135225" y="664967"/>
          <a:ext cx="2167575" cy="2529780"/>
        </p:xfrm>
        <a:graphic>
          <a:graphicData uri="http://schemas.openxmlformats.org/drawingml/2006/table">
            <a:tbl>
              <a:tblPr>
                <a:noFill/>
                <a:tableStyleId>{66BC293F-775A-4BE0-ADFA-BB4741AE76DC}</a:tableStyleId>
              </a:tblPr>
              <a:tblGrid>
                <a:gridCol w="2167575">
                  <a:extLst>
                    <a:ext uri="{9D8B030D-6E8A-4147-A177-3AD203B41FA5}">
                      <a16:colId xmlns:a16="http://schemas.microsoft.com/office/drawing/2014/main" val="20000"/>
                    </a:ext>
                  </a:extLst>
                </a:gridCol>
              </a:tblGrid>
              <a:tr h="468625">
                <a:tc>
                  <a:txBody>
                    <a:bodyPr/>
                    <a:lstStyle/>
                    <a:p>
                      <a:pPr marL="0" lvl="0" indent="0" algn="l" rtl="0">
                        <a:spcBef>
                          <a:spcPts val="0"/>
                        </a:spcBef>
                        <a:spcAft>
                          <a:spcPts val="0"/>
                        </a:spcAft>
                        <a:buNone/>
                      </a:pPr>
                      <a:r>
                        <a:rPr lang="en" sz="1100" b="1">
                          <a:solidFill>
                            <a:schemeClr val="dk1"/>
                          </a:solidFill>
                          <a:latin typeface="Open Sans"/>
                          <a:ea typeface="Open Sans"/>
                          <a:cs typeface="Open Sans"/>
                          <a:sym typeface="Open Sans"/>
                        </a:rPr>
                        <a:t>Social Behavior</a:t>
                      </a:r>
                      <a:endParaRPr sz="1100" b="1">
                        <a:solidFill>
                          <a:schemeClr val="dk1"/>
                        </a:solidFill>
                        <a:latin typeface="Open Sans"/>
                        <a:ea typeface="Open Sans"/>
                        <a:cs typeface="Open Sans"/>
                        <a:sym typeface="Open Sans"/>
                      </a:endParaRPr>
                    </a:p>
                    <a:p>
                      <a:pPr marL="0" lvl="0" indent="0" algn="l" rtl="0">
                        <a:spcBef>
                          <a:spcPts val="0"/>
                        </a:spcBef>
                        <a:spcAft>
                          <a:spcPts val="1000"/>
                        </a:spcAft>
                        <a:buNone/>
                      </a:pPr>
                      <a:r>
                        <a:rPr lang="en" sz="1100" b="1">
                          <a:solidFill>
                            <a:schemeClr val="dk1"/>
                          </a:solidFill>
                          <a:latin typeface="Open Sans"/>
                          <a:ea typeface="Open Sans"/>
                          <a:cs typeface="Open Sans"/>
                          <a:sym typeface="Open Sans"/>
                        </a:rPr>
                        <a:t>(SAEBRS example)</a:t>
                      </a:r>
                      <a:endParaRPr sz="1100" b="1">
                        <a:solidFill>
                          <a:schemeClr val="dk1"/>
                        </a:solidFill>
                        <a:latin typeface="Open Sans"/>
                        <a:ea typeface="Open Sans"/>
                        <a:cs typeface="Open Sans"/>
                        <a:sym typeface="Open Sans"/>
                      </a:endParaRPr>
                    </a:p>
                  </a:txBody>
                  <a:tcPr marL="91425" marR="91425" marT="91425" marB="91425">
                    <a:solidFill>
                      <a:srgbClr val="D9D9D9"/>
                    </a:solidFill>
                  </a:tcPr>
                </a:tc>
                <a:extLst>
                  <a:ext uri="{0D108BD9-81ED-4DB2-BD59-A6C34878D82A}">
                    <a16:rowId xmlns:a16="http://schemas.microsoft.com/office/drawing/2014/main" val="10000"/>
                  </a:ext>
                </a:extLst>
              </a:tr>
              <a:tr h="1018275">
                <a:tc>
                  <a:txBody>
                    <a:bodyPr/>
                    <a:lstStyle/>
                    <a:p>
                      <a:pPr marL="0" lvl="0" indent="0" algn="l" rtl="0">
                        <a:spcBef>
                          <a:spcPts val="0"/>
                        </a:spcBef>
                        <a:spcAft>
                          <a:spcPts val="0"/>
                        </a:spcAft>
                        <a:buNone/>
                      </a:pPr>
                      <a:r>
                        <a:rPr lang="en" sz="1200">
                          <a:solidFill>
                            <a:schemeClr val="dk1"/>
                          </a:solidFill>
                          <a:latin typeface="Open Sans"/>
                          <a:ea typeface="Open Sans"/>
                          <a:cs typeface="Open Sans"/>
                          <a:sym typeface="Open Sans"/>
                        </a:rPr>
                        <a:t>Key Skills:</a:t>
                      </a:r>
                      <a:br>
                        <a:rPr lang="en" sz="1200">
                          <a:solidFill>
                            <a:schemeClr val="dk1"/>
                          </a:solidFill>
                          <a:latin typeface="Open Sans"/>
                          <a:ea typeface="Open Sans"/>
                          <a:cs typeface="Open Sans"/>
                          <a:sym typeface="Open Sans"/>
                        </a:rPr>
                      </a:br>
                      <a:r>
                        <a:rPr lang="en" sz="1200">
                          <a:solidFill>
                            <a:schemeClr val="dk1"/>
                          </a:solidFill>
                          <a:latin typeface="Open Sans"/>
                          <a:ea typeface="Open Sans"/>
                          <a:cs typeface="Open Sans"/>
                          <a:sym typeface="Open Sans"/>
                        </a:rPr>
                        <a:t>relationship skills, friendship building, impulsiveness, or socially appropriate behavior</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sz="1200">
                          <a:solidFill>
                            <a:schemeClr val="dk1"/>
                          </a:solidFill>
                          <a:latin typeface="Open Sans"/>
                          <a:ea typeface="Open Sans"/>
                          <a:cs typeface="Open Sans"/>
                          <a:sym typeface="Open Sans"/>
                        </a:rPr>
                        <a:t>Connected to:</a:t>
                      </a:r>
                      <a:br>
                        <a:rPr lang="en" sz="1200">
                          <a:solidFill>
                            <a:schemeClr val="dk1"/>
                          </a:solidFill>
                          <a:latin typeface="Open Sans"/>
                          <a:ea typeface="Open Sans"/>
                          <a:cs typeface="Open Sans"/>
                          <a:sym typeface="Open Sans"/>
                        </a:rPr>
                      </a:br>
                      <a:r>
                        <a:rPr lang="en" sz="1200">
                          <a:solidFill>
                            <a:schemeClr val="dk1"/>
                          </a:solidFill>
                          <a:latin typeface="Open Sans"/>
                          <a:ea typeface="Open Sans"/>
                          <a:cs typeface="Open Sans"/>
                          <a:sym typeface="Open Sans"/>
                        </a:rPr>
                        <a:t>Second Step Units (Unit 2:  Empathy; Unit 4:  Problem Solving)</a:t>
                      </a:r>
                      <a:endParaRPr sz="1200">
                        <a:solidFill>
                          <a:schemeClr val="dk1"/>
                        </a:solidFill>
                        <a:latin typeface="Open Sans"/>
                        <a:ea typeface="Open Sans"/>
                        <a:cs typeface="Open Sans"/>
                        <a:sym typeface="Open Sans"/>
                      </a:endParaRPr>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214" name="Google Shape;214;p34"/>
          <p:cNvGraphicFramePr/>
          <p:nvPr/>
        </p:nvGraphicFramePr>
        <p:xfrm>
          <a:off x="2474950" y="88575"/>
          <a:ext cx="6202975" cy="4990275"/>
        </p:xfrm>
        <a:graphic>
          <a:graphicData uri="http://schemas.openxmlformats.org/drawingml/2006/table">
            <a:tbl>
              <a:tblPr>
                <a:noFill/>
                <a:tableStyleId>{FB40F43C-5289-43F9-ABE2-407CD1BBF07E}</a:tableStyleId>
              </a:tblPr>
              <a:tblGrid>
                <a:gridCol w="1388375">
                  <a:extLst>
                    <a:ext uri="{9D8B030D-6E8A-4147-A177-3AD203B41FA5}">
                      <a16:colId xmlns:a16="http://schemas.microsoft.com/office/drawing/2014/main" val="20000"/>
                    </a:ext>
                  </a:extLst>
                </a:gridCol>
                <a:gridCol w="4814600">
                  <a:extLst>
                    <a:ext uri="{9D8B030D-6E8A-4147-A177-3AD203B41FA5}">
                      <a16:colId xmlns:a16="http://schemas.microsoft.com/office/drawing/2014/main" val="20001"/>
                    </a:ext>
                  </a:extLst>
                </a:gridCol>
              </a:tblGrid>
              <a:tr h="1052775">
                <a:tc>
                  <a:txBody>
                    <a:bodyPr/>
                    <a:lstStyle/>
                    <a:p>
                      <a:pPr marL="0" lvl="0" indent="0" algn="l" rtl="0">
                        <a:lnSpc>
                          <a:spcPct val="115000"/>
                        </a:lnSpc>
                        <a:spcBef>
                          <a:spcPts val="0"/>
                        </a:spcBef>
                        <a:spcAft>
                          <a:spcPts val="0"/>
                        </a:spcAft>
                        <a:buNone/>
                      </a:pPr>
                      <a:r>
                        <a:rPr lang="en" sz="1100" b="1">
                          <a:solidFill>
                            <a:schemeClr val="lt1"/>
                          </a:solidFill>
                          <a:latin typeface="Calibri"/>
                          <a:ea typeface="Calibri"/>
                          <a:cs typeface="Calibri"/>
                          <a:sym typeface="Calibri"/>
                        </a:rPr>
                        <a:t>Precision Problem Statement:</a:t>
                      </a:r>
                      <a:endParaRPr sz="1100" b="1">
                        <a:solidFill>
                          <a:schemeClr val="lt1"/>
                        </a:solidFill>
                        <a:latin typeface="Calibri"/>
                        <a:ea typeface="Calibri"/>
                        <a:cs typeface="Calibri"/>
                        <a:sym typeface="Calibri"/>
                      </a:endParaRPr>
                    </a:p>
                  </a:txBody>
                  <a:tcPr marL="68575" marR="6857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3"/>
                    </a:solidFill>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Fall screening data indicates that 68% of our 6th graders self reported difficulties with social behavior.  After meeting with a group of students and reviewing our discipline data (50% of ODRs involved peer to peer conflict) , the primary need is relationship skills (solving conflicts with peers).</a:t>
                      </a:r>
                      <a:endParaRPr sz="1100">
                        <a:latin typeface="Calibri"/>
                        <a:ea typeface="Calibri"/>
                        <a:cs typeface="Calibri"/>
                        <a:sym typeface="Calibri"/>
                      </a:endParaRPr>
                    </a:p>
                  </a:txBody>
                  <a:tcPr marL="68575" marR="6857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50975">
                <a:tc>
                  <a:txBody>
                    <a:bodyPr/>
                    <a:lstStyle/>
                    <a:p>
                      <a:pPr marL="0" lvl="0" indent="0" algn="l" rtl="0">
                        <a:lnSpc>
                          <a:spcPct val="115000"/>
                        </a:lnSpc>
                        <a:spcBef>
                          <a:spcPts val="0"/>
                        </a:spcBef>
                        <a:spcAft>
                          <a:spcPts val="0"/>
                        </a:spcAft>
                        <a:buNone/>
                      </a:pPr>
                      <a:r>
                        <a:rPr lang="en" sz="1100" b="1">
                          <a:solidFill>
                            <a:schemeClr val="lt1"/>
                          </a:solidFill>
                          <a:latin typeface="Calibri"/>
                          <a:ea typeface="Calibri"/>
                          <a:cs typeface="Calibri"/>
                          <a:sym typeface="Calibri"/>
                        </a:rPr>
                        <a:t>Set Measurable Goal:</a:t>
                      </a:r>
                      <a:endParaRPr sz="1100" b="1">
                        <a:solidFill>
                          <a:schemeClr val="lt1"/>
                        </a:solidFill>
                        <a:latin typeface="Calibri"/>
                        <a:ea typeface="Calibri"/>
                        <a:cs typeface="Calibri"/>
                        <a:sym typeface="Calibri"/>
                      </a:endParaRPr>
                    </a:p>
                  </a:txBody>
                  <a:tcPr marL="68575" marR="6857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3"/>
                    </a:solidFill>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 </a:t>
                      </a:r>
                      <a:r>
                        <a:rPr lang="en" sz="1100">
                          <a:solidFill>
                            <a:schemeClr val="dk1"/>
                          </a:solidFill>
                          <a:latin typeface="Calibri"/>
                          <a:ea typeface="Calibri"/>
                          <a:cs typeface="Calibri"/>
                          <a:sym typeface="Calibri"/>
                        </a:rPr>
                        <a:t># lessons taught</a:t>
                      </a:r>
                      <a:br>
                        <a:rPr lang="en" sz="1100">
                          <a:solidFill>
                            <a:schemeClr val="dk1"/>
                          </a:solidFill>
                          <a:latin typeface="Calibri"/>
                          <a:ea typeface="Calibri"/>
                          <a:cs typeface="Calibri"/>
                          <a:sym typeface="Calibri"/>
                        </a:rPr>
                      </a:br>
                      <a:r>
                        <a:rPr lang="en" sz="1100">
                          <a:solidFill>
                            <a:schemeClr val="dk1"/>
                          </a:solidFill>
                          <a:latin typeface="Calibri"/>
                          <a:ea typeface="Calibri"/>
                          <a:cs typeface="Calibri"/>
                          <a:sym typeface="Calibri"/>
                        </a:rPr>
                        <a:t>Reduction in ODRs for peer to peer conflict</a:t>
                      </a:r>
                      <a:endParaRPr sz="1100">
                        <a:latin typeface="Calibri"/>
                        <a:ea typeface="Calibri"/>
                        <a:cs typeface="Calibri"/>
                        <a:sym typeface="Calibri"/>
                      </a:endParaRPr>
                    </a:p>
                    <a:p>
                      <a:pPr marL="0" lvl="0" indent="0" algn="l" rtl="0">
                        <a:lnSpc>
                          <a:spcPct val="115000"/>
                        </a:lnSpc>
                        <a:spcBef>
                          <a:spcPts val="0"/>
                        </a:spcBef>
                        <a:spcAft>
                          <a:spcPts val="0"/>
                        </a:spcAft>
                        <a:buNone/>
                      </a:pPr>
                      <a:endParaRPr sz="1100">
                        <a:latin typeface="Calibri"/>
                        <a:ea typeface="Calibri"/>
                        <a:cs typeface="Calibri"/>
                        <a:sym typeface="Calibri"/>
                      </a:endParaRPr>
                    </a:p>
                  </a:txBody>
                  <a:tcPr marL="68575" marR="6857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5775">
                <a:tc>
                  <a:txBody>
                    <a:bodyPr/>
                    <a:lstStyle/>
                    <a:p>
                      <a:pPr marL="0" lvl="0" indent="0" algn="l" rtl="0">
                        <a:lnSpc>
                          <a:spcPct val="115000"/>
                        </a:lnSpc>
                        <a:spcBef>
                          <a:spcPts val="0"/>
                        </a:spcBef>
                        <a:spcAft>
                          <a:spcPts val="0"/>
                        </a:spcAft>
                        <a:buNone/>
                      </a:pPr>
                      <a:r>
                        <a:rPr lang="en" sz="1100" b="1">
                          <a:solidFill>
                            <a:schemeClr val="lt1"/>
                          </a:solidFill>
                          <a:latin typeface="Calibri"/>
                          <a:ea typeface="Calibri"/>
                          <a:cs typeface="Calibri"/>
                          <a:sym typeface="Calibri"/>
                        </a:rPr>
                        <a:t>Proposed Solution and Action Plan:</a:t>
                      </a:r>
                      <a:endParaRPr sz="1100" b="1">
                        <a:solidFill>
                          <a:schemeClr val="lt1"/>
                        </a:solidFill>
                        <a:latin typeface="Calibri"/>
                        <a:ea typeface="Calibri"/>
                        <a:cs typeface="Calibri"/>
                        <a:sym typeface="Calibri"/>
                      </a:endParaRPr>
                    </a:p>
                  </a:txBody>
                  <a:tcPr marL="68575" marR="6857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3"/>
                    </a:solidFill>
                  </a:tcPr>
                </a:tc>
                <a:tc>
                  <a:txBody>
                    <a:bodyPr/>
                    <a:lstStyle/>
                    <a:p>
                      <a:pPr marL="0" lvl="0" indent="0" algn="l" rtl="0">
                        <a:lnSpc>
                          <a:spcPct val="115000"/>
                        </a:lnSpc>
                        <a:spcBef>
                          <a:spcPts val="0"/>
                        </a:spcBef>
                        <a:spcAft>
                          <a:spcPts val="0"/>
                        </a:spcAft>
                        <a:buNone/>
                      </a:pPr>
                      <a:r>
                        <a:rPr lang="en" sz="1100" u="sng">
                          <a:latin typeface="Calibri"/>
                          <a:ea typeface="Calibri"/>
                          <a:cs typeface="Calibri"/>
                          <a:sym typeface="Calibri"/>
                        </a:rPr>
                        <a:t>Prevention strategies</a:t>
                      </a:r>
                      <a:r>
                        <a:rPr lang="en" sz="1100">
                          <a:latin typeface="Calibri"/>
                          <a:ea typeface="Calibri"/>
                          <a:cs typeface="Calibri"/>
                          <a:sym typeface="Calibri"/>
                        </a:rPr>
                        <a:t>:</a:t>
                      </a:r>
                      <a:endParaRPr sz="1100">
                        <a:latin typeface="Calibri"/>
                        <a:ea typeface="Calibri"/>
                        <a:cs typeface="Calibri"/>
                        <a:sym typeface="Calibri"/>
                      </a:endParaRPr>
                    </a:p>
                    <a:p>
                      <a:pPr marL="0" lvl="0" indent="0" algn="l" rtl="0">
                        <a:lnSpc>
                          <a:spcPct val="115000"/>
                        </a:lnSpc>
                        <a:spcBef>
                          <a:spcPts val="1200"/>
                        </a:spcBef>
                        <a:spcAft>
                          <a:spcPts val="0"/>
                        </a:spcAft>
                        <a:buNone/>
                      </a:pPr>
                      <a:r>
                        <a:rPr lang="en" sz="1100" u="sng">
                          <a:latin typeface="Calibri"/>
                          <a:ea typeface="Calibri"/>
                          <a:cs typeface="Calibri"/>
                          <a:sym typeface="Calibri"/>
                        </a:rPr>
                        <a:t>Teaching strategies</a:t>
                      </a:r>
                      <a:r>
                        <a:rPr lang="en" sz="1100">
                          <a:latin typeface="Calibri"/>
                          <a:ea typeface="Calibri"/>
                          <a:cs typeface="Calibri"/>
                          <a:sym typeface="Calibri"/>
                        </a:rPr>
                        <a:t>:   solving conflict skills will be added to the matrix and lessons shared with advisory staff to deliver</a:t>
                      </a:r>
                      <a:endParaRPr sz="1100">
                        <a:latin typeface="Calibri"/>
                        <a:ea typeface="Calibri"/>
                        <a:cs typeface="Calibri"/>
                        <a:sym typeface="Calibri"/>
                      </a:endParaRPr>
                    </a:p>
                    <a:p>
                      <a:pPr marL="0" lvl="0" indent="0" algn="l" rtl="0">
                        <a:lnSpc>
                          <a:spcPct val="115000"/>
                        </a:lnSpc>
                        <a:spcBef>
                          <a:spcPts val="1200"/>
                        </a:spcBef>
                        <a:spcAft>
                          <a:spcPts val="1200"/>
                        </a:spcAft>
                        <a:buNone/>
                      </a:pPr>
                      <a:r>
                        <a:rPr lang="en" sz="1100" u="sng">
                          <a:latin typeface="Calibri"/>
                          <a:ea typeface="Calibri"/>
                          <a:cs typeface="Calibri"/>
                          <a:sym typeface="Calibri"/>
                        </a:rPr>
                        <a:t>Recognition strategies</a:t>
                      </a:r>
                      <a:r>
                        <a:rPr lang="en" sz="1100">
                          <a:latin typeface="Calibri"/>
                          <a:ea typeface="Calibri"/>
                          <a:cs typeface="Calibri"/>
                          <a:sym typeface="Calibri"/>
                        </a:rPr>
                        <a:t>:  </a:t>
                      </a:r>
                      <a:endParaRPr sz="1100">
                        <a:latin typeface="Calibri"/>
                        <a:ea typeface="Calibri"/>
                        <a:cs typeface="Calibri"/>
                        <a:sym typeface="Calibri"/>
                      </a:endParaRPr>
                    </a:p>
                  </a:txBody>
                  <a:tcPr marL="68575" marR="6857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61325">
                <a:tc>
                  <a:txBody>
                    <a:bodyPr/>
                    <a:lstStyle/>
                    <a:p>
                      <a:pPr marL="0" lvl="0" indent="0" algn="l" rtl="0">
                        <a:lnSpc>
                          <a:spcPct val="115000"/>
                        </a:lnSpc>
                        <a:spcBef>
                          <a:spcPts val="0"/>
                        </a:spcBef>
                        <a:spcAft>
                          <a:spcPts val="0"/>
                        </a:spcAft>
                        <a:buNone/>
                      </a:pPr>
                      <a:r>
                        <a:rPr lang="en" sz="1100" b="1">
                          <a:solidFill>
                            <a:schemeClr val="lt1"/>
                          </a:solidFill>
                          <a:latin typeface="Calibri"/>
                          <a:ea typeface="Calibri"/>
                          <a:cs typeface="Calibri"/>
                          <a:sym typeface="Calibri"/>
                        </a:rPr>
                        <a:t>Fidelity Monitoring Plan:</a:t>
                      </a:r>
                      <a:endParaRPr sz="1100" b="1">
                        <a:solidFill>
                          <a:schemeClr val="lt1"/>
                        </a:solidFill>
                        <a:latin typeface="Calibri"/>
                        <a:ea typeface="Calibri"/>
                        <a:cs typeface="Calibri"/>
                        <a:sym typeface="Calibri"/>
                      </a:endParaRPr>
                    </a:p>
                  </a:txBody>
                  <a:tcPr marL="68575" marR="6857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chemeClr val="accent3"/>
                    </a:solidFill>
                  </a:tcPr>
                </a:tc>
                <a:tc>
                  <a:txBody>
                    <a:bodyPr/>
                    <a:lstStyle/>
                    <a:p>
                      <a:pPr marL="0" lvl="0" indent="0" algn="l" rtl="0">
                        <a:lnSpc>
                          <a:spcPct val="115000"/>
                        </a:lnSpc>
                        <a:spcBef>
                          <a:spcPts val="0"/>
                        </a:spcBef>
                        <a:spcAft>
                          <a:spcPts val="0"/>
                        </a:spcAft>
                        <a:buNone/>
                      </a:pPr>
                      <a:r>
                        <a:rPr lang="en" sz="1100">
                          <a:latin typeface="Calibri"/>
                          <a:ea typeface="Calibri"/>
                          <a:cs typeface="Calibri"/>
                          <a:sym typeface="Calibri"/>
                        </a:rPr>
                        <a:t> A weekly google form will be completed by advisory teachers that reports which SEB lessons have been taught.</a:t>
                      </a:r>
                      <a:endParaRPr sz="1100">
                        <a:latin typeface="Calibri"/>
                        <a:ea typeface="Calibri"/>
                        <a:cs typeface="Calibri"/>
                        <a:sym typeface="Calibri"/>
                      </a:endParaRPr>
                    </a:p>
                  </a:txBody>
                  <a:tcPr marL="68575" marR="6857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229425">
                <a:tc>
                  <a:txBody>
                    <a:bodyPr/>
                    <a:lstStyle/>
                    <a:p>
                      <a:pPr marL="0" lvl="0" indent="0" algn="l" rtl="0">
                        <a:lnSpc>
                          <a:spcPct val="115000"/>
                        </a:lnSpc>
                        <a:spcBef>
                          <a:spcPts val="0"/>
                        </a:spcBef>
                        <a:spcAft>
                          <a:spcPts val="0"/>
                        </a:spcAft>
                        <a:buNone/>
                      </a:pPr>
                      <a:r>
                        <a:rPr lang="en" sz="1100" b="1">
                          <a:solidFill>
                            <a:schemeClr val="lt1"/>
                          </a:solidFill>
                          <a:latin typeface="Calibri"/>
                          <a:ea typeface="Calibri"/>
                          <a:cs typeface="Calibri"/>
                          <a:sym typeface="Calibri"/>
                        </a:rPr>
                        <a:t>Monitor Outcome vs Goal:</a:t>
                      </a:r>
                      <a:endParaRPr sz="1100" b="1">
                        <a:solidFill>
                          <a:schemeClr val="lt1"/>
                        </a:solidFill>
                        <a:latin typeface="Calibri"/>
                        <a:ea typeface="Calibri"/>
                        <a:cs typeface="Calibri"/>
                        <a:sym typeface="Calibri"/>
                      </a:endParaRPr>
                    </a:p>
                  </a:txBody>
                  <a:tcPr marL="68575" marR="6857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chemeClr val="accent3"/>
                    </a:solidFill>
                  </a:tcPr>
                </a:tc>
                <a:tc>
                  <a:txBody>
                    <a:bodyPr/>
                    <a:lstStyle/>
                    <a:p>
                      <a:pPr marL="0" lvl="0" indent="0" algn="l" rtl="0">
                        <a:lnSpc>
                          <a:spcPct val="115000"/>
                        </a:lnSpc>
                        <a:spcBef>
                          <a:spcPts val="0"/>
                        </a:spcBef>
                        <a:spcAft>
                          <a:spcPts val="0"/>
                        </a:spcAft>
                        <a:buNone/>
                      </a:pPr>
                      <a:r>
                        <a:rPr lang="en" sz="1100" u="sng">
                          <a:latin typeface="Calibri"/>
                          <a:ea typeface="Calibri"/>
                          <a:cs typeface="Calibri"/>
                          <a:sym typeface="Calibri"/>
                        </a:rPr>
                        <a:t>What outcome data do you see as a result?</a:t>
                      </a:r>
                      <a:endParaRPr sz="1100" u="sng">
                        <a:latin typeface="Calibri"/>
                        <a:ea typeface="Calibri"/>
                        <a:cs typeface="Calibri"/>
                        <a:sym typeface="Calibri"/>
                      </a:endParaRPr>
                    </a:p>
                    <a:p>
                      <a:pPr marL="0" lvl="0" indent="0" algn="l" rtl="0">
                        <a:lnSpc>
                          <a:spcPct val="115000"/>
                        </a:lnSpc>
                        <a:spcBef>
                          <a:spcPts val="0"/>
                        </a:spcBef>
                        <a:spcAft>
                          <a:spcPts val="0"/>
                        </a:spcAft>
                        <a:buNone/>
                      </a:pPr>
                      <a:endParaRPr sz="1100">
                        <a:latin typeface="Calibri"/>
                        <a:ea typeface="Calibri"/>
                        <a:cs typeface="Calibri"/>
                        <a:sym typeface="Calibri"/>
                      </a:endParaRPr>
                    </a:p>
                    <a:p>
                      <a:pPr marL="0" lvl="0" indent="0" algn="l" rtl="0">
                        <a:lnSpc>
                          <a:spcPct val="115000"/>
                        </a:lnSpc>
                        <a:spcBef>
                          <a:spcPts val="0"/>
                        </a:spcBef>
                        <a:spcAft>
                          <a:spcPts val="0"/>
                        </a:spcAft>
                        <a:buNone/>
                      </a:pPr>
                      <a:r>
                        <a:rPr lang="en" sz="1100" u="sng">
                          <a:latin typeface="Calibri"/>
                          <a:ea typeface="Calibri"/>
                          <a:cs typeface="Calibri"/>
                          <a:sym typeface="Calibri"/>
                        </a:rPr>
                        <a:t>Did you achieve the goal, or do you need to revise a component of your problem-solving process?</a:t>
                      </a:r>
                      <a:endParaRPr sz="1100">
                        <a:latin typeface="Calibri"/>
                        <a:ea typeface="Calibri"/>
                        <a:cs typeface="Calibri"/>
                        <a:sym typeface="Calibri"/>
                      </a:endParaRPr>
                    </a:p>
                  </a:txBody>
                  <a:tcPr marL="68575" marR="6857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Targeted Intervention Planning</a:t>
            </a:r>
            <a:endParaRPr/>
          </a:p>
        </p:txBody>
      </p:sp>
      <p:sp>
        <p:nvSpPr>
          <p:cNvPr id="220" name="Google Shape;220;p35"/>
          <p:cNvSpPr/>
          <p:nvPr/>
        </p:nvSpPr>
        <p:spPr>
          <a:xfrm>
            <a:off x="0" y="1189989"/>
            <a:ext cx="2214600" cy="669000"/>
          </a:xfrm>
          <a:prstGeom prst="homePlate">
            <a:avLst>
              <a:gd name="adj" fmla="val 50000"/>
            </a:avLst>
          </a:prstGeom>
          <a:solidFill>
            <a:srgbClr val="FFF2CC"/>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Roboto"/>
                <a:ea typeface="Roboto"/>
                <a:cs typeface="Roboto"/>
                <a:sym typeface="Roboto"/>
              </a:rPr>
              <a:t>Problem Identification</a:t>
            </a:r>
            <a:endParaRPr b="1">
              <a:solidFill>
                <a:schemeClr val="dk1"/>
              </a:solidFill>
              <a:latin typeface="Roboto"/>
              <a:ea typeface="Roboto"/>
              <a:cs typeface="Roboto"/>
              <a:sym typeface="Roboto"/>
            </a:endParaRPr>
          </a:p>
        </p:txBody>
      </p:sp>
      <p:sp>
        <p:nvSpPr>
          <p:cNvPr id="221" name="Google Shape;221;p35"/>
          <p:cNvSpPr/>
          <p:nvPr/>
        </p:nvSpPr>
        <p:spPr>
          <a:xfrm>
            <a:off x="1838325" y="1189775"/>
            <a:ext cx="2064000" cy="669000"/>
          </a:xfrm>
          <a:prstGeom prst="chevron">
            <a:avLst>
              <a:gd name="adj" fmla="val 50000"/>
            </a:avLst>
          </a:prstGeom>
          <a:solidFill>
            <a:srgbClr val="FFE599"/>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Roboto"/>
                <a:ea typeface="Roboto"/>
                <a:cs typeface="Roboto"/>
                <a:sym typeface="Roboto"/>
              </a:rPr>
              <a:t>Intervention Selection</a:t>
            </a:r>
            <a:endParaRPr b="1">
              <a:solidFill>
                <a:schemeClr val="dk1"/>
              </a:solidFill>
              <a:latin typeface="Roboto"/>
              <a:ea typeface="Roboto"/>
              <a:cs typeface="Roboto"/>
              <a:sym typeface="Roboto"/>
            </a:endParaRPr>
          </a:p>
        </p:txBody>
      </p:sp>
      <p:sp>
        <p:nvSpPr>
          <p:cNvPr id="222" name="Google Shape;222;p35"/>
          <p:cNvSpPr/>
          <p:nvPr/>
        </p:nvSpPr>
        <p:spPr>
          <a:xfrm>
            <a:off x="3516750" y="1189775"/>
            <a:ext cx="2064000" cy="669000"/>
          </a:xfrm>
          <a:prstGeom prst="chevron">
            <a:avLst>
              <a:gd name="adj" fmla="val 50000"/>
            </a:avLst>
          </a:prstGeom>
          <a:solidFill>
            <a:srgbClr val="FFD96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Roboto"/>
                <a:ea typeface="Roboto"/>
                <a:cs typeface="Roboto"/>
                <a:sym typeface="Roboto"/>
              </a:rPr>
              <a:t>Staff Training</a:t>
            </a:r>
            <a:endParaRPr b="1">
              <a:solidFill>
                <a:schemeClr val="dk1"/>
              </a:solidFill>
              <a:latin typeface="Roboto"/>
              <a:ea typeface="Roboto"/>
              <a:cs typeface="Roboto"/>
              <a:sym typeface="Roboto"/>
            </a:endParaRPr>
          </a:p>
        </p:txBody>
      </p:sp>
      <p:sp>
        <p:nvSpPr>
          <p:cNvPr id="223" name="Google Shape;223;p35"/>
          <p:cNvSpPr/>
          <p:nvPr/>
        </p:nvSpPr>
        <p:spPr>
          <a:xfrm>
            <a:off x="6874025" y="1189775"/>
            <a:ext cx="2064000" cy="669000"/>
          </a:xfrm>
          <a:prstGeom prst="chevron">
            <a:avLst>
              <a:gd name="adj" fmla="val 50000"/>
            </a:avLst>
          </a:prstGeom>
          <a:solidFill>
            <a:srgbClr val="BF9000"/>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Roboto"/>
                <a:ea typeface="Roboto"/>
                <a:cs typeface="Roboto"/>
                <a:sym typeface="Roboto"/>
              </a:rPr>
              <a:t>Progress Monitoring</a:t>
            </a:r>
            <a:endParaRPr b="1">
              <a:solidFill>
                <a:schemeClr val="dk1"/>
              </a:solidFill>
              <a:latin typeface="Roboto"/>
              <a:ea typeface="Roboto"/>
              <a:cs typeface="Roboto"/>
              <a:sym typeface="Roboto"/>
            </a:endParaRPr>
          </a:p>
        </p:txBody>
      </p:sp>
      <p:sp>
        <p:nvSpPr>
          <p:cNvPr id="224" name="Google Shape;224;p35"/>
          <p:cNvSpPr/>
          <p:nvPr/>
        </p:nvSpPr>
        <p:spPr>
          <a:xfrm>
            <a:off x="5195350" y="1189775"/>
            <a:ext cx="2064000" cy="669000"/>
          </a:xfrm>
          <a:prstGeom prst="chevron">
            <a:avLst>
              <a:gd name="adj" fmla="val 50000"/>
            </a:avLst>
          </a:prstGeom>
          <a:solidFill>
            <a:srgbClr val="F1C23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latin typeface="Roboto"/>
                <a:ea typeface="Roboto"/>
                <a:cs typeface="Roboto"/>
                <a:sym typeface="Roboto"/>
              </a:rPr>
              <a:t>Fidelity</a:t>
            </a:r>
            <a:endParaRPr b="1">
              <a:solidFill>
                <a:schemeClr val="dk1"/>
              </a:solidFill>
              <a:latin typeface="Roboto"/>
              <a:ea typeface="Roboto"/>
              <a:cs typeface="Roboto"/>
              <a:sym typeface="Roboto"/>
            </a:endParaRPr>
          </a:p>
        </p:txBody>
      </p:sp>
      <p:sp>
        <p:nvSpPr>
          <p:cNvPr id="225" name="Google Shape;225;p35"/>
          <p:cNvSpPr txBox="1"/>
          <p:nvPr/>
        </p:nvSpPr>
        <p:spPr>
          <a:xfrm>
            <a:off x="565875" y="2003050"/>
            <a:ext cx="7868400" cy="2586000"/>
          </a:xfrm>
          <a:prstGeom prst="rect">
            <a:avLst/>
          </a:prstGeom>
          <a:noFill/>
          <a:ln>
            <a:noFill/>
          </a:ln>
        </p:spPr>
        <p:txBody>
          <a:bodyPr spcFirstLastPara="1" wrap="square" lIns="91425" tIns="91425" rIns="91425" bIns="91425" anchor="t" anchorCtr="0">
            <a:spAutoFit/>
          </a:bodyPr>
          <a:lstStyle/>
          <a:p>
            <a:pPr marL="457200" lvl="0" indent="-311150" algn="l" rtl="0">
              <a:spcBef>
                <a:spcPts val="0"/>
              </a:spcBef>
              <a:spcAft>
                <a:spcPts val="0"/>
              </a:spcAft>
              <a:buSzPts val="1300"/>
              <a:buFont typeface="Open Sans"/>
              <a:buChar char="●"/>
            </a:pPr>
            <a:r>
              <a:rPr lang="en" sz="1300">
                <a:latin typeface="Open Sans"/>
                <a:ea typeface="Open Sans"/>
                <a:cs typeface="Open Sans"/>
                <a:sym typeface="Open Sans"/>
              </a:rPr>
              <a:t>Find a way to assess the validity of the students identified as “at risk”</a:t>
            </a:r>
            <a:br>
              <a:rPr lang="en" sz="1300">
                <a:latin typeface="Open Sans"/>
                <a:ea typeface="Open Sans"/>
                <a:cs typeface="Open Sans"/>
                <a:sym typeface="Open Sans"/>
              </a:rPr>
            </a:br>
            <a:endParaRPr sz="1300">
              <a:latin typeface="Open Sans"/>
              <a:ea typeface="Open Sans"/>
              <a:cs typeface="Open Sans"/>
              <a:sym typeface="Open Sans"/>
            </a:endParaRPr>
          </a:p>
          <a:p>
            <a:pPr marL="457200" lvl="0" indent="-311150" algn="l" rtl="0">
              <a:spcBef>
                <a:spcPts val="0"/>
              </a:spcBef>
              <a:spcAft>
                <a:spcPts val="0"/>
              </a:spcAft>
              <a:buSzPts val="1300"/>
              <a:buFont typeface="Open Sans"/>
              <a:buChar char="●"/>
            </a:pPr>
            <a:r>
              <a:rPr lang="en" sz="1300">
                <a:latin typeface="Open Sans"/>
                <a:ea typeface="Open Sans"/>
                <a:cs typeface="Open Sans"/>
                <a:sym typeface="Open Sans"/>
              </a:rPr>
              <a:t>Be efficient but precise in your problem identification</a:t>
            </a:r>
            <a:endParaRPr sz="1300">
              <a:latin typeface="Open Sans"/>
              <a:ea typeface="Open Sans"/>
              <a:cs typeface="Open Sans"/>
              <a:sym typeface="Open Sans"/>
            </a:endParaRPr>
          </a:p>
          <a:p>
            <a:pPr marL="914400" lvl="1" indent="-311150" algn="l" rtl="0">
              <a:spcBef>
                <a:spcPts val="0"/>
              </a:spcBef>
              <a:spcAft>
                <a:spcPts val="0"/>
              </a:spcAft>
              <a:buSzPts val="1300"/>
              <a:buFont typeface="Open Sans"/>
              <a:buChar char="○"/>
            </a:pPr>
            <a:r>
              <a:rPr lang="en" sz="1300">
                <a:latin typeface="Open Sans"/>
                <a:ea typeface="Open Sans"/>
                <a:cs typeface="Open Sans"/>
                <a:sym typeface="Open Sans"/>
              </a:rPr>
              <a:t>Look for trends in the student’s data!</a:t>
            </a:r>
            <a:br>
              <a:rPr lang="en" sz="1300">
                <a:latin typeface="Open Sans"/>
                <a:ea typeface="Open Sans"/>
                <a:cs typeface="Open Sans"/>
                <a:sym typeface="Open Sans"/>
              </a:rPr>
            </a:br>
            <a:endParaRPr sz="1300">
              <a:latin typeface="Open Sans"/>
              <a:ea typeface="Open Sans"/>
              <a:cs typeface="Open Sans"/>
              <a:sym typeface="Open Sans"/>
            </a:endParaRPr>
          </a:p>
          <a:p>
            <a:pPr marL="457200" lvl="0" indent="-311150" algn="l" rtl="0">
              <a:spcBef>
                <a:spcPts val="0"/>
              </a:spcBef>
              <a:spcAft>
                <a:spcPts val="0"/>
              </a:spcAft>
              <a:buSzPts val="1300"/>
              <a:buFont typeface="Open Sans"/>
              <a:buChar char="●"/>
            </a:pPr>
            <a:r>
              <a:rPr lang="en" sz="1300">
                <a:latin typeface="Open Sans"/>
                <a:ea typeface="Open Sans"/>
                <a:cs typeface="Open Sans"/>
                <a:sym typeface="Open Sans"/>
              </a:rPr>
              <a:t>When selecting interventions you have a few options  (Vannest, 2012)</a:t>
            </a:r>
            <a:endParaRPr sz="1300">
              <a:latin typeface="Open Sans"/>
              <a:ea typeface="Open Sans"/>
              <a:cs typeface="Open Sans"/>
              <a:sym typeface="Open Sans"/>
            </a:endParaRPr>
          </a:p>
          <a:p>
            <a:pPr marL="914400" lvl="1" indent="-311150" algn="l" rtl="0">
              <a:spcBef>
                <a:spcPts val="0"/>
              </a:spcBef>
              <a:spcAft>
                <a:spcPts val="0"/>
              </a:spcAft>
              <a:buSzPts val="1300"/>
              <a:buFont typeface="Open Sans"/>
              <a:buChar char="○"/>
            </a:pPr>
            <a:r>
              <a:rPr lang="en" sz="1300">
                <a:latin typeface="Open Sans"/>
                <a:ea typeface="Open Sans"/>
                <a:cs typeface="Open Sans"/>
                <a:sym typeface="Open Sans"/>
              </a:rPr>
              <a:t>“low-target” or standard protocol interventions (e.g., CICO, Mentoring, re-teaching expectations/SEL lessons)</a:t>
            </a:r>
            <a:endParaRPr sz="1300">
              <a:latin typeface="Open Sans"/>
              <a:ea typeface="Open Sans"/>
              <a:cs typeface="Open Sans"/>
              <a:sym typeface="Open Sans"/>
            </a:endParaRPr>
          </a:p>
          <a:p>
            <a:pPr marL="914400" lvl="1" indent="-311150" algn="l" rtl="0">
              <a:spcBef>
                <a:spcPts val="0"/>
              </a:spcBef>
              <a:spcAft>
                <a:spcPts val="0"/>
              </a:spcAft>
              <a:buSzPts val="1300"/>
              <a:buFont typeface="Open Sans"/>
              <a:buChar char="○"/>
            </a:pPr>
            <a:r>
              <a:rPr lang="en" sz="1300">
                <a:latin typeface="Open Sans"/>
                <a:ea typeface="Open Sans"/>
                <a:cs typeface="Open Sans"/>
                <a:sym typeface="Open Sans"/>
              </a:rPr>
              <a:t>“Moderate-target” interventions (use your screening data to identify group needs)</a:t>
            </a:r>
            <a:endParaRPr sz="1300">
              <a:latin typeface="Open Sans"/>
              <a:ea typeface="Open Sans"/>
              <a:cs typeface="Open Sans"/>
              <a:sym typeface="Open Sans"/>
            </a:endParaRPr>
          </a:p>
          <a:p>
            <a:pPr marL="914400" lvl="1" indent="-311150" algn="l" rtl="0">
              <a:spcBef>
                <a:spcPts val="0"/>
              </a:spcBef>
              <a:spcAft>
                <a:spcPts val="0"/>
              </a:spcAft>
              <a:buSzPts val="1300"/>
              <a:buFont typeface="Open Sans"/>
              <a:buChar char="○"/>
            </a:pPr>
            <a:r>
              <a:rPr lang="en" sz="1300">
                <a:latin typeface="Open Sans"/>
                <a:ea typeface="Open Sans"/>
                <a:cs typeface="Open Sans"/>
                <a:sym typeface="Open Sans"/>
              </a:rPr>
              <a:t>“High-target” interventions (require additional screening to make a match)</a:t>
            </a:r>
            <a:br>
              <a:rPr lang="en" sz="1300">
                <a:latin typeface="Open Sans"/>
                <a:ea typeface="Open Sans"/>
                <a:cs typeface="Open Sans"/>
                <a:sym typeface="Open Sans"/>
              </a:rPr>
            </a:br>
            <a:endParaRPr sz="1300">
              <a:latin typeface="Open Sans"/>
              <a:ea typeface="Open Sans"/>
              <a:cs typeface="Open Sans"/>
              <a:sym typeface="Open Sans"/>
            </a:endParaRPr>
          </a:p>
          <a:p>
            <a:pPr marL="457200" lvl="0" indent="-311150" algn="l" rtl="0">
              <a:spcBef>
                <a:spcPts val="0"/>
              </a:spcBef>
              <a:spcAft>
                <a:spcPts val="0"/>
              </a:spcAft>
              <a:buSzPts val="1300"/>
              <a:buFont typeface="Open Sans"/>
              <a:buChar char="●"/>
            </a:pPr>
            <a:r>
              <a:rPr lang="en" sz="1300">
                <a:latin typeface="Open Sans"/>
                <a:ea typeface="Open Sans"/>
                <a:cs typeface="Open Sans"/>
                <a:sym typeface="Open Sans"/>
              </a:rPr>
              <a:t>Ask for the student what type of support they prefer</a:t>
            </a:r>
            <a:endParaRPr sz="1300">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Find an Opportunity for a Routine</a:t>
            </a:r>
            <a:endParaRPr/>
          </a:p>
        </p:txBody>
      </p:sp>
      <p:sp>
        <p:nvSpPr>
          <p:cNvPr id="231" name="Google Shape;231;p36"/>
          <p:cNvSpPr txBox="1">
            <a:spLocks noGrp="1"/>
          </p:cNvSpPr>
          <p:nvPr>
            <p:ph type="body" idx="1"/>
          </p:nvPr>
        </p:nvSpPr>
        <p:spPr>
          <a:xfrm>
            <a:off x="410400" y="1147225"/>
            <a:ext cx="4161600" cy="3354000"/>
          </a:xfrm>
          <a:prstGeom prst="rect">
            <a:avLst/>
          </a:prstGeom>
        </p:spPr>
        <p:txBody>
          <a:bodyPr spcFirstLastPara="1" wrap="square" lIns="91425" tIns="91425" rIns="91425" bIns="91425" anchor="t" anchorCtr="0">
            <a:normAutofit fontScale="32500" lnSpcReduction="10000"/>
          </a:bodyPr>
          <a:lstStyle/>
          <a:p>
            <a:pPr marL="0" lvl="0" indent="0" algn="l" rtl="0">
              <a:spcBef>
                <a:spcPts val="0"/>
              </a:spcBef>
              <a:spcAft>
                <a:spcPts val="0"/>
              </a:spcAft>
              <a:buNone/>
            </a:pPr>
            <a:r>
              <a:rPr lang="en" sz="5600"/>
              <a:t>Include regular and brief data items to:</a:t>
            </a:r>
            <a:endParaRPr sz="5600"/>
          </a:p>
          <a:p>
            <a:pPr marL="457200" lvl="0" indent="-317500" algn="l" rtl="0">
              <a:spcBef>
                <a:spcPts val="1200"/>
              </a:spcBef>
              <a:spcAft>
                <a:spcPts val="0"/>
              </a:spcAft>
              <a:buSzPct val="100000"/>
              <a:buChar char="●"/>
            </a:pPr>
            <a:r>
              <a:rPr lang="en" sz="5600"/>
              <a:t>Email newsletters</a:t>
            </a:r>
            <a:endParaRPr sz="5600"/>
          </a:p>
          <a:p>
            <a:pPr marL="457200" lvl="0" indent="-317500" algn="l" rtl="0">
              <a:spcBef>
                <a:spcPts val="0"/>
              </a:spcBef>
              <a:spcAft>
                <a:spcPts val="0"/>
              </a:spcAft>
              <a:buSzPct val="100000"/>
              <a:buChar char="●"/>
            </a:pPr>
            <a:r>
              <a:rPr lang="en" sz="5600"/>
              <a:t>Monthly staff meetings</a:t>
            </a:r>
            <a:endParaRPr sz="5600"/>
          </a:p>
          <a:p>
            <a:pPr marL="457200" lvl="0" indent="-317500" algn="l" rtl="0">
              <a:spcBef>
                <a:spcPts val="0"/>
              </a:spcBef>
              <a:spcAft>
                <a:spcPts val="0"/>
              </a:spcAft>
              <a:buSzPct val="100000"/>
              <a:buChar char="●"/>
            </a:pPr>
            <a:r>
              <a:rPr lang="en" sz="5600"/>
              <a:t>Weekly check-ins</a:t>
            </a:r>
            <a:endParaRPr sz="5600"/>
          </a:p>
          <a:p>
            <a:pPr marL="457200" lvl="0" indent="-317500" algn="l" rtl="0">
              <a:spcBef>
                <a:spcPts val="0"/>
              </a:spcBef>
              <a:spcAft>
                <a:spcPts val="0"/>
              </a:spcAft>
              <a:buSzPct val="100000"/>
              <a:buChar char="●"/>
            </a:pPr>
            <a:r>
              <a:rPr lang="en" sz="5600"/>
              <a:t>PLCs</a:t>
            </a:r>
            <a:endParaRPr sz="5600"/>
          </a:p>
          <a:p>
            <a:pPr marL="0" lvl="0" indent="0" algn="l" rtl="0">
              <a:spcBef>
                <a:spcPts val="1200"/>
              </a:spcBef>
              <a:spcAft>
                <a:spcPts val="0"/>
              </a:spcAft>
              <a:buNone/>
            </a:pPr>
            <a:endParaRPr sz="5600"/>
          </a:p>
          <a:p>
            <a:pPr marL="0" lvl="0" indent="0" algn="l" rtl="0">
              <a:spcBef>
                <a:spcPts val="1200"/>
              </a:spcBef>
              <a:spcAft>
                <a:spcPts val="0"/>
              </a:spcAft>
              <a:buNone/>
            </a:pPr>
            <a:r>
              <a:rPr lang="en" sz="5600"/>
              <a:t>Bonus Tip:</a:t>
            </a:r>
            <a:endParaRPr sz="5600"/>
          </a:p>
          <a:p>
            <a:pPr marL="0" lvl="0" indent="0" algn="l" rtl="0">
              <a:spcBef>
                <a:spcPts val="1200"/>
              </a:spcBef>
              <a:spcAft>
                <a:spcPts val="0"/>
              </a:spcAft>
              <a:buNone/>
            </a:pPr>
            <a:r>
              <a:rPr lang="en" sz="5600"/>
              <a:t>Go for consistency over complexity</a:t>
            </a:r>
            <a:endParaRPr sz="5600"/>
          </a:p>
          <a:p>
            <a:pPr marL="5486400" lvl="0" indent="0" algn="l" rtl="0">
              <a:spcBef>
                <a:spcPts val="1200"/>
              </a:spcBef>
              <a:spcAft>
                <a:spcPts val="1200"/>
              </a:spcAft>
              <a:buNone/>
            </a:pPr>
            <a:endParaRPr/>
          </a:p>
        </p:txBody>
      </p:sp>
      <p:pic>
        <p:nvPicPr>
          <p:cNvPr id="232" name="Google Shape;232;p36"/>
          <p:cNvPicPr preferRelativeResize="0"/>
          <p:nvPr/>
        </p:nvPicPr>
        <p:blipFill>
          <a:blip r:embed="rId3">
            <a:alphaModFix/>
          </a:blip>
          <a:stretch>
            <a:fillRect/>
          </a:stretch>
        </p:blipFill>
        <p:spPr>
          <a:xfrm>
            <a:off x="4024175" y="1465675"/>
            <a:ext cx="4227725" cy="2381225"/>
          </a:xfrm>
          <a:prstGeom prst="rect">
            <a:avLst/>
          </a:prstGeom>
          <a:noFill/>
          <a:ln>
            <a:noFill/>
          </a:ln>
        </p:spPr>
      </p:pic>
      <p:sp>
        <p:nvSpPr>
          <p:cNvPr id="233" name="Google Shape;233;p36"/>
          <p:cNvSpPr txBox="1"/>
          <p:nvPr/>
        </p:nvSpPr>
        <p:spPr>
          <a:xfrm>
            <a:off x="5820525" y="4383375"/>
            <a:ext cx="311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https://ryanestrellado.com</a:t>
            </a:r>
            <a:endParaRPr>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Using Screening Data for Decision Making</a:t>
            </a:r>
            <a:endParaRPr/>
          </a:p>
        </p:txBody>
      </p:sp>
      <p:sp>
        <p:nvSpPr>
          <p:cNvPr id="239" name="Google Shape;239;p37"/>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None/>
            </a:pPr>
            <a:endParaRPr>
              <a:highlight>
                <a:srgbClr val="FFFFFF"/>
              </a:highlight>
            </a:endParaRPr>
          </a:p>
          <a:p>
            <a:pPr marL="0" lvl="0" indent="0" algn="l" rtl="0">
              <a:lnSpc>
                <a:spcPct val="100000"/>
              </a:lnSpc>
              <a:spcBef>
                <a:spcPts val="0"/>
              </a:spcBef>
              <a:spcAft>
                <a:spcPts val="0"/>
              </a:spcAft>
              <a:buNone/>
            </a:pPr>
            <a:r>
              <a:rPr lang="en">
                <a:highlight>
                  <a:srgbClr val="FFFFFF"/>
                </a:highlight>
              </a:rPr>
              <a:t>If you screened:  </a:t>
            </a:r>
            <a:endParaRPr>
              <a:highlight>
                <a:srgbClr val="FFFFFF"/>
              </a:highlight>
            </a:endParaRPr>
          </a:p>
          <a:p>
            <a:pPr marL="914400" lvl="0" indent="-342900" algn="l" rtl="0">
              <a:lnSpc>
                <a:spcPct val="100000"/>
              </a:lnSpc>
              <a:spcBef>
                <a:spcPts val="0"/>
              </a:spcBef>
              <a:spcAft>
                <a:spcPts val="0"/>
              </a:spcAft>
              <a:buSzPts val="1800"/>
              <a:buChar char="●"/>
            </a:pPr>
            <a:r>
              <a:rPr lang="en">
                <a:highlight>
                  <a:srgbClr val="FFFFFF"/>
                </a:highlight>
              </a:rPr>
              <a:t>How comfortable do your teams feel about responding to the data?</a:t>
            </a:r>
            <a:endParaRPr>
              <a:highlight>
                <a:srgbClr val="FFFFFF"/>
              </a:highlight>
            </a:endParaRPr>
          </a:p>
          <a:p>
            <a:pPr marL="914400" lvl="0" indent="-342900" algn="l" rtl="0">
              <a:lnSpc>
                <a:spcPct val="100000"/>
              </a:lnSpc>
              <a:spcBef>
                <a:spcPts val="0"/>
              </a:spcBef>
              <a:spcAft>
                <a:spcPts val="0"/>
              </a:spcAft>
              <a:buSzPts val="1800"/>
              <a:buChar char="●"/>
            </a:pPr>
            <a:r>
              <a:rPr lang="en">
                <a:highlight>
                  <a:srgbClr val="FFFFFF"/>
                </a:highlight>
              </a:rPr>
              <a:t>How did the data inform your prevention (tier 1) supports?</a:t>
            </a:r>
            <a:endParaRPr>
              <a:highlight>
                <a:srgbClr val="FFFFFF"/>
              </a:highlight>
            </a:endParaRPr>
          </a:p>
          <a:p>
            <a:pPr marL="914400" lvl="0" indent="-342900" algn="l" rtl="0">
              <a:lnSpc>
                <a:spcPct val="100000"/>
              </a:lnSpc>
              <a:spcBef>
                <a:spcPts val="0"/>
              </a:spcBef>
              <a:spcAft>
                <a:spcPts val="0"/>
              </a:spcAft>
              <a:buSzPts val="1800"/>
              <a:buChar char="●"/>
            </a:pPr>
            <a:r>
              <a:rPr lang="en">
                <a:highlight>
                  <a:srgbClr val="FFFFFF"/>
                </a:highlight>
              </a:rPr>
              <a:t>In what ways did you share the data with your staff, families and community?</a:t>
            </a:r>
            <a:endParaRPr>
              <a:highlight>
                <a:srgbClr val="FFFFFF"/>
              </a:highlight>
            </a:endParaRPr>
          </a:p>
          <a:p>
            <a:pPr marL="914400" lvl="0" indent="-342900" algn="l" rtl="0">
              <a:lnSpc>
                <a:spcPct val="100000"/>
              </a:lnSpc>
              <a:spcBef>
                <a:spcPts val="0"/>
              </a:spcBef>
              <a:spcAft>
                <a:spcPts val="0"/>
              </a:spcAft>
              <a:buSzPts val="1800"/>
              <a:buChar char="●"/>
            </a:pPr>
            <a:r>
              <a:rPr lang="en">
                <a:highlight>
                  <a:srgbClr val="FFFFFF"/>
                </a:highlight>
              </a:rPr>
              <a:t>If you have data that hasn’t been used, what are some next steps you plan to take?</a:t>
            </a:r>
            <a:endParaRPr>
              <a:highlight>
                <a:srgbClr val="FFFFFF"/>
              </a:highlight>
            </a:endParaRPr>
          </a:p>
          <a:p>
            <a:pPr marL="0" lvl="0" indent="0" algn="l" rtl="0">
              <a:lnSpc>
                <a:spcPct val="100000"/>
              </a:lnSpc>
              <a:spcBef>
                <a:spcPts val="0"/>
              </a:spcBef>
              <a:spcAft>
                <a:spcPts val="0"/>
              </a:spcAft>
              <a:buNone/>
            </a:pPr>
            <a:endParaRPr>
              <a:highlight>
                <a:srgbClr val="FFFFFF"/>
              </a:highlight>
            </a:endParaRPr>
          </a:p>
          <a:p>
            <a:pPr marL="0" lvl="0" indent="0" algn="l" rtl="0">
              <a:lnSpc>
                <a:spcPct val="100000"/>
              </a:lnSpc>
              <a:spcBef>
                <a:spcPts val="0"/>
              </a:spcBef>
              <a:spcAft>
                <a:spcPts val="0"/>
              </a:spcAft>
              <a:buNone/>
            </a:pPr>
            <a:r>
              <a:rPr lang="en">
                <a:highlight>
                  <a:srgbClr val="FFFFFF"/>
                </a:highlight>
              </a:rPr>
              <a:t>If you are preparing to screen:</a:t>
            </a:r>
            <a:endParaRPr>
              <a:highlight>
                <a:srgbClr val="FFFFFF"/>
              </a:highlight>
            </a:endParaRPr>
          </a:p>
          <a:p>
            <a:pPr marL="914400" lvl="0" indent="-342900" algn="l" rtl="0">
              <a:lnSpc>
                <a:spcPct val="100000"/>
              </a:lnSpc>
              <a:spcBef>
                <a:spcPts val="0"/>
              </a:spcBef>
              <a:spcAft>
                <a:spcPts val="0"/>
              </a:spcAft>
              <a:buSzPts val="1800"/>
              <a:buChar char="●"/>
            </a:pPr>
            <a:r>
              <a:rPr lang="en">
                <a:highlight>
                  <a:srgbClr val="FFFFFF"/>
                </a:highlight>
              </a:rPr>
              <a:t>What are some steps you are taking to prepare implementers to respond to the data?</a:t>
            </a:r>
            <a:endParaRPr>
              <a:highlight>
                <a:srgbClr val="FFFFFF"/>
              </a:highlight>
            </a:endParaRPr>
          </a:p>
          <a:p>
            <a:pPr marL="0" lvl="0" indent="0" algn="l" rtl="0">
              <a:lnSpc>
                <a:spcPct val="100000"/>
              </a:lnSpc>
              <a:spcBef>
                <a:spcPts val="0"/>
              </a:spcBef>
              <a:spcAft>
                <a:spcPts val="0"/>
              </a:spcAft>
              <a:buNone/>
            </a:pPr>
            <a:endParaRPr>
              <a:highlight>
                <a:srgbClr val="FFFFFF"/>
              </a:highlight>
            </a:endParaRPr>
          </a:p>
          <a:p>
            <a:pPr marL="0" lvl="0" indent="0" algn="l" rtl="0">
              <a:lnSpc>
                <a:spcPct val="100000"/>
              </a:lnSpc>
              <a:spcBef>
                <a:spcPts val="0"/>
              </a:spcBef>
              <a:spcAft>
                <a:spcPts val="0"/>
              </a:spcAft>
              <a:buNone/>
            </a:pP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38"/>
          <p:cNvSpPr/>
          <p:nvPr/>
        </p:nvSpPr>
        <p:spPr>
          <a:xfrm>
            <a:off x="1143" y="0"/>
            <a:ext cx="914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46" name="Google Shape;246;p38"/>
          <p:cNvSpPr/>
          <p:nvPr/>
        </p:nvSpPr>
        <p:spPr>
          <a:xfrm>
            <a:off x="0" y="0"/>
            <a:ext cx="3531900" cy="5143500"/>
          </a:xfrm>
          <a:prstGeom prst="rect">
            <a:avLst/>
          </a:prstGeom>
          <a:solidFill>
            <a:schemeClr val="dk1">
              <a:alpha val="8078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47" name="Google Shape;247;p38"/>
          <p:cNvSpPr/>
          <p:nvPr/>
        </p:nvSpPr>
        <p:spPr>
          <a:xfrm>
            <a:off x="0" y="0"/>
            <a:ext cx="2461854" cy="5143500"/>
          </a:xfrm>
          <a:custGeom>
            <a:avLst/>
            <a:gdLst/>
            <a:ahLst/>
            <a:cxnLst/>
            <a:rect l="l" t="t" r="r" b="b"/>
            <a:pathLst>
              <a:path w="4319042" h="6858000" extrusionOk="0">
                <a:moveTo>
                  <a:pt x="0" y="0"/>
                </a:moveTo>
                <a:lnTo>
                  <a:pt x="1142888" y="0"/>
                </a:lnTo>
                <a:lnTo>
                  <a:pt x="4319042" y="6858000"/>
                </a:lnTo>
                <a:lnTo>
                  <a:pt x="0" y="6858000"/>
                </a:lnTo>
                <a:close/>
              </a:path>
            </a:pathLst>
          </a:custGeom>
          <a:solidFill>
            <a:schemeClr val="dk1">
              <a:alpha val="3490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248" name="Google Shape;248;p38"/>
          <p:cNvSpPr txBox="1">
            <a:spLocks noGrp="1"/>
          </p:cNvSpPr>
          <p:nvPr>
            <p:ph type="title"/>
          </p:nvPr>
        </p:nvSpPr>
        <p:spPr>
          <a:xfrm>
            <a:off x="603500" y="480050"/>
            <a:ext cx="2567700" cy="3943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3300"/>
              <a:buFont typeface="Calibri"/>
              <a:buNone/>
            </a:pPr>
            <a:r>
              <a:rPr lang="en" sz="3200">
                <a:solidFill>
                  <a:schemeClr val="lt1"/>
                </a:solidFill>
              </a:rPr>
              <a:t>Determining the fit of a Screener</a:t>
            </a:r>
            <a:endParaRPr sz="3200"/>
          </a:p>
        </p:txBody>
      </p:sp>
      <p:sp>
        <p:nvSpPr>
          <p:cNvPr id="249" name="Google Shape;249;p38"/>
          <p:cNvSpPr txBox="1"/>
          <p:nvPr/>
        </p:nvSpPr>
        <p:spPr>
          <a:xfrm>
            <a:off x="4018788" y="480061"/>
            <a:ext cx="4518300" cy="3943200"/>
          </a:xfrm>
          <a:prstGeom prst="rect">
            <a:avLst/>
          </a:prstGeom>
          <a:noFill/>
          <a:ln>
            <a:noFill/>
          </a:ln>
        </p:spPr>
        <p:txBody>
          <a:bodyPr spcFirstLastPara="1" wrap="square" lIns="68575" tIns="34275" rIns="68575" bIns="34275" anchor="ctr" anchorCtr="0">
            <a:normAutofit fontScale="92500"/>
          </a:bodyPr>
          <a:lstStyle/>
          <a:p>
            <a:pPr marL="0" marR="0" lvl="0" indent="76200" algn="l" rtl="0">
              <a:lnSpc>
                <a:spcPct val="90000"/>
              </a:lnSpc>
              <a:spcBef>
                <a:spcPts val="0"/>
              </a:spcBef>
              <a:spcAft>
                <a:spcPts val="0"/>
              </a:spcAft>
              <a:buClr>
                <a:schemeClr val="dk1"/>
              </a:buClr>
              <a:buSzPts val="1300"/>
              <a:buFont typeface="Arial"/>
              <a:buNone/>
            </a:pPr>
            <a:r>
              <a:rPr lang="en" sz="1300">
                <a:solidFill>
                  <a:schemeClr val="dk1"/>
                </a:solidFill>
                <a:latin typeface="Open Sans"/>
                <a:ea typeface="Open Sans"/>
                <a:cs typeface="Open Sans"/>
                <a:sym typeface="Open Sans"/>
              </a:rPr>
              <a:t>Universal Screener Action Steps:</a:t>
            </a:r>
            <a:br>
              <a:rPr lang="en" sz="1300">
                <a:solidFill>
                  <a:schemeClr val="dk1"/>
                </a:solidFill>
                <a:latin typeface="Open Sans"/>
                <a:ea typeface="Open Sans"/>
                <a:cs typeface="Open Sans"/>
                <a:sym typeface="Open Sans"/>
              </a:rPr>
            </a:b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Establish a district implementation team  </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Complete tool selection process</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Determine readiness criteria (e.g., high level of DBDM or high fidelity to PBIS implementation) and select schools to participate</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Establish or modify school’s meeting structures to support screening work</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Complete resource map and gap analysis with each school</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Confirm that each school has adequate SEB supports</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Introduce screening initiative to school community</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Consult with legal team about consent/finalize consent forms</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Train teachers </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Conduct screening </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a:solidFill>
                  <a:schemeClr val="dk1"/>
                </a:solidFill>
                <a:latin typeface="Open Sans"/>
                <a:ea typeface="Open Sans"/>
                <a:cs typeface="Open Sans"/>
                <a:sym typeface="Open Sans"/>
              </a:rPr>
              <a:t>Prevention support planning</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a:solidFill>
                  <a:schemeClr val="dk1"/>
                </a:solidFill>
                <a:latin typeface="Open Sans"/>
                <a:ea typeface="Open Sans"/>
                <a:cs typeface="Open Sans"/>
                <a:sym typeface="Open Sans"/>
              </a:rPr>
              <a:t>Targeted intervention planning</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a:solidFill>
                  <a:schemeClr val="dk1"/>
                </a:solidFill>
                <a:highlight>
                  <a:srgbClr val="FFF2CC"/>
                </a:highlight>
                <a:latin typeface="Open Sans"/>
                <a:ea typeface="Open Sans"/>
                <a:cs typeface="Open Sans"/>
                <a:sym typeface="Open Sans"/>
              </a:rPr>
              <a:t>Evaluate the usability and reach of your screener</a:t>
            </a:r>
            <a:endParaRPr sz="1300">
              <a:solidFill>
                <a:schemeClr val="dk1"/>
              </a:solidFill>
              <a:highlight>
                <a:srgbClr val="FFF2CC"/>
              </a:highlight>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111" name="Google Shape;111;p21"/>
          <p:cNvGraphicFramePr/>
          <p:nvPr/>
        </p:nvGraphicFramePr>
        <p:xfrm>
          <a:off x="443725" y="741438"/>
          <a:ext cx="8256550" cy="3961583"/>
        </p:xfrm>
        <a:graphic>
          <a:graphicData uri="http://schemas.openxmlformats.org/drawingml/2006/table">
            <a:tbl>
              <a:tblPr>
                <a:noFill/>
                <a:tableStyleId>{66BC293F-775A-4BE0-ADFA-BB4741AE76DC}</a:tableStyleId>
              </a:tblPr>
              <a:tblGrid>
                <a:gridCol w="1961950">
                  <a:extLst>
                    <a:ext uri="{9D8B030D-6E8A-4147-A177-3AD203B41FA5}">
                      <a16:colId xmlns:a16="http://schemas.microsoft.com/office/drawing/2014/main" val="20000"/>
                    </a:ext>
                  </a:extLst>
                </a:gridCol>
                <a:gridCol w="6294600">
                  <a:extLst>
                    <a:ext uri="{9D8B030D-6E8A-4147-A177-3AD203B41FA5}">
                      <a16:colId xmlns:a16="http://schemas.microsoft.com/office/drawing/2014/main" val="20001"/>
                    </a:ext>
                  </a:extLst>
                </a:gridCol>
              </a:tblGrid>
              <a:tr h="427425">
                <a:tc>
                  <a:txBody>
                    <a:bodyPr/>
                    <a:lstStyle/>
                    <a:p>
                      <a:pPr marL="0" lvl="0" indent="0" algn="l" rtl="0">
                        <a:spcBef>
                          <a:spcPts val="0"/>
                        </a:spcBef>
                        <a:spcAft>
                          <a:spcPts val="0"/>
                        </a:spcAft>
                        <a:buNone/>
                      </a:pPr>
                      <a:r>
                        <a:rPr lang="en">
                          <a:latin typeface="Merriweather"/>
                          <a:ea typeface="Merriweather"/>
                          <a:cs typeface="Merriweather"/>
                          <a:sym typeface="Merriweather"/>
                        </a:rPr>
                        <a:t>We are...</a:t>
                      </a:r>
                      <a:endParaRPr>
                        <a:latin typeface="Merriweather"/>
                        <a:ea typeface="Merriweather"/>
                        <a:cs typeface="Merriweather"/>
                        <a:sym typeface="Merriweathe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tc>
                  <a:txBody>
                    <a:bodyPr/>
                    <a:lstStyle/>
                    <a:p>
                      <a:pPr marL="0" lvl="0" indent="0" algn="l" rtl="0">
                        <a:lnSpc>
                          <a:spcPct val="120000"/>
                        </a:lnSpc>
                        <a:spcBef>
                          <a:spcPts val="0"/>
                        </a:spcBef>
                        <a:spcAft>
                          <a:spcPts val="0"/>
                        </a:spcAft>
                        <a:buNone/>
                      </a:pPr>
                      <a:r>
                        <a:rPr lang="en" sz="1800" b="1">
                          <a:latin typeface="Merriweather"/>
                          <a:ea typeface="Merriweather"/>
                          <a:cs typeface="Merriweather"/>
                          <a:sym typeface="Merriweather"/>
                        </a:rPr>
                        <a:t>Virtual Meetings</a:t>
                      </a:r>
                      <a:endParaRPr>
                        <a:latin typeface="Merriweather"/>
                        <a:ea typeface="Merriweather"/>
                        <a:cs typeface="Merriweather"/>
                        <a:sym typeface="Merriweathe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E599"/>
                    </a:solidFill>
                  </a:tcPr>
                </a:tc>
                <a:extLst>
                  <a:ext uri="{0D108BD9-81ED-4DB2-BD59-A6C34878D82A}">
                    <a16:rowId xmlns:a16="http://schemas.microsoft.com/office/drawing/2014/main" val="10000"/>
                  </a:ext>
                </a:extLst>
              </a:tr>
              <a:tr h="1056450">
                <a:tc>
                  <a:txBody>
                    <a:bodyPr/>
                    <a:lstStyle/>
                    <a:p>
                      <a:pPr marL="0" lvl="0" indent="0" algn="ctr" rtl="0">
                        <a:lnSpc>
                          <a:spcPct val="120000"/>
                        </a:lnSpc>
                        <a:spcBef>
                          <a:spcPts val="0"/>
                        </a:spcBef>
                        <a:spcAft>
                          <a:spcPts val="0"/>
                        </a:spcAft>
                        <a:buClr>
                          <a:srgbClr val="A2FFE8"/>
                        </a:buClr>
                        <a:buSzPts val="1800"/>
                        <a:buFont typeface="Times New Roman"/>
                        <a:buNone/>
                      </a:pPr>
                      <a:endParaRPr sz="1800" b="1">
                        <a:solidFill>
                          <a:srgbClr val="1A1A1A"/>
                        </a:solidFill>
                        <a:latin typeface="Merriweather"/>
                        <a:ea typeface="Merriweather"/>
                        <a:cs typeface="Merriweather"/>
                        <a:sym typeface="Merriweather"/>
                      </a:endParaRPr>
                    </a:p>
                    <a:p>
                      <a:pPr marL="0" lvl="0" indent="0" algn="ctr" rtl="0">
                        <a:lnSpc>
                          <a:spcPct val="120000"/>
                        </a:lnSpc>
                        <a:spcBef>
                          <a:spcPts val="0"/>
                        </a:spcBef>
                        <a:spcAft>
                          <a:spcPts val="0"/>
                        </a:spcAft>
                        <a:buClr>
                          <a:srgbClr val="A2FFE8"/>
                        </a:buClr>
                        <a:buSzPts val="1800"/>
                        <a:buFont typeface="Times New Roman"/>
                        <a:buNone/>
                      </a:pPr>
                      <a:r>
                        <a:rPr lang="en" sz="1800" b="1">
                          <a:solidFill>
                            <a:srgbClr val="1A1A1A"/>
                          </a:solidFill>
                          <a:latin typeface="Merriweather"/>
                          <a:ea typeface="Merriweather"/>
                          <a:cs typeface="Merriweather"/>
                          <a:sym typeface="Merriweather"/>
                        </a:rPr>
                        <a:t>ENGAGED</a:t>
                      </a:r>
                      <a:endParaRPr sz="1800" b="1">
                        <a:solidFill>
                          <a:srgbClr val="1A1A1A"/>
                        </a:solidFill>
                        <a:latin typeface="Merriweather"/>
                        <a:ea typeface="Merriweather"/>
                        <a:cs typeface="Merriweather"/>
                        <a:sym typeface="Merriweather"/>
                      </a:endParaRPr>
                    </a:p>
                    <a:p>
                      <a:pPr marL="0" lvl="0" indent="0" algn="l" rtl="0">
                        <a:spcBef>
                          <a:spcPts val="0"/>
                        </a:spcBef>
                        <a:spcAft>
                          <a:spcPts val="0"/>
                        </a:spcAft>
                        <a:buNone/>
                      </a:pPr>
                      <a:endParaRPr>
                        <a:latin typeface="Merriweather"/>
                        <a:ea typeface="Merriweather"/>
                        <a:cs typeface="Merriweather"/>
                        <a:sym typeface="Merriweather"/>
                      </a:endParaRPr>
                    </a:p>
                  </a:txBody>
                  <a:tcPr marL="91425" marR="91425" marT="91425" marB="91425">
                    <a:lnT w="9525" cap="flat" cmpd="sng">
                      <a:solidFill>
                        <a:srgbClr val="000000"/>
                      </a:solidFill>
                      <a:prstDash val="solid"/>
                      <a:round/>
                      <a:headEnd type="none" w="sm" len="sm"/>
                      <a:tailEnd type="none" w="sm" len="sm"/>
                    </a:lnT>
                  </a:tcPr>
                </a:tc>
                <a:tc>
                  <a:txBody>
                    <a:bodyPr/>
                    <a:lstStyle/>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Unmute yourself, raise hand or use chat box to ask questions</a:t>
                      </a:r>
                      <a:endParaRPr sz="1700">
                        <a:latin typeface="Calibri"/>
                        <a:ea typeface="Calibri"/>
                        <a:cs typeface="Calibri"/>
                        <a:sym typeface="Calibri"/>
                      </a:endParaRPr>
                    </a:p>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Participate in polls and discussions</a:t>
                      </a:r>
                      <a:endParaRPr sz="1000"/>
                    </a:p>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Use video when possible, especially when speaking</a:t>
                      </a:r>
                      <a:endParaRPr sz="1300"/>
                    </a:p>
                  </a:txBody>
                  <a:tcPr marL="91425" marR="91425" marT="91425" marB="91425">
                    <a:lnT w="9525" cap="flat" cmpd="sng">
                      <a:solidFill>
                        <a:srgbClr val="000000"/>
                      </a:solidFill>
                      <a:prstDash val="solid"/>
                      <a:round/>
                      <a:headEnd type="none" w="sm" len="sm"/>
                      <a:tailEnd type="none" w="sm" len="sm"/>
                    </a:lnT>
                  </a:tcPr>
                </a:tc>
                <a:extLst>
                  <a:ext uri="{0D108BD9-81ED-4DB2-BD59-A6C34878D82A}">
                    <a16:rowId xmlns:a16="http://schemas.microsoft.com/office/drawing/2014/main" val="10001"/>
                  </a:ext>
                </a:extLst>
              </a:tr>
              <a:tr h="1198375">
                <a:tc>
                  <a:txBody>
                    <a:bodyPr/>
                    <a:lstStyle/>
                    <a:p>
                      <a:pPr marL="0" lvl="0" indent="0" algn="ctr" rtl="0">
                        <a:lnSpc>
                          <a:spcPct val="120000"/>
                        </a:lnSpc>
                        <a:spcBef>
                          <a:spcPts val="0"/>
                        </a:spcBef>
                        <a:spcAft>
                          <a:spcPts val="0"/>
                        </a:spcAft>
                        <a:buClr>
                          <a:srgbClr val="A2FFE8"/>
                        </a:buClr>
                        <a:buSzPts val="1800"/>
                        <a:buFont typeface="Times New Roman"/>
                        <a:buNone/>
                      </a:pPr>
                      <a:endParaRPr sz="1800" b="1">
                        <a:solidFill>
                          <a:srgbClr val="1A1A1A"/>
                        </a:solidFill>
                        <a:latin typeface="Merriweather"/>
                        <a:ea typeface="Merriweather"/>
                        <a:cs typeface="Merriweather"/>
                        <a:sym typeface="Merriweather"/>
                      </a:endParaRPr>
                    </a:p>
                    <a:p>
                      <a:pPr marL="0" lvl="0" indent="0" algn="ctr" rtl="0">
                        <a:lnSpc>
                          <a:spcPct val="120000"/>
                        </a:lnSpc>
                        <a:spcBef>
                          <a:spcPts val="0"/>
                        </a:spcBef>
                        <a:spcAft>
                          <a:spcPts val="0"/>
                        </a:spcAft>
                        <a:buClr>
                          <a:srgbClr val="A2FFE8"/>
                        </a:buClr>
                        <a:buSzPts val="1800"/>
                        <a:buFont typeface="Times New Roman"/>
                        <a:buNone/>
                      </a:pPr>
                      <a:r>
                        <a:rPr lang="en" sz="1800" b="1">
                          <a:solidFill>
                            <a:srgbClr val="1A1A1A"/>
                          </a:solidFill>
                          <a:latin typeface="Merriweather"/>
                          <a:ea typeface="Merriweather"/>
                          <a:cs typeface="Merriweather"/>
                          <a:sym typeface="Merriweather"/>
                        </a:rPr>
                        <a:t>REFLECTIVE</a:t>
                      </a:r>
                      <a:endParaRPr>
                        <a:latin typeface="Merriweather"/>
                        <a:ea typeface="Merriweather"/>
                        <a:cs typeface="Merriweather"/>
                        <a:sym typeface="Merriweather"/>
                      </a:endParaRPr>
                    </a:p>
                  </a:txBody>
                  <a:tcPr marL="91425" marR="91425" marT="91425" marB="91425">
                    <a:solidFill>
                      <a:srgbClr val="FFE599"/>
                    </a:solidFill>
                  </a:tcPr>
                </a:tc>
                <a:tc>
                  <a:txBody>
                    <a:bodyPr/>
                    <a:lstStyle/>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Share questions you have for full group </a:t>
                      </a:r>
                      <a:endParaRPr sz="1700">
                        <a:latin typeface="Calibri"/>
                        <a:ea typeface="Calibri"/>
                        <a:cs typeface="Calibri"/>
                        <a:sym typeface="Calibri"/>
                      </a:endParaRPr>
                    </a:p>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Note follow up questions for PBS team and/or individuals </a:t>
                      </a:r>
                      <a:endParaRPr sz="1700">
                        <a:latin typeface="Calibri"/>
                        <a:ea typeface="Calibri"/>
                        <a:cs typeface="Calibri"/>
                        <a:sym typeface="Calibri"/>
                      </a:endParaRPr>
                    </a:p>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Focus on problem solving around areas of concern </a:t>
                      </a:r>
                      <a:endParaRPr sz="1700">
                        <a:latin typeface="Calibri"/>
                        <a:ea typeface="Calibri"/>
                        <a:cs typeface="Calibri"/>
                        <a:sym typeface="Calibri"/>
                      </a:endParaRPr>
                    </a:p>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Share if you have a “parking lot” question</a:t>
                      </a:r>
                      <a:endParaRPr sz="1700">
                        <a:latin typeface="Calibri"/>
                        <a:ea typeface="Calibri"/>
                        <a:cs typeface="Calibri"/>
                        <a:sym typeface="Calibri"/>
                      </a:endParaRPr>
                    </a:p>
                  </a:txBody>
                  <a:tcPr marL="91425" marR="91425" marT="91425" marB="91425">
                    <a:solidFill>
                      <a:srgbClr val="FFE599"/>
                    </a:solidFill>
                  </a:tcPr>
                </a:tc>
                <a:extLst>
                  <a:ext uri="{0D108BD9-81ED-4DB2-BD59-A6C34878D82A}">
                    <a16:rowId xmlns:a16="http://schemas.microsoft.com/office/drawing/2014/main" val="10002"/>
                  </a:ext>
                </a:extLst>
              </a:tr>
              <a:tr h="1028675">
                <a:tc>
                  <a:txBody>
                    <a:bodyPr/>
                    <a:lstStyle/>
                    <a:p>
                      <a:pPr marL="0" lvl="0" indent="0" algn="ctr" rtl="0">
                        <a:lnSpc>
                          <a:spcPct val="120000"/>
                        </a:lnSpc>
                        <a:spcBef>
                          <a:spcPts val="0"/>
                        </a:spcBef>
                        <a:spcAft>
                          <a:spcPts val="0"/>
                        </a:spcAft>
                        <a:buClr>
                          <a:srgbClr val="A2FFE8"/>
                        </a:buClr>
                        <a:buSzPts val="1800"/>
                        <a:buFont typeface="Times New Roman"/>
                        <a:buNone/>
                      </a:pPr>
                      <a:endParaRPr sz="1800" b="1">
                        <a:solidFill>
                          <a:srgbClr val="1A1A1A"/>
                        </a:solidFill>
                        <a:latin typeface="Merriweather"/>
                        <a:ea typeface="Merriweather"/>
                        <a:cs typeface="Merriweather"/>
                        <a:sym typeface="Merriweather"/>
                      </a:endParaRPr>
                    </a:p>
                    <a:p>
                      <a:pPr marL="0" lvl="0" indent="0" algn="ctr" rtl="0">
                        <a:lnSpc>
                          <a:spcPct val="120000"/>
                        </a:lnSpc>
                        <a:spcBef>
                          <a:spcPts val="0"/>
                        </a:spcBef>
                        <a:spcAft>
                          <a:spcPts val="0"/>
                        </a:spcAft>
                        <a:buClr>
                          <a:srgbClr val="A2FFE8"/>
                        </a:buClr>
                        <a:buSzPts val="1800"/>
                        <a:buFont typeface="Times New Roman"/>
                        <a:buNone/>
                      </a:pPr>
                      <a:r>
                        <a:rPr lang="en" sz="1800" b="1">
                          <a:solidFill>
                            <a:srgbClr val="1A1A1A"/>
                          </a:solidFill>
                          <a:latin typeface="Merriweather"/>
                          <a:ea typeface="Merriweather"/>
                          <a:cs typeface="Merriweather"/>
                          <a:sym typeface="Merriweather"/>
                        </a:rPr>
                        <a:t>SUPPORTIVE</a:t>
                      </a:r>
                      <a:endParaRPr>
                        <a:latin typeface="Merriweather"/>
                        <a:ea typeface="Merriweather"/>
                        <a:cs typeface="Merriweather"/>
                        <a:sym typeface="Merriweather"/>
                      </a:endParaRPr>
                    </a:p>
                  </a:txBody>
                  <a:tcPr marL="91425" marR="91425" marT="91425" marB="91425"/>
                </a:tc>
                <a:tc>
                  <a:txBody>
                    <a:bodyPr/>
                    <a:lstStyle/>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Share successes, ideas, useful resources</a:t>
                      </a:r>
                      <a:endParaRPr sz="1700">
                        <a:latin typeface="Calibri"/>
                        <a:ea typeface="Calibri"/>
                        <a:cs typeface="Calibri"/>
                        <a:sym typeface="Calibri"/>
                      </a:endParaRPr>
                    </a:p>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Listen with openness and understanding</a:t>
                      </a:r>
                      <a:endParaRPr sz="1700">
                        <a:latin typeface="Calibri"/>
                        <a:ea typeface="Calibri"/>
                        <a:cs typeface="Calibri"/>
                        <a:sym typeface="Calibri"/>
                      </a:endParaRPr>
                    </a:p>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Attend to your own needs</a:t>
                      </a:r>
                      <a:endParaRPr sz="1300"/>
                    </a:p>
                  </a:txBody>
                  <a:tcPr marL="91425" marR="91425" marT="91425" marB="91425"/>
                </a:tc>
                <a:extLst>
                  <a:ext uri="{0D108BD9-81ED-4DB2-BD59-A6C34878D82A}">
                    <a16:rowId xmlns:a16="http://schemas.microsoft.com/office/drawing/2014/main" val="10003"/>
                  </a:ext>
                </a:extLst>
              </a:tr>
            </a:tbl>
          </a:graphicData>
        </a:graphic>
      </p:graphicFrame>
      <p:sp>
        <p:nvSpPr>
          <p:cNvPr id="112" name="Google Shape;112;p21"/>
          <p:cNvSpPr txBox="1"/>
          <p:nvPr/>
        </p:nvSpPr>
        <p:spPr>
          <a:xfrm>
            <a:off x="454000" y="0"/>
            <a:ext cx="6620700" cy="60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Economica"/>
                <a:ea typeface="Economica"/>
                <a:cs typeface="Economica"/>
                <a:sym typeface="Economica"/>
              </a:rPr>
              <a:t>Meeting Expectations </a:t>
            </a:r>
            <a:endParaRPr sz="2500" b="1">
              <a:latin typeface="Economica"/>
              <a:ea typeface="Economica"/>
              <a:cs typeface="Economica"/>
              <a:sym typeface="Economic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9"/>
          <p:cNvSpPr txBox="1">
            <a:spLocks noGrp="1"/>
          </p:cNvSpPr>
          <p:nvPr>
            <p:ph type="title"/>
          </p:nvPr>
        </p:nvSpPr>
        <p:spPr>
          <a:xfrm>
            <a:off x="311700" y="18635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accent1"/>
              </a:buClr>
              <a:buSzPts val="2300"/>
              <a:buFont typeface="Calibri"/>
              <a:buNone/>
            </a:pPr>
            <a:r>
              <a:rPr lang="en" sz="2800" b="1"/>
              <a:t>3 things to keep in mind while </a:t>
            </a:r>
            <a:r>
              <a:rPr lang="en" sz="2800" b="1" strike="sngStrike"/>
              <a:t>exploring</a:t>
            </a:r>
            <a:r>
              <a:rPr lang="en" sz="2800" b="1"/>
              <a:t> evaluating your tools</a:t>
            </a:r>
            <a:endParaRPr sz="2800" b="1"/>
          </a:p>
        </p:txBody>
      </p:sp>
      <p:grpSp>
        <p:nvGrpSpPr>
          <p:cNvPr id="255" name="Google Shape;255;p39"/>
          <p:cNvGrpSpPr/>
          <p:nvPr/>
        </p:nvGrpSpPr>
        <p:grpSpPr>
          <a:xfrm>
            <a:off x="311700" y="1013500"/>
            <a:ext cx="8706930" cy="3412125"/>
            <a:chOff x="0" y="0"/>
            <a:chExt cx="11609240" cy="4549500"/>
          </a:xfrm>
        </p:grpSpPr>
        <p:cxnSp>
          <p:nvCxnSpPr>
            <p:cNvPr id="256" name="Google Shape;256;p39"/>
            <p:cNvCxnSpPr/>
            <p:nvPr/>
          </p:nvCxnSpPr>
          <p:spPr>
            <a:xfrm>
              <a:off x="0" y="0"/>
              <a:ext cx="11609100" cy="0"/>
            </a:xfrm>
            <a:prstGeom prst="straightConnector1">
              <a:avLst/>
            </a:prstGeom>
            <a:solidFill>
              <a:srgbClr val="4372C3"/>
            </a:solidFill>
            <a:ln w="12700" cap="flat" cmpd="sng">
              <a:solidFill>
                <a:srgbClr val="4372C3"/>
              </a:solidFill>
              <a:prstDash val="solid"/>
              <a:miter lim="800000"/>
              <a:headEnd type="none" w="sm" len="sm"/>
              <a:tailEnd type="none" w="sm" len="sm"/>
            </a:ln>
          </p:spPr>
        </p:cxnSp>
        <p:sp>
          <p:nvSpPr>
            <p:cNvPr id="257" name="Google Shape;257;p39"/>
            <p:cNvSpPr/>
            <p:nvPr/>
          </p:nvSpPr>
          <p:spPr>
            <a:xfrm>
              <a:off x="0" y="0"/>
              <a:ext cx="2321700" cy="45495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8" name="Google Shape;258;p39"/>
            <p:cNvSpPr txBox="1"/>
            <p:nvPr/>
          </p:nvSpPr>
          <p:spPr>
            <a:xfrm>
              <a:off x="0" y="0"/>
              <a:ext cx="2321700" cy="4549500"/>
            </a:xfrm>
            <a:prstGeom prst="rect">
              <a:avLst/>
            </a:prstGeom>
            <a:noFill/>
            <a:ln>
              <a:noFill/>
            </a:ln>
          </p:spPr>
          <p:txBody>
            <a:bodyPr spcFirstLastPara="1" wrap="square" lIns="102875" tIns="102875" rIns="102875" bIns="102875" anchor="t" anchorCtr="0">
              <a:noAutofit/>
            </a:bodyPr>
            <a:lstStyle/>
            <a:p>
              <a:pPr marL="0" marR="0" lvl="0" indent="0" algn="l" rtl="0">
                <a:lnSpc>
                  <a:spcPct val="90000"/>
                </a:lnSpc>
                <a:spcBef>
                  <a:spcPts val="0"/>
                </a:spcBef>
                <a:spcAft>
                  <a:spcPts val="0"/>
                </a:spcAft>
                <a:buClr>
                  <a:schemeClr val="dk1"/>
                </a:buClr>
                <a:buSzPts val="2700"/>
                <a:buFont typeface="Calibri"/>
                <a:buNone/>
              </a:pPr>
              <a:r>
                <a:rPr lang="en" sz="2700">
                  <a:solidFill>
                    <a:schemeClr val="dk1"/>
                  </a:solidFill>
                  <a:latin typeface="Open Sans"/>
                  <a:ea typeface="Open Sans"/>
                  <a:cs typeface="Open Sans"/>
                  <a:sym typeface="Open Sans"/>
                </a:rPr>
                <a:t>Your selected tool(s) should be:</a:t>
              </a:r>
              <a:endParaRPr sz="1100">
                <a:solidFill>
                  <a:schemeClr val="dk1"/>
                </a:solidFill>
                <a:latin typeface="Open Sans"/>
                <a:ea typeface="Open Sans"/>
                <a:cs typeface="Open Sans"/>
                <a:sym typeface="Open Sans"/>
              </a:endParaRPr>
            </a:p>
          </p:txBody>
        </p:sp>
        <p:sp>
          <p:nvSpPr>
            <p:cNvPr id="259" name="Google Shape;259;p39"/>
            <p:cNvSpPr/>
            <p:nvPr/>
          </p:nvSpPr>
          <p:spPr>
            <a:xfrm>
              <a:off x="2495978" y="71087"/>
              <a:ext cx="9113100" cy="14217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0" name="Google Shape;260;p39"/>
            <p:cNvSpPr txBox="1"/>
            <p:nvPr/>
          </p:nvSpPr>
          <p:spPr>
            <a:xfrm>
              <a:off x="2495978" y="71087"/>
              <a:ext cx="9113100" cy="1421700"/>
            </a:xfrm>
            <a:prstGeom prst="rect">
              <a:avLst/>
            </a:prstGeom>
            <a:noFill/>
            <a:ln>
              <a:noFill/>
            </a:ln>
          </p:spPr>
          <p:txBody>
            <a:bodyPr spcFirstLastPara="1" wrap="square" lIns="137150" tIns="137150" rIns="137150" bIns="137150" anchor="t" anchorCtr="0">
              <a:noAutofit/>
            </a:bodyPr>
            <a:lstStyle/>
            <a:p>
              <a:pPr marL="0" marR="0" lvl="0" indent="0" algn="l" rtl="0">
                <a:lnSpc>
                  <a:spcPct val="90000"/>
                </a:lnSpc>
                <a:spcBef>
                  <a:spcPts val="0"/>
                </a:spcBef>
                <a:spcAft>
                  <a:spcPts val="0"/>
                </a:spcAft>
                <a:buClr>
                  <a:schemeClr val="dk1"/>
                </a:buClr>
                <a:buSzPts val="3600"/>
                <a:buFont typeface="Calibri"/>
                <a:buNone/>
              </a:pPr>
              <a:r>
                <a:rPr lang="en" sz="3600">
                  <a:solidFill>
                    <a:schemeClr val="dk1"/>
                  </a:solidFill>
                  <a:latin typeface="Open Sans"/>
                  <a:ea typeface="Open Sans"/>
                  <a:cs typeface="Open Sans"/>
                  <a:sym typeface="Open Sans"/>
                </a:rPr>
                <a:t>Contextually appropriate  </a:t>
              </a:r>
              <a:endParaRPr sz="1100">
                <a:solidFill>
                  <a:schemeClr val="dk1"/>
                </a:solidFill>
                <a:latin typeface="Open Sans"/>
                <a:ea typeface="Open Sans"/>
                <a:cs typeface="Open Sans"/>
                <a:sym typeface="Open Sans"/>
              </a:endParaRPr>
            </a:p>
          </p:txBody>
        </p:sp>
        <p:cxnSp>
          <p:nvCxnSpPr>
            <p:cNvPr id="261" name="Google Shape;261;p39"/>
            <p:cNvCxnSpPr/>
            <p:nvPr/>
          </p:nvCxnSpPr>
          <p:spPr>
            <a:xfrm>
              <a:off x="2321840" y="1492837"/>
              <a:ext cx="92874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262" name="Google Shape;262;p39"/>
            <p:cNvSpPr/>
            <p:nvPr/>
          </p:nvSpPr>
          <p:spPr>
            <a:xfrm>
              <a:off x="2495978" y="1563924"/>
              <a:ext cx="9113100" cy="14217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3" name="Google Shape;263;p39"/>
            <p:cNvSpPr txBox="1"/>
            <p:nvPr/>
          </p:nvSpPr>
          <p:spPr>
            <a:xfrm>
              <a:off x="2495978" y="1563924"/>
              <a:ext cx="9113100" cy="1421700"/>
            </a:xfrm>
            <a:prstGeom prst="rect">
              <a:avLst/>
            </a:prstGeom>
            <a:noFill/>
            <a:ln>
              <a:noFill/>
            </a:ln>
          </p:spPr>
          <p:txBody>
            <a:bodyPr spcFirstLastPara="1" wrap="square" lIns="137150" tIns="137150" rIns="137150" bIns="137150" anchor="t" anchorCtr="0">
              <a:noAutofit/>
            </a:bodyPr>
            <a:lstStyle/>
            <a:p>
              <a:pPr marL="0" marR="0" lvl="0" indent="0" algn="l" rtl="0">
                <a:lnSpc>
                  <a:spcPct val="90000"/>
                </a:lnSpc>
                <a:spcBef>
                  <a:spcPts val="0"/>
                </a:spcBef>
                <a:spcAft>
                  <a:spcPts val="0"/>
                </a:spcAft>
                <a:buClr>
                  <a:schemeClr val="dk1"/>
                </a:buClr>
                <a:buSzPts val="3600"/>
                <a:buFont typeface="Calibri"/>
                <a:buNone/>
              </a:pPr>
              <a:r>
                <a:rPr lang="en" sz="3600">
                  <a:solidFill>
                    <a:schemeClr val="dk1"/>
                  </a:solidFill>
                  <a:latin typeface="Open Sans"/>
                  <a:ea typeface="Open Sans"/>
                  <a:cs typeface="Open Sans"/>
                  <a:sym typeface="Open Sans"/>
                </a:rPr>
                <a:t>Usable</a:t>
              </a:r>
              <a:endParaRPr sz="1100">
                <a:solidFill>
                  <a:schemeClr val="dk1"/>
                </a:solidFill>
                <a:latin typeface="Open Sans"/>
                <a:ea typeface="Open Sans"/>
                <a:cs typeface="Open Sans"/>
                <a:sym typeface="Open Sans"/>
              </a:endParaRPr>
            </a:p>
          </p:txBody>
        </p:sp>
        <p:cxnSp>
          <p:nvCxnSpPr>
            <p:cNvPr id="264" name="Google Shape;264;p39"/>
            <p:cNvCxnSpPr/>
            <p:nvPr/>
          </p:nvCxnSpPr>
          <p:spPr>
            <a:xfrm>
              <a:off x="2321840" y="2985674"/>
              <a:ext cx="92874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sp>
          <p:nvSpPr>
            <p:cNvPr id="265" name="Google Shape;265;p39"/>
            <p:cNvSpPr/>
            <p:nvPr/>
          </p:nvSpPr>
          <p:spPr>
            <a:xfrm>
              <a:off x="2495978" y="3056762"/>
              <a:ext cx="9113100" cy="14217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66" name="Google Shape;266;p39"/>
            <p:cNvSpPr txBox="1"/>
            <p:nvPr/>
          </p:nvSpPr>
          <p:spPr>
            <a:xfrm>
              <a:off x="2495978" y="3056762"/>
              <a:ext cx="9113100" cy="1421700"/>
            </a:xfrm>
            <a:prstGeom prst="rect">
              <a:avLst/>
            </a:prstGeom>
            <a:noFill/>
            <a:ln>
              <a:noFill/>
            </a:ln>
          </p:spPr>
          <p:txBody>
            <a:bodyPr spcFirstLastPara="1" wrap="square" lIns="137150" tIns="137150" rIns="137150" bIns="137150" anchor="t" anchorCtr="0">
              <a:noAutofit/>
            </a:bodyPr>
            <a:lstStyle/>
            <a:p>
              <a:pPr marL="0" marR="0" lvl="0" indent="0" algn="l" rtl="0">
                <a:lnSpc>
                  <a:spcPct val="90000"/>
                </a:lnSpc>
                <a:spcBef>
                  <a:spcPts val="0"/>
                </a:spcBef>
                <a:spcAft>
                  <a:spcPts val="0"/>
                </a:spcAft>
                <a:buClr>
                  <a:schemeClr val="dk1"/>
                </a:buClr>
                <a:buSzPts val="3600"/>
                <a:buFont typeface="Calibri"/>
                <a:buNone/>
              </a:pPr>
              <a:r>
                <a:rPr lang="en" sz="3600">
                  <a:solidFill>
                    <a:schemeClr val="dk1"/>
                  </a:solidFill>
                  <a:latin typeface="Open Sans"/>
                  <a:ea typeface="Open Sans"/>
                  <a:cs typeface="Open Sans"/>
                  <a:sym typeface="Open Sans"/>
                </a:rPr>
                <a:t>Defensible</a:t>
              </a:r>
              <a:endParaRPr sz="1100">
                <a:solidFill>
                  <a:schemeClr val="dk1"/>
                </a:solidFill>
                <a:latin typeface="Open Sans"/>
                <a:ea typeface="Open Sans"/>
                <a:cs typeface="Open Sans"/>
                <a:sym typeface="Open Sans"/>
              </a:endParaRPr>
            </a:p>
          </p:txBody>
        </p:sp>
        <p:cxnSp>
          <p:nvCxnSpPr>
            <p:cNvPr id="267" name="Google Shape;267;p39"/>
            <p:cNvCxnSpPr/>
            <p:nvPr/>
          </p:nvCxnSpPr>
          <p:spPr>
            <a:xfrm>
              <a:off x="2321840" y="4478512"/>
              <a:ext cx="9287400" cy="0"/>
            </a:xfrm>
            <a:prstGeom prst="straightConnector1">
              <a:avLst/>
            </a:prstGeom>
            <a:solidFill>
              <a:srgbClr val="4372C3"/>
            </a:solidFill>
            <a:ln w="12700" cap="flat" cmpd="sng">
              <a:solidFill>
                <a:srgbClr val="BFC8E3"/>
              </a:solidFill>
              <a:prstDash val="solid"/>
              <a:miter lim="800000"/>
              <a:headEnd type="none" w="sm" len="sm"/>
              <a:tailEnd type="none" w="sm" len="sm"/>
            </a:ln>
          </p:spPr>
        </p:cxnSp>
      </p:grpSp>
      <p:sp>
        <p:nvSpPr>
          <p:cNvPr id="268" name="Google Shape;268;p39"/>
          <p:cNvSpPr txBox="1"/>
          <p:nvPr/>
        </p:nvSpPr>
        <p:spPr>
          <a:xfrm>
            <a:off x="6272610" y="4501876"/>
            <a:ext cx="2704200" cy="5001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400">
                <a:solidFill>
                  <a:schemeClr val="dk1"/>
                </a:solidFill>
                <a:latin typeface="Open Sans"/>
                <a:ea typeface="Open Sans"/>
                <a:cs typeface="Open Sans"/>
                <a:sym typeface="Open Sans"/>
              </a:rPr>
              <a:t>Adapted from Glover &amp; Albers, 2006</a:t>
            </a:r>
            <a:endParaRPr sz="1100">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0"/>
          <p:cNvSpPr txBox="1">
            <a:spLocks noGrp="1"/>
          </p:cNvSpPr>
          <p:nvPr>
            <p:ph type="title"/>
          </p:nvPr>
        </p:nvSpPr>
        <p:spPr>
          <a:xfrm>
            <a:off x="233775" y="236944"/>
            <a:ext cx="6390600" cy="6234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chemeClr val="dk1"/>
              </a:buClr>
              <a:buSzPts val="2300"/>
              <a:buFont typeface="Calibri"/>
              <a:buNone/>
            </a:pPr>
            <a:r>
              <a:rPr lang="en" sz="2700"/>
              <a:t>Contextually Appropriate</a:t>
            </a:r>
            <a:endParaRPr/>
          </a:p>
        </p:txBody>
      </p:sp>
      <p:sp>
        <p:nvSpPr>
          <p:cNvPr id="275" name="Google Shape;275;p40"/>
          <p:cNvSpPr txBox="1">
            <a:spLocks noGrp="1"/>
          </p:cNvSpPr>
          <p:nvPr>
            <p:ph type="body" idx="1"/>
          </p:nvPr>
        </p:nvSpPr>
        <p:spPr>
          <a:xfrm>
            <a:off x="311700" y="1205229"/>
            <a:ext cx="8520600" cy="3416400"/>
          </a:xfrm>
          <a:prstGeom prst="rect">
            <a:avLst/>
          </a:prstGeom>
          <a:noFill/>
          <a:ln>
            <a:noFill/>
          </a:ln>
        </p:spPr>
        <p:txBody>
          <a:bodyPr spcFirstLastPara="1" wrap="square" lIns="68575" tIns="68575" rIns="68575" bIns="68575" anchor="t" anchorCtr="0">
            <a:normAutofit/>
          </a:bodyPr>
          <a:lstStyle/>
          <a:p>
            <a:pPr marL="457200" lvl="0" indent="-342900" algn="l" rtl="0">
              <a:lnSpc>
                <a:spcPct val="100000"/>
              </a:lnSpc>
              <a:spcBef>
                <a:spcPts val="0"/>
              </a:spcBef>
              <a:spcAft>
                <a:spcPts val="0"/>
              </a:spcAft>
              <a:buClr>
                <a:schemeClr val="dk1"/>
              </a:buClr>
              <a:buSzPts val="1400"/>
              <a:buChar char="●"/>
            </a:pPr>
            <a:r>
              <a:rPr lang="en"/>
              <a:t>Items relate to categories of behavior that are relevant to the social and academic success of your students </a:t>
            </a:r>
            <a:endParaRPr/>
          </a:p>
          <a:p>
            <a:pPr marL="114300" lvl="0" indent="0" algn="l" rtl="0">
              <a:lnSpc>
                <a:spcPct val="100000"/>
              </a:lnSpc>
              <a:spcBef>
                <a:spcPts val="0"/>
              </a:spcBef>
              <a:spcAft>
                <a:spcPts val="0"/>
              </a:spcAft>
              <a:buClr>
                <a:schemeClr val="dk1"/>
              </a:buClr>
              <a:buSzPts val="1400"/>
              <a:buNone/>
            </a:pPr>
            <a:endParaRPr/>
          </a:p>
          <a:p>
            <a:pPr marL="457200" lvl="0" indent="-342900" algn="l" rtl="0">
              <a:lnSpc>
                <a:spcPct val="100000"/>
              </a:lnSpc>
              <a:spcBef>
                <a:spcPts val="0"/>
              </a:spcBef>
              <a:spcAft>
                <a:spcPts val="0"/>
              </a:spcAft>
              <a:buClr>
                <a:schemeClr val="dk1"/>
              </a:buClr>
              <a:buSzPts val="1400"/>
              <a:buChar char="●"/>
            </a:pPr>
            <a:r>
              <a:rPr lang="en"/>
              <a:t>Results lead to intervention planning and service delivery</a:t>
            </a:r>
            <a:endParaRPr/>
          </a:p>
          <a:p>
            <a:pPr marL="914400" lvl="1" indent="-317500" algn="l" rtl="0">
              <a:lnSpc>
                <a:spcPct val="100000"/>
              </a:lnSpc>
              <a:spcBef>
                <a:spcPts val="0"/>
              </a:spcBef>
              <a:spcAft>
                <a:spcPts val="0"/>
              </a:spcAft>
              <a:buClr>
                <a:srgbClr val="FF0000"/>
              </a:buClr>
              <a:buSzPts val="1400"/>
              <a:buChar char="○"/>
            </a:pPr>
            <a:r>
              <a:rPr lang="en">
                <a:solidFill>
                  <a:srgbClr val="FF0000"/>
                </a:solidFill>
              </a:rPr>
              <a:t>The screener should improve the reach of your Tier 1 supports and targeted interventions</a:t>
            </a:r>
            <a:endParaRPr>
              <a:solidFill>
                <a:srgbClr val="FF0000"/>
              </a:solidFill>
            </a:endParaRPr>
          </a:p>
          <a:p>
            <a:pPr marL="457200" lvl="0" indent="-254000" algn="l" rtl="0">
              <a:lnSpc>
                <a:spcPct val="100000"/>
              </a:lnSpc>
              <a:spcBef>
                <a:spcPts val="0"/>
              </a:spcBef>
              <a:spcAft>
                <a:spcPts val="0"/>
              </a:spcAft>
              <a:buClr>
                <a:schemeClr val="dk1"/>
              </a:buClr>
              <a:buSzPts val="1400"/>
              <a:buNone/>
            </a:pPr>
            <a:endParaRPr/>
          </a:p>
          <a:p>
            <a:pPr marL="457200" lvl="0" indent="-342900" algn="l" rtl="0">
              <a:lnSpc>
                <a:spcPct val="100000"/>
              </a:lnSpc>
              <a:spcBef>
                <a:spcPts val="0"/>
              </a:spcBef>
              <a:spcAft>
                <a:spcPts val="0"/>
              </a:spcAft>
              <a:buClr>
                <a:schemeClr val="dk1"/>
              </a:buClr>
              <a:buSzPts val="1400"/>
              <a:buChar char="●"/>
            </a:pPr>
            <a:r>
              <a:rPr lang="en"/>
              <a:t>Stakeholders understand the implications associated with the results</a:t>
            </a:r>
            <a:endParaRPr/>
          </a:p>
          <a:p>
            <a:pPr marL="457200" lvl="0" indent="-254000" algn="l" rtl="0">
              <a:lnSpc>
                <a:spcPct val="100000"/>
              </a:lnSpc>
              <a:spcBef>
                <a:spcPts val="0"/>
              </a:spcBef>
              <a:spcAft>
                <a:spcPts val="0"/>
              </a:spcAft>
              <a:buClr>
                <a:schemeClr val="dk1"/>
              </a:buClr>
              <a:buSzPts val="1400"/>
              <a:buNone/>
            </a:pPr>
            <a:endParaRPr/>
          </a:p>
          <a:p>
            <a:pPr marL="457200" lvl="0" indent="-342900" algn="l" rtl="0">
              <a:lnSpc>
                <a:spcPct val="100000"/>
              </a:lnSpc>
              <a:spcBef>
                <a:spcPts val="0"/>
              </a:spcBef>
              <a:spcAft>
                <a:spcPts val="0"/>
              </a:spcAft>
              <a:buClr>
                <a:schemeClr val="dk1"/>
              </a:buClr>
              <a:buSzPts val="1400"/>
              <a:buChar char="●"/>
            </a:pPr>
            <a:r>
              <a:rPr lang="en"/>
              <a:t>Improves prioritized student outcomes</a:t>
            </a:r>
            <a:endParaRPr/>
          </a:p>
          <a:p>
            <a:pPr marL="457200" lvl="0" indent="-254000" algn="l" rtl="0">
              <a:lnSpc>
                <a:spcPct val="90000"/>
              </a:lnSpc>
              <a:spcBef>
                <a:spcPts val="0"/>
              </a:spcBef>
              <a:spcAft>
                <a:spcPts val="0"/>
              </a:spcAft>
              <a:buClr>
                <a:schemeClr val="dk1"/>
              </a:buClr>
              <a:buSzPts val="1400"/>
              <a:buNone/>
            </a:pPr>
            <a:endParaRPr/>
          </a:p>
          <a:p>
            <a:pPr marL="457200" lvl="0" indent="-254000" algn="l" rtl="0">
              <a:lnSpc>
                <a:spcPct val="90000"/>
              </a:lnSpc>
              <a:spcBef>
                <a:spcPts val="0"/>
              </a:spcBef>
              <a:spcAft>
                <a:spcPts val="0"/>
              </a:spcAft>
              <a:buClr>
                <a:schemeClr val="dk1"/>
              </a:buClr>
              <a:buSzPts val="1400"/>
              <a:buNone/>
            </a:pPr>
            <a:endParaRPr/>
          </a:p>
          <a:p>
            <a:pPr marL="457200" lvl="0" indent="-254000" algn="l" rtl="0">
              <a:lnSpc>
                <a:spcPct val="90000"/>
              </a:lnSpc>
              <a:spcBef>
                <a:spcPts val="0"/>
              </a:spcBef>
              <a:spcAft>
                <a:spcPts val="0"/>
              </a:spcAft>
              <a:buClr>
                <a:schemeClr val="dk1"/>
              </a:buClr>
              <a:buSzPts val="1400"/>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1"/>
          <p:cNvSpPr txBox="1">
            <a:spLocks noGrp="1"/>
          </p:cNvSpPr>
          <p:nvPr>
            <p:ph type="title"/>
          </p:nvPr>
        </p:nvSpPr>
        <p:spPr>
          <a:xfrm>
            <a:off x="233775" y="236944"/>
            <a:ext cx="6390600" cy="623400"/>
          </a:xfrm>
          <a:prstGeom prst="rect">
            <a:avLst/>
          </a:prstGeom>
          <a:noFill/>
          <a:ln>
            <a:noFill/>
          </a:ln>
        </p:spPr>
        <p:txBody>
          <a:bodyPr spcFirstLastPara="1" wrap="square" lIns="68575" tIns="68575" rIns="68575" bIns="68575" anchor="t" anchorCtr="0">
            <a:normAutofit fontScale="90000"/>
          </a:bodyPr>
          <a:lstStyle/>
          <a:p>
            <a:pPr marL="0" lvl="0" indent="0" algn="l" rtl="0">
              <a:lnSpc>
                <a:spcPct val="90000"/>
              </a:lnSpc>
              <a:spcBef>
                <a:spcPts val="0"/>
              </a:spcBef>
              <a:spcAft>
                <a:spcPts val="0"/>
              </a:spcAft>
              <a:buClr>
                <a:schemeClr val="dk1"/>
              </a:buClr>
              <a:buSzPct val="59523"/>
              <a:buFont typeface="Calibri"/>
              <a:buNone/>
            </a:pPr>
            <a:r>
              <a:rPr lang="en"/>
              <a:t>Usable</a:t>
            </a:r>
            <a:endParaRPr/>
          </a:p>
        </p:txBody>
      </p:sp>
      <p:sp>
        <p:nvSpPr>
          <p:cNvPr id="281" name="Google Shape;281;p41"/>
          <p:cNvSpPr txBox="1">
            <a:spLocks noGrp="1"/>
          </p:cNvSpPr>
          <p:nvPr>
            <p:ph type="body" idx="1"/>
          </p:nvPr>
        </p:nvSpPr>
        <p:spPr>
          <a:xfrm>
            <a:off x="509325" y="1123400"/>
            <a:ext cx="7499700" cy="3380400"/>
          </a:xfrm>
          <a:prstGeom prst="rect">
            <a:avLst/>
          </a:prstGeom>
          <a:noFill/>
          <a:ln>
            <a:noFill/>
          </a:ln>
        </p:spPr>
        <p:txBody>
          <a:bodyPr spcFirstLastPara="1" wrap="square" lIns="68575" tIns="68575" rIns="68575" bIns="68575" anchor="t" anchorCtr="0">
            <a:noAutofit/>
          </a:bodyPr>
          <a:lstStyle/>
          <a:p>
            <a:pPr marL="457200" lvl="0" indent="-376115" algn="l" rtl="0">
              <a:lnSpc>
                <a:spcPct val="80000"/>
              </a:lnSpc>
              <a:spcBef>
                <a:spcPts val="0"/>
              </a:spcBef>
              <a:spcAft>
                <a:spcPts val="0"/>
              </a:spcAft>
              <a:buClr>
                <a:schemeClr val="dk1"/>
              </a:buClr>
              <a:buSzPts val="1923"/>
              <a:buChar char="●"/>
            </a:pPr>
            <a:r>
              <a:rPr lang="en" sz="1923"/>
              <a:t>Cost should not outweigh benefits</a:t>
            </a:r>
            <a:br>
              <a:rPr lang="en" sz="1923"/>
            </a:br>
            <a:endParaRPr sz="1923"/>
          </a:p>
          <a:p>
            <a:pPr marL="914400" lvl="1" indent="-376115" algn="l" rtl="0">
              <a:lnSpc>
                <a:spcPct val="80000"/>
              </a:lnSpc>
              <a:spcBef>
                <a:spcPts val="0"/>
              </a:spcBef>
              <a:spcAft>
                <a:spcPts val="0"/>
              </a:spcAft>
              <a:buClr>
                <a:srgbClr val="FF0000"/>
              </a:buClr>
              <a:buSzPts val="1923"/>
              <a:buChar char="○"/>
            </a:pPr>
            <a:r>
              <a:rPr lang="en" sz="1923">
                <a:solidFill>
                  <a:srgbClr val="FF0000"/>
                </a:solidFill>
              </a:rPr>
              <a:t>Consider both human and fiscal resources</a:t>
            </a:r>
            <a:endParaRPr sz="1923"/>
          </a:p>
          <a:p>
            <a:pPr marL="596900" lvl="1" indent="0" algn="l" rtl="0">
              <a:lnSpc>
                <a:spcPct val="80000"/>
              </a:lnSpc>
              <a:spcBef>
                <a:spcPts val="0"/>
              </a:spcBef>
              <a:spcAft>
                <a:spcPts val="0"/>
              </a:spcAft>
              <a:buClr>
                <a:schemeClr val="dk1"/>
              </a:buClr>
              <a:buSzPts val="560"/>
              <a:buNone/>
            </a:pPr>
            <a:endParaRPr sz="1923"/>
          </a:p>
          <a:p>
            <a:pPr marL="457200" lvl="0" indent="-376115" algn="l" rtl="0">
              <a:lnSpc>
                <a:spcPct val="80000"/>
              </a:lnSpc>
              <a:spcBef>
                <a:spcPts val="0"/>
              </a:spcBef>
              <a:spcAft>
                <a:spcPts val="0"/>
              </a:spcAft>
              <a:buClr>
                <a:schemeClr val="dk1"/>
              </a:buClr>
              <a:buSzPts val="1923"/>
              <a:buChar char="●"/>
            </a:pPr>
            <a:r>
              <a:rPr lang="en" sz="1923"/>
              <a:t>Acceptability to multiple stakeholders</a:t>
            </a:r>
            <a:br>
              <a:rPr lang="en" sz="1923"/>
            </a:br>
            <a:endParaRPr sz="1923"/>
          </a:p>
          <a:p>
            <a:pPr marL="914400" lvl="1" indent="-376115" algn="l" rtl="0">
              <a:lnSpc>
                <a:spcPct val="80000"/>
              </a:lnSpc>
              <a:spcBef>
                <a:spcPts val="0"/>
              </a:spcBef>
              <a:spcAft>
                <a:spcPts val="0"/>
              </a:spcAft>
              <a:buClr>
                <a:srgbClr val="FF0000"/>
              </a:buClr>
              <a:buSzPts val="1923"/>
              <a:buChar char="○"/>
            </a:pPr>
            <a:r>
              <a:rPr lang="en" sz="1923">
                <a:solidFill>
                  <a:srgbClr val="FF0000"/>
                </a:solidFill>
              </a:rPr>
              <a:t>The benefits should be evident!</a:t>
            </a:r>
            <a:br>
              <a:rPr lang="en" sz="1923"/>
            </a:br>
            <a:endParaRPr sz="1923"/>
          </a:p>
          <a:p>
            <a:pPr marL="457200" lvl="0" indent="-376115" algn="l" rtl="0">
              <a:lnSpc>
                <a:spcPct val="80000"/>
              </a:lnSpc>
              <a:spcBef>
                <a:spcPts val="0"/>
              </a:spcBef>
              <a:spcAft>
                <a:spcPts val="0"/>
              </a:spcAft>
              <a:buClr>
                <a:schemeClr val="dk1"/>
              </a:buClr>
              <a:buSzPts val="1923"/>
              <a:buChar char="●"/>
            </a:pPr>
            <a:r>
              <a:rPr lang="en" sz="1923"/>
              <a:t>The system for collecting, managing, and interpreting data</a:t>
            </a:r>
            <a:br>
              <a:rPr lang="en" sz="1923"/>
            </a:br>
            <a:endParaRPr sz="1923"/>
          </a:p>
          <a:p>
            <a:pPr marL="457200" lvl="0" indent="-376115" algn="l" rtl="0">
              <a:lnSpc>
                <a:spcPct val="80000"/>
              </a:lnSpc>
              <a:spcBef>
                <a:spcPts val="0"/>
              </a:spcBef>
              <a:spcAft>
                <a:spcPts val="0"/>
              </a:spcAft>
              <a:buClr>
                <a:schemeClr val="dk1"/>
              </a:buClr>
              <a:buSzPts val="1923"/>
              <a:buChar char="●"/>
            </a:pPr>
            <a:r>
              <a:rPr lang="en" sz="1923"/>
              <a:t>Available accommodations for different populations</a:t>
            </a:r>
            <a:br>
              <a:rPr lang="en" sz="1923"/>
            </a:br>
            <a:endParaRPr sz="1923"/>
          </a:p>
          <a:p>
            <a:pPr marL="457200" lvl="0" indent="-376115" algn="l" rtl="0">
              <a:lnSpc>
                <a:spcPct val="80000"/>
              </a:lnSpc>
              <a:spcBef>
                <a:spcPts val="0"/>
              </a:spcBef>
              <a:spcAft>
                <a:spcPts val="0"/>
              </a:spcAft>
              <a:buClr>
                <a:schemeClr val="dk1"/>
              </a:buClr>
              <a:buSzPts val="1923"/>
              <a:buChar char="●"/>
            </a:pPr>
            <a:r>
              <a:rPr lang="en" sz="1923"/>
              <a:t>Frequency of delivery</a:t>
            </a:r>
            <a:br>
              <a:rPr lang="en" sz="1923"/>
            </a:br>
            <a:endParaRPr sz="1923"/>
          </a:p>
          <a:p>
            <a:pPr marL="114300" lvl="0" indent="0" algn="l" rtl="0">
              <a:lnSpc>
                <a:spcPct val="70000"/>
              </a:lnSpc>
              <a:spcBef>
                <a:spcPts val="0"/>
              </a:spcBef>
              <a:spcAft>
                <a:spcPts val="0"/>
              </a:spcAft>
              <a:buClr>
                <a:schemeClr val="dk1"/>
              </a:buClr>
              <a:buSzPts val="680"/>
              <a:buNone/>
            </a:pPr>
            <a:endParaRPr sz="1020"/>
          </a:p>
          <a:p>
            <a:pPr marL="457200" lvl="0" indent="-254000" algn="l" rtl="0">
              <a:lnSpc>
                <a:spcPct val="70000"/>
              </a:lnSpc>
              <a:spcBef>
                <a:spcPts val="0"/>
              </a:spcBef>
              <a:spcAft>
                <a:spcPts val="0"/>
              </a:spcAft>
              <a:buClr>
                <a:schemeClr val="dk1"/>
              </a:buClr>
              <a:buSzPts val="680"/>
              <a:buNone/>
            </a:pPr>
            <a:endParaRPr sz="1020"/>
          </a:p>
          <a:p>
            <a:pPr marL="114300" lvl="0" indent="0" algn="r" rtl="0">
              <a:lnSpc>
                <a:spcPct val="70000"/>
              </a:lnSpc>
              <a:spcBef>
                <a:spcPts val="0"/>
              </a:spcBef>
              <a:spcAft>
                <a:spcPts val="0"/>
              </a:spcAft>
              <a:buClr>
                <a:schemeClr val="dk1"/>
              </a:buClr>
              <a:buSzPts val="680"/>
              <a:buNone/>
            </a:pPr>
            <a:r>
              <a:rPr lang="en" sz="900"/>
              <a:t>(Glover &amp; Albers, 2007)</a:t>
            </a:r>
            <a:endParaRPr sz="102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2"/>
          <p:cNvSpPr txBox="1">
            <a:spLocks noGrp="1"/>
          </p:cNvSpPr>
          <p:nvPr>
            <p:ph type="title"/>
          </p:nvPr>
        </p:nvSpPr>
        <p:spPr>
          <a:xfrm>
            <a:off x="233775" y="236944"/>
            <a:ext cx="6390600" cy="623400"/>
          </a:xfrm>
          <a:prstGeom prst="rect">
            <a:avLst/>
          </a:prstGeom>
          <a:noFill/>
          <a:ln>
            <a:noFill/>
          </a:ln>
        </p:spPr>
        <p:txBody>
          <a:bodyPr spcFirstLastPara="1" wrap="square" lIns="68575" tIns="68575" rIns="68575" bIns="68575" anchor="t" anchorCtr="0">
            <a:normAutofit fontScale="90000"/>
          </a:bodyPr>
          <a:lstStyle/>
          <a:p>
            <a:pPr marL="0" lvl="0" indent="0" algn="l" rtl="0">
              <a:lnSpc>
                <a:spcPct val="90000"/>
              </a:lnSpc>
              <a:spcBef>
                <a:spcPts val="0"/>
              </a:spcBef>
              <a:spcAft>
                <a:spcPts val="0"/>
              </a:spcAft>
              <a:buClr>
                <a:schemeClr val="dk1"/>
              </a:buClr>
              <a:buSzPct val="59523"/>
              <a:buFont typeface="Calibri"/>
              <a:buNone/>
            </a:pPr>
            <a:r>
              <a:rPr lang="en"/>
              <a:t>Defensible</a:t>
            </a:r>
            <a:endParaRPr/>
          </a:p>
        </p:txBody>
      </p:sp>
      <p:sp>
        <p:nvSpPr>
          <p:cNvPr id="288" name="Google Shape;288;p42"/>
          <p:cNvSpPr txBox="1">
            <a:spLocks noGrp="1"/>
          </p:cNvSpPr>
          <p:nvPr>
            <p:ph type="body" idx="1"/>
          </p:nvPr>
        </p:nvSpPr>
        <p:spPr>
          <a:xfrm>
            <a:off x="233775" y="1001425"/>
            <a:ext cx="6390600" cy="3659700"/>
          </a:xfrm>
          <a:prstGeom prst="rect">
            <a:avLst/>
          </a:prstGeom>
          <a:noFill/>
          <a:ln>
            <a:noFill/>
          </a:ln>
        </p:spPr>
        <p:txBody>
          <a:bodyPr spcFirstLastPara="1" wrap="square" lIns="68575" tIns="68575" rIns="68575" bIns="68575" anchor="t" anchorCtr="0">
            <a:normAutofit/>
          </a:bodyPr>
          <a:lstStyle/>
          <a:p>
            <a:pPr marL="457200" lvl="0" indent="-342900" algn="l" rtl="0">
              <a:lnSpc>
                <a:spcPct val="100000"/>
              </a:lnSpc>
              <a:spcBef>
                <a:spcPts val="0"/>
              </a:spcBef>
              <a:spcAft>
                <a:spcPts val="0"/>
              </a:spcAft>
              <a:buClr>
                <a:schemeClr val="dk1"/>
              </a:buClr>
              <a:buSzPts val="1400"/>
              <a:buChar char="●"/>
            </a:pPr>
            <a:r>
              <a:rPr lang="en"/>
              <a:t>Leads to accurate identification of individuals at risk </a:t>
            </a:r>
            <a:endParaRPr/>
          </a:p>
          <a:p>
            <a:pPr marL="914400" lvl="1" indent="-323850" algn="l" rtl="0">
              <a:lnSpc>
                <a:spcPct val="100000"/>
              </a:lnSpc>
              <a:spcBef>
                <a:spcPts val="0"/>
              </a:spcBef>
              <a:spcAft>
                <a:spcPts val="0"/>
              </a:spcAft>
              <a:buClr>
                <a:schemeClr val="dk1"/>
              </a:buClr>
              <a:buSzPts val="1100"/>
              <a:buChar char="○"/>
            </a:pPr>
            <a:r>
              <a:rPr lang="en"/>
              <a:t>Pay close attention to predictive validity</a:t>
            </a:r>
            <a:br>
              <a:rPr lang="en"/>
            </a:br>
            <a:endParaRPr/>
          </a:p>
          <a:p>
            <a:pPr marL="457200" lvl="0" indent="-342900" algn="l" rtl="0">
              <a:lnSpc>
                <a:spcPct val="100000"/>
              </a:lnSpc>
              <a:spcBef>
                <a:spcPts val="0"/>
              </a:spcBef>
              <a:spcAft>
                <a:spcPts val="0"/>
              </a:spcAft>
              <a:buClr>
                <a:schemeClr val="dk1"/>
              </a:buClr>
              <a:buSzPts val="1400"/>
              <a:buChar char="●"/>
            </a:pPr>
            <a:r>
              <a:rPr lang="en"/>
              <a:t>Accurately measures what it is intended to measure</a:t>
            </a:r>
            <a:endParaRPr/>
          </a:p>
          <a:p>
            <a:pPr marL="914400" lvl="1" indent="-323850" algn="l" rtl="0">
              <a:lnSpc>
                <a:spcPct val="100000"/>
              </a:lnSpc>
              <a:spcBef>
                <a:spcPts val="0"/>
              </a:spcBef>
              <a:spcAft>
                <a:spcPts val="0"/>
              </a:spcAft>
              <a:buClr>
                <a:schemeClr val="dk1"/>
              </a:buClr>
              <a:buSzPts val="1100"/>
              <a:buChar char="○"/>
            </a:pPr>
            <a:r>
              <a:rPr lang="en"/>
              <a:t>Pay close attention to the construct validity </a:t>
            </a:r>
            <a:br>
              <a:rPr lang="en"/>
            </a:br>
            <a:endParaRPr/>
          </a:p>
          <a:p>
            <a:pPr marL="457200" lvl="0" indent="-342900" algn="l" rtl="0">
              <a:lnSpc>
                <a:spcPct val="100000"/>
              </a:lnSpc>
              <a:spcBef>
                <a:spcPts val="0"/>
              </a:spcBef>
              <a:spcAft>
                <a:spcPts val="0"/>
              </a:spcAft>
              <a:buClr>
                <a:schemeClr val="dk1"/>
              </a:buClr>
              <a:buSzPts val="1400"/>
              <a:buChar char="●"/>
            </a:pPr>
            <a:r>
              <a:rPr lang="en"/>
              <a:t>Repeatable</a:t>
            </a:r>
            <a:endParaRPr/>
          </a:p>
          <a:p>
            <a:pPr marL="914400" lvl="1" indent="-323850" algn="l" rtl="0">
              <a:lnSpc>
                <a:spcPct val="100000"/>
              </a:lnSpc>
              <a:spcBef>
                <a:spcPts val="0"/>
              </a:spcBef>
              <a:spcAft>
                <a:spcPts val="0"/>
              </a:spcAft>
              <a:buClr>
                <a:schemeClr val="dk1"/>
              </a:buClr>
              <a:buSzPts val="1100"/>
              <a:buChar char="○"/>
            </a:pPr>
            <a:r>
              <a:rPr lang="en"/>
              <a:t>Pay close attention to test-retest reliability</a:t>
            </a:r>
            <a:endParaRPr/>
          </a:p>
          <a:p>
            <a:pPr marL="457200" lvl="0" indent="-254000" algn="l" rtl="0">
              <a:lnSpc>
                <a:spcPct val="90000"/>
              </a:lnSpc>
              <a:spcBef>
                <a:spcPts val="0"/>
              </a:spcBef>
              <a:spcAft>
                <a:spcPts val="0"/>
              </a:spcAft>
              <a:buClr>
                <a:schemeClr val="dk1"/>
              </a:buClr>
              <a:buSzPts val="1400"/>
              <a:buNone/>
            </a:pPr>
            <a:endParaRPr/>
          </a:p>
          <a:p>
            <a:pPr marL="457200" lvl="0" indent="-254000" algn="l" rtl="0">
              <a:lnSpc>
                <a:spcPct val="90000"/>
              </a:lnSpc>
              <a:spcBef>
                <a:spcPts val="0"/>
              </a:spcBef>
              <a:spcAft>
                <a:spcPts val="0"/>
              </a:spcAft>
              <a:buClr>
                <a:schemeClr val="dk1"/>
              </a:buClr>
              <a:buSzPts val="1400"/>
              <a:buNone/>
            </a:pPr>
            <a:endParaRPr/>
          </a:p>
        </p:txBody>
      </p:sp>
      <p:sp>
        <p:nvSpPr>
          <p:cNvPr id="289" name="Google Shape;289;p42"/>
          <p:cNvSpPr/>
          <p:nvPr/>
        </p:nvSpPr>
        <p:spPr>
          <a:xfrm>
            <a:off x="6543423" y="4568875"/>
            <a:ext cx="2289000" cy="276900"/>
          </a:xfrm>
          <a:prstGeom prst="rect">
            <a:avLst/>
          </a:prstGeom>
          <a:noFill/>
          <a:ln>
            <a:noFill/>
          </a:ln>
        </p:spPr>
        <p:txBody>
          <a:bodyPr spcFirstLastPara="1" wrap="square" lIns="68575" tIns="34275" rIns="68575" bIns="34275" anchor="t" anchorCtr="0">
            <a:noAutofit/>
          </a:bodyPr>
          <a:lstStyle/>
          <a:p>
            <a:pPr marL="114300" marR="0" lvl="0" indent="0" algn="r" rtl="0">
              <a:spcBef>
                <a:spcPts val="0"/>
              </a:spcBef>
              <a:spcAft>
                <a:spcPts val="0"/>
              </a:spcAft>
              <a:buClr>
                <a:schemeClr val="dk1"/>
              </a:buClr>
              <a:buSzPts val="1400"/>
              <a:buFont typeface="Calibri"/>
              <a:buNone/>
            </a:pPr>
            <a:r>
              <a:rPr lang="en" sz="1400">
                <a:solidFill>
                  <a:schemeClr val="dk1"/>
                </a:solidFill>
                <a:latin typeface="Open Sans"/>
                <a:ea typeface="Open Sans"/>
                <a:cs typeface="Open Sans"/>
                <a:sym typeface="Open Sans"/>
              </a:rPr>
              <a:t>(Glover &amp; Albers, 2007)</a:t>
            </a:r>
            <a:endParaRPr sz="1100">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3"/>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Decide if the tool is the right fit</a:t>
            </a:r>
            <a:endParaRPr/>
          </a:p>
        </p:txBody>
      </p:sp>
      <p:sp>
        <p:nvSpPr>
          <p:cNvPr id="295" name="Google Shape;295;p43"/>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SzPts val="1800"/>
              <a:buChar char="●"/>
            </a:pPr>
            <a:r>
              <a:rPr lang="en">
                <a:highlight>
                  <a:srgbClr val="FFFFFF"/>
                </a:highlight>
              </a:rPr>
              <a:t>If you have a tool:</a:t>
            </a:r>
            <a:endParaRPr>
              <a:highlight>
                <a:srgbClr val="FFFFFF"/>
              </a:highlight>
            </a:endParaRPr>
          </a:p>
          <a:p>
            <a:pPr marL="914400" lvl="1" indent="-317500" algn="l" rtl="0">
              <a:lnSpc>
                <a:spcPct val="100000"/>
              </a:lnSpc>
              <a:spcBef>
                <a:spcPts val="0"/>
              </a:spcBef>
              <a:spcAft>
                <a:spcPts val="0"/>
              </a:spcAft>
              <a:buSzPts val="1400"/>
              <a:buChar char="○"/>
            </a:pPr>
            <a:r>
              <a:rPr lang="en">
                <a:highlight>
                  <a:srgbClr val="FFFFFF"/>
                </a:highlight>
              </a:rPr>
              <a:t>Have you evaluated your tool (formally or informally)?  What did you notice?  </a:t>
            </a:r>
            <a:endParaRPr>
              <a:highlight>
                <a:srgbClr val="FFFFFF"/>
              </a:highlight>
            </a:endParaRPr>
          </a:p>
          <a:p>
            <a:pPr marL="1371600" lvl="2" indent="-317500" algn="l" rtl="0">
              <a:lnSpc>
                <a:spcPct val="100000"/>
              </a:lnSpc>
              <a:spcBef>
                <a:spcPts val="0"/>
              </a:spcBef>
              <a:spcAft>
                <a:spcPts val="0"/>
              </a:spcAft>
              <a:buSzPts val="1400"/>
              <a:buChar char="➢"/>
            </a:pPr>
            <a:r>
              <a:rPr lang="en">
                <a:highlight>
                  <a:srgbClr val="FFFFFF"/>
                </a:highlight>
              </a:rPr>
              <a:t>Is it appropriate, usable, defensible?</a:t>
            </a:r>
            <a:endParaRPr>
              <a:highlight>
                <a:srgbClr val="FFFFFF"/>
              </a:highlight>
            </a:endParaRPr>
          </a:p>
          <a:p>
            <a:pPr marL="914400" lvl="1" indent="-317500" algn="l" rtl="0">
              <a:lnSpc>
                <a:spcPct val="100000"/>
              </a:lnSpc>
              <a:spcBef>
                <a:spcPts val="0"/>
              </a:spcBef>
              <a:spcAft>
                <a:spcPts val="0"/>
              </a:spcAft>
              <a:buSzPts val="1400"/>
              <a:buChar char="○"/>
            </a:pPr>
            <a:r>
              <a:rPr lang="en">
                <a:highlight>
                  <a:srgbClr val="FFFFFF"/>
                </a:highlight>
              </a:rPr>
              <a:t>We’ve met with some coaches who were not part of the selection process, but have concerns about the fit of their tool.  Any advice?</a:t>
            </a:r>
            <a:endParaRPr>
              <a:highlight>
                <a:srgbClr val="FFFFFF"/>
              </a:highlight>
            </a:endParaRPr>
          </a:p>
          <a:p>
            <a:pPr marL="0" lvl="0" indent="0" algn="l" rtl="0">
              <a:lnSpc>
                <a:spcPct val="100000"/>
              </a:lnSpc>
              <a:spcBef>
                <a:spcPts val="0"/>
              </a:spcBef>
              <a:spcAft>
                <a:spcPts val="0"/>
              </a:spcAft>
              <a:buNone/>
            </a:pPr>
            <a:endParaRPr>
              <a:highlight>
                <a:srgbClr val="FFFFFF"/>
              </a:highlight>
            </a:endParaRPr>
          </a:p>
          <a:p>
            <a:pPr marL="457200" lvl="0" indent="-342900" algn="l" rtl="0">
              <a:lnSpc>
                <a:spcPct val="100000"/>
              </a:lnSpc>
              <a:spcBef>
                <a:spcPts val="0"/>
              </a:spcBef>
              <a:spcAft>
                <a:spcPts val="0"/>
              </a:spcAft>
              <a:buSzPts val="1800"/>
              <a:buChar char="●"/>
            </a:pPr>
            <a:r>
              <a:rPr lang="en">
                <a:highlight>
                  <a:srgbClr val="FFFFFF"/>
                </a:highlight>
              </a:rPr>
              <a:t>If you are preparing to screen:</a:t>
            </a:r>
            <a:endParaRPr>
              <a:highlight>
                <a:srgbClr val="FFFFFF"/>
              </a:highlight>
            </a:endParaRPr>
          </a:p>
          <a:p>
            <a:pPr marL="914400" lvl="1" indent="-317500" algn="l" rtl="0">
              <a:lnSpc>
                <a:spcPct val="100000"/>
              </a:lnSpc>
              <a:spcBef>
                <a:spcPts val="0"/>
              </a:spcBef>
              <a:spcAft>
                <a:spcPts val="0"/>
              </a:spcAft>
              <a:buSzPts val="1400"/>
              <a:buChar char="○"/>
            </a:pPr>
            <a:r>
              <a:rPr lang="en">
                <a:highlight>
                  <a:srgbClr val="FFFFFF"/>
                </a:highlight>
              </a:rPr>
              <a:t>In what ways did you/will you consider the fit of a tool during the selection process?</a:t>
            </a:r>
            <a:endParaRPr>
              <a:highlight>
                <a:srgbClr val="FFFFFF"/>
              </a:highlight>
            </a:endParaRPr>
          </a:p>
          <a:p>
            <a:pPr marL="457200" lvl="0" indent="0" algn="l" rtl="0">
              <a:lnSpc>
                <a:spcPct val="100000"/>
              </a:lnSpc>
              <a:spcBef>
                <a:spcPts val="0"/>
              </a:spcBef>
              <a:spcAft>
                <a:spcPts val="0"/>
              </a:spcAft>
              <a:buNone/>
            </a:pPr>
            <a:endParaRPr sz="1100">
              <a:highlight>
                <a:srgbClr val="FFFFFF"/>
              </a:highlight>
            </a:endParaRPr>
          </a:p>
          <a:p>
            <a:pPr marL="45720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78571"/>
              <a:buFont typeface="Calibri"/>
              <a:buNone/>
            </a:pPr>
            <a:r>
              <a:rPr lang="en"/>
              <a:t>Coming this Spring:  New Screening Mini Webinars</a:t>
            </a:r>
            <a:endParaRPr/>
          </a:p>
        </p:txBody>
      </p:sp>
      <p:sp>
        <p:nvSpPr>
          <p:cNvPr id="301" name="Google Shape;301;p4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2100"/>
              <a:buNone/>
            </a:pPr>
            <a:r>
              <a:rPr lang="en"/>
              <a:t>Webinar 1:  universal SEB screening overview</a:t>
            </a:r>
            <a:endParaRPr/>
          </a:p>
          <a:p>
            <a:pPr marL="0" lvl="0" indent="0" algn="l" rtl="0">
              <a:lnSpc>
                <a:spcPct val="90000"/>
              </a:lnSpc>
              <a:spcBef>
                <a:spcPts val="800"/>
              </a:spcBef>
              <a:spcAft>
                <a:spcPts val="0"/>
              </a:spcAft>
              <a:buClr>
                <a:schemeClr val="dk1"/>
              </a:buClr>
              <a:buSzPts val="2100"/>
              <a:buNone/>
            </a:pPr>
            <a:r>
              <a:rPr lang="en"/>
              <a:t>Webinar 2:  universal screening tool selection</a:t>
            </a:r>
            <a:endParaRPr/>
          </a:p>
          <a:p>
            <a:pPr marL="0" lvl="0" indent="0" algn="l" rtl="0">
              <a:lnSpc>
                <a:spcPct val="90000"/>
              </a:lnSpc>
              <a:spcBef>
                <a:spcPts val="800"/>
              </a:spcBef>
              <a:spcAft>
                <a:spcPts val="0"/>
              </a:spcAft>
              <a:buClr>
                <a:schemeClr val="dk1"/>
              </a:buClr>
              <a:buSzPts val="2100"/>
              <a:buNone/>
            </a:pPr>
            <a:r>
              <a:rPr lang="en">
                <a:highlight>
                  <a:schemeClr val="lt1"/>
                </a:highlight>
              </a:rPr>
              <a:t>Webinar 3:  universal screening readiness, resource mapping, gap analysis</a:t>
            </a:r>
            <a:endParaRPr>
              <a:highlight>
                <a:schemeClr val="lt1"/>
              </a:highlight>
            </a:endParaRPr>
          </a:p>
          <a:p>
            <a:pPr marL="0" lvl="0" indent="0" algn="l" rtl="0">
              <a:lnSpc>
                <a:spcPct val="90000"/>
              </a:lnSpc>
              <a:spcBef>
                <a:spcPts val="800"/>
              </a:spcBef>
              <a:spcAft>
                <a:spcPts val="0"/>
              </a:spcAft>
              <a:buClr>
                <a:schemeClr val="dk1"/>
              </a:buClr>
              <a:buSzPts val="2100"/>
              <a:buNone/>
            </a:pPr>
            <a:r>
              <a:rPr lang="en"/>
              <a:t>Webinar 4:  parental consent, action planning and gaining stakeholder buy in</a:t>
            </a:r>
            <a:endParaRPr/>
          </a:p>
          <a:p>
            <a:pPr marL="0" lvl="0" indent="0" algn="l" rtl="0">
              <a:lnSpc>
                <a:spcPct val="90000"/>
              </a:lnSpc>
              <a:spcBef>
                <a:spcPts val="800"/>
              </a:spcBef>
              <a:spcAft>
                <a:spcPts val="0"/>
              </a:spcAft>
              <a:buClr>
                <a:schemeClr val="dk1"/>
              </a:buClr>
              <a:buSzPts val="2100"/>
              <a:buNone/>
            </a:pPr>
            <a:r>
              <a:rPr lang="en"/>
              <a:t>Webinar 5:  Data-based decision making</a:t>
            </a:r>
            <a:endParaRPr/>
          </a:p>
          <a:p>
            <a:pPr marL="0" lvl="0" indent="0" algn="l" rtl="0">
              <a:lnSpc>
                <a:spcPct val="90000"/>
              </a:lnSpc>
              <a:spcBef>
                <a:spcPts val="800"/>
              </a:spcBef>
              <a:spcAft>
                <a:spcPts val="1200"/>
              </a:spcAft>
              <a:buClr>
                <a:schemeClr val="dk1"/>
              </a:buClr>
              <a:buSzPts val="21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5"/>
          <p:cNvSpPr txBox="1">
            <a:spLocks noGrp="1"/>
          </p:cNvSpPr>
          <p:nvPr>
            <p:ph type="title"/>
          </p:nvPr>
        </p:nvSpPr>
        <p:spPr>
          <a:xfrm>
            <a:off x="628650" y="426244"/>
            <a:ext cx="7886700" cy="994200"/>
          </a:xfrm>
          <a:prstGeom prst="rect">
            <a:avLst/>
          </a:prstGeom>
        </p:spPr>
        <p:txBody>
          <a:bodyPr spcFirstLastPara="1" wrap="square" lIns="68575" tIns="34275" rIns="68575" bIns="34275" anchor="ctr" anchorCtr="0">
            <a:normAutofit fontScale="90000"/>
          </a:bodyPr>
          <a:lstStyle/>
          <a:p>
            <a:pPr marL="0" lvl="0" indent="0" algn="l" rtl="0">
              <a:spcBef>
                <a:spcPts val="0"/>
              </a:spcBef>
              <a:spcAft>
                <a:spcPts val="0"/>
              </a:spcAft>
              <a:buNone/>
            </a:pPr>
            <a:r>
              <a:rPr lang="en" b="1"/>
              <a:t>Reminder - DE-PBS/DelAWARE Project: Screening Resources</a:t>
            </a:r>
            <a:r>
              <a:rPr lang="en" b="1">
                <a:solidFill>
                  <a:schemeClr val="accent1"/>
                </a:solidFill>
              </a:rPr>
              <a:t> </a:t>
            </a:r>
            <a:endParaRPr b="1">
              <a:solidFill>
                <a:schemeClr val="accent1"/>
              </a:solidFill>
            </a:endParaRPr>
          </a:p>
        </p:txBody>
      </p:sp>
      <p:sp>
        <p:nvSpPr>
          <p:cNvPr id="307" name="Google Shape;307;p45"/>
          <p:cNvSpPr txBox="1">
            <a:spLocks noGrp="1"/>
          </p:cNvSpPr>
          <p:nvPr>
            <p:ph type="body" idx="1"/>
          </p:nvPr>
        </p:nvSpPr>
        <p:spPr>
          <a:xfrm>
            <a:off x="628650" y="1826425"/>
            <a:ext cx="7815300" cy="3158700"/>
          </a:xfrm>
          <a:prstGeom prst="rect">
            <a:avLst/>
          </a:prstGeom>
        </p:spPr>
        <p:txBody>
          <a:bodyPr spcFirstLastPara="1" wrap="square" lIns="68575" tIns="34275" rIns="68575" bIns="34275" anchor="t" anchorCtr="0">
            <a:normAutofit fontScale="62500" lnSpcReduction="20000"/>
          </a:bodyPr>
          <a:lstStyle/>
          <a:p>
            <a:pPr marL="0" lvl="0" indent="0" algn="l" rtl="0">
              <a:lnSpc>
                <a:spcPct val="100000"/>
              </a:lnSpc>
              <a:spcBef>
                <a:spcPts val="0"/>
              </a:spcBef>
              <a:spcAft>
                <a:spcPts val="0"/>
              </a:spcAft>
              <a:buNone/>
            </a:pPr>
            <a:r>
              <a:rPr lang="en" sz="3012" u="sng">
                <a:solidFill>
                  <a:srgbClr val="0000FF"/>
                </a:solidFill>
                <a:hlinkClick r:id="rId3">
                  <a:extLst>
                    <a:ext uri="{A12FA001-AC4F-418D-AE19-62706E023703}">
                      <ahyp:hlinkClr xmlns:ahyp="http://schemas.microsoft.com/office/drawing/2018/hyperlinkcolor" val="tx"/>
                    </a:ext>
                  </a:extLst>
                </a:hlinkClick>
              </a:rPr>
              <a:t>Top Ten Questions Answered about Universal Screening</a:t>
            </a:r>
            <a:r>
              <a:rPr lang="en" sz="3012">
                <a:solidFill>
                  <a:schemeClr val="dk1"/>
                </a:solidFill>
              </a:rPr>
              <a:t> Webinar</a:t>
            </a:r>
            <a:endParaRPr sz="3012">
              <a:solidFill>
                <a:schemeClr val="dk1"/>
              </a:solidFill>
            </a:endParaRPr>
          </a:p>
          <a:p>
            <a:pPr marL="457200" lvl="0" indent="-348172" algn="l" rtl="0">
              <a:lnSpc>
                <a:spcPct val="100000"/>
              </a:lnSpc>
              <a:spcBef>
                <a:spcPts val="0"/>
              </a:spcBef>
              <a:spcAft>
                <a:spcPts val="0"/>
              </a:spcAft>
              <a:buClr>
                <a:srgbClr val="000000"/>
              </a:buClr>
              <a:buSzPct val="100000"/>
              <a:buChar char="•"/>
            </a:pPr>
            <a:r>
              <a:rPr lang="en" sz="3012" b="1">
                <a:solidFill>
                  <a:srgbClr val="000000"/>
                </a:solidFill>
              </a:rPr>
              <a:t>Time</a:t>
            </a:r>
            <a:r>
              <a:rPr lang="en" sz="3012">
                <a:solidFill>
                  <a:srgbClr val="000000"/>
                </a:solidFill>
              </a:rPr>
              <a:t>:  40 minutes</a:t>
            </a:r>
            <a:endParaRPr sz="3012">
              <a:solidFill>
                <a:srgbClr val="000000"/>
              </a:solidFill>
            </a:endParaRPr>
          </a:p>
          <a:p>
            <a:pPr marL="457200" lvl="0" indent="-348172" algn="l" rtl="0">
              <a:lnSpc>
                <a:spcPct val="100000"/>
              </a:lnSpc>
              <a:spcBef>
                <a:spcPts val="0"/>
              </a:spcBef>
              <a:spcAft>
                <a:spcPts val="0"/>
              </a:spcAft>
              <a:buClr>
                <a:srgbClr val="000000"/>
              </a:buClr>
              <a:buSzPct val="100000"/>
              <a:buChar char="•"/>
            </a:pPr>
            <a:r>
              <a:rPr lang="en" sz="3012" b="1">
                <a:solidFill>
                  <a:srgbClr val="000000"/>
                </a:solidFill>
              </a:rPr>
              <a:t>Intended audience:</a:t>
            </a:r>
            <a:r>
              <a:rPr lang="en" sz="3012">
                <a:solidFill>
                  <a:srgbClr val="000000"/>
                </a:solidFill>
              </a:rPr>
              <a:t>  all educators looking to understand the key ideas of universal screening</a:t>
            </a:r>
            <a:endParaRPr sz="3012">
              <a:solidFill>
                <a:srgbClr val="000000"/>
              </a:solidFill>
            </a:endParaRPr>
          </a:p>
          <a:p>
            <a:pPr marL="457200" lvl="0" indent="-348172" algn="l" rtl="0">
              <a:lnSpc>
                <a:spcPct val="100000"/>
              </a:lnSpc>
              <a:spcBef>
                <a:spcPts val="0"/>
              </a:spcBef>
              <a:spcAft>
                <a:spcPts val="0"/>
              </a:spcAft>
              <a:buClr>
                <a:srgbClr val="000000"/>
              </a:buClr>
              <a:buSzPct val="100000"/>
              <a:buChar char="•"/>
            </a:pPr>
            <a:r>
              <a:rPr lang="en" sz="3012" b="1">
                <a:solidFill>
                  <a:srgbClr val="000000"/>
                </a:solidFill>
              </a:rPr>
              <a:t>How</a:t>
            </a:r>
            <a:r>
              <a:rPr lang="en" sz="3012">
                <a:solidFill>
                  <a:srgbClr val="000000"/>
                </a:solidFill>
              </a:rPr>
              <a:t>:  Watch asynchronously or download and use the materials!</a:t>
            </a:r>
            <a:br>
              <a:rPr lang="en" sz="3012">
                <a:solidFill>
                  <a:srgbClr val="000000"/>
                </a:solidFill>
              </a:rPr>
            </a:br>
            <a:r>
              <a:rPr lang="en" sz="3012" b="1">
                <a:solidFill>
                  <a:srgbClr val="000000"/>
                </a:solidFill>
                <a:highlight>
                  <a:schemeClr val="lt1"/>
                </a:highlight>
              </a:rPr>
              <a:t>Register via PDMS course # 29663 or visit:  www.delawarepbs.org/universal-screening/</a:t>
            </a:r>
            <a:endParaRPr sz="3012" b="1">
              <a:solidFill>
                <a:srgbClr val="000000"/>
              </a:solidFill>
              <a:highlight>
                <a:schemeClr val="lt1"/>
              </a:highlight>
            </a:endParaRPr>
          </a:p>
          <a:p>
            <a:pPr marL="0" lvl="0" indent="0" algn="l" rtl="0">
              <a:lnSpc>
                <a:spcPct val="100000"/>
              </a:lnSpc>
              <a:spcBef>
                <a:spcPts val="0"/>
              </a:spcBef>
              <a:spcAft>
                <a:spcPts val="0"/>
              </a:spcAft>
              <a:buNone/>
            </a:pPr>
            <a:br>
              <a:rPr lang="en" sz="3012">
                <a:solidFill>
                  <a:schemeClr val="dk1"/>
                </a:solidFill>
              </a:rPr>
            </a:br>
            <a:endParaRPr sz="3012">
              <a:solidFill>
                <a:schemeClr val="dk1"/>
              </a:solidFill>
            </a:endParaRPr>
          </a:p>
          <a:p>
            <a:pPr marL="0" lvl="0" indent="0" algn="l" rtl="0">
              <a:lnSpc>
                <a:spcPct val="100000"/>
              </a:lnSpc>
              <a:spcBef>
                <a:spcPts val="0"/>
              </a:spcBef>
              <a:spcAft>
                <a:spcPts val="0"/>
              </a:spcAft>
              <a:buNone/>
            </a:pPr>
            <a:r>
              <a:rPr lang="en" sz="3012" u="sng">
                <a:solidFill>
                  <a:srgbClr val="0000FF"/>
                </a:solidFill>
                <a:hlinkClick r:id="rId4">
                  <a:extLst>
                    <a:ext uri="{A12FA001-AC4F-418D-AE19-62706E023703}">
                      <ahyp:hlinkClr xmlns:ahyp="http://schemas.microsoft.com/office/drawing/2018/hyperlinkcolor" val="tx"/>
                    </a:ext>
                  </a:extLst>
                </a:hlinkClick>
              </a:rPr>
              <a:t>DE-PBS Universal Screening Webpage</a:t>
            </a:r>
            <a:endParaRPr sz="3012">
              <a:solidFill>
                <a:srgbClr val="0000FF"/>
              </a:solidFill>
            </a:endParaRPr>
          </a:p>
          <a:p>
            <a:pPr marL="457200" lvl="0" indent="-348172" algn="l" rtl="0">
              <a:lnSpc>
                <a:spcPct val="100000"/>
              </a:lnSpc>
              <a:spcBef>
                <a:spcPts val="0"/>
              </a:spcBef>
              <a:spcAft>
                <a:spcPts val="0"/>
              </a:spcAft>
              <a:buClr>
                <a:schemeClr val="dk1"/>
              </a:buClr>
              <a:buSzPct val="100000"/>
              <a:buChar char="•"/>
            </a:pPr>
            <a:r>
              <a:rPr lang="en" sz="3012">
                <a:solidFill>
                  <a:schemeClr val="dk1"/>
                </a:solidFill>
              </a:rPr>
              <a:t>District Level Action Plan</a:t>
            </a:r>
            <a:endParaRPr sz="3012">
              <a:solidFill>
                <a:schemeClr val="dk1"/>
              </a:solidFill>
            </a:endParaRPr>
          </a:p>
          <a:p>
            <a:pPr marL="457200" lvl="0" indent="-348172" algn="l" rtl="0">
              <a:lnSpc>
                <a:spcPct val="100000"/>
              </a:lnSpc>
              <a:spcBef>
                <a:spcPts val="0"/>
              </a:spcBef>
              <a:spcAft>
                <a:spcPts val="0"/>
              </a:spcAft>
              <a:buClr>
                <a:schemeClr val="dk1"/>
              </a:buClr>
              <a:buSzPct val="100000"/>
              <a:buChar char="•"/>
            </a:pPr>
            <a:r>
              <a:rPr lang="en" sz="3012">
                <a:solidFill>
                  <a:schemeClr val="dk1"/>
                </a:solidFill>
              </a:rPr>
              <a:t>School Level Action Plan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fontScale="90000"/>
          </a:bodyPr>
          <a:lstStyle/>
          <a:p>
            <a:pPr marL="0" lvl="0" indent="0" algn="l" rtl="0">
              <a:lnSpc>
                <a:spcPct val="90000"/>
              </a:lnSpc>
              <a:spcBef>
                <a:spcPts val="0"/>
              </a:spcBef>
              <a:spcAft>
                <a:spcPts val="0"/>
              </a:spcAft>
              <a:buClr>
                <a:schemeClr val="dk1"/>
              </a:buClr>
              <a:buSzPct val="26190"/>
              <a:buFont typeface="Arial"/>
              <a:buNone/>
            </a:pPr>
            <a:r>
              <a:rPr lang="en" b="1"/>
              <a:t>Reminder - DE-MTSS: MTSS/Screening Resource</a:t>
            </a:r>
            <a:endParaRPr b="1"/>
          </a:p>
        </p:txBody>
      </p:sp>
      <p:sp>
        <p:nvSpPr>
          <p:cNvPr id="313" name="Google Shape;313;p46"/>
          <p:cNvSpPr txBox="1">
            <a:spLocks noGrp="1"/>
          </p:cNvSpPr>
          <p:nvPr>
            <p:ph type="body" idx="1"/>
          </p:nvPr>
        </p:nvSpPr>
        <p:spPr>
          <a:xfrm>
            <a:off x="236250" y="1248350"/>
            <a:ext cx="5101800" cy="34671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Clr>
                <a:schemeClr val="dk1"/>
              </a:buClr>
              <a:buSzPts val="2400"/>
              <a:buFont typeface="Open Sans Medium"/>
              <a:buChar char="-"/>
            </a:pPr>
            <a:r>
              <a:rPr lang="en" sz="2400">
                <a:solidFill>
                  <a:schemeClr val="dk1"/>
                </a:solidFill>
                <a:latin typeface="Open Sans Medium"/>
                <a:ea typeface="Open Sans Medium"/>
                <a:cs typeface="Open Sans Medium"/>
                <a:sym typeface="Open Sans Medium"/>
              </a:rPr>
              <a:t>DE-MTSS Module Series</a:t>
            </a:r>
            <a:endParaRPr sz="2400">
              <a:solidFill>
                <a:schemeClr val="dk1"/>
              </a:solidFill>
              <a:latin typeface="Open Sans Medium"/>
              <a:ea typeface="Open Sans Medium"/>
              <a:cs typeface="Open Sans Medium"/>
              <a:sym typeface="Open Sans Medium"/>
            </a:endParaRPr>
          </a:p>
          <a:p>
            <a:pPr marL="914400" lvl="1" indent="-342900" algn="l" rtl="0">
              <a:lnSpc>
                <a:spcPct val="115000"/>
              </a:lnSpc>
              <a:spcBef>
                <a:spcPts val="0"/>
              </a:spcBef>
              <a:spcAft>
                <a:spcPts val="0"/>
              </a:spcAft>
              <a:buClr>
                <a:schemeClr val="dk1"/>
              </a:buClr>
              <a:buSzPts val="1800"/>
              <a:buChar char="-"/>
            </a:pPr>
            <a:r>
              <a:rPr lang="en" sz="1800">
                <a:solidFill>
                  <a:schemeClr val="dk1"/>
                </a:solidFill>
              </a:rPr>
              <a:t>Schoology Course (Course # 30130 Section # 57818)</a:t>
            </a:r>
            <a:endParaRPr sz="1800">
              <a:solidFill>
                <a:schemeClr val="dk1"/>
              </a:solidFill>
            </a:endParaRPr>
          </a:p>
          <a:p>
            <a:pPr marL="0" lvl="0" indent="0" algn="l" rtl="0">
              <a:spcBef>
                <a:spcPts val="1200"/>
              </a:spcBef>
              <a:spcAft>
                <a:spcPts val="1200"/>
              </a:spcAft>
              <a:buNone/>
            </a:pPr>
            <a:endParaRPr sz="2400">
              <a:latin typeface="Open Sans Medium"/>
              <a:ea typeface="Open Sans Medium"/>
              <a:cs typeface="Open Sans Medium"/>
              <a:sym typeface="Open Sans Medium"/>
            </a:endParaRPr>
          </a:p>
        </p:txBody>
      </p:sp>
      <p:pic>
        <p:nvPicPr>
          <p:cNvPr id="314" name="Google Shape;314;p46"/>
          <p:cNvPicPr preferRelativeResize="0"/>
          <p:nvPr/>
        </p:nvPicPr>
        <p:blipFill>
          <a:blip r:embed="rId3">
            <a:alphaModFix/>
          </a:blip>
          <a:stretch>
            <a:fillRect/>
          </a:stretch>
        </p:blipFill>
        <p:spPr>
          <a:xfrm>
            <a:off x="2190750" y="2673363"/>
            <a:ext cx="4762500" cy="2066925"/>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Tier 2 Team Training - Summer 2022 </a:t>
            </a:r>
            <a:endParaRPr/>
          </a:p>
        </p:txBody>
      </p:sp>
      <p:sp>
        <p:nvSpPr>
          <p:cNvPr id="320" name="Google Shape;320;p47"/>
          <p:cNvSpPr/>
          <p:nvPr/>
        </p:nvSpPr>
        <p:spPr>
          <a:xfrm>
            <a:off x="346675" y="1719225"/>
            <a:ext cx="2448000" cy="679200"/>
          </a:xfrm>
          <a:prstGeom prst="rect">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Open Sans"/>
                <a:ea typeface="Open Sans"/>
                <a:cs typeface="Open Sans"/>
                <a:sym typeface="Open Sans"/>
              </a:rPr>
              <a:t>Thursday June 23rd </a:t>
            </a:r>
            <a:endParaRPr sz="1800">
              <a:solidFill>
                <a:schemeClr val="dk1"/>
              </a:solidFill>
              <a:latin typeface="Open Sans"/>
              <a:ea typeface="Open Sans"/>
              <a:cs typeface="Open Sans"/>
              <a:sym typeface="Open Sans"/>
            </a:endParaRPr>
          </a:p>
        </p:txBody>
      </p:sp>
      <p:sp>
        <p:nvSpPr>
          <p:cNvPr id="321" name="Google Shape;321;p47"/>
          <p:cNvSpPr/>
          <p:nvPr/>
        </p:nvSpPr>
        <p:spPr>
          <a:xfrm>
            <a:off x="3254475" y="1719225"/>
            <a:ext cx="2547300" cy="679200"/>
          </a:xfrm>
          <a:prstGeom prst="rect">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Open Sans"/>
                <a:ea typeface="Open Sans"/>
                <a:cs typeface="Open Sans"/>
                <a:sym typeface="Open Sans"/>
              </a:rPr>
              <a:t>Wednesday June 29th </a:t>
            </a:r>
            <a:endParaRPr sz="1800">
              <a:latin typeface="Open Sans"/>
              <a:ea typeface="Open Sans"/>
              <a:cs typeface="Open Sans"/>
              <a:sym typeface="Open Sans"/>
            </a:endParaRPr>
          </a:p>
        </p:txBody>
      </p:sp>
      <p:sp>
        <p:nvSpPr>
          <p:cNvPr id="322" name="Google Shape;322;p47"/>
          <p:cNvSpPr/>
          <p:nvPr/>
        </p:nvSpPr>
        <p:spPr>
          <a:xfrm>
            <a:off x="6318175" y="1719225"/>
            <a:ext cx="2448000" cy="679200"/>
          </a:xfrm>
          <a:prstGeom prst="rect">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Open Sans"/>
                <a:ea typeface="Open Sans"/>
                <a:cs typeface="Open Sans"/>
                <a:sym typeface="Open Sans"/>
              </a:rPr>
              <a:t>Thursday June 30th </a:t>
            </a:r>
            <a:endParaRPr sz="1800">
              <a:latin typeface="Open Sans"/>
              <a:ea typeface="Open Sans"/>
              <a:cs typeface="Open Sans"/>
              <a:sym typeface="Open Sans"/>
            </a:endParaRPr>
          </a:p>
        </p:txBody>
      </p:sp>
      <p:pic>
        <p:nvPicPr>
          <p:cNvPr id="323" name="Google Shape;323;p47"/>
          <p:cNvPicPr preferRelativeResize="0"/>
          <p:nvPr/>
        </p:nvPicPr>
        <p:blipFill>
          <a:blip r:embed="rId3">
            <a:alphaModFix/>
          </a:blip>
          <a:stretch>
            <a:fillRect/>
          </a:stretch>
        </p:blipFill>
        <p:spPr>
          <a:xfrm>
            <a:off x="2687725" y="3169438"/>
            <a:ext cx="3848100" cy="11906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8"/>
          <p:cNvSpPr txBox="1">
            <a:spLocks noGrp="1"/>
          </p:cNvSpPr>
          <p:nvPr>
            <p:ph type="title"/>
          </p:nvPr>
        </p:nvSpPr>
        <p:spPr>
          <a:xfrm>
            <a:off x="265500" y="263775"/>
            <a:ext cx="4045200" cy="1948800"/>
          </a:xfrm>
          <a:prstGeom prst="rect">
            <a:avLst/>
          </a:prstGeom>
          <a:ln w="9525" cap="flat" cmpd="sng">
            <a:solidFill>
              <a:schemeClr val="accent1"/>
            </a:solidFill>
            <a:prstDash val="solid"/>
            <a:round/>
            <a:headEnd type="none" w="sm" len="sm"/>
            <a:tailEnd type="none" w="sm" len="sm"/>
          </a:ln>
        </p:spPr>
        <p:txBody>
          <a:bodyPr spcFirstLastPara="1" wrap="square" lIns="91425" tIns="91425" rIns="91425" bIns="91425" anchor="b" anchorCtr="0">
            <a:normAutofit/>
          </a:bodyPr>
          <a:lstStyle/>
          <a:p>
            <a:pPr marL="0" lvl="0" indent="0" algn="ctr" rtl="0">
              <a:spcBef>
                <a:spcPts val="0"/>
              </a:spcBef>
              <a:spcAft>
                <a:spcPts val="0"/>
              </a:spcAft>
              <a:buNone/>
            </a:pPr>
            <a:r>
              <a:rPr lang="en" sz="2800" b="1">
                <a:solidFill>
                  <a:schemeClr val="dk1"/>
                </a:solidFill>
              </a:rPr>
              <a:t>DE-PBS Cadre Meeting </a:t>
            </a:r>
            <a:endParaRPr sz="2800" b="1">
              <a:solidFill>
                <a:schemeClr val="dk1"/>
              </a:solidFill>
            </a:endParaRPr>
          </a:p>
          <a:p>
            <a:pPr marL="0" lvl="0" indent="0" algn="ctr" rtl="0">
              <a:spcBef>
                <a:spcPts val="0"/>
              </a:spcBef>
              <a:spcAft>
                <a:spcPts val="0"/>
              </a:spcAft>
              <a:buNone/>
            </a:pPr>
            <a:r>
              <a:rPr lang="en" sz="2800" b="1">
                <a:solidFill>
                  <a:schemeClr val="dk1"/>
                </a:solidFill>
              </a:rPr>
              <a:t>Thursday April 14, 2022</a:t>
            </a:r>
            <a:endParaRPr sz="2800" b="1">
              <a:solidFill>
                <a:schemeClr val="dk1"/>
              </a:solidFill>
            </a:endParaRPr>
          </a:p>
          <a:p>
            <a:pPr marL="0" lvl="0" indent="0" algn="ctr" rtl="0">
              <a:spcBef>
                <a:spcPts val="0"/>
              </a:spcBef>
              <a:spcAft>
                <a:spcPts val="0"/>
              </a:spcAft>
              <a:buNone/>
            </a:pPr>
            <a:r>
              <a:rPr lang="en" sz="2800" b="1">
                <a:solidFill>
                  <a:schemeClr val="dk1"/>
                </a:solidFill>
              </a:rPr>
              <a:t>10:00 am-12:00 pm</a:t>
            </a:r>
            <a:r>
              <a:rPr lang="en" b="1">
                <a:solidFill>
                  <a:schemeClr val="dk1"/>
                </a:solidFill>
              </a:rPr>
              <a:t> </a:t>
            </a:r>
            <a:endParaRPr b="1">
              <a:solidFill>
                <a:schemeClr val="dk1"/>
              </a:solidFill>
            </a:endParaRPr>
          </a:p>
        </p:txBody>
      </p:sp>
      <p:sp>
        <p:nvSpPr>
          <p:cNvPr id="330" name="Google Shape;330;p48"/>
          <p:cNvSpPr txBox="1"/>
          <p:nvPr/>
        </p:nvSpPr>
        <p:spPr>
          <a:xfrm>
            <a:off x="5546475" y="2769000"/>
            <a:ext cx="2952600" cy="15699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dk1"/>
                </a:solidFill>
                <a:latin typeface="Open Sans"/>
                <a:ea typeface="Open Sans"/>
                <a:cs typeface="Open Sans"/>
                <a:sym typeface="Open Sans"/>
              </a:rPr>
              <a:t>Reminder to follow us on Twitter &amp; share the handle with your schools.   </a:t>
            </a:r>
            <a:endParaRPr sz="1800" b="1">
              <a:solidFill>
                <a:schemeClr val="dk1"/>
              </a:solidFill>
              <a:latin typeface="Open Sans"/>
              <a:ea typeface="Open Sans"/>
              <a:cs typeface="Open Sans"/>
              <a:sym typeface="Open Sans"/>
            </a:endParaRPr>
          </a:p>
          <a:p>
            <a:pPr marL="0" lvl="0" indent="0" algn="r" rtl="0">
              <a:spcBef>
                <a:spcPts val="0"/>
              </a:spcBef>
              <a:spcAft>
                <a:spcPts val="0"/>
              </a:spcAft>
              <a:buNone/>
            </a:pPr>
            <a:r>
              <a:rPr lang="en" sz="1800" b="1">
                <a:solidFill>
                  <a:schemeClr val="dk1"/>
                </a:solidFill>
                <a:latin typeface="Open Sans"/>
                <a:ea typeface="Open Sans"/>
                <a:cs typeface="Open Sans"/>
                <a:sym typeface="Open Sans"/>
              </a:rPr>
              <a:t>@Delawarepbs</a:t>
            </a:r>
            <a:endParaRPr sz="1800" b="1">
              <a:solidFill>
                <a:schemeClr val="dk1"/>
              </a:solidFill>
              <a:latin typeface="Open Sans"/>
              <a:ea typeface="Open Sans"/>
              <a:cs typeface="Open Sans"/>
              <a:sym typeface="Open Sans"/>
            </a:endParaRPr>
          </a:p>
        </p:txBody>
      </p:sp>
      <p:pic>
        <p:nvPicPr>
          <p:cNvPr id="331" name="Google Shape;331;p48"/>
          <p:cNvPicPr preferRelativeResize="0"/>
          <p:nvPr/>
        </p:nvPicPr>
        <p:blipFill>
          <a:blip r:embed="rId3">
            <a:alphaModFix/>
          </a:blip>
          <a:stretch>
            <a:fillRect/>
          </a:stretch>
        </p:blipFill>
        <p:spPr>
          <a:xfrm>
            <a:off x="7887375" y="3491925"/>
            <a:ext cx="485775" cy="381000"/>
          </a:xfrm>
          <a:prstGeom prst="rect">
            <a:avLst/>
          </a:prstGeom>
          <a:noFill/>
          <a:ln>
            <a:noFill/>
          </a:ln>
        </p:spPr>
      </p:pic>
      <p:sp>
        <p:nvSpPr>
          <p:cNvPr id="332" name="Google Shape;332;p48"/>
          <p:cNvSpPr/>
          <p:nvPr/>
        </p:nvSpPr>
        <p:spPr>
          <a:xfrm>
            <a:off x="5546475" y="388350"/>
            <a:ext cx="2908800" cy="16119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Open Sans"/>
                <a:ea typeface="Open Sans"/>
                <a:cs typeface="Open Sans"/>
                <a:sym typeface="Open Sans"/>
              </a:rPr>
              <a:t>Please fill out our feedback survey - we use the information to plan for our upcoming meetings and events! </a:t>
            </a:r>
            <a:endParaRPr sz="1800" b="1">
              <a:latin typeface="Open Sans"/>
              <a:ea typeface="Open Sans"/>
              <a:cs typeface="Open Sans"/>
              <a:sym typeface="Open Sans"/>
            </a:endParaRPr>
          </a:p>
        </p:txBody>
      </p:sp>
      <p:pic>
        <p:nvPicPr>
          <p:cNvPr id="333" name="Google Shape;333;p48"/>
          <p:cNvPicPr preferRelativeResize="0"/>
          <p:nvPr/>
        </p:nvPicPr>
        <p:blipFill>
          <a:blip r:embed="rId4">
            <a:alphaModFix/>
          </a:blip>
          <a:stretch>
            <a:fillRect/>
          </a:stretch>
        </p:blipFill>
        <p:spPr>
          <a:xfrm>
            <a:off x="117834" y="2363325"/>
            <a:ext cx="2381250" cy="2381250"/>
          </a:xfrm>
          <a:prstGeom prst="rect">
            <a:avLst/>
          </a:prstGeom>
          <a:noFill/>
          <a:ln>
            <a:noFill/>
          </a:ln>
        </p:spPr>
      </p:pic>
      <p:pic>
        <p:nvPicPr>
          <p:cNvPr id="3" name="Picture 2" descr="A group of children raising their hands&#10;&#10;Description automatically generated with medium confidence">
            <a:extLst>
              <a:ext uri="{FF2B5EF4-FFF2-40B4-BE49-F238E27FC236}">
                <a16:creationId xmlns:a16="http://schemas.microsoft.com/office/drawing/2014/main" id="{EBD12CF9-2BDE-45EE-9364-6F960824E869}"/>
              </a:ext>
            </a:extLst>
          </p:cNvPr>
          <p:cNvPicPr>
            <a:picLocks noChangeAspect="1"/>
          </p:cNvPicPr>
          <p:nvPr/>
        </p:nvPicPr>
        <p:blipFill>
          <a:blip r:embed="rId5"/>
          <a:stretch>
            <a:fillRect/>
          </a:stretch>
        </p:blipFill>
        <p:spPr>
          <a:xfrm>
            <a:off x="2499084" y="2367417"/>
            <a:ext cx="1841450" cy="277608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Welcome and Agenda </a:t>
            </a:r>
            <a:endParaRPr/>
          </a:p>
        </p:txBody>
      </p:sp>
      <p:sp>
        <p:nvSpPr>
          <p:cNvPr id="118" name="Google Shape;118;p22"/>
          <p:cNvSpPr txBox="1">
            <a:spLocks noGrp="1"/>
          </p:cNvSpPr>
          <p:nvPr>
            <p:ph type="body" idx="1"/>
          </p:nvPr>
        </p:nvSpPr>
        <p:spPr>
          <a:xfrm>
            <a:off x="311700" y="1225225"/>
            <a:ext cx="4260300" cy="3790800"/>
          </a:xfrm>
          <a:prstGeom prst="rect">
            <a:avLst/>
          </a:prstGeom>
        </p:spPr>
        <p:txBody>
          <a:bodyPr spcFirstLastPara="1" wrap="square" lIns="91425" tIns="91425" rIns="91425" bIns="91425" anchor="t" anchorCtr="0">
            <a:normAutofit fontScale="77500" lnSpcReduction="20000"/>
          </a:bodyPr>
          <a:lstStyle/>
          <a:p>
            <a:pPr marL="0" lvl="0" indent="0" algn="l" rtl="0">
              <a:spcBef>
                <a:spcPts val="1200"/>
              </a:spcBef>
              <a:spcAft>
                <a:spcPts val="0"/>
              </a:spcAft>
              <a:buNone/>
            </a:pPr>
            <a:r>
              <a:rPr lang="en" sz="2400" b="1"/>
              <a:t>DE-PBS Coach Networking Goals</a:t>
            </a:r>
            <a:endParaRPr sz="2400" b="1"/>
          </a:p>
          <a:p>
            <a:pPr marL="457200" lvl="0" indent="-346710" algn="l" rtl="0">
              <a:spcBef>
                <a:spcPts val="1200"/>
              </a:spcBef>
              <a:spcAft>
                <a:spcPts val="0"/>
              </a:spcAft>
              <a:buClr>
                <a:schemeClr val="dk1"/>
              </a:buClr>
              <a:buSzPct val="100000"/>
              <a:buFont typeface="Calibri"/>
              <a:buChar char="●"/>
            </a:pPr>
            <a:r>
              <a:rPr lang="en" sz="2400" b="1"/>
              <a:t>Our collective opportunity</a:t>
            </a:r>
            <a:r>
              <a:rPr lang="en" sz="2400"/>
              <a:t> </a:t>
            </a:r>
            <a:endParaRPr sz="2400"/>
          </a:p>
          <a:p>
            <a:pPr marL="914400" lvl="1" indent="-336867" algn="l" rtl="0">
              <a:spcBef>
                <a:spcPts val="0"/>
              </a:spcBef>
              <a:spcAft>
                <a:spcPts val="0"/>
              </a:spcAft>
              <a:buClr>
                <a:schemeClr val="dk1"/>
              </a:buClr>
              <a:buSzPct val="100000"/>
              <a:buFont typeface="Open Sans"/>
              <a:buChar char="○"/>
            </a:pPr>
            <a:r>
              <a:rPr lang="en" sz="2200"/>
              <a:t>...to create space and time for fellow coaches to connect  &amp; collaborate around key topics of particular interest and need </a:t>
            </a:r>
            <a:endParaRPr sz="2200"/>
          </a:p>
          <a:p>
            <a:pPr marL="914400" lvl="1" indent="-336867" algn="l" rtl="0">
              <a:spcBef>
                <a:spcPts val="0"/>
              </a:spcBef>
              <a:spcAft>
                <a:spcPts val="0"/>
              </a:spcAft>
              <a:buClr>
                <a:schemeClr val="dk1"/>
              </a:buClr>
              <a:buSzPct val="100000"/>
              <a:buFont typeface="Open Sans"/>
              <a:buChar char="○"/>
            </a:pPr>
            <a:r>
              <a:rPr lang="en" sz="2200"/>
              <a:t>...for district MTSS coaches to share best SEB practices, ask questions, gain support from one another</a:t>
            </a:r>
            <a:endParaRPr sz="2200"/>
          </a:p>
          <a:p>
            <a:pPr marL="914400" lvl="1" indent="-336867" algn="l" rtl="0">
              <a:spcBef>
                <a:spcPts val="0"/>
              </a:spcBef>
              <a:spcAft>
                <a:spcPts val="0"/>
              </a:spcAft>
              <a:buClr>
                <a:srgbClr val="434343"/>
              </a:buClr>
              <a:buSzPct val="100000"/>
              <a:buFont typeface="Open Sans"/>
              <a:buChar char="○"/>
            </a:pPr>
            <a:r>
              <a:rPr lang="en" sz="2200"/>
              <a:t>...for hearing diverse voices from across the state. </a:t>
            </a:r>
            <a:endParaRPr/>
          </a:p>
          <a:p>
            <a:pPr marL="0" lvl="0" indent="0" algn="l" rtl="0">
              <a:spcBef>
                <a:spcPts val="1200"/>
              </a:spcBef>
              <a:spcAft>
                <a:spcPts val="1200"/>
              </a:spcAft>
              <a:buNone/>
            </a:pPr>
            <a:endParaRPr/>
          </a:p>
        </p:txBody>
      </p:sp>
      <p:sp>
        <p:nvSpPr>
          <p:cNvPr id="119" name="Google Shape;119;p22"/>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50" b="1"/>
              <a:t>Today’s Key Topic:</a:t>
            </a:r>
            <a:endParaRPr sz="1850" b="1"/>
          </a:p>
          <a:p>
            <a:pPr marL="0" lvl="0" indent="0" algn="ctr" rtl="0">
              <a:spcBef>
                <a:spcPts val="1200"/>
              </a:spcBef>
              <a:spcAft>
                <a:spcPts val="0"/>
              </a:spcAft>
              <a:buNone/>
            </a:pPr>
            <a:endParaRPr sz="2400"/>
          </a:p>
          <a:p>
            <a:pPr marL="0" lvl="0" indent="0" algn="ctr" rtl="0">
              <a:spcBef>
                <a:spcPts val="1200"/>
              </a:spcBef>
              <a:spcAft>
                <a:spcPts val="0"/>
              </a:spcAft>
              <a:buNone/>
            </a:pPr>
            <a:r>
              <a:rPr lang="en" sz="2400"/>
              <a:t>Universal Social Emotional Behavioral (SEB) Screening</a:t>
            </a:r>
            <a:endParaRPr sz="2400"/>
          </a:p>
          <a:p>
            <a:pPr marL="0" lvl="0" indent="0" algn="l" rtl="0">
              <a:spcBef>
                <a:spcPts val="1200"/>
              </a:spcBef>
              <a:spcAft>
                <a:spcPts val="1200"/>
              </a:spcAft>
              <a:buNone/>
            </a:pPr>
            <a:endParaRPr sz="1200"/>
          </a:p>
        </p:txBody>
      </p:sp>
      <p:sp>
        <p:nvSpPr>
          <p:cNvPr id="120" name="Google Shape;120;p22"/>
          <p:cNvSpPr/>
          <p:nvPr/>
        </p:nvSpPr>
        <p:spPr>
          <a:xfrm>
            <a:off x="4733150" y="2214475"/>
            <a:ext cx="4202400" cy="1125000"/>
          </a:xfrm>
          <a:prstGeom prst="rect">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1028700" y="514350"/>
            <a:ext cx="7200900" cy="1114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In the chat box…</a:t>
            </a:r>
            <a:endParaRPr/>
          </a:p>
        </p:txBody>
      </p:sp>
      <p:sp>
        <p:nvSpPr>
          <p:cNvPr id="126" name="Google Shape;126;p23"/>
          <p:cNvSpPr txBox="1">
            <a:spLocks noGrp="1"/>
          </p:cNvSpPr>
          <p:nvPr>
            <p:ph type="body" idx="1"/>
          </p:nvPr>
        </p:nvSpPr>
        <p:spPr>
          <a:xfrm>
            <a:off x="1028700" y="1789975"/>
            <a:ext cx="3793200" cy="1253100"/>
          </a:xfrm>
          <a:prstGeom prst="rect">
            <a:avLst/>
          </a:prstGeom>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852"/>
              <a:buNone/>
            </a:pPr>
            <a:r>
              <a:rPr lang="en" sz="1972">
                <a:solidFill>
                  <a:schemeClr val="dk1"/>
                </a:solidFill>
              </a:rPr>
              <a:t>How do you feel </a:t>
            </a:r>
            <a:r>
              <a:rPr lang="en" sz="1972"/>
              <a:t>about the plans you are making or have already enacted to install a universal SEB screener in your district</a:t>
            </a:r>
            <a:r>
              <a:rPr lang="en" sz="1972">
                <a:solidFill>
                  <a:schemeClr val="dk1"/>
                </a:solidFill>
              </a:rPr>
              <a:t>?</a:t>
            </a:r>
            <a:endParaRPr sz="1972">
              <a:solidFill>
                <a:schemeClr val="dk1"/>
              </a:solidFill>
            </a:endParaRPr>
          </a:p>
        </p:txBody>
      </p:sp>
      <p:pic>
        <p:nvPicPr>
          <p:cNvPr id="127" name="Google Shape;127;p23"/>
          <p:cNvPicPr preferRelativeResize="0"/>
          <p:nvPr/>
        </p:nvPicPr>
        <p:blipFill>
          <a:blip r:embed="rId3">
            <a:alphaModFix/>
          </a:blip>
          <a:stretch>
            <a:fillRect/>
          </a:stretch>
        </p:blipFill>
        <p:spPr>
          <a:xfrm>
            <a:off x="5023825" y="626900"/>
            <a:ext cx="3407700" cy="38897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Let’s Network</a:t>
            </a:r>
            <a:endParaRPr/>
          </a:p>
        </p:txBody>
      </p:sp>
      <p:sp>
        <p:nvSpPr>
          <p:cNvPr id="133" name="Google Shape;133;p2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1"/>
              </a:buClr>
              <a:buSzPct val="57894"/>
              <a:buFont typeface="Arial"/>
              <a:buNone/>
            </a:pPr>
            <a:r>
              <a:rPr lang="en" sz="1900"/>
              <a:t>Getting Schools Ready to Screen:</a:t>
            </a:r>
            <a:endParaRPr sz="1900"/>
          </a:p>
          <a:p>
            <a:pPr marL="457200" lvl="0" indent="-331152" algn="l" rtl="0">
              <a:spcBef>
                <a:spcPts val="0"/>
              </a:spcBef>
              <a:spcAft>
                <a:spcPts val="0"/>
              </a:spcAft>
              <a:buSzPct val="100000"/>
              <a:buFont typeface="Open Sans"/>
              <a:buChar char="●"/>
            </a:pPr>
            <a:r>
              <a:rPr lang="en" sz="1900" i="1"/>
              <a:t>What types of professional development or guidance has your district provided (or plans to provide) schools related to universal screening readiness? </a:t>
            </a:r>
            <a:br>
              <a:rPr lang="en" sz="1900" i="1"/>
            </a:br>
            <a:endParaRPr sz="1900"/>
          </a:p>
          <a:p>
            <a:pPr marL="0" lvl="0" indent="0" algn="l" rtl="0">
              <a:spcBef>
                <a:spcPts val="0"/>
              </a:spcBef>
              <a:spcAft>
                <a:spcPts val="0"/>
              </a:spcAft>
              <a:buNone/>
            </a:pPr>
            <a:r>
              <a:rPr lang="en" sz="1900"/>
              <a:t>Using Screening Data:</a:t>
            </a:r>
            <a:endParaRPr sz="1900"/>
          </a:p>
          <a:p>
            <a:pPr marL="457200" lvl="0" indent="-331152" algn="l" rtl="0">
              <a:spcBef>
                <a:spcPts val="0"/>
              </a:spcBef>
              <a:spcAft>
                <a:spcPts val="0"/>
              </a:spcAft>
              <a:buSzPct val="100000"/>
              <a:buFont typeface="Open Sans"/>
              <a:buChar char="●"/>
            </a:pPr>
            <a:r>
              <a:rPr lang="en" sz="1900" i="1"/>
              <a:t>How comfortable do you and your school teams feel about using the results from your screener (or screeners you are considering)?</a:t>
            </a:r>
            <a:endParaRPr sz="1900" i="1"/>
          </a:p>
          <a:p>
            <a:pPr marL="0" lvl="0" indent="0" algn="l" rtl="0">
              <a:spcBef>
                <a:spcPts val="0"/>
              </a:spcBef>
              <a:spcAft>
                <a:spcPts val="0"/>
              </a:spcAft>
              <a:buNone/>
            </a:pPr>
            <a:br>
              <a:rPr lang="en" sz="1900"/>
            </a:br>
            <a:r>
              <a:rPr lang="en" sz="1900"/>
              <a:t>Evaluating your Screener:</a:t>
            </a:r>
            <a:endParaRPr sz="1900"/>
          </a:p>
          <a:p>
            <a:pPr marL="457200" lvl="0" indent="-331152" algn="l" rtl="0">
              <a:spcBef>
                <a:spcPts val="0"/>
              </a:spcBef>
              <a:spcAft>
                <a:spcPts val="0"/>
              </a:spcAft>
              <a:buSzPct val="100000"/>
              <a:buFont typeface="Open Sans"/>
              <a:buChar char="●"/>
            </a:pPr>
            <a:r>
              <a:rPr lang="en" sz="1900" i="1"/>
              <a:t>If your district selected and used an SEB screener this year, how can you evaluate its impact?  </a:t>
            </a:r>
            <a:endParaRPr sz="1900" i="1"/>
          </a:p>
          <a:p>
            <a:pPr marL="457200" lvl="0" indent="-331152" algn="l" rtl="0">
              <a:spcBef>
                <a:spcPts val="0"/>
              </a:spcBef>
              <a:spcAft>
                <a:spcPts val="0"/>
              </a:spcAft>
              <a:buSzPct val="100000"/>
              <a:buFont typeface="Open Sans"/>
              <a:buChar char="●"/>
            </a:pPr>
            <a:r>
              <a:rPr lang="en" sz="1900" i="1"/>
              <a:t>If your district is planning to implement an SEB screener, how will you determine its impact?</a:t>
            </a: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25"/>
          <p:cNvSpPr/>
          <p:nvPr/>
        </p:nvSpPr>
        <p:spPr>
          <a:xfrm>
            <a:off x="1143" y="0"/>
            <a:ext cx="914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40" name="Google Shape;140;p25"/>
          <p:cNvSpPr/>
          <p:nvPr/>
        </p:nvSpPr>
        <p:spPr>
          <a:xfrm>
            <a:off x="0" y="0"/>
            <a:ext cx="3531900" cy="5143500"/>
          </a:xfrm>
          <a:prstGeom prst="rect">
            <a:avLst/>
          </a:prstGeom>
          <a:solidFill>
            <a:schemeClr val="dk1">
              <a:alpha val="8078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41" name="Google Shape;141;p25"/>
          <p:cNvSpPr/>
          <p:nvPr/>
        </p:nvSpPr>
        <p:spPr>
          <a:xfrm>
            <a:off x="0" y="0"/>
            <a:ext cx="2461854" cy="5143500"/>
          </a:xfrm>
          <a:custGeom>
            <a:avLst/>
            <a:gdLst/>
            <a:ahLst/>
            <a:cxnLst/>
            <a:rect l="l" t="t" r="r" b="b"/>
            <a:pathLst>
              <a:path w="4319042" h="6858000" extrusionOk="0">
                <a:moveTo>
                  <a:pt x="0" y="0"/>
                </a:moveTo>
                <a:lnTo>
                  <a:pt x="1142888" y="0"/>
                </a:lnTo>
                <a:lnTo>
                  <a:pt x="4319042" y="6858000"/>
                </a:lnTo>
                <a:lnTo>
                  <a:pt x="0" y="6858000"/>
                </a:lnTo>
                <a:close/>
              </a:path>
            </a:pathLst>
          </a:custGeom>
          <a:solidFill>
            <a:schemeClr val="dk1">
              <a:alpha val="34900"/>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42" name="Google Shape;142;p25"/>
          <p:cNvSpPr txBox="1">
            <a:spLocks noGrp="1"/>
          </p:cNvSpPr>
          <p:nvPr>
            <p:ph type="title"/>
          </p:nvPr>
        </p:nvSpPr>
        <p:spPr>
          <a:xfrm>
            <a:off x="603500" y="480050"/>
            <a:ext cx="2567700" cy="3943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lt1"/>
              </a:buClr>
              <a:buSzPts val="3300"/>
              <a:buFont typeface="Calibri"/>
              <a:buNone/>
            </a:pPr>
            <a:r>
              <a:rPr lang="en" sz="3200">
                <a:solidFill>
                  <a:schemeClr val="lt1"/>
                </a:solidFill>
              </a:rPr>
              <a:t>Getting schools ready to screen</a:t>
            </a:r>
            <a:endParaRPr sz="3200"/>
          </a:p>
        </p:txBody>
      </p:sp>
      <p:sp>
        <p:nvSpPr>
          <p:cNvPr id="143" name="Google Shape;143;p25"/>
          <p:cNvSpPr txBox="1"/>
          <p:nvPr/>
        </p:nvSpPr>
        <p:spPr>
          <a:xfrm>
            <a:off x="4018788" y="480061"/>
            <a:ext cx="4518300" cy="3943200"/>
          </a:xfrm>
          <a:prstGeom prst="rect">
            <a:avLst/>
          </a:prstGeom>
          <a:noFill/>
          <a:ln>
            <a:noFill/>
          </a:ln>
        </p:spPr>
        <p:txBody>
          <a:bodyPr spcFirstLastPara="1" wrap="square" lIns="68575" tIns="34275" rIns="68575" bIns="34275" anchor="ctr" anchorCtr="0">
            <a:normAutofit fontScale="92500"/>
          </a:bodyPr>
          <a:lstStyle/>
          <a:p>
            <a:pPr marL="0" lvl="0" indent="76200" algn="l" rtl="0">
              <a:lnSpc>
                <a:spcPct val="90000"/>
              </a:lnSpc>
              <a:spcBef>
                <a:spcPts val="0"/>
              </a:spcBef>
              <a:spcAft>
                <a:spcPts val="0"/>
              </a:spcAft>
              <a:buNone/>
            </a:pPr>
            <a:r>
              <a:rPr lang="en" sz="1300" b="1">
                <a:solidFill>
                  <a:schemeClr val="dk1"/>
                </a:solidFill>
                <a:latin typeface="Open Sans"/>
                <a:ea typeface="Open Sans"/>
                <a:cs typeface="Open Sans"/>
                <a:sym typeface="Open Sans"/>
              </a:rPr>
              <a:t>Universal Screener Action Steps:</a:t>
            </a:r>
            <a:endParaRPr sz="1300" b="1">
              <a:solidFill>
                <a:schemeClr val="dk1"/>
              </a:solidFill>
              <a:latin typeface="Open Sans"/>
              <a:ea typeface="Open Sans"/>
              <a:cs typeface="Open Sans"/>
              <a:sym typeface="Open Sans"/>
            </a:endParaRPr>
          </a:p>
          <a:p>
            <a:pPr marL="0" marR="0" lvl="0" indent="76200" algn="l" rtl="0">
              <a:lnSpc>
                <a:spcPct val="90000"/>
              </a:lnSpc>
              <a:spcBef>
                <a:spcPts val="0"/>
              </a:spcBef>
              <a:spcAft>
                <a:spcPts val="0"/>
              </a:spcAft>
              <a:buClr>
                <a:schemeClr val="dk1"/>
              </a:buClr>
              <a:buSzPts val="1300"/>
              <a:buFont typeface="Arial"/>
              <a:buNone/>
            </a:pPr>
            <a:endParaRPr sz="1300">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Establish a district implementation team  </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Complete tool selection process</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highlight>
                  <a:srgbClr val="FFF2CC"/>
                </a:highlight>
                <a:latin typeface="Open Sans"/>
                <a:ea typeface="Open Sans"/>
                <a:cs typeface="Open Sans"/>
                <a:sym typeface="Open Sans"/>
              </a:rPr>
              <a:t>Determine readiness criteria (e.g., high level of DBDM or high fidelity to PBIS implementation) and select schools to participate</a:t>
            </a:r>
            <a:endParaRPr sz="1300" i="0" u="none" strike="noStrike" cap="none">
              <a:solidFill>
                <a:schemeClr val="dk1"/>
              </a:solidFill>
              <a:highlight>
                <a:srgbClr val="FFF2CC"/>
              </a:highlight>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highlight>
                  <a:srgbClr val="FFF2CC"/>
                </a:highlight>
                <a:latin typeface="Open Sans"/>
                <a:ea typeface="Open Sans"/>
                <a:cs typeface="Open Sans"/>
                <a:sym typeface="Open Sans"/>
              </a:rPr>
              <a:t>Establish or modify school’s meeting structures to support screening work</a:t>
            </a:r>
            <a:endParaRPr sz="1300" i="0" u="none" strike="noStrike" cap="none">
              <a:solidFill>
                <a:schemeClr val="dk1"/>
              </a:solidFill>
              <a:highlight>
                <a:srgbClr val="FFF2CC"/>
              </a:highlight>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highlight>
                  <a:srgbClr val="FFF2CC"/>
                </a:highlight>
                <a:latin typeface="Open Sans"/>
                <a:ea typeface="Open Sans"/>
                <a:cs typeface="Open Sans"/>
                <a:sym typeface="Open Sans"/>
              </a:rPr>
              <a:t>Complete resource map and gap analysis with each school</a:t>
            </a:r>
            <a:endParaRPr sz="1300" i="0" u="none" strike="noStrike" cap="none">
              <a:solidFill>
                <a:schemeClr val="dk1"/>
              </a:solidFill>
              <a:highlight>
                <a:srgbClr val="FFF2CC"/>
              </a:highlight>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highlight>
                  <a:srgbClr val="FFF2CC"/>
                </a:highlight>
                <a:latin typeface="Open Sans"/>
                <a:ea typeface="Open Sans"/>
                <a:cs typeface="Open Sans"/>
                <a:sym typeface="Open Sans"/>
              </a:rPr>
              <a:t>Confirm that each school has adequate SEB supports</a:t>
            </a:r>
            <a:endParaRPr sz="1300" i="0" u="none" strike="noStrike" cap="none">
              <a:solidFill>
                <a:schemeClr val="dk1"/>
              </a:solidFill>
              <a:highlight>
                <a:srgbClr val="FFF2CC"/>
              </a:highlight>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Introduce screening initiative to school community</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Consult with legal team about consent/finalize consent forms</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Train teachers </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i="0" u="none" strike="noStrike" cap="none">
                <a:solidFill>
                  <a:schemeClr val="dk1"/>
                </a:solidFill>
                <a:latin typeface="Open Sans"/>
                <a:ea typeface="Open Sans"/>
                <a:cs typeface="Open Sans"/>
                <a:sym typeface="Open Sans"/>
              </a:rPr>
              <a:t>Conduct screening </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a:solidFill>
                  <a:schemeClr val="dk1"/>
                </a:solidFill>
                <a:latin typeface="Open Sans"/>
                <a:ea typeface="Open Sans"/>
                <a:cs typeface="Open Sans"/>
                <a:sym typeface="Open Sans"/>
              </a:rPr>
              <a:t>Prevention support planning</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a:solidFill>
                  <a:schemeClr val="dk1"/>
                </a:solidFill>
                <a:latin typeface="Open Sans"/>
                <a:ea typeface="Open Sans"/>
                <a:cs typeface="Open Sans"/>
                <a:sym typeface="Open Sans"/>
              </a:rPr>
              <a:t>Targeted intervention planning</a:t>
            </a:r>
            <a:endParaRPr sz="1300" i="0" u="none" strike="noStrike" cap="none">
              <a:solidFill>
                <a:schemeClr val="dk1"/>
              </a:solidFill>
              <a:latin typeface="Open Sans"/>
              <a:ea typeface="Open Sans"/>
              <a:cs typeface="Open Sans"/>
              <a:sym typeface="Open Sans"/>
            </a:endParaRPr>
          </a:p>
          <a:p>
            <a:pPr marL="431800" marR="0" lvl="0" indent="-260350" algn="l" rtl="0">
              <a:lnSpc>
                <a:spcPct val="90000"/>
              </a:lnSpc>
              <a:spcBef>
                <a:spcPts val="500"/>
              </a:spcBef>
              <a:spcAft>
                <a:spcPts val="0"/>
              </a:spcAft>
              <a:buClr>
                <a:schemeClr val="dk1"/>
              </a:buClr>
              <a:buSzPts val="1300"/>
              <a:buFont typeface="Open Sans"/>
              <a:buAutoNum type="arabicPeriod"/>
            </a:pPr>
            <a:r>
              <a:rPr lang="en" sz="1300">
                <a:solidFill>
                  <a:schemeClr val="dk1"/>
                </a:solidFill>
                <a:latin typeface="Open Sans"/>
                <a:ea typeface="Open Sans"/>
                <a:cs typeface="Open Sans"/>
                <a:sym typeface="Open Sans"/>
              </a:rPr>
              <a:t>Evaluate the usability and reach of your screener</a:t>
            </a:r>
            <a:endParaRPr sz="1300">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6"/>
          <p:cNvSpPr txBox="1">
            <a:spLocks noGrp="1"/>
          </p:cNvSpPr>
          <p:nvPr>
            <p:ph type="title"/>
          </p:nvPr>
        </p:nvSpPr>
        <p:spPr>
          <a:xfrm>
            <a:off x="628650" y="119069"/>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Example: Selecting Universal Screener Schools</a:t>
            </a:r>
            <a:endParaRPr/>
          </a:p>
        </p:txBody>
      </p:sp>
      <p:sp>
        <p:nvSpPr>
          <p:cNvPr id="149" name="Google Shape;149;p26"/>
          <p:cNvSpPr txBox="1">
            <a:spLocks noGrp="1"/>
          </p:cNvSpPr>
          <p:nvPr>
            <p:ph type="body" idx="1"/>
          </p:nvPr>
        </p:nvSpPr>
        <p:spPr>
          <a:xfrm>
            <a:off x="628650" y="1226201"/>
            <a:ext cx="7886700" cy="2912700"/>
          </a:xfrm>
          <a:prstGeom prst="rect">
            <a:avLst/>
          </a:prstGeom>
        </p:spPr>
        <p:txBody>
          <a:bodyPr spcFirstLastPara="1" wrap="square" lIns="68575" tIns="34275" rIns="68575" bIns="34275" anchor="t" anchorCtr="0">
            <a:noAutofit/>
          </a:bodyPr>
          <a:lstStyle/>
          <a:p>
            <a:pPr marL="457200" lvl="0" indent="-349250" algn="l" rtl="0">
              <a:lnSpc>
                <a:spcPct val="100000"/>
              </a:lnSpc>
              <a:spcBef>
                <a:spcPts val="800"/>
              </a:spcBef>
              <a:spcAft>
                <a:spcPts val="0"/>
              </a:spcAft>
              <a:buClr>
                <a:schemeClr val="dk1"/>
              </a:buClr>
              <a:buSzPts val="1900"/>
              <a:buChar char="●"/>
            </a:pPr>
            <a:r>
              <a:rPr lang="en" sz="1900"/>
              <a:t>Administrator buy in</a:t>
            </a:r>
            <a:endParaRPr sz="1900"/>
          </a:p>
          <a:p>
            <a:pPr marL="457200" lvl="0" indent="-349250" algn="l" rtl="0">
              <a:lnSpc>
                <a:spcPct val="100000"/>
              </a:lnSpc>
              <a:spcBef>
                <a:spcPts val="0"/>
              </a:spcBef>
              <a:spcAft>
                <a:spcPts val="0"/>
              </a:spcAft>
              <a:buClr>
                <a:schemeClr val="dk1"/>
              </a:buClr>
              <a:buSzPts val="1900"/>
              <a:buChar char="●"/>
            </a:pPr>
            <a:r>
              <a:rPr lang="en" sz="1900"/>
              <a:t>High level of implementation fidelity with MTSS/PBIS framework </a:t>
            </a:r>
            <a:endParaRPr sz="1900"/>
          </a:p>
          <a:p>
            <a:pPr marL="914400" lvl="1" indent="-323850" algn="l" rtl="0">
              <a:lnSpc>
                <a:spcPct val="100000"/>
              </a:lnSpc>
              <a:spcBef>
                <a:spcPts val="0"/>
              </a:spcBef>
              <a:spcAft>
                <a:spcPts val="0"/>
              </a:spcAft>
              <a:buClr>
                <a:schemeClr val="dk1"/>
              </a:buClr>
              <a:buSzPts val="1500"/>
              <a:buChar char="○"/>
            </a:pPr>
            <a:r>
              <a:rPr lang="en" sz="1500"/>
              <a:t>Or effective teams with strong literacy in data based decision making </a:t>
            </a:r>
            <a:endParaRPr sz="1500"/>
          </a:p>
          <a:p>
            <a:pPr marL="457200" lvl="0" indent="-349250" algn="l" rtl="0">
              <a:lnSpc>
                <a:spcPct val="100000"/>
              </a:lnSpc>
              <a:spcBef>
                <a:spcPts val="0"/>
              </a:spcBef>
              <a:spcAft>
                <a:spcPts val="0"/>
              </a:spcAft>
              <a:buClr>
                <a:schemeClr val="dk1"/>
              </a:buClr>
              <a:buSzPts val="1900"/>
              <a:buChar char="●"/>
            </a:pPr>
            <a:r>
              <a:rPr lang="en" sz="1900"/>
              <a:t>Prevention (Tier 1) support(s) are available and aligned to screener</a:t>
            </a:r>
            <a:endParaRPr sz="1900"/>
          </a:p>
          <a:p>
            <a:pPr marL="457200" lvl="0" indent="-349250" algn="l" rtl="0">
              <a:lnSpc>
                <a:spcPct val="100000"/>
              </a:lnSpc>
              <a:spcBef>
                <a:spcPts val="0"/>
              </a:spcBef>
              <a:spcAft>
                <a:spcPts val="0"/>
              </a:spcAft>
              <a:buClr>
                <a:schemeClr val="dk1"/>
              </a:buClr>
              <a:buSzPts val="1900"/>
              <a:buChar char="●"/>
            </a:pPr>
            <a:r>
              <a:rPr lang="en" sz="1900"/>
              <a:t>Teams have a targeted intervention planning process</a:t>
            </a:r>
            <a:endParaRPr sz="1900"/>
          </a:p>
          <a:p>
            <a:pPr marL="0" lvl="0" indent="0" algn="l" rtl="0">
              <a:lnSpc>
                <a:spcPct val="100000"/>
              </a:lnSpc>
              <a:spcBef>
                <a:spcPts val="1200"/>
              </a:spcBef>
              <a:spcAft>
                <a:spcPts val="0"/>
              </a:spcAft>
              <a:buNone/>
            </a:pPr>
            <a:r>
              <a:rPr lang="en" sz="1900"/>
              <a:t>OR</a:t>
            </a:r>
            <a:endParaRPr sz="1900"/>
          </a:p>
          <a:p>
            <a:pPr marL="457200" lvl="0" indent="-323850" algn="l" rtl="0">
              <a:lnSpc>
                <a:spcPct val="100000"/>
              </a:lnSpc>
              <a:spcBef>
                <a:spcPts val="1200"/>
              </a:spcBef>
              <a:spcAft>
                <a:spcPts val="0"/>
              </a:spcAft>
              <a:buClr>
                <a:schemeClr val="dk1"/>
              </a:buClr>
              <a:buSzPts val="1500"/>
              <a:buChar char="●"/>
            </a:pPr>
            <a:r>
              <a:rPr lang="en" sz="1900"/>
              <a:t>Administrator buy in</a:t>
            </a:r>
            <a:endParaRPr sz="1900"/>
          </a:p>
          <a:p>
            <a:pPr marL="457200" lvl="0" indent="-323850" algn="l" rtl="0">
              <a:lnSpc>
                <a:spcPct val="100000"/>
              </a:lnSpc>
              <a:spcBef>
                <a:spcPts val="0"/>
              </a:spcBef>
              <a:spcAft>
                <a:spcPts val="0"/>
              </a:spcAft>
              <a:buClr>
                <a:schemeClr val="dk1"/>
              </a:buClr>
              <a:buSzPts val="1500"/>
              <a:buChar char="●"/>
            </a:pPr>
            <a:r>
              <a:rPr lang="en" sz="1900"/>
              <a:t>District level commitment to dedicate personnel time and training resources to </a:t>
            </a:r>
            <a:endParaRPr sz="1900"/>
          </a:p>
          <a:p>
            <a:pPr marL="914400" lvl="1" indent="-323850" algn="l" rtl="0">
              <a:lnSpc>
                <a:spcPct val="100000"/>
              </a:lnSpc>
              <a:spcBef>
                <a:spcPts val="0"/>
              </a:spcBef>
              <a:spcAft>
                <a:spcPts val="0"/>
              </a:spcAft>
              <a:buClr>
                <a:schemeClr val="dk1"/>
              </a:buClr>
              <a:buSzPts val="1500"/>
              <a:buChar char="○"/>
            </a:pPr>
            <a:r>
              <a:rPr lang="en" sz="1500"/>
              <a:t>Build the school’s SEB supports</a:t>
            </a:r>
            <a:endParaRPr sz="1500"/>
          </a:p>
          <a:p>
            <a:pPr marL="914400" lvl="1" indent="-323850" algn="l" rtl="0">
              <a:lnSpc>
                <a:spcPct val="100000"/>
              </a:lnSpc>
              <a:spcBef>
                <a:spcPts val="0"/>
              </a:spcBef>
              <a:spcAft>
                <a:spcPts val="0"/>
              </a:spcAft>
              <a:buClr>
                <a:schemeClr val="dk1"/>
              </a:buClr>
              <a:buSzPts val="1500"/>
              <a:buChar char="○"/>
            </a:pPr>
            <a:r>
              <a:rPr lang="en" sz="1500"/>
              <a:t>Establish effective teams with data based decision making skills</a:t>
            </a:r>
            <a:endParaRPr sz="1500"/>
          </a:p>
        </p:txBody>
      </p:sp>
      <p:sp>
        <p:nvSpPr>
          <p:cNvPr id="150" name="Google Shape;150;p26"/>
          <p:cNvSpPr txBox="1"/>
          <p:nvPr/>
        </p:nvSpPr>
        <p:spPr>
          <a:xfrm>
            <a:off x="7738000" y="4353525"/>
            <a:ext cx="1324200" cy="6927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latin typeface="Open Sans"/>
                <a:ea typeface="Open Sans"/>
                <a:cs typeface="Open Sans"/>
                <a:sym typeface="Open Sans"/>
              </a:rPr>
              <a:t>Adapted from Project Georgia AWARE</a:t>
            </a:r>
            <a:endParaRPr sz="110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Administrator Buy In</a:t>
            </a:r>
            <a:endParaRPr/>
          </a:p>
        </p:txBody>
      </p:sp>
      <p:sp>
        <p:nvSpPr>
          <p:cNvPr id="156" name="Google Shape;156;p27"/>
          <p:cNvSpPr txBox="1">
            <a:spLocks noGrp="1"/>
          </p:cNvSpPr>
          <p:nvPr>
            <p:ph type="body" idx="1"/>
          </p:nvPr>
        </p:nvSpPr>
        <p:spPr>
          <a:xfrm>
            <a:off x="628650" y="1369225"/>
            <a:ext cx="3414600" cy="3263400"/>
          </a:xfrm>
          <a:prstGeom prst="rect">
            <a:avLst/>
          </a:prstGeom>
        </p:spPr>
        <p:txBody>
          <a:bodyPr spcFirstLastPara="1" wrap="square" lIns="68575" tIns="34275" rIns="68575" bIns="34275" anchor="t" anchorCtr="0">
            <a:normAutofit fontScale="85000" lnSpcReduction="10000"/>
          </a:bodyPr>
          <a:lstStyle/>
          <a:p>
            <a:pPr marL="457200" lvl="0" indent="-304165" algn="l" rtl="0">
              <a:spcBef>
                <a:spcPts val="800"/>
              </a:spcBef>
              <a:spcAft>
                <a:spcPts val="0"/>
              </a:spcAft>
              <a:buClr>
                <a:schemeClr val="dk1"/>
              </a:buClr>
              <a:buSzPct val="77777"/>
              <a:buChar char="●"/>
            </a:pPr>
            <a:r>
              <a:rPr lang="en">
                <a:solidFill>
                  <a:schemeClr val="dk1"/>
                </a:solidFill>
              </a:rPr>
              <a:t>Assures school staff that implementation will be supported with resources (e.g., time, incentives, training)</a:t>
            </a:r>
            <a:br>
              <a:rPr lang="en">
                <a:solidFill>
                  <a:schemeClr val="dk1"/>
                </a:solidFill>
              </a:rPr>
            </a:br>
            <a:endParaRPr>
              <a:solidFill>
                <a:schemeClr val="dk1"/>
              </a:solidFill>
            </a:endParaRPr>
          </a:p>
          <a:p>
            <a:pPr marL="457200" lvl="0" indent="-304165" algn="l" rtl="0">
              <a:spcBef>
                <a:spcPts val="0"/>
              </a:spcBef>
              <a:spcAft>
                <a:spcPts val="0"/>
              </a:spcAft>
              <a:buClr>
                <a:schemeClr val="dk1"/>
              </a:buClr>
              <a:buSzPct val="77777"/>
              <a:buChar char="●"/>
            </a:pPr>
            <a:r>
              <a:rPr lang="en">
                <a:solidFill>
                  <a:schemeClr val="dk1"/>
                </a:solidFill>
              </a:rPr>
              <a:t>Orients staff to new ways of doing business and provides clear expectations to staff</a:t>
            </a:r>
            <a:br>
              <a:rPr lang="en">
                <a:solidFill>
                  <a:schemeClr val="dk1"/>
                </a:solidFill>
              </a:rPr>
            </a:br>
            <a:endParaRPr>
              <a:solidFill>
                <a:schemeClr val="dk1"/>
              </a:solidFill>
            </a:endParaRPr>
          </a:p>
          <a:p>
            <a:pPr marL="457200" lvl="0" indent="-304165" algn="l" rtl="0">
              <a:spcBef>
                <a:spcPts val="0"/>
              </a:spcBef>
              <a:spcAft>
                <a:spcPts val="0"/>
              </a:spcAft>
              <a:buClr>
                <a:schemeClr val="dk1"/>
              </a:buClr>
              <a:buSzPct val="77777"/>
              <a:buChar char="●"/>
            </a:pPr>
            <a:r>
              <a:rPr lang="en">
                <a:solidFill>
                  <a:schemeClr val="dk1"/>
                </a:solidFill>
              </a:rPr>
              <a:t>Promotes frequent feedback from staff regarding the progress of implementation (and needed supports)</a:t>
            </a:r>
            <a:br>
              <a:rPr lang="en">
                <a:solidFill>
                  <a:schemeClr val="dk1"/>
                </a:solidFill>
              </a:rPr>
            </a:br>
            <a:endParaRPr>
              <a:solidFill>
                <a:schemeClr val="dk1"/>
              </a:solidFill>
            </a:endParaRPr>
          </a:p>
          <a:p>
            <a:pPr marL="457200" lvl="0" indent="-304165" algn="l" rtl="0">
              <a:spcBef>
                <a:spcPts val="0"/>
              </a:spcBef>
              <a:spcAft>
                <a:spcPts val="0"/>
              </a:spcAft>
              <a:buClr>
                <a:schemeClr val="dk1"/>
              </a:buClr>
              <a:buSzPct val="77777"/>
              <a:buChar char="●"/>
            </a:pPr>
            <a:r>
              <a:rPr lang="en">
                <a:solidFill>
                  <a:schemeClr val="dk1"/>
                </a:solidFill>
              </a:rPr>
              <a:t>Addresses competing practices that may decrease resources</a:t>
            </a:r>
            <a:endParaRPr>
              <a:solidFill>
                <a:schemeClr val="dk1"/>
              </a:solidFill>
            </a:endParaRPr>
          </a:p>
        </p:txBody>
      </p:sp>
      <p:pic>
        <p:nvPicPr>
          <p:cNvPr id="157" name="Google Shape;157;p27"/>
          <p:cNvPicPr preferRelativeResize="0"/>
          <p:nvPr/>
        </p:nvPicPr>
        <p:blipFill>
          <a:blip r:embed="rId3">
            <a:alphaModFix/>
          </a:blip>
          <a:stretch>
            <a:fillRect/>
          </a:stretch>
        </p:blipFill>
        <p:spPr>
          <a:xfrm>
            <a:off x="4427872" y="1268050"/>
            <a:ext cx="4087482" cy="3263400"/>
          </a:xfrm>
          <a:prstGeom prst="rect">
            <a:avLst/>
          </a:prstGeom>
          <a:noFill/>
          <a:ln w="19050" cap="flat" cmpd="sng">
            <a:solidFill>
              <a:schemeClr val="dk2"/>
            </a:solidFill>
            <a:prstDash val="solid"/>
            <a:round/>
            <a:headEnd type="none" w="sm" len="sm"/>
            <a:tailEnd type="none" w="sm" len="sm"/>
          </a:ln>
        </p:spPr>
      </p:pic>
      <p:sp>
        <p:nvSpPr>
          <p:cNvPr id="158" name="Google Shape;158;p27"/>
          <p:cNvSpPr txBox="1"/>
          <p:nvPr/>
        </p:nvSpPr>
        <p:spPr>
          <a:xfrm>
            <a:off x="5278350" y="4463463"/>
            <a:ext cx="3237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latin typeface="Open Sans"/>
                <a:ea typeface="Open Sans"/>
                <a:cs typeface="Open Sans"/>
                <a:sym typeface="Open Sans"/>
              </a:rPr>
              <a:t>McIntosh, Predy, et al., (2013)</a:t>
            </a:r>
            <a:endParaRPr>
              <a:latin typeface="Open Sans"/>
              <a:ea typeface="Open Sans"/>
              <a:cs typeface="Open Sans"/>
              <a:sym typeface="Open Sans"/>
            </a:endParaRPr>
          </a:p>
        </p:txBody>
      </p:sp>
      <p:sp>
        <p:nvSpPr>
          <p:cNvPr id="159" name="Google Shape;159;p27"/>
          <p:cNvSpPr/>
          <p:nvPr/>
        </p:nvSpPr>
        <p:spPr>
          <a:xfrm>
            <a:off x="5155725" y="1369225"/>
            <a:ext cx="550200" cy="23904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7"/>
          <p:cNvSpPr txBox="1"/>
          <p:nvPr/>
        </p:nvSpPr>
        <p:spPr>
          <a:xfrm>
            <a:off x="6666000" y="869500"/>
            <a:ext cx="2020800" cy="1431600"/>
          </a:xfrm>
          <a:prstGeom prst="rect">
            <a:avLst/>
          </a:prstGeom>
          <a:solidFill>
            <a:schemeClr val="accent3"/>
          </a:solidFill>
          <a:ln>
            <a:noFill/>
          </a:ln>
        </p:spPr>
        <p:txBody>
          <a:bodyPr spcFirstLastPara="1" wrap="square" lIns="91425" tIns="91425" rIns="91425" bIns="91425" anchor="t" anchorCtr="0">
            <a:spAutoFit/>
          </a:bodyPr>
          <a:lstStyle/>
          <a:p>
            <a:pPr marL="0" lvl="0" indent="0" algn="ctr" rtl="0">
              <a:lnSpc>
                <a:spcPct val="90000"/>
              </a:lnSpc>
              <a:spcBef>
                <a:spcPts val="800"/>
              </a:spcBef>
              <a:spcAft>
                <a:spcPts val="1200"/>
              </a:spcAft>
              <a:buNone/>
            </a:pPr>
            <a:r>
              <a:rPr lang="en" sz="1800">
                <a:solidFill>
                  <a:schemeClr val="dk1"/>
                </a:solidFill>
                <a:latin typeface="Open Sans"/>
                <a:ea typeface="Open Sans"/>
                <a:cs typeface="Open Sans"/>
                <a:sym typeface="Open Sans"/>
              </a:rPr>
              <a:t>One of the strongest predictors of PBIS sustainability </a:t>
            </a:r>
            <a:endParaRPr>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xfrm>
            <a:off x="444200" y="97250"/>
            <a:ext cx="8459100" cy="7458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78571"/>
              <a:buFont typeface="Calibri"/>
              <a:buNone/>
            </a:pPr>
            <a:endParaRPr/>
          </a:p>
          <a:p>
            <a:pPr marL="0" lvl="0" indent="0" algn="l" rtl="0">
              <a:lnSpc>
                <a:spcPct val="90000"/>
              </a:lnSpc>
              <a:spcBef>
                <a:spcPts val="0"/>
              </a:spcBef>
              <a:spcAft>
                <a:spcPts val="0"/>
              </a:spcAft>
              <a:buClr>
                <a:schemeClr val="dk1"/>
              </a:buClr>
              <a:buSzPct val="85344"/>
              <a:buFont typeface="Calibri"/>
              <a:buNone/>
            </a:pPr>
            <a:r>
              <a:rPr lang="en" sz="3866"/>
              <a:t>Who should manage the screening process?</a:t>
            </a:r>
            <a:br>
              <a:rPr lang="en" sz="3866"/>
            </a:br>
            <a:endParaRPr sz="3866"/>
          </a:p>
        </p:txBody>
      </p:sp>
      <p:sp>
        <p:nvSpPr>
          <p:cNvPr id="167" name="Google Shape;167;p28"/>
          <p:cNvSpPr txBox="1">
            <a:spLocks noGrp="1"/>
          </p:cNvSpPr>
          <p:nvPr>
            <p:ph type="body" idx="1"/>
          </p:nvPr>
        </p:nvSpPr>
        <p:spPr>
          <a:xfrm>
            <a:off x="599675" y="879470"/>
            <a:ext cx="7715100" cy="3741900"/>
          </a:xfrm>
          <a:prstGeom prst="rect">
            <a:avLst/>
          </a:prstGeom>
          <a:noFill/>
          <a:ln>
            <a:noFill/>
          </a:ln>
        </p:spPr>
        <p:txBody>
          <a:bodyPr spcFirstLastPara="1" wrap="square" lIns="68575" tIns="34275" rIns="68575" bIns="34275" anchor="t" anchorCtr="0">
            <a:noAutofit/>
          </a:bodyPr>
          <a:lstStyle/>
          <a:p>
            <a:pPr marL="177800" lvl="0" indent="-177800" algn="l" rtl="0">
              <a:lnSpc>
                <a:spcPct val="90000"/>
              </a:lnSpc>
              <a:spcBef>
                <a:spcPts val="0"/>
              </a:spcBef>
              <a:spcAft>
                <a:spcPts val="0"/>
              </a:spcAft>
              <a:buClr>
                <a:schemeClr val="dk1"/>
              </a:buClr>
              <a:buSzPts val="1600"/>
              <a:buChar char="●"/>
            </a:pPr>
            <a:r>
              <a:rPr lang="en" sz="1600"/>
              <a:t>Identify and support a universal screening facilitator in the school(s) using the tool</a:t>
            </a:r>
            <a:endParaRPr/>
          </a:p>
          <a:p>
            <a:pPr marL="520700" lvl="0" indent="0" algn="l" rtl="0">
              <a:lnSpc>
                <a:spcPct val="90000"/>
              </a:lnSpc>
              <a:spcBef>
                <a:spcPts val="400"/>
              </a:spcBef>
              <a:spcAft>
                <a:spcPts val="0"/>
              </a:spcAft>
              <a:buNone/>
            </a:pPr>
            <a:endParaRPr sz="1600"/>
          </a:p>
          <a:p>
            <a:pPr marL="177800" lvl="0" indent="-177800" algn="l" rtl="0">
              <a:lnSpc>
                <a:spcPct val="90000"/>
              </a:lnSpc>
              <a:spcBef>
                <a:spcPts val="800"/>
              </a:spcBef>
              <a:spcAft>
                <a:spcPts val="0"/>
              </a:spcAft>
              <a:buClr>
                <a:schemeClr val="dk1"/>
              </a:buClr>
              <a:buSzPts val="1600"/>
              <a:buChar char="●"/>
            </a:pPr>
            <a:r>
              <a:rPr lang="en" sz="1600"/>
              <a:t>Responsible for:</a:t>
            </a:r>
            <a:endParaRPr sz="1600"/>
          </a:p>
          <a:p>
            <a:pPr marL="520700" lvl="1" indent="-177800" algn="l" rtl="0">
              <a:lnSpc>
                <a:spcPct val="90000"/>
              </a:lnSpc>
              <a:spcBef>
                <a:spcPts val="400"/>
              </a:spcBef>
              <a:spcAft>
                <a:spcPts val="0"/>
              </a:spcAft>
              <a:buClr>
                <a:schemeClr val="dk1"/>
              </a:buClr>
              <a:buSzPts val="1600"/>
              <a:buChar char="○"/>
            </a:pPr>
            <a:r>
              <a:rPr lang="en" sz="1600"/>
              <a:t>Procedures and expectations for screener</a:t>
            </a:r>
            <a:endParaRPr/>
          </a:p>
          <a:p>
            <a:pPr marL="520700" lvl="1" indent="-177800" algn="l" rtl="0">
              <a:lnSpc>
                <a:spcPct val="90000"/>
              </a:lnSpc>
              <a:spcBef>
                <a:spcPts val="400"/>
              </a:spcBef>
              <a:spcAft>
                <a:spcPts val="0"/>
              </a:spcAft>
              <a:buClr>
                <a:schemeClr val="dk1"/>
              </a:buClr>
              <a:buSzPts val="1600"/>
              <a:buChar char="○"/>
            </a:pPr>
            <a:r>
              <a:rPr lang="en" sz="1600"/>
              <a:t>Screener administration and dissemination</a:t>
            </a:r>
            <a:endParaRPr/>
          </a:p>
          <a:p>
            <a:pPr marL="520700" lvl="1" indent="-177800" algn="l" rtl="0">
              <a:lnSpc>
                <a:spcPct val="90000"/>
              </a:lnSpc>
              <a:spcBef>
                <a:spcPts val="400"/>
              </a:spcBef>
              <a:spcAft>
                <a:spcPts val="0"/>
              </a:spcAft>
              <a:buClr>
                <a:schemeClr val="dk1"/>
              </a:buClr>
              <a:buSzPts val="1600"/>
              <a:buChar char="○"/>
            </a:pPr>
            <a:r>
              <a:rPr lang="en" sz="1600"/>
              <a:t>Technology Support (e.g., securing data)</a:t>
            </a:r>
            <a:endParaRPr/>
          </a:p>
          <a:p>
            <a:pPr marL="520700" lvl="1" indent="-177800" algn="l" rtl="0">
              <a:lnSpc>
                <a:spcPct val="90000"/>
              </a:lnSpc>
              <a:spcBef>
                <a:spcPts val="400"/>
              </a:spcBef>
              <a:spcAft>
                <a:spcPts val="0"/>
              </a:spcAft>
              <a:buClr>
                <a:schemeClr val="dk1"/>
              </a:buClr>
              <a:buSzPts val="1600"/>
              <a:buChar char="○"/>
            </a:pPr>
            <a:r>
              <a:rPr lang="en" sz="1600"/>
              <a:t>Report generation and data access</a:t>
            </a:r>
            <a:br>
              <a:rPr lang="en" sz="1600"/>
            </a:br>
            <a:endParaRPr sz="1600"/>
          </a:p>
          <a:p>
            <a:pPr marL="177800" lvl="0" indent="-177800" algn="l" rtl="0">
              <a:lnSpc>
                <a:spcPct val="90000"/>
              </a:lnSpc>
              <a:spcBef>
                <a:spcPts val="800"/>
              </a:spcBef>
              <a:spcAft>
                <a:spcPts val="0"/>
              </a:spcAft>
              <a:buClr>
                <a:schemeClr val="dk1"/>
              </a:buClr>
              <a:buSzPts val="1600"/>
              <a:buChar char="●"/>
            </a:pPr>
            <a:r>
              <a:rPr lang="en" sz="1600"/>
              <a:t>Supports MTSS teams with:  </a:t>
            </a:r>
            <a:endParaRPr/>
          </a:p>
          <a:p>
            <a:pPr marL="520700" lvl="1" indent="-177800" algn="l" rtl="0">
              <a:lnSpc>
                <a:spcPct val="90000"/>
              </a:lnSpc>
              <a:spcBef>
                <a:spcPts val="400"/>
              </a:spcBef>
              <a:spcAft>
                <a:spcPts val="0"/>
              </a:spcAft>
              <a:buClr>
                <a:schemeClr val="dk1"/>
              </a:buClr>
              <a:buSzPts val="1600"/>
              <a:buChar char="○"/>
            </a:pPr>
            <a:r>
              <a:rPr lang="en" sz="1600"/>
              <a:t>Establishing data use routines and decision rules</a:t>
            </a:r>
            <a:endParaRPr/>
          </a:p>
          <a:p>
            <a:pPr marL="520700" lvl="1" indent="-177800" algn="l" rtl="0">
              <a:lnSpc>
                <a:spcPct val="90000"/>
              </a:lnSpc>
              <a:spcBef>
                <a:spcPts val="400"/>
              </a:spcBef>
              <a:spcAft>
                <a:spcPts val="0"/>
              </a:spcAft>
              <a:buClr>
                <a:schemeClr val="dk1"/>
              </a:buClr>
              <a:buSzPts val="1600"/>
              <a:buChar char="○"/>
            </a:pPr>
            <a:r>
              <a:rPr lang="en" sz="1600"/>
              <a:t>Data analysis</a:t>
            </a:r>
            <a:endParaRPr/>
          </a:p>
          <a:p>
            <a:pPr marL="520700" lvl="1" indent="-177800" algn="l" rtl="0">
              <a:lnSpc>
                <a:spcPct val="90000"/>
              </a:lnSpc>
              <a:spcBef>
                <a:spcPts val="400"/>
              </a:spcBef>
              <a:spcAft>
                <a:spcPts val="0"/>
              </a:spcAft>
              <a:buClr>
                <a:schemeClr val="dk1"/>
              </a:buClr>
              <a:buSzPts val="1600"/>
              <a:buChar char="○"/>
            </a:pPr>
            <a:r>
              <a:rPr lang="en" sz="1600"/>
              <a:t>Monitoring implementation</a:t>
            </a:r>
            <a:endParaRPr/>
          </a:p>
          <a:p>
            <a:pPr marL="520700" lvl="1" indent="-177800" algn="l" rtl="0">
              <a:lnSpc>
                <a:spcPct val="90000"/>
              </a:lnSpc>
              <a:spcBef>
                <a:spcPts val="400"/>
              </a:spcBef>
              <a:spcAft>
                <a:spcPts val="1200"/>
              </a:spcAft>
              <a:buClr>
                <a:schemeClr val="dk1"/>
              </a:buClr>
              <a:buSzPts val="1600"/>
              <a:buChar char="○"/>
            </a:pPr>
            <a:r>
              <a:rPr lang="en" sz="1600"/>
              <a:t>Professional learning to help ensure a clear understanding of how data is used</a:t>
            </a:r>
            <a:endParaRPr sz="1600"/>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2381</Words>
  <Application>Microsoft Office PowerPoint</Application>
  <PresentationFormat>On-screen Show (16:9)</PresentationFormat>
  <Paragraphs>303</Paragraphs>
  <Slides>29</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Merriweather</vt:lpstr>
      <vt:lpstr>Open Sans</vt:lpstr>
      <vt:lpstr>Arial</vt:lpstr>
      <vt:lpstr>Times New Roman</vt:lpstr>
      <vt:lpstr>Roboto</vt:lpstr>
      <vt:lpstr>Economica</vt:lpstr>
      <vt:lpstr>Montserrat</vt:lpstr>
      <vt:lpstr>Calibri</vt:lpstr>
      <vt:lpstr>Libre Franklin</vt:lpstr>
      <vt:lpstr>Open Sans Medium</vt:lpstr>
      <vt:lpstr>Luxe</vt:lpstr>
      <vt:lpstr>DE-PBS Coach Networking Meeting</vt:lpstr>
      <vt:lpstr>PowerPoint Presentation</vt:lpstr>
      <vt:lpstr>Welcome and Agenda </vt:lpstr>
      <vt:lpstr>In the chat box…</vt:lpstr>
      <vt:lpstr>Let’s Network</vt:lpstr>
      <vt:lpstr>Getting schools ready to screen</vt:lpstr>
      <vt:lpstr>Example: Selecting Universal Screener Schools</vt:lpstr>
      <vt:lpstr>Administrator Buy In</vt:lpstr>
      <vt:lpstr> Who should manage the screening process? </vt:lpstr>
      <vt:lpstr>Example Resource Map using the SAEBRS</vt:lpstr>
      <vt:lpstr>Let’s Chat Getting Schools Ready</vt:lpstr>
      <vt:lpstr>Making decisions with screener data</vt:lpstr>
      <vt:lpstr>A summary of (14 DE Admin. Code § 508.6.1.1 - 508.6.1.1.4): MTSS Framework and Procedures</vt:lpstr>
      <vt:lpstr>Prevention Support Planning</vt:lpstr>
      <vt:lpstr>PowerPoint Presentation</vt:lpstr>
      <vt:lpstr>Targeted Intervention Planning</vt:lpstr>
      <vt:lpstr>Find an Opportunity for a Routine</vt:lpstr>
      <vt:lpstr>Using Screening Data for Decision Making</vt:lpstr>
      <vt:lpstr>Determining the fit of a Screener</vt:lpstr>
      <vt:lpstr>3 things to keep in mind while exploring evaluating your tools</vt:lpstr>
      <vt:lpstr>Contextually Appropriate</vt:lpstr>
      <vt:lpstr>Usable</vt:lpstr>
      <vt:lpstr>Defensible</vt:lpstr>
      <vt:lpstr>Decide if the tool is the right fit</vt:lpstr>
      <vt:lpstr>Coming this Spring:  New Screening Mini Webinars</vt:lpstr>
      <vt:lpstr>Reminder - DE-PBS/DelAWARE Project: Screening Resources </vt:lpstr>
      <vt:lpstr>Reminder - DE-MTSS: MTSS/Screening Resource</vt:lpstr>
      <vt:lpstr>Tier 2 Team Training - Summer 2022 </vt:lpstr>
      <vt:lpstr>DE-PBS Cadre Meeting  Thursday April 14, 2022 10:00 am-12:00 pm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DE-PBS Coach Networking Meeting</dc:title>
  <dc:creator>Hearn, Sarah</dc:creator>
  <cp:lastModifiedBy>Hearn, Sarah</cp:lastModifiedBy>
  <cp:revision>2</cp:revision>
  <dcterms:modified xsi:type="dcterms:W3CDTF">2022-03-17T15:04:01Z</dcterms:modified>
</cp:coreProperties>
</file>