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9"/>
  </p:notesMasterIdLst>
  <p:sldIdLst>
    <p:sldId id="262" r:id="rId2"/>
    <p:sldId id="256" r:id="rId3"/>
    <p:sldId id="257" r:id="rId4"/>
    <p:sldId id="258" r:id="rId5"/>
    <p:sldId id="259" r:id="rId6"/>
    <p:sldId id="260" r:id="rId7"/>
    <p:sldId id="261"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342"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19579c50a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119579c50a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143557e161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3</a:t>
            </a:fld>
            <a:endParaRPr sz="1200">
              <a:solidFill>
                <a:srgbClr val="000000"/>
              </a:solidFill>
              <a:latin typeface="Arial"/>
              <a:ea typeface="Arial"/>
              <a:cs typeface="Arial"/>
              <a:sym typeface="Arial"/>
            </a:endParaRPr>
          </a:p>
        </p:txBody>
      </p:sp>
      <p:sp>
        <p:nvSpPr>
          <p:cNvPr id="89" name="Google Shape;89;g1143557e161_1_0:notes"/>
          <p:cNvSpPr txBox="1"/>
          <p:nvPr/>
        </p:nvSpPr>
        <p:spPr>
          <a:xfrm>
            <a:off x="3884027" y="8684926"/>
            <a:ext cx="2972400" cy="4575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3</a:t>
            </a:fld>
            <a:endParaRPr sz="1200">
              <a:solidFill>
                <a:srgbClr val="000000"/>
              </a:solidFill>
              <a:latin typeface="Arial"/>
              <a:ea typeface="Arial"/>
              <a:cs typeface="Arial"/>
              <a:sym typeface="Arial"/>
            </a:endParaRPr>
          </a:p>
        </p:txBody>
      </p:sp>
      <p:sp>
        <p:nvSpPr>
          <p:cNvPr id="90" name="Google Shape;90;g1143557e161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1" name="Google Shape;91;g1143557e161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143557e161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4</a:t>
            </a:fld>
            <a:endParaRPr sz="1200">
              <a:solidFill>
                <a:srgbClr val="000000"/>
              </a:solidFill>
              <a:latin typeface="Arial"/>
              <a:ea typeface="Arial"/>
              <a:cs typeface="Arial"/>
              <a:sym typeface="Arial"/>
            </a:endParaRPr>
          </a:p>
        </p:txBody>
      </p:sp>
      <p:sp>
        <p:nvSpPr>
          <p:cNvPr id="102" name="Google Shape;102;g1143557e161_0_0:notes"/>
          <p:cNvSpPr txBox="1"/>
          <p:nvPr/>
        </p:nvSpPr>
        <p:spPr>
          <a:xfrm>
            <a:off x="3884027" y="8684926"/>
            <a:ext cx="2972400" cy="4575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4</a:t>
            </a:fld>
            <a:endParaRPr sz="1200">
              <a:solidFill>
                <a:srgbClr val="000000"/>
              </a:solidFill>
              <a:latin typeface="Arial"/>
              <a:ea typeface="Arial"/>
              <a:cs typeface="Arial"/>
              <a:sym typeface="Arial"/>
            </a:endParaRPr>
          </a:p>
        </p:txBody>
      </p:sp>
      <p:sp>
        <p:nvSpPr>
          <p:cNvPr id="103" name="Google Shape;103;g1143557e161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4" name="Google Shape;104;g1143557e161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r>
              <a:rPr lang="en">
                <a:latin typeface="Arial"/>
                <a:ea typeface="Arial"/>
                <a:cs typeface="Arial"/>
                <a:sym typeface="Arial"/>
              </a:rPr>
              <a:t>Clearly define corrective feedback as opposed to negative feedback, with corrective feedback the adult is describing the behavior he/she wants to see from the student.  Ex. “Remember to raise your hand and wait to be called on before you speak.”  This is how we want staff to address behaviors problems with CICO students.  We want staff to avoid criticism as well as telling students what they DON’T want to see Ex. “Stop talking out in class!”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143557e161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5</a:t>
            </a:fld>
            <a:endParaRPr sz="1200">
              <a:solidFill>
                <a:srgbClr val="000000"/>
              </a:solidFill>
              <a:latin typeface="Arial"/>
              <a:ea typeface="Arial"/>
              <a:cs typeface="Arial"/>
              <a:sym typeface="Arial"/>
            </a:endParaRPr>
          </a:p>
        </p:txBody>
      </p:sp>
      <p:sp>
        <p:nvSpPr>
          <p:cNvPr id="115" name="Google Shape;115;g1143557e161_0_12:notes"/>
          <p:cNvSpPr txBox="1"/>
          <p:nvPr/>
        </p:nvSpPr>
        <p:spPr>
          <a:xfrm>
            <a:off x="3884027" y="8684926"/>
            <a:ext cx="2972400" cy="4575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5</a:t>
            </a:fld>
            <a:endParaRPr sz="1200">
              <a:solidFill>
                <a:srgbClr val="000000"/>
              </a:solidFill>
              <a:latin typeface="Arial"/>
              <a:ea typeface="Arial"/>
              <a:cs typeface="Arial"/>
              <a:sym typeface="Arial"/>
            </a:endParaRPr>
          </a:p>
        </p:txBody>
      </p:sp>
      <p:sp>
        <p:nvSpPr>
          <p:cNvPr id="116" name="Google Shape;116;g1143557e161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7" name="Google Shape;117;g1143557e161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1143557e161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6</a:t>
            </a:fld>
            <a:endParaRPr sz="1200">
              <a:solidFill>
                <a:srgbClr val="000000"/>
              </a:solidFill>
              <a:latin typeface="Arial"/>
              <a:ea typeface="Arial"/>
              <a:cs typeface="Arial"/>
              <a:sym typeface="Arial"/>
            </a:endParaRPr>
          </a:p>
        </p:txBody>
      </p:sp>
      <p:sp>
        <p:nvSpPr>
          <p:cNvPr id="129" name="Google Shape;129;g1143557e161_0_25:notes"/>
          <p:cNvSpPr txBox="1"/>
          <p:nvPr/>
        </p:nvSpPr>
        <p:spPr>
          <a:xfrm>
            <a:off x="3884027" y="8684926"/>
            <a:ext cx="2972400" cy="4575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6</a:t>
            </a:fld>
            <a:endParaRPr sz="1200">
              <a:solidFill>
                <a:srgbClr val="000000"/>
              </a:solidFill>
              <a:latin typeface="Arial"/>
              <a:ea typeface="Arial"/>
              <a:cs typeface="Arial"/>
              <a:sym typeface="Arial"/>
            </a:endParaRPr>
          </a:p>
        </p:txBody>
      </p:sp>
      <p:sp>
        <p:nvSpPr>
          <p:cNvPr id="130" name="Google Shape;130;g1143557e161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1" name="Google Shape;131;g1143557e161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r>
              <a:rPr lang="en"/>
              <a:t>Reminder there</a:t>
            </a:r>
            <a:r>
              <a:rPr lang="en">
                <a:latin typeface="Arial"/>
                <a:ea typeface="Arial"/>
                <a:cs typeface="Arial"/>
                <a:sym typeface="Arial"/>
              </a:rPr>
              <a:t> should be a process by which parents are invited into the conversation about the intervention and whether they want to participate. </a:t>
            </a:r>
            <a:r>
              <a:rPr lang="en"/>
              <a:t> </a:t>
            </a:r>
            <a:endParaRPr>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143557e161_0_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7</a:t>
            </a:fld>
            <a:endParaRPr sz="1200">
              <a:solidFill>
                <a:srgbClr val="000000"/>
              </a:solidFill>
              <a:latin typeface="Arial"/>
              <a:ea typeface="Arial"/>
              <a:cs typeface="Arial"/>
              <a:sym typeface="Arial"/>
            </a:endParaRPr>
          </a:p>
        </p:txBody>
      </p:sp>
      <p:sp>
        <p:nvSpPr>
          <p:cNvPr id="142" name="Google Shape;142;g1143557e161_0_37:notes"/>
          <p:cNvSpPr txBox="1"/>
          <p:nvPr/>
        </p:nvSpPr>
        <p:spPr>
          <a:xfrm>
            <a:off x="3884027" y="8684926"/>
            <a:ext cx="2972400" cy="4575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 sz="1200">
                <a:solidFill>
                  <a:srgbClr val="000000"/>
                </a:solidFill>
                <a:latin typeface="Arial"/>
                <a:ea typeface="Arial"/>
                <a:cs typeface="Arial"/>
                <a:sym typeface="Arial"/>
              </a:rPr>
              <a:t>7</a:t>
            </a:fld>
            <a:endParaRPr sz="1200">
              <a:solidFill>
                <a:srgbClr val="000000"/>
              </a:solidFill>
              <a:latin typeface="Arial"/>
              <a:ea typeface="Arial"/>
              <a:cs typeface="Arial"/>
              <a:sym typeface="Arial"/>
            </a:endParaRPr>
          </a:p>
        </p:txBody>
      </p:sp>
      <p:sp>
        <p:nvSpPr>
          <p:cNvPr id="143" name="Google Shape;143;g1143557e161_0_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4" name="Google Shape;144;g1143557e161_0_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rm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CICO - The Daily Cycle </a:t>
            </a:r>
            <a:r>
              <a:rPr lang="en-US" dirty="0"/>
              <a:t/>
            </a:r>
            <a:br>
              <a:rPr lang="en-US" dirty="0"/>
            </a:br>
            <a:r>
              <a:rPr lang="en-US" dirty="0" smtClean="0"/>
              <a:t>Slides for use in overview &amp; training materials</a:t>
            </a:r>
          </a:p>
        </p:txBody>
      </p:sp>
    </p:spTree>
    <p:extLst>
      <p:ext uri="{BB962C8B-B14F-4D97-AF65-F5344CB8AC3E}">
        <p14:creationId xmlns:p14="http://schemas.microsoft.com/office/powerpoint/2010/main" val="3397718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279950" y="941450"/>
            <a:ext cx="1914300" cy="2717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Clr>
                <a:schemeClr val="dk1"/>
              </a:buClr>
              <a:buSzPts val="3500"/>
              <a:buFont typeface="Calibri"/>
              <a:buNone/>
            </a:pPr>
            <a:r>
              <a:rPr lang="en" sz="2200" b="1"/>
              <a:t>Check In, Check Out Intervention Cycle</a:t>
            </a:r>
            <a:r>
              <a:rPr lang="en"/>
              <a:t/>
            </a:r>
            <a:br>
              <a:rPr lang="en"/>
            </a:br>
            <a:r>
              <a:rPr lang="en" sz="2188"/>
              <a:t> </a:t>
            </a:r>
            <a:endParaRPr/>
          </a:p>
        </p:txBody>
      </p:sp>
      <p:sp>
        <p:nvSpPr>
          <p:cNvPr id="61" name="Google Shape;61;p14"/>
          <p:cNvSpPr/>
          <p:nvPr/>
        </p:nvSpPr>
        <p:spPr>
          <a:xfrm>
            <a:off x="3232800" y="699625"/>
            <a:ext cx="2428200" cy="280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Student Recommended for CICO</a:t>
            </a:r>
            <a:endParaRPr sz="1200"/>
          </a:p>
        </p:txBody>
      </p:sp>
      <p:cxnSp>
        <p:nvCxnSpPr>
          <p:cNvPr id="62" name="Google Shape;62;p14"/>
          <p:cNvCxnSpPr>
            <a:stCxn id="61" idx="2"/>
          </p:cNvCxnSpPr>
          <p:nvPr/>
        </p:nvCxnSpPr>
        <p:spPr>
          <a:xfrm>
            <a:off x="4446900" y="980425"/>
            <a:ext cx="0" cy="182100"/>
          </a:xfrm>
          <a:prstGeom prst="straightConnector1">
            <a:avLst/>
          </a:prstGeom>
          <a:noFill/>
          <a:ln w="9525" cap="flat" cmpd="sng">
            <a:solidFill>
              <a:schemeClr val="dk2"/>
            </a:solidFill>
            <a:prstDash val="solid"/>
            <a:round/>
            <a:headEnd type="none" w="med" len="med"/>
            <a:tailEnd type="triangle" w="med" len="med"/>
          </a:ln>
        </p:spPr>
      </p:cxnSp>
      <p:sp>
        <p:nvSpPr>
          <p:cNvPr id="63" name="Google Shape;63;p14"/>
          <p:cNvSpPr/>
          <p:nvPr/>
        </p:nvSpPr>
        <p:spPr>
          <a:xfrm>
            <a:off x="3232800" y="1230950"/>
            <a:ext cx="2428200" cy="280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CICO Implemented</a:t>
            </a:r>
            <a:endParaRPr sz="1200"/>
          </a:p>
        </p:txBody>
      </p:sp>
      <p:cxnSp>
        <p:nvCxnSpPr>
          <p:cNvPr id="64" name="Google Shape;64;p14"/>
          <p:cNvCxnSpPr>
            <a:stCxn id="63" idx="2"/>
          </p:cNvCxnSpPr>
          <p:nvPr/>
        </p:nvCxnSpPr>
        <p:spPr>
          <a:xfrm>
            <a:off x="4446900" y="1511750"/>
            <a:ext cx="0" cy="226200"/>
          </a:xfrm>
          <a:prstGeom prst="straightConnector1">
            <a:avLst/>
          </a:prstGeom>
          <a:noFill/>
          <a:ln w="9525" cap="flat" cmpd="sng">
            <a:solidFill>
              <a:schemeClr val="dk2"/>
            </a:solidFill>
            <a:prstDash val="solid"/>
            <a:round/>
            <a:headEnd type="none" w="med" len="med"/>
            <a:tailEnd type="none" w="med" len="med"/>
          </a:ln>
        </p:spPr>
      </p:cxnSp>
      <p:sp>
        <p:nvSpPr>
          <p:cNvPr id="65" name="Google Shape;65;p14"/>
          <p:cNvSpPr/>
          <p:nvPr/>
        </p:nvSpPr>
        <p:spPr>
          <a:xfrm>
            <a:off x="3941550" y="1737950"/>
            <a:ext cx="1010700" cy="6177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t>Morning Check-In</a:t>
            </a:r>
            <a:endParaRPr sz="1000"/>
          </a:p>
        </p:txBody>
      </p:sp>
      <p:sp>
        <p:nvSpPr>
          <p:cNvPr id="66" name="Google Shape;66;p14"/>
          <p:cNvSpPr/>
          <p:nvPr/>
        </p:nvSpPr>
        <p:spPr>
          <a:xfrm>
            <a:off x="4825750" y="2355650"/>
            <a:ext cx="1059900" cy="6177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t>Regular Teacher Feedback</a:t>
            </a:r>
            <a:endParaRPr sz="1000"/>
          </a:p>
        </p:txBody>
      </p:sp>
      <p:cxnSp>
        <p:nvCxnSpPr>
          <p:cNvPr id="67" name="Google Shape;67;p14"/>
          <p:cNvCxnSpPr>
            <a:endCxn id="66" idx="1"/>
          </p:cNvCxnSpPr>
          <p:nvPr/>
        </p:nvCxnSpPr>
        <p:spPr>
          <a:xfrm>
            <a:off x="4833069" y="2248710"/>
            <a:ext cx="147900" cy="197400"/>
          </a:xfrm>
          <a:prstGeom prst="straightConnector1">
            <a:avLst/>
          </a:prstGeom>
          <a:noFill/>
          <a:ln w="9525" cap="flat" cmpd="sng">
            <a:solidFill>
              <a:schemeClr val="dk2"/>
            </a:solidFill>
            <a:prstDash val="solid"/>
            <a:round/>
            <a:headEnd type="none" w="med" len="med"/>
            <a:tailEnd type="triangle" w="med" len="med"/>
          </a:ln>
        </p:spPr>
      </p:cxnSp>
      <p:sp>
        <p:nvSpPr>
          <p:cNvPr id="68" name="Google Shape;68;p14"/>
          <p:cNvSpPr/>
          <p:nvPr/>
        </p:nvSpPr>
        <p:spPr>
          <a:xfrm>
            <a:off x="3860250" y="2931075"/>
            <a:ext cx="1128000" cy="6177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t>Afternoon Check-Out</a:t>
            </a:r>
            <a:endParaRPr sz="1000"/>
          </a:p>
        </p:txBody>
      </p:sp>
      <p:cxnSp>
        <p:nvCxnSpPr>
          <p:cNvPr id="69" name="Google Shape;69;p14"/>
          <p:cNvCxnSpPr>
            <a:endCxn id="68" idx="7"/>
          </p:cNvCxnSpPr>
          <p:nvPr/>
        </p:nvCxnSpPr>
        <p:spPr>
          <a:xfrm flipH="1">
            <a:off x="4823058" y="2882635"/>
            <a:ext cx="166500" cy="138900"/>
          </a:xfrm>
          <a:prstGeom prst="straightConnector1">
            <a:avLst/>
          </a:prstGeom>
          <a:noFill/>
          <a:ln w="9525" cap="flat" cmpd="sng">
            <a:solidFill>
              <a:schemeClr val="dk2"/>
            </a:solidFill>
            <a:prstDash val="solid"/>
            <a:round/>
            <a:headEnd type="none" w="med" len="med"/>
            <a:tailEnd type="triangle" w="med" len="med"/>
          </a:ln>
        </p:spPr>
      </p:cxnSp>
      <p:sp>
        <p:nvSpPr>
          <p:cNvPr id="70" name="Google Shape;70;p14"/>
          <p:cNvSpPr/>
          <p:nvPr/>
        </p:nvSpPr>
        <p:spPr>
          <a:xfrm>
            <a:off x="2955500" y="2355650"/>
            <a:ext cx="1059900" cy="6177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t>Parent Feedback</a:t>
            </a:r>
            <a:endParaRPr sz="1000"/>
          </a:p>
        </p:txBody>
      </p:sp>
      <p:cxnSp>
        <p:nvCxnSpPr>
          <p:cNvPr id="71" name="Google Shape;71;p14"/>
          <p:cNvCxnSpPr>
            <a:stCxn id="68" idx="1"/>
            <a:endCxn id="70" idx="5"/>
          </p:cNvCxnSpPr>
          <p:nvPr/>
        </p:nvCxnSpPr>
        <p:spPr>
          <a:xfrm rot="10800000">
            <a:off x="3860142" y="2882935"/>
            <a:ext cx="165300" cy="138600"/>
          </a:xfrm>
          <a:prstGeom prst="straightConnector1">
            <a:avLst/>
          </a:prstGeom>
          <a:noFill/>
          <a:ln w="9525" cap="flat" cmpd="sng">
            <a:solidFill>
              <a:schemeClr val="dk2"/>
            </a:solidFill>
            <a:prstDash val="solid"/>
            <a:round/>
            <a:headEnd type="none" w="med" len="med"/>
            <a:tailEnd type="triangle" w="med" len="med"/>
          </a:ln>
        </p:spPr>
      </p:cxnSp>
      <p:cxnSp>
        <p:nvCxnSpPr>
          <p:cNvPr id="72" name="Google Shape;72;p14"/>
          <p:cNvCxnSpPr/>
          <p:nvPr/>
        </p:nvCxnSpPr>
        <p:spPr>
          <a:xfrm rot="10800000" flipH="1">
            <a:off x="3738075" y="2187225"/>
            <a:ext cx="175500" cy="182400"/>
          </a:xfrm>
          <a:prstGeom prst="straightConnector1">
            <a:avLst/>
          </a:prstGeom>
          <a:noFill/>
          <a:ln w="9525" cap="flat" cmpd="sng">
            <a:solidFill>
              <a:schemeClr val="dk2"/>
            </a:solidFill>
            <a:prstDash val="solid"/>
            <a:round/>
            <a:headEnd type="none" w="med" len="med"/>
            <a:tailEnd type="triangle" w="med" len="med"/>
          </a:ln>
        </p:spPr>
      </p:cxnSp>
      <p:cxnSp>
        <p:nvCxnSpPr>
          <p:cNvPr id="73" name="Google Shape;73;p14"/>
          <p:cNvCxnSpPr/>
          <p:nvPr/>
        </p:nvCxnSpPr>
        <p:spPr>
          <a:xfrm>
            <a:off x="4952250" y="2064675"/>
            <a:ext cx="1171800" cy="0"/>
          </a:xfrm>
          <a:prstGeom prst="straightConnector1">
            <a:avLst/>
          </a:prstGeom>
          <a:noFill/>
          <a:ln w="9525" cap="flat" cmpd="sng">
            <a:solidFill>
              <a:schemeClr val="dk2"/>
            </a:solidFill>
            <a:prstDash val="solid"/>
            <a:round/>
            <a:headEnd type="none" w="med" len="med"/>
            <a:tailEnd type="triangle" w="med" len="med"/>
          </a:ln>
        </p:spPr>
      </p:cxnSp>
      <p:sp>
        <p:nvSpPr>
          <p:cNvPr id="74" name="Google Shape;74;p14"/>
          <p:cNvSpPr/>
          <p:nvPr/>
        </p:nvSpPr>
        <p:spPr>
          <a:xfrm>
            <a:off x="6199525" y="1947725"/>
            <a:ext cx="1608900" cy="5037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t>CICO Coordinator Summarizes Data for Decision-Making</a:t>
            </a:r>
            <a:endParaRPr sz="1100"/>
          </a:p>
        </p:txBody>
      </p:sp>
      <p:cxnSp>
        <p:nvCxnSpPr>
          <p:cNvPr id="75" name="Google Shape;75;p14"/>
          <p:cNvCxnSpPr/>
          <p:nvPr/>
        </p:nvCxnSpPr>
        <p:spPr>
          <a:xfrm>
            <a:off x="7003975" y="2451550"/>
            <a:ext cx="0" cy="182100"/>
          </a:xfrm>
          <a:prstGeom prst="straightConnector1">
            <a:avLst/>
          </a:prstGeom>
          <a:noFill/>
          <a:ln w="9525" cap="flat" cmpd="sng">
            <a:solidFill>
              <a:schemeClr val="dk2"/>
            </a:solidFill>
            <a:prstDash val="solid"/>
            <a:round/>
            <a:headEnd type="none" w="med" len="med"/>
            <a:tailEnd type="triangle" w="med" len="med"/>
          </a:ln>
        </p:spPr>
      </p:cxnSp>
      <p:sp>
        <p:nvSpPr>
          <p:cNvPr id="76" name="Google Shape;76;p14"/>
          <p:cNvSpPr/>
          <p:nvPr/>
        </p:nvSpPr>
        <p:spPr>
          <a:xfrm>
            <a:off x="6199525" y="2654775"/>
            <a:ext cx="1608900" cy="5037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100"/>
              <a:t>Bi-Weekly CICO Meeting to Assess Student Progress </a:t>
            </a:r>
            <a:endParaRPr sz="1100"/>
          </a:p>
        </p:txBody>
      </p:sp>
      <p:cxnSp>
        <p:nvCxnSpPr>
          <p:cNvPr id="77" name="Google Shape;77;p14"/>
          <p:cNvCxnSpPr/>
          <p:nvPr/>
        </p:nvCxnSpPr>
        <p:spPr>
          <a:xfrm>
            <a:off x="6573625" y="3148875"/>
            <a:ext cx="0" cy="182100"/>
          </a:xfrm>
          <a:prstGeom prst="straightConnector1">
            <a:avLst/>
          </a:prstGeom>
          <a:noFill/>
          <a:ln w="9525" cap="flat" cmpd="sng">
            <a:solidFill>
              <a:schemeClr val="dk2"/>
            </a:solidFill>
            <a:prstDash val="solid"/>
            <a:round/>
            <a:headEnd type="none" w="med" len="med"/>
            <a:tailEnd type="triangle" w="med" len="med"/>
          </a:ln>
        </p:spPr>
      </p:cxnSp>
      <p:sp>
        <p:nvSpPr>
          <p:cNvPr id="78" name="Google Shape;78;p14"/>
          <p:cNvSpPr/>
          <p:nvPr/>
        </p:nvSpPr>
        <p:spPr>
          <a:xfrm>
            <a:off x="6135025" y="3361825"/>
            <a:ext cx="877200" cy="449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Revise Program</a:t>
            </a:r>
            <a:endParaRPr sz="1200"/>
          </a:p>
        </p:txBody>
      </p:sp>
      <p:sp>
        <p:nvSpPr>
          <p:cNvPr id="79" name="Google Shape;79;p14"/>
          <p:cNvSpPr/>
          <p:nvPr/>
        </p:nvSpPr>
        <p:spPr>
          <a:xfrm>
            <a:off x="7143475" y="3361825"/>
            <a:ext cx="877200" cy="449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Exit Program</a:t>
            </a:r>
            <a:endParaRPr sz="1200"/>
          </a:p>
        </p:txBody>
      </p:sp>
      <p:cxnSp>
        <p:nvCxnSpPr>
          <p:cNvPr id="80" name="Google Shape;80;p14"/>
          <p:cNvCxnSpPr/>
          <p:nvPr/>
        </p:nvCxnSpPr>
        <p:spPr>
          <a:xfrm>
            <a:off x="7231350" y="3159375"/>
            <a:ext cx="240600" cy="161100"/>
          </a:xfrm>
          <a:prstGeom prst="straightConnector1">
            <a:avLst/>
          </a:prstGeom>
          <a:noFill/>
          <a:ln w="9525" cap="flat" cmpd="sng">
            <a:solidFill>
              <a:schemeClr val="dk2"/>
            </a:solidFill>
            <a:prstDash val="solid"/>
            <a:round/>
            <a:headEnd type="none" w="med" len="med"/>
            <a:tailEnd type="triangle" w="med" len="med"/>
          </a:ln>
        </p:spPr>
      </p:cxnSp>
      <p:cxnSp>
        <p:nvCxnSpPr>
          <p:cNvPr id="81" name="Google Shape;81;p14"/>
          <p:cNvCxnSpPr/>
          <p:nvPr/>
        </p:nvCxnSpPr>
        <p:spPr>
          <a:xfrm flipH="1">
            <a:off x="5829450" y="3033800"/>
            <a:ext cx="351000" cy="578100"/>
          </a:xfrm>
          <a:prstGeom prst="straightConnector1">
            <a:avLst/>
          </a:prstGeom>
          <a:noFill/>
          <a:ln w="9525" cap="flat" cmpd="sng">
            <a:solidFill>
              <a:schemeClr val="dk2"/>
            </a:solidFill>
            <a:prstDash val="solid"/>
            <a:round/>
            <a:headEnd type="none" w="med" len="med"/>
            <a:tailEnd type="triangle" w="med" len="med"/>
          </a:ln>
        </p:spPr>
      </p:cxnSp>
      <p:cxnSp>
        <p:nvCxnSpPr>
          <p:cNvPr id="82" name="Google Shape;82;p14"/>
          <p:cNvCxnSpPr/>
          <p:nvPr/>
        </p:nvCxnSpPr>
        <p:spPr>
          <a:xfrm rot="10800000">
            <a:off x="5910400" y="3687900"/>
            <a:ext cx="217500" cy="2100"/>
          </a:xfrm>
          <a:prstGeom prst="straightConnector1">
            <a:avLst/>
          </a:prstGeom>
          <a:noFill/>
          <a:ln w="9525" cap="flat" cmpd="sng">
            <a:solidFill>
              <a:schemeClr val="dk2"/>
            </a:solidFill>
            <a:prstDash val="solid"/>
            <a:round/>
            <a:headEnd type="none" w="med" len="med"/>
            <a:tailEnd type="triangle" w="med" len="med"/>
          </a:ln>
        </p:spPr>
      </p:cxnSp>
      <p:cxnSp>
        <p:nvCxnSpPr>
          <p:cNvPr id="83" name="Google Shape;83;p14"/>
          <p:cNvCxnSpPr/>
          <p:nvPr/>
        </p:nvCxnSpPr>
        <p:spPr>
          <a:xfrm rot="10800000">
            <a:off x="2706350" y="3688950"/>
            <a:ext cx="3087900" cy="0"/>
          </a:xfrm>
          <a:prstGeom prst="straightConnector1">
            <a:avLst/>
          </a:prstGeom>
          <a:noFill/>
          <a:ln w="9525" cap="flat" cmpd="sng">
            <a:solidFill>
              <a:schemeClr val="dk2"/>
            </a:solidFill>
            <a:prstDash val="solid"/>
            <a:round/>
            <a:headEnd type="none" w="med" len="med"/>
            <a:tailEnd type="none" w="med" len="med"/>
          </a:ln>
        </p:spPr>
      </p:cxnSp>
      <p:cxnSp>
        <p:nvCxnSpPr>
          <p:cNvPr id="84" name="Google Shape;84;p14"/>
          <p:cNvCxnSpPr/>
          <p:nvPr/>
        </p:nvCxnSpPr>
        <p:spPr>
          <a:xfrm rot="10800000">
            <a:off x="2713475" y="1405750"/>
            <a:ext cx="0" cy="2273700"/>
          </a:xfrm>
          <a:prstGeom prst="straightConnector1">
            <a:avLst/>
          </a:prstGeom>
          <a:noFill/>
          <a:ln w="9525" cap="flat" cmpd="sng">
            <a:solidFill>
              <a:schemeClr val="dk2"/>
            </a:solidFill>
            <a:prstDash val="solid"/>
            <a:round/>
            <a:headEnd type="none" w="med" len="med"/>
            <a:tailEnd type="none" w="med" len="med"/>
          </a:ln>
        </p:spPr>
      </p:cxnSp>
      <p:cxnSp>
        <p:nvCxnSpPr>
          <p:cNvPr id="85" name="Google Shape;85;p14"/>
          <p:cNvCxnSpPr>
            <a:endCxn id="63" idx="1"/>
          </p:cNvCxnSpPr>
          <p:nvPr/>
        </p:nvCxnSpPr>
        <p:spPr>
          <a:xfrm rot="10800000" flipH="1">
            <a:off x="2713500" y="1371350"/>
            <a:ext cx="519300" cy="39300"/>
          </a:xfrm>
          <a:prstGeom prst="straightConnector1">
            <a:avLst/>
          </a:prstGeom>
          <a:noFill/>
          <a:ln w="9525" cap="flat" cmpd="sng">
            <a:solidFill>
              <a:schemeClr val="dk2"/>
            </a:solidFill>
            <a:prstDash val="solid"/>
            <a:round/>
            <a:headEnd type="none" w="med" len="med"/>
            <a:tailEnd type="triangle" w="med" len="med"/>
          </a:ln>
        </p:spPr>
      </p:cxnSp>
      <p:sp>
        <p:nvSpPr>
          <p:cNvPr id="86" name="Google Shape;86;p14"/>
          <p:cNvSpPr txBox="1"/>
          <p:nvPr/>
        </p:nvSpPr>
        <p:spPr>
          <a:xfrm>
            <a:off x="159075" y="4629375"/>
            <a:ext cx="3754500" cy="323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900" i="1"/>
              <a:t>(Crone, Hawken, &amp; Horner, 2010, p. 16)  Figure 5.1</a:t>
            </a:r>
            <a:endParaRPr sz="900"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5"/>
          <p:cNvSpPr txBox="1">
            <a:spLocks noGrp="1"/>
          </p:cNvSpPr>
          <p:nvPr>
            <p:ph type="title"/>
          </p:nvPr>
        </p:nvSpPr>
        <p:spPr>
          <a:xfrm>
            <a:off x="353900" y="400050"/>
            <a:ext cx="7132500" cy="857400"/>
          </a:xfrm>
          <a:prstGeom prst="rect">
            <a:avLst/>
          </a:prstGeom>
          <a:noFill/>
          <a:ln>
            <a:noFill/>
          </a:ln>
        </p:spPr>
        <p:txBody>
          <a:bodyPr spcFirstLastPara="1" wrap="square" lIns="68575" tIns="34275" rIns="68575" bIns="34275" anchor="ctr" anchorCtr="0">
            <a:normAutofit/>
          </a:bodyPr>
          <a:lstStyle/>
          <a:p>
            <a:pPr marL="0" lvl="0" indent="0" algn="l" rtl="0">
              <a:spcBef>
                <a:spcPts val="0"/>
              </a:spcBef>
              <a:spcAft>
                <a:spcPts val="0"/>
              </a:spcAft>
              <a:buClr>
                <a:schemeClr val="dk1"/>
              </a:buClr>
              <a:buSzPts val="3500"/>
              <a:buFont typeface="Calibri"/>
              <a:buNone/>
            </a:pPr>
            <a:r>
              <a:rPr lang="en" sz="3500">
                <a:latin typeface="Arial"/>
                <a:ea typeface="Arial"/>
                <a:cs typeface="Arial"/>
                <a:sym typeface="Arial"/>
              </a:rPr>
              <a:t>CICO: Components</a:t>
            </a:r>
            <a:r>
              <a:rPr lang="en" sz="2300">
                <a:latin typeface="Arial"/>
                <a:ea typeface="Arial"/>
                <a:cs typeface="Arial"/>
                <a:sym typeface="Arial"/>
              </a:rPr>
              <a:t>: </a:t>
            </a:r>
            <a:r>
              <a:rPr lang="en" sz="3250">
                <a:latin typeface="Arial"/>
                <a:ea typeface="Arial"/>
                <a:cs typeface="Arial"/>
                <a:sym typeface="Arial"/>
              </a:rPr>
              <a:t>The </a:t>
            </a:r>
            <a:r>
              <a:rPr lang="en">
                <a:latin typeface="Arial"/>
                <a:ea typeface="Arial"/>
                <a:cs typeface="Arial"/>
                <a:sym typeface="Arial"/>
              </a:rPr>
              <a:t>Daily Cycle</a:t>
            </a:r>
            <a:br>
              <a:rPr lang="en">
                <a:latin typeface="Arial"/>
                <a:ea typeface="Arial"/>
                <a:cs typeface="Arial"/>
                <a:sym typeface="Arial"/>
              </a:rPr>
            </a:br>
            <a:r>
              <a:rPr lang="en" sz="2188">
                <a:latin typeface="Arial"/>
                <a:ea typeface="Arial"/>
                <a:cs typeface="Arial"/>
                <a:sym typeface="Arial"/>
              </a:rPr>
              <a:t>(March &amp; Horner, 1998)</a:t>
            </a:r>
            <a:endParaRPr>
              <a:latin typeface="Arial"/>
              <a:ea typeface="Arial"/>
              <a:cs typeface="Arial"/>
              <a:sym typeface="Arial"/>
            </a:endParaRPr>
          </a:p>
        </p:txBody>
      </p:sp>
      <p:sp>
        <p:nvSpPr>
          <p:cNvPr id="94" name="Google Shape;94;p15"/>
          <p:cNvSpPr txBox="1">
            <a:spLocks noGrp="1"/>
          </p:cNvSpPr>
          <p:nvPr>
            <p:ph type="body" idx="1"/>
          </p:nvPr>
        </p:nvSpPr>
        <p:spPr>
          <a:xfrm>
            <a:off x="1093550" y="2026775"/>
            <a:ext cx="6547200" cy="2765700"/>
          </a:xfrm>
          <a:prstGeom prst="rect">
            <a:avLst/>
          </a:prstGeom>
          <a:noFill/>
          <a:ln>
            <a:noFill/>
          </a:ln>
        </p:spPr>
        <p:txBody>
          <a:bodyPr spcFirstLastPara="1" wrap="square" lIns="68575" tIns="34275" rIns="68575" bIns="34275" anchor="t" anchorCtr="0">
            <a:normAutofit/>
          </a:bodyPr>
          <a:lstStyle/>
          <a:p>
            <a:pPr marL="457200" lvl="0" indent="-457200" algn="l" rtl="0">
              <a:lnSpc>
                <a:spcPct val="90000"/>
              </a:lnSpc>
              <a:spcBef>
                <a:spcPts val="0"/>
              </a:spcBef>
              <a:spcAft>
                <a:spcPts val="0"/>
              </a:spcAft>
              <a:buClr>
                <a:schemeClr val="dk1"/>
              </a:buClr>
              <a:buSzPts val="2100"/>
              <a:buNone/>
            </a:pPr>
            <a:r>
              <a:rPr lang="en" b="1">
                <a:solidFill>
                  <a:schemeClr val="dk1"/>
                </a:solidFill>
                <a:latin typeface="Arial"/>
                <a:ea typeface="Arial"/>
                <a:cs typeface="Arial"/>
                <a:sym typeface="Arial"/>
              </a:rPr>
              <a:t>1. Check-in with assigned adult upon arrival to school</a:t>
            </a:r>
            <a:endParaRPr b="1">
              <a:solidFill>
                <a:schemeClr val="dk1"/>
              </a:solidFill>
              <a:latin typeface="Arial"/>
              <a:ea typeface="Arial"/>
              <a:cs typeface="Arial"/>
              <a:sym typeface="Arial"/>
            </a:endParaRPr>
          </a:p>
          <a:p>
            <a:pPr marL="457200" lvl="0" indent="-457200" algn="l" rtl="0">
              <a:lnSpc>
                <a:spcPct val="90000"/>
              </a:lnSpc>
              <a:spcBef>
                <a:spcPts val="800"/>
              </a:spcBef>
              <a:spcAft>
                <a:spcPts val="0"/>
              </a:spcAft>
              <a:buClr>
                <a:schemeClr val="dk1"/>
              </a:buClr>
              <a:buSzPts val="2100"/>
              <a:buNone/>
            </a:pPr>
            <a:r>
              <a:rPr lang="en" sz="1800">
                <a:solidFill>
                  <a:schemeClr val="dk1"/>
                </a:solidFill>
                <a:latin typeface="Arial"/>
                <a:ea typeface="Arial"/>
                <a:cs typeface="Arial"/>
                <a:sym typeface="Arial"/>
              </a:rPr>
              <a:t>	* Adult positively greets student</a:t>
            </a:r>
            <a:endParaRPr sz="1800">
              <a:solidFill>
                <a:schemeClr val="dk1"/>
              </a:solidFill>
              <a:latin typeface="Arial"/>
              <a:ea typeface="Arial"/>
              <a:cs typeface="Arial"/>
              <a:sym typeface="Arial"/>
            </a:endParaRPr>
          </a:p>
          <a:p>
            <a:pPr marL="457200" lvl="0" indent="-457200" algn="l" rtl="0">
              <a:lnSpc>
                <a:spcPct val="90000"/>
              </a:lnSpc>
              <a:spcBef>
                <a:spcPts val="800"/>
              </a:spcBef>
              <a:spcAft>
                <a:spcPts val="0"/>
              </a:spcAft>
              <a:buClr>
                <a:schemeClr val="dk1"/>
              </a:buClr>
              <a:buSzPts val="2100"/>
              <a:buNone/>
            </a:pPr>
            <a:r>
              <a:rPr lang="en" sz="1800">
                <a:solidFill>
                  <a:schemeClr val="dk1"/>
                </a:solidFill>
                <a:latin typeface="Arial"/>
                <a:ea typeface="Arial"/>
                <a:cs typeface="Arial"/>
                <a:sym typeface="Arial"/>
              </a:rPr>
              <a:t>	* Review School-wide expectations (daily goals) </a:t>
            </a:r>
            <a:endParaRPr sz="1800">
              <a:solidFill>
                <a:schemeClr val="dk1"/>
              </a:solidFill>
              <a:latin typeface="Arial"/>
              <a:ea typeface="Arial"/>
              <a:cs typeface="Arial"/>
              <a:sym typeface="Arial"/>
            </a:endParaRPr>
          </a:p>
          <a:p>
            <a:pPr marL="457200" lvl="0" indent="-457200" algn="l" rtl="0">
              <a:lnSpc>
                <a:spcPct val="90000"/>
              </a:lnSpc>
              <a:spcBef>
                <a:spcPts val="800"/>
              </a:spcBef>
              <a:spcAft>
                <a:spcPts val="0"/>
              </a:spcAft>
              <a:buClr>
                <a:schemeClr val="dk1"/>
              </a:buClr>
              <a:buSzPts val="2100"/>
              <a:buNone/>
            </a:pPr>
            <a:r>
              <a:rPr lang="en" sz="1800">
                <a:solidFill>
                  <a:schemeClr val="dk1"/>
                </a:solidFill>
                <a:latin typeface="Arial"/>
                <a:ea typeface="Arial"/>
                <a:cs typeface="Arial"/>
                <a:sym typeface="Arial"/>
              </a:rPr>
              <a:t>	* Students pick up new Daily Progress Report card</a:t>
            </a:r>
            <a:endParaRPr sz="1800">
              <a:solidFill>
                <a:schemeClr val="dk1"/>
              </a:solidFill>
              <a:latin typeface="Arial"/>
              <a:ea typeface="Arial"/>
              <a:cs typeface="Arial"/>
              <a:sym typeface="Arial"/>
            </a:endParaRPr>
          </a:p>
          <a:p>
            <a:pPr marL="457200" lvl="0" indent="-457200" algn="l" rtl="0">
              <a:lnSpc>
                <a:spcPct val="90000"/>
              </a:lnSpc>
              <a:spcBef>
                <a:spcPts val="800"/>
              </a:spcBef>
              <a:spcAft>
                <a:spcPts val="0"/>
              </a:spcAft>
              <a:buClr>
                <a:schemeClr val="dk1"/>
              </a:buClr>
              <a:buSzPts val="2100"/>
              <a:buNone/>
            </a:pPr>
            <a:r>
              <a:rPr lang="en" sz="1800">
                <a:solidFill>
                  <a:schemeClr val="dk1"/>
                </a:solidFill>
                <a:latin typeface="Arial"/>
                <a:ea typeface="Arial"/>
                <a:cs typeface="Arial"/>
                <a:sym typeface="Arial"/>
              </a:rPr>
              <a:t>	* Provide materials (pencil etc.) if needed</a:t>
            </a:r>
            <a:endParaRPr sz="1800">
              <a:solidFill>
                <a:schemeClr val="dk1"/>
              </a:solidFill>
              <a:latin typeface="Arial"/>
              <a:ea typeface="Arial"/>
              <a:cs typeface="Arial"/>
              <a:sym typeface="Arial"/>
            </a:endParaRPr>
          </a:p>
          <a:p>
            <a:pPr marL="457200" lvl="0" indent="-457200" algn="l" rtl="0">
              <a:lnSpc>
                <a:spcPct val="90000"/>
              </a:lnSpc>
              <a:spcBef>
                <a:spcPts val="800"/>
              </a:spcBef>
              <a:spcAft>
                <a:spcPts val="0"/>
              </a:spcAft>
              <a:buClr>
                <a:schemeClr val="dk1"/>
              </a:buClr>
              <a:buSzPts val="2100"/>
              <a:buNone/>
            </a:pPr>
            <a:r>
              <a:rPr lang="en" sz="1800">
                <a:solidFill>
                  <a:schemeClr val="dk1"/>
                </a:solidFill>
                <a:latin typeface="Arial"/>
                <a:ea typeface="Arial"/>
                <a:cs typeface="Arial"/>
                <a:sym typeface="Arial"/>
              </a:rPr>
              <a:t>	* Turn in previous day’s signed form (optional)</a:t>
            </a:r>
            <a:endParaRPr sz="1800">
              <a:solidFill>
                <a:schemeClr val="dk1"/>
              </a:solidFill>
              <a:latin typeface="Arial"/>
              <a:ea typeface="Arial"/>
              <a:cs typeface="Arial"/>
              <a:sym typeface="Arial"/>
            </a:endParaRPr>
          </a:p>
          <a:p>
            <a:pPr marL="457200" lvl="0" indent="-457200" algn="l" rtl="0">
              <a:lnSpc>
                <a:spcPct val="90000"/>
              </a:lnSpc>
              <a:spcBef>
                <a:spcPts val="800"/>
              </a:spcBef>
              <a:spcAft>
                <a:spcPts val="1200"/>
              </a:spcAft>
              <a:buClr>
                <a:schemeClr val="dk1"/>
              </a:buClr>
              <a:buSzPts val="2100"/>
              <a:buNone/>
            </a:pPr>
            <a:r>
              <a:rPr lang="en" sz="1800">
                <a:solidFill>
                  <a:schemeClr val="dk1"/>
                </a:solidFill>
                <a:latin typeface="Arial"/>
                <a:ea typeface="Arial"/>
                <a:cs typeface="Arial"/>
                <a:sym typeface="Arial"/>
              </a:rPr>
              <a:t>	* Provide reinforcer for check-in (optional)</a:t>
            </a:r>
            <a:endParaRPr sz="1800">
              <a:solidFill>
                <a:schemeClr val="dk1"/>
              </a:solidFill>
              <a:latin typeface="Arial"/>
              <a:ea typeface="Arial"/>
              <a:cs typeface="Arial"/>
              <a:sym typeface="Arial"/>
            </a:endParaRPr>
          </a:p>
        </p:txBody>
      </p:sp>
      <p:sp>
        <p:nvSpPr>
          <p:cNvPr id="95" name="Google Shape;95;p15"/>
          <p:cNvSpPr txBox="1"/>
          <p:nvPr/>
        </p:nvSpPr>
        <p:spPr>
          <a:xfrm>
            <a:off x="7174025" y="4744250"/>
            <a:ext cx="1604700" cy="3462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i="1"/>
              <a:t>Slides courtesy of </a:t>
            </a:r>
            <a:r>
              <a:rPr lang="en" sz="900" i="1">
                <a:solidFill>
                  <a:srgbClr val="000000"/>
                </a:solidFill>
                <a:latin typeface="Arial"/>
                <a:ea typeface="Arial"/>
                <a:cs typeface="Arial"/>
                <a:sym typeface="Arial"/>
              </a:rPr>
              <a:t>Illinois PBIS Network</a:t>
            </a:r>
            <a:endParaRPr sz="1100"/>
          </a:p>
        </p:txBody>
      </p:sp>
      <p:cxnSp>
        <p:nvCxnSpPr>
          <p:cNvPr id="96" name="Google Shape;96;p15"/>
          <p:cNvCxnSpPr/>
          <p:nvPr/>
        </p:nvCxnSpPr>
        <p:spPr>
          <a:xfrm>
            <a:off x="1529613" y="1587225"/>
            <a:ext cx="5820900" cy="0"/>
          </a:xfrm>
          <a:prstGeom prst="straightConnector1">
            <a:avLst/>
          </a:prstGeom>
          <a:noFill/>
          <a:ln w="9525" cap="flat" cmpd="sng">
            <a:solidFill>
              <a:schemeClr val="dk2"/>
            </a:solidFill>
            <a:prstDash val="solid"/>
            <a:round/>
            <a:headEnd type="none" w="med" len="med"/>
            <a:tailEnd type="none" w="med" len="med"/>
          </a:ln>
        </p:spPr>
      </p:cxnSp>
      <p:sp>
        <p:nvSpPr>
          <p:cNvPr id="97" name="Google Shape;97;p15"/>
          <p:cNvSpPr/>
          <p:nvPr/>
        </p:nvSpPr>
        <p:spPr>
          <a:xfrm>
            <a:off x="489788" y="1469325"/>
            <a:ext cx="1361400" cy="349800"/>
          </a:xfrm>
          <a:prstGeom prst="roundRect">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Start of School Day</a:t>
            </a:r>
            <a:endParaRPr sz="1200" b="1"/>
          </a:p>
        </p:txBody>
      </p:sp>
      <p:sp>
        <p:nvSpPr>
          <p:cNvPr id="98" name="Google Shape;98;p15"/>
          <p:cNvSpPr/>
          <p:nvPr/>
        </p:nvSpPr>
        <p:spPr>
          <a:xfrm>
            <a:off x="7174025" y="1412325"/>
            <a:ext cx="13614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End of School Day</a:t>
            </a:r>
            <a:endParaRPr sz="1200" b="1"/>
          </a:p>
        </p:txBody>
      </p:sp>
      <p:sp>
        <p:nvSpPr>
          <p:cNvPr id="99" name="Google Shape;99;p15"/>
          <p:cNvSpPr/>
          <p:nvPr/>
        </p:nvSpPr>
        <p:spPr>
          <a:xfrm>
            <a:off x="3324463" y="1412325"/>
            <a:ext cx="29112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Throughout the  Day</a:t>
            </a:r>
            <a:endParaRPr sz="12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6"/>
          <p:cNvSpPr txBox="1">
            <a:spLocks noGrp="1"/>
          </p:cNvSpPr>
          <p:nvPr>
            <p:ph type="body" idx="1"/>
          </p:nvPr>
        </p:nvSpPr>
        <p:spPr>
          <a:xfrm>
            <a:off x="482550" y="2241150"/>
            <a:ext cx="6549900" cy="2902500"/>
          </a:xfrm>
          <a:prstGeom prst="rect">
            <a:avLst/>
          </a:prstGeom>
          <a:noFill/>
          <a:ln>
            <a:noFill/>
          </a:ln>
        </p:spPr>
        <p:txBody>
          <a:bodyPr spcFirstLastPara="1" wrap="square" lIns="68575" tIns="34275" rIns="68575" bIns="34275" anchor="t" anchorCtr="0">
            <a:normAutofit/>
          </a:bodyPr>
          <a:lstStyle/>
          <a:p>
            <a:pPr marL="457200" lvl="0" indent="-457200" algn="l" rtl="0">
              <a:lnSpc>
                <a:spcPct val="80000"/>
              </a:lnSpc>
              <a:spcBef>
                <a:spcPts val="0"/>
              </a:spcBef>
              <a:spcAft>
                <a:spcPts val="0"/>
              </a:spcAft>
              <a:buClr>
                <a:schemeClr val="dk1"/>
              </a:buClr>
              <a:buSzPts val="1800"/>
              <a:buNone/>
            </a:pPr>
            <a:r>
              <a:rPr lang="en" sz="1800" b="1">
                <a:solidFill>
                  <a:schemeClr val="dk1"/>
                </a:solidFill>
              </a:rPr>
              <a:t>2. At each class:</a:t>
            </a:r>
            <a:endParaRPr b="1">
              <a:solidFill>
                <a:schemeClr val="dk1"/>
              </a:solidFill>
            </a:endParaRPr>
          </a:p>
          <a:p>
            <a:pPr marL="457200" lvl="0" indent="-457200" algn="l" rtl="0">
              <a:lnSpc>
                <a:spcPct val="80000"/>
              </a:lnSpc>
              <a:spcBef>
                <a:spcPts val="800"/>
              </a:spcBef>
              <a:spcAft>
                <a:spcPts val="0"/>
              </a:spcAft>
              <a:buSzPts val="1800"/>
              <a:buChar char="●"/>
            </a:pPr>
            <a:r>
              <a:rPr lang="en" sz="1800">
                <a:solidFill>
                  <a:schemeClr val="dk1"/>
                </a:solidFill>
              </a:rPr>
              <a:t>Teacher provides positive feedback and, if needed, corrective behavioral feedback</a:t>
            </a:r>
            <a:endParaRPr>
              <a:solidFill>
                <a:schemeClr val="dk1"/>
              </a:solidFill>
            </a:endParaRPr>
          </a:p>
          <a:p>
            <a:pPr marL="457200" lvl="0" indent="-457200" algn="l" rtl="0">
              <a:lnSpc>
                <a:spcPct val="80000"/>
              </a:lnSpc>
              <a:spcBef>
                <a:spcPts val="800"/>
              </a:spcBef>
              <a:spcAft>
                <a:spcPts val="0"/>
              </a:spcAft>
              <a:buSzPts val="1800"/>
              <a:buChar char="●"/>
            </a:pPr>
            <a:r>
              <a:rPr lang="en" sz="1800">
                <a:solidFill>
                  <a:schemeClr val="dk1"/>
                </a:solidFill>
              </a:rPr>
              <a:t>Teacher completes DPR </a:t>
            </a:r>
            <a:r>
              <a:rPr lang="en" sz="1800" b="1" i="1">
                <a:solidFill>
                  <a:schemeClr val="dk1"/>
                </a:solidFill>
              </a:rPr>
              <a:t>or</a:t>
            </a:r>
            <a:endParaRPr>
              <a:solidFill>
                <a:schemeClr val="dk1"/>
              </a:solidFill>
            </a:endParaRPr>
          </a:p>
          <a:p>
            <a:pPr marL="457200" lvl="0" indent="-457200" algn="l" rtl="0">
              <a:lnSpc>
                <a:spcPct val="80000"/>
              </a:lnSpc>
              <a:spcBef>
                <a:spcPts val="800"/>
              </a:spcBef>
              <a:spcAft>
                <a:spcPts val="0"/>
              </a:spcAft>
              <a:buClr>
                <a:schemeClr val="dk1"/>
              </a:buClr>
              <a:buSzPts val="1800"/>
              <a:buChar char="●"/>
            </a:pPr>
            <a:r>
              <a:rPr lang="en" sz="1800">
                <a:solidFill>
                  <a:schemeClr val="dk1"/>
                </a:solidFill>
              </a:rPr>
              <a:t>Student completes self-monitoring DPR/teacher checks and initials card (</a:t>
            </a:r>
            <a:r>
              <a:rPr lang="en" sz="1800" i="1">
                <a:solidFill>
                  <a:schemeClr val="dk1"/>
                </a:solidFill>
              </a:rPr>
              <a:t>self-monitoring normally happens as students begin to successfully exit the intervention)</a:t>
            </a:r>
            <a:r>
              <a:rPr lang="en" sz="1800">
                <a:solidFill>
                  <a:schemeClr val="dk1"/>
                </a:solidFill>
              </a:rPr>
              <a:t>	</a:t>
            </a:r>
            <a:r>
              <a:rPr lang="en" sz="1800"/>
              <a:t>	</a:t>
            </a:r>
            <a:endParaRPr/>
          </a:p>
        </p:txBody>
      </p:sp>
      <p:sp>
        <p:nvSpPr>
          <p:cNvPr id="107" name="Google Shape;107;p16"/>
          <p:cNvSpPr txBox="1"/>
          <p:nvPr/>
        </p:nvSpPr>
        <p:spPr>
          <a:xfrm>
            <a:off x="7540225" y="4680926"/>
            <a:ext cx="1257300" cy="346200"/>
          </a:xfrm>
          <a:prstGeom prst="rect">
            <a:avLst/>
          </a:prstGeom>
          <a:noFill/>
          <a:ln>
            <a:noFill/>
          </a:ln>
        </p:spPr>
        <p:txBody>
          <a:bodyPr spcFirstLastPara="1" wrap="square" lIns="68575" tIns="34275" rIns="68575" bIns="34275" anchor="t" anchorCtr="0">
            <a:spAutoFit/>
          </a:bodyPr>
          <a:lstStyle/>
          <a:p>
            <a:pPr marL="0" lvl="0" indent="0" algn="l" rtl="0">
              <a:spcBef>
                <a:spcPts val="0"/>
              </a:spcBef>
              <a:spcAft>
                <a:spcPts val="0"/>
              </a:spcAft>
              <a:buClr>
                <a:schemeClr val="dk1"/>
              </a:buClr>
              <a:buFont typeface="Arial"/>
              <a:buNone/>
            </a:pPr>
            <a:r>
              <a:rPr lang="en" sz="900" i="1">
                <a:solidFill>
                  <a:schemeClr val="dk1"/>
                </a:solidFill>
              </a:rPr>
              <a:t>Slides courtesy of Illinois PBIS Network</a:t>
            </a:r>
            <a:endParaRPr sz="1100"/>
          </a:p>
        </p:txBody>
      </p:sp>
      <p:sp>
        <p:nvSpPr>
          <p:cNvPr id="108" name="Google Shape;108;p16"/>
          <p:cNvSpPr txBox="1">
            <a:spLocks noGrp="1"/>
          </p:cNvSpPr>
          <p:nvPr>
            <p:ph type="title"/>
          </p:nvPr>
        </p:nvSpPr>
        <p:spPr>
          <a:xfrm>
            <a:off x="321750" y="239250"/>
            <a:ext cx="8318700" cy="629700"/>
          </a:xfrm>
          <a:prstGeom prst="rect">
            <a:avLst/>
          </a:prstGeom>
          <a:noFill/>
          <a:ln>
            <a:noFill/>
          </a:ln>
        </p:spPr>
        <p:txBody>
          <a:bodyPr spcFirstLastPara="1" wrap="square" lIns="68575" tIns="34275" rIns="68575" bIns="34275" anchor="ctr" anchorCtr="0">
            <a:normAutofit/>
          </a:bodyPr>
          <a:lstStyle/>
          <a:p>
            <a:pPr marL="0" lvl="0" indent="0" algn="l" rtl="0">
              <a:spcBef>
                <a:spcPts val="0"/>
              </a:spcBef>
              <a:spcAft>
                <a:spcPts val="0"/>
              </a:spcAft>
              <a:buClr>
                <a:schemeClr val="dk1"/>
              </a:buClr>
              <a:buSzPts val="3500"/>
              <a:buFont typeface="Calibri"/>
              <a:buNone/>
            </a:pPr>
            <a:r>
              <a:rPr lang="en" sz="3500">
                <a:solidFill>
                  <a:srgbClr val="000000"/>
                </a:solidFill>
                <a:latin typeface="Arial"/>
                <a:ea typeface="Arial"/>
                <a:cs typeface="Arial"/>
                <a:sym typeface="Arial"/>
              </a:rPr>
              <a:t>CICO: Components</a:t>
            </a:r>
            <a:r>
              <a:rPr lang="en" sz="2300">
                <a:solidFill>
                  <a:srgbClr val="000000"/>
                </a:solidFill>
                <a:latin typeface="Arial"/>
                <a:ea typeface="Arial"/>
                <a:cs typeface="Arial"/>
                <a:sym typeface="Arial"/>
              </a:rPr>
              <a:t>: </a:t>
            </a:r>
            <a:r>
              <a:rPr lang="en" sz="3250">
                <a:solidFill>
                  <a:srgbClr val="000000"/>
                </a:solidFill>
                <a:latin typeface="Arial"/>
                <a:ea typeface="Arial"/>
                <a:cs typeface="Arial"/>
                <a:sym typeface="Arial"/>
              </a:rPr>
              <a:t>The </a:t>
            </a:r>
            <a:r>
              <a:rPr lang="en"/>
              <a:t>Daily Cycle (cont.) </a:t>
            </a:r>
            <a:endParaRPr/>
          </a:p>
        </p:txBody>
      </p:sp>
      <p:cxnSp>
        <p:nvCxnSpPr>
          <p:cNvPr id="109" name="Google Shape;109;p16"/>
          <p:cNvCxnSpPr/>
          <p:nvPr/>
        </p:nvCxnSpPr>
        <p:spPr>
          <a:xfrm>
            <a:off x="1500925" y="1587225"/>
            <a:ext cx="5820900" cy="0"/>
          </a:xfrm>
          <a:prstGeom prst="straightConnector1">
            <a:avLst/>
          </a:prstGeom>
          <a:noFill/>
          <a:ln w="9525" cap="flat" cmpd="sng">
            <a:solidFill>
              <a:schemeClr val="dk2"/>
            </a:solidFill>
            <a:prstDash val="solid"/>
            <a:round/>
            <a:headEnd type="none" w="med" len="med"/>
            <a:tailEnd type="none" w="med" len="med"/>
          </a:ln>
        </p:spPr>
      </p:cxnSp>
      <p:sp>
        <p:nvSpPr>
          <p:cNvPr id="110" name="Google Shape;110;p16"/>
          <p:cNvSpPr/>
          <p:nvPr/>
        </p:nvSpPr>
        <p:spPr>
          <a:xfrm>
            <a:off x="461100" y="1469325"/>
            <a:ext cx="13614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Start of School Day</a:t>
            </a:r>
            <a:endParaRPr sz="1200" b="1"/>
          </a:p>
        </p:txBody>
      </p:sp>
      <p:sp>
        <p:nvSpPr>
          <p:cNvPr id="111" name="Google Shape;111;p16"/>
          <p:cNvSpPr/>
          <p:nvPr/>
        </p:nvSpPr>
        <p:spPr>
          <a:xfrm>
            <a:off x="7174025" y="1412325"/>
            <a:ext cx="13614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End of School Day</a:t>
            </a:r>
            <a:endParaRPr sz="1200" b="1"/>
          </a:p>
        </p:txBody>
      </p:sp>
      <p:sp>
        <p:nvSpPr>
          <p:cNvPr id="112" name="Google Shape;112;p16"/>
          <p:cNvSpPr/>
          <p:nvPr/>
        </p:nvSpPr>
        <p:spPr>
          <a:xfrm>
            <a:off x="3295775" y="1412325"/>
            <a:ext cx="2911200" cy="349800"/>
          </a:xfrm>
          <a:prstGeom prst="roundRect">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Throughout the  Day</a:t>
            </a:r>
            <a:endParaRPr sz="12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7"/>
          <p:cNvSpPr txBox="1">
            <a:spLocks noGrp="1"/>
          </p:cNvSpPr>
          <p:nvPr>
            <p:ph type="body" idx="1"/>
          </p:nvPr>
        </p:nvSpPr>
        <p:spPr>
          <a:xfrm>
            <a:off x="482550" y="1908825"/>
            <a:ext cx="6549900" cy="3234600"/>
          </a:xfrm>
          <a:prstGeom prst="rect">
            <a:avLst/>
          </a:prstGeom>
          <a:noFill/>
          <a:ln>
            <a:noFill/>
          </a:ln>
        </p:spPr>
        <p:txBody>
          <a:bodyPr spcFirstLastPara="1" wrap="square" lIns="68575" tIns="34275" rIns="68575" bIns="34275" anchor="t" anchorCtr="0">
            <a:normAutofit/>
          </a:bodyPr>
          <a:lstStyle/>
          <a:p>
            <a:pPr marL="0" lvl="0" indent="0" algn="l" rtl="0">
              <a:lnSpc>
                <a:spcPct val="80000"/>
              </a:lnSpc>
              <a:spcBef>
                <a:spcPts val="800"/>
              </a:spcBef>
              <a:spcAft>
                <a:spcPts val="0"/>
              </a:spcAft>
              <a:buClr>
                <a:schemeClr val="dk1"/>
              </a:buClr>
              <a:buSzPts val="1800"/>
              <a:buNone/>
            </a:pPr>
            <a:r>
              <a:rPr lang="en" sz="1800" b="1">
                <a:solidFill>
                  <a:schemeClr val="dk1"/>
                </a:solidFill>
              </a:rPr>
              <a:t>3. Check-out at end of day:</a:t>
            </a:r>
            <a:endParaRPr b="1">
              <a:solidFill>
                <a:schemeClr val="dk1"/>
              </a:solidFill>
            </a:endParaRPr>
          </a:p>
          <a:p>
            <a:pPr marL="457200" lvl="0" indent="-457200" algn="l" rtl="0">
              <a:lnSpc>
                <a:spcPct val="80000"/>
              </a:lnSpc>
              <a:spcBef>
                <a:spcPts val="800"/>
              </a:spcBef>
              <a:spcAft>
                <a:spcPts val="0"/>
              </a:spcAft>
              <a:buSzPts val="1800"/>
              <a:buChar char="●"/>
            </a:pPr>
            <a:r>
              <a:rPr lang="en" sz="1800">
                <a:solidFill>
                  <a:schemeClr val="dk1"/>
                </a:solidFill>
              </a:rPr>
              <a:t>Review points &amp; goals</a:t>
            </a:r>
            <a:endParaRPr>
              <a:solidFill>
                <a:schemeClr val="dk1"/>
              </a:solidFill>
            </a:endParaRPr>
          </a:p>
          <a:p>
            <a:pPr marL="457200" lvl="0" indent="-457200" algn="l" rtl="0">
              <a:lnSpc>
                <a:spcPct val="80000"/>
              </a:lnSpc>
              <a:spcBef>
                <a:spcPts val="800"/>
              </a:spcBef>
              <a:spcAft>
                <a:spcPts val="0"/>
              </a:spcAft>
              <a:buSzPts val="1800"/>
              <a:buChar char="●"/>
            </a:pPr>
            <a:r>
              <a:rPr lang="en" sz="1800">
                <a:solidFill>
                  <a:schemeClr val="dk1"/>
                </a:solidFill>
              </a:rPr>
              <a:t>Reinforce youth for checking-out (token/recognition optional, think beyond school-wide token)</a:t>
            </a:r>
            <a:endParaRPr>
              <a:solidFill>
                <a:schemeClr val="dk1"/>
              </a:solidFill>
            </a:endParaRPr>
          </a:p>
          <a:p>
            <a:pPr marL="457200" lvl="0" indent="-457200" algn="l" rtl="0">
              <a:lnSpc>
                <a:spcPct val="80000"/>
              </a:lnSpc>
              <a:spcBef>
                <a:spcPts val="800"/>
              </a:spcBef>
              <a:spcAft>
                <a:spcPts val="0"/>
              </a:spcAft>
              <a:buSzPts val="1800"/>
              <a:buChar char="●"/>
            </a:pPr>
            <a:r>
              <a:rPr lang="en" sz="1800">
                <a:solidFill>
                  <a:schemeClr val="dk1"/>
                </a:solidFill>
              </a:rPr>
              <a:t>Receive reinforcer if goal met (optional, but good idea)</a:t>
            </a:r>
            <a:endParaRPr>
              <a:solidFill>
                <a:schemeClr val="dk1"/>
              </a:solidFill>
            </a:endParaRPr>
          </a:p>
          <a:p>
            <a:pPr marL="457200" lvl="0" indent="-457200" algn="l" rtl="0">
              <a:lnSpc>
                <a:spcPct val="80000"/>
              </a:lnSpc>
              <a:spcBef>
                <a:spcPts val="800"/>
              </a:spcBef>
              <a:spcAft>
                <a:spcPts val="1200"/>
              </a:spcAft>
              <a:buSzPts val="1800"/>
              <a:buChar char="●"/>
            </a:pPr>
            <a:r>
              <a:rPr lang="en" sz="1800">
                <a:solidFill>
                  <a:schemeClr val="dk1"/>
                </a:solidFill>
              </a:rPr>
              <a:t>Take DPR card home (optional)		</a:t>
            </a:r>
            <a:endParaRPr>
              <a:solidFill>
                <a:schemeClr val="dk1"/>
              </a:solidFill>
            </a:endParaRPr>
          </a:p>
        </p:txBody>
      </p:sp>
      <p:sp>
        <p:nvSpPr>
          <p:cNvPr id="120" name="Google Shape;120;p17"/>
          <p:cNvSpPr txBox="1"/>
          <p:nvPr/>
        </p:nvSpPr>
        <p:spPr>
          <a:xfrm>
            <a:off x="7781325" y="4656826"/>
            <a:ext cx="1257300" cy="346200"/>
          </a:xfrm>
          <a:prstGeom prst="rect">
            <a:avLst/>
          </a:prstGeom>
          <a:noFill/>
          <a:ln>
            <a:noFill/>
          </a:ln>
        </p:spPr>
        <p:txBody>
          <a:bodyPr spcFirstLastPara="1" wrap="square" lIns="68575" tIns="34275" rIns="68575" bIns="34275" anchor="t" anchorCtr="0">
            <a:spAutoFit/>
          </a:bodyPr>
          <a:lstStyle/>
          <a:p>
            <a:pPr marL="0" lvl="0" indent="0" algn="l" rtl="0">
              <a:spcBef>
                <a:spcPts val="0"/>
              </a:spcBef>
              <a:spcAft>
                <a:spcPts val="0"/>
              </a:spcAft>
              <a:buClr>
                <a:schemeClr val="dk1"/>
              </a:buClr>
              <a:buFont typeface="Arial"/>
              <a:buNone/>
            </a:pPr>
            <a:r>
              <a:rPr lang="en" sz="900" i="1">
                <a:solidFill>
                  <a:schemeClr val="dk1"/>
                </a:solidFill>
              </a:rPr>
              <a:t>Slides courtesy of Illinois PBIS Network</a:t>
            </a:r>
            <a:endParaRPr sz="1100"/>
          </a:p>
        </p:txBody>
      </p:sp>
      <p:sp>
        <p:nvSpPr>
          <p:cNvPr id="121" name="Google Shape;121;p17"/>
          <p:cNvSpPr txBox="1">
            <a:spLocks noGrp="1"/>
          </p:cNvSpPr>
          <p:nvPr>
            <p:ph type="title"/>
          </p:nvPr>
        </p:nvSpPr>
        <p:spPr>
          <a:xfrm>
            <a:off x="321750" y="239250"/>
            <a:ext cx="8318700" cy="629700"/>
          </a:xfrm>
          <a:prstGeom prst="rect">
            <a:avLst/>
          </a:prstGeom>
          <a:noFill/>
          <a:ln>
            <a:noFill/>
          </a:ln>
        </p:spPr>
        <p:txBody>
          <a:bodyPr spcFirstLastPara="1" wrap="square" lIns="68575" tIns="34275" rIns="68575" bIns="34275" anchor="ctr" anchorCtr="0">
            <a:normAutofit/>
          </a:bodyPr>
          <a:lstStyle/>
          <a:p>
            <a:pPr marL="0" lvl="0" indent="0" algn="l" rtl="0">
              <a:spcBef>
                <a:spcPts val="0"/>
              </a:spcBef>
              <a:spcAft>
                <a:spcPts val="0"/>
              </a:spcAft>
              <a:buClr>
                <a:schemeClr val="dk1"/>
              </a:buClr>
              <a:buSzPts val="3500"/>
              <a:buFont typeface="Calibri"/>
              <a:buNone/>
            </a:pPr>
            <a:r>
              <a:rPr lang="en" sz="3500">
                <a:solidFill>
                  <a:srgbClr val="000000"/>
                </a:solidFill>
                <a:latin typeface="Arial"/>
                <a:ea typeface="Arial"/>
                <a:cs typeface="Arial"/>
                <a:sym typeface="Arial"/>
              </a:rPr>
              <a:t>CICO: Components</a:t>
            </a:r>
            <a:r>
              <a:rPr lang="en" sz="2300">
                <a:solidFill>
                  <a:srgbClr val="000000"/>
                </a:solidFill>
                <a:latin typeface="Arial"/>
                <a:ea typeface="Arial"/>
                <a:cs typeface="Arial"/>
                <a:sym typeface="Arial"/>
              </a:rPr>
              <a:t>: </a:t>
            </a:r>
            <a:r>
              <a:rPr lang="en" sz="3250">
                <a:solidFill>
                  <a:srgbClr val="000000"/>
                </a:solidFill>
                <a:latin typeface="Arial"/>
                <a:ea typeface="Arial"/>
                <a:cs typeface="Arial"/>
                <a:sym typeface="Arial"/>
              </a:rPr>
              <a:t>The </a:t>
            </a:r>
            <a:r>
              <a:rPr lang="en"/>
              <a:t>Daily Cycle (cont.) </a:t>
            </a:r>
            <a:endParaRPr/>
          </a:p>
        </p:txBody>
      </p:sp>
      <p:grpSp>
        <p:nvGrpSpPr>
          <p:cNvPr id="122" name="Google Shape;122;p17"/>
          <p:cNvGrpSpPr/>
          <p:nvPr/>
        </p:nvGrpSpPr>
        <p:grpSpPr>
          <a:xfrm>
            <a:off x="396800" y="1230100"/>
            <a:ext cx="8074325" cy="406800"/>
            <a:chOff x="461100" y="1412325"/>
            <a:chExt cx="8074325" cy="406800"/>
          </a:xfrm>
        </p:grpSpPr>
        <p:cxnSp>
          <p:nvCxnSpPr>
            <p:cNvPr id="123" name="Google Shape;123;p17"/>
            <p:cNvCxnSpPr/>
            <p:nvPr/>
          </p:nvCxnSpPr>
          <p:spPr>
            <a:xfrm>
              <a:off x="1500925" y="1587225"/>
              <a:ext cx="5820900" cy="0"/>
            </a:xfrm>
            <a:prstGeom prst="straightConnector1">
              <a:avLst/>
            </a:prstGeom>
            <a:noFill/>
            <a:ln w="9525" cap="flat" cmpd="sng">
              <a:solidFill>
                <a:schemeClr val="dk2"/>
              </a:solidFill>
              <a:prstDash val="solid"/>
              <a:round/>
              <a:headEnd type="none" w="med" len="med"/>
              <a:tailEnd type="none" w="med" len="med"/>
            </a:ln>
          </p:spPr>
        </p:cxnSp>
        <p:sp>
          <p:nvSpPr>
            <p:cNvPr id="124" name="Google Shape;124;p17"/>
            <p:cNvSpPr/>
            <p:nvPr/>
          </p:nvSpPr>
          <p:spPr>
            <a:xfrm>
              <a:off x="461100" y="1469325"/>
              <a:ext cx="13614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Start of School Day</a:t>
              </a:r>
              <a:endParaRPr sz="1200" b="1"/>
            </a:p>
          </p:txBody>
        </p:sp>
        <p:sp>
          <p:nvSpPr>
            <p:cNvPr id="125" name="Google Shape;125;p17"/>
            <p:cNvSpPr/>
            <p:nvPr/>
          </p:nvSpPr>
          <p:spPr>
            <a:xfrm>
              <a:off x="7174025" y="1412325"/>
              <a:ext cx="1361400" cy="349800"/>
            </a:xfrm>
            <a:prstGeom prst="roundRect">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End of School Day</a:t>
              </a:r>
              <a:endParaRPr sz="1200" b="1"/>
            </a:p>
          </p:txBody>
        </p:sp>
        <p:sp>
          <p:nvSpPr>
            <p:cNvPr id="126" name="Google Shape;126;p17"/>
            <p:cNvSpPr/>
            <p:nvPr/>
          </p:nvSpPr>
          <p:spPr>
            <a:xfrm>
              <a:off x="3295775" y="1412325"/>
              <a:ext cx="29112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Throughout the  Day</a:t>
              </a:r>
              <a:endParaRPr sz="1200" b="1"/>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8"/>
          <p:cNvSpPr txBox="1">
            <a:spLocks noGrp="1"/>
          </p:cNvSpPr>
          <p:nvPr>
            <p:ph type="body" idx="1"/>
          </p:nvPr>
        </p:nvSpPr>
        <p:spPr>
          <a:xfrm>
            <a:off x="805725" y="1951700"/>
            <a:ext cx="6566400" cy="2963100"/>
          </a:xfrm>
          <a:prstGeom prst="rect">
            <a:avLst/>
          </a:prstGeom>
          <a:noFill/>
          <a:ln>
            <a:noFill/>
          </a:ln>
        </p:spPr>
        <p:txBody>
          <a:bodyPr spcFirstLastPara="1" wrap="square" lIns="68575" tIns="34275" rIns="68575" bIns="34275" anchor="t" anchorCtr="0">
            <a:normAutofit/>
          </a:bodyPr>
          <a:lstStyle/>
          <a:p>
            <a:pPr marL="457200" lvl="0" indent="-457200" algn="l" rtl="0">
              <a:lnSpc>
                <a:spcPct val="90000"/>
              </a:lnSpc>
              <a:spcBef>
                <a:spcPts val="0"/>
              </a:spcBef>
              <a:spcAft>
                <a:spcPts val="0"/>
              </a:spcAft>
              <a:buClr>
                <a:schemeClr val="dk1"/>
              </a:buClr>
              <a:buSzPts val="2100"/>
              <a:buNone/>
            </a:pPr>
            <a:r>
              <a:rPr lang="en" b="1">
                <a:solidFill>
                  <a:schemeClr val="dk1"/>
                </a:solidFill>
              </a:rPr>
              <a:t>4. Share DPR with parent (optional)</a:t>
            </a:r>
            <a:endParaRPr b="1">
              <a:solidFill>
                <a:schemeClr val="dk1"/>
              </a:solidFill>
            </a:endParaRPr>
          </a:p>
          <a:p>
            <a:pPr marL="457200" lvl="0" indent="-431800" algn="l" rtl="0">
              <a:lnSpc>
                <a:spcPct val="100000"/>
              </a:lnSpc>
              <a:spcBef>
                <a:spcPts val="0"/>
              </a:spcBef>
              <a:spcAft>
                <a:spcPts val="0"/>
              </a:spcAft>
              <a:buSzPts val="1800"/>
              <a:buChar char="●"/>
            </a:pPr>
            <a:r>
              <a:rPr lang="en" sz="1800">
                <a:solidFill>
                  <a:schemeClr val="dk1"/>
                </a:solidFill>
              </a:rPr>
              <a:t>Students may receive reinforcer from parent</a:t>
            </a:r>
            <a:endParaRPr sz="1800">
              <a:solidFill>
                <a:schemeClr val="dk1"/>
              </a:solidFill>
            </a:endParaRPr>
          </a:p>
          <a:p>
            <a:pPr marL="457200" lvl="0" indent="-431800" algn="l" rtl="0">
              <a:lnSpc>
                <a:spcPct val="100000"/>
              </a:lnSpc>
              <a:spcBef>
                <a:spcPts val="0"/>
              </a:spcBef>
              <a:spcAft>
                <a:spcPts val="0"/>
              </a:spcAft>
              <a:buSzPts val="1800"/>
              <a:buChar char="●"/>
            </a:pPr>
            <a:r>
              <a:rPr lang="en" sz="1800">
                <a:solidFill>
                  <a:schemeClr val="dk1"/>
                </a:solidFill>
              </a:rPr>
              <a:t>Invite parents to sign card</a:t>
            </a:r>
            <a:endParaRPr sz="1800">
              <a:solidFill>
                <a:schemeClr val="dk1"/>
              </a:solidFill>
            </a:endParaRPr>
          </a:p>
          <a:p>
            <a:pPr marL="457200" lvl="0" indent="-431800" algn="l" rtl="0">
              <a:lnSpc>
                <a:spcPct val="100000"/>
              </a:lnSpc>
              <a:spcBef>
                <a:spcPts val="0"/>
              </a:spcBef>
              <a:spcAft>
                <a:spcPts val="0"/>
              </a:spcAft>
              <a:buSzPts val="1800"/>
              <a:buChar char="●"/>
            </a:pPr>
            <a:r>
              <a:rPr lang="en" sz="1800">
                <a:solidFill>
                  <a:schemeClr val="dk1"/>
                </a:solidFill>
              </a:rPr>
              <a:t>No consequence to students if not signed by parent</a:t>
            </a:r>
            <a:endParaRPr sz="1800">
              <a:solidFill>
                <a:schemeClr val="dk1"/>
              </a:solidFill>
            </a:endParaRPr>
          </a:p>
          <a:p>
            <a:pPr marL="457200" lvl="0" indent="-457200" algn="l" rtl="0">
              <a:lnSpc>
                <a:spcPct val="90000"/>
              </a:lnSpc>
              <a:spcBef>
                <a:spcPts val="800"/>
              </a:spcBef>
              <a:spcAft>
                <a:spcPts val="0"/>
              </a:spcAft>
              <a:buClr>
                <a:schemeClr val="dk1"/>
              </a:buClr>
              <a:buSzPts val="2100"/>
              <a:buNone/>
            </a:pPr>
            <a:endParaRPr>
              <a:solidFill>
                <a:schemeClr val="dk1"/>
              </a:solidFill>
            </a:endParaRPr>
          </a:p>
          <a:p>
            <a:pPr marL="457200" lvl="0" indent="-457200" algn="l" rtl="0">
              <a:lnSpc>
                <a:spcPct val="90000"/>
              </a:lnSpc>
              <a:spcBef>
                <a:spcPts val="800"/>
              </a:spcBef>
              <a:spcAft>
                <a:spcPts val="0"/>
              </a:spcAft>
              <a:buClr>
                <a:schemeClr val="dk1"/>
              </a:buClr>
              <a:buSzPts val="2100"/>
              <a:buNone/>
            </a:pPr>
            <a:r>
              <a:rPr lang="en" b="1">
                <a:solidFill>
                  <a:schemeClr val="dk1"/>
                </a:solidFill>
              </a:rPr>
              <a:t>5. Return signed card next day </a:t>
            </a:r>
            <a:endParaRPr b="1">
              <a:solidFill>
                <a:schemeClr val="dk1"/>
              </a:solidFill>
            </a:endParaRPr>
          </a:p>
          <a:p>
            <a:pPr marL="457200" lvl="0" indent="-431800" algn="l" rtl="0">
              <a:lnSpc>
                <a:spcPct val="90000"/>
              </a:lnSpc>
              <a:spcBef>
                <a:spcPts val="800"/>
              </a:spcBef>
              <a:spcAft>
                <a:spcPts val="1200"/>
              </a:spcAft>
              <a:buSzPts val="1800"/>
              <a:buChar char="●"/>
            </a:pPr>
            <a:r>
              <a:rPr lang="en" sz="1800">
                <a:solidFill>
                  <a:schemeClr val="dk1"/>
                </a:solidFill>
              </a:rPr>
              <a:t>Celebrate and prepare for the next day</a:t>
            </a:r>
            <a:endParaRPr sz="1800">
              <a:solidFill>
                <a:schemeClr val="dk1"/>
              </a:solidFill>
            </a:endParaRPr>
          </a:p>
        </p:txBody>
      </p:sp>
      <p:sp>
        <p:nvSpPr>
          <p:cNvPr id="134" name="Google Shape;134;p18"/>
          <p:cNvSpPr txBox="1"/>
          <p:nvPr/>
        </p:nvSpPr>
        <p:spPr>
          <a:xfrm>
            <a:off x="6941400" y="4706901"/>
            <a:ext cx="2057400" cy="346200"/>
          </a:xfrm>
          <a:prstGeom prst="rect">
            <a:avLst/>
          </a:prstGeom>
          <a:noFill/>
          <a:ln>
            <a:noFill/>
          </a:ln>
        </p:spPr>
        <p:txBody>
          <a:bodyPr spcFirstLastPara="1" wrap="square" lIns="68575" tIns="34275" rIns="68575" bIns="34275" anchor="t" anchorCtr="0">
            <a:spAutoFit/>
          </a:bodyPr>
          <a:lstStyle/>
          <a:p>
            <a:pPr marL="0" lvl="0" indent="0" algn="l" rtl="0">
              <a:spcBef>
                <a:spcPts val="0"/>
              </a:spcBef>
              <a:spcAft>
                <a:spcPts val="0"/>
              </a:spcAft>
              <a:buClr>
                <a:schemeClr val="dk1"/>
              </a:buClr>
              <a:buFont typeface="Arial"/>
              <a:buNone/>
            </a:pPr>
            <a:r>
              <a:rPr lang="en" sz="900" i="1">
                <a:solidFill>
                  <a:schemeClr val="dk1"/>
                </a:solidFill>
              </a:rPr>
              <a:t>Slides courtesy of Illinois PBIS Network</a:t>
            </a:r>
            <a:endParaRPr sz="1100"/>
          </a:p>
        </p:txBody>
      </p:sp>
      <p:sp>
        <p:nvSpPr>
          <p:cNvPr id="135" name="Google Shape;135;p18"/>
          <p:cNvSpPr txBox="1">
            <a:spLocks noGrp="1"/>
          </p:cNvSpPr>
          <p:nvPr>
            <p:ph type="title"/>
          </p:nvPr>
        </p:nvSpPr>
        <p:spPr>
          <a:xfrm>
            <a:off x="321750" y="239250"/>
            <a:ext cx="7132500" cy="629700"/>
          </a:xfrm>
          <a:prstGeom prst="rect">
            <a:avLst/>
          </a:prstGeom>
          <a:noFill/>
          <a:ln>
            <a:noFill/>
          </a:ln>
        </p:spPr>
        <p:txBody>
          <a:bodyPr spcFirstLastPara="1" wrap="square" lIns="68575" tIns="34275" rIns="68575" bIns="34275" anchor="ctr" anchorCtr="0">
            <a:normAutofit/>
          </a:bodyPr>
          <a:lstStyle/>
          <a:p>
            <a:pPr marL="0" lvl="0" indent="0" algn="l" rtl="0">
              <a:spcBef>
                <a:spcPts val="0"/>
              </a:spcBef>
              <a:spcAft>
                <a:spcPts val="0"/>
              </a:spcAft>
              <a:buClr>
                <a:schemeClr val="dk1"/>
              </a:buClr>
              <a:buSzPts val="3500"/>
              <a:buFont typeface="Calibri"/>
              <a:buNone/>
            </a:pPr>
            <a:r>
              <a:rPr lang="en" sz="3500">
                <a:solidFill>
                  <a:srgbClr val="000000"/>
                </a:solidFill>
                <a:latin typeface="Arial"/>
                <a:ea typeface="Arial"/>
                <a:cs typeface="Arial"/>
                <a:sym typeface="Arial"/>
              </a:rPr>
              <a:t>CICO: Components</a:t>
            </a:r>
            <a:r>
              <a:rPr lang="en" sz="2300">
                <a:solidFill>
                  <a:srgbClr val="000000"/>
                </a:solidFill>
                <a:latin typeface="Arial"/>
                <a:ea typeface="Arial"/>
                <a:cs typeface="Arial"/>
                <a:sym typeface="Arial"/>
              </a:rPr>
              <a:t>: </a:t>
            </a:r>
            <a:r>
              <a:rPr lang="en"/>
              <a:t>Daily Cycle (cont.) </a:t>
            </a:r>
            <a:endParaRPr/>
          </a:p>
        </p:txBody>
      </p:sp>
      <p:cxnSp>
        <p:nvCxnSpPr>
          <p:cNvPr id="136" name="Google Shape;136;p18"/>
          <p:cNvCxnSpPr/>
          <p:nvPr/>
        </p:nvCxnSpPr>
        <p:spPr>
          <a:xfrm>
            <a:off x="1488863" y="1437150"/>
            <a:ext cx="5820900" cy="0"/>
          </a:xfrm>
          <a:prstGeom prst="straightConnector1">
            <a:avLst/>
          </a:prstGeom>
          <a:noFill/>
          <a:ln w="9525" cap="flat" cmpd="sng">
            <a:solidFill>
              <a:schemeClr val="dk2"/>
            </a:solidFill>
            <a:prstDash val="solid"/>
            <a:round/>
            <a:headEnd type="none" w="med" len="med"/>
            <a:tailEnd type="none" w="med" len="med"/>
          </a:ln>
        </p:spPr>
      </p:cxnSp>
      <p:sp>
        <p:nvSpPr>
          <p:cNvPr id="137" name="Google Shape;137;p18"/>
          <p:cNvSpPr/>
          <p:nvPr/>
        </p:nvSpPr>
        <p:spPr>
          <a:xfrm>
            <a:off x="449038" y="1319250"/>
            <a:ext cx="13614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Start of School Day</a:t>
            </a:r>
            <a:endParaRPr sz="1200" b="1"/>
          </a:p>
        </p:txBody>
      </p:sp>
      <p:sp>
        <p:nvSpPr>
          <p:cNvPr id="138" name="Google Shape;138;p18"/>
          <p:cNvSpPr/>
          <p:nvPr/>
        </p:nvSpPr>
        <p:spPr>
          <a:xfrm>
            <a:off x="7161963" y="1262250"/>
            <a:ext cx="1361400" cy="349800"/>
          </a:xfrm>
          <a:prstGeom prst="roundRect">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End of School Day</a:t>
            </a:r>
            <a:endParaRPr sz="1200" b="1"/>
          </a:p>
        </p:txBody>
      </p:sp>
      <p:sp>
        <p:nvSpPr>
          <p:cNvPr id="139" name="Google Shape;139;p18"/>
          <p:cNvSpPr/>
          <p:nvPr/>
        </p:nvSpPr>
        <p:spPr>
          <a:xfrm>
            <a:off x="3283713" y="1262250"/>
            <a:ext cx="29112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Throughout the  Day</a:t>
            </a:r>
            <a:endParaRPr sz="12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9"/>
          <p:cNvSpPr txBox="1">
            <a:spLocks noGrp="1"/>
          </p:cNvSpPr>
          <p:nvPr>
            <p:ph type="body" idx="1"/>
          </p:nvPr>
        </p:nvSpPr>
        <p:spPr>
          <a:xfrm>
            <a:off x="449050" y="1809150"/>
            <a:ext cx="8190300" cy="2851500"/>
          </a:xfrm>
          <a:prstGeom prst="rect">
            <a:avLst/>
          </a:prstGeom>
          <a:noFill/>
          <a:ln>
            <a:noFill/>
          </a:ln>
        </p:spPr>
        <p:txBody>
          <a:bodyPr spcFirstLastPara="1" wrap="square" lIns="68575" tIns="34275" rIns="68575" bIns="34275" anchor="t" anchorCtr="0">
            <a:normAutofit fontScale="32500" lnSpcReduction="20000"/>
          </a:bodyPr>
          <a:lstStyle/>
          <a:p>
            <a:pPr marL="457200" lvl="0" indent="-457200" algn="l" rtl="0">
              <a:lnSpc>
                <a:spcPct val="100000"/>
              </a:lnSpc>
              <a:spcBef>
                <a:spcPts val="0"/>
              </a:spcBef>
              <a:spcAft>
                <a:spcPts val="0"/>
              </a:spcAft>
              <a:buClr>
                <a:schemeClr val="dk1"/>
              </a:buClr>
              <a:buSzPct val="30434"/>
              <a:buNone/>
            </a:pPr>
            <a:endParaRPr sz="6900">
              <a:solidFill>
                <a:schemeClr val="dk1"/>
              </a:solidFill>
              <a:latin typeface="Calibri"/>
              <a:ea typeface="Calibri"/>
              <a:cs typeface="Calibri"/>
              <a:sym typeface="Calibri"/>
            </a:endParaRPr>
          </a:p>
          <a:p>
            <a:pPr marL="457200" lvl="0" indent="-457200" algn="l" rtl="0">
              <a:lnSpc>
                <a:spcPct val="100000"/>
              </a:lnSpc>
              <a:spcBef>
                <a:spcPts val="0"/>
              </a:spcBef>
              <a:spcAft>
                <a:spcPts val="0"/>
              </a:spcAft>
              <a:buClr>
                <a:schemeClr val="dk1"/>
              </a:buClr>
              <a:buSzPct val="30434"/>
              <a:buNone/>
            </a:pPr>
            <a:r>
              <a:rPr lang="en" sz="6900" b="1">
                <a:solidFill>
                  <a:schemeClr val="dk1"/>
                </a:solidFill>
              </a:rPr>
              <a:t>5. Return signed card next day </a:t>
            </a:r>
            <a:endParaRPr sz="6900" b="1">
              <a:solidFill>
                <a:schemeClr val="dk1"/>
              </a:solidFill>
            </a:endParaRPr>
          </a:p>
          <a:p>
            <a:pPr marL="457200" lvl="0" indent="-422275" algn="l" rtl="0">
              <a:lnSpc>
                <a:spcPct val="100000"/>
              </a:lnSpc>
              <a:spcBef>
                <a:spcPts val="0"/>
              </a:spcBef>
              <a:spcAft>
                <a:spcPts val="0"/>
              </a:spcAft>
              <a:buClr>
                <a:schemeClr val="dk1"/>
              </a:buClr>
              <a:buSzPct val="100000"/>
              <a:buChar char="●"/>
            </a:pPr>
            <a:r>
              <a:rPr lang="en" sz="6600">
                <a:solidFill>
                  <a:schemeClr val="dk1"/>
                </a:solidFill>
              </a:rPr>
              <a:t>Celebrate and prepare for the next day</a:t>
            </a:r>
            <a:endParaRPr sz="6600">
              <a:solidFill>
                <a:schemeClr val="dk1"/>
              </a:solidFill>
            </a:endParaRPr>
          </a:p>
          <a:p>
            <a:pPr marL="457200" lvl="0" indent="-457200" algn="l" rtl="0">
              <a:lnSpc>
                <a:spcPct val="100000"/>
              </a:lnSpc>
              <a:spcBef>
                <a:spcPts val="1200"/>
              </a:spcBef>
              <a:spcAft>
                <a:spcPts val="0"/>
              </a:spcAft>
              <a:buNone/>
            </a:pPr>
            <a:r>
              <a:rPr lang="en" sz="6200" b="1">
                <a:solidFill>
                  <a:schemeClr val="dk1"/>
                </a:solidFill>
              </a:rPr>
              <a:t>1. Check-in with assigned adult upon arrival to school</a:t>
            </a:r>
            <a:endParaRPr sz="6200" b="1">
              <a:solidFill>
                <a:schemeClr val="dk1"/>
              </a:solidFill>
            </a:endParaRPr>
          </a:p>
          <a:p>
            <a:pPr marL="457200" lvl="0" indent="-457200" algn="l" rtl="0">
              <a:lnSpc>
                <a:spcPct val="100000"/>
              </a:lnSpc>
              <a:spcBef>
                <a:spcPts val="1200"/>
              </a:spcBef>
              <a:spcAft>
                <a:spcPts val="0"/>
              </a:spcAft>
              <a:buNone/>
            </a:pPr>
            <a:r>
              <a:rPr lang="en" sz="6600">
                <a:solidFill>
                  <a:schemeClr val="dk1"/>
                </a:solidFill>
              </a:rPr>
              <a:t>	* Adult positively greets student</a:t>
            </a:r>
            <a:endParaRPr sz="6600">
              <a:solidFill>
                <a:schemeClr val="dk1"/>
              </a:solidFill>
            </a:endParaRPr>
          </a:p>
          <a:p>
            <a:pPr marL="457200" lvl="0" indent="-457200" algn="l" rtl="0">
              <a:lnSpc>
                <a:spcPct val="100000"/>
              </a:lnSpc>
              <a:spcBef>
                <a:spcPts val="0"/>
              </a:spcBef>
              <a:spcAft>
                <a:spcPts val="0"/>
              </a:spcAft>
              <a:buNone/>
            </a:pPr>
            <a:r>
              <a:rPr lang="en" sz="6600">
                <a:solidFill>
                  <a:schemeClr val="dk1"/>
                </a:solidFill>
              </a:rPr>
              <a:t>	* Review School-wide expectations (daily goals) </a:t>
            </a:r>
            <a:endParaRPr sz="6600">
              <a:solidFill>
                <a:schemeClr val="dk1"/>
              </a:solidFill>
            </a:endParaRPr>
          </a:p>
          <a:p>
            <a:pPr marL="457200" lvl="0" indent="-457200" algn="l" rtl="0">
              <a:lnSpc>
                <a:spcPct val="100000"/>
              </a:lnSpc>
              <a:spcBef>
                <a:spcPts val="0"/>
              </a:spcBef>
              <a:spcAft>
                <a:spcPts val="0"/>
              </a:spcAft>
              <a:buNone/>
            </a:pPr>
            <a:r>
              <a:rPr lang="en" sz="6600">
                <a:solidFill>
                  <a:schemeClr val="dk1"/>
                </a:solidFill>
              </a:rPr>
              <a:t>	* Students pick up new Daily Progress Report card</a:t>
            </a:r>
            <a:endParaRPr sz="6600">
              <a:solidFill>
                <a:schemeClr val="dk1"/>
              </a:solidFill>
            </a:endParaRPr>
          </a:p>
          <a:p>
            <a:pPr marL="457200" lvl="0" indent="-457200" algn="l" rtl="0">
              <a:lnSpc>
                <a:spcPct val="100000"/>
              </a:lnSpc>
              <a:spcBef>
                <a:spcPts val="0"/>
              </a:spcBef>
              <a:spcAft>
                <a:spcPts val="0"/>
              </a:spcAft>
              <a:buNone/>
            </a:pPr>
            <a:r>
              <a:rPr lang="en" sz="6600">
                <a:solidFill>
                  <a:schemeClr val="dk1"/>
                </a:solidFill>
              </a:rPr>
              <a:t>	* Provide materials (pencil etc.) if needed</a:t>
            </a:r>
            <a:endParaRPr sz="6600">
              <a:solidFill>
                <a:schemeClr val="dk1"/>
              </a:solidFill>
            </a:endParaRPr>
          </a:p>
          <a:p>
            <a:pPr marL="457200" lvl="0" indent="-457200" algn="l" rtl="0">
              <a:lnSpc>
                <a:spcPct val="100000"/>
              </a:lnSpc>
              <a:spcBef>
                <a:spcPts val="0"/>
              </a:spcBef>
              <a:spcAft>
                <a:spcPts val="0"/>
              </a:spcAft>
              <a:buNone/>
            </a:pPr>
            <a:r>
              <a:rPr lang="en" sz="6600">
                <a:solidFill>
                  <a:schemeClr val="dk1"/>
                </a:solidFill>
              </a:rPr>
              <a:t>	* Turn in previous day’s signed form (optional)</a:t>
            </a:r>
            <a:endParaRPr sz="6600">
              <a:solidFill>
                <a:schemeClr val="dk1"/>
              </a:solidFill>
            </a:endParaRPr>
          </a:p>
          <a:p>
            <a:pPr marL="457200" lvl="0" indent="-457200" algn="l" rtl="0">
              <a:lnSpc>
                <a:spcPct val="100000"/>
              </a:lnSpc>
              <a:spcBef>
                <a:spcPts val="0"/>
              </a:spcBef>
              <a:spcAft>
                <a:spcPts val="0"/>
              </a:spcAft>
              <a:buNone/>
            </a:pPr>
            <a:r>
              <a:rPr lang="en" sz="6600">
                <a:solidFill>
                  <a:schemeClr val="dk1"/>
                </a:solidFill>
              </a:rPr>
              <a:t>	* Provide reinforcer for check-in (optional)</a:t>
            </a:r>
            <a:endParaRPr sz="6600">
              <a:solidFill>
                <a:schemeClr val="dk1"/>
              </a:solidFill>
            </a:endParaRPr>
          </a:p>
          <a:p>
            <a:pPr marL="0" lvl="0" indent="0" algn="l" rtl="0">
              <a:lnSpc>
                <a:spcPct val="90000"/>
              </a:lnSpc>
              <a:spcBef>
                <a:spcPts val="800"/>
              </a:spcBef>
              <a:spcAft>
                <a:spcPts val="1200"/>
              </a:spcAft>
              <a:buNone/>
            </a:pPr>
            <a:endParaRPr sz="1800"/>
          </a:p>
        </p:txBody>
      </p:sp>
      <p:sp>
        <p:nvSpPr>
          <p:cNvPr id="147" name="Google Shape;147;p19"/>
          <p:cNvSpPr txBox="1"/>
          <p:nvPr/>
        </p:nvSpPr>
        <p:spPr>
          <a:xfrm>
            <a:off x="6813975" y="4660651"/>
            <a:ext cx="2057400" cy="346200"/>
          </a:xfrm>
          <a:prstGeom prst="rect">
            <a:avLst/>
          </a:prstGeom>
          <a:noFill/>
          <a:ln>
            <a:noFill/>
          </a:ln>
        </p:spPr>
        <p:txBody>
          <a:bodyPr spcFirstLastPara="1" wrap="square" lIns="68575" tIns="34275" rIns="68575" bIns="34275" anchor="t" anchorCtr="0">
            <a:spAutoFit/>
          </a:bodyPr>
          <a:lstStyle/>
          <a:p>
            <a:pPr marL="0" lvl="0" indent="0" algn="l" rtl="0">
              <a:spcBef>
                <a:spcPts val="0"/>
              </a:spcBef>
              <a:spcAft>
                <a:spcPts val="0"/>
              </a:spcAft>
              <a:buClr>
                <a:schemeClr val="dk1"/>
              </a:buClr>
              <a:buFont typeface="Arial"/>
              <a:buNone/>
            </a:pPr>
            <a:r>
              <a:rPr lang="en" sz="900" i="1">
                <a:solidFill>
                  <a:schemeClr val="dk1"/>
                </a:solidFill>
              </a:rPr>
              <a:t>Slides courtesy of Illinois PBIS Network</a:t>
            </a:r>
            <a:endParaRPr sz="1100"/>
          </a:p>
        </p:txBody>
      </p:sp>
      <p:sp>
        <p:nvSpPr>
          <p:cNvPr id="148" name="Google Shape;148;p19"/>
          <p:cNvSpPr txBox="1">
            <a:spLocks noGrp="1"/>
          </p:cNvSpPr>
          <p:nvPr>
            <p:ph type="title"/>
          </p:nvPr>
        </p:nvSpPr>
        <p:spPr>
          <a:xfrm>
            <a:off x="321750" y="239250"/>
            <a:ext cx="7132500" cy="629700"/>
          </a:xfrm>
          <a:prstGeom prst="rect">
            <a:avLst/>
          </a:prstGeom>
          <a:noFill/>
          <a:ln>
            <a:noFill/>
          </a:ln>
        </p:spPr>
        <p:txBody>
          <a:bodyPr spcFirstLastPara="1" wrap="square" lIns="68575" tIns="34275" rIns="68575" bIns="34275" anchor="ctr" anchorCtr="0">
            <a:normAutofit/>
          </a:bodyPr>
          <a:lstStyle/>
          <a:p>
            <a:pPr marL="0" lvl="0" indent="0" algn="l" rtl="0">
              <a:spcBef>
                <a:spcPts val="0"/>
              </a:spcBef>
              <a:spcAft>
                <a:spcPts val="0"/>
              </a:spcAft>
              <a:buClr>
                <a:schemeClr val="dk1"/>
              </a:buClr>
              <a:buSzPts val="3500"/>
              <a:buFont typeface="Calibri"/>
              <a:buNone/>
            </a:pPr>
            <a:r>
              <a:rPr lang="en" sz="3500">
                <a:solidFill>
                  <a:srgbClr val="000000"/>
                </a:solidFill>
                <a:latin typeface="Arial"/>
                <a:ea typeface="Arial"/>
                <a:cs typeface="Arial"/>
                <a:sym typeface="Arial"/>
              </a:rPr>
              <a:t>CICO: Components</a:t>
            </a:r>
            <a:r>
              <a:rPr lang="en" sz="2300">
                <a:solidFill>
                  <a:srgbClr val="000000"/>
                </a:solidFill>
                <a:latin typeface="Arial"/>
                <a:ea typeface="Arial"/>
                <a:cs typeface="Arial"/>
                <a:sym typeface="Arial"/>
              </a:rPr>
              <a:t>: </a:t>
            </a:r>
            <a:r>
              <a:rPr lang="en"/>
              <a:t>Daily Cycle (cont.) </a:t>
            </a:r>
            <a:endParaRPr/>
          </a:p>
        </p:txBody>
      </p:sp>
      <p:cxnSp>
        <p:nvCxnSpPr>
          <p:cNvPr id="149" name="Google Shape;149;p19"/>
          <p:cNvCxnSpPr/>
          <p:nvPr/>
        </p:nvCxnSpPr>
        <p:spPr>
          <a:xfrm>
            <a:off x="1488863" y="1437150"/>
            <a:ext cx="5820900" cy="0"/>
          </a:xfrm>
          <a:prstGeom prst="straightConnector1">
            <a:avLst/>
          </a:prstGeom>
          <a:noFill/>
          <a:ln w="9525" cap="flat" cmpd="sng">
            <a:solidFill>
              <a:schemeClr val="dk2"/>
            </a:solidFill>
            <a:prstDash val="solid"/>
            <a:round/>
            <a:headEnd type="none" w="med" len="med"/>
            <a:tailEnd type="none" w="med" len="med"/>
          </a:ln>
        </p:spPr>
      </p:cxnSp>
      <p:sp>
        <p:nvSpPr>
          <p:cNvPr id="150" name="Google Shape;150;p19"/>
          <p:cNvSpPr/>
          <p:nvPr/>
        </p:nvSpPr>
        <p:spPr>
          <a:xfrm>
            <a:off x="449038" y="1319250"/>
            <a:ext cx="1361400" cy="349800"/>
          </a:xfrm>
          <a:prstGeom prst="roundRect">
            <a:avLst>
              <a:gd name="adj" fmla="val 16667"/>
            </a:avLst>
          </a:prstGeom>
          <a:solidFill>
            <a:srgbClr val="FFE5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Start of School Day</a:t>
            </a:r>
            <a:endParaRPr sz="1200" b="1"/>
          </a:p>
        </p:txBody>
      </p:sp>
      <p:sp>
        <p:nvSpPr>
          <p:cNvPr id="151" name="Google Shape;151;p19"/>
          <p:cNvSpPr/>
          <p:nvPr/>
        </p:nvSpPr>
        <p:spPr>
          <a:xfrm>
            <a:off x="7161963" y="1262250"/>
            <a:ext cx="13614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End of School Day</a:t>
            </a:r>
            <a:endParaRPr sz="1200" b="1"/>
          </a:p>
        </p:txBody>
      </p:sp>
      <p:sp>
        <p:nvSpPr>
          <p:cNvPr id="152" name="Google Shape;152;p19"/>
          <p:cNvSpPr/>
          <p:nvPr/>
        </p:nvSpPr>
        <p:spPr>
          <a:xfrm>
            <a:off x="3283713" y="1262250"/>
            <a:ext cx="2911200" cy="349800"/>
          </a:xfrm>
          <a:prstGeom prst="roundRect">
            <a:avLst>
              <a:gd name="adj" fmla="val 16667"/>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b="1"/>
              <a:t>Throughout the  Day</a:t>
            </a:r>
            <a:endParaRPr sz="1200" b="1"/>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606</Words>
  <Application>Microsoft Office PowerPoint</Application>
  <PresentationFormat>On-screen Show (16:9)</PresentationFormat>
  <Paragraphs>87</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Simple Light</vt:lpstr>
      <vt:lpstr>CICO - The Daily Cycle  Slides for use in overview &amp; training materials</vt:lpstr>
      <vt:lpstr>Check In, Check Out Intervention Cycle  </vt:lpstr>
      <vt:lpstr>CICO: Components: The Daily Cycle (March &amp; Horner, 1998)</vt:lpstr>
      <vt:lpstr>CICO: Components: The Daily Cycle (cont.) </vt:lpstr>
      <vt:lpstr>CICO: Components: The Daily Cycle (cont.) </vt:lpstr>
      <vt:lpstr>CICO: Components: Daily Cycle (cont.) </vt:lpstr>
      <vt:lpstr>CICO: Components: Daily Cycle (cont.)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CICO - The Daily Cycle  Slides for use in overview &amp; training materials</dc:title>
  <dc:creator>Hearn, Sarah</dc:creator>
  <cp:lastModifiedBy>Hearn, Sarah</cp:lastModifiedBy>
  <cp:revision>2</cp:revision>
  <dcterms:modified xsi:type="dcterms:W3CDTF">2022-03-10T02:01:28Z</dcterms:modified>
</cp:coreProperties>
</file>