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8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39"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Lst>
  <p:sldSz cx="9144000" cy="5143500" type="screen16x9"/>
  <p:notesSz cx="6858000" cy="9144000"/>
  <p:embeddedFontLst>
    <p:embeddedFont>
      <p:font typeface="Calibri" panose="020F0502020204030204" pitchFamily="34" charset="0"/>
      <p:regular r:id="rId88"/>
      <p:bold r:id="rId89"/>
      <p:italic r:id="rId90"/>
      <p:boldItalic r:id="rId91"/>
    </p:embeddedFont>
    <p:embeddedFont>
      <p:font typeface="Caveat" pitchFamily="2" charset="0"/>
      <p:regular r:id="rId92"/>
      <p:bold r:id="rId93"/>
    </p:embeddedFont>
    <p:embeddedFont>
      <p:font typeface="Comfortaa" pitchFamily="2" charset="0"/>
      <p:regular r:id="rId94"/>
      <p:bold r:id="rId95"/>
    </p:embeddedFont>
    <p:embeddedFont>
      <p:font typeface="Comic Sans MS" panose="030F0902030302020204" pitchFamily="66" charset="0"/>
      <p:regular r:id="rId96"/>
    </p:embeddedFont>
    <p:embeddedFont>
      <p:font typeface="Montserrat" pitchFamily="2" charset="77"/>
      <p:regular r:id="rId97"/>
      <p:bold r:id="rId98"/>
      <p:italic r:id="rId99"/>
      <p:boldItalic r:id="rId100"/>
    </p:embeddedFont>
    <p:embeddedFont>
      <p:font typeface="Roboto" panose="02000000000000000000" pitchFamily="2" charset="0"/>
      <p:regular r:id="rId101"/>
      <p:bold r:id="rId102"/>
      <p:italic r:id="rId103"/>
      <p:boldItalic r:id="rId104"/>
    </p:embeddedFont>
    <p:embeddedFont>
      <p:font typeface="Trebuchet MS" panose="020B0703020202090204" pitchFamily="34" charset="0"/>
      <p:regular r:id="rId105"/>
      <p:bold r:id="rId106"/>
      <p: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3564B2-A66D-437B-9AE1-2319E39010B1}">
  <a:tblStyle styleId="{E83564B2-A66D-437B-9AE1-2319E39010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4FA572-25FF-4300-84A9-363BC36BDB1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4EDFDD-0753-47DC-A6B2-1EAE981337C6}"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2.fntdata"/><Relationship Id="rId16" Type="http://schemas.openxmlformats.org/officeDocument/2006/relationships/slide" Target="slides/slide14.xml"/><Relationship Id="rId107" Type="http://schemas.openxmlformats.org/officeDocument/2006/relationships/font" Target="fonts/font20.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5.fntdata"/><Relationship Id="rId5" Type="http://schemas.openxmlformats.org/officeDocument/2006/relationships/slide" Target="slides/slide3.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6.fntdata"/><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0.fntdata"/><Relationship Id="rId104" Type="http://schemas.openxmlformats.org/officeDocument/2006/relationships/font" Target="fonts/font17.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3.fntdata"/><Relationship Id="rId105"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font" Target="fonts/font1.fntdata"/><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889fea7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1889fea7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1660c9d17f_0_14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11660c9d17f_0_14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g11660c9d17f_0_14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
        <p:nvSpPr>
          <p:cNvPr id="235" name="Google Shape;235;g11660c9d17f_0_1491: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t>September 25, 2018</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1660c9d17f_0_5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11660c9d17f_0_5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18a8121d87_1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18a8121d87_1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18a8121d87_1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18a8121d87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1660c9d17f_0_8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14</a:t>
            </a:fld>
            <a:endParaRPr sz="1200">
              <a:solidFill>
                <a:srgbClr val="000000"/>
              </a:solidFill>
              <a:latin typeface="Arial"/>
              <a:ea typeface="Arial"/>
              <a:cs typeface="Arial"/>
              <a:sym typeface="Arial"/>
            </a:endParaRPr>
          </a:p>
        </p:txBody>
      </p:sp>
      <p:sp>
        <p:nvSpPr>
          <p:cNvPr id="263" name="Google Shape;263;g11660c9d17f_0_892:notes"/>
          <p:cNvSpPr txBox="1"/>
          <p:nvPr/>
        </p:nvSpPr>
        <p:spPr>
          <a:xfrm>
            <a:off x="3884027" y="8684926"/>
            <a:ext cx="2972400" cy="4575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14</a:t>
            </a:fld>
            <a:endParaRPr sz="1200">
              <a:solidFill>
                <a:srgbClr val="000000"/>
              </a:solidFill>
              <a:latin typeface="Arial"/>
              <a:ea typeface="Arial"/>
              <a:cs typeface="Arial"/>
              <a:sym typeface="Arial"/>
            </a:endParaRPr>
          </a:p>
        </p:txBody>
      </p:sp>
      <p:sp>
        <p:nvSpPr>
          <p:cNvPr id="264" name="Google Shape;264;g11660c9d17f_0_8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g11660c9d17f_0_8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1660c9d17f_0_9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15</a:t>
            </a:fld>
            <a:endParaRPr sz="1200">
              <a:solidFill>
                <a:srgbClr val="000000"/>
              </a:solidFill>
              <a:latin typeface="Arial"/>
              <a:ea typeface="Arial"/>
              <a:cs typeface="Arial"/>
              <a:sym typeface="Arial"/>
            </a:endParaRPr>
          </a:p>
        </p:txBody>
      </p:sp>
      <p:sp>
        <p:nvSpPr>
          <p:cNvPr id="276" name="Google Shape;276;g11660c9d17f_0_900:notes"/>
          <p:cNvSpPr txBox="1"/>
          <p:nvPr/>
        </p:nvSpPr>
        <p:spPr>
          <a:xfrm>
            <a:off x="3884027" y="8684926"/>
            <a:ext cx="2972400" cy="4575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15</a:t>
            </a:fld>
            <a:endParaRPr sz="1200">
              <a:solidFill>
                <a:srgbClr val="000000"/>
              </a:solidFill>
              <a:latin typeface="Arial"/>
              <a:ea typeface="Arial"/>
              <a:cs typeface="Arial"/>
              <a:sym typeface="Arial"/>
            </a:endParaRPr>
          </a:p>
        </p:txBody>
      </p:sp>
      <p:sp>
        <p:nvSpPr>
          <p:cNvPr id="277" name="Google Shape;277;g11660c9d17f_0_9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 name="Google Shape;278;g11660c9d17f_0_9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7b957b91d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16</a:t>
            </a:fld>
            <a:endParaRPr sz="1200">
              <a:solidFill>
                <a:srgbClr val="000000"/>
              </a:solidFill>
              <a:latin typeface="Arial"/>
              <a:ea typeface="Arial"/>
              <a:cs typeface="Arial"/>
              <a:sym typeface="Arial"/>
            </a:endParaRPr>
          </a:p>
        </p:txBody>
      </p:sp>
      <p:sp>
        <p:nvSpPr>
          <p:cNvPr id="289" name="Google Shape;289;g117b957b91d_0_20:notes"/>
          <p:cNvSpPr txBox="1"/>
          <p:nvPr/>
        </p:nvSpPr>
        <p:spPr>
          <a:xfrm>
            <a:off x="3884027" y="8684926"/>
            <a:ext cx="2972400" cy="4575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16</a:t>
            </a:fld>
            <a:endParaRPr sz="1200">
              <a:solidFill>
                <a:srgbClr val="000000"/>
              </a:solidFill>
              <a:latin typeface="Arial"/>
              <a:ea typeface="Arial"/>
              <a:cs typeface="Arial"/>
              <a:sym typeface="Arial"/>
            </a:endParaRPr>
          </a:p>
        </p:txBody>
      </p:sp>
      <p:sp>
        <p:nvSpPr>
          <p:cNvPr id="290" name="Google Shape;290;g117b957b91d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1" name="Google Shape;291;g117b957b91d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1660c9d17f_0_9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17</a:t>
            </a:fld>
            <a:endParaRPr sz="1200">
              <a:solidFill>
                <a:srgbClr val="000000"/>
              </a:solidFill>
              <a:latin typeface="Arial"/>
              <a:ea typeface="Arial"/>
              <a:cs typeface="Arial"/>
              <a:sym typeface="Arial"/>
            </a:endParaRPr>
          </a:p>
        </p:txBody>
      </p:sp>
      <p:sp>
        <p:nvSpPr>
          <p:cNvPr id="303" name="Google Shape;303;g11660c9d17f_0_908:notes"/>
          <p:cNvSpPr txBox="1"/>
          <p:nvPr/>
        </p:nvSpPr>
        <p:spPr>
          <a:xfrm>
            <a:off x="3884027" y="8684926"/>
            <a:ext cx="2972400" cy="4575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17</a:t>
            </a:fld>
            <a:endParaRPr sz="1200">
              <a:solidFill>
                <a:srgbClr val="000000"/>
              </a:solidFill>
              <a:latin typeface="Arial"/>
              <a:ea typeface="Arial"/>
              <a:cs typeface="Arial"/>
              <a:sym typeface="Arial"/>
            </a:endParaRPr>
          </a:p>
        </p:txBody>
      </p:sp>
      <p:sp>
        <p:nvSpPr>
          <p:cNvPr id="304" name="Google Shape;304;g11660c9d17f_0_9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5" name="Google Shape;305;g11660c9d17f_0_9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17b957b91d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18</a:t>
            </a:fld>
            <a:endParaRPr sz="1200">
              <a:solidFill>
                <a:srgbClr val="000000"/>
              </a:solidFill>
              <a:latin typeface="Arial"/>
              <a:ea typeface="Arial"/>
              <a:cs typeface="Arial"/>
              <a:sym typeface="Arial"/>
            </a:endParaRPr>
          </a:p>
        </p:txBody>
      </p:sp>
      <p:sp>
        <p:nvSpPr>
          <p:cNvPr id="316" name="Google Shape;316;g117b957b91d_0_43:notes"/>
          <p:cNvSpPr txBox="1"/>
          <p:nvPr/>
        </p:nvSpPr>
        <p:spPr>
          <a:xfrm>
            <a:off x="3884027" y="8684926"/>
            <a:ext cx="2972400" cy="4575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18</a:t>
            </a:fld>
            <a:endParaRPr sz="1200">
              <a:solidFill>
                <a:srgbClr val="000000"/>
              </a:solidFill>
              <a:latin typeface="Arial"/>
              <a:ea typeface="Arial"/>
              <a:cs typeface="Arial"/>
              <a:sym typeface="Arial"/>
            </a:endParaRPr>
          </a:p>
        </p:txBody>
      </p:sp>
      <p:sp>
        <p:nvSpPr>
          <p:cNvPr id="317" name="Google Shape;317;g117b957b91d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8" name="Google Shape;318;g117b957b91d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1876e5c93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1876e5c9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1753a9b3d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1753a9b3d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1660c9d17f_0_15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11660c9d17f_0_15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g11660c9d17f_0_15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
        <p:nvSpPr>
          <p:cNvPr id="337" name="Google Shape;337;g11660c9d17f_0_1583: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t>September 25, 2018</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1876e5c936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11876e5c936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g11876e5c936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
        <p:nvSpPr>
          <p:cNvPr id="345" name="Google Shape;345;g11876e5c936_0_6: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t>September 25, 2018</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1660c9d17f_0_91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11660c9d17f_0_916: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18a8121d8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18a8121d8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1876e5c936_0_2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11876e5c936_0_2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1889fea73b_0_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11889fea73b_0_7: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18a8121d87_0_2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118a8121d87_0_28: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1660c9d17f_0_120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11660c9d17f_0_1207: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1889fea73b_2_11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11889fea73b_2_118: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1660c9d17f_0_1214: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11660c9d17f_0_1214: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660c9d17f_0_1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1660c9d17f_0_1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18a8121d87_0_9: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118a8121d87_0_9: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1876e5c936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11876e5c936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11876e5c936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
        <p:nvSpPr>
          <p:cNvPr id="421" name="Google Shape;421;g11876e5c936_0_13: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t>September 25, 2018</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18a8121d87_0_23: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118a8121d87_0_23: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1876e5c936_0_3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11876e5c936_0_31: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18e2000697_1_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sz="1200">
                <a:solidFill>
                  <a:srgbClr val="000000"/>
                </a:solidFill>
                <a:latin typeface="Calibri"/>
                <a:ea typeface="Calibri"/>
                <a:cs typeface="Calibri"/>
                <a:sym typeface="Calibri"/>
              </a:rPr>
              <a:t>34</a:t>
            </a:fld>
            <a:endParaRPr sz="1200">
              <a:solidFill>
                <a:srgbClr val="000000"/>
              </a:solidFill>
              <a:latin typeface="Calibri"/>
              <a:ea typeface="Calibri"/>
              <a:cs typeface="Calibri"/>
              <a:sym typeface="Calibri"/>
            </a:endParaRPr>
          </a:p>
        </p:txBody>
      </p:sp>
      <p:sp>
        <p:nvSpPr>
          <p:cNvPr id="441" name="Google Shape;441;g118e2000697_1_68:notes"/>
          <p:cNvSpPr txBox="1"/>
          <p:nvPr/>
        </p:nvSpPr>
        <p:spPr>
          <a:xfrm>
            <a:off x="3970339" y="8829675"/>
            <a:ext cx="3038400" cy="465000"/>
          </a:xfrm>
          <a:prstGeom prst="rect">
            <a:avLst/>
          </a:prstGeom>
          <a:noFill/>
          <a:ln>
            <a:noFill/>
          </a:ln>
        </p:spPr>
        <p:txBody>
          <a:bodyPr spcFirstLastPara="1" wrap="square" lIns="93275" tIns="46625" rIns="93275" bIns="46625"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Calibri"/>
                <a:ea typeface="Calibri"/>
                <a:cs typeface="Calibri"/>
                <a:sym typeface="Calibri"/>
              </a:rPr>
              <a:t>34</a:t>
            </a:fld>
            <a:endParaRPr sz="1200">
              <a:solidFill>
                <a:srgbClr val="000000"/>
              </a:solidFill>
              <a:latin typeface="Calibri"/>
              <a:ea typeface="Calibri"/>
              <a:cs typeface="Calibri"/>
              <a:sym typeface="Calibri"/>
            </a:endParaRPr>
          </a:p>
        </p:txBody>
      </p:sp>
      <p:sp>
        <p:nvSpPr>
          <p:cNvPr id="442" name="Google Shape;442;g118e2000697_1_6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43" name="Google Shape;443;g118e2000697_1_68:notes"/>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g118e2000697_1_68: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solidFill>
                  <a:srgbClr val="000000"/>
                </a:solidFill>
                <a:latin typeface="Calibri"/>
                <a:ea typeface="Calibri"/>
                <a:cs typeface="Calibri"/>
                <a:sym typeface="Calibri"/>
              </a:rPr>
              <a:t>September 25, 2018</a:t>
            </a:r>
            <a:endParaRPr/>
          </a:p>
        </p:txBody>
      </p:sp>
      <p:sp>
        <p:nvSpPr>
          <p:cNvPr id="445" name="Google Shape;445;g118e2000697_1_68: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
                <a:solidFill>
                  <a:srgbClr val="000000"/>
                </a:solidFill>
                <a:latin typeface="Calibri"/>
                <a:ea typeface="Calibri"/>
                <a:cs typeface="Calibri"/>
                <a:sym typeface="Calibri"/>
              </a:rPr>
              <a:t>DE-PBS School-wide PBS Team Training</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18e2000697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118e2000697_1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g118e2000697_1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
        <p:nvSpPr>
          <p:cNvPr id="463" name="Google Shape;463;g118e2000697_1_3: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t>September 25, 2018</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18e2000697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118e2000697_1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g118e2000697_1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
        <p:nvSpPr>
          <p:cNvPr id="479" name="Google Shape;479;g118e2000697_1_20: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t>September 25, 2018</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1839e6c334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11839e6c334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g11839e6c334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
        <p:nvSpPr>
          <p:cNvPr id="502" name="Google Shape;502;g11839e6c334_0_23: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t>September 25, 2018</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1839e6c334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11839e6c334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g11839e6c334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
        <p:nvSpPr>
          <p:cNvPr id="517" name="Google Shape;517;g11839e6c334_0_47: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t>September 25, 2018</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17b957b91d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117b957b91d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g117b957b91d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39</a:t>
            </a:fld>
            <a:endParaRPr/>
          </a:p>
        </p:txBody>
      </p:sp>
      <p:sp>
        <p:nvSpPr>
          <p:cNvPr id="534" name="Google Shape;534;g117b957b91d_0_79: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t>September 25, 2018</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1660c9d17f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sz="1200">
                <a:solidFill>
                  <a:srgbClr val="000000"/>
                </a:solidFill>
                <a:latin typeface="Calibri"/>
                <a:ea typeface="Calibri"/>
                <a:cs typeface="Calibri"/>
                <a:sym typeface="Calibri"/>
              </a:rPr>
              <a:t>4</a:t>
            </a:fld>
            <a:endParaRPr sz="1200">
              <a:solidFill>
                <a:srgbClr val="000000"/>
              </a:solidFill>
              <a:latin typeface="Calibri"/>
              <a:ea typeface="Calibri"/>
              <a:cs typeface="Calibri"/>
              <a:sym typeface="Calibri"/>
            </a:endParaRPr>
          </a:p>
        </p:txBody>
      </p:sp>
      <p:sp>
        <p:nvSpPr>
          <p:cNvPr id="169" name="Google Shape;169;g11660c9d17f_0_50:notes"/>
          <p:cNvSpPr txBox="1"/>
          <p:nvPr/>
        </p:nvSpPr>
        <p:spPr>
          <a:xfrm>
            <a:off x="3970339" y="8829675"/>
            <a:ext cx="3038400" cy="465000"/>
          </a:xfrm>
          <a:prstGeom prst="rect">
            <a:avLst/>
          </a:prstGeom>
          <a:noFill/>
          <a:ln>
            <a:noFill/>
          </a:ln>
        </p:spPr>
        <p:txBody>
          <a:bodyPr spcFirstLastPara="1" wrap="square" lIns="93275" tIns="46625" rIns="93275" bIns="46625"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Calibri"/>
                <a:ea typeface="Calibri"/>
                <a:cs typeface="Calibri"/>
                <a:sym typeface="Calibri"/>
              </a:rPr>
              <a:t>4</a:t>
            </a:fld>
            <a:endParaRPr sz="1200">
              <a:solidFill>
                <a:srgbClr val="000000"/>
              </a:solidFill>
              <a:latin typeface="Calibri"/>
              <a:ea typeface="Calibri"/>
              <a:cs typeface="Calibri"/>
              <a:sym typeface="Calibri"/>
            </a:endParaRPr>
          </a:p>
        </p:txBody>
      </p:sp>
      <p:sp>
        <p:nvSpPr>
          <p:cNvPr id="170" name="Google Shape;170;g11660c9d17f_0_5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71" name="Google Shape;171;g11660c9d17f_0_50:notes"/>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11660c9d17f_0_50: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solidFill>
                  <a:srgbClr val="000000"/>
                </a:solidFill>
                <a:latin typeface="Calibri"/>
                <a:ea typeface="Calibri"/>
                <a:cs typeface="Calibri"/>
                <a:sym typeface="Calibri"/>
              </a:rPr>
              <a:t>September 25, 2018</a:t>
            </a:r>
            <a:endParaRPr/>
          </a:p>
        </p:txBody>
      </p:sp>
      <p:sp>
        <p:nvSpPr>
          <p:cNvPr id="173" name="Google Shape;173;g11660c9d17f_0_50: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
                <a:solidFill>
                  <a:srgbClr val="000000"/>
                </a:solidFill>
                <a:latin typeface="Calibri"/>
                <a:ea typeface="Calibri"/>
                <a:cs typeface="Calibri"/>
                <a:sym typeface="Calibri"/>
              </a:rPr>
              <a:t>DE-PBS School-wide PBS Team Training</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1660c9d17f_0_1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11660c9d17f_0_1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18a8121d87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118a8121d87_1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1889fea73b_2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11889fea73b_2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1889fea73b_2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g11889fea73b_2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1889fea73b_2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11889fea73b_2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g11889fea73b_2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44</a:t>
            </a:fld>
            <a:endParaRPr/>
          </a:p>
        </p:txBody>
      </p:sp>
      <p:sp>
        <p:nvSpPr>
          <p:cNvPr id="577" name="Google Shape;577;g11889fea73b_2_33: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t>September 25, 2018</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18a8121d87_4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118a8121d87_4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g118a8121d87_4_1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45</a:t>
            </a:fld>
            <a:endParaRPr/>
          </a:p>
        </p:txBody>
      </p:sp>
      <p:sp>
        <p:nvSpPr>
          <p:cNvPr id="593" name="Google Shape;593;g118a8121d87_4_199: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t>September 25, 2018</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1753a9b3d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1753a9b3d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1660c9d17f_0_1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11660c9d17f_0_1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1889fea73b_5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11889fea73b_5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1889fea73b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11889fea73b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1660c9d17f_0_24: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11660c9d17f_0_24: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11889fea73b_2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11889fea73b_2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g11889fea73b_2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50</a:t>
            </a:fld>
            <a:endParaRPr/>
          </a:p>
        </p:txBody>
      </p:sp>
      <p:sp>
        <p:nvSpPr>
          <p:cNvPr id="701" name="Google Shape;701;g11889fea73b_2_170: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t>September 25, 2018</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1889fea73b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11889fea73b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1889fea73b_2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11889fea73b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1889fea73b_2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1889fea73b_2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1889fea73b_2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1889fea73b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889fea73b_2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11889fea73b_2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2" name="Google Shape;742;g11889fea73b_2_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55</a:t>
            </a:fld>
            <a:endParaRPr/>
          </a:p>
        </p:txBody>
      </p:sp>
      <p:sp>
        <p:nvSpPr>
          <p:cNvPr id="743" name="Google Shape;743;g11889fea73b_2_140: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a:t>September 25, 2018</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11660c9d17f_0_130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g11660c9d17f_0_1305: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11889fea73b_2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11889fea73b_2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11889fea73b_5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11889fea73b_5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11660c9d17f_0_1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11660c9d17f_0_1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1660c9d17f_0_4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11660c9d17f_0_4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11660c9d17f_0_4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11889fea73b_5_5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g11889fea73b_5_52: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11889fea73b_5_5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g11889fea73b_5_52: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6049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18a8121d87_6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118a8121d87_6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1889fea73b_5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1889fea73b_5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18a8121d87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118a8121d87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18a8121d87_4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18a8121d87_4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18a8121d87_4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18a8121d87_4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18a8121d87_4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18a8121d87_4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118a8121d87_4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118a8121d87_4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118a8121d87_4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118a8121d87_4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889fea73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1889fea73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11889fea73b_2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11889fea73b_2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18a8121d87_6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118a8121d87_6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118a8121d87_6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118a8121d87_6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1660c9d17f_0_18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1660c9d17f_0_1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11660c9d17f_0_1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9" name="Google Shape;1029;g11660c9d17f_0_14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0" name="Google Shape;1030;g11660c9d17f_0_14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11889fea73b_5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11889fea73b_5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118a8121d87_4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118a8121d87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18e2001565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18e2001565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118e2001565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118e2001565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118e2001565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118e2001565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1660c9d17f_0_5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11660c9d17f_0_5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11660c9d17f_0_5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8</a:t>
            </a:fld>
            <a:endParaRPr>
              <a:solidFill>
                <a:srgbClr val="000000"/>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118e2001565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118e2001565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118e2001565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118e2001565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118e2001565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118e2001565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11660c9d17f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11660c9d17f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118527350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118527350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1660c9d17f_0_6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g11660c9d17f_0_6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11660c9d17f_0_6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9</a:t>
            </a:fld>
            <a:endParaRPr sz="1200">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6"/>
        <p:cNvGrpSpPr/>
        <p:nvPr/>
      </p:nvGrpSpPr>
      <p:grpSpPr>
        <a:xfrm>
          <a:off x="0" y="0"/>
          <a:ext cx="0" cy="0"/>
          <a:chOff x="0" y="0"/>
          <a:chExt cx="0" cy="0"/>
        </a:xfrm>
      </p:grpSpPr>
      <p:sp>
        <p:nvSpPr>
          <p:cNvPr id="57" name="Google Shape;57;p14"/>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 name="Google Shape;59;p14"/>
          <p:cNvSpPr txBox="1">
            <a:spLocks noGrp="1"/>
          </p:cNvSpPr>
          <p:nvPr>
            <p:ph type="subTitle" idx="1"/>
          </p:nvPr>
        </p:nvSpPr>
        <p:spPr>
          <a:xfrm>
            <a:off x="1214800" y="1948213"/>
            <a:ext cx="2438400" cy="377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0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 name="Google Shape;60;p14"/>
          <p:cNvSpPr txBox="1">
            <a:spLocks noGrp="1"/>
          </p:cNvSpPr>
          <p:nvPr>
            <p:ph type="subTitle" idx="2"/>
          </p:nvPr>
        </p:nvSpPr>
        <p:spPr>
          <a:xfrm>
            <a:off x="1214800" y="2261988"/>
            <a:ext cx="2438400" cy="114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14"/>
          <p:cNvSpPr txBox="1">
            <a:spLocks noGrp="1"/>
          </p:cNvSpPr>
          <p:nvPr>
            <p:ph type="subTitle" idx="3"/>
          </p:nvPr>
        </p:nvSpPr>
        <p:spPr>
          <a:xfrm>
            <a:off x="5490800" y="1948213"/>
            <a:ext cx="2438400" cy="377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0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14"/>
          <p:cNvSpPr txBox="1">
            <a:spLocks noGrp="1"/>
          </p:cNvSpPr>
          <p:nvPr>
            <p:ph type="subTitle" idx="4"/>
          </p:nvPr>
        </p:nvSpPr>
        <p:spPr>
          <a:xfrm>
            <a:off x="5490800" y="2261988"/>
            <a:ext cx="2438400" cy="114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
        <p:cNvGrpSpPr/>
        <p:nvPr/>
      </p:nvGrpSpPr>
      <p:grpSpPr>
        <a:xfrm>
          <a:off x="0" y="0"/>
          <a:ext cx="0" cy="0"/>
          <a:chOff x="0" y="0"/>
          <a:chExt cx="0" cy="0"/>
        </a:xfrm>
      </p:grpSpPr>
      <p:sp>
        <p:nvSpPr>
          <p:cNvPr id="70" name="Google Shape;70;p1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1" name="Google Shape;71;p16"/>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72" name="Google Shape;72;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4" name="Google Shape;74;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
        <p:nvSpPr>
          <p:cNvPr id="76" name="Google Shape;76;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7" name="Google Shape;77;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1" name="Google Shape;81;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 name="Google Shape;82;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 name="Google Shape;83;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100000"/>
              </a:lnSpc>
              <a:spcBef>
                <a:spcPts val="0"/>
              </a:spcBef>
              <a:spcAft>
                <a:spcPts val="0"/>
              </a:spcAft>
              <a:buClr>
                <a:schemeClr val="dk1"/>
              </a:buClr>
              <a:buSzPts val="2100"/>
              <a:buFont typeface="Calibri"/>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86" name="Google Shape;86;p19"/>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Autofit/>
          </a:bodyPr>
          <a:lstStyle>
            <a:lvl1pPr marL="457200" lvl="0" indent="-298450" algn="l" rtl="0">
              <a:lnSpc>
                <a:spcPct val="115000"/>
              </a:lnSpc>
              <a:spcBef>
                <a:spcPts val="0"/>
              </a:spcBef>
              <a:spcAft>
                <a:spcPts val="0"/>
              </a:spcAft>
              <a:buClr>
                <a:schemeClr val="dk1"/>
              </a:buClr>
              <a:buSzPts val="1100"/>
              <a:buChar char="●"/>
              <a:defRPr sz="1400"/>
            </a:lvl1pPr>
            <a:lvl2pPr marL="914400" lvl="1" indent="-285750" algn="l" rtl="0">
              <a:lnSpc>
                <a:spcPct val="115000"/>
              </a:lnSpc>
              <a:spcBef>
                <a:spcPts val="1600"/>
              </a:spcBef>
              <a:spcAft>
                <a:spcPts val="0"/>
              </a:spcAft>
              <a:buClr>
                <a:schemeClr val="dk1"/>
              </a:buClr>
              <a:buSzPts val="900"/>
              <a:buChar char="○"/>
              <a:defRPr sz="1200"/>
            </a:lvl2pPr>
            <a:lvl3pPr marL="1371600" lvl="2" indent="-285750" algn="l" rtl="0">
              <a:lnSpc>
                <a:spcPct val="115000"/>
              </a:lnSpc>
              <a:spcBef>
                <a:spcPts val="1600"/>
              </a:spcBef>
              <a:spcAft>
                <a:spcPts val="0"/>
              </a:spcAft>
              <a:buClr>
                <a:schemeClr val="dk1"/>
              </a:buClr>
              <a:buSzPts val="900"/>
              <a:buChar char="■"/>
              <a:defRPr sz="1200"/>
            </a:lvl3pPr>
            <a:lvl4pPr marL="1828800" lvl="3" indent="-285750" algn="l" rtl="0">
              <a:lnSpc>
                <a:spcPct val="115000"/>
              </a:lnSpc>
              <a:spcBef>
                <a:spcPts val="1600"/>
              </a:spcBef>
              <a:spcAft>
                <a:spcPts val="0"/>
              </a:spcAft>
              <a:buClr>
                <a:schemeClr val="dk1"/>
              </a:buClr>
              <a:buSzPts val="900"/>
              <a:buChar char="●"/>
              <a:defRPr sz="1200"/>
            </a:lvl4pPr>
            <a:lvl5pPr marL="2286000" lvl="4" indent="-285750" algn="l" rtl="0">
              <a:lnSpc>
                <a:spcPct val="115000"/>
              </a:lnSpc>
              <a:spcBef>
                <a:spcPts val="1600"/>
              </a:spcBef>
              <a:spcAft>
                <a:spcPts val="0"/>
              </a:spcAft>
              <a:buClr>
                <a:schemeClr val="dk1"/>
              </a:buClr>
              <a:buSzPts val="900"/>
              <a:buChar char="○"/>
              <a:defRPr sz="1200"/>
            </a:lvl5pPr>
            <a:lvl6pPr marL="2743200" lvl="5" indent="-285750" algn="l" rtl="0">
              <a:lnSpc>
                <a:spcPct val="115000"/>
              </a:lnSpc>
              <a:spcBef>
                <a:spcPts val="1600"/>
              </a:spcBef>
              <a:spcAft>
                <a:spcPts val="0"/>
              </a:spcAft>
              <a:buClr>
                <a:schemeClr val="dk1"/>
              </a:buClr>
              <a:buSzPts val="900"/>
              <a:buChar char="■"/>
              <a:defRPr sz="1200"/>
            </a:lvl6pPr>
            <a:lvl7pPr marL="3200400" lvl="6" indent="-285750" algn="l" rtl="0">
              <a:lnSpc>
                <a:spcPct val="115000"/>
              </a:lnSpc>
              <a:spcBef>
                <a:spcPts val="1600"/>
              </a:spcBef>
              <a:spcAft>
                <a:spcPts val="0"/>
              </a:spcAft>
              <a:buClr>
                <a:schemeClr val="dk1"/>
              </a:buClr>
              <a:buSzPts val="900"/>
              <a:buChar char="●"/>
              <a:defRPr sz="1200"/>
            </a:lvl7pPr>
            <a:lvl8pPr marL="3657600" lvl="7" indent="-285750" algn="l" rtl="0">
              <a:lnSpc>
                <a:spcPct val="115000"/>
              </a:lnSpc>
              <a:spcBef>
                <a:spcPts val="1600"/>
              </a:spcBef>
              <a:spcAft>
                <a:spcPts val="0"/>
              </a:spcAft>
              <a:buClr>
                <a:schemeClr val="dk1"/>
              </a:buClr>
              <a:buSzPts val="900"/>
              <a:buChar char="○"/>
              <a:defRPr sz="1200"/>
            </a:lvl8pPr>
            <a:lvl9pPr marL="4114800" lvl="8" indent="-285750" algn="l" rtl="0">
              <a:lnSpc>
                <a:spcPct val="115000"/>
              </a:lnSpc>
              <a:spcBef>
                <a:spcPts val="1600"/>
              </a:spcBef>
              <a:spcAft>
                <a:spcPts val="1600"/>
              </a:spcAft>
              <a:buClr>
                <a:schemeClr val="dk1"/>
              </a:buClr>
              <a:buSzPts val="900"/>
              <a:buChar char="■"/>
              <a:defRPr sz="1200"/>
            </a:lvl9pPr>
          </a:lstStyle>
          <a:p>
            <a:endParaRPr/>
          </a:p>
        </p:txBody>
      </p:sp>
      <p:sp>
        <p:nvSpPr>
          <p:cNvPr id="87" name="Google Shape;87;p19"/>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Autofit/>
          </a:bodyPr>
          <a:lstStyle>
            <a:lvl1pPr marL="457200" lvl="0" indent="-298450" algn="l" rtl="0">
              <a:lnSpc>
                <a:spcPct val="115000"/>
              </a:lnSpc>
              <a:spcBef>
                <a:spcPts val="0"/>
              </a:spcBef>
              <a:spcAft>
                <a:spcPts val="0"/>
              </a:spcAft>
              <a:buClr>
                <a:schemeClr val="dk1"/>
              </a:buClr>
              <a:buSzPts val="1100"/>
              <a:buChar char="●"/>
              <a:defRPr sz="1400"/>
            </a:lvl1pPr>
            <a:lvl2pPr marL="914400" lvl="1" indent="-285750" algn="l" rtl="0">
              <a:lnSpc>
                <a:spcPct val="115000"/>
              </a:lnSpc>
              <a:spcBef>
                <a:spcPts val="1600"/>
              </a:spcBef>
              <a:spcAft>
                <a:spcPts val="0"/>
              </a:spcAft>
              <a:buClr>
                <a:schemeClr val="dk1"/>
              </a:buClr>
              <a:buSzPts val="900"/>
              <a:buChar char="○"/>
              <a:defRPr sz="1200"/>
            </a:lvl2pPr>
            <a:lvl3pPr marL="1371600" lvl="2" indent="-285750" algn="l" rtl="0">
              <a:lnSpc>
                <a:spcPct val="115000"/>
              </a:lnSpc>
              <a:spcBef>
                <a:spcPts val="1600"/>
              </a:spcBef>
              <a:spcAft>
                <a:spcPts val="0"/>
              </a:spcAft>
              <a:buClr>
                <a:schemeClr val="dk1"/>
              </a:buClr>
              <a:buSzPts val="900"/>
              <a:buChar char="■"/>
              <a:defRPr sz="1200"/>
            </a:lvl3pPr>
            <a:lvl4pPr marL="1828800" lvl="3" indent="-285750" algn="l" rtl="0">
              <a:lnSpc>
                <a:spcPct val="115000"/>
              </a:lnSpc>
              <a:spcBef>
                <a:spcPts val="1600"/>
              </a:spcBef>
              <a:spcAft>
                <a:spcPts val="0"/>
              </a:spcAft>
              <a:buClr>
                <a:schemeClr val="dk1"/>
              </a:buClr>
              <a:buSzPts val="900"/>
              <a:buChar char="●"/>
              <a:defRPr sz="1200"/>
            </a:lvl4pPr>
            <a:lvl5pPr marL="2286000" lvl="4" indent="-285750" algn="l" rtl="0">
              <a:lnSpc>
                <a:spcPct val="115000"/>
              </a:lnSpc>
              <a:spcBef>
                <a:spcPts val="1600"/>
              </a:spcBef>
              <a:spcAft>
                <a:spcPts val="0"/>
              </a:spcAft>
              <a:buClr>
                <a:schemeClr val="dk1"/>
              </a:buClr>
              <a:buSzPts val="900"/>
              <a:buChar char="○"/>
              <a:defRPr sz="1200"/>
            </a:lvl5pPr>
            <a:lvl6pPr marL="2743200" lvl="5" indent="-285750" algn="l" rtl="0">
              <a:lnSpc>
                <a:spcPct val="115000"/>
              </a:lnSpc>
              <a:spcBef>
                <a:spcPts val="1600"/>
              </a:spcBef>
              <a:spcAft>
                <a:spcPts val="0"/>
              </a:spcAft>
              <a:buClr>
                <a:schemeClr val="dk1"/>
              </a:buClr>
              <a:buSzPts val="900"/>
              <a:buChar char="■"/>
              <a:defRPr sz="1200"/>
            </a:lvl6pPr>
            <a:lvl7pPr marL="3200400" lvl="6" indent="-285750" algn="l" rtl="0">
              <a:lnSpc>
                <a:spcPct val="115000"/>
              </a:lnSpc>
              <a:spcBef>
                <a:spcPts val="1600"/>
              </a:spcBef>
              <a:spcAft>
                <a:spcPts val="0"/>
              </a:spcAft>
              <a:buClr>
                <a:schemeClr val="dk1"/>
              </a:buClr>
              <a:buSzPts val="900"/>
              <a:buChar char="●"/>
              <a:defRPr sz="1200"/>
            </a:lvl7pPr>
            <a:lvl8pPr marL="3657600" lvl="7" indent="-285750" algn="l" rtl="0">
              <a:lnSpc>
                <a:spcPct val="115000"/>
              </a:lnSpc>
              <a:spcBef>
                <a:spcPts val="1600"/>
              </a:spcBef>
              <a:spcAft>
                <a:spcPts val="0"/>
              </a:spcAft>
              <a:buClr>
                <a:schemeClr val="dk1"/>
              </a:buClr>
              <a:buSzPts val="900"/>
              <a:buChar char="○"/>
              <a:defRPr sz="1200"/>
            </a:lvl8pPr>
            <a:lvl9pPr marL="4114800" lvl="8" indent="-285750" algn="l" rtl="0">
              <a:lnSpc>
                <a:spcPct val="115000"/>
              </a:lnSpc>
              <a:spcBef>
                <a:spcPts val="1600"/>
              </a:spcBef>
              <a:spcAft>
                <a:spcPts val="1600"/>
              </a:spcAft>
              <a:buClr>
                <a:schemeClr val="dk1"/>
              </a:buClr>
              <a:buSzPts val="900"/>
              <a:buChar char="■"/>
              <a:defRPr sz="1200"/>
            </a:lvl9pPr>
          </a:lstStyle>
          <a:p>
            <a:endParaRPr/>
          </a:p>
        </p:txBody>
      </p:sp>
      <p:sp>
        <p:nvSpPr>
          <p:cNvPr id="88" name="Google Shape;88;p1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1" name="Google Shape;91;p2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2" name="Google Shape;92;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 name="Google Shape;94;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dk1"/>
              </a:buClr>
              <a:buSzPts val="2100"/>
              <a:buFont typeface="Calibri"/>
              <a:buNone/>
              <a:defRPr/>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a:endParaRPr/>
          </a:p>
        </p:txBody>
      </p:sp>
      <p:sp>
        <p:nvSpPr>
          <p:cNvPr id="97" name="Google Shape;97;p21"/>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rtl="0">
              <a:lnSpc>
                <a:spcPct val="90000"/>
              </a:lnSpc>
              <a:spcBef>
                <a:spcPts val="0"/>
              </a:spcBef>
              <a:spcAft>
                <a:spcPts val="0"/>
              </a:spcAft>
              <a:buClr>
                <a:schemeClr val="dk1"/>
              </a:buClr>
              <a:buSzPts val="1400"/>
              <a:buChar char="●"/>
              <a:defRPr/>
            </a:lvl1pPr>
            <a:lvl2pPr marL="914400" lvl="1" indent="-298450" algn="l" rtl="0">
              <a:lnSpc>
                <a:spcPct val="90000"/>
              </a:lnSpc>
              <a:spcBef>
                <a:spcPts val="1600"/>
              </a:spcBef>
              <a:spcAft>
                <a:spcPts val="0"/>
              </a:spcAft>
              <a:buClr>
                <a:schemeClr val="dk1"/>
              </a:buClr>
              <a:buSzPts val="1100"/>
              <a:buChar char="○"/>
              <a:defRPr/>
            </a:lvl2pPr>
            <a:lvl3pPr marL="1371600" lvl="2" indent="-298450" algn="l" rtl="0">
              <a:lnSpc>
                <a:spcPct val="90000"/>
              </a:lnSpc>
              <a:spcBef>
                <a:spcPts val="1600"/>
              </a:spcBef>
              <a:spcAft>
                <a:spcPts val="0"/>
              </a:spcAft>
              <a:buClr>
                <a:schemeClr val="dk1"/>
              </a:buClr>
              <a:buSzPts val="1100"/>
              <a:buChar char="■"/>
              <a:defRPr/>
            </a:lvl3pPr>
            <a:lvl4pPr marL="1828800" lvl="3" indent="-298450" algn="l" rtl="0">
              <a:lnSpc>
                <a:spcPct val="90000"/>
              </a:lnSpc>
              <a:spcBef>
                <a:spcPts val="1600"/>
              </a:spcBef>
              <a:spcAft>
                <a:spcPts val="0"/>
              </a:spcAft>
              <a:buClr>
                <a:schemeClr val="dk1"/>
              </a:buClr>
              <a:buSzPts val="1100"/>
              <a:buChar char="●"/>
              <a:defRPr/>
            </a:lvl4pPr>
            <a:lvl5pPr marL="2286000" lvl="4" indent="-298450" algn="l" rtl="0">
              <a:lnSpc>
                <a:spcPct val="90000"/>
              </a:lnSpc>
              <a:spcBef>
                <a:spcPts val="1600"/>
              </a:spcBef>
              <a:spcAft>
                <a:spcPts val="0"/>
              </a:spcAft>
              <a:buClr>
                <a:schemeClr val="dk1"/>
              </a:buClr>
              <a:buSzPts val="1100"/>
              <a:buChar char="○"/>
              <a:defRPr/>
            </a:lvl5pPr>
            <a:lvl6pPr marL="2743200" lvl="5" indent="-298450" algn="l" rtl="0">
              <a:lnSpc>
                <a:spcPct val="90000"/>
              </a:lnSpc>
              <a:spcBef>
                <a:spcPts val="1600"/>
              </a:spcBef>
              <a:spcAft>
                <a:spcPts val="0"/>
              </a:spcAft>
              <a:buClr>
                <a:schemeClr val="dk1"/>
              </a:buClr>
              <a:buSzPts val="1100"/>
              <a:buChar char="■"/>
              <a:defRPr/>
            </a:lvl6pPr>
            <a:lvl7pPr marL="3200400" lvl="6" indent="-298450" algn="l" rtl="0">
              <a:lnSpc>
                <a:spcPct val="90000"/>
              </a:lnSpc>
              <a:spcBef>
                <a:spcPts val="1600"/>
              </a:spcBef>
              <a:spcAft>
                <a:spcPts val="0"/>
              </a:spcAft>
              <a:buClr>
                <a:schemeClr val="dk1"/>
              </a:buClr>
              <a:buSzPts val="1100"/>
              <a:buChar char="●"/>
              <a:defRPr/>
            </a:lvl7pPr>
            <a:lvl8pPr marL="3657600" lvl="7" indent="-298450" algn="l" rtl="0">
              <a:lnSpc>
                <a:spcPct val="90000"/>
              </a:lnSpc>
              <a:spcBef>
                <a:spcPts val="1600"/>
              </a:spcBef>
              <a:spcAft>
                <a:spcPts val="0"/>
              </a:spcAft>
              <a:buClr>
                <a:schemeClr val="dk1"/>
              </a:buClr>
              <a:buSzPts val="1100"/>
              <a:buChar char="○"/>
              <a:defRPr/>
            </a:lvl8pPr>
            <a:lvl9pPr marL="4114800" lvl="8" indent="-298450" algn="l" rtl="0">
              <a:lnSpc>
                <a:spcPct val="90000"/>
              </a:lnSpc>
              <a:spcBef>
                <a:spcPts val="1600"/>
              </a:spcBef>
              <a:spcAft>
                <a:spcPts val="1600"/>
              </a:spcAft>
              <a:buClr>
                <a:schemeClr val="dk1"/>
              </a:buClr>
              <a:buSzPts val="1100"/>
              <a:buChar char="■"/>
              <a:defRPr/>
            </a:lvl9pPr>
          </a:lstStyle>
          <a:p>
            <a:endParaRPr/>
          </a:p>
        </p:txBody>
      </p:sp>
      <p:sp>
        <p:nvSpPr>
          <p:cNvPr id="98" name="Google Shape;98;p2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rtl="0">
              <a:buClr>
                <a:srgbClr val="888888"/>
              </a:buClr>
              <a:buSzPts val="900"/>
              <a:buFont typeface="Calibri"/>
              <a:buNone/>
              <a:defRPr sz="900">
                <a:solidFill>
                  <a:srgbClr val="888888"/>
                </a:solidFill>
                <a:latin typeface="Calibri"/>
                <a:ea typeface="Calibri"/>
                <a:cs typeface="Calibri"/>
                <a:sym typeface="Calibri"/>
              </a:defRPr>
            </a:lvl1pPr>
            <a:lvl2pPr marL="0" lvl="1" indent="0" algn="r" rtl="0">
              <a:buClr>
                <a:srgbClr val="888888"/>
              </a:buClr>
              <a:buSzPts val="900"/>
              <a:buFont typeface="Calibri"/>
              <a:buNone/>
              <a:defRPr sz="900">
                <a:solidFill>
                  <a:srgbClr val="888888"/>
                </a:solidFill>
                <a:latin typeface="Calibri"/>
                <a:ea typeface="Calibri"/>
                <a:cs typeface="Calibri"/>
                <a:sym typeface="Calibri"/>
              </a:defRPr>
            </a:lvl2pPr>
            <a:lvl3pPr marL="0" lvl="2" indent="0" algn="r" rtl="0">
              <a:buClr>
                <a:srgbClr val="888888"/>
              </a:buClr>
              <a:buSzPts val="900"/>
              <a:buFont typeface="Calibri"/>
              <a:buNone/>
              <a:defRPr sz="900">
                <a:solidFill>
                  <a:srgbClr val="888888"/>
                </a:solidFill>
                <a:latin typeface="Calibri"/>
                <a:ea typeface="Calibri"/>
                <a:cs typeface="Calibri"/>
                <a:sym typeface="Calibri"/>
              </a:defRPr>
            </a:lvl3pPr>
            <a:lvl4pPr marL="0" lvl="3" indent="0" algn="r" rtl="0">
              <a:buClr>
                <a:srgbClr val="888888"/>
              </a:buClr>
              <a:buSzPts val="900"/>
              <a:buFont typeface="Calibri"/>
              <a:buNone/>
              <a:defRPr sz="900">
                <a:solidFill>
                  <a:srgbClr val="888888"/>
                </a:solidFill>
                <a:latin typeface="Calibri"/>
                <a:ea typeface="Calibri"/>
                <a:cs typeface="Calibri"/>
                <a:sym typeface="Calibri"/>
              </a:defRPr>
            </a:lvl4pPr>
            <a:lvl5pPr marL="0" lvl="4" indent="0" algn="r" rtl="0">
              <a:buClr>
                <a:srgbClr val="888888"/>
              </a:buClr>
              <a:buSzPts val="900"/>
              <a:buFont typeface="Calibri"/>
              <a:buNone/>
              <a:defRPr sz="900">
                <a:solidFill>
                  <a:srgbClr val="888888"/>
                </a:solidFill>
                <a:latin typeface="Calibri"/>
                <a:ea typeface="Calibri"/>
                <a:cs typeface="Calibri"/>
                <a:sym typeface="Calibri"/>
              </a:defRPr>
            </a:lvl5pPr>
            <a:lvl6pPr marL="0" lvl="5" indent="0" algn="r" rtl="0">
              <a:buClr>
                <a:srgbClr val="888888"/>
              </a:buClr>
              <a:buSzPts val="900"/>
              <a:buFont typeface="Calibri"/>
              <a:buNone/>
              <a:defRPr sz="900">
                <a:solidFill>
                  <a:srgbClr val="888888"/>
                </a:solidFill>
                <a:latin typeface="Calibri"/>
                <a:ea typeface="Calibri"/>
                <a:cs typeface="Calibri"/>
                <a:sym typeface="Calibri"/>
              </a:defRPr>
            </a:lvl6pPr>
            <a:lvl7pPr marL="0" lvl="6" indent="0" algn="r" rtl="0">
              <a:buClr>
                <a:srgbClr val="888888"/>
              </a:buClr>
              <a:buSzPts val="900"/>
              <a:buFont typeface="Calibri"/>
              <a:buNone/>
              <a:defRPr sz="900">
                <a:solidFill>
                  <a:srgbClr val="888888"/>
                </a:solidFill>
                <a:latin typeface="Calibri"/>
                <a:ea typeface="Calibri"/>
                <a:cs typeface="Calibri"/>
                <a:sym typeface="Calibri"/>
              </a:defRPr>
            </a:lvl7pPr>
            <a:lvl8pPr marL="0" lvl="7" indent="0" algn="r" rtl="0">
              <a:buClr>
                <a:srgbClr val="888888"/>
              </a:buClr>
              <a:buSzPts val="900"/>
              <a:buFont typeface="Calibri"/>
              <a:buNone/>
              <a:defRPr sz="900">
                <a:solidFill>
                  <a:srgbClr val="888888"/>
                </a:solidFill>
                <a:latin typeface="Calibri"/>
                <a:ea typeface="Calibri"/>
                <a:cs typeface="Calibri"/>
                <a:sym typeface="Calibri"/>
              </a:defRPr>
            </a:lvl8pPr>
            <a:lvl9pPr marL="0" lvl="8" indent="0" algn="r" rtl="0">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1" name="Google Shape;101;p22"/>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02" name="Google Shape;102;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 name="Google Shape;103;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5"/>
        <p:cNvGrpSpPr/>
        <p:nvPr/>
      </p:nvGrpSpPr>
      <p:grpSpPr>
        <a:xfrm>
          <a:off x="0" y="0"/>
          <a:ext cx="0" cy="0"/>
          <a:chOff x="0" y="0"/>
          <a:chExt cx="0" cy="0"/>
        </a:xfrm>
      </p:grpSpPr>
      <p:sp>
        <p:nvSpPr>
          <p:cNvPr id="106" name="Google Shape;106;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3"/>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8" name="Google Shape;108;p23"/>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9" name="Google Shape;109;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
        <p:cNvGrpSpPr/>
        <p:nvPr/>
      </p:nvGrpSpPr>
      <p:grpSpPr>
        <a:xfrm>
          <a:off x="0" y="0"/>
          <a:ext cx="0" cy="0"/>
          <a:chOff x="0" y="0"/>
          <a:chExt cx="0" cy="0"/>
        </a:xfrm>
      </p:grpSpPr>
      <p:sp>
        <p:nvSpPr>
          <p:cNvPr id="113" name="Google Shape;113;p24"/>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4"/>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15" name="Google Shape;115;p24"/>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6" name="Google Shape;116;p24"/>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17" name="Google Shape;117;p24"/>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8" name="Google Shape;118;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 name="Google Shape;119;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 name="Google Shape;120;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3" name="Google Shape;123;p25"/>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24" name="Google Shape;124;p25"/>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25" name="Google Shape;125;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 name="Google Shape;126;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8"/>
        <p:cNvGrpSpPr/>
        <p:nvPr/>
      </p:nvGrpSpPr>
      <p:grpSpPr>
        <a:xfrm>
          <a:off x="0" y="0"/>
          <a:ext cx="0" cy="0"/>
          <a:chOff x="0" y="0"/>
          <a:chExt cx="0" cy="0"/>
        </a:xfrm>
      </p:grpSpPr>
      <p:sp>
        <p:nvSpPr>
          <p:cNvPr id="129" name="Google Shape;129;p2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0" name="Google Shape;130;p26"/>
          <p:cNvSpPr>
            <a:spLocks noGrp="1"/>
          </p:cNvSpPr>
          <p:nvPr>
            <p:ph type="pic" idx="2"/>
          </p:nvPr>
        </p:nvSpPr>
        <p:spPr>
          <a:xfrm>
            <a:off x="3887391" y="740569"/>
            <a:ext cx="4629300" cy="3655200"/>
          </a:xfrm>
          <a:prstGeom prst="rect">
            <a:avLst/>
          </a:prstGeom>
          <a:noFill/>
          <a:ln>
            <a:noFill/>
          </a:ln>
        </p:spPr>
      </p:sp>
      <p:sp>
        <p:nvSpPr>
          <p:cNvPr id="131" name="Google Shape;131;p2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32" name="Google Shape;132;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3" name="Google Shape;133;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4" name="Google Shape;134;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5"/>
        <p:cNvGrpSpPr/>
        <p:nvPr/>
      </p:nvGrpSpPr>
      <p:grpSpPr>
        <a:xfrm>
          <a:off x="0" y="0"/>
          <a:ext cx="0" cy="0"/>
          <a:chOff x="0" y="0"/>
          <a:chExt cx="0" cy="0"/>
        </a:xfrm>
      </p:grpSpPr>
      <p:sp>
        <p:nvSpPr>
          <p:cNvPr id="136" name="Google Shape;136;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7" name="Google Shape;137;p2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8" name="Google Shape;138;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 name="Google Shape;139;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0" name="Google Shape;140;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1"/>
        <p:cNvGrpSpPr/>
        <p:nvPr/>
      </p:nvGrpSpPr>
      <p:grpSpPr>
        <a:xfrm>
          <a:off x="0" y="0"/>
          <a:ext cx="0" cy="0"/>
          <a:chOff x="0" y="0"/>
          <a:chExt cx="0" cy="0"/>
        </a:xfrm>
      </p:grpSpPr>
      <p:sp>
        <p:nvSpPr>
          <p:cNvPr id="142" name="Google Shape;142;p28"/>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3" name="Google Shape;143;p28"/>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4" name="Google Shape;144;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5" name="Google Shape;145;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6" name="Google Shape;146;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5" name="Google Shape;65;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8" name="Google Shape;68;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channel/UClsgLrxSkcJdViHaBv--3cA"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9.jpg"/><Relationship Id="rId5" Type="http://schemas.openxmlformats.org/officeDocument/2006/relationships/hyperlink" Target="http://www.youtube.com/watch?v=vP7GJ72UxsA" TargetMode="External"/><Relationship Id="rId4" Type="http://schemas.openxmlformats.org/officeDocument/2006/relationships/hyperlink" Target="https://www.youtube.com/watch?v=vP7GJ72UxsA"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www.delawarepbs.org/wp-content/uploads/2021/07/CICO-Daily-Progress-Report-Data-Tracking-EXCEL-All-Students-in-CICO.xlsx"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s://www.delawarepbs.org/wp-content/uploads/2021/07/CICO-Daily-Progress-Report-Data-Tracking-EXCEL-All-Students-in-CICO.xlsx"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hyperlink" Target="https://www.delawarepbs.org/wp-content/uploads/2021/07/CICO-Daily-Progress-Report-Data-Tracking-EXCEL-All-Students-in-CICO.xlsx"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hyperlink" Target="https://www.delawarepbs.org/wp-content/uploads/2021/07/CICO-Daily-Progress-Report-Data-Tracking-EXCEL-All-Students-in-CICO.xlsx"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hyperlink" Target="https://www.delawarepbs.org/wp-content/uploads/2021/07/CICO-Daily-Progress-Report-Data-Tracking-EXCEL-All-Students-in-CICO.xlsx" TargetMode="External"/><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hyperlink" Target="https://www.delawarepbs.org/wp-content/uploads/2021/07/CICO-Daily-Progress-Report-Data-Tracking-EXCEL-All-Students-in-CICO.xlsx"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www.delawarepbs.org/wp-content/uploads/2021/07/CICO-Daily-Progress-Report-Data-Tracking-EXCEL-All-Students-in-CICO.xlsx"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3" Type="http://schemas.openxmlformats.org/officeDocument/2006/relationships/hyperlink" Target="https://www.delawarepbs.org/wp-content/uploads/2021/07/CICO-Daily-Progress-Report-Data-Tracking-EXCEL-All-Students-in-CICO.xlsx" TargetMode="External"/><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hyperlink" Target="https://www.delawarepbs.org/wp-content/uploads/2021/07/CICO-Daily-Progress-Report-Data-Tracking-EXCEL-All-Students-in-CICO.xlsx"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hyperlink" Target="https://www.delawarepbs.org/wp-content/uploads/2021/07/CICO-Daily-Progress-Report-Data-Tracking-EXCEL-All-Students-in-CICO.xlsx"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3" Type="http://schemas.openxmlformats.org/officeDocument/2006/relationships/hyperlink" Target="https://www.delawarepbs.org/wp-content/uploads/2021/07/CICO-Daily-Progress-Report-Data-Tracking-EXCEL-All-Students-in-CICO.xlsx" TargetMode="External"/><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www.delawarepbs.org/wp-content/uploads/2021/07/obsrvation-guide.pdf" TargetMode="External"/><Relationship Id="rId2" Type="http://schemas.openxmlformats.org/officeDocument/2006/relationships/notesSlide" Target="../notesSlides/notesSlide73.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hyperlink" Target="https://www.cde.state.co.us/pbis/cicoselfassessment"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9"/>
          <p:cNvPicPr preferRelativeResize="0"/>
          <p:nvPr/>
        </p:nvPicPr>
        <p:blipFill>
          <a:blip r:embed="rId3">
            <a:alphaModFix/>
          </a:blip>
          <a:stretch>
            <a:fillRect/>
          </a:stretch>
        </p:blipFill>
        <p:spPr>
          <a:xfrm>
            <a:off x="1839650" y="-347650"/>
            <a:ext cx="5158526" cy="2293575"/>
          </a:xfrm>
          <a:prstGeom prst="rect">
            <a:avLst/>
          </a:prstGeom>
          <a:noFill/>
          <a:ln>
            <a:noFill/>
          </a:ln>
        </p:spPr>
      </p:pic>
      <p:sp>
        <p:nvSpPr>
          <p:cNvPr id="152" name="Google Shape;152;p29"/>
          <p:cNvSpPr txBox="1">
            <a:spLocks noGrp="1"/>
          </p:cNvSpPr>
          <p:nvPr>
            <p:ph type="ctrTitle"/>
          </p:nvPr>
        </p:nvSpPr>
        <p:spPr>
          <a:xfrm>
            <a:off x="408433" y="770950"/>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600" b="1"/>
              <a:t>MTSS Tier 2 Check-In/Check-Out: </a:t>
            </a:r>
            <a:endParaRPr sz="3600" b="1"/>
          </a:p>
          <a:p>
            <a:pPr marL="0" lvl="0" indent="0" algn="ctr" rtl="0">
              <a:spcBef>
                <a:spcPts val="0"/>
              </a:spcBef>
              <a:spcAft>
                <a:spcPts val="0"/>
              </a:spcAft>
              <a:buNone/>
            </a:pPr>
            <a:r>
              <a:rPr lang="en" sz="3600" b="1"/>
              <a:t>The Fundamentals &amp; Tools</a:t>
            </a:r>
            <a:endParaRPr sz="3600" b="1"/>
          </a:p>
        </p:txBody>
      </p:sp>
      <p:sp>
        <p:nvSpPr>
          <p:cNvPr id="153" name="Google Shape;153;p29"/>
          <p:cNvSpPr txBox="1">
            <a:spLocks noGrp="1"/>
          </p:cNvSpPr>
          <p:nvPr>
            <p:ph type="subTitle" idx="1"/>
          </p:nvPr>
        </p:nvSpPr>
        <p:spPr>
          <a:xfrm>
            <a:off x="311700" y="3182525"/>
            <a:ext cx="8520600" cy="125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rPr>
              <a:t>Thursday, March 10, 2022</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Delaware Positive Behavior Support Project</a:t>
            </a:r>
            <a:endParaRPr sz="2400">
              <a:solidFill>
                <a:schemeClr val="dk1"/>
              </a:solidFill>
            </a:endParaRPr>
          </a:p>
        </p:txBody>
      </p:sp>
      <p:sp>
        <p:nvSpPr>
          <p:cNvPr id="154" name="Google Shape;154;p29"/>
          <p:cNvSpPr txBox="1"/>
          <p:nvPr/>
        </p:nvSpPr>
        <p:spPr>
          <a:xfrm>
            <a:off x="2359700" y="4647925"/>
            <a:ext cx="4325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800" i="1">
                <a:solidFill>
                  <a:schemeClr val="dk2"/>
                </a:solidFill>
              </a:rPr>
              <a:t>We will be recording today’s session.</a:t>
            </a:r>
            <a:endParaRPr sz="1800" i="1">
              <a:solidFill>
                <a:schemeClr val="dk2"/>
              </a:solidFill>
            </a:endParaRPr>
          </a:p>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8"/>
          <p:cNvSpPr/>
          <p:nvPr/>
        </p:nvSpPr>
        <p:spPr>
          <a:xfrm>
            <a:off x="1255600" y="1028700"/>
            <a:ext cx="6926100" cy="3589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chemeClr val="dk1"/>
                </a:solidFill>
              </a:rPr>
              <a:t>Study of CICO based on function:</a:t>
            </a:r>
            <a:endParaRPr sz="1800" b="1">
              <a:solidFill>
                <a:schemeClr val="dk1"/>
              </a:solidFill>
            </a:endParaRPr>
          </a:p>
          <a:p>
            <a:pPr marL="215900" marR="0" lvl="0" indent="-215900" algn="l" rtl="0">
              <a:spcBef>
                <a:spcPts val="500"/>
              </a:spcBef>
              <a:spcAft>
                <a:spcPts val="0"/>
              </a:spcAft>
              <a:buClr>
                <a:schemeClr val="dk1"/>
              </a:buClr>
              <a:buSzPts val="1800"/>
              <a:buChar char="•"/>
            </a:pPr>
            <a:r>
              <a:rPr lang="en" sz="1800">
                <a:solidFill>
                  <a:schemeClr val="dk1"/>
                </a:solidFill>
              </a:rPr>
              <a:t>Results indicated that, for students with </a:t>
            </a:r>
            <a:r>
              <a:rPr lang="en" sz="1800" i="1">
                <a:solidFill>
                  <a:srgbClr val="0070C0"/>
                </a:solidFill>
              </a:rPr>
              <a:t>attention-maintained behavior</a:t>
            </a:r>
            <a:r>
              <a:rPr lang="en" sz="1800">
                <a:solidFill>
                  <a:schemeClr val="dk1"/>
                </a:solidFill>
              </a:rPr>
              <a:t>, implementation of Check-In/Check-Out was associated with </a:t>
            </a:r>
            <a:r>
              <a:rPr lang="en" sz="1800" i="1">
                <a:solidFill>
                  <a:srgbClr val="0070C0"/>
                </a:solidFill>
              </a:rPr>
              <a:t>statistically and clinically significant improvements in ratings of problem behavior, ratings of prosocial behavior, and office discipline referrals</a:t>
            </a:r>
            <a:r>
              <a:rPr lang="en" sz="1800">
                <a:solidFill>
                  <a:schemeClr val="dk1"/>
                </a:solidFill>
              </a:rPr>
              <a:t>. </a:t>
            </a:r>
            <a:endParaRPr sz="1100"/>
          </a:p>
          <a:p>
            <a:pPr marL="215900" marR="0" lvl="0" indent="-177800" algn="l" rtl="0">
              <a:spcBef>
                <a:spcPts val="500"/>
              </a:spcBef>
              <a:spcAft>
                <a:spcPts val="0"/>
              </a:spcAft>
              <a:buClr>
                <a:schemeClr val="dk1"/>
              </a:buClr>
              <a:buSzPts val="600"/>
              <a:buFont typeface="Arial"/>
              <a:buNone/>
            </a:pPr>
            <a:endParaRPr sz="600">
              <a:solidFill>
                <a:schemeClr val="dk1"/>
              </a:solidFill>
            </a:endParaRPr>
          </a:p>
          <a:p>
            <a:pPr marL="215900" marR="0" lvl="0" indent="-215900" algn="l" rtl="0">
              <a:spcBef>
                <a:spcPts val="500"/>
              </a:spcBef>
              <a:spcAft>
                <a:spcPts val="0"/>
              </a:spcAft>
              <a:buClr>
                <a:schemeClr val="dk1"/>
              </a:buClr>
              <a:buSzPts val="1800"/>
              <a:buChar char="•"/>
            </a:pPr>
            <a:r>
              <a:rPr lang="en" sz="1800">
                <a:solidFill>
                  <a:schemeClr val="dk1"/>
                </a:solidFill>
              </a:rPr>
              <a:t>However, for students with </a:t>
            </a:r>
            <a:r>
              <a:rPr lang="en" sz="1800" i="1">
                <a:solidFill>
                  <a:schemeClr val="dk1"/>
                </a:solidFill>
              </a:rPr>
              <a:t>escape-maintained </a:t>
            </a:r>
            <a:r>
              <a:rPr lang="en" sz="1800">
                <a:solidFill>
                  <a:schemeClr val="dk1"/>
                </a:solidFill>
              </a:rPr>
              <a:t>behavior, no statistically significant effects were found.</a:t>
            </a:r>
            <a:endParaRPr sz="1100"/>
          </a:p>
          <a:p>
            <a:pPr marL="215900" marR="0" lvl="0" indent="-177800" algn="l" rtl="0">
              <a:spcBef>
                <a:spcPts val="500"/>
              </a:spcBef>
              <a:spcAft>
                <a:spcPts val="0"/>
              </a:spcAft>
              <a:buClr>
                <a:schemeClr val="dk1"/>
              </a:buClr>
              <a:buSzPts val="600"/>
              <a:buFont typeface="Arial"/>
              <a:buNone/>
            </a:pPr>
            <a:endParaRPr sz="600">
              <a:solidFill>
                <a:schemeClr val="dk1"/>
              </a:solidFill>
            </a:endParaRPr>
          </a:p>
          <a:p>
            <a:pPr marL="215900" marR="0" lvl="0" indent="-215900" algn="l" rtl="0">
              <a:spcBef>
                <a:spcPts val="500"/>
              </a:spcBef>
              <a:spcAft>
                <a:spcPts val="0"/>
              </a:spcAft>
              <a:buClr>
                <a:schemeClr val="dk1"/>
              </a:buClr>
              <a:buSzPts val="1800"/>
              <a:buChar char="•"/>
            </a:pPr>
            <a:r>
              <a:rPr lang="en" sz="1800">
                <a:solidFill>
                  <a:schemeClr val="dk1"/>
                </a:solidFill>
              </a:rPr>
              <a:t>There exists the need for multiple tier two interventions in both academic and behavior support.</a:t>
            </a:r>
            <a:endParaRPr sz="1100"/>
          </a:p>
        </p:txBody>
      </p:sp>
      <p:sp>
        <p:nvSpPr>
          <p:cNvPr id="238" name="Google Shape;238;p38"/>
          <p:cNvSpPr txBox="1"/>
          <p:nvPr/>
        </p:nvSpPr>
        <p:spPr>
          <a:xfrm>
            <a:off x="5257800" y="4808934"/>
            <a:ext cx="3029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McIntosh et al., 2009</a:t>
            </a:r>
            <a:endParaRPr sz="1100"/>
          </a:p>
        </p:txBody>
      </p:sp>
      <p:sp>
        <p:nvSpPr>
          <p:cNvPr id="239" name="Google Shape;239;p38"/>
          <p:cNvSpPr txBox="1">
            <a:spLocks noGrp="1"/>
          </p:cNvSpPr>
          <p:nvPr>
            <p:ph type="title"/>
          </p:nvPr>
        </p:nvSpPr>
        <p:spPr>
          <a:xfrm>
            <a:off x="816454" y="233301"/>
            <a:ext cx="5514900" cy="693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700"/>
              <a:buFont typeface="Trebuchet MS"/>
              <a:buNone/>
            </a:pPr>
            <a:r>
              <a:rPr lang="en" sz="2700"/>
              <a:t>Research shows function matters</a:t>
            </a:r>
            <a:br>
              <a:rPr lang="en"/>
            </a:br>
            <a:endParaRPr sz="140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9"/>
          <p:cNvSpPr txBox="1">
            <a:spLocks noGrp="1"/>
          </p:cNvSpPr>
          <p:nvPr>
            <p:ph type="title"/>
          </p:nvPr>
        </p:nvSpPr>
        <p:spPr>
          <a:xfrm>
            <a:off x="577825" y="216825"/>
            <a:ext cx="8619300" cy="782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 sz="3500">
                <a:latin typeface="Arial"/>
                <a:ea typeface="Arial"/>
                <a:cs typeface="Arial"/>
                <a:sym typeface="Arial"/>
              </a:rPr>
              <a:t>Components that make CICO an efficient intervention</a:t>
            </a:r>
            <a:endParaRPr sz="2300">
              <a:latin typeface="Arial"/>
              <a:ea typeface="Arial"/>
              <a:cs typeface="Arial"/>
              <a:sym typeface="Arial"/>
            </a:endParaRPr>
          </a:p>
        </p:txBody>
      </p:sp>
      <p:sp>
        <p:nvSpPr>
          <p:cNvPr id="245" name="Google Shape;245;p39"/>
          <p:cNvSpPr txBox="1">
            <a:spLocks noGrp="1"/>
          </p:cNvSpPr>
          <p:nvPr>
            <p:ph type="body" idx="1"/>
          </p:nvPr>
        </p:nvSpPr>
        <p:spPr>
          <a:xfrm>
            <a:off x="579600" y="1200300"/>
            <a:ext cx="7984800" cy="39432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800"/>
              </a:spcBef>
              <a:spcAft>
                <a:spcPts val="0"/>
              </a:spcAft>
              <a:buClr>
                <a:schemeClr val="dk1"/>
              </a:buClr>
              <a:buSzPts val="2100"/>
              <a:buChar char="•"/>
            </a:pPr>
            <a:r>
              <a:rPr lang="en">
                <a:latin typeface="Arial"/>
                <a:ea typeface="Arial"/>
                <a:cs typeface="Arial"/>
                <a:sym typeface="Arial"/>
              </a:rPr>
              <a:t>Adult check in/outs with students are brief</a:t>
            </a:r>
            <a:endParaRPr>
              <a:latin typeface="Arial"/>
              <a:ea typeface="Arial"/>
              <a:cs typeface="Arial"/>
              <a:sym typeface="Arial"/>
            </a:endParaRPr>
          </a:p>
          <a:p>
            <a:pPr marL="520700" lvl="1" indent="-222250" algn="l" rtl="0">
              <a:lnSpc>
                <a:spcPct val="90000"/>
              </a:lnSpc>
              <a:spcBef>
                <a:spcPts val="800"/>
              </a:spcBef>
              <a:spcAft>
                <a:spcPts val="0"/>
              </a:spcAft>
              <a:buClr>
                <a:schemeClr val="dk1"/>
              </a:buClr>
              <a:buSzPts val="2100"/>
              <a:buChar char="•"/>
            </a:pPr>
            <a:r>
              <a:rPr lang="en">
                <a:latin typeface="Arial"/>
                <a:ea typeface="Arial"/>
                <a:cs typeface="Arial"/>
                <a:sym typeface="Arial"/>
              </a:rPr>
              <a:t>Dedicate adult could have 10-15 students</a:t>
            </a:r>
            <a:endParaRPr>
              <a:latin typeface="Arial"/>
              <a:ea typeface="Arial"/>
              <a:cs typeface="Arial"/>
              <a:sym typeface="Arial"/>
            </a:endParaRPr>
          </a:p>
          <a:p>
            <a:pPr marL="177800" lvl="0" indent="-171450" algn="l" rtl="0">
              <a:lnSpc>
                <a:spcPct val="90000"/>
              </a:lnSpc>
              <a:spcBef>
                <a:spcPts val="800"/>
              </a:spcBef>
              <a:spcAft>
                <a:spcPts val="0"/>
              </a:spcAft>
              <a:buClr>
                <a:schemeClr val="dk1"/>
              </a:buClr>
              <a:buSzPts val="2100"/>
              <a:buChar char="•"/>
            </a:pPr>
            <a:r>
              <a:rPr lang="en">
                <a:latin typeface="Arial"/>
                <a:ea typeface="Arial"/>
                <a:cs typeface="Arial"/>
                <a:sym typeface="Arial"/>
              </a:rPr>
              <a:t>The intervention is the</a:t>
            </a:r>
            <a:r>
              <a:rPr lang="en">
                <a:solidFill>
                  <a:schemeClr val="accent2"/>
                </a:solidFill>
                <a:latin typeface="Arial"/>
                <a:ea typeface="Arial"/>
                <a:cs typeface="Arial"/>
                <a:sym typeface="Arial"/>
              </a:rPr>
              <a:t> </a:t>
            </a:r>
            <a:r>
              <a:rPr lang="en">
                <a:latin typeface="Arial"/>
                <a:ea typeface="Arial"/>
                <a:cs typeface="Arial"/>
                <a:sym typeface="Arial"/>
              </a:rPr>
              <a:t>same for all youth </a:t>
            </a:r>
            <a:endParaRPr>
              <a:latin typeface="Arial"/>
              <a:ea typeface="Arial"/>
              <a:cs typeface="Arial"/>
              <a:sym typeface="Arial"/>
            </a:endParaRPr>
          </a:p>
          <a:p>
            <a:pPr marL="177800" lvl="0" indent="-171450" algn="l" rtl="0">
              <a:lnSpc>
                <a:spcPct val="90000"/>
              </a:lnSpc>
              <a:spcBef>
                <a:spcPts val="800"/>
              </a:spcBef>
              <a:spcAft>
                <a:spcPts val="0"/>
              </a:spcAft>
              <a:buClr>
                <a:schemeClr val="dk1"/>
              </a:buClr>
              <a:buSzPts val="2100"/>
              <a:buChar char="•"/>
            </a:pPr>
            <a:r>
              <a:rPr lang="en">
                <a:latin typeface="Arial"/>
                <a:ea typeface="Arial"/>
                <a:cs typeface="Arial"/>
                <a:sym typeface="Arial"/>
              </a:rPr>
              <a:t>Same check-in and check-out time daily</a:t>
            </a:r>
            <a:endParaRPr>
              <a:latin typeface="Arial"/>
              <a:ea typeface="Arial"/>
              <a:cs typeface="Arial"/>
              <a:sym typeface="Arial"/>
            </a:endParaRPr>
          </a:p>
          <a:p>
            <a:pPr marL="177800" lvl="0" indent="-171450" algn="l" rtl="0">
              <a:lnSpc>
                <a:spcPct val="90000"/>
              </a:lnSpc>
              <a:spcBef>
                <a:spcPts val="800"/>
              </a:spcBef>
              <a:spcAft>
                <a:spcPts val="0"/>
              </a:spcAft>
              <a:buClr>
                <a:schemeClr val="dk1"/>
              </a:buClr>
              <a:buSzPts val="2100"/>
              <a:buChar char="•"/>
            </a:pPr>
            <a:r>
              <a:rPr lang="en">
                <a:latin typeface="Arial"/>
                <a:ea typeface="Arial"/>
                <a:cs typeface="Arial"/>
                <a:sym typeface="Arial"/>
              </a:rPr>
              <a:t>School-wide behavioral expectations are the fundamental goals and are the same for all students. </a:t>
            </a:r>
            <a:r>
              <a:rPr lang="en" i="1">
                <a:latin typeface="Arial"/>
                <a:ea typeface="Arial"/>
                <a:cs typeface="Arial"/>
                <a:sym typeface="Arial"/>
              </a:rPr>
              <a:t>Modifications only made after trying this starting point - as part of fading or intensifying.</a:t>
            </a:r>
            <a:endParaRPr i="1">
              <a:latin typeface="Arial"/>
              <a:ea typeface="Arial"/>
              <a:cs typeface="Arial"/>
              <a:sym typeface="Arial"/>
            </a:endParaRPr>
          </a:p>
          <a:p>
            <a:pPr marL="177800" lvl="0" indent="-171450" algn="l" rtl="0">
              <a:lnSpc>
                <a:spcPct val="90000"/>
              </a:lnSpc>
              <a:spcBef>
                <a:spcPts val="800"/>
              </a:spcBef>
              <a:spcAft>
                <a:spcPts val="0"/>
              </a:spcAft>
              <a:buClr>
                <a:schemeClr val="dk1"/>
              </a:buClr>
              <a:buSzPts val="2100"/>
              <a:buChar char="•"/>
            </a:pPr>
            <a:r>
              <a:rPr lang="en">
                <a:latin typeface="Arial"/>
                <a:ea typeface="Arial"/>
                <a:cs typeface="Arial"/>
                <a:sym typeface="Arial"/>
              </a:rPr>
              <a:t>Rating scale is the same for all students</a:t>
            </a:r>
            <a:endParaRPr>
              <a:latin typeface="Arial"/>
              <a:ea typeface="Arial"/>
              <a:cs typeface="Arial"/>
              <a:sym typeface="Arial"/>
            </a:endParaRPr>
          </a:p>
          <a:p>
            <a:pPr marL="177800" lvl="0" indent="-171450" algn="l" rtl="0">
              <a:lnSpc>
                <a:spcPct val="90000"/>
              </a:lnSpc>
              <a:spcBef>
                <a:spcPts val="800"/>
              </a:spcBef>
              <a:spcAft>
                <a:spcPts val="0"/>
              </a:spcAft>
              <a:buClr>
                <a:schemeClr val="dk1"/>
              </a:buClr>
              <a:buSzPts val="2100"/>
              <a:buChar char="•"/>
            </a:pPr>
            <a:r>
              <a:rPr lang="en">
                <a:latin typeface="Arial"/>
                <a:ea typeface="Arial"/>
                <a:cs typeface="Arial"/>
                <a:sym typeface="Arial"/>
              </a:rPr>
              <a:t>All students use Daily Progress Report (DPR)</a:t>
            </a:r>
            <a:endParaRPr>
              <a:latin typeface="Arial"/>
              <a:ea typeface="Arial"/>
              <a:cs typeface="Arial"/>
              <a:sym typeface="Arial"/>
            </a:endParaRPr>
          </a:p>
          <a:p>
            <a:pPr marL="1028700" lvl="2" indent="-241300" algn="l" rtl="0">
              <a:lnSpc>
                <a:spcPct val="90000"/>
              </a:lnSpc>
              <a:spcBef>
                <a:spcPts val="400"/>
              </a:spcBef>
              <a:spcAft>
                <a:spcPts val="0"/>
              </a:spcAft>
              <a:buClr>
                <a:schemeClr val="dk1"/>
              </a:buClr>
              <a:buSzPts val="1500"/>
              <a:buNone/>
            </a:pPr>
            <a:endParaRPr b="1" u="sng">
              <a:latin typeface="Arial"/>
              <a:ea typeface="Arial"/>
              <a:cs typeface="Arial"/>
              <a:sym typeface="Arial"/>
            </a:endParaRPr>
          </a:p>
          <a:p>
            <a:pPr marL="457200" lvl="0" indent="-457200" algn="l" rtl="0">
              <a:lnSpc>
                <a:spcPct val="90000"/>
              </a:lnSpc>
              <a:spcBef>
                <a:spcPts val="800"/>
              </a:spcBef>
              <a:spcAft>
                <a:spcPts val="0"/>
              </a:spcAft>
              <a:buClr>
                <a:schemeClr val="dk1"/>
              </a:buClr>
              <a:buSzPts val="2100"/>
              <a:buNone/>
            </a:pPr>
            <a:endParaRPr b="1" u="sng">
              <a:latin typeface="Arial"/>
              <a:ea typeface="Arial"/>
              <a:cs typeface="Arial"/>
              <a:sym typeface="Arial"/>
            </a:endParaRPr>
          </a:p>
        </p:txBody>
      </p:sp>
      <p:sp>
        <p:nvSpPr>
          <p:cNvPr id="246" name="Google Shape;246;p39"/>
          <p:cNvSpPr txBox="1"/>
          <p:nvPr/>
        </p:nvSpPr>
        <p:spPr>
          <a:xfrm>
            <a:off x="6759825" y="4666225"/>
            <a:ext cx="21729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i="1"/>
              <a:t>Adapted from </a:t>
            </a:r>
            <a:r>
              <a:rPr lang="en" sz="900" i="1">
                <a:solidFill>
                  <a:srgbClr val="000000"/>
                </a:solidFill>
                <a:latin typeface="Arial"/>
                <a:ea typeface="Arial"/>
                <a:cs typeface="Arial"/>
                <a:sym typeface="Arial"/>
              </a:rPr>
              <a:t>Illinois PBIS Network</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sp>
        <p:nvSpPr>
          <p:cNvPr id="251" name="Google Shape;251;p40"/>
          <p:cNvSpPr txBox="1">
            <a:spLocks noGrp="1"/>
          </p:cNvSpPr>
          <p:nvPr>
            <p:ph type="title"/>
          </p:nvPr>
        </p:nvSpPr>
        <p:spPr>
          <a:xfrm>
            <a:off x="443125" y="400075"/>
            <a:ext cx="80085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b="1">
                <a:solidFill>
                  <a:srgbClr val="CC0000"/>
                </a:solidFill>
              </a:rPr>
              <a:t>Let’s Reflect:</a:t>
            </a:r>
            <a:r>
              <a:rPr lang="en" sz="2400" b="1"/>
              <a:t> Check In Check Out Video Tutorial: Educational Behavior Intervention</a:t>
            </a:r>
            <a:endParaRPr sz="2400" b="1"/>
          </a:p>
          <a:p>
            <a:pPr marL="0" lvl="0" indent="0" algn="l" rtl="0">
              <a:spcBef>
                <a:spcPts val="0"/>
              </a:spcBef>
              <a:spcAft>
                <a:spcPts val="0"/>
              </a:spcAft>
              <a:buNone/>
            </a:pPr>
            <a:endParaRPr/>
          </a:p>
        </p:txBody>
      </p:sp>
      <p:sp>
        <p:nvSpPr>
          <p:cNvPr id="252" name="Google Shape;252;p40"/>
          <p:cNvSpPr txBox="1">
            <a:spLocks noGrp="1"/>
          </p:cNvSpPr>
          <p:nvPr>
            <p:ph type="body" idx="1"/>
          </p:nvPr>
        </p:nvSpPr>
        <p:spPr>
          <a:xfrm>
            <a:off x="311700" y="1700925"/>
            <a:ext cx="8520600" cy="3249000"/>
          </a:xfrm>
          <a:prstGeom prst="rect">
            <a:avLst/>
          </a:prstGeom>
        </p:spPr>
        <p:txBody>
          <a:bodyPr spcFirstLastPara="1" wrap="square" lIns="91425" tIns="91425" rIns="91425" bIns="91425" anchor="t" anchorCtr="0">
            <a:normAutofit fontScale="92500" lnSpcReduction="10000"/>
          </a:bodyPr>
          <a:lstStyle/>
          <a:p>
            <a:pPr marL="0" lvl="0" indent="0" algn="l" rtl="0">
              <a:lnSpc>
                <a:spcPct val="100000"/>
              </a:lnSpc>
              <a:spcBef>
                <a:spcPts val="0"/>
              </a:spcBef>
              <a:spcAft>
                <a:spcPts val="0"/>
              </a:spcAft>
              <a:buNone/>
            </a:pPr>
            <a:r>
              <a:rPr lang="en" sz="2298">
                <a:solidFill>
                  <a:srgbClr val="030303"/>
                </a:solidFill>
              </a:rPr>
              <a:t>As you view this video, reflect on the following…</a:t>
            </a:r>
            <a:endParaRPr sz="2298">
              <a:solidFill>
                <a:srgbClr val="030303"/>
              </a:solidFill>
            </a:endParaRPr>
          </a:p>
          <a:p>
            <a:pPr marL="914400" lvl="0" indent="0" algn="l" rtl="0">
              <a:lnSpc>
                <a:spcPct val="100000"/>
              </a:lnSpc>
              <a:spcBef>
                <a:spcPts val="0"/>
              </a:spcBef>
              <a:spcAft>
                <a:spcPts val="0"/>
              </a:spcAft>
              <a:buNone/>
            </a:pPr>
            <a:endParaRPr sz="2298">
              <a:solidFill>
                <a:srgbClr val="030303"/>
              </a:solidFill>
            </a:endParaRPr>
          </a:p>
          <a:p>
            <a:pPr marL="457200" lvl="0" indent="-374559" algn="l" rtl="0">
              <a:lnSpc>
                <a:spcPct val="100000"/>
              </a:lnSpc>
              <a:spcBef>
                <a:spcPts val="0"/>
              </a:spcBef>
              <a:spcAft>
                <a:spcPts val="0"/>
              </a:spcAft>
              <a:buClr>
                <a:srgbClr val="030303"/>
              </a:buClr>
              <a:buSzPts val="2299"/>
              <a:buChar char="●"/>
            </a:pPr>
            <a:r>
              <a:rPr lang="en" sz="2298">
                <a:solidFill>
                  <a:srgbClr val="030303"/>
                </a:solidFill>
              </a:rPr>
              <a:t>Are there aspects of the process you feel are strongly in place?  Aspects that surprise you? </a:t>
            </a:r>
            <a:endParaRPr sz="2298">
              <a:solidFill>
                <a:srgbClr val="030303"/>
              </a:solidFill>
            </a:endParaRPr>
          </a:p>
          <a:p>
            <a:pPr marL="457200" lvl="0" indent="0" algn="l" rtl="0">
              <a:lnSpc>
                <a:spcPct val="100000"/>
              </a:lnSpc>
              <a:spcBef>
                <a:spcPts val="0"/>
              </a:spcBef>
              <a:spcAft>
                <a:spcPts val="0"/>
              </a:spcAft>
              <a:buNone/>
            </a:pPr>
            <a:endParaRPr sz="2298">
              <a:solidFill>
                <a:srgbClr val="030303"/>
              </a:solidFill>
            </a:endParaRPr>
          </a:p>
          <a:p>
            <a:pPr marL="457200" lvl="0" indent="-374559" algn="l" rtl="0">
              <a:lnSpc>
                <a:spcPct val="100000"/>
              </a:lnSpc>
              <a:spcBef>
                <a:spcPts val="0"/>
              </a:spcBef>
              <a:spcAft>
                <a:spcPts val="0"/>
              </a:spcAft>
              <a:buClr>
                <a:srgbClr val="030303"/>
              </a:buClr>
              <a:buSzPts val="2299"/>
              <a:buChar char="●"/>
            </a:pPr>
            <a:r>
              <a:rPr lang="en" sz="2298">
                <a:solidFill>
                  <a:srgbClr val="030303"/>
                </a:solidFill>
              </a:rPr>
              <a:t>What challenges do you think you might encounter in implementing CICO?  Or what have you encountered?</a:t>
            </a:r>
            <a:endParaRPr sz="2298">
              <a:solidFill>
                <a:srgbClr val="030303"/>
              </a:solidFill>
            </a:endParaRPr>
          </a:p>
          <a:p>
            <a:pPr marL="457200" lvl="0" indent="0" algn="l" rtl="0">
              <a:lnSpc>
                <a:spcPct val="100000"/>
              </a:lnSpc>
              <a:spcBef>
                <a:spcPts val="0"/>
              </a:spcBef>
              <a:spcAft>
                <a:spcPts val="0"/>
              </a:spcAft>
              <a:buNone/>
            </a:pPr>
            <a:endParaRPr sz="2298">
              <a:solidFill>
                <a:srgbClr val="030303"/>
              </a:solidFill>
            </a:endParaRPr>
          </a:p>
          <a:p>
            <a:pPr marL="457200" lvl="0" indent="-374559" algn="l" rtl="0">
              <a:lnSpc>
                <a:spcPct val="100000"/>
              </a:lnSpc>
              <a:spcBef>
                <a:spcPts val="0"/>
              </a:spcBef>
              <a:spcAft>
                <a:spcPts val="0"/>
              </a:spcAft>
              <a:buClr>
                <a:srgbClr val="030303"/>
              </a:buClr>
              <a:buSzPts val="2299"/>
              <a:buChar char="●"/>
            </a:pPr>
            <a:r>
              <a:rPr lang="en" sz="2298">
                <a:solidFill>
                  <a:srgbClr val="030303"/>
                </a:solidFill>
              </a:rPr>
              <a:t>What do you wish your school or district community understood about the effective implementation of CICO?</a:t>
            </a:r>
            <a:endParaRPr sz="2298">
              <a:solidFill>
                <a:srgbClr val="030303"/>
              </a:solidFill>
            </a:endParaRPr>
          </a:p>
          <a:p>
            <a:pPr marL="457200" lvl="0" indent="0" algn="l" rtl="0">
              <a:lnSpc>
                <a:spcPct val="100000"/>
              </a:lnSpc>
              <a:spcBef>
                <a:spcPts val="0"/>
              </a:spcBef>
              <a:spcAft>
                <a:spcPts val="0"/>
              </a:spcAft>
              <a:buNone/>
            </a:pPr>
            <a:endParaRPr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1"/>
          <p:cNvSpPr txBox="1">
            <a:spLocks noGrp="1"/>
          </p:cNvSpPr>
          <p:nvPr>
            <p:ph type="title"/>
          </p:nvPr>
        </p:nvSpPr>
        <p:spPr>
          <a:xfrm>
            <a:off x="309000"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Arial"/>
                <a:ea typeface="Arial"/>
                <a:cs typeface="Arial"/>
                <a:sym typeface="Arial"/>
              </a:rPr>
              <a:t>We know the intent of CICO</a:t>
            </a:r>
            <a:endParaRPr>
              <a:latin typeface="Arial"/>
              <a:ea typeface="Arial"/>
              <a:cs typeface="Arial"/>
              <a:sym typeface="Arial"/>
            </a:endParaRPr>
          </a:p>
        </p:txBody>
      </p:sp>
      <p:sp>
        <p:nvSpPr>
          <p:cNvPr id="258" name="Google Shape;258;p41"/>
          <p:cNvSpPr txBox="1">
            <a:spLocks noGrp="1"/>
          </p:cNvSpPr>
          <p:nvPr>
            <p:ph type="body" idx="1"/>
          </p:nvPr>
        </p:nvSpPr>
        <p:spPr>
          <a:xfrm>
            <a:off x="628650" y="1165825"/>
            <a:ext cx="20451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a:latin typeface="Arial"/>
                <a:ea typeface="Arial"/>
                <a:cs typeface="Arial"/>
                <a:sym typeface="Arial"/>
              </a:rPr>
              <a:t>Let’s make sure we are on the same page in terms of what CICO includes and looks like overall…</a:t>
            </a:r>
            <a:endParaRPr>
              <a:latin typeface="Arial"/>
              <a:ea typeface="Arial"/>
              <a:cs typeface="Arial"/>
              <a:sym typeface="Arial"/>
            </a:endParaRPr>
          </a:p>
          <a:p>
            <a:pPr marL="0" lvl="0" indent="0" algn="l" rtl="0">
              <a:spcBef>
                <a:spcPts val="800"/>
              </a:spcBef>
              <a:spcAft>
                <a:spcPts val="0"/>
              </a:spcAft>
              <a:buNone/>
            </a:pPr>
            <a:endParaRPr>
              <a:latin typeface="Arial"/>
              <a:ea typeface="Arial"/>
              <a:cs typeface="Arial"/>
              <a:sym typeface="Arial"/>
            </a:endParaRPr>
          </a:p>
          <a:p>
            <a:pPr marL="0" lvl="0" indent="0" algn="l" rtl="0">
              <a:spcBef>
                <a:spcPts val="800"/>
              </a:spcBef>
              <a:spcAft>
                <a:spcPts val="0"/>
              </a:spcAft>
              <a:buNone/>
            </a:pPr>
            <a:endParaRPr>
              <a:latin typeface="Arial"/>
              <a:ea typeface="Arial"/>
              <a:cs typeface="Arial"/>
              <a:sym typeface="Arial"/>
            </a:endParaRPr>
          </a:p>
        </p:txBody>
      </p:sp>
      <p:sp>
        <p:nvSpPr>
          <p:cNvPr id="259" name="Google Shape;259;p41"/>
          <p:cNvSpPr txBox="1"/>
          <p:nvPr/>
        </p:nvSpPr>
        <p:spPr>
          <a:xfrm>
            <a:off x="309000" y="3513850"/>
            <a:ext cx="2146800" cy="79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050" b="1">
                <a:solidFill>
                  <a:srgbClr val="0B5394"/>
                </a:solidFill>
                <a:highlight>
                  <a:srgbClr val="F9F9F9"/>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Cico Initiative</a:t>
            </a:r>
            <a:r>
              <a:rPr lang="en" b="1">
                <a:solidFill>
                  <a:srgbClr val="0B5394"/>
                </a:solidFill>
              </a:rPr>
              <a:t> </a:t>
            </a:r>
            <a:r>
              <a:rPr lang="en" sz="1100" b="1">
                <a:solidFill>
                  <a:srgbClr val="0B5394"/>
                </a:solidFill>
                <a:uFill>
                  <a:noFill/>
                </a:uFill>
                <a:hlinkClick r:id="rId4">
                  <a:extLst>
                    <a:ext uri="{A12FA001-AC4F-418D-AE19-62706E023703}">
                      <ahyp:hlinkClr xmlns:ahyp="http://schemas.microsoft.com/office/drawing/2018/hyperlinkcolor" val="tx"/>
                    </a:ext>
                  </a:extLst>
                </a:hlinkClick>
              </a:rPr>
              <a:t>https://www.youtube.com/watch?v=vP7GJ72UxsA</a:t>
            </a:r>
            <a:endParaRPr b="1">
              <a:solidFill>
                <a:srgbClr val="0B5394"/>
              </a:solidFill>
            </a:endParaRPr>
          </a:p>
        </p:txBody>
      </p:sp>
      <p:pic>
        <p:nvPicPr>
          <p:cNvPr id="260" name="Google Shape;260;p41" descr="Link to Google Drive for all CICO Materials:&#10;https://drive.google.com/folderview?id=0B0OPEEkD2dOgclYwTmdPLVJDaUE&amp;usp=sharing&#10;&#10;Link to Excel Spreadsheet Tutorial: https://www.youtube.com/watch?v=SEgyqUcjDOM&#10;&#10;Link to CICO Form Tutorial: https://www.youtube.com/watch?v=Q1OyrspCK7g&#10;&#10;Please note: Names of actors have been changed to remain private. The lead student actor was chosen based on his outstanding leadership skills and strong educational performance.&#10;&#10;Citations:&#10;&#10;Campbell, A., &amp; Anderson, C. M. (2011). Check-In/Check-Out: A Systematic Evaluation and Component Analysis. Journal of Applied Behavior Analysis, 44(2), 315–326. http://doi.org/10.1901/jaba.2011.44-315&#10;&#10;Crone D.A, Horner R.H, Hawken L.S. Responding to problem behavior in schools: The behavior education program. New York: Guilford; 2003.&#10;&#10;Fairbanks, S., Sugai, G., Guardino, D., &amp; Lathrop, M. (2007). Response to Intervention: Examining classroom behavior support in second grade. Exceptional Children, 73, 288–310.&#10;&#10;Filter, K., Mckenna, M., Benedict, E., Horner, R., Todd, A., Watson, J. (2007). Check in/Check out: A Post-Hoc Evaluation of an Efficient, Secondary Level Targeted Intervention for Reducing Problem Behavior in Schools. Education and Treatment of Children, 30(1), 69-84.&#10;&#10;Hawken L.S, Horner R.H. Evaluation of a targeted intervention within a schoolwide system of behavior support. Journal of Behavioral Education. 2003; 12:225–240&#10;&#10;McGinnis, M. A., Houchins-Juárez, N., McDaniel, J. L., &amp; Kennedy, C. H. (2010). Abolishing and Establishing Operation Analyses of Social Attention as Positive Reinforcement for Problem Behavior. Journal of Applied Behavior Analysis, 43(1), 119–123. http://doi.org/10.1901/jaba.2010.43-119&#10;&#10;Todd A, Campbell A, Meyer G, Horner R. Evaluation of a targeted group intervention in elementary students: The check-in/check-out program. Journal of Positive Behavior Interventions. 2008; 10: 46–55.&#10;&#10;&#10;Disclaimer:&#10;&#10;This Check-In/Check-Out Video Tutorial and the following materials were developed solely for educational purposes. These materials are free to the public and are meant to help school staff develop and or further their expertise with using the Check-In/Check-Out Behavior Program. Information used within the Videos is referenced in the citations above.&#10;&#10;&#10;For any questions, email cicoinitiative@gmail.com&#10;&#10;Tim McIvor, NCSP; Brendon Ross; NCSP" title="Check In Check Out Video Tutorial: Educational Behavior Intervention">
            <a:hlinkClick r:id="rId5"/>
          </p:cNvPr>
          <p:cNvPicPr preferRelativeResize="0"/>
          <p:nvPr/>
        </p:nvPicPr>
        <p:blipFill>
          <a:blip r:embed="rId6">
            <a:alphaModFix/>
          </a:blip>
          <a:stretch>
            <a:fillRect/>
          </a:stretch>
        </p:blipFill>
        <p:spPr>
          <a:xfrm>
            <a:off x="2964250" y="803250"/>
            <a:ext cx="5521274" cy="4140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1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2"/>
          <p:cNvSpPr txBox="1">
            <a:spLocks noGrp="1"/>
          </p:cNvSpPr>
          <p:nvPr>
            <p:ph type="title"/>
          </p:nvPr>
        </p:nvSpPr>
        <p:spPr>
          <a:xfrm>
            <a:off x="353900" y="400050"/>
            <a:ext cx="7132500" cy="8574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Clr>
                <a:schemeClr val="dk1"/>
              </a:buClr>
              <a:buSzPct val="100000"/>
              <a:buFont typeface="Calibri"/>
              <a:buNone/>
            </a:pPr>
            <a:r>
              <a:rPr lang="en" sz="3500">
                <a:latin typeface="Arial"/>
                <a:ea typeface="Arial"/>
                <a:cs typeface="Arial"/>
                <a:sym typeface="Arial"/>
              </a:rPr>
              <a:t>CICO: Components</a:t>
            </a:r>
            <a:r>
              <a:rPr lang="en" sz="2300">
                <a:latin typeface="Arial"/>
                <a:ea typeface="Arial"/>
                <a:cs typeface="Arial"/>
                <a:sym typeface="Arial"/>
              </a:rPr>
              <a:t>: </a:t>
            </a:r>
            <a:r>
              <a:rPr lang="en" sz="3250">
                <a:latin typeface="Arial"/>
                <a:ea typeface="Arial"/>
                <a:cs typeface="Arial"/>
                <a:sym typeface="Arial"/>
              </a:rPr>
              <a:t>The </a:t>
            </a:r>
            <a:r>
              <a:rPr lang="en">
                <a:latin typeface="Arial"/>
                <a:ea typeface="Arial"/>
                <a:cs typeface="Arial"/>
                <a:sym typeface="Arial"/>
              </a:rPr>
              <a:t>Daily Cycle</a:t>
            </a:r>
            <a:br>
              <a:rPr lang="en">
                <a:latin typeface="Arial"/>
                <a:ea typeface="Arial"/>
                <a:cs typeface="Arial"/>
                <a:sym typeface="Arial"/>
              </a:rPr>
            </a:br>
            <a:r>
              <a:rPr lang="en" sz="2188">
                <a:latin typeface="Arial"/>
                <a:ea typeface="Arial"/>
                <a:cs typeface="Arial"/>
                <a:sym typeface="Arial"/>
              </a:rPr>
              <a:t>(March &amp; Horner, 1998)</a:t>
            </a:r>
            <a:endParaRPr>
              <a:latin typeface="Arial"/>
              <a:ea typeface="Arial"/>
              <a:cs typeface="Arial"/>
              <a:sym typeface="Arial"/>
            </a:endParaRPr>
          </a:p>
        </p:txBody>
      </p:sp>
      <p:sp>
        <p:nvSpPr>
          <p:cNvPr id="268" name="Google Shape;268;p42"/>
          <p:cNvSpPr txBox="1">
            <a:spLocks noGrp="1"/>
          </p:cNvSpPr>
          <p:nvPr>
            <p:ph type="body" idx="1"/>
          </p:nvPr>
        </p:nvSpPr>
        <p:spPr>
          <a:xfrm>
            <a:off x="641200" y="2026775"/>
            <a:ext cx="6999600" cy="2765700"/>
          </a:xfrm>
          <a:prstGeom prst="rect">
            <a:avLst/>
          </a:prstGeom>
          <a:noFill/>
          <a:ln>
            <a:noFill/>
          </a:ln>
        </p:spPr>
        <p:txBody>
          <a:bodyPr spcFirstLastPara="1" wrap="square" lIns="68575" tIns="34275" rIns="68575" bIns="34275" anchor="t" anchorCtr="0">
            <a:normAutofit/>
          </a:bodyPr>
          <a:lstStyle/>
          <a:p>
            <a:pPr marL="457200" lvl="0" indent="-457200" algn="l" rtl="0">
              <a:lnSpc>
                <a:spcPct val="90000"/>
              </a:lnSpc>
              <a:spcBef>
                <a:spcPts val="0"/>
              </a:spcBef>
              <a:spcAft>
                <a:spcPts val="0"/>
              </a:spcAft>
              <a:buClr>
                <a:schemeClr val="dk1"/>
              </a:buClr>
              <a:buSzPts val="2100"/>
              <a:buNone/>
            </a:pPr>
            <a:r>
              <a:rPr lang="en" sz="1800" b="1">
                <a:latin typeface="Arial"/>
                <a:ea typeface="Arial"/>
                <a:cs typeface="Arial"/>
                <a:sym typeface="Arial"/>
              </a:rPr>
              <a:t>1. Check-in with assigned adult upon arrival to school</a:t>
            </a:r>
            <a:endParaRPr sz="1800" b="1">
              <a:latin typeface="Arial"/>
              <a:ea typeface="Arial"/>
              <a:cs typeface="Arial"/>
              <a:sym typeface="Arial"/>
            </a:endParaRPr>
          </a:p>
          <a:p>
            <a:pPr marL="457200" lvl="0" indent="-457200" algn="l" rtl="0">
              <a:lnSpc>
                <a:spcPct val="90000"/>
              </a:lnSpc>
              <a:spcBef>
                <a:spcPts val="800"/>
              </a:spcBef>
              <a:spcAft>
                <a:spcPts val="0"/>
              </a:spcAft>
              <a:buClr>
                <a:schemeClr val="dk1"/>
              </a:buClr>
              <a:buSzPts val="2100"/>
              <a:buNone/>
            </a:pPr>
            <a:r>
              <a:rPr lang="en" sz="1800">
                <a:latin typeface="Arial"/>
                <a:ea typeface="Arial"/>
                <a:cs typeface="Arial"/>
                <a:sym typeface="Arial"/>
              </a:rPr>
              <a:t>	* Adult positively greets student</a:t>
            </a:r>
            <a:endParaRPr sz="1800">
              <a:latin typeface="Arial"/>
              <a:ea typeface="Arial"/>
              <a:cs typeface="Arial"/>
              <a:sym typeface="Arial"/>
            </a:endParaRPr>
          </a:p>
          <a:p>
            <a:pPr marL="457200" lvl="0" indent="-457200" algn="l" rtl="0">
              <a:lnSpc>
                <a:spcPct val="90000"/>
              </a:lnSpc>
              <a:spcBef>
                <a:spcPts val="800"/>
              </a:spcBef>
              <a:spcAft>
                <a:spcPts val="0"/>
              </a:spcAft>
              <a:buClr>
                <a:schemeClr val="dk1"/>
              </a:buClr>
              <a:buSzPts val="2100"/>
              <a:buNone/>
            </a:pPr>
            <a:r>
              <a:rPr lang="en" sz="1800">
                <a:latin typeface="Arial"/>
                <a:ea typeface="Arial"/>
                <a:cs typeface="Arial"/>
                <a:sym typeface="Arial"/>
              </a:rPr>
              <a:t>	* Review School-wide expectations (daily goals) </a:t>
            </a:r>
            <a:endParaRPr sz="1800">
              <a:latin typeface="Arial"/>
              <a:ea typeface="Arial"/>
              <a:cs typeface="Arial"/>
              <a:sym typeface="Arial"/>
            </a:endParaRPr>
          </a:p>
          <a:p>
            <a:pPr marL="457200" lvl="0" indent="-457200" algn="l" rtl="0">
              <a:lnSpc>
                <a:spcPct val="90000"/>
              </a:lnSpc>
              <a:spcBef>
                <a:spcPts val="800"/>
              </a:spcBef>
              <a:spcAft>
                <a:spcPts val="0"/>
              </a:spcAft>
              <a:buClr>
                <a:schemeClr val="dk1"/>
              </a:buClr>
              <a:buSzPts val="2100"/>
              <a:buNone/>
            </a:pPr>
            <a:r>
              <a:rPr lang="en" sz="1800">
                <a:latin typeface="Arial"/>
                <a:ea typeface="Arial"/>
                <a:cs typeface="Arial"/>
                <a:sym typeface="Arial"/>
              </a:rPr>
              <a:t>	* Students pick up new Daily Progress Report card</a:t>
            </a:r>
            <a:endParaRPr sz="1800">
              <a:latin typeface="Arial"/>
              <a:ea typeface="Arial"/>
              <a:cs typeface="Arial"/>
              <a:sym typeface="Arial"/>
            </a:endParaRPr>
          </a:p>
          <a:p>
            <a:pPr marL="457200" lvl="0" indent="-457200" algn="l" rtl="0">
              <a:lnSpc>
                <a:spcPct val="90000"/>
              </a:lnSpc>
              <a:spcBef>
                <a:spcPts val="800"/>
              </a:spcBef>
              <a:spcAft>
                <a:spcPts val="0"/>
              </a:spcAft>
              <a:buClr>
                <a:schemeClr val="dk1"/>
              </a:buClr>
              <a:buSzPts val="2100"/>
              <a:buNone/>
            </a:pPr>
            <a:r>
              <a:rPr lang="en" sz="1800">
                <a:latin typeface="Arial"/>
                <a:ea typeface="Arial"/>
                <a:cs typeface="Arial"/>
                <a:sym typeface="Arial"/>
              </a:rPr>
              <a:t>	* Provide materials (pencil etc.) if needed</a:t>
            </a:r>
            <a:endParaRPr sz="1800">
              <a:latin typeface="Arial"/>
              <a:ea typeface="Arial"/>
              <a:cs typeface="Arial"/>
              <a:sym typeface="Arial"/>
            </a:endParaRPr>
          </a:p>
          <a:p>
            <a:pPr marL="457200" lvl="0" indent="-457200" algn="l" rtl="0">
              <a:lnSpc>
                <a:spcPct val="90000"/>
              </a:lnSpc>
              <a:spcBef>
                <a:spcPts val="800"/>
              </a:spcBef>
              <a:spcAft>
                <a:spcPts val="0"/>
              </a:spcAft>
              <a:buClr>
                <a:schemeClr val="dk1"/>
              </a:buClr>
              <a:buSzPts val="2100"/>
              <a:buNone/>
            </a:pPr>
            <a:r>
              <a:rPr lang="en" sz="1800">
                <a:latin typeface="Arial"/>
                <a:ea typeface="Arial"/>
                <a:cs typeface="Arial"/>
                <a:sym typeface="Arial"/>
              </a:rPr>
              <a:t>	* Turn in previous day’s signed form (optional)</a:t>
            </a:r>
            <a:endParaRPr sz="1800">
              <a:latin typeface="Arial"/>
              <a:ea typeface="Arial"/>
              <a:cs typeface="Arial"/>
              <a:sym typeface="Arial"/>
            </a:endParaRPr>
          </a:p>
          <a:p>
            <a:pPr marL="457200" lvl="0" indent="-457200" algn="l" rtl="0">
              <a:lnSpc>
                <a:spcPct val="90000"/>
              </a:lnSpc>
              <a:spcBef>
                <a:spcPts val="800"/>
              </a:spcBef>
              <a:spcAft>
                <a:spcPts val="0"/>
              </a:spcAft>
              <a:buClr>
                <a:schemeClr val="dk1"/>
              </a:buClr>
              <a:buSzPts val="2100"/>
              <a:buNone/>
            </a:pPr>
            <a:r>
              <a:rPr lang="en" sz="1800">
                <a:latin typeface="Arial"/>
                <a:ea typeface="Arial"/>
                <a:cs typeface="Arial"/>
                <a:sym typeface="Arial"/>
              </a:rPr>
              <a:t>	* Provide reinforcer for check-in (optional)</a:t>
            </a:r>
            <a:endParaRPr sz="1800">
              <a:latin typeface="Arial"/>
              <a:ea typeface="Arial"/>
              <a:cs typeface="Arial"/>
              <a:sym typeface="Arial"/>
            </a:endParaRPr>
          </a:p>
        </p:txBody>
      </p:sp>
      <p:sp>
        <p:nvSpPr>
          <p:cNvPr id="269" name="Google Shape;269;p42"/>
          <p:cNvSpPr txBox="1"/>
          <p:nvPr/>
        </p:nvSpPr>
        <p:spPr>
          <a:xfrm>
            <a:off x="1657350" y="4857751"/>
            <a:ext cx="12573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i="1">
                <a:solidFill>
                  <a:srgbClr val="000000"/>
                </a:solidFill>
                <a:latin typeface="Arial"/>
                <a:ea typeface="Arial"/>
                <a:cs typeface="Arial"/>
                <a:sym typeface="Arial"/>
              </a:rPr>
              <a:t>Illinois PBIS Network</a:t>
            </a:r>
            <a:endParaRPr sz="1100"/>
          </a:p>
        </p:txBody>
      </p:sp>
      <p:cxnSp>
        <p:nvCxnSpPr>
          <p:cNvPr id="270" name="Google Shape;270;p42"/>
          <p:cNvCxnSpPr/>
          <p:nvPr/>
        </p:nvCxnSpPr>
        <p:spPr>
          <a:xfrm>
            <a:off x="1529613" y="1587225"/>
            <a:ext cx="5820900" cy="0"/>
          </a:xfrm>
          <a:prstGeom prst="straightConnector1">
            <a:avLst/>
          </a:prstGeom>
          <a:noFill/>
          <a:ln w="9525" cap="flat" cmpd="sng">
            <a:solidFill>
              <a:schemeClr val="dk2"/>
            </a:solidFill>
            <a:prstDash val="solid"/>
            <a:round/>
            <a:headEnd type="none" w="med" len="med"/>
            <a:tailEnd type="none" w="med" len="med"/>
          </a:ln>
        </p:spPr>
      </p:cxnSp>
      <p:sp>
        <p:nvSpPr>
          <p:cNvPr id="271" name="Google Shape;271;p42"/>
          <p:cNvSpPr/>
          <p:nvPr/>
        </p:nvSpPr>
        <p:spPr>
          <a:xfrm>
            <a:off x="489788" y="1469325"/>
            <a:ext cx="13614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Start of School Day</a:t>
            </a:r>
            <a:endParaRPr sz="1200" b="1"/>
          </a:p>
        </p:txBody>
      </p:sp>
      <p:sp>
        <p:nvSpPr>
          <p:cNvPr id="272" name="Google Shape;272;p42"/>
          <p:cNvSpPr/>
          <p:nvPr/>
        </p:nvSpPr>
        <p:spPr>
          <a:xfrm>
            <a:off x="7174025" y="1412325"/>
            <a:ext cx="136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End of School Day</a:t>
            </a:r>
            <a:endParaRPr sz="1200" b="1"/>
          </a:p>
        </p:txBody>
      </p:sp>
      <p:sp>
        <p:nvSpPr>
          <p:cNvPr id="273" name="Google Shape;273;p42"/>
          <p:cNvSpPr/>
          <p:nvPr/>
        </p:nvSpPr>
        <p:spPr>
          <a:xfrm>
            <a:off x="3324463" y="1412325"/>
            <a:ext cx="29112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Throughout the  Day</a:t>
            </a:r>
            <a:endParaRPr sz="12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3"/>
          <p:cNvSpPr txBox="1">
            <a:spLocks noGrp="1"/>
          </p:cNvSpPr>
          <p:nvPr>
            <p:ph type="body" idx="1"/>
          </p:nvPr>
        </p:nvSpPr>
        <p:spPr>
          <a:xfrm>
            <a:off x="482550" y="2241150"/>
            <a:ext cx="6549900" cy="2902500"/>
          </a:xfrm>
          <a:prstGeom prst="rect">
            <a:avLst/>
          </a:prstGeom>
          <a:noFill/>
          <a:ln>
            <a:noFill/>
          </a:ln>
        </p:spPr>
        <p:txBody>
          <a:bodyPr spcFirstLastPara="1" wrap="square" lIns="68575" tIns="34275" rIns="68575" bIns="34275" anchor="t" anchorCtr="0">
            <a:normAutofit lnSpcReduction="10000"/>
          </a:bodyPr>
          <a:lstStyle/>
          <a:p>
            <a:pPr marL="457200" lvl="0" indent="-457200" algn="l" rtl="0">
              <a:lnSpc>
                <a:spcPct val="115000"/>
              </a:lnSpc>
              <a:spcBef>
                <a:spcPts val="500"/>
              </a:spcBef>
              <a:spcAft>
                <a:spcPts val="0"/>
              </a:spcAft>
              <a:buClr>
                <a:schemeClr val="dk1"/>
              </a:buClr>
              <a:buSzPts val="1800"/>
              <a:buNone/>
            </a:pPr>
            <a:r>
              <a:rPr lang="en" sz="1800" b="1">
                <a:latin typeface="Arial"/>
                <a:ea typeface="Arial"/>
                <a:cs typeface="Arial"/>
                <a:sym typeface="Arial"/>
              </a:rPr>
              <a:t>2. At each class:</a:t>
            </a:r>
            <a:endParaRPr sz="1800" b="1">
              <a:latin typeface="Arial"/>
              <a:ea typeface="Arial"/>
              <a:cs typeface="Arial"/>
              <a:sym typeface="Arial"/>
            </a:endParaRPr>
          </a:p>
          <a:p>
            <a:pPr marL="457200" lvl="0" indent="-457200" algn="l" rtl="0">
              <a:lnSpc>
                <a:spcPct val="115000"/>
              </a:lnSpc>
              <a:spcBef>
                <a:spcPts val="500"/>
              </a:spcBef>
              <a:spcAft>
                <a:spcPts val="0"/>
              </a:spcAft>
              <a:buClr>
                <a:schemeClr val="dk1"/>
              </a:buClr>
              <a:buSzPts val="1800"/>
              <a:buChar char="•"/>
            </a:pPr>
            <a:r>
              <a:rPr lang="en" sz="1800">
                <a:latin typeface="Arial"/>
                <a:ea typeface="Arial"/>
                <a:cs typeface="Arial"/>
                <a:sym typeface="Arial"/>
              </a:rPr>
              <a:t>Teacher provides </a:t>
            </a:r>
            <a:r>
              <a:rPr lang="en" sz="1800" u="sng">
                <a:solidFill>
                  <a:schemeClr val="accent5"/>
                </a:solidFill>
                <a:latin typeface="Arial"/>
                <a:ea typeface="Arial"/>
                <a:cs typeface="Arial"/>
                <a:sym typeface="Arial"/>
              </a:rPr>
              <a:t>positive feedback </a:t>
            </a:r>
            <a:r>
              <a:rPr lang="en" sz="1800">
                <a:solidFill>
                  <a:srgbClr val="000000"/>
                </a:solidFill>
                <a:latin typeface="Arial"/>
                <a:ea typeface="Arial"/>
                <a:cs typeface="Arial"/>
                <a:sym typeface="Arial"/>
              </a:rPr>
              <a:t>and, if needed, corrective </a:t>
            </a:r>
            <a:r>
              <a:rPr lang="en" sz="1800">
                <a:latin typeface="Arial"/>
                <a:ea typeface="Arial"/>
                <a:cs typeface="Arial"/>
                <a:sym typeface="Arial"/>
              </a:rPr>
              <a:t>behavioral feedback</a:t>
            </a:r>
            <a:endParaRPr sz="1800">
              <a:latin typeface="Arial"/>
              <a:ea typeface="Arial"/>
              <a:cs typeface="Arial"/>
              <a:sym typeface="Arial"/>
            </a:endParaRPr>
          </a:p>
          <a:p>
            <a:pPr marL="457200" lvl="0" indent="-457200" algn="l" rtl="0">
              <a:lnSpc>
                <a:spcPct val="115000"/>
              </a:lnSpc>
              <a:spcBef>
                <a:spcPts val="500"/>
              </a:spcBef>
              <a:spcAft>
                <a:spcPts val="0"/>
              </a:spcAft>
              <a:buClr>
                <a:schemeClr val="dk1"/>
              </a:buClr>
              <a:buSzPts val="1800"/>
              <a:buChar char="•"/>
            </a:pPr>
            <a:r>
              <a:rPr lang="en" sz="1800">
                <a:latin typeface="Arial"/>
                <a:ea typeface="Arial"/>
                <a:cs typeface="Arial"/>
                <a:sym typeface="Arial"/>
              </a:rPr>
              <a:t>Teacher completes DPR </a:t>
            </a:r>
            <a:r>
              <a:rPr lang="en" sz="1800" b="1" i="1">
                <a:latin typeface="Arial"/>
                <a:ea typeface="Arial"/>
                <a:cs typeface="Arial"/>
                <a:sym typeface="Arial"/>
              </a:rPr>
              <a:t>or</a:t>
            </a:r>
            <a:endParaRPr sz="1800">
              <a:latin typeface="Arial"/>
              <a:ea typeface="Arial"/>
              <a:cs typeface="Arial"/>
              <a:sym typeface="Arial"/>
            </a:endParaRPr>
          </a:p>
          <a:p>
            <a:pPr marL="457200" lvl="0" indent="-457200" algn="l" rtl="0">
              <a:lnSpc>
                <a:spcPct val="115000"/>
              </a:lnSpc>
              <a:spcBef>
                <a:spcPts val="500"/>
              </a:spcBef>
              <a:spcAft>
                <a:spcPts val="500"/>
              </a:spcAft>
              <a:buClr>
                <a:schemeClr val="dk1"/>
              </a:buClr>
              <a:buSzPts val="1800"/>
              <a:buChar char="•"/>
            </a:pPr>
            <a:r>
              <a:rPr lang="en" sz="1800">
                <a:latin typeface="Arial"/>
                <a:ea typeface="Arial"/>
                <a:cs typeface="Arial"/>
                <a:sym typeface="Arial"/>
              </a:rPr>
              <a:t>Student completes self-monitoring DPR/teacher checks and initials card (</a:t>
            </a:r>
            <a:r>
              <a:rPr lang="en" sz="1800" i="1">
                <a:latin typeface="Arial"/>
                <a:ea typeface="Arial"/>
                <a:cs typeface="Arial"/>
                <a:sym typeface="Arial"/>
              </a:rPr>
              <a:t>self-monitoring normally happens as students begin to successfully exit the intervention)</a:t>
            </a:r>
            <a:r>
              <a:rPr lang="en" sz="1800">
                <a:latin typeface="Arial"/>
                <a:ea typeface="Arial"/>
                <a:cs typeface="Arial"/>
                <a:sym typeface="Arial"/>
              </a:rPr>
              <a:t>		</a:t>
            </a:r>
            <a:endParaRPr>
              <a:latin typeface="Arial"/>
              <a:ea typeface="Arial"/>
              <a:cs typeface="Arial"/>
              <a:sym typeface="Arial"/>
            </a:endParaRPr>
          </a:p>
        </p:txBody>
      </p:sp>
      <p:sp>
        <p:nvSpPr>
          <p:cNvPr id="281" name="Google Shape;281;p43"/>
          <p:cNvSpPr txBox="1"/>
          <p:nvPr/>
        </p:nvSpPr>
        <p:spPr>
          <a:xfrm>
            <a:off x="1657350" y="4857751"/>
            <a:ext cx="12573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i="1">
                <a:solidFill>
                  <a:srgbClr val="000000"/>
                </a:solidFill>
                <a:latin typeface="Arial"/>
                <a:ea typeface="Arial"/>
                <a:cs typeface="Arial"/>
                <a:sym typeface="Arial"/>
              </a:rPr>
              <a:t>Illinois PBIS Network</a:t>
            </a:r>
            <a:endParaRPr sz="1100"/>
          </a:p>
        </p:txBody>
      </p:sp>
      <p:sp>
        <p:nvSpPr>
          <p:cNvPr id="282" name="Google Shape;282;p43"/>
          <p:cNvSpPr txBox="1">
            <a:spLocks noGrp="1"/>
          </p:cNvSpPr>
          <p:nvPr>
            <p:ph type="title"/>
          </p:nvPr>
        </p:nvSpPr>
        <p:spPr>
          <a:xfrm>
            <a:off x="321750" y="239250"/>
            <a:ext cx="8318700" cy="629700"/>
          </a:xfrm>
          <a:prstGeom prst="rect">
            <a:avLst/>
          </a:prstGeom>
          <a:noFill/>
          <a:ln>
            <a:noFill/>
          </a:ln>
        </p:spPr>
        <p:txBody>
          <a:bodyPr spcFirstLastPara="1" wrap="square" lIns="68575" tIns="34275" rIns="68575" bIns="34275" anchor="ctr" anchorCtr="0">
            <a:normAutofit fontScale="90000"/>
          </a:bodyPr>
          <a:lstStyle/>
          <a:p>
            <a:pPr marL="0" lvl="0" indent="0" algn="l" rtl="0">
              <a:spcBef>
                <a:spcPts val="0"/>
              </a:spcBef>
              <a:spcAft>
                <a:spcPts val="0"/>
              </a:spcAft>
              <a:buClr>
                <a:schemeClr val="dk1"/>
              </a:buClr>
              <a:buSzPct val="100000"/>
              <a:buFont typeface="Calibri"/>
              <a:buNone/>
            </a:pPr>
            <a:r>
              <a:rPr lang="en" sz="3500">
                <a:solidFill>
                  <a:srgbClr val="000000"/>
                </a:solidFill>
                <a:latin typeface="Arial"/>
                <a:ea typeface="Arial"/>
                <a:cs typeface="Arial"/>
                <a:sym typeface="Arial"/>
              </a:rPr>
              <a:t>CICO: Components</a:t>
            </a:r>
            <a:r>
              <a:rPr lang="en" sz="2300">
                <a:solidFill>
                  <a:srgbClr val="000000"/>
                </a:solidFill>
                <a:latin typeface="Arial"/>
                <a:ea typeface="Arial"/>
                <a:cs typeface="Arial"/>
                <a:sym typeface="Arial"/>
              </a:rPr>
              <a:t>: </a:t>
            </a:r>
            <a:r>
              <a:rPr lang="en" sz="3250">
                <a:solidFill>
                  <a:srgbClr val="000000"/>
                </a:solidFill>
                <a:latin typeface="Arial"/>
                <a:ea typeface="Arial"/>
                <a:cs typeface="Arial"/>
                <a:sym typeface="Arial"/>
              </a:rPr>
              <a:t>The </a:t>
            </a:r>
            <a:r>
              <a:rPr lang="en">
                <a:latin typeface="Arial"/>
                <a:ea typeface="Arial"/>
                <a:cs typeface="Arial"/>
                <a:sym typeface="Arial"/>
              </a:rPr>
              <a:t>Daily Cycle (cont.) </a:t>
            </a:r>
            <a:endParaRPr>
              <a:latin typeface="Arial"/>
              <a:ea typeface="Arial"/>
              <a:cs typeface="Arial"/>
              <a:sym typeface="Arial"/>
            </a:endParaRPr>
          </a:p>
        </p:txBody>
      </p:sp>
      <p:cxnSp>
        <p:nvCxnSpPr>
          <p:cNvPr id="283" name="Google Shape;283;p43"/>
          <p:cNvCxnSpPr/>
          <p:nvPr/>
        </p:nvCxnSpPr>
        <p:spPr>
          <a:xfrm>
            <a:off x="1500925" y="1587225"/>
            <a:ext cx="5820900" cy="0"/>
          </a:xfrm>
          <a:prstGeom prst="straightConnector1">
            <a:avLst/>
          </a:prstGeom>
          <a:noFill/>
          <a:ln w="9525" cap="flat" cmpd="sng">
            <a:solidFill>
              <a:schemeClr val="dk2"/>
            </a:solidFill>
            <a:prstDash val="solid"/>
            <a:round/>
            <a:headEnd type="none" w="med" len="med"/>
            <a:tailEnd type="none" w="med" len="med"/>
          </a:ln>
        </p:spPr>
      </p:cxnSp>
      <p:sp>
        <p:nvSpPr>
          <p:cNvPr id="284" name="Google Shape;284;p43"/>
          <p:cNvSpPr/>
          <p:nvPr/>
        </p:nvSpPr>
        <p:spPr>
          <a:xfrm>
            <a:off x="461100" y="1469325"/>
            <a:ext cx="136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Start of School Day</a:t>
            </a:r>
            <a:endParaRPr sz="1200" b="1"/>
          </a:p>
        </p:txBody>
      </p:sp>
      <p:sp>
        <p:nvSpPr>
          <p:cNvPr id="285" name="Google Shape;285;p43"/>
          <p:cNvSpPr/>
          <p:nvPr/>
        </p:nvSpPr>
        <p:spPr>
          <a:xfrm>
            <a:off x="7174025" y="1412325"/>
            <a:ext cx="136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End of School Day</a:t>
            </a:r>
            <a:endParaRPr sz="1200" b="1"/>
          </a:p>
        </p:txBody>
      </p:sp>
      <p:sp>
        <p:nvSpPr>
          <p:cNvPr id="286" name="Google Shape;286;p43"/>
          <p:cNvSpPr/>
          <p:nvPr/>
        </p:nvSpPr>
        <p:spPr>
          <a:xfrm>
            <a:off x="3295775" y="1412325"/>
            <a:ext cx="29112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Throughout the  Day</a:t>
            </a:r>
            <a:endParaRPr sz="12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4"/>
          <p:cNvSpPr txBox="1">
            <a:spLocks noGrp="1"/>
          </p:cNvSpPr>
          <p:nvPr>
            <p:ph type="body" idx="1"/>
          </p:nvPr>
        </p:nvSpPr>
        <p:spPr>
          <a:xfrm>
            <a:off x="482550" y="1908825"/>
            <a:ext cx="7536900" cy="32346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600"/>
              </a:spcBef>
              <a:spcAft>
                <a:spcPts val="0"/>
              </a:spcAft>
              <a:buClr>
                <a:schemeClr val="dk1"/>
              </a:buClr>
              <a:buSzPts val="1800"/>
              <a:buNone/>
            </a:pPr>
            <a:r>
              <a:rPr lang="en" sz="1800" b="1">
                <a:latin typeface="Arial"/>
                <a:ea typeface="Arial"/>
                <a:cs typeface="Arial"/>
                <a:sym typeface="Arial"/>
              </a:rPr>
              <a:t>3. Check-out at end of day:</a:t>
            </a:r>
            <a:endParaRPr b="1">
              <a:latin typeface="Arial"/>
              <a:ea typeface="Arial"/>
              <a:cs typeface="Arial"/>
              <a:sym typeface="Arial"/>
            </a:endParaRPr>
          </a:p>
          <a:p>
            <a:pPr marL="457200" lvl="0" indent="-457200" algn="l" rtl="0">
              <a:lnSpc>
                <a:spcPct val="115000"/>
              </a:lnSpc>
              <a:spcBef>
                <a:spcPts val="600"/>
              </a:spcBef>
              <a:spcAft>
                <a:spcPts val="0"/>
              </a:spcAft>
              <a:buClr>
                <a:schemeClr val="dk1"/>
              </a:buClr>
              <a:buSzPts val="1800"/>
              <a:buChar char="•"/>
            </a:pPr>
            <a:r>
              <a:rPr lang="en" sz="1800">
                <a:latin typeface="Arial"/>
                <a:ea typeface="Arial"/>
                <a:cs typeface="Arial"/>
                <a:sym typeface="Arial"/>
              </a:rPr>
              <a:t>Review points &amp; goals</a:t>
            </a:r>
            <a:endParaRPr>
              <a:latin typeface="Arial"/>
              <a:ea typeface="Arial"/>
              <a:cs typeface="Arial"/>
              <a:sym typeface="Arial"/>
            </a:endParaRPr>
          </a:p>
          <a:p>
            <a:pPr marL="457200" lvl="0" indent="-457200" algn="l" rtl="0">
              <a:lnSpc>
                <a:spcPct val="115000"/>
              </a:lnSpc>
              <a:spcBef>
                <a:spcPts val="600"/>
              </a:spcBef>
              <a:spcAft>
                <a:spcPts val="0"/>
              </a:spcAft>
              <a:buClr>
                <a:schemeClr val="dk1"/>
              </a:buClr>
              <a:buSzPts val="1800"/>
              <a:buChar char="•"/>
            </a:pPr>
            <a:r>
              <a:rPr lang="en" sz="1800">
                <a:latin typeface="Arial"/>
                <a:ea typeface="Arial"/>
                <a:cs typeface="Arial"/>
                <a:sym typeface="Arial"/>
              </a:rPr>
              <a:t>Reinforce youth for checking-out (token/recognition optional, think beyond school-wide token)</a:t>
            </a:r>
            <a:endParaRPr>
              <a:latin typeface="Arial"/>
              <a:ea typeface="Arial"/>
              <a:cs typeface="Arial"/>
              <a:sym typeface="Arial"/>
            </a:endParaRPr>
          </a:p>
          <a:p>
            <a:pPr marL="457200" lvl="0" indent="-457200" algn="l" rtl="0">
              <a:lnSpc>
                <a:spcPct val="115000"/>
              </a:lnSpc>
              <a:spcBef>
                <a:spcPts val="600"/>
              </a:spcBef>
              <a:spcAft>
                <a:spcPts val="0"/>
              </a:spcAft>
              <a:buClr>
                <a:schemeClr val="dk1"/>
              </a:buClr>
              <a:buSzPts val="1800"/>
              <a:buChar char="•"/>
            </a:pPr>
            <a:r>
              <a:rPr lang="en" sz="1800">
                <a:latin typeface="Arial"/>
                <a:ea typeface="Arial"/>
                <a:cs typeface="Arial"/>
                <a:sym typeface="Arial"/>
              </a:rPr>
              <a:t>Receive reinforcer if goal met (optional, but good idea)</a:t>
            </a:r>
            <a:endParaRPr>
              <a:latin typeface="Arial"/>
              <a:ea typeface="Arial"/>
              <a:cs typeface="Arial"/>
              <a:sym typeface="Arial"/>
            </a:endParaRPr>
          </a:p>
          <a:p>
            <a:pPr marL="457200" lvl="0" indent="-457200" algn="l" rtl="0">
              <a:lnSpc>
                <a:spcPct val="115000"/>
              </a:lnSpc>
              <a:spcBef>
                <a:spcPts val="600"/>
              </a:spcBef>
              <a:spcAft>
                <a:spcPts val="600"/>
              </a:spcAft>
              <a:buClr>
                <a:schemeClr val="dk1"/>
              </a:buClr>
              <a:buSzPts val="1800"/>
              <a:buChar char="•"/>
            </a:pPr>
            <a:r>
              <a:rPr lang="en" sz="1800">
                <a:latin typeface="Arial"/>
                <a:ea typeface="Arial"/>
                <a:cs typeface="Arial"/>
                <a:sym typeface="Arial"/>
              </a:rPr>
              <a:t>Take DPR card home (optional)		</a:t>
            </a:r>
            <a:endParaRPr>
              <a:latin typeface="Arial"/>
              <a:ea typeface="Arial"/>
              <a:cs typeface="Arial"/>
              <a:sym typeface="Arial"/>
            </a:endParaRPr>
          </a:p>
        </p:txBody>
      </p:sp>
      <p:sp>
        <p:nvSpPr>
          <p:cNvPr id="294" name="Google Shape;294;p44"/>
          <p:cNvSpPr txBox="1"/>
          <p:nvPr/>
        </p:nvSpPr>
        <p:spPr>
          <a:xfrm>
            <a:off x="1657350" y="4857751"/>
            <a:ext cx="12573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i="1">
                <a:solidFill>
                  <a:srgbClr val="000000"/>
                </a:solidFill>
                <a:latin typeface="Arial"/>
                <a:ea typeface="Arial"/>
                <a:cs typeface="Arial"/>
                <a:sym typeface="Arial"/>
              </a:rPr>
              <a:t>Illinois PBIS Network</a:t>
            </a:r>
            <a:endParaRPr sz="1100"/>
          </a:p>
        </p:txBody>
      </p:sp>
      <p:sp>
        <p:nvSpPr>
          <p:cNvPr id="295" name="Google Shape;295;p44"/>
          <p:cNvSpPr txBox="1">
            <a:spLocks noGrp="1"/>
          </p:cNvSpPr>
          <p:nvPr>
            <p:ph type="title"/>
          </p:nvPr>
        </p:nvSpPr>
        <p:spPr>
          <a:xfrm>
            <a:off x="321750" y="239250"/>
            <a:ext cx="8318700" cy="6297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3500"/>
              <a:buFont typeface="Calibri"/>
              <a:buNone/>
            </a:pPr>
            <a:r>
              <a:rPr lang="en" sz="3500">
                <a:solidFill>
                  <a:srgbClr val="000000"/>
                </a:solidFill>
                <a:latin typeface="Arial"/>
                <a:ea typeface="Arial"/>
                <a:cs typeface="Arial"/>
                <a:sym typeface="Arial"/>
              </a:rPr>
              <a:t>CICO: Components</a:t>
            </a:r>
            <a:r>
              <a:rPr lang="en" sz="2300">
                <a:solidFill>
                  <a:srgbClr val="000000"/>
                </a:solidFill>
                <a:latin typeface="Arial"/>
                <a:ea typeface="Arial"/>
                <a:cs typeface="Arial"/>
                <a:sym typeface="Arial"/>
              </a:rPr>
              <a:t>: </a:t>
            </a:r>
            <a:r>
              <a:rPr lang="en" sz="3250">
                <a:solidFill>
                  <a:srgbClr val="000000"/>
                </a:solidFill>
                <a:latin typeface="Arial"/>
                <a:ea typeface="Arial"/>
                <a:cs typeface="Arial"/>
                <a:sym typeface="Arial"/>
              </a:rPr>
              <a:t>The </a:t>
            </a:r>
            <a:r>
              <a:rPr lang="en"/>
              <a:t>Daily Cycle (cont.) </a:t>
            </a:r>
            <a:endParaRPr/>
          </a:p>
        </p:txBody>
      </p:sp>
      <p:grpSp>
        <p:nvGrpSpPr>
          <p:cNvPr id="296" name="Google Shape;296;p44"/>
          <p:cNvGrpSpPr/>
          <p:nvPr/>
        </p:nvGrpSpPr>
        <p:grpSpPr>
          <a:xfrm>
            <a:off x="396800" y="1230100"/>
            <a:ext cx="8074325" cy="406800"/>
            <a:chOff x="461100" y="1412325"/>
            <a:chExt cx="8074325" cy="406800"/>
          </a:xfrm>
        </p:grpSpPr>
        <p:cxnSp>
          <p:nvCxnSpPr>
            <p:cNvPr id="297" name="Google Shape;297;p44"/>
            <p:cNvCxnSpPr/>
            <p:nvPr/>
          </p:nvCxnSpPr>
          <p:spPr>
            <a:xfrm>
              <a:off x="1500925" y="1587225"/>
              <a:ext cx="5820900" cy="0"/>
            </a:xfrm>
            <a:prstGeom prst="straightConnector1">
              <a:avLst/>
            </a:prstGeom>
            <a:noFill/>
            <a:ln w="9525" cap="flat" cmpd="sng">
              <a:solidFill>
                <a:schemeClr val="dk2"/>
              </a:solidFill>
              <a:prstDash val="solid"/>
              <a:round/>
              <a:headEnd type="none" w="med" len="med"/>
              <a:tailEnd type="none" w="med" len="med"/>
            </a:ln>
          </p:spPr>
        </p:cxnSp>
        <p:sp>
          <p:nvSpPr>
            <p:cNvPr id="298" name="Google Shape;298;p44"/>
            <p:cNvSpPr/>
            <p:nvPr/>
          </p:nvSpPr>
          <p:spPr>
            <a:xfrm>
              <a:off x="461100" y="1469325"/>
              <a:ext cx="136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Start of School Day</a:t>
              </a:r>
              <a:endParaRPr sz="1200" b="1"/>
            </a:p>
          </p:txBody>
        </p:sp>
        <p:sp>
          <p:nvSpPr>
            <p:cNvPr id="299" name="Google Shape;299;p44"/>
            <p:cNvSpPr/>
            <p:nvPr/>
          </p:nvSpPr>
          <p:spPr>
            <a:xfrm>
              <a:off x="7174025" y="1412325"/>
              <a:ext cx="13614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End of School Day</a:t>
              </a:r>
              <a:endParaRPr sz="1200" b="1"/>
            </a:p>
          </p:txBody>
        </p:sp>
        <p:sp>
          <p:nvSpPr>
            <p:cNvPr id="300" name="Google Shape;300;p44"/>
            <p:cNvSpPr/>
            <p:nvPr/>
          </p:nvSpPr>
          <p:spPr>
            <a:xfrm>
              <a:off x="3295775" y="1412325"/>
              <a:ext cx="29112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Throughout the  Day</a:t>
              </a:r>
              <a:endParaRPr sz="1200" b="1"/>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5"/>
          <p:cNvSpPr txBox="1">
            <a:spLocks noGrp="1"/>
          </p:cNvSpPr>
          <p:nvPr>
            <p:ph type="body" idx="1"/>
          </p:nvPr>
        </p:nvSpPr>
        <p:spPr>
          <a:xfrm>
            <a:off x="1282400" y="1951700"/>
            <a:ext cx="6653400" cy="2963100"/>
          </a:xfrm>
          <a:prstGeom prst="rect">
            <a:avLst/>
          </a:prstGeom>
          <a:noFill/>
          <a:ln>
            <a:noFill/>
          </a:ln>
        </p:spPr>
        <p:txBody>
          <a:bodyPr spcFirstLastPara="1" wrap="square" lIns="68575" tIns="34275" rIns="68575" bIns="34275" anchor="t" anchorCtr="0">
            <a:normAutofit/>
          </a:bodyPr>
          <a:lstStyle/>
          <a:p>
            <a:pPr marL="457200" lvl="0" indent="-457200" algn="l" rtl="0">
              <a:lnSpc>
                <a:spcPct val="90000"/>
              </a:lnSpc>
              <a:spcBef>
                <a:spcPts val="0"/>
              </a:spcBef>
              <a:spcAft>
                <a:spcPts val="0"/>
              </a:spcAft>
              <a:buClr>
                <a:schemeClr val="dk1"/>
              </a:buClr>
              <a:buSzPts val="2100"/>
              <a:buNone/>
            </a:pPr>
            <a:r>
              <a:rPr lang="en" sz="1800" b="1">
                <a:latin typeface="Arial"/>
                <a:ea typeface="Arial"/>
                <a:cs typeface="Arial"/>
                <a:sym typeface="Arial"/>
              </a:rPr>
              <a:t>4. Share DPR with parent (optional)</a:t>
            </a:r>
            <a:endParaRPr sz="1800" b="1">
              <a:latin typeface="Arial"/>
              <a:ea typeface="Arial"/>
              <a:cs typeface="Arial"/>
              <a:sym typeface="Arial"/>
            </a:endParaRPr>
          </a:p>
          <a:p>
            <a:pPr marL="457200" lvl="0" indent="-431800" algn="l" rtl="0">
              <a:lnSpc>
                <a:spcPct val="90000"/>
              </a:lnSpc>
              <a:spcBef>
                <a:spcPts val="800"/>
              </a:spcBef>
              <a:spcAft>
                <a:spcPts val="0"/>
              </a:spcAft>
              <a:buClr>
                <a:schemeClr val="dk1"/>
              </a:buClr>
              <a:buSzPts val="1800"/>
              <a:buChar char="•"/>
            </a:pPr>
            <a:r>
              <a:rPr lang="en" sz="1800">
                <a:latin typeface="Arial"/>
                <a:ea typeface="Arial"/>
                <a:cs typeface="Arial"/>
                <a:sym typeface="Arial"/>
              </a:rPr>
              <a:t>Students may receive reinforcer from parent</a:t>
            </a:r>
            <a:endParaRPr sz="1800">
              <a:latin typeface="Arial"/>
              <a:ea typeface="Arial"/>
              <a:cs typeface="Arial"/>
              <a:sym typeface="Arial"/>
            </a:endParaRPr>
          </a:p>
          <a:p>
            <a:pPr marL="457200" lvl="0" indent="-431800" algn="l" rtl="0">
              <a:lnSpc>
                <a:spcPct val="90000"/>
              </a:lnSpc>
              <a:spcBef>
                <a:spcPts val="800"/>
              </a:spcBef>
              <a:spcAft>
                <a:spcPts val="0"/>
              </a:spcAft>
              <a:buClr>
                <a:schemeClr val="dk1"/>
              </a:buClr>
              <a:buSzPts val="1800"/>
              <a:buChar char="•"/>
            </a:pPr>
            <a:r>
              <a:rPr lang="en" sz="1800">
                <a:latin typeface="Arial"/>
                <a:ea typeface="Arial"/>
                <a:cs typeface="Arial"/>
                <a:sym typeface="Arial"/>
              </a:rPr>
              <a:t>Invite parents to sign card</a:t>
            </a:r>
            <a:endParaRPr sz="1800">
              <a:latin typeface="Arial"/>
              <a:ea typeface="Arial"/>
              <a:cs typeface="Arial"/>
              <a:sym typeface="Arial"/>
            </a:endParaRPr>
          </a:p>
          <a:p>
            <a:pPr marL="457200" lvl="0" indent="-431800" algn="l" rtl="0">
              <a:lnSpc>
                <a:spcPct val="90000"/>
              </a:lnSpc>
              <a:spcBef>
                <a:spcPts val="800"/>
              </a:spcBef>
              <a:spcAft>
                <a:spcPts val="0"/>
              </a:spcAft>
              <a:buClr>
                <a:schemeClr val="dk1"/>
              </a:buClr>
              <a:buSzPts val="1800"/>
              <a:buChar char="•"/>
            </a:pPr>
            <a:r>
              <a:rPr lang="en" sz="1800">
                <a:latin typeface="Arial"/>
                <a:ea typeface="Arial"/>
                <a:cs typeface="Arial"/>
                <a:sym typeface="Arial"/>
              </a:rPr>
              <a:t>No consequence to students if not signed by parent</a:t>
            </a:r>
            <a:endParaRPr sz="1800">
              <a:latin typeface="Arial"/>
              <a:ea typeface="Arial"/>
              <a:cs typeface="Arial"/>
              <a:sym typeface="Arial"/>
            </a:endParaRPr>
          </a:p>
          <a:p>
            <a:pPr marL="457200" lvl="0" indent="-457200" algn="l" rtl="0">
              <a:lnSpc>
                <a:spcPct val="90000"/>
              </a:lnSpc>
              <a:spcBef>
                <a:spcPts val="800"/>
              </a:spcBef>
              <a:spcAft>
                <a:spcPts val="0"/>
              </a:spcAft>
              <a:buClr>
                <a:schemeClr val="dk1"/>
              </a:buClr>
              <a:buSzPts val="2100"/>
              <a:buNone/>
            </a:pPr>
            <a:endParaRPr sz="1800">
              <a:latin typeface="Arial"/>
              <a:ea typeface="Arial"/>
              <a:cs typeface="Arial"/>
              <a:sym typeface="Arial"/>
            </a:endParaRPr>
          </a:p>
          <a:p>
            <a:pPr marL="457200" lvl="0" indent="-457200" algn="l" rtl="0">
              <a:lnSpc>
                <a:spcPct val="90000"/>
              </a:lnSpc>
              <a:spcBef>
                <a:spcPts val="800"/>
              </a:spcBef>
              <a:spcAft>
                <a:spcPts val="0"/>
              </a:spcAft>
              <a:buClr>
                <a:schemeClr val="dk1"/>
              </a:buClr>
              <a:buSzPts val="2100"/>
              <a:buNone/>
            </a:pPr>
            <a:r>
              <a:rPr lang="en" sz="1800" b="1">
                <a:latin typeface="Arial"/>
                <a:ea typeface="Arial"/>
                <a:cs typeface="Arial"/>
                <a:sym typeface="Arial"/>
              </a:rPr>
              <a:t>5. Return signed card next day </a:t>
            </a:r>
            <a:endParaRPr sz="1800" b="1">
              <a:latin typeface="Arial"/>
              <a:ea typeface="Arial"/>
              <a:cs typeface="Arial"/>
              <a:sym typeface="Arial"/>
            </a:endParaRPr>
          </a:p>
          <a:p>
            <a:pPr marL="457200" lvl="0" indent="-431800" algn="l" rtl="0">
              <a:lnSpc>
                <a:spcPct val="90000"/>
              </a:lnSpc>
              <a:spcBef>
                <a:spcPts val="800"/>
              </a:spcBef>
              <a:spcAft>
                <a:spcPts val="0"/>
              </a:spcAft>
              <a:buClr>
                <a:schemeClr val="accent5"/>
              </a:buClr>
              <a:buSzPts val="1800"/>
              <a:buChar char="•"/>
            </a:pPr>
            <a:r>
              <a:rPr lang="en" sz="1800">
                <a:latin typeface="Arial"/>
                <a:ea typeface="Arial"/>
                <a:cs typeface="Arial"/>
                <a:sym typeface="Arial"/>
              </a:rPr>
              <a:t>Celebrate and prepare for the next day</a:t>
            </a:r>
            <a:endParaRPr sz="1800">
              <a:latin typeface="Arial"/>
              <a:ea typeface="Arial"/>
              <a:cs typeface="Arial"/>
              <a:sym typeface="Arial"/>
            </a:endParaRPr>
          </a:p>
        </p:txBody>
      </p:sp>
      <p:sp>
        <p:nvSpPr>
          <p:cNvPr id="308" name="Google Shape;308;p45"/>
          <p:cNvSpPr txBox="1"/>
          <p:nvPr/>
        </p:nvSpPr>
        <p:spPr>
          <a:xfrm>
            <a:off x="1657350" y="4857751"/>
            <a:ext cx="2057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i="1">
                <a:solidFill>
                  <a:srgbClr val="000000"/>
                </a:solidFill>
                <a:latin typeface="Arial"/>
                <a:ea typeface="Arial"/>
                <a:cs typeface="Arial"/>
                <a:sym typeface="Arial"/>
              </a:rPr>
              <a:t>Adapted from Illinois PBIS Network</a:t>
            </a:r>
            <a:endParaRPr sz="1100"/>
          </a:p>
        </p:txBody>
      </p:sp>
      <p:sp>
        <p:nvSpPr>
          <p:cNvPr id="309" name="Google Shape;309;p45"/>
          <p:cNvSpPr txBox="1">
            <a:spLocks noGrp="1"/>
          </p:cNvSpPr>
          <p:nvPr>
            <p:ph type="title"/>
          </p:nvPr>
        </p:nvSpPr>
        <p:spPr>
          <a:xfrm>
            <a:off x="321750" y="239250"/>
            <a:ext cx="7132500" cy="629700"/>
          </a:xfrm>
          <a:prstGeom prst="rect">
            <a:avLst/>
          </a:prstGeom>
          <a:noFill/>
          <a:ln>
            <a:noFill/>
          </a:ln>
        </p:spPr>
        <p:txBody>
          <a:bodyPr spcFirstLastPara="1" wrap="square" lIns="68575" tIns="34275" rIns="68575" bIns="34275" anchor="ctr" anchorCtr="0">
            <a:normAutofit fontScale="90000"/>
          </a:bodyPr>
          <a:lstStyle/>
          <a:p>
            <a:pPr marL="0" lvl="0" indent="0" algn="l" rtl="0">
              <a:spcBef>
                <a:spcPts val="0"/>
              </a:spcBef>
              <a:spcAft>
                <a:spcPts val="0"/>
              </a:spcAft>
              <a:buClr>
                <a:schemeClr val="dk1"/>
              </a:buClr>
              <a:buSzPct val="100000"/>
              <a:buFont typeface="Calibri"/>
              <a:buNone/>
            </a:pPr>
            <a:r>
              <a:rPr lang="en" sz="3500">
                <a:solidFill>
                  <a:srgbClr val="000000"/>
                </a:solidFill>
                <a:latin typeface="Arial"/>
                <a:ea typeface="Arial"/>
                <a:cs typeface="Arial"/>
                <a:sym typeface="Arial"/>
              </a:rPr>
              <a:t>CICO: Components</a:t>
            </a:r>
            <a:r>
              <a:rPr lang="en" sz="2300">
                <a:solidFill>
                  <a:srgbClr val="000000"/>
                </a:solidFill>
                <a:latin typeface="Arial"/>
                <a:ea typeface="Arial"/>
                <a:cs typeface="Arial"/>
                <a:sym typeface="Arial"/>
              </a:rPr>
              <a:t>: </a:t>
            </a:r>
            <a:r>
              <a:rPr lang="en"/>
              <a:t>Daily Cycle (cont.) </a:t>
            </a:r>
            <a:endParaRPr/>
          </a:p>
        </p:txBody>
      </p:sp>
      <p:cxnSp>
        <p:nvCxnSpPr>
          <p:cNvPr id="310" name="Google Shape;310;p45"/>
          <p:cNvCxnSpPr/>
          <p:nvPr/>
        </p:nvCxnSpPr>
        <p:spPr>
          <a:xfrm>
            <a:off x="1488863" y="1437150"/>
            <a:ext cx="5820900" cy="0"/>
          </a:xfrm>
          <a:prstGeom prst="straightConnector1">
            <a:avLst/>
          </a:prstGeom>
          <a:noFill/>
          <a:ln w="9525" cap="flat" cmpd="sng">
            <a:solidFill>
              <a:schemeClr val="dk2"/>
            </a:solidFill>
            <a:prstDash val="solid"/>
            <a:round/>
            <a:headEnd type="none" w="med" len="med"/>
            <a:tailEnd type="none" w="med" len="med"/>
          </a:ln>
        </p:spPr>
      </p:cxnSp>
      <p:sp>
        <p:nvSpPr>
          <p:cNvPr id="311" name="Google Shape;311;p45"/>
          <p:cNvSpPr/>
          <p:nvPr/>
        </p:nvSpPr>
        <p:spPr>
          <a:xfrm>
            <a:off x="449038" y="1319250"/>
            <a:ext cx="136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Start of School Day</a:t>
            </a:r>
            <a:endParaRPr sz="1200" b="1"/>
          </a:p>
        </p:txBody>
      </p:sp>
      <p:sp>
        <p:nvSpPr>
          <p:cNvPr id="312" name="Google Shape;312;p45"/>
          <p:cNvSpPr/>
          <p:nvPr/>
        </p:nvSpPr>
        <p:spPr>
          <a:xfrm>
            <a:off x="7161963" y="1262250"/>
            <a:ext cx="13614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End of School Day</a:t>
            </a:r>
            <a:endParaRPr sz="1200" b="1"/>
          </a:p>
        </p:txBody>
      </p:sp>
      <p:sp>
        <p:nvSpPr>
          <p:cNvPr id="313" name="Google Shape;313;p45"/>
          <p:cNvSpPr/>
          <p:nvPr/>
        </p:nvSpPr>
        <p:spPr>
          <a:xfrm>
            <a:off x="3283713" y="1262250"/>
            <a:ext cx="29112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Throughout the  Day</a:t>
            </a:r>
            <a:endParaRPr sz="12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6"/>
          <p:cNvSpPr txBox="1">
            <a:spLocks noGrp="1"/>
          </p:cNvSpPr>
          <p:nvPr>
            <p:ph type="body" idx="1"/>
          </p:nvPr>
        </p:nvSpPr>
        <p:spPr>
          <a:xfrm>
            <a:off x="1120200" y="1809150"/>
            <a:ext cx="6903600" cy="2851500"/>
          </a:xfrm>
          <a:prstGeom prst="rect">
            <a:avLst/>
          </a:prstGeom>
          <a:noFill/>
          <a:ln>
            <a:noFill/>
          </a:ln>
        </p:spPr>
        <p:txBody>
          <a:bodyPr spcFirstLastPara="1" wrap="square" lIns="68575" tIns="34275" rIns="68575" bIns="34275" anchor="t" anchorCtr="0">
            <a:normAutofit fontScale="32500" lnSpcReduction="10000"/>
          </a:bodyPr>
          <a:lstStyle/>
          <a:p>
            <a:pPr marL="0" lvl="0" indent="0" algn="l" rtl="0">
              <a:lnSpc>
                <a:spcPct val="115000"/>
              </a:lnSpc>
              <a:spcBef>
                <a:spcPts val="0"/>
              </a:spcBef>
              <a:spcAft>
                <a:spcPts val="0"/>
              </a:spcAft>
              <a:buNone/>
            </a:pPr>
            <a:endParaRPr sz="7200">
              <a:latin typeface="Arial"/>
              <a:ea typeface="Arial"/>
              <a:cs typeface="Arial"/>
              <a:sym typeface="Arial"/>
            </a:endParaRPr>
          </a:p>
          <a:p>
            <a:pPr marL="457200" lvl="0" indent="-457200" algn="l" rtl="0">
              <a:lnSpc>
                <a:spcPct val="115000"/>
              </a:lnSpc>
              <a:spcBef>
                <a:spcPts val="0"/>
              </a:spcBef>
              <a:spcAft>
                <a:spcPts val="0"/>
              </a:spcAft>
              <a:buNone/>
            </a:pPr>
            <a:r>
              <a:rPr lang="en" sz="7200" b="1">
                <a:solidFill>
                  <a:srgbClr val="000000"/>
                </a:solidFill>
                <a:latin typeface="Arial"/>
                <a:ea typeface="Arial"/>
                <a:cs typeface="Arial"/>
                <a:sym typeface="Arial"/>
              </a:rPr>
              <a:t>Next Day: Check-in with assigned adult upon arrival to school</a:t>
            </a:r>
            <a:endParaRPr sz="7200" b="1">
              <a:solidFill>
                <a:srgbClr val="000000"/>
              </a:solidFill>
              <a:latin typeface="Arial"/>
              <a:ea typeface="Arial"/>
              <a:cs typeface="Arial"/>
              <a:sym typeface="Arial"/>
            </a:endParaRPr>
          </a:p>
          <a:p>
            <a:pPr marL="457200" lvl="0" indent="-457200" algn="l" rtl="0">
              <a:lnSpc>
                <a:spcPct val="115000"/>
              </a:lnSpc>
              <a:spcBef>
                <a:spcPts val="0"/>
              </a:spcBef>
              <a:spcAft>
                <a:spcPts val="0"/>
              </a:spcAft>
              <a:buNone/>
            </a:pPr>
            <a:r>
              <a:rPr lang="en" sz="7200">
                <a:solidFill>
                  <a:srgbClr val="000000"/>
                </a:solidFill>
                <a:latin typeface="Arial"/>
                <a:ea typeface="Arial"/>
                <a:cs typeface="Arial"/>
                <a:sym typeface="Arial"/>
              </a:rPr>
              <a:t>	* Adult positively greets student</a:t>
            </a:r>
            <a:endParaRPr sz="7200">
              <a:solidFill>
                <a:srgbClr val="000000"/>
              </a:solidFill>
              <a:latin typeface="Arial"/>
              <a:ea typeface="Arial"/>
              <a:cs typeface="Arial"/>
              <a:sym typeface="Arial"/>
            </a:endParaRPr>
          </a:p>
          <a:p>
            <a:pPr marL="457200" lvl="0" indent="-457200" algn="l" rtl="0">
              <a:lnSpc>
                <a:spcPct val="115000"/>
              </a:lnSpc>
              <a:spcBef>
                <a:spcPts val="0"/>
              </a:spcBef>
              <a:spcAft>
                <a:spcPts val="0"/>
              </a:spcAft>
              <a:buNone/>
            </a:pPr>
            <a:r>
              <a:rPr lang="en" sz="7200">
                <a:solidFill>
                  <a:srgbClr val="000000"/>
                </a:solidFill>
                <a:latin typeface="Arial"/>
                <a:ea typeface="Arial"/>
                <a:cs typeface="Arial"/>
                <a:sym typeface="Arial"/>
              </a:rPr>
              <a:t>	* Review School-wide expectations (daily goals) </a:t>
            </a:r>
            <a:endParaRPr sz="7200">
              <a:solidFill>
                <a:srgbClr val="000000"/>
              </a:solidFill>
              <a:latin typeface="Arial"/>
              <a:ea typeface="Arial"/>
              <a:cs typeface="Arial"/>
              <a:sym typeface="Arial"/>
            </a:endParaRPr>
          </a:p>
          <a:p>
            <a:pPr marL="457200" lvl="0" indent="-457200" algn="l" rtl="0">
              <a:lnSpc>
                <a:spcPct val="115000"/>
              </a:lnSpc>
              <a:spcBef>
                <a:spcPts val="0"/>
              </a:spcBef>
              <a:spcAft>
                <a:spcPts val="0"/>
              </a:spcAft>
              <a:buNone/>
            </a:pPr>
            <a:r>
              <a:rPr lang="en" sz="7200">
                <a:solidFill>
                  <a:srgbClr val="000000"/>
                </a:solidFill>
                <a:latin typeface="Arial"/>
                <a:ea typeface="Arial"/>
                <a:cs typeface="Arial"/>
                <a:sym typeface="Arial"/>
              </a:rPr>
              <a:t>	* Students pick up new Daily Progress Report card</a:t>
            </a:r>
            <a:endParaRPr sz="7200">
              <a:solidFill>
                <a:srgbClr val="000000"/>
              </a:solidFill>
              <a:latin typeface="Arial"/>
              <a:ea typeface="Arial"/>
              <a:cs typeface="Arial"/>
              <a:sym typeface="Arial"/>
            </a:endParaRPr>
          </a:p>
          <a:p>
            <a:pPr marL="457200" lvl="0" indent="-457200" algn="l" rtl="0">
              <a:lnSpc>
                <a:spcPct val="115000"/>
              </a:lnSpc>
              <a:spcBef>
                <a:spcPts val="0"/>
              </a:spcBef>
              <a:spcAft>
                <a:spcPts val="0"/>
              </a:spcAft>
              <a:buNone/>
            </a:pPr>
            <a:r>
              <a:rPr lang="en" sz="7200">
                <a:solidFill>
                  <a:srgbClr val="000000"/>
                </a:solidFill>
                <a:latin typeface="Arial"/>
                <a:ea typeface="Arial"/>
                <a:cs typeface="Arial"/>
                <a:sym typeface="Arial"/>
              </a:rPr>
              <a:t>	* Provide materials (pencil etc.) if needed</a:t>
            </a:r>
            <a:endParaRPr sz="7200">
              <a:solidFill>
                <a:srgbClr val="000000"/>
              </a:solidFill>
              <a:latin typeface="Arial"/>
              <a:ea typeface="Arial"/>
              <a:cs typeface="Arial"/>
              <a:sym typeface="Arial"/>
            </a:endParaRPr>
          </a:p>
          <a:p>
            <a:pPr marL="457200" lvl="0" indent="-457200" algn="l" rtl="0">
              <a:lnSpc>
                <a:spcPct val="115000"/>
              </a:lnSpc>
              <a:spcBef>
                <a:spcPts val="0"/>
              </a:spcBef>
              <a:spcAft>
                <a:spcPts val="0"/>
              </a:spcAft>
              <a:buNone/>
            </a:pPr>
            <a:r>
              <a:rPr lang="en" sz="7200">
                <a:solidFill>
                  <a:srgbClr val="000000"/>
                </a:solidFill>
                <a:latin typeface="Arial"/>
                <a:ea typeface="Arial"/>
                <a:cs typeface="Arial"/>
                <a:sym typeface="Arial"/>
              </a:rPr>
              <a:t>	* Turn in previous day’s signed form (optional)</a:t>
            </a:r>
            <a:endParaRPr sz="7200">
              <a:solidFill>
                <a:srgbClr val="000000"/>
              </a:solidFill>
              <a:latin typeface="Arial"/>
              <a:ea typeface="Arial"/>
              <a:cs typeface="Arial"/>
              <a:sym typeface="Arial"/>
            </a:endParaRPr>
          </a:p>
          <a:p>
            <a:pPr marL="457200" lvl="0" indent="-457200" algn="l" rtl="0">
              <a:lnSpc>
                <a:spcPct val="115000"/>
              </a:lnSpc>
              <a:spcBef>
                <a:spcPts val="0"/>
              </a:spcBef>
              <a:spcAft>
                <a:spcPts val="0"/>
              </a:spcAft>
              <a:buNone/>
            </a:pPr>
            <a:r>
              <a:rPr lang="en" sz="7200">
                <a:solidFill>
                  <a:srgbClr val="000000"/>
                </a:solidFill>
                <a:latin typeface="Arial"/>
                <a:ea typeface="Arial"/>
                <a:cs typeface="Arial"/>
                <a:sym typeface="Arial"/>
              </a:rPr>
              <a:t>	* Provide reinforcer for check-in (optional)</a:t>
            </a:r>
            <a:endParaRPr sz="7200">
              <a:solidFill>
                <a:srgbClr val="000000"/>
              </a:solidFill>
              <a:latin typeface="Arial"/>
              <a:ea typeface="Arial"/>
              <a:cs typeface="Arial"/>
              <a:sym typeface="Arial"/>
            </a:endParaRPr>
          </a:p>
          <a:p>
            <a:pPr marL="0" lvl="0" indent="0" algn="l" rtl="0">
              <a:lnSpc>
                <a:spcPct val="90000"/>
              </a:lnSpc>
              <a:spcBef>
                <a:spcPts val="800"/>
              </a:spcBef>
              <a:spcAft>
                <a:spcPts val="0"/>
              </a:spcAft>
              <a:buNone/>
            </a:pPr>
            <a:endParaRPr sz="1800">
              <a:latin typeface="Arial"/>
              <a:ea typeface="Arial"/>
              <a:cs typeface="Arial"/>
              <a:sym typeface="Arial"/>
            </a:endParaRPr>
          </a:p>
        </p:txBody>
      </p:sp>
      <p:sp>
        <p:nvSpPr>
          <p:cNvPr id="321" name="Google Shape;321;p46"/>
          <p:cNvSpPr txBox="1"/>
          <p:nvPr/>
        </p:nvSpPr>
        <p:spPr>
          <a:xfrm>
            <a:off x="1657350" y="4857751"/>
            <a:ext cx="2057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i="1">
                <a:solidFill>
                  <a:srgbClr val="000000"/>
                </a:solidFill>
                <a:latin typeface="Arial"/>
                <a:ea typeface="Arial"/>
                <a:cs typeface="Arial"/>
                <a:sym typeface="Arial"/>
              </a:rPr>
              <a:t>Adapted from Illinois PBIS Network</a:t>
            </a:r>
            <a:endParaRPr sz="1100"/>
          </a:p>
        </p:txBody>
      </p:sp>
      <p:sp>
        <p:nvSpPr>
          <p:cNvPr id="322" name="Google Shape;322;p46"/>
          <p:cNvSpPr txBox="1">
            <a:spLocks noGrp="1"/>
          </p:cNvSpPr>
          <p:nvPr>
            <p:ph type="title"/>
          </p:nvPr>
        </p:nvSpPr>
        <p:spPr>
          <a:xfrm>
            <a:off x="321750" y="239250"/>
            <a:ext cx="7132500" cy="629700"/>
          </a:xfrm>
          <a:prstGeom prst="rect">
            <a:avLst/>
          </a:prstGeom>
          <a:noFill/>
          <a:ln>
            <a:noFill/>
          </a:ln>
        </p:spPr>
        <p:txBody>
          <a:bodyPr spcFirstLastPara="1" wrap="square" lIns="68575" tIns="34275" rIns="68575" bIns="34275" anchor="ctr" anchorCtr="0">
            <a:normAutofit fontScale="90000"/>
          </a:bodyPr>
          <a:lstStyle/>
          <a:p>
            <a:pPr marL="0" lvl="0" indent="0" algn="l" rtl="0">
              <a:spcBef>
                <a:spcPts val="0"/>
              </a:spcBef>
              <a:spcAft>
                <a:spcPts val="0"/>
              </a:spcAft>
              <a:buClr>
                <a:schemeClr val="dk1"/>
              </a:buClr>
              <a:buSzPct val="100000"/>
              <a:buFont typeface="Calibri"/>
              <a:buNone/>
            </a:pPr>
            <a:r>
              <a:rPr lang="en" sz="3500">
                <a:solidFill>
                  <a:srgbClr val="000000"/>
                </a:solidFill>
                <a:latin typeface="Arial"/>
                <a:ea typeface="Arial"/>
                <a:cs typeface="Arial"/>
                <a:sym typeface="Arial"/>
              </a:rPr>
              <a:t>CICO: Components</a:t>
            </a:r>
            <a:r>
              <a:rPr lang="en" sz="2300">
                <a:solidFill>
                  <a:srgbClr val="000000"/>
                </a:solidFill>
                <a:latin typeface="Arial"/>
                <a:ea typeface="Arial"/>
                <a:cs typeface="Arial"/>
                <a:sym typeface="Arial"/>
              </a:rPr>
              <a:t>: </a:t>
            </a:r>
            <a:r>
              <a:rPr lang="en"/>
              <a:t>Daily Cycle (cont.) </a:t>
            </a:r>
            <a:endParaRPr/>
          </a:p>
        </p:txBody>
      </p:sp>
      <p:cxnSp>
        <p:nvCxnSpPr>
          <p:cNvPr id="323" name="Google Shape;323;p46"/>
          <p:cNvCxnSpPr/>
          <p:nvPr/>
        </p:nvCxnSpPr>
        <p:spPr>
          <a:xfrm>
            <a:off x="1488863" y="1437150"/>
            <a:ext cx="5820900" cy="0"/>
          </a:xfrm>
          <a:prstGeom prst="straightConnector1">
            <a:avLst/>
          </a:prstGeom>
          <a:noFill/>
          <a:ln w="9525" cap="flat" cmpd="sng">
            <a:solidFill>
              <a:schemeClr val="dk2"/>
            </a:solidFill>
            <a:prstDash val="solid"/>
            <a:round/>
            <a:headEnd type="none" w="med" len="med"/>
            <a:tailEnd type="none" w="med" len="med"/>
          </a:ln>
        </p:spPr>
      </p:cxnSp>
      <p:sp>
        <p:nvSpPr>
          <p:cNvPr id="324" name="Google Shape;324;p46"/>
          <p:cNvSpPr/>
          <p:nvPr/>
        </p:nvSpPr>
        <p:spPr>
          <a:xfrm>
            <a:off x="449038" y="1319250"/>
            <a:ext cx="13614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Start of School Day</a:t>
            </a:r>
            <a:endParaRPr sz="1200" b="1"/>
          </a:p>
        </p:txBody>
      </p:sp>
      <p:sp>
        <p:nvSpPr>
          <p:cNvPr id="325" name="Google Shape;325;p46"/>
          <p:cNvSpPr/>
          <p:nvPr/>
        </p:nvSpPr>
        <p:spPr>
          <a:xfrm>
            <a:off x="7161963" y="1262250"/>
            <a:ext cx="136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End of School Day</a:t>
            </a:r>
            <a:endParaRPr sz="1200" b="1"/>
          </a:p>
        </p:txBody>
      </p:sp>
      <p:sp>
        <p:nvSpPr>
          <p:cNvPr id="326" name="Google Shape;326;p46"/>
          <p:cNvSpPr/>
          <p:nvPr/>
        </p:nvSpPr>
        <p:spPr>
          <a:xfrm>
            <a:off x="3283713" y="1262250"/>
            <a:ext cx="29112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Throughout the  Day</a:t>
            </a:r>
            <a:endParaRPr sz="12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7"/>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l" rtl="0">
              <a:spcBef>
                <a:spcPts val="0"/>
              </a:spcBef>
              <a:spcAft>
                <a:spcPts val="0"/>
              </a:spcAft>
              <a:buClr>
                <a:schemeClr val="dk1"/>
              </a:buClr>
              <a:buSzPts val="990"/>
              <a:buFont typeface="Arial"/>
              <a:buNone/>
            </a:pPr>
            <a:r>
              <a:rPr lang="en" sz="3000"/>
              <a:t>CICO: Roles-The Adult Network</a:t>
            </a:r>
            <a:endParaRPr/>
          </a:p>
        </p:txBody>
      </p:sp>
      <p:pic>
        <p:nvPicPr>
          <p:cNvPr id="332" name="Google Shape;332;p47"/>
          <p:cNvPicPr preferRelativeResize="0"/>
          <p:nvPr/>
        </p:nvPicPr>
        <p:blipFill>
          <a:blip r:embed="rId3">
            <a:alphaModFix/>
          </a:blip>
          <a:stretch>
            <a:fillRect/>
          </a:stretch>
        </p:blipFill>
        <p:spPr>
          <a:xfrm>
            <a:off x="4690850" y="3157700"/>
            <a:ext cx="4141449" cy="1741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891475" y="2815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Agenda</a:t>
            </a:r>
            <a:endParaRPr b="1"/>
          </a:p>
        </p:txBody>
      </p:sp>
      <p:sp>
        <p:nvSpPr>
          <p:cNvPr id="160" name="Google Shape;160;p30"/>
          <p:cNvSpPr txBox="1">
            <a:spLocks noGrp="1"/>
          </p:cNvSpPr>
          <p:nvPr>
            <p:ph type="body" idx="1"/>
          </p:nvPr>
        </p:nvSpPr>
        <p:spPr>
          <a:xfrm>
            <a:off x="992375" y="1034800"/>
            <a:ext cx="7510200" cy="3416400"/>
          </a:xfrm>
          <a:prstGeom prst="rect">
            <a:avLst/>
          </a:prstGeom>
        </p:spPr>
        <p:txBody>
          <a:bodyPr spcFirstLastPara="1" wrap="square" lIns="91425" tIns="91425" rIns="91425" bIns="91425" anchor="t" anchorCtr="0">
            <a:noAutofit/>
          </a:bodyPr>
          <a:lstStyle/>
          <a:p>
            <a:pPr marL="457200" lvl="0" indent="-353377" algn="l" rtl="0">
              <a:lnSpc>
                <a:spcPct val="100000"/>
              </a:lnSpc>
              <a:spcBef>
                <a:spcPts val="0"/>
              </a:spcBef>
              <a:spcAft>
                <a:spcPts val="0"/>
              </a:spcAft>
              <a:buSzPts val="1965"/>
              <a:buChar char="●"/>
            </a:pPr>
            <a:r>
              <a:rPr lang="en" sz="1965"/>
              <a:t>Increase understanding of comprehensive implementation of CICO as a Tier 2 intervention </a:t>
            </a:r>
            <a:endParaRPr sz="1965"/>
          </a:p>
          <a:p>
            <a:pPr marL="0" lvl="0" indent="0" algn="l" rtl="0">
              <a:lnSpc>
                <a:spcPct val="100000"/>
              </a:lnSpc>
              <a:spcBef>
                <a:spcPts val="1200"/>
              </a:spcBef>
              <a:spcAft>
                <a:spcPts val="0"/>
              </a:spcAft>
              <a:buNone/>
            </a:pPr>
            <a:endParaRPr sz="100"/>
          </a:p>
          <a:p>
            <a:pPr marL="457200" lvl="0" indent="-353377" algn="l" rtl="0">
              <a:lnSpc>
                <a:spcPct val="100000"/>
              </a:lnSpc>
              <a:spcBef>
                <a:spcPts val="1200"/>
              </a:spcBef>
              <a:spcAft>
                <a:spcPts val="0"/>
              </a:spcAft>
              <a:buSzPts val="1965"/>
              <a:buChar char="●"/>
            </a:pPr>
            <a:r>
              <a:rPr lang="en" sz="1965"/>
              <a:t>Explore tools to implement CICO with fidelity as part of a T2 System</a:t>
            </a:r>
            <a:endParaRPr sz="1965"/>
          </a:p>
          <a:p>
            <a:pPr marL="457200" lvl="0" indent="0" algn="l" rtl="0">
              <a:lnSpc>
                <a:spcPct val="100000"/>
              </a:lnSpc>
              <a:spcBef>
                <a:spcPts val="1200"/>
              </a:spcBef>
              <a:spcAft>
                <a:spcPts val="0"/>
              </a:spcAft>
              <a:buNone/>
            </a:pPr>
            <a:endParaRPr sz="600"/>
          </a:p>
          <a:p>
            <a:pPr marL="457200" lvl="0" indent="-353377" algn="l" rtl="0">
              <a:lnSpc>
                <a:spcPct val="100000"/>
              </a:lnSpc>
              <a:spcBef>
                <a:spcPts val="1200"/>
              </a:spcBef>
              <a:spcAft>
                <a:spcPts val="0"/>
              </a:spcAft>
              <a:buSzPts val="1965"/>
              <a:buChar char="●"/>
            </a:pPr>
            <a:r>
              <a:rPr lang="en" sz="1965"/>
              <a:t>Hear school example of considerations to enhance CICO efficacy and efficiency</a:t>
            </a:r>
            <a:endParaRPr sz="1965"/>
          </a:p>
          <a:p>
            <a:pPr marL="457200" lvl="0" indent="0" algn="l" rtl="0">
              <a:lnSpc>
                <a:spcPct val="100000"/>
              </a:lnSpc>
              <a:spcBef>
                <a:spcPts val="1200"/>
              </a:spcBef>
              <a:spcAft>
                <a:spcPts val="0"/>
              </a:spcAft>
              <a:buNone/>
            </a:pPr>
            <a:endParaRPr sz="1965"/>
          </a:p>
          <a:p>
            <a:pPr marL="0" lvl="0" indent="0" algn="l" rtl="0">
              <a:lnSpc>
                <a:spcPct val="100000"/>
              </a:lnSpc>
              <a:spcBef>
                <a:spcPts val="1200"/>
              </a:spcBef>
              <a:spcAft>
                <a:spcPts val="0"/>
              </a:spcAft>
              <a:buNone/>
            </a:pPr>
            <a:r>
              <a:rPr lang="en" sz="1965" b="1">
                <a:solidFill>
                  <a:srgbClr val="0B5394"/>
                </a:solidFill>
              </a:rPr>
              <a:t>Now can be the time to Start, Revitalize, Revamp CICO as needed in your school and district.</a:t>
            </a:r>
            <a:endParaRPr sz="1965" b="1">
              <a:solidFill>
                <a:srgbClr val="0B5394"/>
              </a:solidFill>
            </a:endParaRPr>
          </a:p>
          <a:p>
            <a:pPr marL="0" lvl="0" indent="0" algn="l" rtl="0">
              <a:spcBef>
                <a:spcPts val="1200"/>
              </a:spcBef>
              <a:spcAft>
                <a:spcPts val="0"/>
              </a:spcAft>
              <a:buSzPts val="1018"/>
              <a:buNone/>
            </a:pPr>
            <a:endParaRPr sz="1965"/>
          </a:p>
          <a:p>
            <a:pPr marL="0" lvl="0" indent="0" algn="l" rtl="0">
              <a:spcBef>
                <a:spcPts val="1200"/>
              </a:spcBef>
              <a:spcAft>
                <a:spcPts val="1200"/>
              </a:spcAft>
              <a:buSzPts val="1018"/>
              <a:buNone/>
            </a:pPr>
            <a:endParaRPr sz="1965"/>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0" name="Google Shape;340;p48"/>
          <p:cNvSpPr txBox="1">
            <a:spLocks noGrp="1"/>
          </p:cNvSpPr>
          <p:nvPr>
            <p:ph type="title"/>
          </p:nvPr>
        </p:nvSpPr>
        <p:spPr>
          <a:xfrm>
            <a:off x="311700" y="243100"/>
            <a:ext cx="8520600" cy="572700"/>
          </a:xfrm>
          <a:prstGeom prst="rect">
            <a:avLst/>
          </a:prstGeom>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990"/>
              <a:buFont typeface="Arial"/>
              <a:buNone/>
            </a:pPr>
            <a:r>
              <a:rPr lang="en" sz="3000"/>
              <a:t>CICO: Roles-The Adult Network</a:t>
            </a:r>
            <a:endParaRPr sz="3000"/>
          </a:p>
        </p:txBody>
      </p:sp>
      <p:sp>
        <p:nvSpPr>
          <p:cNvPr id="339" name="Google Shape;339;p48"/>
          <p:cNvSpPr txBox="1">
            <a:spLocks noGrp="1"/>
          </p:cNvSpPr>
          <p:nvPr>
            <p:ph type="body" idx="1"/>
          </p:nvPr>
        </p:nvSpPr>
        <p:spPr>
          <a:xfrm>
            <a:off x="456625" y="1017725"/>
            <a:ext cx="8350800" cy="3609900"/>
          </a:xfrm>
          <a:prstGeom prst="rect">
            <a:avLst/>
          </a:prstGeom>
          <a:noFill/>
          <a:ln>
            <a:noFill/>
          </a:ln>
        </p:spPr>
        <p:txBody>
          <a:bodyPr spcFirstLastPara="1" wrap="square" lIns="68575" tIns="34275" rIns="68575" bIns="34275" anchor="t" anchorCtr="0">
            <a:normAutofit fontScale="25000" lnSpcReduction="20000"/>
          </a:bodyPr>
          <a:lstStyle/>
          <a:p>
            <a:pPr marL="0" lvl="0" indent="0" algn="l" rtl="0">
              <a:lnSpc>
                <a:spcPct val="100000"/>
              </a:lnSpc>
              <a:spcBef>
                <a:spcPts val="0"/>
              </a:spcBef>
              <a:spcAft>
                <a:spcPts val="0"/>
              </a:spcAft>
              <a:buClr>
                <a:srgbClr val="800000"/>
              </a:buClr>
              <a:buSzPct val="27777"/>
              <a:buNone/>
            </a:pPr>
            <a:r>
              <a:rPr lang="en" sz="7200" b="1">
                <a:solidFill>
                  <a:schemeClr val="dk1"/>
                </a:solidFill>
              </a:rPr>
              <a:t>Tier 2 Team Leader(s)</a:t>
            </a:r>
            <a:endParaRPr sz="7200">
              <a:solidFill>
                <a:schemeClr val="dk1"/>
              </a:solidFill>
            </a:endParaRPr>
          </a:p>
          <a:p>
            <a:pPr marL="177800" lvl="0" indent="-203200" algn="l" rtl="0">
              <a:lnSpc>
                <a:spcPct val="100000"/>
              </a:lnSpc>
              <a:spcBef>
                <a:spcPts val="0"/>
              </a:spcBef>
              <a:spcAft>
                <a:spcPts val="0"/>
              </a:spcAft>
              <a:buSzPct val="100000"/>
              <a:buChar char="•"/>
            </a:pPr>
            <a:r>
              <a:rPr lang="en" sz="7200">
                <a:solidFill>
                  <a:schemeClr val="dk1"/>
                </a:solidFill>
              </a:rPr>
              <a:t>Schedules routine meetings (at least monthly) </a:t>
            </a:r>
            <a:endParaRPr sz="7200">
              <a:solidFill>
                <a:schemeClr val="dk1"/>
              </a:solidFill>
            </a:endParaRPr>
          </a:p>
          <a:p>
            <a:pPr marL="177800" lvl="0" indent="-203200" algn="l" rtl="0">
              <a:lnSpc>
                <a:spcPct val="100000"/>
              </a:lnSpc>
              <a:spcBef>
                <a:spcPts val="0"/>
              </a:spcBef>
              <a:spcAft>
                <a:spcPts val="0"/>
              </a:spcAft>
              <a:buSzPct val="100000"/>
              <a:buChar char="•"/>
            </a:pPr>
            <a:r>
              <a:rPr lang="en" sz="7200">
                <a:solidFill>
                  <a:schemeClr val="dk1"/>
                </a:solidFill>
              </a:rPr>
              <a:t>Collects &amp; reviews data to share during team meetings</a:t>
            </a:r>
            <a:endParaRPr sz="7200">
              <a:solidFill>
                <a:schemeClr val="dk1"/>
              </a:solidFill>
            </a:endParaRPr>
          </a:p>
          <a:p>
            <a:pPr marL="177800" lvl="0" indent="-203200" algn="l" rtl="0">
              <a:lnSpc>
                <a:spcPct val="100000"/>
              </a:lnSpc>
              <a:spcBef>
                <a:spcPts val="0"/>
              </a:spcBef>
              <a:spcAft>
                <a:spcPts val="0"/>
              </a:spcAft>
              <a:buSzPct val="100000"/>
              <a:buChar char="•"/>
            </a:pPr>
            <a:r>
              <a:rPr lang="en" sz="7200">
                <a:solidFill>
                  <a:schemeClr val="dk1"/>
                </a:solidFill>
              </a:rPr>
              <a:t>Provide general staff updates</a:t>
            </a:r>
            <a:endParaRPr sz="7200">
              <a:solidFill>
                <a:schemeClr val="dk1"/>
              </a:solidFill>
            </a:endParaRPr>
          </a:p>
          <a:p>
            <a:pPr marL="304800" lvl="1" indent="0" algn="l" rtl="0">
              <a:lnSpc>
                <a:spcPct val="100000"/>
              </a:lnSpc>
              <a:spcBef>
                <a:spcPts val="0"/>
              </a:spcBef>
              <a:spcAft>
                <a:spcPts val="0"/>
              </a:spcAft>
              <a:buClr>
                <a:srgbClr val="800000"/>
              </a:buClr>
              <a:buSzPct val="27777"/>
              <a:buNone/>
            </a:pPr>
            <a:endParaRPr sz="7200" b="1">
              <a:solidFill>
                <a:schemeClr val="dk1"/>
              </a:solidFill>
            </a:endParaRPr>
          </a:p>
          <a:p>
            <a:pPr marL="304800" lvl="1" indent="0" algn="l" rtl="0">
              <a:lnSpc>
                <a:spcPct val="100000"/>
              </a:lnSpc>
              <a:spcBef>
                <a:spcPts val="0"/>
              </a:spcBef>
              <a:spcAft>
                <a:spcPts val="0"/>
              </a:spcAft>
              <a:buClr>
                <a:srgbClr val="800000"/>
              </a:buClr>
              <a:buSzPct val="27777"/>
              <a:buNone/>
            </a:pPr>
            <a:endParaRPr sz="7200" b="1">
              <a:solidFill>
                <a:schemeClr val="dk1"/>
              </a:solidFill>
            </a:endParaRPr>
          </a:p>
          <a:p>
            <a:pPr marL="304800" lvl="1" indent="0" algn="l" rtl="0">
              <a:lnSpc>
                <a:spcPct val="100000"/>
              </a:lnSpc>
              <a:spcBef>
                <a:spcPts val="0"/>
              </a:spcBef>
              <a:spcAft>
                <a:spcPts val="0"/>
              </a:spcAft>
              <a:buClr>
                <a:srgbClr val="800000"/>
              </a:buClr>
              <a:buSzPct val="27777"/>
              <a:buNone/>
            </a:pPr>
            <a:r>
              <a:rPr lang="en" sz="7200" b="1">
                <a:solidFill>
                  <a:schemeClr val="dk1"/>
                </a:solidFill>
              </a:rPr>
              <a:t>CICO Intervention </a:t>
            </a:r>
            <a:r>
              <a:rPr lang="en" sz="7200" b="1">
                <a:solidFill>
                  <a:schemeClr val="accent1"/>
                </a:solidFill>
              </a:rPr>
              <a:t>Coordinator</a:t>
            </a:r>
            <a:r>
              <a:rPr lang="en" sz="7200" b="1">
                <a:solidFill>
                  <a:schemeClr val="dk1"/>
                </a:solidFill>
              </a:rPr>
              <a:t> </a:t>
            </a:r>
            <a:endParaRPr sz="7200">
              <a:solidFill>
                <a:schemeClr val="dk1"/>
              </a:solidFill>
            </a:endParaRPr>
          </a:p>
          <a:p>
            <a:pPr marL="520700" lvl="1" indent="-190500" algn="l" rtl="0">
              <a:lnSpc>
                <a:spcPct val="100000"/>
              </a:lnSpc>
              <a:spcBef>
                <a:spcPts val="0"/>
              </a:spcBef>
              <a:spcAft>
                <a:spcPts val="0"/>
              </a:spcAft>
              <a:buSzPct val="100000"/>
              <a:buChar char="•"/>
            </a:pPr>
            <a:r>
              <a:rPr lang="en" sz="7200">
                <a:solidFill>
                  <a:schemeClr val="dk1"/>
                </a:solidFill>
              </a:rPr>
              <a:t>Organizes and/or oversees the CICO intervention  </a:t>
            </a:r>
            <a:endParaRPr sz="7200">
              <a:solidFill>
                <a:schemeClr val="dk1"/>
              </a:solidFill>
            </a:endParaRPr>
          </a:p>
          <a:p>
            <a:pPr marL="520700" lvl="1" indent="-190500" algn="l" rtl="0">
              <a:lnSpc>
                <a:spcPct val="100000"/>
              </a:lnSpc>
              <a:spcBef>
                <a:spcPts val="0"/>
              </a:spcBef>
              <a:spcAft>
                <a:spcPts val="0"/>
              </a:spcAft>
              <a:buSzPct val="100000"/>
              <a:buChar char="•"/>
            </a:pPr>
            <a:r>
              <a:rPr lang="en" sz="7200">
                <a:solidFill>
                  <a:schemeClr val="dk1"/>
                </a:solidFill>
              </a:rPr>
              <a:t>Communicates with CICO intervention facilitators &amp; stakeholders</a:t>
            </a:r>
            <a:endParaRPr sz="7200">
              <a:solidFill>
                <a:schemeClr val="dk1"/>
              </a:solidFill>
            </a:endParaRPr>
          </a:p>
          <a:p>
            <a:pPr marL="520700" lvl="1" indent="-190500" algn="l" rtl="0">
              <a:lnSpc>
                <a:spcPct val="100000"/>
              </a:lnSpc>
              <a:spcBef>
                <a:spcPts val="0"/>
              </a:spcBef>
              <a:spcAft>
                <a:spcPts val="0"/>
              </a:spcAft>
              <a:buClr>
                <a:schemeClr val="dk1"/>
              </a:buClr>
              <a:buSzPct val="100000"/>
              <a:buChar char="•"/>
            </a:pPr>
            <a:r>
              <a:rPr lang="en" sz="7200">
                <a:solidFill>
                  <a:schemeClr val="dk1"/>
                </a:solidFill>
              </a:rPr>
              <a:t>Gathers and organizes data on student progress</a:t>
            </a:r>
            <a:endParaRPr sz="7200">
              <a:solidFill>
                <a:schemeClr val="dk1"/>
              </a:solidFill>
            </a:endParaRPr>
          </a:p>
          <a:p>
            <a:pPr marL="520700" lvl="1" indent="-190500" algn="l" rtl="0">
              <a:lnSpc>
                <a:spcPct val="100000"/>
              </a:lnSpc>
              <a:spcBef>
                <a:spcPts val="0"/>
              </a:spcBef>
              <a:spcAft>
                <a:spcPts val="0"/>
              </a:spcAft>
              <a:buSzPct val="100000"/>
              <a:buChar char="•"/>
            </a:pPr>
            <a:r>
              <a:rPr lang="en" sz="7200">
                <a:solidFill>
                  <a:schemeClr val="dk1"/>
                </a:solidFill>
              </a:rPr>
              <a:t>May also be a CICO facilitator  </a:t>
            </a:r>
            <a:endParaRPr sz="7200">
              <a:solidFill>
                <a:schemeClr val="dk1"/>
              </a:solidFill>
            </a:endParaRPr>
          </a:p>
          <a:p>
            <a:pPr marL="0" lvl="0" indent="0" algn="l" rtl="0">
              <a:lnSpc>
                <a:spcPct val="100000"/>
              </a:lnSpc>
              <a:spcBef>
                <a:spcPts val="0"/>
              </a:spcBef>
              <a:spcAft>
                <a:spcPts val="0"/>
              </a:spcAft>
              <a:buNone/>
            </a:pPr>
            <a:endParaRPr sz="7200">
              <a:solidFill>
                <a:schemeClr val="dk1"/>
              </a:solidFill>
            </a:endParaRPr>
          </a:p>
          <a:p>
            <a:pPr marL="762000" lvl="1" indent="0" algn="l" rtl="0">
              <a:lnSpc>
                <a:spcPct val="100000"/>
              </a:lnSpc>
              <a:spcBef>
                <a:spcPts val="0"/>
              </a:spcBef>
              <a:spcAft>
                <a:spcPts val="0"/>
              </a:spcAft>
              <a:buClr>
                <a:schemeClr val="dk1"/>
              </a:buClr>
              <a:buFont typeface="Arial"/>
              <a:buNone/>
            </a:pPr>
            <a:endParaRPr sz="7200" b="1">
              <a:solidFill>
                <a:schemeClr val="dk1"/>
              </a:solidFill>
            </a:endParaRPr>
          </a:p>
          <a:p>
            <a:pPr marL="762000" lvl="1" indent="0" algn="l" rtl="0">
              <a:lnSpc>
                <a:spcPct val="100000"/>
              </a:lnSpc>
              <a:spcBef>
                <a:spcPts val="0"/>
              </a:spcBef>
              <a:spcAft>
                <a:spcPts val="0"/>
              </a:spcAft>
              <a:buClr>
                <a:schemeClr val="dk1"/>
              </a:buClr>
              <a:buFont typeface="Arial"/>
              <a:buNone/>
            </a:pPr>
            <a:r>
              <a:rPr lang="en" sz="7200" b="1">
                <a:solidFill>
                  <a:schemeClr val="dk1"/>
                </a:solidFill>
              </a:rPr>
              <a:t>CICO </a:t>
            </a:r>
            <a:r>
              <a:rPr lang="en" sz="7200" b="1">
                <a:solidFill>
                  <a:srgbClr val="FF6600"/>
                </a:solidFill>
              </a:rPr>
              <a:t>Facilitators</a:t>
            </a:r>
            <a:r>
              <a:rPr lang="en" sz="7200" b="1">
                <a:solidFill>
                  <a:schemeClr val="dk1"/>
                </a:solidFill>
              </a:rPr>
              <a:t>-Trained Staff</a:t>
            </a:r>
            <a:endParaRPr sz="7200">
              <a:solidFill>
                <a:schemeClr val="dk1"/>
              </a:solidFill>
            </a:endParaRPr>
          </a:p>
          <a:p>
            <a:pPr marL="1054100" lvl="1" indent="-266700" algn="l" rtl="0">
              <a:lnSpc>
                <a:spcPct val="100000"/>
              </a:lnSpc>
              <a:spcBef>
                <a:spcPts val="0"/>
              </a:spcBef>
              <a:spcAft>
                <a:spcPts val="0"/>
              </a:spcAft>
              <a:buSzPct val="100000"/>
              <a:buChar char="•"/>
            </a:pPr>
            <a:r>
              <a:rPr lang="en" sz="7200">
                <a:solidFill>
                  <a:schemeClr val="dk1"/>
                </a:solidFill>
              </a:rPr>
              <a:t>Directly provides CICO support services to students</a:t>
            </a:r>
            <a:endParaRPr sz="7200">
              <a:solidFill>
                <a:schemeClr val="dk1"/>
              </a:solidFill>
            </a:endParaRPr>
          </a:p>
          <a:p>
            <a:pPr marL="1054100" lvl="1" indent="-266700" algn="l" rtl="0">
              <a:lnSpc>
                <a:spcPct val="100000"/>
              </a:lnSpc>
              <a:spcBef>
                <a:spcPts val="0"/>
              </a:spcBef>
              <a:spcAft>
                <a:spcPts val="0"/>
              </a:spcAft>
              <a:buSzPct val="100000"/>
              <a:buChar char="•"/>
            </a:pPr>
            <a:r>
              <a:rPr lang="en" sz="7200">
                <a:solidFill>
                  <a:schemeClr val="dk1"/>
                </a:solidFill>
              </a:rPr>
              <a:t>Role includes: meeting with students for CICO  </a:t>
            </a:r>
            <a:endParaRPr sz="7200">
              <a:solidFill>
                <a:schemeClr val="dk1"/>
              </a:solidFill>
            </a:endParaRPr>
          </a:p>
          <a:p>
            <a:pPr marL="1054100" lvl="1" indent="-266700" algn="l" rtl="0">
              <a:lnSpc>
                <a:spcPct val="100000"/>
              </a:lnSpc>
              <a:spcBef>
                <a:spcPts val="0"/>
              </a:spcBef>
              <a:spcAft>
                <a:spcPts val="0"/>
              </a:spcAft>
              <a:buSzPct val="100000"/>
              <a:buChar char="•"/>
            </a:pPr>
            <a:r>
              <a:rPr lang="en" sz="7200">
                <a:solidFill>
                  <a:schemeClr val="dk1"/>
                </a:solidFill>
              </a:rPr>
              <a:t>Report student progress</a:t>
            </a:r>
            <a:endParaRPr sz="7200" b="1">
              <a:solidFill>
                <a:schemeClr val="dk1"/>
              </a:solidFill>
            </a:endParaRPr>
          </a:p>
          <a:p>
            <a:pPr marL="177800" lvl="0" indent="-88900" algn="l" rtl="0">
              <a:lnSpc>
                <a:spcPct val="90000"/>
              </a:lnSpc>
              <a:spcBef>
                <a:spcPts val="800"/>
              </a:spcBef>
              <a:spcAft>
                <a:spcPts val="0"/>
              </a:spcAft>
              <a:buClr>
                <a:schemeClr val="dk1"/>
              </a:buClr>
              <a:buSzPct val="29702"/>
              <a:buNone/>
            </a:pPr>
            <a:endParaRPr sz="5050"/>
          </a:p>
          <a:p>
            <a:pPr marL="177800" lvl="0" indent="-88900" algn="l" rtl="0">
              <a:lnSpc>
                <a:spcPct val="80000"/>
              </a:lnSpc>
              <a:spcBef>
                <a:spcPts val="800"/>
              </a:spcBef>
              <a:spcAft>
                <a:spcPts val="0"/>
              </a:spcAft>
              <a:buClr>
                <a:schemeClr val="dk1"/>
              </a:buClr>
              <a:buSzPct val="100000"/>
              <a:buFont typeface="Arial"/>
              <a:buNone/>
            </a:pPr>
            <a:endParaRPr sz="1500" b="1"/>
          </a:p>
          <a:p>
            <a:pPr marL="177800" lvl="0" indent="-88900" algn="l" rtl="0">
              <a:lnSpc>
                <a:spcPct val="80000"/>
              </a:lnSpc>
              <a:spcBef>
                <a:spcPts val="800"/>
              </a:spcBef>
              <a:spcAft>
                <a:spcPts val="0"/>
              </a:spcAft>
              <a:buClr>
                <a:schemeClr val="dk1"/>
              </a:buClr>
              <a:buSzPct val="100000"/>
              <a:buFont typeface="Arial"/>
              <a:buNone/>
            </a:pPr>
            <a:endParaRPr sz="1500">
              <a:latin typeface="Calibri"/>
              <a:ea typeface="Calibri"/>
              <a:cs typeface="Calibri"/>
              <a:sym typeface="Calibri"/>
            </a:endParaRPr>
          </a:p>
          <a:p>
            <a:pPr marL="0" lvl="0" indent="0" algn="l" rtl="0">
              <a:lnSpc>
                <a:spcPct val="80000"/>
              </a:lnSpc>
              <a:spcBef>
                <a:spcPts val="800"/>
              </a:spcBef>
              <a:spcAft>
                <a:spcPts val="1200"/>
              </a:spcAft>
              <a:buClr>
                <a:schemeClr val="dk1"/>
              </a:buClr>
              <a:buSzPct val="116666"/>
              <a:buNone/>
            </a:pPr>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8" name="Google Shape;348;p49"/>
          <p:cNvSpPr txBox="1">
            <a:spLocks noGrp="1"/>
          </p:cNvSpPr>
          <p:nvPr>
            <p:ph type="title"/>
          </p:nvPr>
        </p:nvSpPr>
        <p:spPr>
          <a:xfrm>
            <a:off x="879125" y="445025"/>
            <a:ext cx="7953300" cy="572700"/>
          </a:xfrm>
          <a:prstGeom prst="rect">
            <a:avLst/>
          </a:prstGeom>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990"/>
              <a:buNone/>
            </a:pPr>
            <a:r>
              <a:rPr lang="en" sz="3000"/>
              <a:t>CICO: Roles-The Adult Network</a:t>
            </a:r>
            <a:endParaRPr sz="3000"/>
          </a:p>
        </p:txBody>
      </p:sp>
      <p:sp>
        <p:nvSpPr>
          <p:cNvPr id="347" name="Google Shape;347;p49"/>
          <p:cNvSpPr txBox="1">
            <a:spLocks noGrp="1"/>
          </p:cNvSpPr>
          <p:nvPr>
            <p:ph type="body" idx="1"/>
          </p:nvPr>
        </p:nvSpPr>
        <p:spPr>
          <a:xfrm>
            <a:off x="676775" y="1017725"/>
            <a:ext cx="7468800" cy="3692100"/>
          </a:xfrm>
          <a:prstGeom prst="rect">
            <a:avLst/>
          </a:prstGeom>
          <a:noFill/>
          <a:ln>
            <a:noFill/>
          </a:ln>
        </p:spPr>
        <p:txBody>
          <a:bodyPr spcFirstLastPara="1" wrap="square" lIns="68575" tIns="34275" rIns="68575" bIns="34275" anchor="t" anchorCtr="0">
            <a:normAutofit fontScale="62500" lnSpcReduction="20000"/>
          </a:bodyPr>
          <a:lstStyle/>
          <a:p>
            <a:pPr marL="0" lvl="0" indent="0" algn="l" rtl="0">
              <a:lnSpc>
                <a:spcPct val="80000"/>
              </a:lnSpc>
              <a:spcBef>
                <a:spcPts val="800"/>
              </a:spcBef>
              <a:spcAft>
                <a:spcPts val="0"/>
              </a:spcAft>
              <a:buClr>
                <a:schemeClr val="dk1"/>
              </a:buClr>
              <a:buSzPts val="665"/>
              <a:buNone/>
            </a:pPr>
            <a:endParaRPr sz="7600">
              <a:solidFill>
                <a:schemeClr val="dk1"/>
              </a:solidFill>
            </a:endParaRPr>
          </a:p>
          <a:p>
            <a:pPr marL="304800" lvl="1" indent="0" algn="l" rtl="0">
              <a:lnSpc>
                <a:spcPct val="115000"/>
              </a:lnSpc>
              <a:spcBef>
                <a:spcPts val="400"/>
              </a:spcBef>
              <a:spcAft>
                <a:spcPts val="0"/>
              </a:spcAft>
              <a:buClr>
                <a:srgbClr val="800000"/>
              </a:buClr>
              <a:buSzPct val="39603"/>
              <a:buNone/>
            </a:pPr>
            <a:r>
              <a:rPr lang="en" sz="5050" b="1">
                <a:solidFill>
                  <a:schemeClr val="dk1"/>
                </a:solidFill>
              </a:rPr>
              <a:t>CICO Intervention </a:t>
            </a:r>
            <a:r>
              <a:rPr lang="en" sz="5050" b="1">
                <a:solidFill>
                  <a:schemeClr val="accent1"/>
                </a:solidFill>
              </a:rPr>
              <a:t>Coordinator </a:t>
            </a:r>
            <a:endParaRPr sz="5050" b="1">
              <a:solidFill>
                <a:schemeClr val="accent1"/>
              </a:solidFill>
            </a:endParaRPr>
          </a:p>
          <a:p>
            <a:pPr marL="520700" lvl="1" indent="-205581" algn="l" rtl="0">
              <a:lnSpc>
                <a:spcPct val="100000"/>
              </a:lnSpc>
              <a:spcBef>
                <a:spcPts val="500"/>
              </a:spcBef>
              <a:spcAft>
                <a:spcPts val="0"/>
              </a:spcAft>
              <a:buSzPct val="100000"/>
              <a:buChar char="•"/>
            </a:pPr>
            <a:r>
              <a:rPr lang="en" sz="4289">
                <a:solidFill>
                  <a:schemeClr val="dk1"/>
                </a:solidFill>
              </a:rPr>
              <a:t>Organizes and/or oversees the CICO intervention  </a:t>
            </a:r>
            <a:endParaRPr sz="4289">
              <a:solidFill>
                <a:schemeClr val="dk1"/>
              </a:solidFill>
            </a:endParaRPr>
          </a:p>
          <a:p>
            <a:pPr marL="520700" lvl="1" indent="-205581" algn="l" rtl="0">
              <a:lnSpc>
                <a:spcPct val="100000"/>
              </a:lnSpc>
              <a:spcBef>
                <a:spcPts val="500"/>
              </a:spcBef>
              <a:spcAft>
                <a:spcPts val="0"/>
              </a:spcAft>
              <a:buSzPct val="100000"/>
              <a:buChar char="•"/>
            </a:pPr>
            <a:r>
              <a:rPr lang="en" sz="4289">
                <a:solidFill>
                  <a:schemeClr val="dk1"/>
                </a:solidFill>
              </a:rPr>
              <a:t>Communicates with CICO intervention facilitators</a:t>
            </a:r>
            <a:endParaRPr sz="4289">
              <a:solidFill>
                <a:schemeClr val="dk1"/>
              </a:solidFill>
            </a:endParaRPr>
          </a:p>
          <a:p>
            <a:pPr marL="520700" lvl="1" indent="-218281" algn="l" rtl="0">
              <a:lnSpc>
                <a:spcPct val="100000"/>
              </a:lnSpc>
              <a:spcBef>
                <a:spcPts val="0"/>
              </a:spcBef>
              <a:spcAft>
                <a:spcPts val="0"/>
              </a:spcAft>
              <a:buSzPct val="100000"/>
              <a:buChar char="•"/>
            </a:pPr>
            <a:r>
              <a:rPr lang="en" sz="4289">
                <a:solidFill>
                  <a:schemeClr val="dk1"/>
                </a:solidFill>
              </a:rPr>
              <a:t>Gathers and organizes data on student progress</a:t>
            </a:r>
            <a:endParaRPr sz="4289">
              <a:solidFill>
                <a:schemeClr val="dk1"/>
              </a:solidFill>
            </a:endParaRPr>
          </a:p>
          <a:p>
            <a:pPr marL="520700" lvl="1" indent="-228520" algn="l" rtl="0">
              <a:lnSpc>
                <a:spcPct val="100000"/>
              </a:lnSpc>
              <a:spcBef>
                <a:spcPts val="500"/>
              </a:spcBef>
              <a:spcAft>
                <a:spcPts val="0"/>
              </a:spcAft>
              <a:buSzPct val="117730"/>
              <a:buChar char="•"/>
            </a:pPr>
            <a:r>
              <a:rPr lang="en" sz="4289">
                <a:solidFill>
                  <a:schemeClr val="dk1"/>
                </a:solidFill>
              </a:rPr>
              <a:t>May also be a CICO facilitator </a:t>
            </a:r>
            <a:r>
              <a:rPr lang="en" sz="5050">
                <a:solidFill>
                  <a:schemeClr val="dk1"/>
                </a:solidFill>
              </a:rPr>
              <a:t> </a:t>
            </a:r>
            <a:endParaRPr sz="5050">
              <a:solidFill>
                <a:schemeClr val="dk1"/>
              </a:solidFill>
            </a:endParaRPr>
          </a:p>
          <a:p>
            <a:pPr marL="0" lvl="0" indent="0" algn="l" rtl="0">
              <a:lnSpc>
                <a:spcPct val="100000"/>
              </a:lnSpc>
              <a:spcBef>
                <a:spcPts val="0"/>
              </a:spcBef>
              <a:spcAft>
                <a:spcPts val="0"/>
              </a:spcAft>
              <a:buNone/>
            </a:pPr>
            <a:endParaRPr sz="6800" b="1">
              <a:solidFill>
                <a:schemeClr val="dk1"/>
              </a:solidFill>
            </a:endParaRPr>
          </a:p>
          <a:p>
            <a:pPr marL="177800" lvl="0" indent="-88900" algn="l" rtl="0">
              <a:lnSpc>
                <a:spcPct val="90000"/>
              </a:lnSpc>
              <a:spcBef>
                <a:spcPts val="800"/>
              </a:spcBef>
              <a:spcAft>
                <a:spcPts val="0"/>
              </a:spcAft>
              <a:buClr>
                <a:schemeClr val="dk1"/>
              </a:buClr>
              <a:buSzPct val="29702"/>
              <a:buNone/>
            </a:pPr>
            <a:endParaRPr sz="5050"/>
          </a:p>
          <a:p>
            <a:pPr marL="177800" lvl="0" indent="-88900" algn="l" rtl="0">
              <a:lnSpc>
                <a:spcPct val="80000"/>
              </a:lnSpc>
              <a:spcBef>
                <a:spcPts val="800"/>
              </a:spcBef>
              <a:spcAft>
                <a:spcPts val="0"/>
              </a:spcAft>
              <a:buClr>
                <a:schemeClr val="dk1"/>
              </a:buClr>
              <a:buSzPct val="100000"/>
              <a:buFont typeface="Arial"/>
              <a:buNone/>
            </a:pPr>
            <a:endParaRPr sz="1500" b="1"/>
          </a:p>
          <a:p>
            <a:pPr marL="177800" lvl="0" indent="-88900" algn="l" rtl="0">
              <a:lnSpc>
                <a:spcPct val="80000"/>
              </a:lnSpc>
              <a:spcBef>
                <a:spcPts val="800"/>
              </a:spcBef>
              <a:spcAft>
                <a:spcPts val="0"/>
              </a:spcAft>
              <a:buClr>
                <a:schemeClr val="dk1"/>
              </a:buClr>
              <a:buSzPct val="100000"/>
              <a:buFont typeface="Arial"/>
              <a:buNone/>
            </a:pPr>
            <a:endParaRPr sz="1500">
              <a:latin typeface="Calibri"/>
              <a:ea typeface="Calibri"/>
              <a:cs typeface="Calibri"/>
              <a:sym typeface="Calibri"/>
            </a:endParaRPr>
          </a:p>
          <a:p>
            <a:pPr marL="0" lvl="0" indent="0" algn="l" rtl="0">
              <a:lnSpc>
                <a:spcPct val="80000"/>
              </a:lnSpc>
              <a:spcBef>
                <a:spcPts val="800"/>
              </a:spcBef>
              <a:spcAft>
                <a:spcPts val="1200"/>
              </a:spcAft>
              <a:buClr>
                <a:schemeClr val="dk1"/>
              </a:buClr>
              <a:buSzPct val="116666"/>
              <a:buNone/>
            </a:pP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0"/>
          <p:cNvSpPr txBox="1">
            <a:spLocks noGrp="1"/>
          </p:cNvSpPr>
          <p:nvPr>
            <p:ph type="title"/>
          </p:nvPr>
        </p:nvSpPr>
        <p:spPr>
          <a:xfrm>
            <a:off x="311700" y="414350"/>
            <a:ext cx="8520600" cy="572700"/>
          </a:xfrm>
          <a:prstGeom prst="rect">
            <a:avLst/>
          </a:prstGeom>
          <a:noFill/>
          <a:ln>
            <a:noFill/>
          </a:ln>
        </p:spPr>
        <p:txBody>
          <a:bodyPr spcFirstLastPara="1" wrap="square" lIns="91425" tIns="91425" rIns="91425" bIns="91425" anchor="t" anchorCtr="0">
            <a:noAutofit/>
          </a:bodyPr>
          <a:lstStyle/>
          <a:p>
            <a:pPr marL="304800" lvl="1" indent="0" algn="l" rtl="0">
              <a:lnSpc>
                <a:spcPct val="115000"/>
              </a:lnSpc>
              <a:spcBef>
                <a:spcPts val="400"/>
              </a:spcBef>
              <a:spcAft>
                <a:spcPts val="0"/>
              </a:spcAft>
              <a:buClr>
                <a:srgbClr val="800000"/>
              </a:buClr>
              <a:buSzPts val="2000"/>
              <a:buFont typeface="Arial"/>
              <a:buNone/>
            </a:pPr>
            <a:r>
              <a:rPr lang="en" sz="3000" b="1"/>
              <a:t>CICO Intervention </a:t>
            </a:r>
            <a:r>
              <a:rPr lang="en" sz="3000" b="1">
                <a:solidFill>
                  <a:schemeClr val="accent1"/>
                </a:solidFill>
              </a:rPr>
              <a:t>Coordinator</a:t>
            </a:r>
            <a:endParaRPr>
              <a:solidFill>
                <a:schemeClr val="accent1"/>
              </a:solidFill>
            </a:endParaRPr>
          </a:p>
        </p:txBody>
      </p:sp>
      <p:sp>
        <p:nvSpPr>
          <p:cNvPr id="354" name="Google Shape;354;p50"/>
          <p:cNvSpPr txBox="1">
            <a:spLocks noGrp="1"/>
          </p:cNvSpPr>
          <p:nvPr>
            <p:ph type="body" idx="1"/>
          </p:nvPr>
        </p:nvSpPr>
        <p:spPr>
          <a:xfrm>
            <a:off x="761100" y="1152475"/>
            <a:ext cx="8071200" cy="3416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400"/>
              </a:spcBef>
              <a:spcAft>
                <a:spcPts val="0"/>
              </a:spcAft>
              <a:buNone/>
            </a:pPr>
            <a:r>
              <a:rPr lang="en" sz="2300" b="1">
                <a:solidFill>
                  <a:schemeClr val="dk1"/>
                </a:solidFill>
              </a:rPr>
              <a:t>Who would make good CICO Intervention Coordinator ?</a:t>
            </a:r>
            <a:endParaRPr sz="2300" b="1">
              <a:solidFill>
                <a:schemeClr val="dk1"/>
              </a:solidFill>
            </a:endParaRPr>
          </a:p>
          <a:p>
            <a:pPr marL="457200" lvl="0" indent="-374650" algn="l" rtl="0">
              <a:lnSpc>
                <a:spcPct val="115000"/>
              </a:lnSpc>
              <a:spcBef>
                <a:spcPts val="0"/>
              </a:spcBef>
              <a:spcAft>
                <a:spcPts val="0"/>
              </a:spcAft>
              <a:buClr>
                <a:schemeClr val="dk1"/>
              </a:buClr>
              <a:buSzPts val="2300"/>
              <a:buChar char="●"/>
            </a:pPr>
            <a:r>
              <a:rPr lang="en" sz="2300">
                <a:solidFill>
                  <a:schemeClr val="dk1"/>
                </a:solidFill>
              </a:rPr>
              <a:t>Flexibility in schedule to support intervention planning</a:t>
            </a:r>
            <a:endParaRPr sz="2300">
              <a:solidFill>
                <a:schemeClr val="dk1"/>
              </a:solidFill>
            </a:endParaRPr>
          </a:p>
          <a:p>
            <a:pPr marL="457200" lvl="0" indent="-374650" algn="l" rtl="0">
              <a:lnSpc>
                <a:spcPct val="115000"/>
              </a:lnSpc>
              <a:spcBef>
                <a:spcPts val="0"/>
              </a:spcBef>
              <a:spcAft>
                <a:spcPts val="0"/>
              </a:spcAft>
              <a:buClr>
                <a:schemeClr val="dk1"/>
              </a:buClr>
              <a:buSzPts val="2300"/>
              <a:buChar char="●"/>
            </a:pPr>
            <a:r>
              <a:rPr lang="en" sz="2300">
                <a:solidFill>
                  <a:schemeClr val="dk1"/>
                </a:solidFill>
              </a:rPr>
              <a:t>Solid organizational skills</a:t>
            </a:r>
            <a:endParaRPr sz="2300">
              <a:solidFill>
                <a:schemeClr val="dk1"/>
              </a:solidFill>
            </a:endParaRPr>
          </a:p>
          <a:p>
            <a:pPr marL="457200" lvl="0" indent="-374650" algn="l" rtl="0">
              <a:lnSpc>
                <a:spcPct val="115000"/>
              </a:lnSpc>
              <a:spcBef>
                <a:spcPts val="0"/>
              </a:spcBef>
              <a:spcAft>
                <a:spcPts val="0"/>
              </a:spcAft>
              <a:buClr>
                <a:schemeClr val="dk1"/>
              </a:buClr>
              <a:buSzPts val="2300"/>
              <a:buChar char="●"/>
            </a:pPr>
            <a:r>
              <a:rPr lang="en" sz="2300">
                <a:solidFill>
                  <a:schemeClr val="dk1"/>
                </a:solidFill>
              </a:rPr>
              <a:t>Strong data collection, presentation and review skills</a:t>
            </a:r>
            <a:endParaRPr sz="2300">
              <a:solidFill>
                <a:schemeClr val="dk1"/>
              </a:solidFill>
            </a:endParaRPr>
          </a:p>
          <a:p>
            <a:pPr marL="457200" lvl="0" indent="-374650" algn="l" rtl="0">
              <a:lnSpc>
                <a:spcPct val="115000"/>
              </a:lnSpc>
              <a:spcBef>
                <a:spcPts val="0"/>
              </a:spcBef>
              <a:spcAft>
                <a:spcPts val="0"/>
              </a:spcAft>
              <a:buClr>
                <a:schemeClr val="dk1"/>
              </a:buClr>
              <a:buSzPts val="2300"/>
              <a:buChar char="●"/>
            </a:pPr>
            <a:r>
              <a:rPr lang="en" sz="2300">
                <a:solidFill>
                  <a:schemeClr val="dk1"/>
                </a:solidFill>
              </a:rPr>
              <a:t>Good communication skills with school &amp; community</a:t>
            </a:r>
            <a:endParaRPr sz="2300">
              <a:solidFill>
                <a:schemeClr val="dk1"/>
              </a:solidFill>
            </a:endParaRPr>
          </a:p>
          <a:p>
            <a:pPr marL="914400" lvl="0" indent="0" algn="l" rtl="0">
              <a:lnSpc>
                <a:spcPct val="90000"/>
              </a:lnSpc>
              <a:spcBef>
                <a:spcPts val="0"/>
              </a:spcBef>
              <a:spcAft>
                <a:spcPts val="0"/>
              </a:spcAft>
              <a:buNone/>
            </a:pPr>
            <a:r>
              <a:rPr lang="en" sz="2000">
                <a:solidFill>
                  <a:schemeClr val="dk1"/>
                </a:solidFill>
              </a:rPr>
              <a:t> </a:t>
            </a:r>
            <a:endParaRPr sz="2000">
              <a:solidFill>
                <a:schemeClr val="dk1"/>
              </a:solidFill>
            </a:endParaRPr>
          </a:p>
          <a:p>
            <a:pPr marL="0" lvl="0" indent="0" algn="l" rtl="0">
              <a:lnSpc>
                <a:spcPct val="90000"/>
              </a:lnSpc>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1"/>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None/>
            </a:pPr>
            <a:r>
              <a:rPr lang="en" sz="3333" b="1"/>
              <a:t>CICO Intervention </a:t>
            </a:r>
            <a:r>
              <a:rPr lang="en" sz="3333" b="1">
                <a:solidFill>
                  <a:schemeClr val="accent1"/>
                </a:solidFill>
              </a:rPr>
              <a:t>Coordinator</a:t>
            </a:r>
            <a:r>
              <a:rPr lang="en" sz="3000" b="1"/>
              <a:t> </a:t>
            </a:r>
            <a:endParaRPr sz="3000" b="1"/>
          </a:p>
          <a:p>
            <a:pPr marL="0" lvl="0" indent="0" algn="l" rtl="0">
              <a:lnSpc>
                <a:spcPct val="90000"/>
              </a:lnSpc>
              <a:spcBef>
                <a:spcPts val="0"/>
              </a:spcBef>
              <a:spcAft>
                <a:spcPts val="0"/>
              </a:spcAft>
              <a:buNone/>
            </a:pPr>
            <a:endParaRPr/>
          </a:p>
        </p:txBody>
      </p:sp>
      <p:sp>
        <p:nvSpPr>
          <p:cNvPr id="360" name="Google Shape;360;p51"/>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 sz="2300" b="1">
                <a:solidFill>
                  <a:schemeClr val="dk1"/>
                </a:solidFill>
              </a:rPr>
              <a:t>How would coordinators prepare for this role?</a:t>
            </a:r>
            <a:endParaRPr sz="2300">
              <a:solidFill>
                <a:schemeClr val="dk1"/>
              </a:solidFill>
            </a:endParaRPr>
          </a:p>
          <a:p>
            <a:pPr marL="457200" lvl="0" indent="-374650" algn="l" rtl="0">
              <a:lnSpc>
                <a:spcPct val="100000"/>
              </a:lnSpc>
              <a:spcBef>
                <a:spcPts val="800"/>
              </a:spcBef>
              <a:spcAft>
                <a:spcPts val="0"/>
              </a:spcAft>
              <a:buClr>
                <a:schemeClr val="dk1"/>
              </a:buClr>
              <a:buSzPts val="2300"/>
              <a:buChar char="●"/>
            </a:pPr>
            <a:r>
              <a:rPr lang="en" sz="2300">
                <a:solidFill>
                  <a:schemeClr val="dk1"/>
                </a:solidFill>
              </a:rPr>
              <a:t>Training for self</a:t>
            </a:r>
            <a:endParaRPr sz="2300">
              <a:solidFill>
                <a:schemeClr val="dk1"/>
              </a:solidFill>
            </a:endParaRPr>
          </a:p>
          <a:p>
            <a:pPr marL="457200" lvl="0" indent="-374650" algn="l" rtl="0">
              <a:lnSpc>
                <a:spcPct val="100000"/>
              </a:lnSpc>
              <a:spcBef>
                <a:spcPts val="800"/>
              </a:spcBef>
              <a:spcAft>
                <a:spcPts val="0"/>
              </a:spcAft>
              <a:buClr>
                <a:schemeClr val="dk1"/>
              </a:buClr>
              <a:buSzPts val="2300"/>
              <a:buChar char="●"/>
            </a:pPr>
            <a:r>
              <a:rPr lang="en" sz="2300">
                <a:solidFill>
                  <a:schemeClr val="dk1"/>
                </a:solidFill>
              </a:rPr>
              <a:t>Preserving time for coordination, support and communication</a:t>
            </a:r>
            <a:endParaRPr sz="2300">
              <a:solidFill>
                <a:schemeClr val="dk1"/>
              </a:solidFill>
            </a:endParaRPr>
          </a:p>
          <a:p>
            <a:pPr marL="457200" lvl="0" indent="-374650" algn="l" rtl="0">
              <a:lnSpc>
                <a:spcPct val="100000"/>
              </a:lnSpc>
              <a:spcBef>
                <a:spcPts val="800"/>
              </a:spcBef>
              <a:spcAft>
                <a:spcPts val="0"/>
              </a:spcAft>
              <a:buClr>
                <a:schemeClr val="dk1"/>
              </a:buClr>
              <a:buSzPts val="2300"/>
              <a:buChar char="●"/>
            </a:pPr>
            <a:r>
              <a:rPr lang="en" sz="2300">
                <a:solidFill>
                  <a:schemeClr val="dk1"/>
                </a:solidFill>
              </a:rPr>
              <a:t>Preparation of CICO materials to be utilized</a:t>
            </a:r>
            <a:endParaRPr sz="2300">
              <a:solidFill>
                <a:schemeClr val="dk1"/>
              </a:solidFill>
            </a:endParaRPr>
          </a:p>
          <a:p>
            <a:pPr marL="457200" lvl="0" indent="-374650" algn="l" rtl="0">
              <a:lnSpc>
                <a:spcPct val="100000"/>
              </a:lnSpc>
              <a:spcBef>
                <a:spcPts val="800"/>
              </a:spcBef>
              <a:spcAft>
                <a:spcPts val="800"/>
              </a:spcAft>
              <a:buClr>
                <a:schemeClr val="dk1"/>
              </a:buClr>
              <a:buSzPts val="2300"/>
              <a:buChar char="●"/>
            </a:pPr>
            <a:r>
              <a:rPr lang="en" sz="2300">
                <a:solidFill>
                  <a:schemeClr val="dk1"/>
                </a:solidFill>
              </a:rPr>
              <a:t>Identify avenues for communication with stakeholders</a:t>
            </a:r>
            <a:endParaRPr sz="2300"/>
          </a:p>
        </p:txBody>
      </p:sp>
      <p:pic>
        <p:nvPicPr>
          <p:cNvPr id="361" name="Google Shape;361;p51"/>
          <p:cNvPicPr preferRelativeResize="0"/>
          <p:nvPr/>
        </p:nvPicPr>
        <p:blipFill>
          <a:blip r:embed="rId3">
            <a:alphaModFix/>
          </a:blip>
          <a:stretch>
            <a:fillRect/>
          </a:stretch>
        </p:blipFill>
        <p:spPr>
          <a:xfrm>
            <a:off x="1084200" y="3564675"/>
            <a:ext cx="1141850" cy="1512375"/>
          </a:xfrm>
          <a:prstGeom prst="rect">
            <a:avLst/>
          </a:prstGeom>
          <a:noFill/>
          <a:ln w="28575" cap="flat" cmpd="sng">
            <a:solidFill>
              <a:schemeClr val="accent1"/>
            </a:solidFill>
            <a:prstDash val="solid"/>
            <a:round/>
            <a:headEnd type="none" w="sm" len="sm"/>
            <a:tailEnd type="none" w="sm" len="sm"/>
          </a:ln>
        </p:spPr>
      </p:pic>
      <p:pic>
        <p:nvPicPr>
          <p:cNvPr id="362" name="Google Shape;362;p51"/>
          <p:cNvPicPr preferRelativeResize="0"/>
          <p:nvPr/>
        </p:nvPicPr>
        <p:blipFill>
          <a:blip r:embed="rId4">
            <a:alphaModFix/>
          </a:blip>
          <a:stretch>
            <a:fillRect/>
          </a:stretch>
        </p:blipFill>
        <p:spPr>
          <a:xfrm>
            <a:off x="3382475" y="3695850"/>
            <a:ext cx="2224450" cy="1334676"/>
          </a:xfrm>
          <a:prstGeom prst="rect">
            <a:avLst/>
          </a:prstGeom>
          <a:noFill/>
          <a:ln w="28575" cap="flat" cmpd="sng">
            <a:solidFill>
              <a:schemeClr val="accent1"/>
            </a:solidFill>
            <a:prstDash val="solid"/>
            <a:round/>
            <a:headEnd type="none" w="sm" len="sm"/>
            <a:tailEnd type="none" w="sm" len="sm"/>
          </a:ln>
        </p:spPr>
      </p:pic>
      <p:pic>
        <p:nvPicPr>
          <p:cNvPr id="363" name="Google Shape;363;p51"/>
          <p:cNvPicPr preferRelativeResize="0"/>
          <p:nvPr/>
        </p:nvPicPr>
        <p:blipFill>
          <a:blip r:embed="rId5">
            <a:alphaModFix/>
          </a:blip>
          <a:stretch>
            <a:fillRect/>
          </a:stretch>
        </p:blipFill>
        <p:spPr>
          <a:xfrm>
            <a:off x="6644900" y="3613263"/>
            <a:ext cx="1886951" cy="1415199"/>
          </a:xfrm>
          <a:prstGeom prst="rect">
            <a:avLst/>
          </a:prstGeom>
          <a:noFill/>
          <a:ln w="28575" cap="flat" cmpd="sng">
            <a:solidFill>
              <a:schemeClr val="accent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2"/>
          <p:cNvSpPr txBox="1">
            <a:spLocks noGrp="1"/>
          </p:cNvSpPr>
          <p:nvPr>
            <p:ph type="title"/>
          </p:nvPr>
        </p:nvSpPr>
        <p:spPr>
          <a:xfrm>
            <a:off x="577300" y="333775"/>
            <a:ext cx="7283400" cy="429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3333" b="1"/>
              <a:t>CICO Intervention </a:t>
            </a:r>
            <a:r>
              <a:rPr lang="en" sz="3333" b="1">
                <a:solidFill>
                  <a:schemeClr val="accent1"/>
                </a:solidFill>
              </a:rPr>
              <a:t>Coordinator</a:t>
            </a:r>
            <a:endParaRPr>
              <a:solidFill>
                <a:schemeClr val="accent1"/>
              </a:solidFill>
            </a:endParaRPr>
          </a:p>
        </p:txBody>
      </p:sp>
      <p:sp>
        <p:nvSpPr>
          <p:cNvPr id="369" name="Google Shape;369;p52"/>
          <p:cNvSpPr txBox="1">
            <a:spLocks noGrp="1"/>
          </p:cNvSpPr>
          <p:nvPr>
            <p:ph type="body" idx="1"/>
          </p:nvPr>
        </p:nvSpPr>
        <p:spPr>
          <a:xfrm>
            <a:off x="311700" y="985350"/>
            <a:ext cx="6846000" cy="3965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b="1">
                <a:solidFill>
                  <a:schemeClr val="dk1"/>
                </a:solidFill>
              </a:rPr>
              <a:t>How would coordinators prepare the school community for CICO?</a:t>
            </a:r>
            <a:endParaRPr sz="2400" b="1">
              <a:solidFill>
                <a:schemeClr val="dk1"/>
              </a:solidFill>
              <a:latin typeface="Calibri"/>
              <a:ea typeface="Calibri"/>
              <a:cs typeface="Calibri"/>
              <a:sym typeface="Calibri"/>
            </a:endParaRPr>
          </a:p>
          <a:p>
            <a:pPr marL="914400" lvl="0" indent="0" algn="l" rtl="0">
              <a:lnSpc>
                <a:spcPct val="90000"/>
              </a:lnSpc>
              <a:spcBef>
                <a:spcPts val="0"/>
              </a:spcBef>
              <a:spcAft>
                <a:spcPts val="0"/>
              </a:spcAft>
              <a:buNone/>
            </a:pPr>
            <a:r>
              <a:rPr lang="en">
                <a:solidFill>
                  <a:schemeClr val="dk1"/>
                </a:solidFill>
              </a:rPr>
              <a:t> </a:t>
            </a:r>
            <a:endParaRPr>
              <a:solidFill>
                <a:schemeClr val="dk1"/>
              </a:solidFill>
            </a:endParaRPr>
          </a:p>
          <a:p>
            <a:pPr marL="457200" lvl="0" indent="-342900" algn="l" rtl="0">
              <a:lnSpc>
                <a:spcPct val="90000"/>
              </a:lnSpc>
              <a:spcBef>
                <a:spcPts val="0"/>
              </a:spcBef>
              <a:spcAft>
                <a:spcPts val="0"/>
              </a:spcAft>
              <a:buClr>
                <a:schemeClr val="dk1"/>
              </a:buClr>
              <a:buSzPts val="1800"/>
              <a:buChar char="●"/>
            </a:pPr>
            <a:r>
              <a:rPr lang="en">
                <a:solidFill>
                  <a:schemeClr val="dk1"/>
                </a:solidFill>
              </a:rPr>
              <a:t>Prepare training &amp; communication for others involved</a:t>
            </a:r>
            <a:endParaRPr>
              <a:solidFill>
                <a:schemeClr val="dk1"/>
              </a:solidFill>
            </a:endParaRPr>
          </a:p>
          <a:p>
            <a:pPr marL="914400" lvl="1" indent="-342900" algn="l" rtl="0">
              <a:lnSpc>
                <a:spcPct val="90000"/>
              </a:lnSpc>
              <a:spcBef>
                <a:spcPts val="0"/>
              </a:spcBef>
              <a:spcAft>
                <a:spcPts val="0"/>
              </a:spcAft>
              <a:buClr>
                <a:schemeClr val="dk1"/>
              </a:buClr>
              <a:buSzPts val="1800"/>
              <a:buChar char="○"/>
            </a:pPr>
            <a:r>
              <a:rPr lang="en" sz="1800">
                <a:solidFill>
                  <a:schemeClr val="dk1"/>
                </a:solidFill>
              </a:rPr>
              <a:t>Staff</a:t>
            </a:r>
            <a:endParaRPr sz="1800">
              <a:solidFill>
                <a:schemeClr val="dk1"/>
              </a:solidFill>
            </a:endParaRPr>
          </a:p>
          <a:p>
            <a:pPr marL="914400" lvl="1" indent="-342900" algn="l" rtl="0">
              <a:lnSpc>
                <a:spcPct val="90000"/>
              </a:lnSpc>
              <a:spcBef>
                <a:spcPts val="0"/>
              </a:spcBef>
              <a:spcAft>
                <a:spcPts val="0"/>
              </a:spcAft>
              <a:buClr>
                <a:schemeClr val="dk1"/>
              </a:buClr>
              <a:buSzPts val="1800"/>
              <a:buChar char="○"/>
            </a:pPr>
            <a:r>
              <a:rPr lang="en" sz="1800">
                <a:solidFill>
                  <a:schemeClr val="dk1"/>
                </a:solidFill>
              </a:rPr>
              <a:t>Student</a:t>
            </a:r>
            <a:endParaRPr sz="1800">
              <a:solidFill>
                <a:schemeClr val="dk1"/>
              </a:solidFill>
            </a:endParaRPr>
          </a:p>
          <a:p>
            <a:pPr marL="914400" lvl="1" indent="-342900" algn="l" rtl="0">
              <a:lnSpc>
                <a:spcPct val="90000"/>
              </a:lnSpc>
              <a:spcBef>
                <a:spcPts val="0"/>
              </a:spcBef>
              <a:spcAft>
                <a:spcPts val="0"/>
              </a:spcAft>
              <a:buClr>
                <a:schemeClr val="dk1"/>
              </a:buClr>
              <a:buSzPts val="1800"/>
              <a:buChar char="○"/>
            </a:pPr>
            <a:r>
              <a:rPr lang="en" sz="1800">
                <a:solidFill>
                  <a:schemeClr val="dk1"/>
                </a:solidFill>
              </a:rPr>
              <a:t>Families</a:t>
            </a:r>
            <a:endParaRPr sz="1800">
              <a:solidFill>
                <a:schemeClr val="dk1"/>
              </a:solidFill>
            </a:endParaRPr>
          </a:p>
          <a:p>
            <a:pPr marL="0" lvl="0" indent="0" algn="l" rtl="0">
              <a:lnSpc>
                <a:spcPct val="90000"/>
              </a:lnSpc>
              <a:spcBef>
                <a:spcPts val="0"/>
              </a:spcBef>
              <a:spcAft>
                <a:spcPts val="0"/>
              </a:spcAft>
              <a:buNone/>
            </a:pPr>
            <a:endParaRPr>
              <a:solidFill>
                <a:schemeClr val="dk1"/>
              </a:solidFill>
            </a:endParaRPr>
          </a:p>
          <a:p>
            <a:pPr marL="0" lvl="0" indent="0" algn="l" rtl="0">
              <a:lnSpc>
                <a:spcPct val="90000"/>
              </a:lnSpc>
              <a:spcBef>
                <a:spcPts val="0"/>
              </a:spcBef>
              <a:spcAft>
                <a:spcPts val="0"/>
              </a:spcAft>
              <a:buNone/>
            </a:pPr>
            <a:endParaRPr>
              <a:solidFill>
                <a:schemeClr val="dk1"/>
              </a:solidFill>
            </a:endParaRPr>
          </a:p>
          <a:p>
            <a:pPr marL="0" lvl="0" indent="0" algn="l" rtl="0">
              <a:lnSpc>
                <a:spcPct val="90000"/>
              </a:lnSpc>
              <a:spcBef>
                <a:spcPts val="0"/>
              </a:spcBef>
              <a:spcAft>
                <a:spcPts val="0"/>
              </a:spcAft>
              <a:buNone/>
            </a:pPr>
            <a:r>
              <a:rPr lang="en" sz="2200" b="1">
                <a:solidFill>
                  <a:schemeClr val="dk1"/>
                </a:solidFill>
              </a:rPr>
              <a:t>Resource</a:t>
            </a:r>
            <a:r>
              <a:rPr lang="en" sz="2200">
                <a:solidFill>
                  <a:schemeClr val="dk1"/>
                </a:solidFill>
              </a:rPr>
              <a:t>: Tier 2: Initial Overview &amp; Training Checklists</a:t>
            </a:r>
            <a:endParaRPr sz="2200">
              <a:solidFill>
                <a:schemeClr val="dk1"/>
              </a:solidFill>
            </a:endParaRPr>
          </a:p>
          <a:p>
            <a:pPr marL="0" lvl="0" indent="0" algn="l" rtl="0">
              <a:spcBef>
                <a:spcPts val="1200"/>
              </a:spcBef>
              <a:spcAft>
                <a:spcPts val="0"/>
              </a:spcAft>
              <a:buClr>
                <a:schemeClr val="dk1"/>
              </a:buClr>
              <a:buSzPts val="1100"/>
              <a:buFont typeface="Arial"/>
              <a:buNone/>
            </a:pPr>
            <a:r>
              <a:rPr lang="en" sz="1600">
                <a:solidFill>
                  <a:schemeClr val="dk1"/>
                </a:solidFill>
              </a:rPr>
              <a:t>Includes a checklist per population and a sample CICO FAQ for use with staff that will help support your training and communication efforts.</a:t>
            </a:r>
            <a:endParaRPr sz="1600">
              <a:solidFill>
                <a:schemeClr val="dk1"/>
              </a:solidFill>
            </a:endParaRPr>
          </a:p>
          <a:p>
            <a:pPr marL="0" lvl="0" indent="0" algn="l" rtl="0">
              <a:lnSpc>
                <a:spcPct val="90000"/>
              </a:lnSpc>
              <a:spcBef>
                <a:spcPts val="1200"/>
              </a:spcBef>
              <a:spcAft>
                <a:spcPts val="0"/>
              </a:spcAft>
              <a:buNone/>
            </a:pPr>
            <a:endParaRPr sz="2400">
              <a:solidFill>
                <a:schemeClr val="dk1"/>
              </a:solidFill>
            </a:endParaRPr>
          </a:p>
          <a:p>
            <a:pPr marL="0" lvl="0" indent="0" algn="l" rtl="0">
              <a:lnSpc>
                <a:spcPct val="90000"/>
              </a:lnSpc>
              <a:spcBef>
                <a:spcPts val="0"/>
              </a:spcBef>
              <a:spcAft>
                <a:spcPts val="1600"/>
              </a:spcAft>
              <a:buClr>
                <a:schemeClr val="dk1"/>
              </a:buClr>
              <a:buSzPts val="1400"/>
              <a:buNone/>
            </a:pPr>
            <a:endParaRPr/>
          </a:p>
        </p:txBody>
      </p:sp>
      <p:pic>
        <p:nvPicPr>
          <p:cNvPr id="370" name="Google Shape;370;p52"/>
          <p:cNvPicPr preferRelativeResize="0"/>
          <p:nvPr/>
        </p:nvPicPr>
        <p:blipFill>
          <a:blip r:embed="rId3">
            <a:alphaModFix/>
          </a:blip>
          <a:stretch>
            <a:fillRect/>
          </a:stretch>
        </p:blipFill>
        <p:spPr>
          <a:xfrm>
            <a:off x="7019850" y="1785575"/>
            <a:ext cx="1843075" cy="18430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3"/>
          <p:cNvSpPr txBox="1">
            <a:spLocks noGrp="1"/>
          </p:cNvSpPr>
          <p:nvPr>
            <p:ph type="title"/>
          </p:nvPr>
        </p:nvSpPr>
        <p:spPr>
          <a:xfrm>
            <a:off x="311700" y="179300"/>
            <a:ext cx="8520600" cy="1082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100"/>
              <a:buFont typeface="Calibri"/>
              <a:buNone/>
            </a:pPr>
            <a:r>
              <a:rPr lang="en"/>
              <a:t>Staff Overview &amp; Training</a:t>
            </a:r>
            <a:endParaRPr/>
          </a:p>
          <a:p>
            <a:pPr marL="0" lvl="0" indent="0" algn="l" rtl="0">
              <a:lnSpc>
                <a:spcPct val="90000"/>
              </a:lnSpc>
              <a:spcBef>
                <a:spcPts val="0"/>
              </a:spcBef>
              <a:spcAft>
                <a:spcPts val="0"/>
              </a:spcAft>
              <a:buClr>
                <a:schemeClr val="dk1"/>
              </a:buClr>
              <a:buSzPts val="2100"/>
              <a:buFont typeface="Calibri"/>
              <a:buNone/>
            </a:pPr>
            <a:r>
              <a:rPr lang="en" sz="1800"/>
              <a:t>Rolling out CICO Training for ALL staff </a:t>
            </a:r>
            <a:endParaRPr i="1">
              <a:solidFill>
                <a:srgbClr val="3D85C6"/>
              </a:solidFill>
            </a:endParaRPr>
          </a:p>
        </p:txBody>
      </p:sp>
      <p:sp>
        <p:nvSpPr>
          <p:cNvPr id="376" name="Google Shape;376;p53"/>
          <p:cNvSpPr txBox="1">
            <a:spLocks noGrp="1"/>
          </p:cNvSpPr>
          <p:nvPr>
            <p:ph type="body" idx="1"/>
          </p:nvPr>
        </p:nvSpPr>
        <p:spPr>
          <a:xfrm>
            <a:off x="311700" y="1508700"/>
            <a:ext cx="8520600" cy="3272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800"/>
              <a:buNone/>
            </a:pPr>
            <a:r>
              <a:rPr lang="en" sz="1600">
                <a:solidFill>
                  <a:schemeClr val="dk1"/>
                </a:solidFill>
              </a:rPr>
              <a:t>Provide an overview of CICO as part of Tier 2 System</a:t>
            </a:r>
            <a:endParaRPr sz="1600">
              <a:solidFill>
                <a:schemeClr val="dk1"/>
              </a:solidFill>
            </a:endParaRPr>
          </a:p>
          <a:p>
            <a:pPr marL="457200" lvl="0" indent="-355600" algn="l" rtl="0">
              <a:lnSpc>
                <a:spcPct val="90000"/>
              </a:lnSpc>
              <a:spcBef>
                <a:spcPts val="0"/>
              </a:spcBef>
              <a:spcAft>
                <a:spcPts val="0"/>
              </a:spcAft>
              <a:buClr>
                <a:schemeClr val="dk1"/>
              </a:buClr>
              <a:buSzPts val="1600"/>
              <a:buChar char="●"/>
            </a:pPr>
            <a:r>
              <a:rPr lang="en" sz="1600">
                <a:solidFill>
                  <a:schemeClr val="dk1"/>
                </a:solidFill>
              </a:rPr>
              <a:t>What is CICO / FAQ </a:t>
            </a:r>
            <a:endParaRPr sz="1600">
              <a:solidFill>
                <a:schemeClr val="dk1"/>
              </a:solidFill>
            </a:endParaRPr>
          </a:p>
          <a:p>
            <a:pPr marL="457200" lvl="0" indent="-355600" algn="l" rtl="0">
              <a:lnSpc>
                <a:spcPct val="90000"/>
              </a:lnSpc>
              <a:spcBef>
                <a:spcPts val="0"/>
              </a:spcBef>
              <a:spcAft>
                <a:spcPts val="0"/>
              </a:spcAft>
              <a:buClr>
                <a:schemeClr val="dk1"/>
              </a:buClr>
              <a:buSzPts val="1600"/>
              <a:buChar char="●"/>
            </a:pPr>
            <a:r>
              <a:rPr lang="en" sz="1600">
                <a:solidFill>
                  <a:schemeClr val="dk1"/>
                </a:solidFill>
              </a:rPr>
              <a:t>Characteristics of students who are good candidates for Check-in/Check-out</a:t>
            </a:r>
            <a:endParaRPr sz="1600">
              <a:solidFill>
                <a:schemeClr val="dk1"/>
              </a:solidFill>
            </a:endParaRPr>
          </a:p>
          <a:p>
            <a:pPr marL="457200" lvl="0" indent="-355600" algn="l" rtl="0">
              <a:lnSpc>
                <a:spcPct val="90000"/>
              </a:lnSpc>
              <a:spcBef>
                <a:spcPts val="0"/>
              </a:spcBef>
              <a:spcAft>
                <a:spcPts val="0"/>
              </a:spcAft>
              <a:buClr>
                <a:schemeClr val="dk1"/>
              </a:buClr>
              <a:buSzPts val="1600"/>
              <a:buChar char="●"/>
            </a:pPr>
            <a:r>
              <a:rPr lang="en" sz="1600">
                <a:solidFill>
                  <a:schemeClr val="dk1"/>
                </a:solidFill>
              </a:rPr>
              <a:t>How to make a nomination for intervention / Request for Assistance or Nomination Form</a:t>
            </a:r>
            <a:endParaRPr sz="1600">
              <a:solidFill>
                <a:schemeClr val="dk1"/>
              </a:solidFill>
            </a:endParaRPr>
          </a:p>
          <a:p>
            <a:pPr marL="457200" lvl="0" indent="-355600" algn="l" rtl="0">
              <a:lnSpc>
                <a:spcPct val="90000"/>
              </a:lnSpc>
              <a:spcBef>
                <a:spcPts val="0"/>
              </a:spcBef>
              <a:spcAft>
                <a:spcPts val="0"/>
              </a:spcAft>
              <a:buClr>
                <a:schemeClr val="dk1"/>
              </a:buClr>
              <a:buSzPts val="1600"/>
              <a:buChar char="●"/>
            </a:pPr>
            <a:r>
              <a:rPr lang="en" sz="1600">
                <a:solidFill>
                  <a:schemeClr val="dk1"/>
                </a:solidFill>
              </a:rPr>
              <a:t>Solicit interest in being a CICO Facilitator</a:t>
            </a:r>
            <a:endParaRPr sz="1600">
              <a:solidFill>
                <a:schemeClr val="dk1"/>
              </a:solidFill>
            </a:endParaRPr>
          </a:p>
          <a:p>
            <a:pPr marL="0" lvl="0" indent="0" algn="l" rtl="0">
              <a:lnSpc>
                <a:spcPct val="90000"/>
              </a:lnSpc>
              <a:spcBef>
                <a:spcPts val="800"/>
              </a:spcBef>
              <a:spcAft>
                <a:spcPts val="0"/>
              </a:spcAft>
              <a:buClr>
                <a:schemeClr val="dk1"/>
              </a:buClr>
              <a:buSzPts val="800"/>
              <a:buNone/>
            </a:pPr>
            <a:endParaRPr sz="1600" b="1">
              <a:solidFill>
                <a:schemeClr val="dk1"/>
              </a:solidFill>
            </a:endParaRPr>
          </a:p>
          <a:p>
            <a:pPr marL="76200" lvl="0" indent="0" algn="l" rtl="0">
              <a:lnSpc>
                <a:spcPct val="80000"/>
              </a:lnSpc>
              <a:spcBef>
                <a:spcPts val="0"/>
              </a:spcBef>
              <a:spcAft>
                <a:spcPts val="0"/>
              </a:spcAft>
              <a:buClr>
                <a:schemeClr val="dk1"/>
              </a:buClr>
              <a:buSzPts val="1800"/>
              <a:buFont typeface="Arial"/>
              <a:buNone/>
            </a:pPr>
            <a:r>
              <a:rPr lang="en" sz="1600">
                <a:solidFill>
                  <a:schemeClr val="dk1"/>
                </a:solidFill>
              </a:rPr>
              <a:t>Train staff in how the intervention will work and use of CICO Daily Progress Report (DPR) </a:t>
            </a:r>
            <a:endParaRPr sz="1600">
              <a:solidFill>
                <a:schemeClr val="dk1"/>
              </a:solidFill>
            </a:endParaRPr>
          </a:p>
          <a:p>
            <a:pPr marL="457200" lvl="0" indent="-355600" algn="l" rtl="0">
              <a:lnSpc>
                <a:spcPct val="80000"/>
              </a:lnSpc>
              <a:spcBef>
                <a:spcPts val="0"/>
              </a:spcBef>
              <a:spcAft>
                <a:spcPts val="0"/>
              </a:spcAft>
              <a:buClr>
                <a:schemeClr val="dk1"/>
              </a:buClr>
              <a:buSzPts val="1600"/>
              <a:buChar char="●"/>
            </a:pPr>
            <a:r>
              <a:rPr lang="en" sz="1600">
                <a:solidFill>
                  <a:schemeClr val="dk1"/>
                </a:solidFill>
              </a:rPr>
              <a:t>Emphasis on increased positive interaction and relationship building</a:t>
            </a:r>
            <a:endParaRPr sz="1600">
              <a:solidFill>
                <a:schemeClr val="dk1"/>
              </a:solidFill>
            </a:endParaRPr>
          </a:p>
          <a:p>
            <a:pPr marL="457200" lvl="0" indent="-355600" algn="l" rtl="0">
              <a:lnSpc>
                <a:spcPct val="80000"/>
              </a:lnSpc>
              <a:spcBef>
                <a:spcPts val="0"/>
              </a:spcBef>
              <a:spcAft>
                <a:spcPts val="0"/>
              </a:spcAft>
              <a:buClr>
                <a:schemeClr val="dk1"/>
              </a:buClr>
              <a:buSzPts val="1600"/>
              <a:buChar char="●"/>
            </a:pPr>
            <a:r>
              <a:rPr lang="en" sz="1600">
                <a:solidFill>
                  <a:schemeClr val="dk1"/>
                </a:solidFill>
              </a:rPr>
              <a:t>Corrective vs. negative feedback</a:t>
            </a:r>
            <a:endParaRPr sz="1600">
              <a:solidFill>
                <a:schemeClr val="dk1"/>
              </a:solidFill>
            </a:endParaRPr>
          </a:p>
          <a:p>
            <a:pPr marL="457200" lvl="0" indent="-355600" algn="l" rtl="0">
              <a:lnSpc>
                <a:spcPct val="80000"/>
              </a:lnSpc>
              <a:spcBef>
                <a:spcPts val="0"/>
              </a:spcBef>
              <a:spcAft>
                <a:spcPts val="0"/>
              </a:spcAft>
              <a:buClr>
                <a:schemeClr val="dk1"/>
              </a:buClr>
              <a:buSzPts val="1600"/>
              <a:buChar char="●"/>
            </a:pPr>
            <a:r>
              <a:rPr lang="en" sz="1600">
                <a:solidFill>
                  <a:schemeClr val="dk1"/>
                </a:solidFill>
              </a:rPr>
              <a:t>Provide other prompts for teachers, based on common student reactions (e.g., “What to do when a student is unhappy with their score”)</a:t>
            </a:r>
            <a:endParaRPr/>
          </a:p>
        </p:txBody>
      </p:sp>
      <p:pic>
        <p:nvPicPr>
          <p:cNvPr id="377" name="Google Shape;377;p53"/>
          <p:cNvPicPr preferRelativeResize="0"/>
          <p:nvPr/>
        </p:nvPicPr>
        <p:blipFill rotWithShape="1">
          <a:blip r:embed="rId3">
            <a:alphaModFix/>
          </a:blip>
          <a:srcRect/>
          <a:stretch/>
        </p:blipFill>
        <p:spPr>
          <a:xfrm>
            <a:off x="152401" y="4721450"/>
            <a:ext cx="2077891" cy="269650"/>
          </a:xfrm>
          <a:prstGeom prst="rect">
            <a:avLst/>
          </a:prstGeom>
          <a:noFill/>
          <a:ln>
            <a:noFill/>
          </a:ln>
        </p:spPr>
      </p:pic>
      <p:pic>
        <p:nvPicPr>
          <p:cNvPr id="378" name="Google Shape;378;p53"/>
          <p:cNvPicPr preferRelativeResize="0"/>
          <p:nvPr/>
        </p:nvPicPr>
        <p:blipFill>
          <a:blip r:embed="rId4">
            <a:alphaModFix/>
          </a:blip>
          <a:stretch>
            <a:fillRect/>
          </a:stretch>
        </p:blipFill>
        <p:spPr>
          <a:xfrm>
            <a:off x="6480725" y="210325"/>
            <a:ext cx="2163599" cy="1443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4"/>
          <p:cNvSpPr txBox="1">
            <a:spLocks noGrp="1"/>
          </p:cNvSpPr>
          <p:nvPr>
            <p:ph type="title"/>
          </p:nvPr>
        </p:nvSpPr>
        <p:spPr>
          <a:xfrm>
            <a:off x="311700" y="844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100"/>
              <a:buFont typeface="Calibri"/>
              <a:buNone/>
            </a:pPr>
            <a:r>
              <a:rPr lang="en"/>
              <a:t>Staff CICO Intervention Updates</a:t>
            </a:r>
            <a:endParaRPr/>
          </a:p>
        </p:txBody>
      </p:sp>
      <p:sp>
        <p:nvSpPr>
          <p:cNvPr id="384" name="Google Shape;384;p54"/>
          <p:cNvSpPr txBox="1">
            <a:spLocks noGrp="1"/>
          </p:cNvSpPr>
          <p:nvPr>
            <p:ph type="body" idx="1"/>
          </p:nvPr>
        </p:nvSpPr>
        <p:spPr>
          <a:xfrm>
            <a:off x="311700" y="863550"/>
            <a:ext cx="8520600" cy="3416400"/>
          </a:xfrm>
          <a:prstGeom prst="rect">
            <a:avLst/>
          </a:prstGeom>
          <a:noFill/>
          <a:ln>
            <a:noFill/>
          </a:ln>
        </p:spPr>
        <p:txBody>
          <a:bodyPr spcFirstLastPara="1" wrap="square" lIns="91425" tIns="91425" rIns="91425" bIns="91425" anchor="t" anchorCtr="0">
            <a:noAutofit/>
          </a:bodyPr>
          <a:lstStyle/>
          <a:p>
            <a:pPr marL="457200" lvl="0" indent="-374650" algn="l" rtl="0">
              <a:lnSpc>
                <a:spcPct val="90000"/>
              </a:lnSpc>
              <a:spcBef>
                <a:spcPts val="800"/>
              </a:spcBef>
              <a:spcAft>
                <a:spcPts val="0"/>
              </a:spcAft>
              <a:buClr>
                <a:schemeClr val="dk1"/>
              </a:buClr>
              <a:buSzPts val="1700"/>
              <a:buChar char="●"/>
            </a:pPr>
            <a:r>
              <a:rPr lang="en" sz="2200">
                <a:solidFill>
                  <a:schemeClr val="dk1"/>
                </a:solidFill>
              </a:rPr>
              <a:t>Provide routine information about enrollment, graduation, staff participation, and resources.</a:t>
            </a:r>
            <a:endParaRPr sz="2200">
              <a:solidFill>
                <a:schemeClr val="dk1"/>
              </a:solidFill>
            </a:endParaRPr>
          </a:p>
          <a:p>
            <a:pPr marL="457200" lvl="0" indent="-374650" algn="l" rtl="0">
              <a:lnSpc>
                <a:spcPct val="90000"/>
              </a:lnSpc>
              <a:spcBef>
                <a:spcPts val="0"/>
              </a:spcBef>
              <a:spcAft>
                <a:spcPts val="0"/>
              </a:spcAft>
              <a:buClr>
                <a:schemeClr val="dk1"/>
              </a:buClr>
              <a:buSzPts val="1700"/>
              <a:buChar char="●"/>
            </a:pPr>
            <a:r>
              <a:rPr lang="en" sz="2200">
                <a:solidFill>
                  <a:schemeClr val="dk1"/>
                </a:solidFill>
              </a:rPr>
              <a:t>Give opportunity for questions or discussion.</a:t>
            </a:r>
            <a:endParaRPr sz="2200">
              <a:solidFill>
                <a:schemeClr val="dk1"/>
              </a:solidFill>
            </a:endParaRPr>
          </a:p>
          <a:p>
            <a:pPr marL="0" lvl="0" indent="0" algn="l" rtl="0">
              <a:lnSpc>
                <a:spcPct val="90000"/>
              </a:lnSpc>
              <a:spcBef>
                <a:spcPts val="0"/>
              </a:spcBef>
              <a:spcAft>
                <a:spcPts val="1600"/>
              </a:spcAft>
              <a:buClr>
                <a:schemeClr val="dk1"/>
              </a:buClr>
              <a:buSzPts val="1400"/>
              <a:buNone/>
            </a:pPr>
            <a:endParaRPr/>
          </a:p>
        </p:txBody>
      </p:sp>
      <p:sp>
        <p:nvSpPr>
          <p:cNvPr id="385" name="Google Shape;385;p54"/>
          <p:cNvSpPr txBox="1"/>
          <p:nvPr/>
        </p:nvSpPr>
        <p:spPr>
          <a:xfrm>
            <a:off x="1593125" y="2198300"/>
            <a:ext cx="5814900" cy="25551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i="1"/>
              <a:t>Staff Update Example:</a:t>
            </a:r>
            <a:r>
              <a:rPr lang="en" b="1"/>
              <a:t> </a:t>
            </a:r>
            <a:endParaRPr b="1"/>
          </a:p>
          <a:p>
            <a:pPr marL="0" lvl="0" indent="0" algn="ctr" rtl="0">
              <a:spcBef>
                <a:spcPts val="0"/>
              </a:spcBef>
              <a:spcAft>
                <a:spcPts val="0"/>
              </a:spcAft>
              <a:buNone/>
            </a:pPr>
            <a:r>
              <a:rPr lang="en" b="1"/>
              <a:t>CICO Outcomes for February 2022</a:t>
            </a:r>
            <a:endParaRPr/>
          </a:p>
          <a:p>
            <a:pPr marL="457200" lvl="0" indent="-317500" algn="l" rtl="0">
              <a:spcBef>
                <a:spcPts val="0"/>
              </a:spcBef>
              <a:spcAft>
                <a:spcPts val="0"/>
              </a:spcAft>
              <a:buSzPts val="1400"/>
              <a:buChar char="❖"/>
            </a:pPr>
            <a:r>
              <a:rPr lang="en"/>
              <a:t>Reminder that info on CICO can be found on the MTSS page of our website.  </a:t>
            </a:r>
            <a:endParaRPr/>
          </a:p>
          <a:p>
            <a:pPr marL="457200" lvl="0" indent="-317500" algn="l" rtl="0">
              <a:spcBef>
                <a:spcPts val="0"/>
              </a:spcBef>
              <a:spcAft>
                <a:spcPts val="0"/>
              </a:spcAft>
              <a:buSzPts val="1400"/>
              <a:buChar char="❖"/>
            </a:pPr>
            <a:r>
              <a:rPr lang="en"/>
              <a:t>Current enrollment in CICO Intervention = 32</a:t>
            </a:r>
            <a:endParaRPr/>
          </a:p>
          <a:p>
            <a:pPr marL="457200" lvl="0" indent="-317500" algn="l" rtl="0">
              <a:spcBef>
                <a:spcPts val="0"/>
              </a:spcBef>
              <a:spcAft>
                <a:spcPts val="0"/>
              </a:spcAft>
              <a:buSzPts val="1400"/>
              <a:buChar char="❖"/>
            </a:pPr>
            <a:r>
              <a:rPr lang="en"/>
              <a:t>Number of students that graduated this month = 7!</a:t>
            </a:r>
            <a:endParaRPr/>
          </a:p>
          <a:p>
            <a:pPr marL="457200" lvl="0" indent="-317500" algn="l" rtl="0">
              <a:spcBef>
                <a:spcPts val="0"/>
              </a:spcBef>
              <a:spcAft>
                <a:spcPts val="0"/>
              </a:spcAft>
              <a:buSzPts val="1400"/>
              <a:buChar char="❖"/>
            </a:pPr>
            <a:r>
              <a:rPr lang="en"/>
              <a:t>Thanks to the following staff who have been active with the CICO program so far this year. (list names) To join us as a facilitator see Ms. Checker. We’d love to have you! </a:t>
            </a:r>
            <a:endParaRPr/>
          </a:p>
          <a:p>
            <a:pPr marL="457200" lvl="0" indent="-317500" algn="l" rtl="0">
              <a:spcBef>
                <a:spcPts val="0"/>
              </a:spcBef>
              <a:spcAft>
                <a:spcPts val="0"/>
              </a:spcAft>
              <a:buSzPts val="1400"/>
              <a:buChar char="❖"/>
            </a:pPr>
            <a:r>
              <a:rPr lang="en"/>
              <a:t>Check out our current data (show chart) and let us know if you have data questions.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5"/>
          <p:cNvSpPr txBox="1">
            <a:spLocks noGrp="1"/>
          </p:cNvSpPr>
          <p:nvPr>
            <p:ph type="title"/>
          </p:nvPr>
        </p:nvSpPr>
        <p:spPr>
          <a:xfrm>
            <a:off x="233775" y="254244"/>
            <a:ext cx="6390600" cy="429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100"/>
              <a:buFont typeface="Calibri"/>
              <a:buNone/>
            </a:pPr>
            <a:r>
              <a:rPr lang="en"/>
              <a:t>Student Overview &amp; Training</a:t>
            </a:r>
            <a:endParaRPr/>
          </a:p>
          <a:p>
            <a:pPr marL="0" lvl="0" indent="0" algn="l" rtl="0">
              <a:lnSpc>
                <a:spcPct val="90000"/>
              </a:lnSpc>
              <a:spcBef>
                <a:spcPts val="0"/>
              </a:spcBef>
              <a:spcAft>
                <a:spcPts val="0"/>
              </a:spcAft>
              <a:buClr>
                <a:schemeClr val="dk1"/>
              </a:buClr>
              <a:buSzPts val="2100"/>
              <a:buFont typeface="Calibri"/>
              <a:buNone/>
            </a:pPr>
            <a:r>
              <a:rPr lang="en" sz="1800"/>
              <a:t>Rolling out CICO Training for students</a:t>
            </a:r>
            <a:endParaRPr/>
          </a:p>
        </p:txBody>
      </p:sp>
      <p:sp>
        <p:nvSpPr>
          <p:cNvPr id="391" name="Google Shape;391;p55"/>
          <p:cNvSpPr txBox="1">
            <a:spLocks noGrp="1"/>
          </p:cNvSpPr>
          <p:nvPr>
            <p:ph type="body" idx="1"/>
          </p:nvPr>
        </p:nvSpPr>
        <p:spPr>
          <a:xfrm>
            <a:off x="711025" y="1182506"/>
            <a:ext cx="6390600" cy="2562300"/>
          </a:xfrm>
          <a:prstGeom prst="rect">
            <a:avLst/>
          </a:prstGeom>
          <a:noFill/>
          <a:ln>
            <a:noFill/>
          </a:ln>
        </p:spPr>
        <p:txBody>
          <a:bodyPr spcFirstLastPara="1" wrap="square" lIns="91425" tIns="91425" rIns="91425" bIns="91425" anchor="t" anchorCtr="0">
            <a:noAutofit/>
          </a:bodyPr>
          <a:lstStyle/>
          <a:p>
            <a:pPr marL="457200" lvl="0" indent="-387350" algn="l" rtl="0">
              <a:lnSpc>
                <a:spcPct val="90000"/>
              </a:lnSpc>
              <a:spcBef>
                <a:spcPts val="600"/>
              </a:spcBef>
              <a:spcAft>
                <a:spcPts val="0"/>
              </a:spcAft>
              <a:buClr>
                <a:schemeClr val="dk1"/>
              </a:buClr>
              <a:buSzPts val="1900"/>
              <a:buChar char="●"/>
            </a:pPr>
            <a:r>
              <a:rPr lang="en" sz="1900">
                <a:solidFill>
                  <a:schemeClr val="dk1"/>
                </a:solidFill>
              </a:rPr>
              <a:t>For students participating in CICO </a:t>
            </a:r>
            <a:endParaRPr sz="1900">
              <a:solidFill>
                <a:schemeClr val="dk1"/>
              </a:solidFill>
            </a:endParaRPr>
          </a:p>
          <a:p>
            <a:pPr marL="914400" lvl="1" indent="-387350" algn="l" rtl="0">
              <a:lnSpc>
                <a:spcPct val="90000"/>
              </a:lnSpc>
              <a:spcBef>
                <a:spcPts val="600"/>
              </a:spcBef>
              <a:spcAft>
                <a:spcPts val="0"/>
              </a:spcAft>
              <a:buClr>
                <a:schemeClr val="dk1"/>
              </a:buClr>
              <a:buSzPts val="1900"/>
              <a:buChar char="○"/>
            </a:pPr>
            <a:r>
              <a:rPr lang="en" sz="1900">
                <a:solidFill>
                  <a:schemeClr val="dk1"/>
                </a:solidFill>
              </a:rPr>
              <a:t>Purpose of CICO</a:t>
            </a:r>
            <a:endParaRPr sz="1900">
              <a:solidFill>
                <a:schemeClr val="dk1"/>
              </a:solidFill>
            </a:endParaRPr>
          </a:p>
          <a:p>
            <a:pPr marL="914400" lvl="1" indent="-387350" algn="l" rtl="0">
              <a:lnSpc>
                <a:spcPct val="90000"/>
              </a:lnSpc>
              <a:spcBef>
                <a:spcPts val="600"/>
              </a:spcBef>
              <a:spcAft>
                <a:spcPts val="0"/>
              </a:spcAft>
              <a:buClr>
                <a:schemeClr val="dk1"/>
              </a:buClr>
              <a:buSzPts val="1900"/>
              <a:buChar char="○"/>
            </a:pPr>
            <a:r>
              <a:rPr lang="en" sz="1900">
                <a:solidFill>
                  <a:schemeClr val="dk1"/>
                </a:solidFill>
              </a:rPr>
              <a:t>Process - </a:t>
            </a:r>
            <a:endParaRPr sz="1900">
              <a:solidFill>
                <a:schemeClr val="dk1"/>
              </a:solidFill>
            </a:endParaRPr>
          </a:p>
          <a:p>
            <a:pPr marL="1371600" lvl="2" indent="-349250" algn="l" rtl="0">
              <a:lnSpc>
                <a:spcPct val="90000"/>
              </a:lnSpc>
              <a:spcBef>
                <a:spcPts val="600"/>
              </a:spcBef>
              <a:spcAft>
                <a:spcPts val="0"/>
              </a:spcAft>
              <a:buClr>
                <a:schemeClr val="dk1"/>
              </a:buClr>
              <a:buSzPts val="1900"/>
              <a:buChar char="■"/>
            </a:pPr>
            <a:r>
              <a:rPr lang="en" sz="1900">
                <a:solidFill>
                  <a:schemeClr val="dk1"/>
                </a:solidFill>
              </a:rPr>
              <a:t>CICO Facilitator &amp; logistics of when/where to meet</a:t>
            </a:r>
            <a:endParaRPr sz="1900">
              <a:solidFill>
                <a:schemeClr val="dk1"/>
              </a:solidFill>
            </a:endParaRPr>
          </a:p>
          <a:p>
            <a:pPr marL="1371600" lvl="2" indent="-349250" algn="l" rtl="0">
              <a:lnSpc>
                <a:spcPct val="90000"/>
              </a:lnSpc>
              <a:spcBef>
                <a:spcPts val="600"/>
              </a:spcBef>
              <a:spcAft>
                <a:spcPts val="0"/>
              </a:spcAft>
              <a:buClr>
                <a:schemeClr val="dk1"/>
              </a:buClr>
              <a:buSzPts val="1900"/>
              <a:buChar char="■"/>
            </a:pPr>
            <a:r>
              <a:rPr lang="en" sz="1900">
                <a:solidFill>
                  <a:schemeClr val="dk1"/>
                </a:solidFill>
              </a:rPr>
              <a:t>Use of DPR &amp; goal setting</a:t>
            </a:r>
            <a:endParaRPr sz="1900">
              <a:solidFill>
                <a:schemeClr val="dk1"/>
              </a:solidFill>
            </a:endParaRPr>
          </a:p>
          <a:p>
            <a:pPr marL="1828800" lvl="3" indent="-349250" algn="l" rtl="0">
              <a:lnSpc>
                <a:spcPct val="90000"/>
              </a:lnSpc>
              <a:spcBef>
                <a:spcPts val="600"/>
              </a:spcBef>
              <a:spcAft>
                <a:spcPts val="0"/>
              </a:spcAft>
              <a:buClr>
                <a:schemeClr val="dk1"/>
              </a:buClr>
              <a:buSzPts val="1900"/>
              <a:buChar char="●"/>
            </a:pPr>
            <a:r>
              <a:rPr lang="en" sz="1900">
                <a:solidFill>
                  <a:schemeClr val="dk1"/>
                </a:solidFill>
              </a:rPr>
              <a:t>Reinforcement system</a:t>
            </a:r>
            <a:endParaRPr sz="1900">
              <a:solidFill>
                <a:schemeClr val="dk1"/>
              </a:solidFill>
            </a:endParaRPr>
          </a:p>
          <a:p>
            <a:pPr marL="1371600" lvl="2" indent="-330200" algn="l" rtl="0">
              <a:lnSpc>
                <a:spcPct val="90000"/>
              </a:lnSpc>
              <a:spcBef>
                <a:spcPts val="600"/>
              </a:spcBef>
              <a:spcAft>
                <a:spcPts val="0"/>
              </a:spcAft>
              <a:buClr>
                <a:schemeClr val="dk1"/>
              </a:buClr>
              <a:buSzPts val="1600"/>
              <a:buChar char="■"/>
            </a:pPr>
            <a:r>
              <a:rPr lang="en" sz="1900">
                <a:solidFill>
                  <a:schemeClr val="dk1"/>
                </a:solidFill>
              </a:rPr>
              <a:t>Process of receiving feedback (positive &amp; corrective)</a:t>
            </a:r>
            <a:r>
              <a:rPr lang="en" sz="1600">
                <a:solidFill>
                  <a:schemeClr val="dk1"/>
                </a:solidFill>
              </a:rPr>
              <a:t> </a:t>
            </a:r>
            <a:endParaRPr sz="1600">
              <a:solidFill>
                <a:schemeClr val="dk1"/>
              </a:solidFill>
            </a:endParaRPr>
          </a:p>
          <a:p>
            <a:pPr marL="0" lvl="0" indent="0" algn="l" rtl="0">
              <a:lnSpc>
                <a:spcPct val="90000"/>
              </a:lnSpc>
              <a:spcBef>
                <a:spcPts val="0"/>
              </a:spcBef>
              <a:spcAft>
                <a:spcPts val="1600"/>
              </a:spcAft>
              <a:buClr>
                <a:schemeClr val="dk1"/>
              </a:buClr>
              <a:buSzPts val="1400"/>
              <a:buNone/>
            </a:pPr>
            <a:endParaRPr sz="1600"/>
          </a:p>
        </p:txBody>
      </p:sp>
      <p:pic>
        <p:nvPicPr>
          <p:cNvPr id="392" name="Google Shape;392;p55"/>
          <p:cNvPicPr preferRelativeResize="0"/>
          <p:nvPr/>
        </p:nvPicPr>
        <p:blipFill rotWithShape="1">
          <a:blip r:embed="rId3">
            <a:alphaModFix/>
          </a:blip>
          <a:srcRect/>
          <a:stretch/>
        </p:blipFill>
        <p:spPr>
          <a:xfrm>
            <a:off x="152401" y="4721450"/>
            <a:ext cx="2077891" cy="269650"/>
          </a:xfrm>
          <a:prstGeom prst="rect">
            <a:avLst/>
          </a:prstGeom>
          <a:noFill/>
          <a:ln>
            <a:noFill/>
          </a:ln>
        </p:spPr>
      </p:pic>
      <p:pic>
        <p:nvPicPr>
          <p:cNvPr id="393" name="Google Shape;393;p55"/>
          <p:cNvPicPr preferRelativeResize="0"/>
          <p:nvPr/>
        </p:nvPicPr>
        <p:blipFill>
          <a:blip r:embed="rId4">
            <a:alphaModFix/>
          </a:blip>
          <a:stretch>
            <a:fillRect/>
          </a:stretch>
        </p:blipFill>
        <p:spPr>
          <a:xfrm>
            <a:off x="6691824" y="390400"/>
            <a:ext cx="1709450" cy="1647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6"/>
          <p:cNvSpPr txBox="1">
            <a:spLocks noGrp="1"/>
          </p:cNvSpPr>
          <p:nvPr>
            <p:ph type="title"/>
          </p:nvPr>
        </p:nvSpPr>
        <p:spPr>
          <a:xfrm>
            <a:off x="311700" y="1128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100"/>
              <a:buFont typeface="Calibri"/>
              <a:buNone/>
            </a:pPr>
            <a:r>
              <a:rPr lang="en"/>
              <a:t>Systems for Reinforcing</a:t>
            </a:r>
            <a:endParaRPr/>
          </a:p>
        </p:txBody>
      </p:sp>
      <p:sp>
        <p:nvSpPr>
          <p:cNvPr id="399" name="Google Shape;399;p56"/>
          <p:cNvSpPr txBox="1">
            <a:spLocks noGrp="1"/>
          </p:cNvSpPr>
          <p:nvPr>
            <p:ph type="body" idx="1"/>
          </p:nvPr>
        </p:nvSpPr>
        <p:spPr>
          <a:xfrm>
            <a:off x="311700" y="685575"/>
            <a:ext cx="43572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70C0"/>
              </a:buClr>
              <a:buSzPts val="1100"/>
              <a:buNone/>
            </a:pPr>
            <a:r>
              <a:rPr lang="en" sz="2200" b="1">
                <a:solidFill>
                  <a:srgbClr val="0070C0"/>
                </a:solidFill>
              </a:rPr>
              <a:t>Students</a:t>
            </a:r>
            <a:endParaRPr sz="2200" b="1">
              <a:solidFill>
                <a:srgbClr val="0070C0"/>
              </a:solidFill>
            </a:endParaRPr>
          </a:p>
          <a:p>
            <a:pPr marL="457200" lvl="0" indent="-342900" algn="l" rtl="0">
              <a:lnSpc>
                <a:spcPct val="120000"/>
              </a:lnSpc>
              <a:spcBef>
                <a:spcPts val="0"/>
              </a:spcBef>
              <a:spcAft>
                <a:spcPts val="0"/>
              </a:spcAft>
              <a:buClr>
                <a:schemeClr val="dk1"/>
              </a:buClr>
              <a:buSzPts val="1400"/>
              <a:buChar char="●"/>
            </a:pPr>
            <a:r>
              <a:rPr lang="en" sz="1800">
                <a:solidFill>
                  <a:schemeClr val="dk1"/>
                </a:solidFill>
              </a:rPr>
              <a:t>Will students receive “ticket” or other </a:t>
            </a:r>
            <a:r>
              <a:rPr lang="en" sz="1800">
                <a:solidFill>
                  <a:srgbClr val="0070C0"/>
                </a:solidFill>
              </a:rPr>
              <a:t>type of reinforcement </a:t>
            </a:r>
            <a:r>
              <a:rPr lang="en" sz="1800">
                <a:solidFill>
                  <a:schemeClr val="dk1"/>
                </a:solidFill>
              </a:rPr>
              <a:t>for checking in/out? Daily? Weekly?</a:t>
            </a:r>
            <a:endParaRPr sz="1800">
              <a:solidFill>
                <a:schemeClr val="dk1"/>
              </a:solidFill>
            </a:endParaRPr>
          </a:p>
          <a:p>
            <a:pPr marL="457200" lvl="0" indent="-342900" algn="l" rtl="0">
              <a:lnSpc>
                <a:spcPct val="120000"/>
              </a:lnSpc>
              <a:spcBef>
                <a:spcPts val="0"/>
              </a:spcBef>
              <a:spcAft>
                <a:spcPts val="0"/>
              </a:spcAft>
              <a:buClr>
                <a:schemeClr val="dk1"/>
              </a:buClr>
              <a:buSzPts val="1400"/>
              <a:buChar char="●"/>
            </a:pPr>
            <a:r>
              <a:rPr lang="en" sz="1800">
                <a:solidFill>
                  <a:srgbClr val="0070C0"/>
                </a:solidFill>
              </a:rPr>
              <a:t>Unexpected or Intermittent reinforcement </a:t>
            </a:r>
            <a:r>
              <a:rPr lang="en" sz="1800">
                <a:solidFill>
                  <a:schemeClr val="dk1"/>
                </a:solidFill>
              </a:rPr>
              <a:t>for “being brave” and handing in a DPR with low scores </a:t>
            </a:r>
            <a:endParaRPr sz="1800">
              <a:solidFill>
                <a:schemeClr val="dk1"/>
              </a:solidFill>
            </a:endParaRPr>
          </a:p>
          <a:p>
            <a:pPr marL="457200" lvl="0" indent="-342900" algn="l" rtl="0">
              <a:lnSpc>
                <a:spcPct val="120000"/>
              </a:lnSpc>
              <a:spcBef>
                <a:spcPts val="0"/>
              </a:spcBef>
              <a:spcAft>
                <a:spcPts val="0"/>
              </a:spcAft>
              <a:buClr>
                <a:schemeClr val="dk1"/>
              </a:buClr>
              <a:buSzPts val="1400"/>
              <a:buChar char="●"/>
            </a:pPr>
            <a:r>
              <a:rPr lang="en" sz="1800">
                <a:solidFill>
                  <a:srgbClr val="0070C0"/>
                </a:solidFill>
              </a:rPr>
              <a:t>Intermittent reinforcement </a:t>
            </a:r>
            <a:r>
              <a:rPr lang="en" sz="1800">
                <a:solidFill>
                  <a:schemeClr val="dk1"/>
                </a:solidFill>
              </a:rPr>
              <a:t>for checking out with DPR ('catch kids' doing the right thing, look for other opportunities to provide intermittent reinforcement)</a:t>
            </a:r>
            <a:endParaRPr sz="1800">
              <a:solidFill>
                <a:schemeClr val="dk1"/>
              </a:solidFill>
            </a:endParaRPr>
          </a:p>
          <a:p>
            <a:pPr marL="0" lvl="0" indent="0" algn="l" rtl="0">
              <a:lnSpc>
                <a:spcPct val="115000"/>
              </a:lnSpc>
              <a:spcBef>
                <a:spcPts val="0"/>
              </a:spcBef>
              <a:spcAft>
                <a:spcPts val="1600"/>
              </a:spcAft>
              <a:buClr>
                <a:schemeClr val="dk1"/>
              </a:buClr>
              <a:buSzPts val="1100"/>
              <a:buNone/>
            </a:pPr>
            <a:endParaRPr sz="3200" b="1">
              <a:solidFill>
                <a:schemeClr val="dk1"/>
              </a:solidFill>
            </a:endParaRPr>
          </a:p>
        </p:txBody>
      </p:sp>
      <p:sp>
        <p:nvSpPr>
          <p:cNvPr id="400" name="Google Shape;400;p56"/>
          <p:cNvSpPr txBox="1">
            <a:spLocks noGrp="1"/>
          </p:cNvSpPr>
          <p:nvPr>
            <p:ph type="body" idx="2"/>
          </p:nvPr>
        </p:nvSpPr>
        <p:spPr>
          <a:xfrm>
            <a:off x="4611025" y="723450"/>
            <a:ext cx="39999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70C0"/>
              </a:buClr>
              <a:buSzPts val="1100"/>
              <a:buNone/>
            </a:pPr>
            <a:r>
              <a:rPr lang="en" sz="2200" b="1">
                <a:solidFill>
                  <a:srgbClr val="0070C0"/>
                </a:solidFill>
              </a:rPr>
              <a:t>Staff</a:t>
            </a:r>
            <a:endParaRPr sz="2200" b="1">
              <a:solidFill>
                <a:srgbClr val="0070C0"/>
              </a:solidFill>
            </a:endParaRPr>
          </a:p>
          <a:p>
            <a:pPr marL="457200" lvl="0" indent="-342900" algn="l" rtl="0">
              <a:lnSpc>
                <a:spcPct val="150000"/>
              </a:lnSpc>
              <a:spcBef>
                <a:spcPts val="0"/>
              </a:spcBef>
              <a:spcAft>
                <a:spcPts val="0"/>
              </a:spcAft>
              <a:buClr>
                <a:schemeClr val="dk1"/>
              </a:buClr>
              <a:buSzPts val="1400"/>
              <a:buChar char="●"/>
            </a:pPr>
            <a:r>
              <a:rPr lang="en" sz="1800">
                <a:solidFill>
                  <a:schemeClr val="dk1"/>
                </a:solidFill>
              </a:rPr>
              <a:t>How will you </a:t>
            </a:r>
            <a:r>
              <a:rPr lang="en" sz="1800">
                <a:solidFill>
                  <a:srgbClr val="0070C0"/>
                </a:solidFill>
              </a:rPr>
              <a:t>acknowledge staf</a:t>
            </a:r>
            <a:r>
              <a:rPr lang="en" sz="1800">
                <a:solidFill>
                  <a:srgbClr val="1155CC"/>
                </a:solidFill>
              </a:rPr>
              <a:t>f</a:t>
            </a:r>
            <a:r>
              <a:rPr lang="en" sz="1800">
                <a:solidFill>
                  <a:schemeClr val="dk1"/>
                </a:solidFill>
              </a:rPr>
              <a:t> for participating in CICO?</a:t>
            </a:r>
            <a:endParaRPr sz="1800">
              <a:solidFill>
                <a:schemeClr val="dk1"/>
              </a:solidFill>
            </a:endParaRPr>
          </a:p>
          <a:p>
            <a:pPr marL="457200" lvl="0" indent="-342900" algn="l" rtl="0">
              <a:lnSpc>
                <a:spcPct val="150000"/>
              </a:lnSpc>
              <a:spcBef>
                <a:spcPts val="0"/>
              </a:spcBef>
              <a:spcAft>
                <a:spcPts val="0"/>
              </a:spcAft>
              <a:buClr>
                <a:schemeClr val="dk1"/>
              </a:buClr>
              <a:buSzPts val="1400"/>
              <a:buChar char="●"/>
            </a:pPr>
            <a:r>
              <a:rPr lang="en" sz="1800">
                <a:solidFill>
                  <a:schemeClr val="dk1"/>
                </a:solidFill>
              </a:rPr>
              <a:t>What </a:t>
            </a:r>
            <a:r>
              <a:rPr lang="en" sz="1800">
                <a:solidFill>
                  <a:srgbClr val="0070C0"/>
                </a:solidFill>
              </a:rPr>
              <a:t>intermittent unexpected reinforcement</a:t>
            </a:r>
            <a:r>
              <a:rPr lang="en" sz="1800">
                <a:solidFill>
                  <a:schemeClr val="dk1"/>
                </a:solidFill>
              </a:rPr>
              <a:t> will be offered to staff?</a:t>
            </a:r>
            <a:endParaRPr sz="1800">
              <a:solidFill>
                <a:schemeClr val="dk1"/>
              </a:solidFill>
            </a:endParaRPr>
          </a:p>
          <a:p>
            <a:pPr marL="0" lvl="0" indent="0" algn="l" rtl="0">
              <a:lnSpc>
                <a:spcPct val="115000"/>
              </a:lnSpc>
              <a:spcBef>
                <a:spcPts val="0"/>
              </a:spcBef>
              <a:spcAft>
                <a:spcPts val="1600"/>
              </a:spcAft>
              <a:buClr>
                <a:schemeClr val="dk1"/>
              </a:buClr>
              <a:buSzPts val="1100"/>
              <a:buNone/>
            </a:pPr>
            <a:endParaRPr sz="2200" b="1">
              <a:solidFill>
                <a:schemeClr val="dk1"/>
              </a:solidFill>
            </a:endParaRPr>
          </a:p>
        </p:txBody>
      </p:sp>
      <p:sp>
        <p:nvSpPr>
          <p:cNvPr id="401" name="Google Shape;401;p56"/>
          <p:cNvSpPr txBox="1"/>
          <p:nvPr/>
        </p:nvSpPr>
        <p:spPr>
          <a:xfrm>
            <a:off x="5610925" y="4622013"/>
            <a:ext cx="3000000" cy="3510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None/>
            </a:pPr>
            <a:r>
              <a:rPr lang="en" sz="1200" i="1">
                <a:solidFill>
                  <a:schemeClr val="dk1"/>
                </a:solidFill>
                <a:latin typeface="Calibri"/>
                <a:ea typeface="Calibri"/>
                <a:cs typeface="Calibri"/>
                <a:sym typeface="Calibri"/>
              </a:rPr>
              <a:t>Illinois PBIS Network</a:t>
            </a:r>
            <a:endParaRPr sz="1200" i="1">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7"/>
          <p:cNvSpPr txBox="1">
            <a:spLocks noGrp="1"/>
          </p:cNvSpPr>
          <p:nvPr>
            <p:ph type="title"/>
          </p:nvPr>
        </p:nvSpPr>
        <p:spPr>
          <a:xfrm>
            <a:off x="311700" y="150850"/>
            <a:ext cx="8520600" cy="839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100"/>
              <a:buFont typeface="Calibri"/>
              <a:buNone/>
            </a:pPr>
            <a:r>
              <a:rPr lang="en"/>
              <a:t>Parent/Family Overview &amp; Training</a:t>
            </a:r>
            <a:endParaRPr/>
          </a:p>
          <a:p>
            <a:pPr marL="0" lvl="0" indent="0" algn="l" rtl="0">
              <a:lnSpc>
                <a:spcPct val="90000"/>
              </a:lnSpc>
              <a:spcBef>
                <a:spcPts val="0"/>
              </a:spcBef>
              <a:spcAft>
                <a:spcPts val="0"/>
              </a:spcAft>
              <a:buClr>
                <a:schemeClr val="dk1"/>
              </a:buClr>
              <a:buSzPts val="2100"/>
              <a:buFont typeface="Calibri"/>
              <a:buNone/>
            </a:pPr>
            <a:r>
              <a:rPr lang="en" sz="1800"/>
              <a:t>Rolling out CICO Training for families</a:t>
            </a:r>
            <a:endParaRPr/>
          </a:p>
        </p:txBody>
      </p:sp>
      <p:sp>
        <p:nvSpPr>
          <p:cNvPr id="407" name="Google Shape;407;p57"/>
          <p:cNvSpPr txBox="1">
            <a:spLocks noGrp="1"/>
          </p:cNvSpPr>
          <p:nvPr>
            <p:ph type="body" idx="1"/>
          </p:nvPr>
        </p:nvSpPr>
        <p:spPr>
          <a:xfrm>
            <a:off x="311700" y="1084950"/>
            <a:ext cx="8520600" cy="3541500"/>
          </a:xfrm>
          <a:prstGeom prst="rect">
            <a:avLst/>
          </a:prstGeom>
          <a:noFill/>
          <a:ln>
            <a:noFill/>
          </a:ln>
        </p:spPr>
        <p:txBody>
          <a:bodyPr spcFirstLastPara="1" wrap="square" lIns="91425" tIns="91425" rIns="91425" bIns="91425" anchor="t" anchorCtr="0">
            <a:noAutofit/>
          </a:bodyPr>
          <a:lstStyle/>
          <a:p>
            <a:pPr marL="457200" lvl="0" indent="-336550" algn="l" rtl="0">
              <a:lnSpc>
                <a:spcPct val="100000"/>
              </a:lnSpc>
              <a:spcBef>
                <a:spcPts val="600"/>
              </a:spcBef>
              <a:spcAft>
                <a:spcPts val="0"/>
              </a:spcAft>
              <a:buClr>
                <a:srgbClr val="000000"/>
              </a:buClr>
              <a:buSzPts val="1300"/>
              <a:buChar char="●"/>
            </a:pPr>
            <a:r>
              <a:rPr lang="en" sz="2100" b="1">
                <a:solidFill>
                  <a:schemeClr val="dk1"/>
                </a:solidFill>
              </a:rPr>
              <a:t>For all families, provide general information about CICO as part of MTSS:</a:t>
            </a:r>
            <a:endParaRPr sz="2100" b="1">
              <a:solidFill>
                <a:schemeClr val="dk1"/>
              </a:solidFill>
            </a:endParaRPr>
          </a:p>
          <a:p>
            <a:pPr marL="914400" lvl="0" indent="-336550" algn="l" rtl="0">
              <a:lnSpc>
                <a:spcPct val="100000"/>
              </a:lnSpc>
              <a:spcBef>
                <a:spcPts val="600"/>
              </a:spcBef>
              <a:spcAft>
                <a:spcPts val="0"/>
              </a:spcAft>
              <a:buClr>
                <a:srgbClr val="000000"/>
              </a:buClr>
              <a:buSzPts val="1300"/>
              <a:buChar char="●"/>
            </a:pPr>
            <a:r>
              <a:rPr lang="en" sz="2100">
                <a:solidFill>
                  <a:schemeClr val="dk1"/>
                </a:solidFill>
              </a:rPr>
              <a:t>Post on school website and/or via handbook</a:t>
            </a:r>
            <a:endParaRPr sz="2100">
              <a:solidFill>
                <a:schemeClr val="dk1"/>
              </a:solidFill>
            </a:endParaRPr>
          </a:p>
          <a:p>
            <a:pPr marL="914400" lvl="0" indent="-336550" algn="l" rtl="0">
              <a:lnSpc>
                <a:spcPct val="100000"/>
              </a:lnSpc>
              <a:spcBef>
                <a:spcPts val="0"/>
              </a:spcBef>
              <a:spcAft>
                <a:spcPts val="0"/>
              </a:spcAft>
              <a:buClr>
                <a:schemeClr val="dk1"/>
              </a:buClr>
              <a:buSzPts val="1300"/>
              <a:buChar char="●"/>
            </a:pPr>
            <a:r>
              <a:rPr lang="en" sz="2100">
                <a:solidFill>
                  <a:schemeClr val="dk1"/>
                </a:solidFill>
              </a:rPr>
              <a:t>Share through school newsletter</a:t>
            </a:r>
            <a:endParaRPr sz="2100">
              <a:solidFill>
                <a:schemeClr val="dk1"/>
              </a:solidFill>
            </a:endParaRPr>
          </a:p>
          <a:p>
            <a:pPr marL="914400" lvl="0" indent="-336550" algn="l" rtl="0">
              <a:lnSpc>
                <a:spcPct val="100000"/>
              </a:lnSpc>
              <a:spcBef>
                <a:spcPts val="0"/>
              </a:spcBef>
              <a:spcAft>
                <a:spcPts val="0"/>
              </a:spcAft>
              <a:buClr>
                <a:schemeClr val="dk1"/>
              </a:buClr>
              <a:buSzPts val="1300"/>
              <a:buChar char="●"/>
            </a:pPr>
            <a:r>
              <a:rPr lang="en" sz="2100">
                <a:solidFill>
                  <a:schemeClr val="dk1"/>
                </a:solidFill>
              </a:rPr>
              <a:t>Orient during open house</a:t>
            </a:r>
            <a:endParaRPr sz="1900">
              <a:solidFill>
                <a:schemeClr val="dk1"/>
              </a:solidFill>
            </a:endParaRPr>
          </a:p>
          <a:p>
            <a:pPr marL="457200" lvl="0" indent="-336550" algn="l" rtl="0">
              <a:lnSpc>
                <a:spcPct val="100000"/>
              </a:lnSpc>
              <a:spcBef>
                <a:spcPts val="600"/>
              </a:spcBef>
              <a:spcAft>
                <a:spcPts val="0"/>
              </a:spcAft>
              <a:buClr>
                <a:srgbClr val="000000"/>
              </a:buClr>
              <a:buSzPts val="1300"/>
              <a:buChar char="●"/>
            </a:pPr>
            <a:r>
              <a:rPr lang="en" sz="2100" b="1">
                <a:solidFill>
                  <a:schemeClr val="dk1"/>
                </a:solidFill>
              </a:rPr>
              <a:t>For families of participating students: </a:t>
            </a:r>
            <a:r>
              <a:rPr lang="en" sz="2100" b="1">
                <a:solidFill>
                  <a:srgbClr val="465E9C"/>
                </a:solidFill>
              </a:rPr>
              <a:t> </a:t>
            </a:r>
            <a:endParaRPr sz="2100" b="1">
              <a:solidFill>
                <a:schemeClr val="dk1"/>
              </a:solidFill>
            </a:endParaRPr>
          </a:p>
          <a:p>
            <a:pPr marL="914400" lvl="1" indent="-336550" algn="l" rtl="0">
              <a:lnSpc>
                <a:spcPct val="100000"/>
              </a:lnSpc>
              <a:spcBef>
                <a:spcPts val="0"/>
              </a:spcBef>
              <a:spcAft>
                <a:spcPts val="0"/>
              </a:spcAft>
              <a:buClr>
                <a:schemeClr val="dk1"/>
              </a:buClr>
              <a:buSzPts val="1300"/>
              <a:buChar char="○"/>
            </a:pPr>
            <a:r>
              <a:rPr lang="en" sz="1900">
                <a:solidFill>
                  <a:schemeClr val="dk1"/>
                </a:solidFill>
              </a:rPr>
              <a:t>Orient to process via direct contact (phone/zoom call/meeting)</a:t>
            </a:r>
            <a:endParaRPr sz="1900">
              <a:solidFill>
                <a:schemeClr val="dk1"/>
              </a:solidFill>
            </a:endParaRPr>
          </a:p>
          <a:p>
            <a:pPr marL="914400" lvl="1" indent="-336550" algn="l" rtl="0">
              <a:lnSpc>
                <a:spcPct val="100000"/>
              </a:lnSpc>
              <a:spcBef>
                <a:spcPts val="0"/>
              </a:spcBef>
              <a:spcAft>
                <a:spcPts val="0"/>
              </a:spcAft>
              <a:buClr>
                <a:schemeClr val="dk1"/>
              </a:buClr>
              <a:buSzPts val="1300"/>
              <a:buChar char="○"/>
            </a:pPr>
            <a:r>
              <a:rPr lang="en" sz="1900">
                <a:solidFill>
                  <a:schemeClr val="dk1"/>
                </a:solidFill>
              </a:rPr>
              <a:t>Followed up with written information (email/letter/sample DPR)</a:t>
            </a:r>
            <a:endParaRPr sz="1900">
              <a:solidFill>
                <a:schemeClr val="dk1"/>
              </a:solidFill>
            </a:endParaRPr>
          </a:p>
          <a:p>
            <a:pPr marL="914400" lvl="1" indent="-336550" algn="l" rtl="0">
              <a:lnSpc>
                <a:spcPct val="100000"/>
              </a:lnSpc>
              <a:spcBef>
                <a:spcPts val="0"/>
              </a:spcBef>
              <a:spcAft>
                <a:spcPts val="0"/>
              </a:spcAft>
              <a:buClr>
                <a:schemeClr val="dk1"/>
              </a:buClr>
              <a:buSzPts val="1300"/>
              <a:buChar char="○"/>
            </a:pPr>
            <a:r>
              <a:rPr lang="en" sz="1900">
                <a:solidFill>
                  <a:schemeClr val="dk1"/>
                </a:solidFill>
              </a:rPr>
              <a:t>Consent: check with your district’s decision makers</a:t>
            </a:r>
            <a:endParaRPr sz="1900" i="1">
              <a:solidFill>
                <a:schemeClr val="dk1"/>
              </a:solidFill>
            </a:endParaRPr>
          </a:p>
          <a:p>
            <a:pPr marL="914400" lvl="1" indent="-336550" algn="l" rtl="0">
              <a:lnSpc>
                <a:spcPct val="100000"/>
              </a:lnSpc>
              <a:spcBef>
                <a:spcPts val="0"/>
              </a:spcBef>
              <a:spcAft>
                <a:spcPts val="0"/>
              </a:spcAft>
              <a:buClr>
                <a:schemeClr val="dk1"/>
              </a:buClr>
              <a:buSzPts val="1300"/>
              <a:buChar char="○"/>
            </a:pPr>
            <a:r>
              <a:rPr lang="en" sz="1900">
                <a:solidFill>
                  <a:schemeClr val="dk1"/>
                </a:solidFill>
              </a:rPr>
              <a:t>Provide routine updates about progress</a:t>
            </a:r>
            <a:endParaRPr sz="1900">
              <a:solidFill>
                <a:schemeClr val="dk1"/>
              </a:solidFill>
            </a:endParaRPr>
          </a:p>
          <a:p>
            <a:pPr marL="457200" lvl="0" indent="0" algn="l" rtl="0">
              <a:lnSpc>
                <a:spcPct val="90000"/>
              </a:lnSpc>
              <a:spcBef>
                <a:spcPts val="0"/>
              </a:spcBef>
              <a:spcAft>
                <a:spcPts val="1600"/>
              </a:spcAft>
              <a:buClr>
                <a:schemeClr val="dk1"/>
              </a:buClr>
              <a:buSzPts val="1400"/>
              <a:buNone/>
            </a:pPr>
            <a:endParaRPr/>
          </a:p>
        </p:txBody>
      </p:sp>
      <p:pic>
        <p:nvPicPr>
          <p:cNvPr id="408" name="Google Shape;408;p57"/>
          <p:cNvPicPr preferRelativeResize="0"/>
          <p:nvPr/>
        </p:nvPicPr>
        <p:blipFill rotWithShape="1">
          <a:blip r:embed="rId3">
            <a:alphaModFix/>
          </a:blip>
          <a:srcRect/>
          <a:stretch/>
        </p:blipFill>
        <p:spPr>
          <a:xfrm>
            <a:off x="152401" y="4721450"/>
            <a:ext cx="2077891" cy="269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aphicFrame>
        <p:nvGraphicFramePr>
          <p:cNvPr id="165" name="Google Shape;165;p31"/>
          <p:cNvGraphicFramePr/>
          <p:nvPr/>
        </p:nvGraphicFramePr>
        <p:xfrm>
          <a:off x="375325" y="1042388"/>
          <a:ext cx="8256550" cy="3516892"/>
        </p:xfrm>
        <a:graphic>
          <a:graphicData uri="http://schemas.openxmlformats.org/drawingml/2006/table">
            <a:tbl>
              <a:tblPr>
                <a:noFill/>
                <a:tableStyleId>{E83564B2-A66D-437B-9AE1-2319E39010B1}</a:tableStyleId>
              </a:tblPr>
              <a:tblGrid>
                <a:gridCol w="2161550">
                  <a:extLst>
                    <a:ext uri="{9D8B030D-6E8A-4147-A177-3AD203B41FA5}">
                      <a16:colId xmlns:a16="http://schemas.microsoft.com/office/drawing/2014/main" val="20000"/>
                    </a:ext>
                  </a:extLst>
                </a:gridCol>
                <a:gridCol w="6095000">
                  <a:extLst>
                    <a:ext uri="{9D8B030D-6E8A-4147-A177-3AD203B41FA5}">
                      <a16:colId xmlns:a16="http://schemas.microsoft.com/office/drawing/2014/main" val="20001"/>
                    </a:ext>
                  </a:extLst>
                </a:gridCol>
              </a:tblGrid>
              <a:tr h="427425">
                <a:tc>
                  <a:txBody>
                    <a:bodyPr/>
                    <a:lstStyle/>
                    <a:p>
                      <a:pPr marL="0" lvl="0" indent="0" algn="l" rtl="0">
                        <a:spcBef>
                          <a:spcPts val="0"/>
                        </a:spcBef>
                        <a:spcAft>
                          <a:spcPts val="0"/>
                        </a:spcAft>
                        <a:buNone/>
                      </a:pPr>
                      <a:r>
                        <a:rPr lang="en" sz="2000"/>
                        <a:t>We are...</a:t>
                      </a:r>
                      <a:endParaRPr sz="2000"/>
                    </a:p>
                  </a:txBody>
                  <a:tcPr marL="91425" marR="91425" marT="91425" marB="91425">
                    <a:solidFill>
                      <a:schemeClr val="lt2"/>
                    </a:solidFill>
                  </a:tcPr>
                </a:tc>
                <a:tc>
                  <a:txBody>
                    <a:bodyPr/>
                    <a:lstStyle/>
                    <a:p>
                      <a:pPr marL="0" lvl="0" indent="0" algn="l" rtl="0">
                        <a:lnSpc>
                          <a:spcPct val="120000"/>
                        </a:lnSpc>
                        <a:spcBef>
                          <a:spcPts val="0"/>
                        </a:spcBef>
                        <a:spcAft>
                          <a:spcPts val="0"/>
                        </a:spcAft>
                        <a:buNone/>
                      </a:pPr>
                      <a:r>
                        <a:rPr lang="en" sz="1800" b="1"/>
                        <a:t>Virtual Meetings</a:t>
                      </a:r>
                      <a:endParaRPr/>
                    </a:p>
                  </a:txBody>
                  <a:tcPr marL="91425" marR="91425" marT="91425" marB="91425">
                    <a:solidFill>
                      <a:schemeClr val="lt2"/>
                    </a:solidFill>
                  </a:tcPr>
                </a:tc>
                <a:extLst>
                  <a:ext uri="{0D108BD9-81ED-4DB2-BD59-A6C34878D82A}">
                    <a16:rowId xmlns:a16="http://schemas.microsoft.com/office/drawing/2014/main" val="10000"/>
                  </a:ext>
                </a:extLst>
              </a:tr>
              <a:tr h="758200">
                <a:tc>
                  <a:txBody>
                    <a:bodyPr/>
                    <a:lstStyle/>
                    <a:p>
                      <a:pPr marL="0" lvl="0" indent="0" algn="ctr" rtl="0">
                        <a:lnSpc>
                          <a:spcPct val="120000"/>
                        </a:lnSpc>
                        <a:spcBef>
                          <a:spcPts val="0"/>
                        </a:spcBef>
                        <a:spcAft>
                          <a:spcPts val="0"/>
                        </a:spcAft>
                        <a:buClr>
                          <a:srgbClr val="A2FFE8"/>
                        </a:buClr>
                        <a:buSzPts val="1800"/>
                        <a:buFont typeface="Times New Roman"/>
                        <a:buNone/>
                      </a:pPr>
                      <a:r>
                        <a:rPr lang="en" sz="2400" b="1">
                          <a:solidFill>
                            <a:srgbClr val="1A1A1A"/>
                          </a:solidFill>
                        </a:rPr>
                        <a:t>ENGAGED</a:t>
                      </a:r>
                      <a:endParaRPr sz="2400" b="1">
                        <a:solidFill>
                          <a:srgbClr val="1A1A1A"/>
                        </a:solidFill>
                      </a:endParaRPr>
                    </a:p>
                    <a:p>
                      <a:pPr marL="0" lvl="0" indent="0" algn="l" rtl="0">
                        <a:spcBef>
                          <a:spcPts val="0"/>
                        </a:spcBef>
                        <a:spcAft>
                          <a:spcPts val="0"/>
                        </a:spcAft>
                        <a:buNone/>
                      </a:pPr>
                      <a:endParaRPr sz="2000"/>
                    </a:p>
                  </a:txBody>
                  <a:tcPr marL="91425" marR="91425" marT="91425" marB="91425"/>
                </a:tc>
                <a:tc>
                  <a:txBody>
                    <a:bodyPr/>
                    <a:lstStyle/>
                    <a:p>
                      <a:pPr marL="266700" lvl="0" indent="-260350" algn="l" rtl="0">
                        <a:lnSpc>
                          <a:spcPct val="115000"/>
                        </a:lnSpc>
                        <a:spcBef>
                          <a:spcPts val="0"/>
                        </a:spcBef>
                        <a:spcAft>
                          <a:spcPts val="0"/>
                        </a:spcAft>
                        <a:buSzPts val="1700"/>
                        <a:buChar char="●"/>
                      </a:pPr>
                      <a:r>
                        <a:rPr lang="en" sz="1700"/>
                        <a:t>Unmute yourself or use chat box to ask questions</a:t>
                      </a:r>
                      <a:endParaRPr sz="1000"/>
                    </a:p>
                    <a:p>
                      <a:pPr marL="266700" lvl="0" indent="-260350" algn="l" rtl="0">
                        <a:lnSpc>
                          <a:spcPct val="115000"/>
                        </a:lnSpc>
                        <a:spcBef>
                          <a:spcPts val="0"/>
                        </a:spcBef>
                        <a:spcAft>
                          <a:spcPts val="0"/>
                        </a:spcAft>
                        <a:buSzPts val="1700"/>
                        <a:buChar char="●"/>
                      </a:pPr>
                      <a:r>
                        <a:rPr lang="en" sz="1700"/>
                        <a:t>Use video when possible, especially when speaking</a:t>
                      </a:r>
                      <a:endParaRPr sz="1300"/>
                    </a:p>
                  </a:txBody>
                  <a:tcPr marL="91425" marR="91425" marT="91425" marB="91425"/>
                </a:tc>
                <a:extLst>
                  <a:ext uri="{0D108BD9-81ED-4DB2-BD59-A6C34878D82A}">
                    <a16:rowId xmlns:a16="http://schemas.microsoft.com/office/drawing/2014/main" val="10001"/>
                  </a:ext>
                </a:extLst>
              </a:tr>
              <a:tr h="945575">
                <a:tc>
                  <a:txBody>
                    <a:bodyPr/>
                    <a:lstStyle/>
                    <a:p>
                      <a:pPr marL="0" lvl="0" indent="0" algn="ctr" rtl="0">
                        <a:lnSpc>
                          <a:spcPct val="120000"/>
                        </a:lnSpc>
                        <a:spcBef>
                          <a:spcPts val="0"/>
                        </a:spcBef>
                        <a:spcAft>
                          <a:spcPts val="0"/>
                        </a:spcAft>
                        <a:buClr>
                          <a:srgbClr val="A2FFE8"/>
                        </a:buClr>
                        <a:buSzPts val="1800"/>
                        <a:buFont typeface="Times New Roman"/>
                        <a:buNone/>
                      </a:pPr>
                      <a:r>
                        <a:rPr lang="en" sz="2400" b="1">
                          <a:solidFill>
                            <a:srgbClr val="1A1A1A"/>
                          </a:solidFill>
                        </a:rPr>
                        <a:t>REFLECTIVE</a:t>
                      </a:r>
                      <a:endParaRPr sz="2000"/>
                    </a:p>
                  </a:txBody>
                  <a:tcPr marL="91425" marR="91425" marT="91425" marB="91425">
                    <a:solidFill>
                      <a:schemeClr val="lt2"/>
                    </a:solidFill>
                  </a:tcPr>
                </a:tc>
                <a:tc>
                  <a:txBody>
                    <a:bodyPr/>
                    <a:lstStyle/>
                    <a:p>
                      <a:pPr marL="266700" lvl="0" indent="-260350" algn="l" rtl="0">
                        <a:lnSpc>
                          <a:spcPct val="115000"/>
                        </a:lnSpc>
                        <a:spcBef>
                          <a:spcPts val="0"/>
                        </a:spcBef>
                        <a:spcAft>
                          <a:spcPts val="0"/>
                        </a:spcAft>
                        <a:buSzPts val="1700"/>
                        <a:buChar char="●"/>
                      </a:pPr>
                      <a:r>
                        <a:rPr lang="en" sz="1700"/>
                        <a:t>Consider how to implement or refine CICO in your context</a:t>
                      </a:r>
                      <a:endParaRPr sz="1700"/>
                    </a:p>
                    <a:p>
                      <a:pPr marL="266700" lvl="0" indent="-260350" algn="l" rtl="0">
                        <a:lnSpc>
                          <a:spcPct val="115000"/>
                        </a:lnSpc>
                        <a:spcBef>
                          <a:spcPts val="0"/>
                        </a:spcBef>
                        <a:spcAft>
                          <a:spcPts val="0"/>
                        </a:spcAft>
                        <a:buSzPts val="1700"/>
                        <a:buChar char="●"/>
                      </a:pPr>
                      <a:r>
                        <a:rPr lang="en" sz="1700"/>
                        <a:t>Note follow up questions for District MTSS/PBS Coach or DE-PBS Team </a:t>
                      </a:r>
                      <a:endParaRPr sz="1300"/>
                    </a:p>
                  </a:txBody>
                  <a:tcPr marL="91425" marR="91425" marT="91425" marB="91425">
                    <a:solidFill>
                      <a:schemeClr val="lt2"/>
                    </a:solidFill>
                  </a:tcPr>
                </a:tc>
                <a:extLst>
                  <a:ext uri="{0D108BD9-81ED-4DB2-BD59-A6C34878D82A}">
                    <a16:rowId xmlns:a16="http://schemas.microsoft.com/office/drawing/2014/main" val="10002"/>
                  </a:ext>
                </a:extLst>
              </a:tr>
              <a:tr h="1028675">
                <a:tc>
                  <a:txBody>
                    <a:bodyPr/>
                    <a:lstStyle/>
                    <a:p>
                      <a:pPr marL="0" lvl="0" indent="0" algn="ctr" rtl="0">
                        <a:lnSpc>
                          <a:spcPct val="120000"/>
                        </a:lnSpc>
                        <a:spcBef>
                          <a:spcPts val="0"/>
                        </a:spcBef>
                        <a:spcAft>
                          <a:spcPts val="0"/>
                        </a:spcAft>
                        <a:buClr>
                          <a:srgbClr val="A2FFE8"/>
                        </a:buClr>
                        <a:buSzPts val="1800"/>
                        <a:buFont typeface="Times New Roman"/>
                        <a:buNone/>
                      </a:pPr>
                      <a:r>
                        <a:rPr lang="en" sz="2400" b="1">
                          <a:solidFill>
                            <a:srgbClr val="1A1A1A"/>
                          </a:solidFill>
                        </a:rPr>
                        <a:t>SUPPORTIVE</a:t>
                      </a:r>
                      <a:endParaRPr sz="2000"/>
                    </a:p>
                  </a:txBody>
                  <a:tcPr marL="91425" marR="91425" marT="91425" marB="91425"/>
                </a:tc>
                <a:tc>
                  <a:txBody>
                    <a:bodyPr/>
                    <a:lstStyle/>
                    <a:p>
                      <a:pPr marL="266700" lvl="0" indent="-260350" algn="l" rtl="0">
                        <a:lnSpc>
                          <a:spcPct val="115000"/>
                        </a:lnSpc>
                        <a:spcBef>
                          <a:spcPts val="0"/>
                        </a:spcBef>
                        <a:spcAft>
                          <a:spcPts val="0"/>
                        </a:spcAft>
                        <a:buSzPts val="1700"/>
                        <a:buChar char="●"/>
                      </a:pPr>
                      <a:r>
                        <a:rPr lang="en" sz="1700"/>
                        <a:t>Share successes, ideas, useful resources</a:t>
                      </a:r>
                      <a:endParaRPr sz="1700"/>
                    </a:p>
                    <a:p>
                      <a:pPr marL="266700" lvl="0" indent="-260350" algn="l" rtl="0">
                        <a:lnSpc>
                          <a:spcPct val="115000"/>
                        </a:lnSpc>
                        <a:spcBef>
                          <a:spcPts val="0"/>
                        </a:spcBef>
                        <a:spcAft>
                          <a:spcPts val="0"/>
                        </a:spcAft>
                        <a:buSzPts val="1700"/>
                        <a:buChar char="●"/>
                      </a:pPr>
                      <a:r>
                        <a:rPr lang="en" sz="1700"/>
                        <a:t>Listen with openness and understanding</a:t>
                      </a:r>
                      <a:endParaRPr sz="1700"/>
                    </a:p>
                    <a:p>
                      <a:pPr marL="266700" lvl="0" indent="-260350" algn="l" rtl="0">
                        <a:lnSpc>
                          <a:spcPct val="115000"/>
                        </a:lnSpc>
                        <a:spcBef>
                          <a:spcPts val="0"/>
                        </a:spcBef>
                        <a:spcAft>
                          <a:spcPts val="0"/>
                        </a:spcAft>
                        <a:buSzPts val="1700"/>
                        <a:buChar char="●"/>
                      </a:pPr>
                      <a:r>
                        <a:rPr lang="en" sz="1700"/>
                        <a:t>Attend to your own needs</a:t>
                      </a:r>
                      <a:endParaRPr sz="1300"/>
                    </a:p>
                  </a:txBody>
                  <a:tcPr marL="91425" marR="91425" marT="91425" marB="91425"/>
                </a:tc>
                <a:extLst>
                  <a:ext uri="{0D108BD9-81ED-4DB2-BD59-A6C34878D82A}">
                    <a16:rowId xmlns:a16="http://schemas.microsoft.com/office/drawing/2014/main" val="10003"/>
                  </a:ext>
                </a:extLst>
              </a:tr>
            </a:tbl>
          </a:graphicData>
        </a:graphic>
      </p:graphicFrame>
      <p:sp>
        <p:nvSpPr>
          <p:cNvPr id="166" name="Google Shape;166;p31"/>
          <p:cNvSpPr txBox="1"/>
          <p:nvPr/>
        </p:nvSpPr>
        <p:spPr>
          <a:xfrm>
            <a:off x="443725" y="273575"/>
            <a:ext cx="6620700" cy="6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BF9000"/>
                </a:solidFill>
              </a:rPr>
              <a:t>Meeting Expectations</a:t>
            </a:r>
            <a:r>
              <a:rPr lang="en" sz="2500" b="1">
                <a:solidFill>
                  <a:schemeClr val="dk1"/>
                </a:solidFill>
              </a:rPr>
              <a:t> </a:t>
            </a:r>
            <a:endParaRPr sz="2500" b="1">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8"/>
          <p:cNvSpPr txBox="1">
            <a:spLocks noGrp="1"/>
          </p:cNvSpPr>
          <p:nvPr>
            <p:ph type="title"/>
          </p:nvPr>
        </p:nvSpPr>
        <p:spPr>
          <a:xfrm>
            <a:off x="311700" y="150850"/>
            <a:ext cx="8520600" cy="839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100"/>
              <a:buFont typeface="Calibri"/>
              <a:buNone/>
            </a:pPr>
            <a:r>
              <a:rPr lang="en"/>
              <a:t>Parent/Family Overview &amp; Training</a:t>
            </a:r>
            <a:endParaRPr/>
          </a:p>
          <a:p>
            <a:pPr marL="0" lvl="0" indent="0" algn="l" rtl="0">
              <a:lnSpc>
                <a:spcPct val="90000"/>
              </a:lnSpc>
              <a:spcBef>
                <a:spcPts val="0"/>
              </a:spcBef>
              <a:spcAft>
                <a:spcPts val="0"/>
              </a:spcAft>
              <a:buClr>
                <a:schemeClr val="dk1"/>
              </a:buClr>
              <a:buSzPts val="2100"/>
              <a:buFont typeface="Calibri"/>
              <a:buNone/>
            </a:pPr>
            <a:r>
              <a:rPr lang="en" sz="1800"/>
              <a:t>Rolling out CICO Training for families</a:t>
            </a:r>
            <a:endParaRPr/>
          </a:p>
        </p:txBody>
      </p:sp>
      <p:sp>
        <p:nvSpPr>
          <p:cNvPr id="414" name="Google Shape;414;p58"/>
          <p:cNvSpPr txBox="1">
            <a:spLocks noGrp="1"/>
          </p:cNvSpPr>
          <p:nvPr>
            <p:ph type="body" idx="1"/>
          </p:nvPr>
        </p:nvSpPr>
        <p:spPr>
          <a:xfrm>
            <a:off x="311700" y="989950"/>
            <a:ext cx="8520600" cy="3731400"/>
          </a:xfrm>
          <a:prstGeom prst="rect">
            <a:avLst/>
          </a:prstGeom>
          <a:noFill/>
          <a:ln>
            <a:noFill/>
          </a:ln>
        </p:spPr>
        <p:txBody>
          <a:bodyPr spcFirstLastPara="1" wrap="square" lIns="91425" tIns="91425" rIns="91425" bIns="91425" anchor="t" anchorCtr="0">
            <a:noAutofit/>
          </a:bodyPr>
          <a:lstStyle/>
          <a:p>
            <a:pPr marL="457200" lvl="0" indent="-368300" algn="l" rtl="0">
              <a:lnSpc>
                <a:spcPct val="70000"/>
              </a:lnSpc>
              <a:spcBef>
                <a:spcPts val="600"/>
              </a:spcBef>
              <a:spcAft>
                <a:spcPts val="0"/>
              </a:spcAft>
              <a:buClr>
                <a:srgbClr val="000000"/>
              </a:buClr>
              <a:buSzPts val="1800"/>
              <a:buFont typeface="Calibri"/>
              <a:buChar char="●"/>
            </a:pPr>
            <a:r>
              <a:rPr lang="en">
                <a:solidFill>
                  <a:schemeClr val="dk1"/>
                </a:solidFill>
              </a:rPr>
              <a:t>Provide an overview of CICO for families of participating students </a:t>
            </a:r>
            <a:r>
              <a:rPr lang="en" b="1">
                <a:solidFill>
                  <a:schemeClr val="dk1"/>
                </a:solidFill>
              </a:rPr>
              <a:t> </a:t>
            </a:r>
            <a:r>
              <a:rPr lang="en" b="1">
                <a:solidFill>
                  <a:srgbClr val="465E9C"/>
                </a:solidFill>
              </a:rPr>
              <a:t> </a:t>
            </a:r>
            <a:endParaRPr b="1">
              <a:solidFill>
                <a:schemeClr val="dk1"/>
              </a:solidFill>
            </a:endParaRPr>
          </a:p>
          <a:p>
            <a:pPr marL="914400" lvl="1" indent="-361950" algn="l" rtl="0">
              <a:lnSpc>
                <a:spcPct val="70000"/>
              </a:lnSpc>
              <a:spcBef>
                <a:spcPts val="600"/>
              </a:spcBef>
              <a:spcAft>
                <a:spcPts val="0"/>
              </a:spcAft>
              <a:buClr>
                <a:schemeClr val="dk1"/>
              </a:buClr>
              <a:buSzPts val="1700"/>
              <a:buChar char="○"/>
            </a:pPr>
            <a:r>
              <a:rPr lang="en" sz="1700">
                <a:solidFill>
                  <a:schemeClr val="dk1"/>
                </a:solidFill>
              </a:rPr>
              <a:t>Purpose of CICO</a:t>
            </a:r>
            <a:endParaRPr sz="1700">
              <a:solidFill>
                <a:schemeClr val="dk1"/>
              </a:solidFill>
            </a:endParaRPr>
          </a:p>
          <a:p>
            <a:pPr marL="914400" lvl="1" indent="-361950" algn="l" rtl="0">
              <a:lnSpc>
                <a:spcPct val="70000"/>
              </a:lnSpc>
              <a:spcBef>
                <a:spcPts val="600"/>
              </a:spcBef>
              <a:spcAft>
                <a:spcPts val="0"/>
              </a:spcAft>
              <a:buClr>
                <a:schemeClr val="dk1"/>
              </a:buClr>
              <a:buSzPts val="1700"/>
              <a:buChar char="○"/>
            </a:pPr>
            <a:r>
              <a:rPr lang="en" sz="1700">
                <a:solidFill>
                  <a:schemeClr val="dk1"/>
                </a:solidFill>
              </a:rPr>
              <a:t>Expectations for their child’s participation</a:t>
            </a:r>
            <a:endParaRPr sz="1700">
              <a:solidFill>
                <a:schemeClr val="dk1"/>
              </a:solidFill>
            </a:endParaRPr>
          </a:p>
          <a:p>
            <a:pPr marL="1371600" lvl="2" indent="-336550" algn="l" rtl="0">
              <a:spcBef>
                <a:spcPts val="0"/>
              </a:spcBef>
              <a:spcAft>
                <a:spcPts val="0"/>
              </a:spcAft>
              <a:buClr>
                <a:schemeClr val="dk1"/>
              </a:buClr>
              <a:buSzPts val="1700"/>
              <a:buChar char="■"/>
            </a:pPr>
            <a:r>
              <a:rPr lang="en" sz="1700">
                <a:solidFill>
                  <a:schemeClr val="dk1"/>
                </a:solidFill>
              </a:rPr>
              <a:t>Check-in with partner CICO Facilitator</a:t>
            </a:r>
            <a:endParaRPr sz="1700">
              <a:solidFill>
                <a:schemeClr val="dk1"/>
              </a:solidFill>
            </a:endParaRPr>
          </a:p>
          <a:p>
            <a:pPr marL="1371600" lvl="2" indent="-336550" algn="l" rtl="0">
              <a:spcBef>
                <a:spcPts val="0"/>
              </a:spcBef>
              <a:spcAft>
                <a:spcPts val="0"/>
              </a:spcAft>
              <a:buClr>
                <a:schemeClr val="dk1"/>
              </a:buClr>
              <a:buSzPts val="1700"/>
              <a:buChar char="■"/>
            </a:pPr>
            <a:r>
              <a:rPr lang="en" sz="1700">
                <a:solidFill>
                  <a:schemeClr val="dk1"/>
                </a:solidFill>
              </a:rPr>
              <a:t>Teacher feedback throughout the day</a:t>
            </a:r>
            <a:endParaRPr sz="1700">
              <a:solidFill>
                <a:schemeClr val="dk1"/>
              </a:solidFill>
            </a:endParaRPr>
          </a:p>
          <a:p>
            <a:pPr marL="1371600" lvl="2" indent="-336550" algn="l" rtl="0">
              <a:spcBef>
                <a:spcPts val="0"/>
              </a:spcBef>
              <a:spcAft>
                <a:spcPts val="0"/>
              </a:spcAft>
              <a:buClr>
                <a:schemeClr val="dk1"/>
              </a:buClr>
              <a:buSzPts val="1700"/>
              <a:buChar char="■"/>
            </a:pPr>
            <a:r>
              <a:rPr lang="en" sz="1700">
                <a:solidFill>
                  <a:schemeClr val="dk1"/>
                </a:solidFill>
              </a:rPr>
              <a:t>Check-out partner CICO Facilitator</a:t>
            </a:r>
            <a:endParaRPr sz="1700">
              <a:solidFill>
                <a:schemeClr val="dk1"/>
              </a:solidFill>
            </a:endParaRPr>
          </a:p>
          <a:p>
            <a:pPr marL="1371600" lvl="2" indent="-336550" algn="l" rtl="0">
              <a:spcBef>
                <a:spcPts val="0"/>
              </a:spcBef>
              <a:spcAft>
                <a:spcPts val="0"/>
              </a:spcAft>
              <a:buClr>
                <a:schemeClr val="dk1"/>
              </a:buClr>
              <a:buSzPts val="1700"/>
              <a:buChar char="■"/>
            </a:pPr>
            <a:r>
              <a:rPr lang="en" sz="1700">
                <a:solidFill>
                  <a:schemeClr val="dk1"/>
                </a:solidFill>
              </a:rPr>
              <a:t>Reinforcement system</a:t>
            </a:r>
            <a:endParaRPr sz="1700">
              <a:solidFill>
                <a:schemeClr val="dk1"/>
              </a:solidFill>
            </a:endParaRPr>
          </a:p>
          <a:p>
            <a:pPr marL="914400" lvl="1" indent="-361950" algn="l" rtl="0">
              <a:lnSpc>
                <a:spcPct val="70000"/>
              </a:lnSpc>
              <a:spcBef>
                <a:spcPts val="600"/>
              </a:spcBef>
              <a:spcAft>
                <a:spcPts val="0"/>
              </a:spcAft>
              <a:buClr>
                <a:schemeClr val="dk1"/>
              </a:buClr>
              <a:buSzPts val="1700"/>
              <a:buChar char="○"/>
            </a:pPr>
            <a:r>
              <a:rPr lang="en" sz="1700">
                <a:solidFill>
                  <a:schemeClr val="dk1"/>
                </a:solidFill>
              </a:rPr>
              <a:t>Home component</a:t>
            </a:r>
            <a:endParaRPr sz="1700">
              <a:solidFill>
                <a:schemeClr val="dk1"/>
              </a:solidFill>
            </a:endParaRPr>
          </a:p>
          <a:p>
            <a:pPr marL="1371600" lvl="2" indent="-336550" algn="l" rtl="0">
              <a:lnSpc>
                <a:spcPct val="70000"/>
              </a:lnSpc>
              <a:spcBef>
                <a:spcPts val="600"/>
              </a:spcBef>
              <a:spcAft>
                <a:spcPts val="0"/>
              </a:spcAft>
              <a:buClr>
                <a:schemeClr val="dk1"/>
              </a:buClr>
              <a:buSzPts val="1700"/>
              <a:buChar char="■"/>
            </a:pPr>
            <a:r>
              <a:rPr lang="en" sz="1700">
                <a:solidFill>
                  <a:schemeClr val="dk1"/>
                </a:solidFill>
              </a:rPr>
              <a:t>Reviewing DPR &amp; providing positive feedback</a:t>
            </a:r>
            <a:endParaRPr sz="1700">
              <a:solidFill>
                <a:schemeClr val="dk1"/>
              </a:solidFill>
            </a:endParaRPr>
          </a:p>
          <a:p>
            <a:pPr marL="1371600" lvl="2" indent="-336550" algn="l" rtl="0">
              <a:lnSpc>
                <a:spcPct val="70000"/>
              </a:lnSpc>
              <a:spcBef>
                <a:spcPts val="600"/>
              </a:spcBef>
              <a:spcAft>
                <a:spcPts val="0"/>
              </a:spcAft>
              <a:buClr>
                <a:schemeClr val="dk1"/>
              </a:buClr>
              <a:buSzPts val="1700"/>
              <a:buChar char="■"/>
            </a:pPr>
            <a:r>
              <a:rPr lang="en" sz="1700">
                <a:solidFill>
                  <a:schemeClr val="dk1"/>
                </a:solidFill>
              </a:rPr>
              <a:t>Contact for questions</a:t>
            </a:r>
            <a:endParaRPr sz="1700">
              <a:solidFill>
                <a:schemeClr val="dk1"/>
              </a:solidFill>
            </a:endParaRPr>
          </a:p>
          <a:p>
            <a:pPr marL="0" lvl="0" indent="0" algn="l" rtl="0">
              <a:lnSpc>
                <a:spcPct val="90000"/>
              </a:lnSpc>
              <a:spcBef>
                <a:spcPts val="0"/>
              </a:spcBef>
              <a:spcAft>
                <a:spcPts val="0"/>
              </a:spcAft>
              <a:buClr>
                <a:schemeClr val="dk1"/>
              </a:buClr>
              <a:buSzPts val="1400"/>
              <a:buNone/>
            </a:pPr>
            <a:endParaRPr b="1">
              <a:solidFill>
                <a:schemeClr val="dk1"/>
              </a:solidFill>
            </a:endParaRPr>
          </a:p>
          <a:p>
            <a:pPr marL="0" lvl="0" indent="0" algn="l" rtl="0">
              <a:lnSpc>
                <a:spcPct val="100000"/>
              </a:lnSpc>
              <a:spcBef>
                <a:spcPts val="0"/>
              </a:spcBef>
              <a:spcAft>
                <a:spcPts val="0"/>
              </a:spcAft>
              <a:buClr>
                <a:schemeClr val="dk1"/>
              </a:buClr>
              <a:buSzPts val="1400"/>
              <a:buNone/>
            </a:pPr>
            <a:r>
              <a:rPr lang="en" b="1">
                <a:solidFill>
                  <a:schemeClr val="dk1"/>
                </a:solidFill>
              </a:rPr>
              <a:t>Resource:</a:t>
            </a:r>
            <a:r>
              <a:rPr lang="en">
                <a:solidFill>
                  <a:schemeClr val="dk1"/>
                </a:solidFill>
              </a:rPr>
              <a:t> Best Practices and Tips for Working with Families on CICO</a:t>
            </a:r>
            <a:endParaRPr>
              <a:solidFill>
                <a:schemeClr val="dk1"/>
              </a:solidFill>
            </a:endParaRPr>
          </a:p>
          <a:p>
            <a:pPr marL="0" lvl="0" indent="0" algn="l" rtl="0">
              <a:lnSpc>
                <a:spcPct val="115000"/>
              </a:lnSpc>
              <a:spcBef>
                <a:spcPts val="0"/>
              </a:spcBef>
              <a:spcAft>
                <a:spcPts val="0"/>
              </a:spcAft>
              <a:buClr>
                <a:schemeClr val="dk1"/>
              </a:buClr>
              <a:buSzPts val="1400"/>
              <a:buNone/>
            </a:pPr>
            <a:r>
              <a:rPr lang="en">
                <a:solidFill>
                  <a:schemeClr val="dk1"/>
                </a:solidFill>
              </a:rPr>
              <a:t>Includes additional guidance, sample scripts, and resources to support collaboration with families.     </a:t>
            </a:r>
            <a:endParaRPr>
              <a:solidFill>
                <a:schemeClr val="dk1"/>
              </a:solidFill>
            </a:endParaRPr>
          </a:p>
        </p:txBody>
      </p:sp>
      <p:pic>
        <p:nvPicPr>
          <p:cNvPr id="415" name="Google Shape;415;p58"/>
          <p:cNvPicPr preferRelativeResize="0"/>
          <p:nvPr/>
        </p:nvPicPr>
        <p:blipFill rotWithShape="1">
          <a:blip r:embed="rId3">
            <a:alphaModFix/>
          </a:blip>
          <a:srcRect/>
          <a:stretch/>
        </p:blipFill>
        <p:spPr>
          <a:xfrm>
            <a:off x="6551401" y="4751475"/>
            <a:ext cx="2077891" cy="269650"/>
          </a:xfrm>
          <a:prstGeom prst="rect">
            <a:avLst/>
          </a:prstGeom>
          <a:noFill/>
          <a:ln>
            <a:noFill/>
          </a:ln>
        </p:spPr>
      </p:pic>
      <p:pic>
        <p:nvPicPr>
          <p:cNvPr id="416" name="Google Shape;416;p58"/>
          <p:cNvPicPr preferRelativeResize="0"/>
          <p:nvPr/>
        </p:nvPicPr>
        <p:blipFill>
          <a:blip r:embed="rId4">
            <a:alphaModFix/>
          </a:blip>
          <a:stretch>
            <a:fillRect/>
          </a:stretch>
        </p:blipFill>
        <p:spPr>
          <a:xfrm>
            <a:off x="6276200" y="1776950"/>
            <a:ext cx="2628301" cy="13703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59"/>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990"/>
              <a:buNone/>
            </a:pPr>
            <a:r>
              <a:rPr lang="en" sz="3000"/>
              <a:t>CICO: Roles-The Adult Network</a:t>
            </a:r>
            <a:endParaRPr sz="3000"/>
          </a:p>
        </p:txBody>
      </p:sp>
      <p:sp>
        <p:nvSpPr>
          <p:cNvPr id="423" name="Google Shape;423;p59"/>
          <p:cNvSpPr txBox="1">
            <a:spLocks noGrp="1"/>
          </p:cNvSpPr>
          <p:nvPr>
            <p:ph type="body" idx="1"/>
          </p:nvPr>
        </p:nvSpPr>
        <p:spPr>
          <a:xfrm>
            <a:off x="1589875" y="1321425"/>
            <a:ext cx="6431400" cy="3768600"/>
          </a:xfrm>
          <a:prstGeom prst="rect">
            <a:avLst/>
          </a:prstGeom>
          <a:noFill/>
          <a:ln>
            <a:noFill/>
          </a:ln>
        </p:spPr>
        <p:txBody>
          <a:bodyPr spcFirstLastPara="1" wrap="square" lIns="68575" tIns="34275" rIns="68575" bIns="34275" anchor="t" anchorCtr="0">
            <a:normAutofit/>
          </a:bodyPr>
          <a:lstStyle/>
          <a:p>
            <a:pPr marL="0" lvl="1" indent="0" algn="l" rtl="0">
              <a:lnSpc>
                <a:spcPct val="80000"/>
              </a:lnSpc>
              <a:spcBef>
                <a:spcPts val="0"/>
              </a:spcBef>
              <a:spcAft>
                <a:spcPts val="0"/>
              </a:spcAft>
              <a:buClr>
                <a:schemeClr val="dk1"/>
              </a:buClr>
              <a:buFont typeface="Arial"/>
              <a:buNone/>
            </a:pPr>
            <a:r>
              <a:rPr lang="en" sz="2400" b="1">
                <a:solidFill>
                  <a:schemeClr val="dk1"/>
                </a:solidFill>
              </a:rPr>
              <a:t>CICO </a:t>
            </a:r>
            <a:r>
              <a:rPr lang="en" sz="2400" b="1">
                <a:solidFill>
                  <a:srgbClr val="FF6600"/>
                </a:solidFill>
              </a:rPr>
              <a:t>Facilitators</a:t>
            </a:r>
            <a:r>
              <a:rPr lang="en" sz="2400" b="1">
                <a:solidFill>
                  <a:schemeClr val="dk1"/>
                </a:solidFill>
              </a:rPr>
              <a:t>-Trained Staff</a:t>
            </a:r>
            <a:endParaRPr sz="2400">
              <a:solidFill>
                <a:schemeClr val="dk1"/>
              </a:solidFill>
            </a:endParaRPr>
          </a:p>
          <a:p>
            <a:pPr marL="1054100" lvl="1" indent="-304800" algn="l" rtl="0">
              <a:spcBef>
                <a:spcPts val="0"/>
              </a:spcBef>
              <a:spcAft>
                <a:spcPts val="0"/>
              </a:spcAft>
              <a:buSzPts val="2400"/>
              <a:buChar char="•"/>
            </a:pPr>
            <a:r>
              <a:rPr lang="en" sz="2400">
                <a:solidFill>
                  <a:schemeClr val="dk1"/>
                </a:solidFill>
              </a:rPr>
              <a:t>Provides CICO support services to students via brief meetings</a:t>
            </a:r>
            <a:endParaRPr sz="2400">
              <a:solidFill>
                <a:schemeClr val="dk1"/>
              </a:solidFill>
            </a:endParaRPr>
          </a:p>
          <a:p>
            <a:pPr marL="1054100" lvl="1" indent="-304800" algn="l" rtl="0">
              <a:spcBef>
                <a:spcPts val="0"/>
              </a:spcBef>
              <a:spcAft>
                <a:spcPts val="0"/>
              </a:spcAft>
              <a:buSzPts val="2400"/>
              <a:buChar char="•"/>
            </a:pPr>
            <a:r>
              <a:rPr lang="en" sz="2400">
                <a:solidFill>
                  <a:schemeClr val="dk1"/>
                </a:solidFill>
              </a:rPr>
              <a:t>Tracks and reports student progress</a:t>
            </a:r>
            <a:endParaRPr sz="2400" b="1">
              <a:solidFill>
                <a:schemeClr val="dk1"/>
              </a:solidFill>
            </a:endParaRPr>
          </a:p>
          <a:p>
            <a:pPr marL="177800" lvl="0" indent="-88900" algn="l" rtl="0">
              <a:lnSpc>
                <a:spcPct val="90000"/>
              </a:lnSpc>
              <a:spcBef>
                <a:spcPts val="800"/>
              </a:spcBef>
              <a:spcAft>
                <a:spcPts val="0"/>
              </a:spcAft>
              <a:buClr>
                <a:schemeClr val="dk1"/>
              </a:buClr>
              <a:buSzPts val="1500"/>
              <a:buNone/>
            </a:pPr>
            <a:endParaRPr sz="2400"/>
          </a:p>
          <a:p>
            <a:pPr marL="177800" lvl="0" indent="-88900" algn="l" rtl="0">
              <a:lnSpc>
                <a:spcPct val="80000"/>
              </a:lnSpc>
              <a:spcBef>
                <a:spcPts val="800"/>
              </a:spcBef>
              <a:spcAft>
                <a:spcPts val="0"/>
              </a:spcAft>
              <a:buClr>
                <a:schemeClr val="dk1"/>
              </a:buClr>
              <a:buSzPts val="1500"/>
              <a:buFont typeface="Arial"/>
              <a:buNone/>
            </a:pPr>
            <a:endParaRPr sz="2400" b="1"/>
          </a:p>
          <a:p>
            <a:pPr marL="177800" lvl="0" indent="-88900" algn="l" rtl="0">
              <a:lnSpc>
                <a:spcPct val="80000"/>
              </a:lnSpc>
              <a:spcBef>
                <a:spcPts val="800"/>
              </a:spcBef>
              <a:spcAft>
                <a:spcPts val="0"/>
              </a:spcAft>
              <a:buClr>
                <a:schemeClr val="dk1"/>
              </a:buClr>
              <a:buSzPts val="1500"/>
              <a:buFont typeface="Arial"/>
              <a:buNone/>
            </a:pPr>
            <a:endParaRPr sz="2400"/>
          </a:p>
          <a:p>
            <a:pPr marL="0" lvl="0" indent="0" algn="l" rtl="0">
              <a:lnSpc>
                <a:spcPct val="80000"/>
              </a:lnSpc>
              <a:spcBef>
                <a:spcPts val="800"/>
              </a:spcBef>
              <a:spcAft>
                <a:spcPts val="1200"/>
              </a:spcAft>
              <a:buClr>
                <a:schemeClr val="dk1"/>
              </a:buClr>
              <a:buSzPts val="2100"/>
              <a:buNone/>
            </a:pPr>
            <a:endParaRPr>
              <a:latin typeface="Calibri"/>
              <a:ea typeface="Calibri"/>
              <a:cs typeface="Calibri"/>
              <a:sym typeface="Calibri"/>
            </a:endParaRPr>
          </a:p>
        </p:txBody>
      </p:sp>
      <p:pic>
        <p:nvPicPr>
          <p:cNvPr id="425" name="Google Shape;425;p59"/>
          <p:cNvPicPr preferRelativeResize="0"/>
          <p:nvPr/>
        </p:nvPicPr>
        <p:blipFill>
          <a:blip r:embed="rId3">
            <a:alphaModFix/>
          </a:blip>
          <a:stretch>
            <a:fillRect/>
          </a:stretch>
        </p:blipFill>
        <p:spPr>
          <a:xfrm>
            <a:off x="311699" y="3183024"/>
            <a:ext cx="2942300" cy="1736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0"/>
          <p:cNvSpPr txBox="1">
            <a:spLocks noGrp="1"/>
          </p:cNvSpPr>
          <p:nvPr>
            <p:ph type="title"/>
          </p:nvPr>
        </p:nvSpPr>
        <p:spPr>
          <a:xfrm>
            <a:off x="233775" y="333769"/>
            <a:ext cx="6390600" cy="429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100"/>
              <a:buFont typeface="Calibri"/>
              <a:buNone/>
            </a:pPr>
            <a:r>
              <a:rPr lang="en"/>
              <a:t> </a:t>
            </a:r>
            <a:endParaRPr/>
          </a:p>
        </p:txBody>
      </p:sp>
      <p:sp>
        <p:nvSpPr>
          <p:cNvPr id="431" name="Google Shape;431;p60"/>
          <p:cNvSpPr txBox="1">
            <a:spLocks noGrp="1"/>
          </p:cNvSpPr>
          <p:nvPr>
            <p:ph type="body" idx="1"/>
          </p:nvPr>
        </p:nvSpPr>
        <p:spPr>
          <a:xfrm>
            <a:off x="391250" y="504675"/>
            <a:ext cx="8520600" cy="4377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800"/>
              <a:buNone/>
            </a:pPr>
            <a:r>
              <a:rPr lang="en" sz="3000" b="1">
                <a:solidFill>
                  <a:schemeClr val="dk1"/>
                </a:solidFill>
              </a:rPr>
              <a:t>CICO Intervention </a:t>
            </a:r>
            <a:r>
              <a:rPr lang="en" sz="3000" b="1">
                <a:solidFill>
                  <a:srgbClr val="FF6600"/>
                </a:solidFill>
              </a:rPr>
              <a:t>Facilitators</a:t>
            </a:r>
            <a:endParaRPr sz="1200" b="1">
              <a:solidFill>
                <a:srgbClr val="FF6600"/>
              </a:solidFill>
              <a:latin typeface="Calibri"/>
              <a:ea typeface="Calibri"/>
              <a:cs typeface="Calibri"/>
              <a:sym typeface="Calibri"/>
            </a:endParaRPr>
          </a:p>
          <a:p>
            <a:pPr marL="457200" lvl="0" indent="-368300" algn="l" rtl="0">
              <a:lnSpc>
                <a:spcPct val="90000"/>
              </a:lnSpc>
              <a:spcBef>
                <a:spcPts val="400"/>
              </a:spcBef>
              <a:spcAft>
                <a:spcPts val="0"/>
              </a:spcAft>
              <a:buClr>
                <a:schemeClr val="dk1"/>
              </a:buClr>
              <a:buSzPts val="1800"/>
              <a:buFont typeface="Calibri"/>
              <a:buChar char="●"/>
            </a:pPr>
            <a:r>
              <a:rPr lang="en" b="1">
                <a:solidFill>
                  <a:schemeClr val="dk1"/>
                </a:solidFill>
              </a:rPr>
              <a:t>Who would make good CICO Intervention Facilitator?</a:t>
            </a:r>
            <a:endParaRPr b="1">
              <a:solidFill>
                <a:schemeClr val="dk1"/>
              </a:solidFill>
            </a:endParaRPr>
          </a:p>
          <a:p>
            <a:pPr marL="914400" lvl="1" indent="-368300" algn="l" rtl="0">
              <a:lnSpc>
                <a:spcPct val="90000"/>
              </a:lnSpc>
              <a:spcBef>
                <a:spcPts val="0"/>
              </a:spcBef>
              <a:spcAft>
                <a:spcPts val="0"/>
              </a:spcAft>
              <a:buClr>
                <a:schemeClr val="dk1"/>
              </a:buClr>
              <a:buSzPts val="1800"/>
              <a:buChar char="○"/>
            </a:pPr>
            <a:r>
              <a:rPr lang="en" sz="1800">
                <a:solidFill>
                  <a:schemeClr val="dk1"/>
                </a:solidFill>
              </a:rPr>
              <a:t>Positive orientation </a:t>
            </a:r>
            <a:endParaRPr sz="1800">
              <a:solidFill>
                <a:schemeClr val="dk1"/>
              </a:solidFill>
            </a:endParaRPr>
          </a:p>
          <a:p>
            <a:pPr marL="914400" lvl="1" indent="-368300" algn="l" rtl="0">
              <a:lnSpc>
                <a:spcPct val="90000"/>
              </a:lnSpc>
              <a:spcBef>
                <a:spcPts val="0"/>
              </a:spcBef>
              <a:spcAft>
                <a:spcPts val="0"/>
              </a:spcAft>
              <a:buClr>
                <a:schemeClr val="dk1"/>
              </a:buClr>
              <a:buSzPts val="1800"/>
              <a:buChar char="○"/>
            </a:pPr>
            <a:r>
              <a:rPr lang="en" sz="1800">
                <a:solidFill>
                  <a:schemeClr val="dk1"/>
                </a:solidFill>
              </a:rPr>
              <a:t>Ability to build strong student relations</a:t>
            </a:r>
            <a:endParaRPr sz="1800">
              <a:solidFill>
                <a:schemeClr val="dk1"/>
              </a:solidFill>
            </a:endParaRPr>
          </a:p>
          <a:p>
            <a:pPr marL="914400" lvl="1" indent="-368300" algn="l" rtl="0">
              <a:lnSpc>
                <a:spcPct val="90000"/>
              </a:lnSpc>
              <a:spcBef>
                <a:spcPts val="0"/>
              </a:spcBef>
              <a:spcAft>
                <a:spcPts val="0"/>
              </a:spcAft>
              <a:buClr>
                <a:schemeClr val="dk1"/>
              </a:buClr>
              <a:buSzPts val="1800"/>
              <a:buChar char="○"/>
            </a:pPr>
            <a:r>
              <a:rPr lang="en" sz="1800">
                <a:solidFill>
                  <a:schemeClr val="dk1"/>
                </a:solidFill>
              </a:rPr>
              <a:t>Flexibility in schedule to support brief AM/PM check-in</a:t>
            </a:r>
            <a:endParaRPr sz="1800">
              <a:solidFill>
                <a:schemeClr val="dk1"/>
              </a:solidFill>
            </a:endParaRPr>
          </a:p>
          <a:p>
            <a:pPr marL="914400" lvl="1" indent="-368300" algn="l" rtl="0">
              <a:lnSpc>
                <a:spcPct val="90000"/>
              </a:lnSpc>
              <a:spcBef>
                <a:spcPts val="0"/>
              </a:spcBef>
              <a:spcAft>
                <a:spcPts val="0"/>
              </a:spcAft>
              <a:buClr>
                <a:schemeClr val="dk1"/>
              </a:buClr>
              <a:buSzPts val="1800"/>
              <a:buChar char="○"/>
            </a:pPr>
            <a:r>
              <a:rPr lang="en" sz="1800">
                <a:solidFill>
                  <a:schemeClr val="dk1"/>
                </a:solidFill>
              </a:rPr>
              <a:t>Solid organization &amp; communication skills</a:t>
            </a:r>
            <a:endParaRPr sz="1800">
              <a:solidFill>
                <a:schemeClr val="dk1"/>
              </a:solidFill>
            </a:endParaRPr>
          </a:p>
          <a:p>
            <a:pPr marL="914400" lvl="0" indent="0" algn="l" rtl="0">
              <a:lnSpc>
                <a:spcPct val="90000"/>
              </a:lnSpc>
              <a:spcBef>
                <a:spcPts val="0"/>
              </a:spcBef>
              <a:spcAft>
                <a:spcPts val="0"/>
              </a:spcAft>
              <a:buNone/>
            </a:pPr>
            <a:r>
              <a:rPr lang="en">
                <a:solidFill>
                  <a:schemeClr val="dk1"/>
                </a:solidFill>
              </a:rPr>
              <a:t> </a:t>
            </a:r>
            <a:endParaRPr>
              <a:solidFill>
                <a:schemeClr val="dk1"/>
              </a:solidFill>
            </a:endParaRPr>
          </a:p>
          <a:p>
            <a:pPr marL="457200" lvl="0" indent="-368300" algn="l" rtl="0">
              <a:lnSpc>
                <a:spcPct val="90000"/>
              </a:lnSpc>
              <a:spcBef>
                <a:spcPts val="0"/>
              </a:spcBef>
              <a:spcAft>
                <a:spcPts val="0"/>
              </a:spcAft>
              <a:buClr>
                <a:schemeClr val="dk1"/>
              </a:buClr>
              <a:buSzPts val="1800"/>
              <a:buChar char="●"/>
            </a:pPr>
            <a:r>
              <a:rPr lang="en" b="1">
                <a:solidFill>
                  <a:schemeClr val="dk1"/>
                </a:solidFill>
              </a:rPr>
              <a:t>How would facilitators prepare for this role? </a:t>
            </a:r>
            <a:endParaRPr b="1">
              <a:solidFill>
                <a:schemeClr val="dk1"/>
              </a:solidFill>
            </a:endParaRPr>
          </a:p>
          <a:p>
            <a:pPr marL="914400" lvl="1" indent="-368300" algn="l" rtl="0">
              <a:lnSpc>
                <a:spcPct val="90000"/>
              </a:lnSpc>
              <a:spcBef>
                <a:spcPts val="0"/>
              </a:spcBef>
              <a:spcAft>
                <a:spcPts val="0"/>
              </a:spcAft>
              <a:buClr>
                <a:schemeClr val="dk1"/>
              </a:buClr>
              <a:buSzPts val="1800"/>
              <a:buChar char="○"/>
            </a:pPr>
            <a:r>
              <a:rPr lang="en" sz="1800">
                <a:solidFill>
                  <a:schemeClr val="dk1"/>
                </a:solidFill>
              </a:rPr>
              <a:t>Engage in training with CICO coordinator</a:t>
            </a:r>
            <a:endParaRPr sz="1800">
              <a:solidFill>
                <a:schemeClr val="dk1"/>
              </a:solidFill>
            </a:endParaRPr>
          </a:p>
          <a:p>
            <a:pPr marL="914400" lvl="1" indent="-342900" algn="l" rtl="0">
              <a:lnSpc>
                <a:spcPct val="90000"/>
              </a:lnSpc>
              <a:spcBef>
                <a:spcPts val="0"/>
              </a:spcBef>
              <a:spcAft>
                <a:spcPts val="0"/>
              </a:spcAft>
              <a:buClr>
                <a:schemeClr val="dk1"/>
              </a:buClr>
              <a:buSzPts val="1800"/>
              <a:buChar char="○"/>
            </a:pPr>
            <a:r>
              <a:rPr lang="en" sz="1800">
                <a:solidFill>
                  <a:schemeClr val="dk1"/>
                </a:solidFill>
              </a:rPr>
              <a:t>Preserving time for check-ins with back up plan as needed</a:t>
            </a:r>
            <a:endParaRPr sz="1800">
              <a:solidFill>
                <a:schemeClr val="dk1"/>
              </a:solidFill>
            </a:endParaRPr>
          </a:p>
          <a:p>
            <a:pPr marL="914400" lvl="1" indent="-368300" algn="l" rtl="0">
              <a:lnSpc>
                <a:spcPct val="90000"/>
              </a:lnSpc>
              <a:spcBef>
                <a:spcPts val="0"/>
              </a:spcBef>
              <a:spcAft>
                <a:spcPts val="0"/>
              </a:spcAft>
              <a:buClr>
                <a:schemeClr val="dk1"/>
              </a:buClr>
              <a:buSzPts val="1800"/>
              <a:buChar char="○"/>
            </a:pPr>
            <a:r>
              <a:rPr lang="en" sz="1800">
                <a:solidFill>
                  <a:schemeClr val="dk1"/>
                </a:solidFill>
              </a:rPr>
              <a:t>Preparation of DPR forms for assigned students &amp; data collection plan</a:t>
            </a:r>
            <a:endParaRPr sz="1800">
              <a:solidFill>
                <a:schemeClr val="dk1"/>
              </a:solidFill>
            </a:endParaRPr>
          </a:p>
          <a:p>
            <a:pPr marL="914400" lvl="1" indent="-368300" algn="l" rtl="0">
              <a:lnSpc>
                <a:spcPct val="90000"/>
              </a:lnSpc>
              <a:spcBef>
                <a:spcPts val="0"/>
              </a:spcBef>
              <a:spcAft>
                <a:spcPts val="0"/>
              </a:spcAft>
              <a:buClr>
                <a:schemeClr val="dk1"/>
              </a:buClr>
              <a:buSzPts val="1800"/>
              <a:buChar char="○"/>
            </a:pPr>
            <a:r>
              <a:rPr lang="en" sz="1800">
                <a:solidFill>
                  <a:schemeClr val="dk1"/>
                </a:solidFill>
              </a:rPr>
              <a:t>Establish routines for data collection, entry support</a:t>
            </a:r>
            <a:endParaRPr sz="1800">
              <a:solidFill>
                <a:schemeClr val="dk1"/>
              </a:solidFill>
            </a:endParaRPr>
          </a:p>
          <a:p>
            <a:pPr marL="914400" lvl="0" indent="0" algn="l" rtl="0">
              <a:lnSpc>
                <a:spcPct val="90000"/>
              </a:lnSpc>
              <a:spcBef>
                <a:spcPts val="0"/>
              </a:spcBef>
              <a:spcAft>
                <a:spcPts val="0"/>
              </a:spcAft>
              <a:buNone/>
            </a:pPr>
            <a:endParaRPr sz="1800">
              <a:solidFill>
                <a:schemeClr val="dk1"/>
              </a:solidFill>
            </a:endParaRPr>
          </a:p>
          <a:p>
            <a:pPr marL="457200" lvl="0" indent="-342900" algn="l" rtl="0">
              <a:lnSpc>
                <a:spcPct val="90000"/>
              </a:lnSpc>
              <a:spcBef>
                <a:spcPts val="0"/>
              </a:spcBef>
              <a:spcAft>
                <a:spcPts val="0"/>
              </a:spcAft>
              <a:buClr>
                <a:schemeClr val="dk1"/>
              </a:buClr>
              <a:buSzPts val="1800"/>
              <a:buChar char="●"/>
            </a:pPr>
            <a:r>
              <a:rPr lang="en" b="1">
                <a:solidFill>
                  <a:schemeClr val="dk1"/>
                </a:solidFill>
              </a:rPr>
              <a:t>How would facilitators prepare others for CICO?</a:t>
            </a:r>
            <a:endParaRPr sz="1800" b="1">
              <a:solidFill>
                <a:schemeClr val="dk1"/>
              </a:solidFill>
            </a:endParaRPr>
          </a:p>
          <a:p>
            <a:pPr marL="914400" lvl="1" indent="-342900" algn="l" rtl="0">
              <a:lnSpc>
                <a:spcPct val="90000"/>
              </a:lnSpc>
              <a:spcBef>
                <a:spcPts val="0"/>
              </a:spcBef>
              <a:spcAft>
                <a:spcPts val="0"/>
              </a:spcAft>
              <a:buClr>
                <a:schemeClr val="dk1"/>
              </a:buClr>
              <a:buSzPts val="1800"/>
              <a:buChar char="○"/>
            </a:pPr>
            <a:r>
              <a:rPr lang="en" sz="1800">
                <a:solidFill>
                  <a:schemeClr val="dk1"/>
                </a:solidFill>
              </a:rPr>
              <a:t>Support CICO coordinator in training for students, families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1"/>
          <p:cNvSpPr txBox="1">
            <a:spLocks noGrp="1"/>
          </p:cNvSpPr>
          <p:nvPr>
            <p:ph type="title"/>
          </p:nvPr>
        </p:nvSpPr>
        <p:spPr>
          <a:xfrm>
            <a:off x="270125" y="445025"/>
            <a:ext cx="8520600" cy="921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100"/>
              <a:buFont typeface="Calibri"/>
              <a:buNone/>
            </a:pPr>
            <a:r>
              <a:rPr lang="en"/>
              <a:t>CICO </a:t>
            </a:r>
            <a:r>
              <a:rPr lang="en">
                <a:solidFill>
                  <a:srgbClr val="FF6600"/>
                </a:solidFill>
              </a:rPr>
              <a:t>Facilitator</a:t>
            </a:r>
            <a:r>
              <a:rPr lang="en"/>
              <a:t> Training</a:t>
            </a:r>
            <a:endParaRPr/>
          </a:p>
          <a:p>
            <a:pPr marL="0" lvl="0" indent="0" algn="l" rtl="0">
              <a:lnSpc>
                <a:spcPct val="90000"/>
              </a:lnSpc>
              <a:spcBef>
                <a:spcPts val="0"/>
              </a:spcBef>
              <a:spcAft>
                <a:spcPts val="0"/>
              </a:spcAft>
              <a:buClr>
                <a:schemeClr val="dk1"/>
              </a:buClr>
              <a:buSzPts val="2100"/>
              <a:buFont typeface="Calibri"/>
              <a:buNone/>
            </a:pPr>
            <a:r>
              <a:rPr lang="en" sz="1800"/>
              <a:t>Rolling CICO Training for Facilitators</a:t>
            </a:r>
            <a:endParaRPr sz="1800"/>
          </a:p>
        </p:txBody>
      </p:sp>
      <p:sp>
        <p:nvSpPr>
          <p:cNvPr id="437" name="Google Shape;437;p61"/>
          <p:cNvSpPr txBox="1">
            <a:spLocks noGrp="1"/>
          </p:cNvSpPr>
          <p:nvPr>
            <p:ph type="body" idx="1"/>
          </p:nvPr>
        </p:nvSpPr>
        <p:spPr>
          <a:xfrm>
            <a:off x="311700" y="1366550"/>
            <a:ext cx="8520600" cy="3202500"/>
          </a:xfrm>
          <a:prstGeom prst="rect">
            <a:avLst/>
          </a:prstGeom>
          <a:noFill/>
          <a:ln>
            <a:noFill/>
          </a:ln>
        </p:spPr>
        <p:txBody>
          <a:bodyPr spcFirstLastPara="1" wrap="square" lIns="91425" tIns="91425" rIns="91425" bIns="91425" anchor="t" anchorCtr="0">
            <a:noAutofit/>
          </a:bodyPr>
          <a:lstStyle/>
          <a:p>
            <a:pPr marL="114300" lvl="0" indent="0" algn="l" rtl="0">
              <a:lnSpc>
                <a:spcPct val="80000"/>
              </a:lnSpc>
              <a:spcBef>
                <a:spcPts val="0"/>
              </a:spcBef>
              <a:spcAft>
                <a:spcPts val="0"/>
              </a:spcAft>
              <a:buClr>
                <a:schemeClr val="dk1"/>
              </a:buClr>
              <a:buSzPts val="1400"/>
              <a:buNone/>
            </a:pPr>
            <a:endParaRPr sz="2100">
              <a:solidFill>
                <a:schemeClr val="dk1"/>
              </a:solidFill>
            </a:endParaRPr>
          </a:p>
          <a:p>
            <a:pPr marL="76200" lvl="0" indent="0" algn="l" rtl="0">
              <a:lnSpc>
                <a:spcPct val="80000"/>
              </a:lnSpc>
              <a:spcBef>
                <a:spcPts val="0"/>
              </a:spcBef>
              <a:spcAft>
                <a:spcPts val="0"/>
              </a:spcAft>
              <a:buClr>
                <a:schemeClr val="dk1"/>
              </a:buClr>
              <a:buSzPts val="1800"/>
              <a:buNone/>
            </a:pPr>
            <a:r>
              <a:rPr lang="en" sz="2000">
                <a:solidFill>
                  <a:schemeClr val="dk1"/>
                </a:solidFill>
              </a:rPr>
              <a:t>Build upon CICO Overview provided to all staff to support facilitators to…</a:t>
            </a:r>
            <a:endParaRPr sz="2000">
              <a:solidFill>
                <a:schemeClr val="dk1"/>
              </a:solidFill>
            </a:endParaRPr>
          </a:p>
          <a:p>
            <a:pPr marL="76200" lvl="0" indent="0" algn="l" rtl="0">
              <a:lnSpc>
                <a:spcPct val="80000"/>
              </a:lnSpc>
              <a:spcBef>
                <a:spcPts val="0"/>
              </a:spcBef>
              <a:spcAft>
                <a:spcPts val="0"/>
              </a:spcAft>
              <a:buClr>
                <a:schemeClr val="dk1"/>
              </a:buClr>
              <a:buSzPts val="1800"/>
              <a:buNone/>
            </a:pPr>
            <a:endParaRPr sz="2000">
              <a:solidFill>
                <a:schemeClr val="dk1"/>
              </a:solidFill>
            </a:endParaRPr>
          </a:p>
          <a:p>
            <a:pPr marL="457200" lvl="0" indent="-355600" algn="l" rtl="0">
              <a:lnSpc>
                <a:spcPct val="80000"/>
              </a:lnSpc>
              <a:spcBef>
                <a:spcPts val="0"/>
              </a:spcBef>
              <a:spcAft>
                <a:spcPts val="0"/>
              </a:spcAft>
              <a:buClr>
                <a:schemeClr val="dk1"/>
              </a:buClr>
              <a:buSzPts val="2000"/>
              <a:buChar char="●"/>
            </a:pPr>
            <a:r>
              <a:rPr lang="en" sz="2000">
                <a:solidFill>
                  <a:schemeClr val="dk1"/>
                </a:solidFill>
              </a:rPr>
              <a:t>Understand their role in the process </a:t>
            </a:r>
            <a:endParaRPr sz="2000">
              <a:solidFill>
                <a:schemeClr val="dk1"/>
              </a:solidFill>
            </a:endParaRPr>
          </a:p>
          <a:p>
            <a:pPr marL="457200" lvl="0" indent="-355600" algn="l" rtl="0">
              <a:lnSpc>
                <a:spcPct val="80000"/>
              </a:lnSpc>
              <a:spcBef>
                <a:spcPts val="0"/>
              </a:spcBef>
              <a:spcAft>
                <a:spcPts val="0"/>
              </a:spcAft>
              <a:buClr>
                <a:schemeClr val="dk1"/>
              </a:buClr>
              <a:buSzPts val="2000"/>
              <a:buChar char="●"/>
            </a:pPr>
            <a:r>
              <a:rPr lang="en" sz="2000">
                <a:solidFill>
                  <a:schemeClr val="dk1"/>
                </a:solidFill>
              </a:rPr>
              <a:t>Identify strategies to build and maintain positive relationships  </a:t>
            </a:r>
            <a:endParaRPr sz="2000">
              <a:solidFill>
                <a:schemeClr val="dk1"/>
              </a:solidFill>
            </a:endParaRPr>
          </a:p>
          <a:p>
            <a:pPr marL="457200" lvl="0" indent="-355600" algn="l" rtl="0">
              <a:lnSpc>
                <a:spcPct val="80000"/>
              </a:lnSpc>
              <a:spcBef>
                <a:spcPts val="0"/>
              </a:spcBef>
              <a:spcAft>
                <a:spcPts val="0"/>
              </a:spcAft>
              <a:buClr>
                <a:schemeClr val="dk1"/>
              </a:buClr>
              <a:buSzPts val="2000"/>
              <a:buChar char="●"/>
            </a:pPr>
            <a:r>
              <a:rPr lang="en" sz="2000">
                <a:solidFill>
                  <a:schemeClr val="dk1"/>
                </a:solidFill>
              </a:rPr>
              <a:t>Set up and use of CICO Daily Progress Report (DPR) with each assigned student</a:t>
            </a:r>
            <a:endParaRPr sz="2000">
              <a:solidFill>
                <a:schemeClr val="dk1"/>
              </a:solidFill>
            </a:endParaRPr>
          </a:p>
          <a:p>
            <a:pPr marL="457200" lvl="0" indent="-355600" algn="l" rtl="0">
              <a:lnSpc>
                <a:spcPct val="80000"/>
              </a:lnSpc>
              <a:spcBef>
                <a:spcPts val="0"/>
              </a:spcBef>
              <a:spcAft>
                <a:spcPts val="0"/>
              </a:spcAft>
              <a:buClr>
                <a:schemeClr val="dk1"/>
              </a:buClr>
              <a:buSzPts val="2000"/>
              <a:buChar char="●"/>
            </a:pPr>
            <a:r>
              <a:rPr lang="en" sz="2000">
                <a:solidFill>
                  <a:schemeClr val="dk1"/>
                </a:solidFill>
              </a:rPr>
              <a:t>Practice and use positive, specific praise when meeting goals; tangible reinforcement based on plan</a:t>
            </a:r>
            <a:endParaRPr sz="2000">
              <a:solidFill>
                <a:schemeClr val="dk1"/>
              </a:solidFill>
            </a:endParaRPr>
          </a:p>
          <a:p>
            <a:pPr marL="457200" lvl="0" indent="-355600" algn="l" rtl="0">
              <a:lnSpc>
                <a:spcPct val="80000"/>
              </a:lnSpc>
              <a:spcBef>
                <a:spcPts val="0"/>
              </a:spcBef>
              <a:spcAft>
                <a:spcPts val="0"/>
              </a:spcAft>
              <a:buClr>
                <a:schemeClr val="dk1"/>
              </a:buClr>
              <a:buSzPts val="2000"/>
              <a:buChar char="●"/>
            </a:pPr>
            <a:r>
              <a:rPr lang="en" sz="2000">
                <a:solidFill>
                  <a:schemeClr val="dk1"/>
                </a:solidFill>
              </a:rPr>
              <a:t>Practice and use corrective rather than negative feedback to support reaching goals/meeting expectations</a:t>
            </a:r>
            <a:endParaRPr sz="2000">
              <a:solidFill>
                <a:schemeClr val="dk1"/>
              </a:solidFill>
            </a:endParaRPr>
          </a:p>
          <a:p>
            <a:pPr marL="457200" lvl="0" indent="0" algn="l" rtl="0">
              <a:lnSpc>
                <a:spcPct val="90000"/>
              </a:lnSpc>
              <a:spcBef>
                <a:spcPts val="0"/>
              </a:spcBef>
              <a:spcAft>
                <a:spcPts val="1600"/>
              </a:spcAft>
              <a:buClr>
                <a:schemeClr val="dk1"/>
              </a:buClr>
              <a:buSzPts val="1400"/>
              <a:buNone/>
            </a:pPr>
            <a:endParaRPr>
              <a:solidFill>
                <a:schemeClr val="dk1"/>
              </a:solidFill>
            </a:endParaRPr>
          </a:p>
        </p:txBody>
      </p:sp>
      <p:pic>
        <p:nvPicPr>
          <p:cNvPr id="438" name="Google Shape;438;p61"/>
          <p:cNvPicPr preferRelativeResize="0"/>
          <p:nvPr/>
        </p:nvPicPr>
        <p:blipFill rotWithShape="1">
          <a:blip r:embed="rId3">
            <a:alphaModFix/>
          </a:blip>
          <a:srcRect/>
          <a:stretch/>
        </p:blipFill>
        <p:spPr>
          <a:xfrm>
            <a:off x="152401" y="4721450"/>
            <a:ext cx="2077891" cy="269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2"/>
          <p:cNvSpPr/>
          <p:nvPr/>
        </p:nvSpPr>
        <p:spPr>
          <a:xfrm>
            <a:off x="3941564" y="2562229"/>
            <a:ext cx="1578900" cy="1742100"/>
          </a:xfrm>
          <a:prstGeom prst="ellipse">
            <a:avLst/>
          </a:prstGeom>
          <a:noFill/>
          <a:ln w="63500" cap="flat" cmpd="sng">
            <a:solidFill>
              <a:srgbClr val="0000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62"/>
          <p:cNvSpPr/>
          <p:nvPr/>
        </p:nvSpPr>
        <p:spPr>
          <a:xfrm>
            <a:off x="4314825" y="1822851"/>
            <a:ext cx="1596600" cy="1739400"/>
          </a:xfrm>
          <a:prstGeom prst="ellipse">
            <a:avLst/>
          </a:prstGeom>
          <a:noFill/>
          <a:ln w="63500" cap="flat" cmpd="sng">
            <a:solidFill>
              <a:srgbClr val="FF6600"/>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FF6600"/>
              </a:solidFill>
              <a:latin typeface="Calibri"/>
              <a:ea typeface="Calibri"/>
              <a:cs typeface="Calibri"/>
              <a:sym typeface="Calibri"/>
            </a:endParaRPr>
          </a:p>
        </p:txBody>
      </p:sp>
      <p:sp>
        <p:nvSpPr>
          <p:cNvPr id="449" name="Google Shape;449;p62"/>
          <p:cNvSpPr/>
          <p:nvPr/>
        </p:nvSpPr>
        <p:spPr>
          <a:xfrm>
            <a:off x="2934475" y="1305450"/>
            <a:ext cx="3372000" cy="3142200"/>
          </a:xfrm>
          <a:prstGeom prst="ellipse">
            <a:avLst/>
          </a:prstGeom>
          <a:noFill/>
          <a:ln w="63500" cap="flat" cmpd="sng">
            <a:solidFill>
              <a:srgbClr val="660066"/>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660066"/>
              </a:solidFill>
              <a:latin typeface="Calibri"/>
              <a:ea typeface="Calibri"/>
              <a:cs typeface="Calibri"/>
              <a:sym typeface="Calibri"/>
            </a:endParaRPr>
          </a:p>
        </p:txBody>
      </p:sp>
      <p:sp>
        <p:nvSpPr>
          <p:cNvPr id="450" name="Google Shape;450;p62"/>
          <p:cNvSpPr/>
          <p:nvPr/>
        </p:nvSpPr>
        <p:spPr>
          <a:xfrm>
            <a:off x="3371613" y="1821497"/>
            <a:ext cx="1590600" cy="1742100"/>
          </a:xfrm>
          <a:prstGeom prst="ellipse">
            <a:avLst/>
          </a:prstGeom>
          <a:noFill/>
          <a:ln w="63500" cap="flat" cmpd="sng">
            <a:solidFill>
              <a:srgbClr val="008000"/>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451" name="Google Shape;451;p62"/>
          <p:cNvSpPr txBox="1"/>
          <p:nvPr/>
        </p:nvSpPr>
        <p:spPr>
          <a:xfrm>
            <a:off x="3409418" y="2396725"/>
            <a:ext cx="905400" cy="300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b="1">
                <a:solidFill>
                  <a:srgbClr val="008000"/>
                </a:solidFill>
                <a:latin typeface="Calibri"/>
                <a:ea typeface="Calibri"/>
                <a:cs typeface="Calibri"/>
                <a:sym typeface="Calibri"/>
              </a:rPr>
              <a:t>SYSTEMS</a:t>
            </a:r>
            <a:endParaRPr sz="1100"/>
          </a:p>
        </p:txBody>
      </p:sp>
      <p:sp>
        <p:nvSpPr>
          <p:cNvPr id="452" name="Google Shape;452;p62"/>
          <p:cNvSpPr txBox="1"/>
          <p:nvPr/>
        </p:nvSpPr>
        <p:spPr>
          <a:xfrm>
            <a:off x="4314305" y="3582591"/>
            <a:ext cx="1000500" cy="300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b="1">
                <a:solidFill>
                  <a:srgbClr val="0000FF"/>
                </a:solidFill>
                <a:latin typeface="Calibri"/>
                <a:ea typeface="Calibri"/>
                <a:cs typeface="Calibri"/>
                <a:sym typeface="Calibri"/>
              </a:rPr>
              <a:t>PRACTICES</a:t>
            </a:r>
            <a:endParaRPr sz="1100"/>
          </a:p>
        </p:txBody>
      </p:sp>
      <p:sp>
        <p:nvSpPr>
          <p:cNvPr id="453" name="Google Shape;453;p62"/>
          <p:cNvSpPr txBox="1"/>
          <p:nvPr/>
        </p:nvSpPr>
        <p:spPr>
          <a:xfrm>
            <a:off x="5073173" y="2321325"/>
            <a:ext cx="820551" cy="377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000" b="1" dirty="0">
                <a:solidFill>
                  <a:srgbClr val="FF6600"/>
                </a:solidFill>
                <a:latin typeface="Calibri"/>
                <a:ea typeface="Calibri"/>
                <a:cs typeface="Calibri"/>
                <a:sym typeface="Calibri"/>
              </a:rPr>
              <a:t>DATA</a:t>
            </a:r>
            <a:endParaRPr sz="1600" dirty="0"/>
          </a:p>
        </p:txBody>
      </p:sp>
      <p:sp>
        <p:nvSpPr>
          <p:cNvPr id="454" name="Google Shape;454;p62"/>
          <p:cNvSpPr txBox="1"/>
          <p:nvPr/>
        </p:nvSpPr>
        <p:spPr>
          <a:xfrm>
            <a:off x="3842409" y="1431131"/>
            <a:ext cx="14487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rgbClr val="660066"/>
                </a:solidFill>
                <a:latin typeface="Calibri"/>
                <a:ea typeface="Calibri"/>
                <a:cs typeface="Calibri"/>
                <a:sym typeface="Calibri"/>
              </a:rPr>
              <a:t>OUTCOMES</a:t>
            </a:r>
            <a:endParaRPr sz="1100"/>
          </a:p>
        </p:txBody>
      </p:sp>
      <p:sp>
        <p:nvSpPr>
          <p:cNvPr id="455" name="Google Shape;455;p62"/>
          <p:cNvSpPr txBox="1"/>
          <p:nvPr/>
        </p:nvSpPr>
        <p:spPr>
          <a:xfrm>
            <a:off x="655475" y="360650"/>
            <a:ext cx="7948500" cy="6849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Clr>
                <a:schemeClr val="dk1"/>
              </a:buClr>
              <a:buSzPts val="990"/>
              <a:buFont typeface="Arial"/>
              <a:buNone/>
            </a:pPr>
            <a:r>
              <a:rPr lang="en" sz="2000" b="1">
                <a:solidFill>
                  <a:schemeClr val="dk1"/>
                </a:solidFill>
              </a:rPr>
              <a:t>Students need effective and equitable intervention systems and practices so </a:t>
            </a:r>
            <a:r>
              <a:rPr lang="en" sz="2000" b="1">
                <a:solidFill>
                  <a:srgbClr val="FF6600"/>
                </a:solidFill>
              </a:rPr>
              <a:t>data</a:t>
            </a:r>
            <a:r>
              <a:rPr lang="en" sz="2000" b="1">
                <a:solidFill>
                  <a:schemeClr val="dk1"/>
                </a:solidFill>
              </a:rPr>
              <a:t> is integral: </a:t>
            </a:r>
            <a:endParaRPr sz="2000" b="1"/>
          </a:p>
        </p:txBody>
      </p:sp>
      <p:sp>
        <p:nvSpPr>
          <p:cNvPr id="456" name="Google Shape;456;p62"/>
          <p:cNvSpPr txBox="1"/>
          <p:nvPr/>
        </p:nvSpPr>
        <p:spPr>
          <a:xfrm>
            <a:off x="6009680" y="3512344"/>
            <a:ext cx="138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pic>
        <p:nvPicPr>
          <p:cNvPr id="457" name="Google Shape;457;p62" descr="http://www.pbis.org/common/cms/media/Logo_big.jpg"/>
          <p:cNvPicPr preferRelativeResize="0"/>
          <p:nvPr/>
        </p:nvPicPr>
        <p:blipFill rotWithShape="1">
          <a:blip r:embed="rId3">
            <a:alphaModFix/>
          </a:blip>
          <a:srcRect/>
          <a:stretch/>
        </p:blipFill>
        <p:spPr>
          <a:xfrm>
            <a:off x="7989175" y="4572100"/>
            <a:ext cx="985838" cy="400050"/>
          </a:xfrm>
          <a:prstGeom prst="rect">
            <a:avLst/>
          </a:prstGeom>
          <a:noFill/>
          <a:ln>
            <a:noFill/>
          </a:ln>
        </p:spPr>
      </p:pic>
      <p:sp>
        <p:nvSpPr>
          <p:cNvPr id="458" name="Google Shape;458;p62"/>
          <p:cNvSpPr txBox="1"/>
          <p:nvPr/>
        </p:nvSpPr>
        <p:spPr>
          <a:xfrm>
            <a:off x="4167767" y="2663346"/>
            <a:ext cx="905400" cy="300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EQUITY</a:t>
            </a:r>
            <a:endParaRPr sz="11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3"/>
          <p:cNvSpPr txBox="1">
            <a:spLocks noGrp="1"/>
          </p:cNvSpPr>
          <p:nvPr>
            <p:ph type="title"/>
          </p:nvPr>
        </p:nvSpPr>
        <p:spPr>
          <a:xfrm>
            <a:off x="246225" y="658050"/>
            <a:ext cx="7537800" cy="514500"/>
          </a:xfrm>
          <a:prstGeom prst="rect">
            <a:avLst/>
          </a:prstGeom>
          <a:noFill/>
          <a:ln>
            <a:noFill/>
          </a:ln>
        </p:spPr>
        <p:txBody>
          <a:bodyPr spcFirstLastPara="1" wrap="square" lIns="68575" tIns="34275" rIns="68575" bIns="34275" anchor="ctr" anchorCtr="0">
            <a:noAutofit/>
          </a:bodyPr>
          <a:lstStyle/>
          <a:p>
            <a:pPr marL="0" lvl="0" indent="0" algn="l" rtl="0">
              <a:spcBef>
                <a:spcPts val="500"/>
              </a:spcBef>
              <a:spcAft>
                <a:spcPts val="0"/>
              </a:spcAft>
              <a:buClr>
                <a:schemeClr val="dk1"/>
              </a:buClr>
              <a:buSzPts val="990"/>
              <a:buFont typeface="Arial"/>
              <a:buNone/>
            </a:pPr>
            <a:r>
              <a:rPr lang="en" sz="2500" b="1"/>
              <a:t>Now, we are going to talk about </a:t>
            </a:r>
            <a:r>
              <a:rPr lang="en" sz="2500" b="1">
                <a:solidFill>
                  <a:srgbClr val="FF6600"/>
                </a:solidFill>
              </a:rPr>
              <a:t>data</a:t>
            </a:r>
            <a:r>
              <a:rPr lang="en" sz="2500" b="1"/>
              <a:t>-related considerations and tools to support your CICO:</a:t>
            </a:r>
            <a:endParaRPr sz="1820" b="1"/>
          </a:p>
        </p:txBody>
      </p:sp>
      <p:grpSp>
        <p:nvGrpSpPr>
          <p:cNvPr id="466" name="Google Shape;466;p63"/>
          <p:cNvGrpSpPr/>
          <p:nvPr/>
        </p:nvGrpSpPr>
        <p:grpSpPr>
          <a:xfrm>
            <a:off x="250750" y="1898550"/>
            <a:ext cx="8726425" cy="825600"/>
            <a:chOff x="250750" y="1746150"/>
            <a:chExt cx="8726425" cy="825600"/>
          </a:xfrm>
        </p:grpSpPr>
        <p:cxnSp>
          <p:nvCxnSpPr>
            <p:cNvPr id="467" name="Google Shape;467;p63"/>
            <p:cNvCxnSpPr/>
            <p:nvPr/>
          </p:nvCxnSpPr>
          <p:spPr>
            <a:xfrm>
              <a:off x="2351775" y="2233175"/>
              <a:ext cx="4780800" cy="35700"/>
            </a:xfrm>
            <a:prstGeom prst="straightConnector1">
              <a:avLst/>
            </a:prstGeom>
            <a:noFill/>
            <a:ln w="9525" cap="flat" cmpd="sng">
              <a:solidFill>
                <a:schemeClr val="dk2"/>
              </a:solidFill>
              <a:prstDash val="solid"/>
              <a:round/>
              <a:headEnd type="none" w="med" len="med"/>
              <a:tailEnd type="none" w="med" len="med"/>
            </a:ln>
          </p:spPr>
        </p:cxnSp>
        <p:sp>
          <p:nvSpPr>
            <p:cNvPr id="468" name="Google Shape;468;p63"/>
            <p:cNvSpPr/>
            <p:nvPr/>
          </p:nvSpPr>
          <p:spPr>
            <a:xfrm>
              <a:off x="2083825" y="1746150"/>
              <a:ext cx="1211400" cy="825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Start of School Day</a:t>
              </a:r>
              <a:endParaRPr sz="1800" b="1"/>
            </a:p>
          </p:txBody>
        </p:sp>
        <p:sp>
          <p:nvSpPr>
            <p:cNvPr id="469" name="Google Shape;469;p63"/>
            <p:cNvSpPr/>
            <p:nvPr/>
          </p:nvSpPr>
          <p:spPr>
            <a:xfrm>
              <a:off x="5780875" y="1746150"/>
              <a:ext cx="1361400" cy="825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End of School Day</a:t>
              </a:r>
              <a:endParaRPr sz="1800" b="1"/>
            </a:p>
          </p:txBody>
        </p:sp>
        <p:sp>
          <p:nvSpPr>
            <p:cNvPr id="470" name="Google Shape;470;p63"/>
            <p:cNvSpPr/>
            <p:nvPr/>
          </p:nvSpPr>
          <p:spPr>
            <a:xfrm>
              <a:off x="3696550" y="1746150"/>
              <a:ext cx="1683000" cy="825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Monitoring Throughout the Day</a:t>
              </a:r>
              <a:endParaRPr sz="1800" b="1"/>
            </a:p>
          </p:txBody>
        </p:sp>
        <p:sp>
          <p:nvSpPr>
            <p:cNvPr id="471" name="Google Shape;471;p63"/>
            <p:cNvSpPr/>
            <p:nvPr/>
          </p:nvSpPr>
          <p:spPr>
            <a:xfrm>
              <a:off x="7615775" y="1746150"/>
              <a:ext cx="1361400" cy="825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Review Cycle(s)</a:t>
              </a:r>
              <a:endParaRPr sz="1800" b="1"/>
            </a:p>
          </p:txBody>
        </p:sp>
        <p:sp>
          <p:nvSpPr>
            <p:cNvPr id="472" name="Google Shape;472;p63"/>
            <p:cNvSpPr/>
            <p:nvPr/>
          </p:nvSpPr>
          <p:spPr>
            <a:xfrm>
              <a:off x="250750" y="1746150"/>
              <a:ext cx="1333500" cy="825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Student Matching</a:t>
              </a:r>
              <a:endParaRPr sz="1800" b="1"/>
            </a:p>
          </p:txBody>
        </p:sp>
        <p:sp>
          <p:nvSpPr>
            <p:cNvPr id="473" name="Google Shape;473;p63"/>
            <p:cNvSpPr/>
            <p:nvPr/>
          </p:nvSpPr>
          <p:spPr>
            <a:xfrm>
              <a:off x="1654488" y="217602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3"/>
            <p:cNvSpPr/>
            <p:nvPr/>
          </p:nvSpPr>
          <p:spPr>
            <a:xfrm>
              <a:off x="7199475" y="217602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4"/>
          <p:cNvSpPr txBox="1">
            <a:spLocks noGrp="1"/>
          </p:cNvSpPr>
          <p:nvPr>
            <p:ph type="title"/>
          </p:nvPr>
        </p:nvSpPr>
        <p:spPr>
          <a:xfrm>
            <a:off x="246225" y="658050"/>
            <a:ext cx="7019400" cy="514500"/>
          </a:xfrm>
          <a:prstGeom prst="rect">
            <a:avLst/>
          </a:prstGeom>
          <a:noFill/>
          <a:ln>
            <a:noFill/>
          </a:ln>
        </p:spPr>
        <p:txBody>
          <a:bodyPr spcFirstLastPara="1" wrap="square" lIns="68575" tIns="34275" rIns="68575" bIns="34275" anchor="ctr" anchorCtr="0">
            <a:noAutofit/>
          </a:bodyPr>
          <a:lstStyle/>
          <a:p>
            <a:pPr marL="0" lvl="0" indent="0" algn="l" rtl="0">
              <a:spcBef>
                <a:spcPts val="500"/>
              </a:spcBef>
              <a:spcAft>
                <a:spcPts val="0"/>
              </a:spcAft>
              <a:buClr>
                <a:schemeClr val="dk1"/>
              </a:buClr>
              <a:buSzPts val="990"/>
              <a:buFont typeface="Arial"/>
              <a:buNone/>
            </a:pPr>
            <a:r>
              <a:rPr lang="en" sz="1820" b="1"/>
              <a:t>Interventions Need People and Progress-Monitoring</a:t>
            </a:r>
            <a:endParaRPr sz="1820" b="1"/>
          </a:p>
          <a:p>
            <a:pPr marL="0" lvl="0" indent="0" algn="l" rtl="0">
              <a:spcBef>
                <a:spcPts val="500"/>
              </a:spcBef>
              <a:spcAft>
                <a:spcPts val="0"/>
              </a:spcAft>
              <a:buClr>
                <a:schemeClr val="dk1"/>
              </a:buClr>
              <a:buSzPts val="990"/>
              <a:buFont typeface="Arial"/>
              <a:buNone/>
            </a:pPr>
            <a:r>
              <a:rPr lang="en" sz="1820" b="1"/>
              <a:t>….this is where </a:t>
            </a:r>
            <a:r>
              <a:rPr lang="en" sz="3220" b="1">
                <a:solidFill>
                  <a:srgbClr val="E69138"/>
                </a:solidFill>
              </a:rPr>
              <a:t>DATA</a:t>
            </a:r>
            <a:r>
              <a:rPr lang="en" sz="1820" b="1"/>
              <a:t> comes into play</a:t>
            </a:r>
            <a:endParaRPr sz="1820" b="1"/>
          </a:p>
        </p:txBody>
      </p:sp>
      <p:grpSp>
        <p:nvGrpSpPr>
          <p:cNvPr id="482" name="Google Shape;482;p64"/>
          <p:cNvGrpSpPr/>
          <p:nvPr/>
        </p:nvGrpSpPr>
        <p:grpSpPr>
          <a:xfrm>
            <a:off x="250750" y="1974750"/>
            <a:ext cx="8726425" cy="825600"/>
            <a:chOff x="250750" y="1746150"/>
            <a:chExt cx="8726425" cy="825600"/>
          </a:xfrm>
        </p:grpSpPr>
        <p:cxnSp>
          <p:nvCxnSpPr>
            <p:cNvPr id="483" name="Google Shape;483;p64"/>
            <p:cNvCxnSpPr/>
            <p:nvPr/>
          </p:nvCxnSpPr>
          <p:spPr>
            <a:xfrm>
              <a:off x="2351775" y="2233175"/>
              <a:ext cx="4780800" cy="35700"/>
            </a:xfrm>
            <a:prstGeom prst="straightConnector1">
              <a:avLst/>
            </a:prstGeom>
            <a:noFill/>
            <a:ln w="9525" cap="flat" cmpd="sng">
              <a:solidFill>
                <a:schemeClr val="dk2"/>
              </a:solidFill>
              <a:prstDash val="solid"/>
              <a:round/>
              <a:headEnd type="none" w="med" len="med"/>
              <a:tailEnd type="none" w="med" len="med"/>
            </a:ln>
          </p:spPr>
        </p:cxnSp>
        <p:sp>
          <p:nvSpPr>
            <p:cNvPr id="484" name="Google Shape;484;p64"/>
            <p:cNvSpPr/>
            <p:nvPr/>
          </p:nvSpPr>
          <p:spPr>
            <a:xfrm>
              <a:off x="2083825" y="1746150"/>
              <a:ext cx="1211400" cy="825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Start of School Day</a:t>
              </a:r>
              <a:endParaRPr sz="1800" b="1"/>
            </a:p>
          </p:txBody>
        </p:sp>
        <p:sp>
          <p:nvSpPr>
            <p:cNvPr id="485" name="Google Shape;485;p64"/>
            <p:cNvSpPr/>
            <p:nvPr/>
          </p:nvSpPr>
          <p:spPr>
            <a:xfrm>
              <a:off x="5780875" y="1746150"/>
              <a:ext cx="1361400" cy="825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End of School Day</a:t>
              </a:r>
              <a:endParaRPr sz="1800" b="1"/>
            </a:p>
          </p:txBody>
        </p:sp>
        <p:sp>
          <p:nvSpPr>
            <p:cNvPr id="486" name="Google Shape;486;p64"/>
            <p:cNvSpPr/>
            <p:nvPr/>
          </p:nvSpPr>
          <p:spPr>
            <a:xfrm>
              <a:off x="3696550" y="1746150"/>
              <a:ext cx="1683000" cy="825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Monitoring Throughout the Day</a:t>
              </a:r>
              <a:endParaRPr sz="1800" b="1"/>
            </a:p>
          </p:txBody>
        </p:sp>
        <p:sp>
          <p:nvSpPr>
            <p:cNvPr id="487" name="Google Shape;487;p64"/>
            <p:cNvSpPr/>
            <p:nvPr/>
          </p:nvSpPr>
          <p:spPr>
            <a:xfrm>
              <a:off x="7615775" y="1746150"/>
              <a:ext cx="1361400" cy="825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Review Cycle(s)</a:t>
              </a:r>
              <a:endParaRPr sz="1800" b="1"/>
            </a:p>
          </p:txBody>
        </p:sp>
        <p:sp>
          <p:nvSpPr>
            <p:cNvPr id="488" name="Google Shape;488;p64"/>
            <p:cNvSpPr/>
            <p:nvPr/>
          </p:nvSpPr>
          <p:spPr>
            <a:xfrm>
              <a:off x="250750" y="1746150"/>
              <a:ext cx="1333500" cy="825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Student Matching</a:t>
              </a:r>
              <a:endParaRPr sz="1800" b="1"/>
            </a:p>
          </p:txBody>
        </p:sp>
        <p:sp>
          <p:nvSpPr>
            <p:cNvPr id="489" name="Google Shape;489;p64"/>
            <p:cNvSpPr/>
            <p:nvPr/>
          </p:nvSpPr>
          <p:spPr>
            <a:xfrm>
              <a:off x="1654488" y="217602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4"/>
            <p:cNvSpPr/>
            <p:nvPr/>
          </p:nvSpPr>
          <p:spPr>
            <a:xfrm>
              <a:off x="7199475" y="217602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64"/>
          <p:cNvSpPr txBox="1"/>
          <p:nvPr/>
        </p:nvSpPr>
        <p:spPr>
          <a:xfrm>
            <a:off x="578850" y="3035750"/>
            <a:ext cx="636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t>1</a:t>
            </a:r>
            <a:endParaRPr sz="2800" b="1"/>
          </a:p>
        </p:txBody>
      </p:sp>
      <p:sp>
        <p:nvSpPr>
          <p:cNvPr id="492" name="Google Shape;492;p64"/>
          <p:cNvSpPr txBox="1"/>
          <p:nvPr/>
        </p:nvSpPr>
        <p:spPr>
          <a:xfrm>
            <a:off x="4174750" y="3035750"/>
            <a:ext cx="636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t>2</a:t>
            </a:r>
            <a:endParaRPr sz="2800" b="1"/>
          </a:p>
        </p:txBody>
      </p:sp>
      <p:sp>
        <p:nvSpPr>
          <p:cNvPr id="493" name="Google Shape;493;p64"/>
          <p:cNvSpPr txBox="1"/>
          <p:nvPr/>
        </p:nvSpPr>
        <p:spPr>
          <a:xfrm>
            <a:off x="8011725" y="3035750"/>
            <a:ext cx="636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t>3</a:t>
            </a:r>
            <a:endParaRPr sz="2800" b="1"/>
          </a:p>
        </p:txBody>
      </p:sp>
      <p:sp>
        <p:nvSpPr>
          <p:cNvPr id="494" name="Google Shape;494;p64"/>
          <p:cNvSpPr/>
          <p:nvPr/>
        </p:nvSpPr>
        <p:spPr>
          <a:xfrm>
            <a:off x="2643000" y="2920025"/>
            <a:ext cx="4012575" cy="260425"/>
          </a:xfrm>
          <a:custGeom>
            <a:avLst/>
            <a:gdLst/>
            <a:ahLst/>
            <a:cxnLst/>
            <a:rect l="l" t="t" r="r" b="b"/>
            <a:pathLst>
              <a:path w="160503" h="10417" extrusionOk="0">
                <a:moveTo>
                  <a:pt x="0" y="385"/>
                </a:moveTo>
                <a:lnTo>
                  <a:pt x="0" y="10417"/>
                </a:lnTo>
                <a:lnTo>
                  <a:pt x="160503" y="10417"/>
                </a:lnTo>
                <a:lnTo>
                  <a:pt x="160503" y="0"/>
                </a:lnTo>
              </a:path>
            </a:pathLst>
          </a:custGeom>
          <a:noFill/>
          <a:ln w="9525" cap="flat" cmpd="sng">
            <a:solidFill>
              <a:schemeClr val="dk2"/>
            </a:solidFill>
            <a:prstDash val="solid"/>
            <a:round/>
            <a:headEnd type="none" w="med" len="med"/>
            <a:tailEnd type="none" w="med" len="med"/>
          </a:ln>
        </p:spPr>
      </p:sp>
      <p:sp>
        <p:nvSpPr>
          <p:cNvPr id="495" name="Google Shape;495;p64"/>
          <p:cNvSpPr txBox="1"/>
          <p:nvPr/>
        </p:nvSpPr>
        <p:spPr>
          <a:xfrm>
            <a:off x="702300" y="3886750"/>
            <a:ext cx="636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t>IN</a:t>
            </a:r>
            <a:endParaRPr sz="2800" b="1"/>
          </a:p>
        </p:txBody>
      </p:sp>
      <p:sp>
        <p:nvSpPr>
          <p:cNvPr id="496" name="Google Shape;496;p64"/>
          <p:cNvSpPr txBox="1"/>
          <p:nvPr/>
        </p:nvSpPr>
        <p:spPr>
          <a:xfrm>
            <a:off x="4118775" y="3886750"/>
            <a:ext cx="771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t>ON</a:t>
            </a:r>
            <a:endParaRPr sz="2800" b="1"/>
          </a:p>
        </p:txBody>
      </p:sp>
      <p:sp>
        <p:nvSpPr>
          <p:cNvPr id="497" name="Google Shape;497;p64"/>
          <p:cNvSpPr txBox="1"/>
          <p:nvPr/>
        </p:nvSpPr>
        <p:spPr>
          <a:xfrm>
            <a:off x="7899850" y="3836600"/>
            <a:ext cx="983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t>OUT</a:t>
            </a:r>
            <a:endParaRPr sz="2800"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cxnSp>
        <p:nvCxnSpPr>
          <p:cNvPr id="504" name="Google Shape;504;p65"/>
          <p:cNvCxnSpPr/>
          <p:nvPr/>
        </p:nvCxnSpPr>
        <p:spPr>
          <a:xfrm>
            <a:off x="2275575" y="328175"/>
            <a:ext cx="4780800" cy="35700"/>
          </a:xfrm>
          <a:prstGeom prst="straightConnector1">
            <a:avLst/>
          </a:prstGeom>
          <a:noFill/>
          <a:ln w="9525" cap="flat" cmpd="sng">
            <a:solidFill>
              <a:schemeClr val="dk2"/>
            </a:solidFill>
            <a:prstDash val="solid"/>
            <a:round/>
            <a:headEnd type="none" w="med" len="med"/>
            <a:tailEnd type="none" w="med" len="med"/>
          </a:ln>
        </p:spPr>
      </p:cxnSp>
      <p:sp>
        <p:nvSpPr>
          <p:cNvPr id="505" name="Google Shape;505;p65"/>
          <p:cNvSpPr/>
          <p:nvPr/>
        </p:nvSpPr>
        <p:spPr>
          <a:xfrm>
            <a:off x="1931413" y="189050"/>
            <a:ext cx="121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Start of School Day</a:t>
            </a:r>
            <a:endParaRPr sz="1200" b="1"/>
          </a:p>
        </p:txBody>
      </p:sp>
      <p:sp>
        <p:nvSpPr>
          <p:cNvPr id="506" name="Google Shape;506;p65"/>
          <p:cNvSpPr/>
          <p:nvPr/>
        </p:nvSpPr>
        <p:spPr>
          <a:xfrm>
            <a:off x="5704663" y="189050"/>
            <a:ext cx="136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End of School Day</a:t>
            </a:r>
            <a:endParaRPr sz="1200" b="1"/>
          </a:p>
        </p:txBody>
      </p:sp>
      <p:sp>
        <p:nvSpPr>
          <p:cNvPr id="507" name="Google Shape;507;p65"/>
          <p:cNvSpPr/>
          <p:nvPr/>
        </p:nvSpPr>
        <p:spPr>
          <a:xfrm>
            <a:off x="3582238" y="189050"/>
            <a:ext cx="16830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Throughout the  Day</a:t>
            </a:r>
            <a:endParaRPr sz="1200" b="1"/>
          </a:p>
        </p:txBody>
      </p:sp>
      <p:sp>
        <p:nvSpPr>
          <p:cNvPr id="508" name="Google Shape;508;p65"/>
          <p:cNvSpPr/>
          <p:nvPr/>
        </p:nvSpPr>
        <p:spPr>
          <a:xfrm>
            <a:off x="7684263" y="189050"/>
            <a:ext cx="136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Review Cycle</a:t>
            </a:r>
            <a:endParaRPr sz="1200" b="1"/>
          </a:p>
        </p:txBody>
      </p:sp>
      <p:sp>
        <p:nvSpPr>
          <p:cNvPr id="509" name="Google Shape;509;p65"/>
          <p:cNvSpPr/>
          <p:nvPr/>
        </p:nvSpPr>
        <p:spPr>
          <a:xfrm>
            <a:off x="98338" y="189050"/>
            <a:ext cx="12114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Student Matching</a:t>
            </a:r>
            <a:endParaRPr sz="1200" b="1"/>
          </a:p>
        </p:txBody>
      </p:sp>
      <p:sp>
        <p:nvSpPr>
          <p:cNvPr id="510" name="Google Shape;510;p65"/>
          <p:cNvSpPr/>
          <p:nvPr/>
        </p:nvSpPr>
        <p:spPr>
          <a:xfrm>
            <a:off x="1444150" y="30687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5"/>
          <p:cNvSpPr/>
          <p:nvPr/>
        </p:nvSpPr>
        <p:spPr>
          <a:xfrm>
            <a:off x="7190775" y="27102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5"/>
          <p:cNvSpPr txBox="1"/>
          <p:nvPr/>
        </p:nvSpPr>
        <p:spPr>
          <a:xfrm>
            <a:off x="449325" y="933000"/>
            <a:ext cx="8433300" cy="34683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800" b="1">
                <a:solidFill>
                  <a:schemeClr val="dk1"/>
                </a:solidFill>
              </a:rPr>
              <a:t>How you recognize students as possible candidates for CICO</a:t>
            </a:r>
            <a:r>
              <a:rPr lang="en" sz="1800">
                <a:solidFill>
                  <a:schemeClr val="dk1"/>
                </a:solidFill>
              </a:rPr>
              <a:t>:</a:t>
            </a:r>
            <a:endParaRPr sz="1800">
              <a:solidFill>
                <a:schemeClr val="dk1"/>
              </a:solidFill>
            </a:endParaRPr>
          </a:p>
          <a:p>
            <a:pPr marL="673100" lvl="0" indent="-215900" algn="l" rtl="0">
              <a:spcBef>
                <a:spcPts val="500"/>
              </a:spcBef>
              <a:spcAft>
                <a:spcPts val="0"/>
              </a:spcAft>
              <a:buClr>
                <a:schemeClr val="dk1"/>
              </a:buClr>
              <a:buSzPts val="1800"/>
              <a:buChar char="➔"/>
            </a:pPr>
            <a:r>
              <a:rPr lang="en" sz="1800">
                <a:solidFill>
                  <a:schemeClr val="dk1"/>
                </a:solidFill>
              </a:rPr>
              <a:t>Referral for Assistance for additional supports to layer onto Tier 1</a:t>
            </a:r>
            <a:endParaRPr sz="1800">
              <a:solidFill>
                <a:schemeClr val="dk1"/>
              </a:solidFill>
            </a:endParaRPr>
          </a:p>
          <a:p>
            <a:pPr marL="1028700" lvl="2" indent="-279400" algn="l" rtl="0">
              <a:spcBef>
                <a:spcPts val="500"/>
              </a:spcBef>
              <a:spcAft>
                <a:spcPts val="0"/>
              </a:spcAft>
              <a:buClr>
                <a:schemeClr val="dk1"/>
              </a:buClr>
              <a:buSzPts val="1800"/>
              <a:buChar char="●"/>
            </a:pPr>
            <a:r>
              <a:rPr lang="en" sz="1800">
                <a:solidFill>
                  <a:schemeClr val="dk1"/>
                </a:solidFill>
              </a:rPr>
              <a:t>Tier 2 team has RFA and/or referral process</a:t>
            </a:r>
            <a:endParaRPr sz="1800">
              <a:solidFill>
                <a:schemeClr val="dk1"/>
              </a:solidFill>
            </a:endParaRPr>
          </a:p>
          <a:p>
            <a:pPr marL="1028700" lvl="2" indent="-279400" algn="l" rtl="0">
              <a:spcBef>
                <a:spcPts val="500"/>
              </a:spcBef>
              <a:spcAft>
                <a:spcPts val="0"/>
              </a:spcAft>
              <a:buClr>
                <a:schemeClr val="dk1"/>
              </a:buClr>
              <a:buSzPts val="1800"/>
              <a:buChar char="●"/>
            </a:pPr>
            <a:r>
              <a:rPr lang="en" sz="1800">
                <a:solidFill>
                  <a:schemeClr val="dk1"/>
                </a:solidFill>
              </a:rPr>
              <a:t>Existing data</a:t>
            </a:r>
            <a:endParaRPr sz="1800">
              <a:solidFill>
                <a:schemeClr val="dk1"/>
              </a:solidFill>
            </a:endParaRPr>
          </a:p>
          <a:p>
            <a:pPr marL="1371600" lvl="3" indent="-279400" algn="l" rtl="0">
              <a:spcBef>
                <a:spcPts val="500"/>
              </a:spcBef>
              <a:spcAft>
                <a:spcPts val="0"/>
              </a:spcAft>
              <a:buClr>
                <a:schemeClr val="dk1"/>
              </a:buClr>
              <a:buSzPts val="1800"/>
              <a:buChar char="○"/>
            </a:pPr>
            <a:r>
              <a:rPr lang="en" sz="1800">
                <a:solidFill>
                  <a:schemeClr val="dk1"/>
                </a:solidFill>
              </a:rPr>
              <a:t>Office discipline referrals (ODRs)</a:t>
            </a:r>
            <a:endParaRPr sz="1800">
              <a:solidFill>
                <a:schemeClr val="dk1"/>
              </a:solidFill>
            </a:endParaRPr>
          </a:p>
          <a:p>
            <a:pPr marL="1371600" lvl="3" indent="-279400" algn="l" rtl="0">
              <a:spcBef>
                <a:spcPts val="500"/>
              </a:spcBef>
              <a:spcAft>
                <a:spcPts val="0"/>
              </a:spcAft>
              <a:buClr>
                <a:schemeClr val="dk1"/>
              </a:buClr>
              <a:buSzPts val="1800"/>
              <a:buChar char="○"/>
            </a:pPr>
            <a:r>
              <a:rPr lang="en" sz="1800">
                <a:solidFill>
                  <a:schemeClr val="dk1"/>
                </a:solidFill>
              </a:rPr>
              <a:t>Observed changes in behavior</a:t>
            </a:r>
            <a:endParaRPr sz="1800">
              <a:solidFill>
                <a:schemeClr val="dk1"/>
              </a:solidFill>
            </a:endParaRPr>
          </a:p>
          <a:p>
            <a:pPr marL="1371600" lvl="3" indent="-279400" algn="l" rtl="0">
              <a:spcBef>
                <a:spcPts val="500"/>
              </a:spcBef>
              <a:spcAft>
                <a:spcPts val="0"/>
              </a:spcAft>
              <a:buClr>
                <a:schemeClr val="dk1"/>
              </a:buClr>
              <a:buSzPts val="1800"/>
              <a:buChar char="○"/>
            </a:pPr>
            <a:r>
              <a:rPr lang="en" sz="1800">
                <a:solidFill>
                  <a:schemeClr val="dk1"/>
                </a:solidFill>
              </a:rPr>
              <a:t>Screening data</a:t>
            </a:r>
            <a:endParaRPr sz="1800">
              <a:solidFill>
                <a:schemeClr val="dk1"/>
              </a:solidFill>
            </a:endParaRPr>
          </a:p>
          <a:p>
            <a:pPr marL="742950" lvl="0" indent="-276225" algn="l" rtl="0">
              <a:spcBef>
                <a:spcPts val="500"/>
              </a:spcBef>
              <a:spcAft>
                <a:spcPts val="0"/>
              </a:spcAft>
              <a:buClr>
                <a:schemeClr val="dk1"/>
              </a:buClr>
              <a:buSzPts val="1800"/>
              <a:buChar char="➔"/>
            </a:pPr>
            <a:r>
              <a:rPr lang="en" sz="1800">
                <a:solidFill>
                  <a:schemeClr val="dk1"/>
                </a:solidFill>
              </a:rPr>
              <a:t>Characteristics of student for CICO consideration</a:t>
            </a:r>
            <a:endParaRPr sz="1800">
              <a:solidFill>
                <a:schemeClr val="dk1"/>
              </a:solidFill>
            </a:endParaRPr>
          </a:p>
          <a:p>
            <a:pPr marL="742950" lvl="0" indent="-276225" algn="l" rtl="0">
              <a:spcBef>
                <a:spcPts val="500"/>
              </a:spcBef>
              <a:spcAft>
                <a:spcPts val="0"/>
              </a:spcAft>
              <a:buClr>
                <a:schemeClr val="dk1"/>
              </a:buClr>
              <a:buSzPts val="1800"/>
              <a:buChar char="➔"/>
            </a:pPr>
            <a:r>
              <a:rPr lang="en" sz="1800">
                <a:solidFill>
                  <a:schemeClr val="dk1"/>
                </a:solidFill>
              </a:rPr>
              <a:t>IN rule for CICO (guidance should be determined for all Tier 2 interventions)</a:t>
            </a:r>
            <a:endParaRPr sz="18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cxnSp>
        <p:nvCxnSpPr>
          <p:cNvPr id="519" name="Google Shape;519;p66"/>
          <p:cNvCxnSpPr/>
          <p:nvPr/>
        </p:nvCxnSpPr>
        <p:spPr>
          <a:xfrm>
            <a:off x="2275575" y="328175"/>
            <a:ext cx="4780800" cy="35700"/>
          </a:xfrm>
          <a:prstGeom prst="straightConnector1">
            <a:avLst/>
          </a:prstGeom>
          <a:noFill/>
          <a:ln w="9525" cap="flat" cmpd="sng">
            <a:solidFill>
              <a:schemeClr val="dk2"/>
            </a:solidFill>
            <a:prstDash val="solid"/>
            <a:round/>
            <a:headEnd type="none" w="med" len="med"/>
            <a:tailEnd type="none" w="med" len="med"/>
          </a:ln>
        </p:spPr>
      </p:cxnSp>
      <p:sp>
        <p:nvSpPr>
          <p:cNvPr id="520" name="Google Shape;520;p66"/>
          <p:cNvSpPr/>
          <p:nvPr/>
        </p:nvSpPr>
        <p:spPr>
          <a:xfrm>
            <a:off x="930550" y="4737600"/>
            <a:ext cx="7798200" cy="108000"/>
          </a:xfrm>
          <a:prstGeom prst="rect">
            <a:avLst/>
          </a:prstGeom>
          <a:noFill/>
          <a:ln>
            <a:noFill/>
          </a:ln>
        </p:spPr>
        <p:txBody>
          <a:bodyPr spcFirstLastPara="1" wrap="square" lIns="68575" tIns="34275" rIns="68575" bIns="34275" anchor="t" anchorCtr="0">
            <a:noAutofit/>
          </a:bodyPr>
          <a:lstStyle/>
          <a:p>
            <a:pPr marL="0" marR="0" lvl="0" indent="0" algn="r" rtl="0">
              <a:spcBef>
                <a:spcPts val="500"/>
              </a:spcBef>
              <a:spcAft>
                <a:spcPts val="0"/>
              </a:spcAft>
              <a:buNone/>
            </a:pPr>
            <a:r>
              <a:rPr lang="en" sz="1100"/>
              <a:t>Excerpt from Michigan’s Integrated Behavior and Learning Support Initiative (MIBLSI)</a:t>
            </a:r>
            <a:endParaRPr sz="1100"/>
          </a:p>
        </p:txBody>
      </p:sp>
      <p:sp>
        <p:nvSpPr>
          <p:cNvPr id="521" name="Google Shape;521;p66"/>
          <p:cNvSpPr txBox="1">
            <a:spLocks noGrp="1"/>
          </p:cNvSpPr>
          <p:nvPr>
            <p:ph type="title"/>
          </p:nvPr>
        </p:nvSpPr>
        <p:spPr>
          <a:xfrm>
            <a:off x="246225" y="658050"/>
            <a:ext cx="7019400" cy="514500"/>
          </a:xfrm>
          <a:prstGeom prst="rect">
            <a:avLst/>
          </a:prstGeom>
          <a:noFill/>
          <a:ln>
            <a:noFill/>
          </a:ln>
        </p:spPr>
        <p:txBody>
          <a:bodyPr spcFirstLastPara="1" wrap="square" lIns="68575" tIns="34275" rIns="68575" bIns="34275" anchor="ctr" anchorCtr="0">
            <a:normAutofit/>
          </a:bodyPr>
          <a:lstStyle/>
          <a:p>
            <a:pPr marL="0" lvl="0" indent="0" algn="l" rtl="0">
              <a:spcBef>
                <a:spcPts val="500"/>
              </a:spcBef>
              <a:spcAft>
                <a:spcPts val="0"/>
              </a:spcAft>
              <a:buClr>
                <a:schemeClr val="dk1"/>
              </a:buClr>
              <a:buSzPts val="1100"/>
              <a:buFont typeface="Arial"/>
              <a:buNone/>
            </a:pPr>
            <a:r>
              <a:rPr lang="en" sz="1800" b="1"/>
              <a:t>Appropriate &amp; Inappropriate Candidates for CICO</a:t>
            </a:r>
            <a:endParaRPr sz="1400">
              <a:solidFill>
                <a:srgbClr val="FDA023"/>
              </a:solidFill>
            </a:endParaRPr>
          </a:p>
        </p:txBody>
      </p:sp>
      <p:sp>
        <p:nvSpPr>
          <p:cNvPr id="522" name="Google Shape;522;p66"/>
          <p:cNvSpPr/>
          <p:nvPr/>
        </p:nvSpPr>
        <p:spPr>
          <a:xfrm>
            <a:off x="1931413" y="189050"/>
            <a:ext cx="121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Start of School Day</a:t>
            </a:r>
            <a:endParaRPr sz="1200" b="1"/>
          </a:p>
        </p:txBody>
      </p:sp>
      <p:sp>
        <p:nvSpPr>
          <p:cNvPr id="523" name="Google Shape;523;p66"/>
          <p:cNvSpPr/>
          <p:nvPr/>
        </p:nvSpPr>
        <p:spPr>
          <a:xfrm>
            <a:off x="5704663" y="189050"/>
            <a:ext cx="136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End of School Day</a:t>
            </a:r>
            <a:endParaRPr sz="1200" b="1"/>
          </a:p>
        </p:txBody>
      </p:sp>
      <p:sp>
        <p:nvSpPr>
          <p:cNvPr id="524" name="Google Shape;524;p66"/>
          <p:cNvSpPr/>
          <p:nvPr/>
        </p:nvSpPr>
        <p:spPr>
          <a:xfrm>
            <a:off x="3582238" y="189050"/>
            <a:ext cx="16830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Throughout the  Day</a:t>
            </a:r>
            <a:endParaRPr sz="1200" b="1"/>
          </a:p>
        </p:txBody>
      </p:sp>
      <p:sp>
        <p:nvSpPr>
          <p:cNvPr id="525" name="Google Shape;525;p66"/>
          <p:cNvSpPr/>
          <p:nvPr/>
        </p:nvSpPr>
        <p:spPr>
          <a:xfrm>
            <a:off x="7684263" y="189050"/>
            <a:ext cx="136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Review Cycle</a:t>
            </a:r>
            <a:endParaRPr sz="1200" b="1"/>
          </a:p>
        </p:txBody>
      </p:sp>
      <p:sp>
        <p:nvSpPr>
          <p:cNvPr id="526" name="Google Shape;526;p66"/>
          <p:cNvSpPr/>
          <p:nvPr/>
        </p:nvSpPr>
        <p:spPr>
          <a:xfrm>
            <a:off x="98338" y="189050"/>
            <a:ext cx="12114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Student Matching</a:t>
            </a:r>
            <a:endParaRPr sz="1200" b="1"/>
          </a:p>
        </p:txBody>
      </p:sp>
      <p:sp>
        <p:nvSpPr>
          <p:cNvPr id="527" name="Google Shape;527;p66"/>
          <p:cNvSpPr/>
          <p:nvPr/>
        </p:nvSpPr>
        <p:spPr>
          <a:xfrm>
            <a:off x="1444150" y="30687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6"/>
          <p:cNvSpPr/>
          <p:nvPr/>
        </p:nvSpPr>
        <p:spPr>
          <a:xfrm>
            <a:off x="7190775" y="27102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29" name="Google Shape;529;p66"/>
          <p:cNvGraphicFramePr/>
          <p:nvPr/>
        </p:nvGraphicFramePr>
        <p:xfrm>
          <a:off x="804250" y="1338350"/>
          <a:ext cx="7239000" cy="2910750"/>
        </p:xfrm>
        <a:graphic>
          <a:graphicData uri="http://schemas.openxmlformats.org/drawingml/2006/table">
            <a:tbl>
              <a:tblPr>
                <a:noFill/>
                <a:tableStyleId>{E83564B2-A66D-437B-9AE1-2319E39010B1}</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1300" b="1"/>
                        <a:t>Appropriate Candidates</a:t>
                      </a:r>
                      <a:endParaRPr sz="1300"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b="1"/>
                        <a:t>Inappropriate Candidates</a:t>
                      </a:r>
                      <a:endParaRPr sz="1300"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300"/>
                        <a:t>Engage in problem behavior throughout the day, in multiple settings</a:t>
                      </a:r>
                      <a:endParaRPr sz="13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Engage in problem behavior during one class period or only in unstructured settings (e.g., playground, hallways, lunchroom, bus area)</a:t>
                      </a:r>
                      <a:endParaRPr sz="13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300"/>
                        <a:t>Engage in mild acting-out behaviors, such as talking out, off task, or out of seat</a:t>
                      </a:r>
                      <a:endParaRPr sz="13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Engage in serious or violent behavior, such as extreme noncompliance or defiance, aggression, unjury to self or others</a:t>
                      </a:r>
                      <a:endParaRPr sz="13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300"/>
                        <a:t>Problem behavior is not solely related to trying to escape difficult academic work. Assessments indicate instructional material is at the student’s level</a:t>
                      </a:r>
                      <a:endParaRPr sz="13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Problem behavior mainly occurs when student is trying to escape a difficult task or academic subject. Assessments indicate instructional material is not at the student’s level</a:t>
                      </a:r>
                      <a:endParaRPr sz="13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7"/>
          <p:cNvSpPr/>
          <p:nvPr/>
        </p:nvSpPr>
        <p:spPr>
          <a:xfrm>
            <a:off x="664750" y="1484025"/>
            <a:ext cx="8004300" cy="3134100"/>
          </a:xfrm>
          <a:prstGeom prst="rect">
            <a:avLst/>
          </a:prstGeom>
          <a:noFill/>
          <a:ln>
            <a:noFill/>
          </a:ln>
        </p:spPr>
        <p:txBody>
          <a:bodyPr spcFirstLastPara="1" wrap="square" lIns="68575" tIns="34275" rIns="68575" bIns="34275" anchor="t" anchorCtr="0">
            <a:noAutofit/>
          </a:bodyPr>
          <a:lstStyle/>
          <a:p>
            <a:pPr marL="0" marR="0" lvl="0" indent="0" algn="l" rtl="0">
              <a:spcBef>
                <a:spcPts val="500"/>
              </a:spcBef>
              <a:spcAft>
                <a:spcPts val="0"/>
              </a:spcAft>
              <a:buNone/>
            </a:pPr>
            <a:r>
              <a:rPr lang="en" sz="1800" b="1">
                <a:solidFill>
                  <a:schemeClr val="dk1"/>
                </a:solidFill>
              </a:rPr>
              <a:t>Research </a:t>
            </a:r>
            <a:r>
              <a:rPr lang="en" sz="1800">
                <a:solidFill>
                  <a:schemeClr val="dk1"/>
                </a:solidFill>
              </a:rPr>
              <a:t>results indicate that:</a:t>
            </a:r>
            <a:endParaRPr sz="1800">
              <a:solidFill>
                <a:schemeClr val="dk1"/>
              </a:solidFill>
            </a:endParaRPr>
          </a:p>
          <a:p>
            <a:pPr marL="673100" marR="0" lvl="0" indent="-215900" algn="l" rtl="0">
              <a:spcBef>
                <a:spcPts val="500"/>
              </a:spcBef>
              <a:spcAft>
                <a:spcPts val="0"/>
              </a:spcAft>
              <a:buClr>
                <a:schemeClr val="dk1"/>
              </a:buClr>
              <a:buSzPts val="1800"/>
              <a:buChar char="•"/>
            </a:pPr>
            <a:r>
              <a:rPr lang="en" sz="1800">
                <a:solidFill>
                  <a:schemeClr val="dk1"/>
                </a:solidFill>
              </a:rPr>
              <a:t>for students with </a:t>
            </a:r>
            <a:r>
              <a:rPr lang="en" sz="1800" i="1">
                <a:solidFill>
                  <a:srgbClr val="0070C0"/>
                </a:solidFill>
              </a:rPr>
              <a:t>attention-maintained behavior</a:t>
            </a:r>
            <a:r>
              <a:rPr lang="en" sz="1800">
                <a:solidFill>
                  <a:schemeClr val="dk1"/>
                </a:solidFill>
              </a:rPr>
              <a:t>, implementation of CI/CO was associated with </a:t>
            </a:r>
            <a:r>
              <a:rPr lang="en" sz="1800" i="1">
                <a:solidFill>
                  <a:srgbClr val="0070C0"/>
                </a:solidFill>
              </a:rPr>
              <a:t>statistically and clinically significant improvements in ratings of problem behavior, ratings of prosocial behavior, and office discipline referrals</a:t>
            </a:r>
            <a:r>
              <a:rPr lang="en" sz="1800">
                <a:solidFill>
                  <a:schemeClr val="dk1"/>
                </a:solidFill>
              </a:rPr>
              <a:t>. </a:t>
            </a:r>
            <a:endParaRPr sz="1100"/>
          </a:p>
          <a:p>
            <a:pPr marL="673100" marR="0" lvl="0" indent="-177800" algn="l" rtl="0">
              <a:spcBef>
                <a:spcPts val="500"/>
              </a:spcBef>
              <a:spcAft>
                <a:spcPts val="0"/>
              </a:spcAft>
              <a:buClr>
                <a:schemeClr val="dk1"/>
              </a:buClr>
              <a:buSzPts val="600"/>
              <a:buFont typeface="Arial"/>
              <a:buNone/>
            </a:pPr>
            <a:endParaRPr sz="600">
              <a:solidFill>
                <a:schemeClr val="dk1"/>
              </a:solidFill>
            </a:endParaRPr>
          </a:p>
          <a:p>
            <a:pPr marL="673100" marR="0" lvl="0" indent="-215900" algn="l" rtl="0">
              <a:spcBef>
                <a:spcPts val="500"/>
              </a:spcBef>
              <a:spcAft>
                <a:spcPts val="0"/>
              </a:spcAft>
              <a:buClr>
                <a:schemeClr val="dk1"/>
              </a:buClr>
              <a:buSzPts val="1800"/>
              <a:buChar char="•"/>
            </a:pPr>
            <a:r>
              <a:rPr lang="en" sz="1800">
                <a:solidFill>
                  <a:schemeClr val="dk1"/>
                </a:solidFill>
              </a:rPr>
              <a:t>However, for students with </a:t>
            </a:r>
            <a:r>
              <a:rPr lang="en" sz="1800" i="1">
                <a:solidFill>
                  <a:schemeClr val="dk1"/>
                </a:solidFill>
              </a:rPr>
              <a:t>escape-maintained </a:t>
            </a:r>
            <a:r>
              <a:rPr lang="en" sz="1800">
                <a:solidFill>
                  <a:schemeClr val="dk1"/>
                </a:solidFill>
              </a:rPr>
              <a:t>behavior, no statistically significant effects were found.</a:t>
            </a:r>
            <a:endParaRPr sz="1100"/>
          </a:p>
          <a:p>
            <a:pPr marL="673100" marR="0" lvl="0" indent="-177800" algn="l" rtl="0">
              <a:spcBef>
                <a:spcPts val="500"/>
              </a:spcBef>
              <a:spcAft>
                <a:spcPts val="0"/>
              </a:spcAft>
              <a:buClr>
                <a:schemeClr val="dk1"/>
              </a:buClr>
              <a:buSzPts val="600"/>
              <a:buFont typeface="Arial"/>
              <a:buNone/>
            </a:pPr>
            <a:endParaRPr sz="600">
              <a:solidFill>
                <a:schemeClr val="dk1"/>
              </a:solidFill>
            </a:endParaRPr>
          </a:p>
          <a:p>
            <a:pPr marL="673100" marR="0" lvl="0" indent="-215900" algn="l" rtl="0">
              <a:spcBef>
                <a:spcPts val="500"/>
              </a:spcBef>
              <a:spcAft>
                <a:spcPts val="0"/>
              </a:spcAft>
              <a:buClr>
                <a:schemeClr val="dk1"/>
              </a:buClr>
              <a:buSzPts val="1800"/>
              <a:buChar char="•"/>
            </a:pPr>
            <a:r>
              <a:rPr lang="en" sz="1800">
                <a:solidFill>
                  <a:schemeClr val="dk1"/>
                </a:solidFill>
              </a:rPr>
              <a:t>There exists the need for multiple tier two interventions in both academic and behavior support.</a:t>
            </a:r>
            <a:endParaRPr sz="1100"/>
          </a:p>
        </p:txBody>
      </p:sp>
      <p:sp>
        <p:nvSpPr>
          <p:cNvPr id="537" name="Google Shape;537;p67"/>
          <p:cNvSpPr txBox="1"/>
          <p:nvPr/>
        </p:nvSpPr>
        <p:spPr>
          <a:xfrm>
            <a:off x="5594925" y="4618209"/>
            <a:ext cx="3029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rPr>
              <a:t>McIntosh et al., 2009</a:t>
            </a:r>
            <a:endParaRPr sz="1100"/>
          </a:p>
        </p:txBody>
      </p:sp>
      <p:sp>
        <p:nvSpPr>
          <p:cNvPr id="538" name="Google Shape;538;p67"/>
          <p:cNvSpPr txBox="1">
            <a:spLocks noGrp="1"/>
          </p:cNvSpPr>
          <p:nvPr>
            <p:ph type="title"/>
          </p:nvPr>
        </p:nvSpPr>
        <p:spPr>
          <a:xfrm>
            <a:off x="664754" y="732326"/>
            <a:ext cx="5514900" cy="693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700"/>
              <a:buFont typeface="Trebuchet MS"/>
              <a:buNone/>
            </a:pPr>
            <a:r>
              <a:rPr lang="en" sz="2700"/>
              <a:t>Research shows </a:t>
            </a:r>
            <a:r>
              <a:rPr lang="en" sz="2700">
                <a:solidFill>
                  <a:srgbClr val="FDA023"/>
                </a:solidFill>
              </a:rPr>
              <a:t>function matters</a:t>
            </a:r>
            <a:endParaRPr sz="1400">
              <a:solidFill>
                <a:srgbClr val="FDA023"/>
              </a:solidFill>
            </a:endParaRPr>
          </a:p>
        </p:txBody>
      </p:sp>
      <p:sp>
        <p:nvSpPr>
          <p:cNvPr id="539" name="Google Shape;539;p67"/>
          <p:cNvSpPr/>
          <p:nvPr/>
        </p:nvSpPr>
        <p:spPr>
          <a:xfrm>
            <a:off x="1931413" y="189050"/>
            <a:ext cx="121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Start of School Day</a:t>
            </a:r>
            <a:endParaRPr sz="1200" b="1"/>
          </a:p>
        </p:txBody>
      </p:sp>
      <p:sp>
        <p:nvSpPr>
          <p:cNvPr id="540" name="Google Shape;540;p67"/>
          <p:cNvSpPr/>
          <p:nvPr/>
        </p:nvSpPr>
        <p:spPr>
          <a:xfrm>
            <a:off x="5704663" y="189050"/>
            <a:ext cx="136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End of School Day</a:t>
            </a:r>
            <a:endParaRPr sz="1200" b="1"/>
          </a:p>
        </p:txBody>
      </p:sp>
      <p:sp>
        <p:nvSpPr>
          <p:cNvPr id="541" name="Google Shape;541;p67"/>
          <p:cNvSpPr/>
          <p:nvPr/>
        </p:nvSpPr>
        <p:spPr>
          <a:xfrm>
            <a:off x="3582238" y="189050"/>
            <a:ext cx="16830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Throughout the  Day</a:t>
            </a:r>
            <a:endParaRPr sz="1200" b="1"/>
          </a:p>
        </p:txBody>
      </p:sp>
      <p:sp>
        <p:nvSpPr>
          <p:cNvPr id="542" name="Google Shape;542;p67"/>
          <p:cNvSpPr/>
          <p:nvPr/>
        </p:nvSpPr>
        <p:spPr>
          <a:xfrm>
            <a:off x="7684263" y="189050"/>
            <a:ext cx="136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Review Cycle</a:t>
            </a:r>
            <a:endParaRPr sz="1200" b="1"/>
          </a:p>
        </p:txBody>
      </p:sp>
      <p:sp>
        <p:nvSpPr>
          <p:cNvPr id="543" name="Google Shape;543;p67"/>
          <p:cNvSpPr/>
          <p:nvPr/>
        </p:nvSpPr>
        <p:spPr>
          <a:xfrm>
            <a:off x="98338" y="189050"/>
            <a:ext cx="12114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Student Matching</a:t>
            </a:r>
            <a:endParaRPr sz="12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2"/>
          <p:cNvSpPr/>
          <p:nvPr/>
        </p:nvSpPr>
        <p:spPr>
          <a:xfrm>
            <a:off x="3941564" y="2257429"/>
            <a:ext cx="1578900" cy="1742100"/>
          </a:xfrm>
          <a:prstGeom prst="ellipse">
            <a:avLst/>
          </a:prstGeom>
          <a:noFill/>
          <a:ln w="63500" cap="flat" cmpd="sng">
            <a:solidFill>
              <a:srgbClr val="0000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32"/>
          <p:cNvSpPr/>
          <p:nvPr/>
        </p:nvSpPr>
        <p:spPr>
          <a:xfrm>
            <a:off x="4314825" y="1518051"/>
            <a:ext cx="1596600" cy="1739400"/>
          </a:xfrm>
          <a:prstGeom prst="ellipse">
            <a:avLst/>
          </a:prstGeom>
          <a:noFill/>
          <a:ln w="63500" cap="flat" cmpd="sng">
            <a:solidFill>
              <a:srgbClr val="FF6600"/>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FF6600"/>
              </a:solidFill>
              <a:latin typeface="Calibri"/>
              <a:ea typeface="Calibri"/>
              <a:cs typeface="Calibri"/>
              <a:sym typeface="Calibri"/>
            </a:endParaRPr>
          </a:p>
        </p:txBody>
      </p:sp>
      <p:sp>
        <p:nvSpPr>
          <p:cNvPr id="177" name="Google Shape;177;p32"/>
          <p:cNvSpPr/>
          <p:nvPr/>
        </p:nvSpPr>
        <p:spPr>
          <a:xfrm>
            <a:off x="2914650" y="971550"/>
            <a:ext cx="3372000" cy="3142200"/>
          </a:xfrm>
          <a:prstGeom prst="ellipse">
            <a:avLst/>
          </a:prstGeom>
          <a:noFill/>
          <a:ln w="63500" cap="flat" cmpd="sng">
            <a:solidFill>
              <a:srgbClr val="660066"/>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660066"/>
              </a:solidFill>
              <a:latin typeface="Calibri"/>
              <a:ea typeface="Calibri"/>
              <a:cs typeface="Calibri"/>
              <a:sym typeface="Calibri"/>
            </a:endParaRPr>
          </a:p>
        </p:txBody>
      </p:sp>
      <p:sp>
        <p:nvSpPr>
          <p:cNvPr id="178" name="Google Shape;178;p32"/>
          <p:cNvSpPr/>
          <p:nvPr/>
        </p:nvSpPr>
        <p:spPr>
          <a:xfrm>
            <a:off x="3238763" y="1518047"/>
            <a:ext cx="1590600" cy="1742100"/>
          </a:xfrm>
          <a:prstGeom prst="ellipse">
            <a:avLst/>
          </a:prstGeom>
          <a:noFill/>
          <a:ln w="63500" cap="flat" cmpd="sng">
            <a:solidFill>
              <a:srgbClr val="008000"/>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79" name="Google Shape;179;p32"/>
          <p:cNvSpPr txBox="1"/>
          <p:nvPr/>
        </p:nvSpPr>
        <p:spPr>
          <a:xfrm>
            <a:off x="3452218" y="2057400"/>
            <a:ext cx="905400" cy="300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b="1">
                <a:solidFill>
                  <a:srgbClr val="008000"/>
                </a:solidFill>
                <a:latin typeface="Calibri"/>
                <a:ea typeface="Calibri"/>
                <a:cs typeface="Calibri"/>
                <a:sym typeface="Calibri"/>
              </a:rPr>
              <a:t>SYSTEMS</a:t>
            </a:r>
            <a:endParaRPr sz="1100"/>
          </a:p>
        </p:txBody>
      </p:sp>
      <p:sp>
        <p:nvSpPr>
          <p:cNvPr id="180" name="Google Shape;180;p32"/>
          <p:cNvSpPr txBox="1"/>
          <p:nvPr/>
        </p:nvSpPr>
        <p:spPr>
          <a:xfrm>
            <a:off x="4314305" y="3277791"/>
            <a:ext cx="1000500" cy="300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b="1">
                <a:solidFill>
                  <a:srgbClr val="0000FF"/>
                </a:solidFill>
                <a:latin typeface="Calibri"/>
                <a:ea typeface="Calibri"/>
                <a:cs typeface="Calibri"/>
                <a:sym typeface="Calibri"/>
              </a:rPr>
              <a:t>PRACTICES</a:t>
            </a:r>
            <a:endParaRPr sz="1100"/>
          </a:p>
        </p:txBody>
      </p:sp>
      <p:sp>
        <p:nvSpPr>
          <p:cNvPr id="181" name="Google Shape;181;p32"/>
          <p:cNvSpPr txBox="1"/>
          <p:nvPr/>
        </p:nvSpPr>
        <p:spPr>
          <a:xfrm>
            <a:off x="4962230" y="2091929"/>
            <a:ext cx="705292"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dirty="0">
                <a:solidFill>
                  <a:srgbClr val="FF6600"/>
                </a:solidFill>
                <a:latin typeface="Calibri"/>
                <a:ea typeface="Calibri"/>
                <a:cs typeface="Calibri"/>
                <a:sym typeface="Calibri"/>
              </a:rPr>
              <a:t>DATA</a:t>
            </a:r>
            <a:endParaRPr sz="1100" dirty="0"/>
          </a:p>
        </p:txBody>
      </p:sp>
      <p:sp>
        <p:nvSpPr>
          <p:cNvPr id="182" name="Google Shape;182;p32"/>
          <p:cNvSpPr txBox="1"/>
          <p:nvPr/>
        </p:nvSpPr>
        <p:spPr>
          <a:xfrm>
            <a:off x="3842409" y="1126331"/>
            <a:ext cx="14487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rgbClr val="660066"/>
                </a:solidFill>
                <a:latin typeface="Calibri"/>
                <a:ea typeface="Calibri"/>
                <a:cs typeface="Calibri"/>
                <a:sym typeface="Calibri"/>
              </a:rPr>
              <a:t>OUTCOMES</a:t>
            </a:r>
            <a:endParaRPr sz="1100"/>
          </a:p>
        </p:txBody>
      </p:sp>
      <p:sp>
        <p:nvSpPr>
          <p:cNvPr id="183" name="Google Shape;183;p32"/>
          <p:cNvSpPr txBox="1"/>
          <p:nvPr/>
        </p:nvSpPr>
        <p:spPr>
          <a:xfrm>
            <a:off x="655475" y="55850"/>
            <a:ext cx="4985400" cy="808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b="1">
                <a:solidFill>
                  <a:srgbClr val="000000"/>
                </a:solidFill>
              </a:rPr>
              <a:t>MTSS for Social Competence &amp; </a:t>
            </a:r>
            <a:endParaRPr sz="1100"/>
          </a:p>
          <a:p>
            <a:pPr marL="0" marR="0" lvl="0" indent="0" algn="ctr" rtl="0">
              <a:spcBef>
                <a:spcPts val="0"/>
              </a:spcBef>
              <a:spcAft>
                <a:spcPts val="0"/>
              </a:spcAft>
              <a:buNone/>
            </a:pPr>
            <a:r>
              <a:rPr lang="en" sz="2400" b="1">
                <a:solidFill>
                  <a:srgbClr val="000000"/>
                </a:solidFill>
              </a:rPr>
              <a:t>Academic Achievement</a:t>
            </a:r>
            <a:endParaRPr sz="1100"/>
          </a:p>
        </p:txBody>
      </p:sp>
      <p:sp>
        <p:nvSpPr>
          <p:cNvPr id="184" name="Google Shape;184;p32"/>
          <p:cNvSpPr txBox="1"/>
          <p:nvPr/>
        </p:nvSpPr>
        <p:spPr>
          <a:xfrm>
            <a:off x="6400800" y="571500"/>
            <a:ext cx="1329000" cy="2285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800" b="1">
                <a:solidFill>
                  <a:srgbClr val="FF6600"/>
                </a:solidFill>
                <a:latin typeface="Calibri"/>
                <a:ea typeface="Calibri"/>
                <a:cs typeface="Calibri"/>
                <a:sym typeface="Calibri"/>
              </a:rPr>
              <a:t>Outcome data (social behavior, academic achievement), Progress Monitoring, Fidelity</a:t>
            </a:r>
            <a:r>
              <a:rPr lang="en" sz="1400" b="1">
                <a:solidFill>
                  <a:srgbClr val="FF6600"/>
                </a:solidFill>
                <a:latin typeface="Calibri"/>
                <a:ea typeface="Calibri"/>
                <a:cs typeface="Calibri"/>
                <a:sym typeface="Calibri"/>
              </a:rPr>
              <a:t> </a:t>
            </a:r>
            <a:endParaRPr sz="1100"/>
          </a:p>
        </p:txBody>
      </p:sp>
      <p:sp>
        <p:nvSpPr>
          <p:cNvPr id="185" name="Google Shape;185;p32"/>
          <p:cNvSpPr txBox="1"/>
          <p:nvPr/>
        </p:nvSpPr>
        <p:spPr>
          <a:xfrm>
            <a:off x="1485900" y="3086100"/>
            <a:ext cx="1657500" cy="1177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8000"/>
                </a:solidFill>
                <a:latin typeface="Calibri"/>
                <a:ea typeface="Calibri"/>
                <a:cs typeface="Calibri"/>
                <a:sym typeface="Calibri"/>
              </a:rPr>
              <a:t>What we do to support adults to implement the practices</a:t>
            </a:r>
            <a:endParaRPr sz="1100"/>
          </a:p>
        </p:txBody>
      </p:sp>
      <p:sp>
        <p:nvSpPr>
          <p:cNvPr id="186" name="Google Shape;186;p32"/>
          <p:cNvSpPr txBox="1"/>
          <p:nvPr/>
        </p:nvSpPr>
        <p:spPr>
          <a:xfrm>
            <a:off x="3965780" y="4348758"/>
            <a:ext cx="17904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b="1">
                <a:solidFill>
                  <a:srgbClr val="0000FF"/>
                </a:solidFill>
                <a:latin typeface="Calibri"/>
                <a:ea typeface="Calibri"/>
                <a:cs typeface="Calibri"/>
                <a:sym typeface="Calibri"/>
              </a:rPr>
              <a:t>What we do to </a:t>
            </a:r>
            <a:endParaRPr sz="1100"/>
          </a:p>
          <a:p>
            <a:pPr marL="0" marR="0" lvl="0" indent="0" algn="ctr" rtl="0">
              <a:spcBef>
                <a:spcPts val="0"/>
              </a:spcBef>
              <a:spcAft>
                <a:spcPts val="0"/>
              </a:spcAft>
              <a:buNone/>
            </a:pPr>
            <a:r>
              <a:rPr lang="en" sz="1800" b="1">
                <a:solidFill>
                  <a:srgbClr val="0000FF"/>
                </a:solidFill>
                <a:latin typeface="Calibri"/>
                <a:ea typeface="Calibri"/>
                <a:cs typeface="Calibri"/>
                <a:sym typeface="Calibri"/>
              </a:rPr>
              <a:t>support students</a:t>
            </a:r>
            <a:endParaRPr sz="1100"/>
          </a:p>
        </p:txBody>
      </p:sp>
      <p:pic>
        <p:nvPicPr>
          <p:cNvPr id="187" name="Google Shape;187;p32" descr="orange arrow.png"/>
          <p:cNvPicPr preferRelativeResize="0"/>
          <p:nvPr/>
        </p:nvPicPr>
        <p:blipFill rotWithShape="1">
          <a:blip r:embed="rId3">
            <a:alphaModFix/>
          </a:blip>
          <a:srcRect/>
          <a:stretch/>
        </p:blipFill>
        <p:spPr>
          <a:xfrm>
            <a:off x="5577483" y="1766891"/>
            <a:ext cx="880467" cy="741760"/>
          </a:xfrm>
          <a:prstGeom prst="rect">
            <a:avLst/>
          </a:prstGeom>
          <a:noFill/>
          <a:ln>
            <a:noFill/>
          </a:ln>
        </p:spPr>
      </p:pic>
      <p:pic>
        <p:nvPicPr>
          <p:cNvPr id="188" name="Google Shape;188;p32" descr="green arrow.png"/>
          <p:cNvPicPr preferRelativeResize="0"/>
          <p:nvPr/>
        </p:nvPicPr>
        <p:blipFill rotWithShape="1">
          <a:blip r:embed="rId4">
            <a:alphaModFix/>
          </a:blip>
          <a:srcRect/>
          <a:stretch/>
        </p:blipFill>
        <p:spPr>
          <a:xfrm rot="-2754490" flipH="1">
            <a:off x="2268928" y="2253704"/>
            <a:ext cx="1362075" cy="688479"/>
          </a:xfrm>
          <a:prstGeom prst="rect">
            <a:avLst/>
          </a:prstGeom>
          <a:noFill/>
          <a:ln>
            <a:noFill/>
          </a:ln>
        </p:spPr>
      </p:pic>
      <p:pic>
        <p:nvPicPr>
          <p:cNvPr id="189" name="Google Shape;189;p32" descr="curved-arrow-bright-blue-hi.png"/>
          <p:cNvPicPr preferRelativeResize="0"/>
          <p:nvPr/>
        </p:nvPicPr>
        <p:blipFill rotWithShape="1">
          <a:blip r:embed="rId5">
            <a:alphaModFix/>
          </a:blip>
          <a:srcRect/>
          <a:stretch/>
        </p:blipFill>
        <p:spPr>
          <a:xfrm rot="1718953">
            <a:off x="4837213" y="3669655"/>
            <a:ext cx="396479" cy="738188"/>
          </a:xfrm>
          <a:prstGeom prst="rect">
            <a:avLst/>
          </a:prstGeom>
          <a:noFill/>
          <a:ln>
            <a:noFill/>
          </a:ln>
        </p:spPr>
      </p:pic>
      <p:sp>
        <p:nvSpPr>
          <p:cNvPr id="190" name="Google Shape;190;p32"/>
          <p:cNvSpPr txBox="1"/>
          <p:nvPr/>
        </p:nvSpPr>
        <p:spPr>
          <a:xfrm>
            <a:off x="6009680" y="3207544"/>
            <a:ext cx="138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pic>
        <p:nvPicPr>
          <p:cNvPr id="191" name="Google Shape;191;p32" descr="http://www.pbis.org/common/cms/media/Logo_big.jpg"/>
          <p:cNvPicPr preferRelativeResize="0"/>
          <p:nvPr/>
        </p:nvPicPr>
        <p:blipFill rotWithShape="1">
          <a:blip r:embed="rId6">
            <a:alphaModFix/>
          </a:blip>
          <a:srcRect/>
          <a:stretch/>
        </p:blipFill>
        <p:spPr>
          <a:xfrm>
            <a:off x="1314450" y="4514850"/>
            <a:ext cx="985838" cy="400050"/>
          </a:xfrm>
          <a:prstGeom prst="rect">
            <a:avLst/>
          </a:prstGeom>
          <a:noFill/>
          <a:ln>
            <a:noFill/>
          </a:ln>
        </p:spPr>
      </p:pic>
      <p:sp>
        <p:nvSpPr>
          <p:cNvPr id="192" name="Google Shape;192;p32"/>
          <p:cNvSpPr txBox="1"/>
          <p:nvPr/>
        </p:nvSpPr>
        <p:spPr>
          <a:xfrm>
            <a:off x="4167767" y="2434746"/>
            <a:ext cx="905400" cy="300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EQUITY</a:t>
            </a:r>
            <a:endParaRPr sz="11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8"/>
          <p:cNvSpPr txBox="1">
            <a:spLocks noGrp="1"/>
          </p:cNvSpPr>
          <p:nvPr>
            <p:ph type="title"/>
          </p:nvPr>
        </p:nvSpPr>
        <p:spPr>
          <a:xfrm>
            <a:off x="121800" y="319794"/>
            <a:ext cx="6390600" cy="4296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0"/>
              </a:spcBef>
              <a:spcAft>
                <a:spcPts val="0"/>
              </a:spcAft>
              <a:buClr>
                <a:srgbClr val="0070C0"/>
              </a:buClr>
              <a:buSzPts val="2100"/>
              <a:buFont typeface="Calibri"/>
              <a:buNone/>
            </a:pPr>
            <a:r>
              <a:rPr lang="en">
                <a:solidFill>
                  <a:srgbClr val="0070C0"/>
                </a:solidFill>
              </a:rPr>
              <a:t>Matching begins with anchors</a:t>
            </a:r>
            <a:r>
              <a:rPr lang="en" b="1">
                <a:solidFill>
                  <a:srgbClr val="0070C0"/>
                </a:solidFill>
              </a:rPr>
              <a:t>…</a:t>
            </a:r>
            <a:endParaRPr/>
          </a:p>
        </p:txBody>
      </p:sp>
      <p:sp>
        <p:nvSpPr>
          <p:cNvPr id="549" name="Google Shape;549;p68"/>
          <p:cNvSpPr txBox="1"/>
          <p:nvPr/>
        </p:nvSpPr>
        <p:spPr>
          <a:xfrm>
            <a:off x="485519" y="4179125"/>
            <a:ext cx="8520600" cy="572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2100"/>
              <a:buFont typeface="Arial"/>
              <a:buNone/>
            </a:pPr>
            <a:r>
              <a:rPr lang="en" sz="2800" b="0" i="0" u="none" strike="noStrike" cap="none">
                <a:solidFill>
                  <a:srgbClr val="0070C0"/>
                </a:solidFill>
                <a:latin typeface="Arial"/>
                <a:ea typeface="Arial"/>
                <a:cs typeface="Arial"/>
                <a:sym typeface="Arial"/>
              </a:rPr>
              <a:t>…on your team IN/ON/OUT worksheet.</a:t>
            </a:r>
            <a:endParaRPr sz="1100"/>
          </a:p>
        </p:txBody>
      </p:sp>
      <p:graphicFrame>
        <p:nvGraphicFramePr>
          <p:cNvPr id="550" name="Google Shape;550;p68"/>
          <p:cNvGraphicFramePr/>
          <p:nvPr/>
        </p:nvGraphicFramePr>
        <p:xfrm>
          <a:off x="200250" y="1086822"/>
          <a:ext cx="8743500" cy="2718685"/>
        </p:xfrm>
        <a:graphic>
          <a:graphicData uri="http://schemas.openxmlformats.org/drawingml/2006/table">
            <a:tbl>
              <a:tblPr>
                <a:noFill/>
                <a:tableStyleId>{354FA572-25FF-4300-84A9-363BC36BDB18}</a:tableStyleId>
              </a:tblPr>
              <a:tblGrid>
                <a:gridCol w="382850">
                  <a:extLst>
                    <a:ext uri="{9D8B030D-6E8A-4147-A177-3AD203B41FA5}">
                      <a16:colId xmlns:a16="http://schemas.microsoft.com/office/drawing/2014/main" val="20000"/>
                    </a:ext>
                  </a:extLst>
                </a:gridCol>
                <a:gridCol w="597400">
                  <a:extLst>
                    <a:ext uri="{9D8B030D-6E8A-4147-A177-3AD203B41FA5}">
                      <a16:colId xmlns:a16="http://schemas.microsoft.com/office/drawing/2014/main" val="20001"/>
                    </a:ext>
                  </a:extLst>
                </a:gridCol>
                <a:gridCol w="739325">
                  <a:extLst>
                    <a:ext uri="{9D8B030D-6E8A-4147-A177-3AD203B41FA5}">
                      <a16:colId xmlns:a16="http://schemas.microsoft.com/office/drawing/2014/main" val="20002"/>
                    </a:ext>
                  </a:extLst>
                </a:gridCol>
                <a:gridCol w="821100">
                  <a:extLst>
                    <a:ext uri="{9D8B030D-6E8A-4147-A177-3AD203B41FA5}">
                      <a16:colId xmlns:a16="http://schemas.microsoft.com/office/drawing/2014/main" val="20003"/>
                    </a:ext>
                  </a:extLst>
                </a:gridCol>
                <a:gridCol w="794475">
                  <a:extLst>
                    <a:ext uri="{9D8B030D-6E8A-4147-A177-3AD203B41FA5}">
                      <a16:colId xmlns:a16="http://schemas.microsoft.com/office/drawing/2014/main" val="20004"/>
                    </a:ext>
                  </a:extLst>
                </a:gridCol>
                <a:gridCol w="1860150">
                  <a:extLst>
                    <a:ext uri="{9D8B030D-6E8A-4147-A177-3AD203B41FA5}">
                      <a16:colId xmlns:a16="http://schemas.microsoft.com/office/drawing/2014/main" val="20005"/>
                    </a:ext>
                  </a:extLst>
                </a:gridCol>
                <a:gridCol w="1582675">
                  <a:extLst>
                    <a:ext uri="{9D8B030D-6E8A-4147-A177-3AD203B41FA5}">
                      <a16:colId xmlns:a16="http://schemas.microsoft.com/office/drawing/2014/main" val="20006"/>
                    </a:ext>
                  </a:extLst>
                </a:gridCol>
                <a:gridCol w="1582675">
                  <a:extLst>
                    <a:ext uri="{9D8B030D-6E8A-4147-A177-3AD203B41FA5}">
                      <a16:colId xmlns:a16="http://schemas.microsoft.com/office/drawing/2014/main" val="20007"/>
                    </a:ext>
                  </a:extLst>
                </a:gridCol>
                <a:gridCol w="382850">
                  <a:extLst>
                    <a:ext uri="{9D8B030D-6E8A-4147-A177-3AD203B41FA5}">
                      <a16:colId xmlns:a16="http://schemas.microsoft.com/office/drawing/2014/main" val="20008"/>
                    </a:ext>
                  </a:extLst>
                </a:gridCol>
              </a:tblGrid>
              <a:tr h="283825">
                <a:tc rowSpan="7">
                  <a:txBody>
                    <a:bodyPr/>
                    <a:lstStyle/>
                    <a:p>
                      <a:pPr marL="0" lvl="0" indent="0" algn="ctr" rtl="0">
                        <a:lnSpc>
                          <a:spcPct val="115000"/>
                        </a:lnSpc>
                        <a:spcBef>
                          <a:spcPts val="0"/>
                        </a:spcBef>
                        <a:spcAft>
                          <a:spcPts val="0"/>
                        </a:spcAft>
                        <a:buNone/>
                      </a:pPr>
                      <a:r>
                        <a:rPr lang="en" sz="1200"/>
                        <a:t> </a:t>
                      </a:r>
                      <a:endParaRPr sz="1200"/>
                    </a:p>
                  </a:txBody>
                  <a:tcPr marL="9525" marR="9525" marT="9525" marB="91425" anchor="b">
                    <a:lnL w="19050" cap="flat" cmpd="sng">
                      <a:solidFill>
                        <a:srgbClr val="000000"/>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gridSpan="7">
                  <a:txBody>
                    <a:bodyPr/>
                    <a:lstStyle/>
                    <a:p>
                      <a:pPr marL="0" lvl="0" indent="0" algn="l" rtl="0">
                        <a:lnSpc>
                          <a:spcPct val="115000"/>
                        </a:lnSpc>
                        <a:spcBef>
                          <a:spcPts val="0"/>
                        </a:spcBef>
                        <a:spcAft>
                          <a:spcPts val="0"/>
                        </a:spcAft>
                        <a:buNone/>
                      </a:pPr>
                      <a:endParaRPr sz="1200"/>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000000"/>
                      </a:solidFill>
                      <a:prstDash val="solid"/>
                      <a:round/>
                      <a:headEnd type="none" w="sm" len="sm"/>
                      <a:tailEnd type="none" w="sm" len="sm"/>
                    </a:lnT>
                    <a:lnB w="6350" cap="flat" cmpd="sng">
                      <a:solidFill>
                        <a:srgbClr val="FFFFFF"/>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7">
                  <a:txBody>
                    <a:bodyPr/>
                    <a:lstStyle/>
                    <a:p>
                      <a:pPr marL="0" lvl="0" indent="0" algn="ctr" rtl="0">
                        <a:lnSpc>
                          <a:spcPct val="115000"/>
                        </a:lnSpc>
                        <a:spcBef>
                          <a:spcPts val="0"/>
                        </a:spcBef>
                        <a:spcAft>
                          <a:spcPts val="0"/>
                        </a:spcAft>
                        <a:buNone/>
                      </a:pPr>
                      <a:r>
                        <a:rPr lang="en" sz="1200" b="1"/>
                        <a:t> </a:t>
                      </a:r>
                      <a:endParaRPr sz="1200" b="1"/>
                    </a:p>
                  </a:txBody>
                  <a:tcPr marL="9525" marR="9525" marT="9525" marB="91425" anchor="b">
                    <a:lnL w="6350" cap="flat" cmpd="sng">
                      <a:solidFill>
                        <a:srgbClr val="FFFFFF"/>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1325">
                <a:tc vMerge="1">
                  <a:txBody>
                    <a:bodyPr/>
                    <a:lstStyle/>
                    <a:p>
                      <a:endParaRPr lang="en-US"/>
                    </a:p>
                  </a:txBody>
                  <a:tcPr/>
                </a:tc>
                <a:tc gridSpan="7">
                  <a:txBody>
                    <a:bodyPr/>
                    <a:lstStyle/>
                    <a:p>
                      <a:pPr marL="0" lvl="0" indent="0" algn="ctr" rtl="0">
                        <a:lnSpc>
                          <a:spcPct val="115000"/>
                        </a:lnSpc>
                        <a:spcBef>
                          <a:spcPts val="0"/>
                        </a:spcBef>
                        <a:spcAft>
                          <a:spcPts val="0"/>
                        </a:spcAft>
                        <a:buNone/>
                      </a:pPr>
                      <a:r>
                        <a:rPr lang="en" sz="1200" b="1"/>
                        <a:t>   School Name:______________________________________                       Updated:_______________________</a:t>
                      </a:r>
                      <a:endParaRPr sz="1200" b="1"/>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39875">
                <a:tc vMerge="1">
                  <a:txBody>
                    <a:bodyPr/>
                    <a:lstStyle/>
                    <a:p>
                      <a:endParaRPr lang="en-US"/>
                    </a:p>
                  </a:txBody>
                  <a:tcPr/>
                </a:tc>
                <a:tc rowSpan="2">
                  <a:txBody>
                    <a:bodyPr/>
                    <a:lstStyle/>
                    <a:p>
                      <a:pPr marL="0" lvl="0" indent="0" algn="ctr" rtl="0">
                        <a:lnSpc>
                          <a:spcPct val="115000"/>
                        </a:lnSpc>
                        <a:spcBef>
                          <a:spcPts val="0"/>
                        </a:spcBef>
                        <a:spcAft>
                          <a:spcPts val="0"/>
                        </a:spcAft>
                        <a:buNone/>
                      </a:pPr>
                      <a:r>
                        <a:rPr lang="en" sz="1000" b="1"/>
                        <a:t>School Name</a:t>
                      </a:r>
                      <a:endParaRPr sz="1000" b="1"/>
                    </a:p>
                  </a:txBody>
                  <a:tcPr marL="9525" marR="9525" marT="9525" marB="91425" anchor="ctr">
                    <a:lnL w="6350" cap="flat" cmpd="sng">
                      <a:solidFill>
                        <a:srgbClr val="000000"/>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Intervention Name</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Contact Name</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Skill or Relationship (S/R)</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1200" b="1"/>
                        <a:t>Data Rules:</a:t>
                      </a:r>
                      <a:endParaRPr sz="12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7947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3600" b="1"/>
                        <a:t>In</a:t>
                      </a:r>
                      <a:endParaRPr sz="3600" b="1"/>
                    </a:p>
                  </a:txBody>
                  <a:tcPr marL="9525" marR="9525" marT="9525" marB="91425" anchor="ctr">
                    <a:lnL w="6350" cap="flat" cmpd="sng">
                      <a:solidFill>
                        <a:schemeClr val="dk1"/>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3600" b="1"/>
                        <a:t>On</a:t>
                      </a:r>
                      <a:endParaRPr sz="36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3600" b="1"/>
                        <a:t>Out</a:t>
                      </a:r>
                      <a:endParaRPr sz="36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264525">
                <a:tc vMerge="1">
                  <a:txBody>
                    <a:bodyPr/>
                    <a:lstStyle/>
                    <a:p>
                      <a:endParaRPr lang="en-US"/>
                    </a:p>
                  </a:txBody>
                  <a:tcPr/>
                </a:tc>
                <a:tc>
                  <a:txBody>
                    <a:bodyPr/>
                    <a:lstStyle/>
                    <a:p>
                      <a:pPr marL="0" lvl="0" indent="0" algn="ctr" rtl="0">
                        <a:spcBef>
                          <a:spcPts val="0"/>
                        </a:spcBef>
                        <a:spcAft>
                          <a:spcPts val="0"/>
                        </a:spcAft>
                        <a:buNone/>
                      </a:pPr>
                      <a:r>
                        <a:rPr lang="en" sz="1800"/>
                        <a:t>SES </a:t>
                      </a:r>
                      <a:endParaRPr sz="18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t> CICO</a:t>
                      </a:r>
                      <a:endParaRPr sz="18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Ms. Coordinator</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t>S+R</a:t>
                      </a:r>
                      <a:endParaRPr sz="18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264525">
                <a:tc vMerge="1">
                  <a:txBody>
                    <a:bodyPr/>
                    <a:lstStyle/>
                    <a:p>
                      <a:endParaRPr lang="en-US"/>
                    </a:p>
                  </a:txBody>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5"/>
                  </a:ext>
                </a:extLst>
              </a:tr>
              <a:tr h="291325">
                <a:tc vMerge="1">
                  <a:txBody>
                    <a:bodyPr/>
                    <a:lstStyle/>
                    <a:p>
                      <a:endParaRPr lang="en-US"/>
                    </a:p>
                  </a:txBody>
                  <a:tcPr/>
                </a:tc>
                <a:tc gridSpan="7">
                  <a:txBody>
                    <a:bodyPr/>
                    <a:lstStyle/>
                    <a:p>
                      <a:pPr marL="0" lvl="0" indent="0" algn="ctr" rtl="0">
                        <a:lnSpc>
                          <a:spcPct val="115000"/>
                        </a:lnSpc>
                        <a:spcBef>
                          <a:spcPts val="0"/>
                        </a:spcBef>
                        <a:spcAft>
                          <a:spcPts val="0"/>
                        </a:spcAft>
                        <a:buNone/>
                      </a:pPr>
                      <a:r>
                        <a:rPr lang="en" sz="1200"/>
                        <a:t> </a:t>
                      </a:r>
                      <a:endParaRPr sz="1200"/>
                    </a:p>
                  </a:txBody>
                  <a:tcPr marL="9525" marR="9525" marT="9525" marB="91425" anchor="b">
                    <a:lnT w="63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graphicFrame>
        <p:nvGraphicFramePr>
          <p:cNvPr id="555" name="Google Shape;555;p69"/>
          <p:cNvGraphicFramePr/>
          <p:nvPr/>
        </p:nvGraphicFramePr>
        <p:xfrm>
          <a:off x="200250" y="855960"/>
          <a:ext cx="8743500" cy="2901565"/>
        </p:xfrm>
        <a:graphic>
          <a:graphicData uri="http://schemas.openxmlformats.org/drawingml/2006/table">
            <a:tbl>
              <a:tblPr>
                <a:noFill/>
                <a:tableStyleId>{354FA572-25FF-4300-84A9-363BC36BDB18}</a:tableStyleId>
              </a:tblPr>
              <a:tblGrid>
                <a:gridCol w="382850">
                  <a:extLst>
                    <a:ext uri="{9D8B030D-6E8A-4147-A177-3AD203B41FA5}">
                      <a16:colId xmlns:a16="http://schemas.microsoft.com/office/drawing/2014/main" val="20000"/>
                    </a:ext>
                  </a:extLst>
                </a:gridCol>
                <a:gridCol w="818950">
                  <a:extLst>
                    <a:ext uri="{9D8B030D-6E8A-4147-A177-3AD203B41FA5}">
                      <a16:colId xmlns:a16="http://schemas.microsoft.com/office/drawing/2014/main" val="20001"/>
                    </a:ext>
                  </a:extLst>
                </a:gridCol>
                <a:gridCol w="874150">
                  <a:extLst>
                    <a:ext uri="{9D8B030D-6E8A-4147-A177-3AD203B41FA5}">
                      <a16:colId xmlns:a16="http://schemas.microsoft.com/office/drawing/2014/main" val="20002"/>
                    </a:ext>
                  </a:extLst>
                </a:gridCol>
                <a:gridCol w="772950">
                  <a:extLst>
                    <a:ext uri="{9D8B030D-6E8A-4147-A177-3AD203B41FA5}">
                      <a16:colId xmlns:a16="http://schemas.microsoft.com/office/drawing/2014/main" val="20003"/>
                    </a:ext>
                  </a:extLst>
                </a:gridCol>
                <a:gridCol w="707800">
                  <a:extLst>
                    <a:ext uri="{9D8B030D-6E8A-4147-A177-3AD203B41FA5}">
                      <a16:colId xmlns:a16="http://schemas.microsoft.com/office/drawing/2014/main" val="20004"/>
                    </a:ext>
                  </a:extLst>
                </a:gridCol>
                <a:gridCol w="1638600">
                  <a:extLst>
                    <a:ext uri="{9D8B030D-6E8A-4147-A177-3AD203B41FA5}">
                      <a16:colId xmlns:a16="http://schemas.microsoft.com/office/drawing/2014/main" val="20005"/>
                    </a:ext>
                  </a:extLst>
                </a:gridCol>
                <a:gridCol w="1582675">
                  <a:extLst>
                    <a:ext uri="{9D8B030D-6E8A-4147-A177-3AD203B41FA5}">
                      <a16:colId xmlns:a16="http://schemas.microsoft.com/office/drawing/2014/main" val="20006"/>
                    </a:ext>
                  </a:extLst>
                </a:gridCol>
                <a:gridCol w="1582675">
                  <a:extLst>
                    <a:ext uri="{9D8B030D-6E8A-4147-A177-3AD203B41FA5}">
                      <a16:colId xmlns:a16="http://schemas.microsoft.com/office/drawing/2014/main" val="20007"/>
                    </a:ext>
                  </a:extLst>
                </a:gridCol>
                <a:gridCol w="382850">
                  <a:extLst>
                    <a:ext uri="{9D8B030D-6E8A-4147-A177-3AD203B41FA5}">
                      <a16:colId xmlns:a16="http://schemas.microsoft.com/office/drawing/2014/main" val="20008"/>
                    </a:ext>
                  </a:extLst>
                </a:gridCol>
              </a:tblGrid>
              <a:tr h="283825">
                <a:tc rowSpan="7">
                  <a:txBody>
                    <a:bodyPr/>
                    <a:lstStyle/>
                    <a:p>
                      <a:pPr marL="0" lvl="0" indent="0" algn="ctr" rtl="0">
                        <a:lnSpc>
                          <a:spcPct val="115000"/>
                        </a:lnSpc>
                        <a:spcBef>
                          <a:spcPts val="0"/>
                        </a:spcBef>
                        <a:spcAft>
                          <a:spcPts val="0"/>
                        </a:spcAft>
                        <a:buNone/>
                      </a:pPr>
                      <a:r>
                        <a:rPr lang="en" sz="1200"/>
                        <a:t> </a:t>
                      </a:r>
                      <a:endParaRPr sz="1200"/>
                    </a:p>
                  </a:txBody>
                  <a:tcPr marL="9525" marR="9525" marT="9525" marB="91425" anchor="b">
                    <a:lnL w="19050" cap="flat" cmpd="sng">
                      <a:solidFill>
                        <a:srgbClr val="000000"/>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gridSpan="7">
                  <a:txBody>
                    <a:bodyPr/>
                    <a:lstStyle/>
                    <a:p>
                      <a:pPr marL="0" lvl="0" indent="0" algn="l" rtl="0">
                        <a:lnSpc>
                          <a:spcPct val="115000"/>
                        </a:lnSpc>
                        <a:spcBef>
                          <a:spcPts val="0"/>
                        </a:spcBef>
                        <a:spcAft>
                          <a:spcPts val="0"/>
                        </a:spcAft>
                        <a:buNone/>
                      </a:pPr>
                      <a:endParaRPr sz="1200"/>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000000"/>
                      </a:solidFill>
                      <a:prstDash val="solid"/>
                      <a:round/>
                      <a:headEnd type="none" w="sm" len="sm"/>
                      <a:tailEnd type="none" w="sm" len="sm"/>
                    </a:lnT>
                    <a:lnB w="6350" cap="flat" cmpd="sng">
                      <a:solidFill>
                        <a:srgbClr val="FFFFFF"/>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7">
                  <a:txBody>
                    <a:bodyPr/>
                    <a:lstStyle/>
                    <a:p>
                      <a:pPr marL="0" lvl="0" indent="0" algn="ctr" rtl="0">
                        <a:lnSpc>
                          <a:spcPct val="115000"/>
                        </a:lnSpc>
                        <a:spcBef>
                          <a:spcPts val="0"/>
                        </a:spcBef>
                        <a:spcAft>
                          <a:spcPts val="0"/>
                        </a:spcAft>
                        <a:buNone/>
                      </a:pPr>
                      <a:r>
                        <a:rPr lang="en" sz="1200" b="1"/>
                        <a:t> </a:t>
                      </a:r>
                      <a:endParaRPr sz="1200" b="1"/>
                    </a:p>
                  </a:txBody>
                  <a:tcPr marL="9525" marR="9525" marT="9525" marB="91425" anchor="b">
                    <a:lnL w="6350" cap="flat" cmpd="sng">
                      <a:solidFill>
                        <a:srgbClr val="FFFFFF"/>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1325">
                <a:tc vMerge="1">
                  <a:txBody>
                    <a:bodyPr/>
                    <a:lstStyle/>
                    <a:p>
                      <a:endParaRPr lang="en-US"/>
                    </a:p>
                  </a:txBody>
                  <a:tcPr/>
                </a:tc>
                <a:tc gridSpan="7">
                  <a:txBody>
                    <a:bodyPr/>
                    <a:lstStyle/>
                    <a:p>
                      <a:pPr marL="0" lvl="0" indent="0" algn="ctr" rtl="0">
                        <a:lnSpc>
                          <a:spcPct val="115000"/>
                        </a:lnSpc>
                        <a:spcBef>
                          <a:spcPts val="0"/>
                        </a:spcBef>
                        <a:spcAft>
                          <a:spcPts val="0"/>
                        </a:spcAft>
                        <a:buNone/>
                      </a:pPr>
                      <a:r>
                        <a:rPr lang="en" sz="1200" b="1"/>
                        <a:t>   School Name:______________________________________                       Updated:_______________________</a:t>
                      </a:r>
                      <a:endParaRPr sz="1200" b="1"/>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39875">
                <a:tc vMerge="1">
                  <a:txBody>
                    <a:bodyPr/>
                    <a:lstStyle/>
                    <a:p>
                      <a:endParaRPr lang="en-US"/>
                    </a:p>
                  </a:txBody>
                  <a:tcPr/>
                </a:tc>
                <a:tc rowSpan="2">
                  <a:txBody>
                    <a:bodyPr/>
                    <a:lstStyle/>
                    <a:p>
                      <a:pPr marL="0" lvl="0" indent="0" algn="ctr" rtl="0">
                        <a:lnSpc>
                          <a:spcPct val="115000"/>
                        </a:lnSpc>
                        <a:spcBef>
                          <a:spcPts val="0"/>
                        </a:spcBef>
                        <a:spcAft>
                          <a:spcPts val="0"/>
                        </a:spcAft>
                        <a:buNone/>
                      </a:pPr>
                      <a:r>
                        <a:rPr lang="en" sz="1000" b="1"/>
                        <a:t>School Name</a:t>
                      </a:r>
                      <a:endParaRPr sz="1000" b="1"/>
                    </a:p>
                  </a:txBody>
                  <a:tcPr marL="9525" marR="9525" marT="9525" marB="91425" anchor="ctr">
                    <a:lnL w="6350" cap="flat" cmpd="sng">
                      <a:solidFill>
                        <a:srgbClr val="000000"/>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Intervention Name</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Contact Name</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Skill or Relationship (S/R)</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1200" b="1"/>
                        <a:t>Data Rules:</a:t>
                      </a:r>
                      <a:endParaRPr sz="12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7947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3600" b="1"/>
                        <a:t>In</a:t>
                      </a:r>
                      <a:endParaRPr sz="3600" b="1"/>
                    </a:p>
                  </a:txBody>
                  <a:tcPr marL="9525" marR="9525" marT="9525" marB="91425" anchor="ctr">
                    <a:lnL w="6350" cap="flat" cmpd="sng">
                      <a:solidFill>
                        <a:schemeClr val="dk1"/>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3600" b="1"/>
                        <a:t>On</a:t>
                      </a:r>
                      <a:endParaRPr sz="36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3600" b="1"/>
                        <a:t>Out</a:t>
                      </a:r>
                      <a:endParaRPr sz="36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264525">
                <a:tc vMerge="1">
                  <a:txBody>
                    <a:bodyPr/>
                    <a:lstStyle/>
                    <a:p>
                      <a:endParaRPr lang="en-US"/>
                    </a:p>
                  </a:txBody>
                  <a:tcPr/>
                </a:tc>
                <a:tc>
                  <a:txBody>
                    <a:bodyPr/>
                    <a:lstStyle/>
                    <a:p>
                      <a:pPr marL="0" lvl="0" indent="0" algn="ctr" rtl="0">
                        <a:spcBef>
                          <a:spcPts val="0"/>
                        </a:spcBef>
                        <a:spcAft>
                          <a:spcPts val="0"/>
                        </a:spcAft>
                        <a:buNone/>
                      </a:pPr>
                      <a:r>
                        <a:rPr lang="en" sz="1800"/>
                        <a:t>SES </a:t>
                      </a:r>
                      <a:endParaRPr sz="18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t> CICO</a:t>
                      </a:r>
                      <a:endParaRPr sz="18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Ms. Coordinator</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t>S+R</a:t>
                      </a:r>
                      <a:endParaRPr sz="18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264525">
                <a:tc vMerge="1">
                  <a:txBody>
                    <a:bodyPr/>
                    <a:lstStyle/>
                    <a:p>
                      <a:endParaRPr lang="en-US"/>
                    </a:p>
                  </a:txBody>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5"/>
                  </a:ext>
                </a:extLst>
              </a:tr>
              <a:tr h="291325">
                <a:tc vMerge="1">
                  <a:txBody>
                    <a:bodyPr/>
                    <a:lstStyle/>
                    <a:p>
                      <a:endParaRPr lang="en-US"/>
                    </a:p>
                  </a:txBody>
                  <a:tcPr/>
                </a:tc>
                <a:tc gridSpan="7">
                  <a:txBody>
                    <a:bodyPr/>
                    <a:lstStyle/>
                    <a:p>
                      <a:pPr marL="0" lvl="0" indent="0" algn="ctr" rtl="0">
                        <a:lnSpc>
                          <a:spcPct val="115000"/>
                        </a:lnSpc>
                        <a:spcBef>
                          <a:spcPts val="0"/>
                        </a:spcBef>
                        <a:spcAft>
                          <a:spcPts val="0"/>
                        </a:spcAft>
                        <a:buNone/>
                      </a:pPr>
                      <a:r>
                        <a:rPr lang="en" sz="1200"/>
                        <a:t> </a:t>
                      </a:r>
                      <a:endParaRPr sz="1200"/>
                    </a:p>
                  </a:txBody>
                  <a:tcPr marL="9525" marR="9525" marT="9525" marB="91425" anchor="b">
                    <a:lnT w="63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556" name="Google Shape;556;p69"/>
          <p:cNvSpPr txBox="1">
            <a:spLocks noGrp="1"/>
          </p:cNvSpPr>
          <p:nvPr>
            <p:ph type="title"/>
          </p:nvPr>
        </p:nvSpPr>
        <p:spPr>
          <a:xfrm>
            <a:off x="233775" y="333769"/>
            <a:ext cx="6390600" cy="4296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0"/>
              </a:spcBef>
              <a:spcAft>
                <a:spcPts val="0"/>
              </a:spcAft>
              <a:buClr>
                <a:srgbClr val="0070C0"/>
              </a:buClr>
              <a:buSzPts val="2100"/>
              <a:buFont typeface="Calibri"/>
              <a:buNone/>
            </a:pPr>
            <a:r>
              <a:rPr lang="en">
                <a:solidFill>
                  <a:srgbClr val="0070C0"/>
                </a:solidFill>
              </a:rPr>
              <a:t>Matching begins with anchors</a:t>
            </a:r>
            <a:r>
              <a:rPr lang="en" b="1">
                <a:solidFill>
                  <a:srgbClr val="0070C0"/>
                </a:solidFill>
              </a:rPr>
              <a:t>…</a:t>
            </a:r>
            <a:endParaRPr/>
          </a:p>
        </p:txBody>
      </p:sp>
      <p:sp>
        <p:nvSpPr>
          <p:cNvPr id="557" name="Google Shape;557;p69"/>
          <p:cNvSpPr txBox="1"/>
          <p:nvPr/>
        </p:nvSpPr>
        <p:spPr>
          <a:xfrm>
            <a:off x="91400" y="4001375"/>
            <a:ext cx="8892300" cy="90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2100"/>
              <a:buFont typeface="Arial"/>
              <a:buNone/>
            </a:pPr>
            <a:r>
              <a:rPr lang="en" sz="1500" b="1">
                <a:solidFill>
                  <a:srgbClr val="0070C0"/>
                </a:solidFill>
              </a:rPr>
              <a:t>Your Tier 2 team decides IN threshold. </a:t>
            </a:r>
            <a:r>
              <a:rPr lang="en" sz="1500">
                <a:solidFill>
                  <a:srgbClr val="0070C0"/>
                </a:solidFill>
              </a:rPr>
              <a:t>Consider behaviors that indicate that student is beginning to show need for Tier 2 supports. Consider attendance, ODRs, behavior types, and screening data. This IN rule may change as the year goes on and Tier 2 team reviews current CICO programming.</a:t>
            </a:r>
            <a:endParaRPr sz="100"/>
          </a:p>
        </p:txBody>
      </p:sp>
      <p:sp>
        <p:nvSpPr>
          <p:cNvPr id="558" name="Google Shape;558;p69"/>
          <p:cNvSpPr/>
          <p:nvPr/>
        </p:nvSpPr>
        <p:spPr>
          <a:xfrm>
            <a:off x="3718100" y="1868450"/>
            <a:ext cx="1638900" cy="1608000"/>
          </a:xfrm>
          <a:prstGeom prst="flowChartAlternateProcess">
            <a:avLst/>
          </a:prstGeom>
          <a:noFill/>
          <a:ln w="762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0"/>
          <p:cNvSpPr txBox="1">
            <a:spLocks noGrp="1"/>
          </p:cNvSpPr>
          <p:nvPr>
            <p:ph type="title"/>
          </p:nvPr>
        </p:nvSpPr>
        <p:spPr>
          <a:xfrm>
            <a:off x="233775" y="333769"/>
            <a:ext cx="6390600" cy="4296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0"/>
              </a:spcBef>
              <a:spcAft>
                <a:spcPts val="0"/>
              </a:spcAft>
              <a:buClr>
                <a:srgbClr val="0070C0"/>
              </a:buClr>
              <a:buSzPts val="2100"/>
              <a:buFont typeface="Calibri"/>
              <a:buNone/>
            </a:pPr>
            <a:r>
              <a:rPr lang="en">
                <a:solidFill>
                  <a:srgbClr val="0070C0"/>
                </a:solidFill>
              </a:rPr>
              <a:t>Sample A</a:t>
            </a:r>
            <a:r>
              <a:rPr lang="en" b="1">
                <a:solidFill>
                  <a:srgbClr val="0070C0"/>
                </a:solidFill>
              </a:rPr>
              <a:t>…</a:t>
            </a:r>
            <a:endParaRPr/>
          </a:p>
        </p:txBody>
      </p:sp>
      <p:graphicFrame>
        <p:nvGraphicFramePr>
          <p:cNvPr id="564" name="Google Shape;564;p70"/>
          <p:cNvGraphicFramePr/>
          <p:nvPr/>
        </p:nvGraphicFramePr>
        <p:xfrm>
          <a:off x="200250" y="721006"/>
          <a:ext cx="8743500" cy="3815965"/>
        </p:xfrm>
        <a:graphic>
          <a:graphicData uri="http://schemas.openxmlformats.org/drawingml/2006/table">
            <a:tbl>
              <a:tblPr>
                <a:noFill/>
                <a:tableStyleId>{354FA572-25FF-4300-84A9-363BC36BDB18}</a:tableStyleId>
              </a:tblPr>
              <a:tblGrid>
                <a:gridCol w="382850">
                  <a:extLst>
                    <a:ext uri="{9D8B030D-6E8A-4147-A177-3AD203B41FA5}">
                      <a16:colId xmlns:a16="http://schemas.microsoft.com/office/drawing/2014/main" val="20000"/>
                    </a:ext>
                  </a:extLst>
                </a:gridCol>
                <a:gridCol w="818950">
                  <a:extLst>
                    <a:ext uri="{9D8B030D-6E8A-4147-A177-3AD203B41FA5}">
                      <a16:colId xmlns:a16="http://schemas.microsoft.com/office/drawing/2014/main" val="20001"/>
                    </a:ext>
                  </a:extLst>
                </a:gridCol>
                <a:gridCol w="874150">
                  <a:extLst>
                    <a:ext uri="{9D8B030D-6E8A-4147-A177-3AD203B41FA5}">
                      <a16:colId xmlns:a16="http://schemas.microsoft.com/office/drawing/2014/main" val="20002"/>
                    </a:ext>
                  </a:extLst>
                </a:gridCol>
                <a:gridCol w="772950">
                  <a:extLst>
                    <a:ext uri="{9D8B030D-6E8A-4147-A177-3AD203B41FA5}">
                      <a16:colId xmlns:a16="http://schemas.microsoft.com/office/drawing/2014/main" val="20003"/>
                    </a:ext>
                  </a:extLst>
                </a:gridCol>
                <a:gridCol w="707800">
                  <a:extLst>
                    <a:ext uri="{9D8B030D-6E8A-4147-A177-3AD203B41FA5}">
                      <a16:colId xmlns:a16="http://schemas.microsoft.com/office/drawing/2014/main" val="20004"/>
                    </a:ext>
                  </a:extLst>
                </a:gridCol>
                <a:gridCol w="1638600">
                  <a:extLst>
                    <a:ext uri="{9D8B030D-6E8A-4147-A177-3AD203B41FA5}">
                      <a16:colId xmlns:a16="http://schemas.microsoft.com/office/drawing/2014/main" val="20005"/>
                    </a:ext>
                  </a:extLst>
                </a:gridCol>
                <a:gridCol w="1582675">
                  <a:extLst>
                    <a:ext uri="{9D8B030D-6E8A-4147-A177-3AD203B41FA5}">
                      <a16:colId xmlns:a16="http://schemas.microsoft.com/office/drawing/2014/main" val="20006"/>
                    </a:ext>
                  </a:extLst>
                </a:gridCol>
                <a:gridCol w="1582675">
                  <a:extLst>
                    <a:ext uri="{9D8B030D-6E8A-4147-A177-3AD203B41FA5}">
                      <a16:colId xmlns:a16="http://schemas.microsoft.com/office/drawing/2014/main" val="20007"/>
                    </a:ext>
                  </a:extLst>
                </a:gridCol>
                <a:gridCol w="382850">
                  <a:extLst>
                    <a:ext uri="{9D8B030D-6E8A-4147-A177-3AD203B41FA5}">
                      <a16:colId xmlns:a16="http://schemas.microsoft.com/office/drawing/2014/main" val="20008"/>
                    </a:ext>
                  </a:extLst>
                </a:gridCol>
              </a:tblGrid>
              <a:tr h="283825">
                <a:tc rowSpan="7">
                  <a:txBody>
                    <a:bodyPr/>
                    <a:lstStyle/>
                    <a:p>
                      <a:pPr marL="0" lvl="0" indent="0" algn="ctr" rtl="0">
                        <a:lnSpc>
                          <a:spcPct val="115000"/>
                        </a:lnSpc>
                        <a:spcBef>
                          <a:spcPts val="0"/>
                        </a:spcBef>
                        <a:spcAft>
                          <a:spcPts val="0"/>
                        </a:spcAft>
                        <a:buNone/>
                      </a:pPr>
                      <a:r>
                        <a:rPr lang="en" sz="1200"/>
                        <a:t> </a:t>
                      </a:r>
                      <a:endParaRPr sz="1200"/>
                    </a:p>
                  </a:txBody>
                  <a:tcPr marL="9525" marR="9525" marT="9525" marB="91425" anchor="b">
                    <a:lnL w="19050" cap="flat" cmpd="sng">
                      <a:solidFill>
                        <a:srgbClr val="000000"/>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gridSpan="7">
                  <a:txBody>
                    <a:bodyPr/>
                    <a:lstStyle/>
                    <a:p>
                      <a:pPr marL="0" lvl="0" indent="0" algn="l" rtl="0">
                        <a:lnSpc>
                          <a:spcPct val="115000"/>
                        </a:lnSpc>
                        <a:spcBef>
                          <a:spcPts val="0"/>
                        </a:spcBef>
                        <a:spcAft>
                          <a:spcPts val="0"/>
                        </a:spcAft>
                        <a:buNone/>
                      </a:pPr>
                      <a:endParaRPr sz="1200"/>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000000"/>
                      </a:solidFill>
                      <a:prstDash val="solid"/>
                      <a:round/>
                      <a:headEnd type="none" w="sm" len="sm"/>
                      <a:tailEnd type="none" w="sm" len="sm"/>
                    </a:lnT>
                    <a:lnB w="6350" cap="flat" cmpd="sng">
                      <a:solidFill>
                        <a:srgbClr val="FFFFFF"/>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7">
                  <a:txBody>
                    <a:bodyPr/>
                    <a:lstStyle/>
                    <a:p>
                      <a:pPr marL="0" lvl="0" indent="0" algn="ctr" rtl="0">
                        <a:lnSpc>
                          <a:spcPct val="115000"/>
                        </a:lnSpc>
                        <a:spcBef>
                          <a:spcPts val="0"/>
                        </a:spcBef>
                        <a:spcAft>
                          <a:spcPts val="0"/>
                        </a:spcAft>
                        <a:buNone/>
                      </a:pPr>
                      <a:r>
                        <a:rPr lang="en" sz="1200" b="1"/>
                        <a:t> </a:t>
                      </a:r>
                      <a:endParaRPr sz="1200" b="1"/>
                    </a:p>
                  </a:txBody>
                  <a:tcPr marL="9525" marR="9525" marT="9525" marB="91425" anchor="b">
                    <a:lnL w="6350" cap="flat" cmpd="sng">
                      <a:solidFill>
                        <a:srgbClr val="FFFFFF"/>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1325">
                <a:tc vMerge="1">
                  <a:txBody>
                    <a:bodyPr/>
                    <a:lstStyle/>
                    <a:p>
                      <a:endParaRPr lang="en-US"/>
                    </a:p>
                  </a:txBody>
                  <a:tcPr/>
                </a:tc>
                <a:tc gridSpan="7">
                  <a:txBody>
                    <a:bodyPr/>
                    <a:lstStyle/>
                    <a:p>
                      <a:pPr marL="0" lvl="0" indent="0" algn="ctr" rtl="0">
                        <a:lnSpc>
                          <a:spcPct val="115000"/>
                        </a:lnSpc>
                        <a:spcBef>
                          <a:spcPts val="0"/>
                        </a:spcBef>
                        <a:spcAft>
                          <a:spcPts val="0"/>
                        </a:spcAft>
                        <a:buNone/>
                      </a:pPr>
                      <a:r>
                        <a:rPr lang="en" sz="1200" b="1"/>
                        <a:t>   School Name:______________________________________                       Updated:_______________________</a:t>
                      </a:r>
                      <a:endParaRPr sz="1200" b="1"/>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39875">
                <a:tc vMerge="1">
                  <a:txBody>
                    <a:bodyPr/>
                    <a:lstStyle/>
                    <a:p>
                      <a:endParaRPr lang="en-US"/>
                    </a:p>
                  </a:txBody>
                  <a:tcPr/>
                </a:tc>
                <a:tc rowSpan="2">
                  <a:txBody>
                    <a:bodyPr/>
                    <a:lstStyle/>
                    <a:p>
                      <a:pPr marL="0" lvl="0" indent="0" algn="ctr" rtl="0">
                        <a:lnSpc>
                          <a:spcPct val="115000"/>
                        </a:lnSpc>
                        <a:spcBef>
                          <a:spcPts val="0"/>
                        </a:spcBef>
                        <a:spcAft>
                          <a:spcPts val="0"/>
                        </a:spcAft>
                        <a:buNone/>
                      </a:pPr>
                      <a:r>
                        <a:rPr lang="en" sz="1000" b="1"/>
                        <a:t>School Name</a:t>
                      </a:r>
                      <a:endParaRPr sz="1000" b="1"/>
                    </a:p>
                  </a:txBody>
                  <a:tcPr marL="9525" marR="9525" marT="9525" marB="91425" anchor="ctr">
                    <a:lnL w="6350" cap="flat" cmpd="sng">
                      <a:solidFill>
                        <a:srgbClr val="000000"/>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Intervention Name</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Contact Name</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Skill or Relationship (S/R)</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1200" b="1"/>
                        <a:t>Data Rules:</a:t>
                      </a:r>
                      <a:endParaRPr sz="12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7947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3600" b="1"/>
                        <a:t>In</a:t>
                      </a:r>
                      <a:endParaRPr sz="3600" b="1"/>
                    </a:p>
                  </a:txBody>
                  <a:tcPr marL="9525" marR="9525" marT="9525" marB="91425" anchor="ctr">
                    <a:lnL w="6350" cap="flat" cmpd="sng">
                      <a:solidFill>
                        <a:schemeClr val="dk1"/>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3600" b="1"/>
                        <a:t>On</a:t>
                      </a:r>
                      <a:endParaRPr sz="36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3600" b="1"/>
                        <a:t>Out</a:t>
                      </a:r>
                      <a:endParaRPr sz="36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264525">
                <a:tc vMerge="1">
                  <a:txBody>
                    <a:bodyPr/>
                    <a:lstStyle/>
                    <a:p>
                      <a:endParaRPr lang="en-US"/>
                    </a:p>
                  </a:txBody>
                  <a:tcPr/>
                </a:tc>
                <a:tc>
                  <a:txBody>
                    <a:bodyPr/>
                    <a:lstStyle/>
                    <a:p>
                      <a:pPr marL="0" lvl="0" indent="0" algn="ctr" rtl="0">
                        <a:spcBef>
                          <a:spcPts val="0"/>
                        </a:spcBef>
                        <a:spcAft>
                          <a:spcPts val="0"/>
                        </a:spcAft>
                        <a:buNone/>
                      </a:pPr>
                      <a:r>
                        <a:rPr lang="en" sz="1800"/>
                        <a:t>SES </a:t>
                      </a:r>
                      <a:endParaRPr sz="18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t> CICO</a:t>
                      </a:r>
                      <a:endParaRPr sz="18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t> </a:t>
                      </a:r>
                      <a:r>
                        <a:rPr lang="en" sz="1200"/>
                        <a:t>Ms. Coordinator</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t>S+R</a:t>
                      </a:r>
                      <a:endParaRPr sz="18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Frequency of incidents, failing 1 or more academic subjects, 2+ referrals (discipline), 8+ unexcused absences in 1 marking period, attention seeking behavior</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264525">
                <a:tc vMerge="1">
                  <a:txBody>
                    <a:bodyPr/>
                    <a:lstStyle/>
                    <a:p>
                      <a:endParaRPr lang="en-US"/>
                    </a:p>
                  </a:txBody>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5"/>
                  </a:ext>
                </a:extLst>
              </a:tr>
              <a:tr h="291325">
                <a:tc vMerge="1">
                  <a:txBody>
                    <a:bodyPr/>
                    <a:lstStyle/>
                    <a:p>
                      <a:endParaRPr lang="en-US"/>
                    </a:p>
                  </a:txBody>
                  <a:tcPr/>
                </a:tc>
                <a:tc gridSpan="7">
                  <a:txBody>
                    <a:bodyPr/>
                    <a:lstStyle/>
                    <a:p>
                      <a:pPr marL="0" lvl="0" indent="0" algn="ctr" rtl="0">
                        <a:lnSpc>
                          <a:spcPct val="115000"/>
                        </a:lnSpc>
                        <a:spcBef>
                          <a:spcPts val="0"/>
                        </a:spcBef>
                        <a:spcAft>
                          <a:spcPts val="0"/>
                        </a:spcAft>
                        <a:buNone/>
                      </a:pPr>
                      <a:r>
                        <a:rPr lang="en" sz="1200"/>
                        <a:t> </a:t>
                      </a:r>
                      <a:endParaRPr sz="1200"/>
                    </a:p>
                  </a:txBody>
                  <a:tcPr marL="9525" marR="9525" marT="9525" marB="91425" anchor="b">
                    <a:lnT w="63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565" name="Google Shape;565;p70"/>
          <p:cNvSpPr/>
          <p:nvPr/>
        </p:nvSpPr>
        <p:spPr>
          <a:xfrm>
            <a:off x="3637800" y="1959475"/>
            <a:ext cx="1868400" cy="2265900"/>
          </a:xfrm>
          <a:prstGeom prst="flowChartAlternateProcess">
            <a:avLst/>
          </a:prstGeom>
          <a:noFill/>
          <a:ln w="762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1"/>
          <p:cNvSpPr txBox="1">
            <a:spLocks noGrp="1"/>
          </p:cNvSpPr>
          <p:nvPr>
            <p:ph type="title"/>
          </p:nvPr>
        </p:nvSpPr>
        <p:spPr>
          <a:xfrm>
            <a:off x="233775" y="333769"/>
            <a:ext cx="6390600" cy="4296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0"/>
              </a:spcBef>
              <a:spcAft>
                <a:spcPts val="0"/>
              </a:spcAft>
              <a:buClr>
                <a:srgbClr val="0070C0"/>
              </a:buClr>
              <a:buSzPts val="2100"/>
              <a:buFont typeface="Calibri"/>
              <a:buNone/>
            </a:pPr>
            <a:r>
              <a:rPr lang="en">
                <a:solidFill>
                  <a:srgbClr val="0070C0"/>
                </a:solidFill>
              </a:rPr>
              <a:t>Sample B…</a:t>
            </a:r>
            <a:endParaRPr/>
          </a:p>
        </p:txBody>
      </p:sp>
      <p:graphicFrame>
        <p:nvGraphicFramePr>
          <p:cNvPr id="571" name="Google Shape;571;p71"/>
          <p:cNvGraphicFramePr/>
          <p:nvPr/>
        </p:nvGraphicFramePr>
        <p:xfrm>
          <a:off x="200250" y="1159172"/>
          <a:ext cx="8743500" cy="2993005"/>
        </p:xfrm>
        <a:graphic>
          <a:graphicData uri="http://schemas.openxmlformats.org/drawingml/2006/table">
            <a:tbl>
              <a:tblPr>
                <a:noFill/>
                <a:tableStyleId>{354FA572-25FF-4300-84A9-363BC36BDB18}</a:tableStyleId>
              </a:tblPr>
              <a:tblGrid>
                <a:gridCol w="382850">
                  <a:extLst>
                    <a:ext uri="{9D8B030D-6E8A-4147-A177-3AD203B41FA5}">
                      <a16:colId xmlns:a16="http://schemas.microsoft.com/office/drawing/2014/main" val="20000"/>
                    </a:ext>
                  </a:extLst>
                </a:gridCol>
                <a:gridCol w="818950">
                  <a:extLst>
                    <a:ext uri="{9D8B030D-6E8A-4147-A177-3AD203B41FA5}">
                      <a16:colId xmlns:a16="http://schemas.microsoft.com/office/drawing/2014/main" val="20001"/>
                    </a:ext>
                  </a:extLst>
                </a:gridCol>
                <a:gridCol w="874150">
                  <a:extLst>
                    <a:ext uri="{9D8B030D-6E8A-4147-A177-3AD203B41FA5}">
                      <a16:colId xmlns:a16="http://schemas.microsoft.com/office/drawing/2014/main" val="20002"/>
                    </a:ext>
                  </a:extLst>
                </a:gridCol>
                <a:gridCol w="772950">
                  <a:extLst>
                    <a:ext uri="{9D8B030D-6E8A-4147-A177-3AD203B41FA5}">
                      <a16:colId xmlns:a16="http://schemas.microsoft.com/office/drawing/2014/main" val="20003"/>
                    </a:ext>
                  </a:extLst>
                </a:gridCol>
                <a:gridCol w="707800">
                  <a:extLst>
                    <a:ext uri="{9D8B030D-6E8A-4147-A177-3AD203B41FA5}">
                      <a16:colId xmlns:a16="http://schemas.microsoft.com/office/drawing/2014/main" val="20004"/>
                    </a:ext>
                  </a:extLst>
                </a:gridCol>
                <a:gridCol w="1638600">
                  <a:extLst>
                    <a:ext uri="{9D8B030D-6E8A-4147-A177-3AD203B41FA5}">
                      <a16:colId xmlns:a16="http://schemas.microsoft.com/office/drawing/2014/main" val="20005"/>
                    </a:ext>
                  </a:extLst>
                </a:gridCol>
                <a:gridCol w="1582675">
                  <a:extLst>
                    <a:ext uri="{9D8B030D-6E8A-4147-A177-3AD203B41FA5}">
                      <a16:colId xmlns:a16="http://schemas.microsoft.com/office/drawing/2014/main" val="20006"/>
                    </a:ext>
                  </a:extLst>
                </a:gridCol>
                <a:gridCol w="1582675">
                  <a:extLst>
                    <a:ext uri="{9D8B030D-6E8A-4147-A177-3AD203B41FA5}">
                      <a16:colId xmlns:a16="http://schemas.microsoft.com/office/drawing/2014/main" val="20007"/>
                    </a:ext>
                  </a:extLst>
                </a:gridCol>
                <a:gridCol w="382850">
                  <a:extLst>
                    <a:ext uri="{9D8B030D-6E8A-4147-A177-3AD203B41FA5}">
                      <a16:colId xmlns:a16="http://schemas.microsoft.com/office/drawing/2014/main" val="20008"/>
                    </a:ext>
                  </a:extLst>
                </a:gridCol>
              </a:tblGrid>
              <a:tr h="283825">
                <a:tc rowSpan="7">
                  <a:txBody>
                    <a:bodyPr/>
                    <a:lstStyle/>
                    <a:p>
                      <a:pPr marL="0" lvl="0" indent="0" algn="ctr" rtl="0">
                        <a:lnSpc>
                          <a:spcPct val="115000"/>
                        </a:lnSpc>
                        <a:spcBef>
                          <a:spcPts val="0"/>
                        </a:spcBef>
                        <a:spcAft>
                          <a:spcPts val="0"/>
                        </a:spcAft>
                        <a:buNone/>
                      </a:pPr>
                      <a:r>
                        <a:rPr lang="en" sz="1200"/>
                        <a:t> </a:t>
                      </a:r>
                      <a:endParaRPr sz="1200"/>
                    </a:p>
                  </a:txBody>
                  <a:tcPr marL="9525" marR="9525" marT="9525" marB="91425" anchor="b">
                    <a:lnL w="19050" cap="flat" cmpd="sng">
                      <a:solidFill>
                        <a:srgbClr val="000000"/>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gridSpan="7">
                  <a:txBody>
                    <a:bodyPr/>
                    <a:lstStyle/>
                    <a:p>
                      <a:pPr marL="0" lvl="0" indent="0" algn="l" rtl="0">
                        <a:lnSpc>
                          <a:spcPct val="115000"/>
                        </a:lnSpc>
                        <a:spcBef>
                          <a:spcPts val="0"/>
                        </a:spcBef>
                        <a:spcAft>
                          <a:spcPts val="0"/>
                        </a:spcAft>
                        <a:buNone/>
                      </a:pPr>
                      <a:endParaRPr sz="1200"/>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000000"/>
                      </a:solidFill>
                      <a:prstDash val="solid"/>
                      <a:round/>
                      <a:headEnd type="none" w="sm" len="sm"/>
                      <a:tailEnd type="none" w="sm" len="sm"/>
                    </a:lnT>
                    <a:lnB w="6350" cap="flat" cmpd="sng">
                      <a:solidFill>
                        <a:srgbClr val="FFFFFF"/>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7">
                  <a:txBody>
                    <a:bodyPr/>
                    <a:lstStyle/>
                    <a:p>
                      <a:pPr marL="0" lvl="0" indent="0" algn="ctr" rtl="0">
                        <a:lnSpc>
                          <a:spcPct val="115000"/>
                        </a:lnSpc>
                        <a:spcBef>
                          <a:spcPts val="0"/>
                        </a:spcBef>
                        <a:spcAft>
                          <a:spcPts val="0"/>
                        </a:spcAft>
                        <a:buNone/>
                      </a:pPr>
                      <a:r>
                        <a:rPr lang="en" sz="1200" b="1"/>
                        <a:t> </a:t>
                      </a:r>
                      <a:endParaRPr sz="1200" b="1"/>
                    </a:p>
                  </a:txBody>
                  <a:tcPr marL="9525" marR="9525" marT="9525" marB="91425" anchor="b">
                    <a:lnL w="6350" cap="flat" cmpd="sng">
                      <a:solidFill>
                        <a:srgbClr val="FFFFFF"/>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1325">
                <a:tc vMerge="1">
                  <a:txBody>
                    <a:bodyPr/>
                    <a:lstStyle/>
                    <a:p>
                      <a:endParaRPr lang="en-US"/>
                    </a:p>
                  </a:txBody>
                  <a:tcPr/>
                </a:tc>
                <a:tc gridSpan="7">
                  <a:txBody>
                    <a:bodyPr/>
                    <a:lstStyle/>
                    <a:p>
                      <a:pPr marL="0" lvl="0" indent="0" algn="ctr" rtl="0">
                        <a:lnSpc>
                          <a:spcPct val="115000"/>
                        </a:lnSpc>
                        <a:spcBef>
                          <a:spcPts val="0"/>
                        </a:spcBef>
                        <a:spcAft>
                          <a:spcPts val="0"/>
                        </a:spcAft>
                        <a:buNone/>
                      </a:pPr>
                      <a:r>
                        <a:rPr lang="en" sz="1200" b="1"/>
                        <a:t>   School Name:______________________________________                       Updated:_______________________</a:t>
                      </a:r>
                      <a:endParaRPr sz="1200" b="1"/>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39875">
                <a:tc vMerge="1">
                  <a:txBody>
                    <a:bodyPr/>
                    <a:lstStyle/>
                    <a:p>
                      <a:endParaRPr lang="en-US"/>
                    </a:p>
                  </a:txBody>
                  <a:tcPr/>
                </a:tc>
                <a:tc rowSpan="2">
                  <a:txBody>
                    <a:bodyPr/>
                    <a:lstStyle/>
                    <a:p>
                      <a:pPr marL="0" lvl="0" indent="0" algn="ctr" rtl="0">
                        <a:lnSpc>
                          <a:spcPct val="115000"/>
                        </a:lnSpc>
                        <a:spcBef>
                          <a:spcPts val="0"/>
                        </a:spcBef>
                        <a:spcAft>
                          <a:spcPts val="0"/>
                        </a:spcAft>
                        <a:buNone/>
                      </a:pPr>
                      <a:r>
                        <a:rPr lang="en" sz="1000" b="1"/>
                        <a:t>School Name</a:t>
                      </a:r>
                      <a:endParaRPr sz="1000" b="1"/>
                    </a:p>
                  </a:txBody>
                  <a:tcPr marL="9525" marR="9525" marT="9525" marB="91425" anchor="ctr">
                    <a:lnL w="6350" cap="flat" cmpd="sng">
                      <a:solidFill>
                        <a:srgbClr val="000000"/>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Intervention Name</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Contact Name</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Skill or Relationship (S/R)</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1200" b="1"/>
                        <a:t>Data Rules:</a:t>
                      </a:r>
                      <a:endParaRPr sz="12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7947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3600" b="1"/>
                        <a:t>In</a:t>
                      </a:r>
                      <a:endParaRPr sz="3600" b="1"/>
                    </a:p>
                  </a:txBody>
                  <a:tcPr marL="9525" marR="9525" marT="9525" marB="91425" anchor="ctr">
                    <a:lnL w="6350" cap="flat" cmpd="sng">
                      <a:solidFill>
                        <a:schemeClr val="dk1"/>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3600" b="1"/>
                        <a:t>On</a:t>
                      </a:r>
                      <a:endParaRPr sz="36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3600" b="1"/>
                        <a:t>Out</a:t>
                      </a:r>
                      <a:endParaRPr sz="36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264525">
                <a:tc vMerge="1">
                  <a:txBody>
                    <a:bodyPr/>
                    <a:lstStyle/>
                    <a:p>
                      <a:endParaRPr lang="en-US"/>
                    </a:p>
                  </a:txBody>
                  <a:tcPr/>
                </a:tc>
                <a:tc>
                  <a:txBody>
                    <a:bodyPr/>
                    <a:lstStyle/>
                    <a:p>
                      <a:pPr marL="0" lvl="0" indent="0" algn="ctr" rtl="0">
                        <a:spcBef>
                          <a:spcPts val="0"/>
                        </a:spcBef>
                        <a:spcAft>
                          <a:spcPts val="0"/>
                        </a:spcAft>
                        <a:buNone/>
                      </a:pPr>
                      <a:r>
                        <a:rPr lang="en" sz="1800"/>
                        <a:t>SES </a:t>
                      </a:r>
                      <a:endParaRPr sz="18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t> CICO</a:t>
                      </a:r>
                      <a:endParaRPr sz="18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t> </a:t>
                      </a:r>
                      <a:r>
                        <a:rPr lang="en" sz="1200"/>
                        <a:t>Ms. Coordinator</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t>S+R</a:t>
                      </a:r>
                      <a:endParaRPr sz="18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 </a:t>
                      </a:r>
                      <a:r>
                        <a:rPr lang="en" sz="1800"/>
                        <a:t>2 or more ODRs</a:t>
                      </a:r>
                      <a:endParaRPr sz="18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264525">
                <a:tc vMerge="1">
                  <a:txBody>
                    <a:bodyPr/>
                    <a:lstStyle/>
                    <a:p>
                      <a:endParaRPr lang="en-US"/>
                    </a:p>
                  </a:txBody>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5"/>
                  </a:ext>
                </a:extLst>
              </a:tr>
              <a:tr h="291325">
                <a:tc vMerge="1">
                  <a:txBody>
                    <a:bodyPr/>
                    <a:lstStyle/>
                    <a:p>
                      <a:endParaRPr lang="en-US"/>
                    </a:p>
                  </a:txBody>
                  <a:tcPr/>
                </a:tc>
                <a:tc gridSpan="7">
                  <a:txBody>
                    <a:bodyPr/>
                    <a:lstStyle/>
                    <a:p>
                      <a:pPr marL="0" lvl="0" indent="0" algn="ctr" rtl="0">
                        <a:lnSpc>
                          <a:spcPct val="115000"/>
                        </a:lnSpc>
                        <a:spcBef>
                          <a:spcPts val="0"/>
                        </a:spcBef>
                        <a:spcAft>
                          <a:spcPts val="0"/>
                        </a:spcAft>
                        <a:buNone/>
                      </a:pPr>
                      <a:r>
                        <a:rPr lang="en" sz="1200"/>
                        <a:t> </a:t>
                      </a:r>
                      <a:endParaRPr sz="1200"/>
                    </a:p>
                  </a:txBody>
                  <a:tcPr marL="9525" marR="9525" marT="9525" marB="91425" anchor="b">
                    <a:lnT w="63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572" name="Google Shape;572;p71"/>
          <p:cNvSpPr/>
          <p:nvPr/>
        </p:nvSpPr>
        <p:spPr>
          <a:xfrm>
            <a:off x="3756950" y="1883725"/>
            <a:ext cx="1682100" cy="2205600"/>
          </a:xfrm>
          <a:prstGeom prst="flowChartAlternateProcess">
            <a:avLst/>
          </a:prstGeom>
          <a:noFill/>
          <a:ln w="762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cxnSp>
        <p:nvCxnSpPr>
          <p:cNvPr id="579" name="Google Shape;579;p72"/>
          <p:cNvCxnSpPr/>
          <p:nvPr/>
        </p:nvCxnSpPr>
        <p:spPr>
          <a:xfrm>
            <a:off x="2275575" y="328175"/>
            <a:ext cx="4780800" cy="35700"/>
          </a:xfrm>
          <a:prstGeom prst="straightConnector1">
            <a:avLst/>
          </a:prstGeom>
          <a:noFill/>
          <a:ln w="9525" cap="flat" cmpd="sng">
            <a:solidFill>
              <a:schemeClr val="dk2"/>
            </a:solidFill>
            <a:prstDash val="solid"/>
            <a:round/>
            <a:headEnd type="none" w="med" len="med"/>
            <a:tailEnd type="none" w="med" len="med"/>
          </a:ln>
        </p:spPr>
      </p:cxnSp>
      <p:sp>
        <p:nvSpPr>
          <p:cNvPr id="580" name="Google Shape;580;p72"/>
          <p:cNvSpPr/>
          <p:nvPr/>
        </p:nvSpPr>
        <p:spPr>
          <a:xfrm>
            <a:off x="1931413" y="189050"/>
            <a:ext cx="121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Start of School Day</a:t>
            </a:r>
            <a:endParaRPr sz="1200" b="1"/>
          </a:p>
        </p:txBody>
      </p:sp>
      <p:sp>
        <p:nvSpPr>
          <p:cNvPr id="581" name="Google Shape;581;p72"/>
          <p:cNvSpPr/>
          <p:nvPr/>
        </p:nvSpPr>
        <p:spPr>
          <a:xfrm>
            <a:off x="5704663" y="189050"/>
            <a:ext cx="136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End of School Day</a:t>
            </a:r>
            <a:endParaRPr sz="1200" b="1"/>
          </a:p>
        </p:txBody>
      </p:sp>
      <p:sp>
        <p:nvSpPr>
          <p:cNvPr id="582" name="Google Shape;582;p72"/>
          <p:cNvSpPr/>
          <p:nvPr/>
        </p:nvSpPr>
        <p:spPr>
          <a:xfrm>
            <a:off x="3582238" y="189050"/>
            <a:ext cx="16830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Throughout the  Day</a:t>
            </a:r>
            <a:endParaRPr sz="1200" b="1"/>
          </a:p>
        </p:txBody>
      </p:sp>
      <p:sp>
        <p:nvSpPr>
          <p:cNvPr id="583" name="Google Shape;583;p72"/>
          <p:cNvSpPr/>
          <p:nvPr/>
        </p:nvSpPr>
        <p:spPr>
          <a:xfrm>
            <a:off x="7684263" y="189050"/>
            <a:ext cx="1361400" cy="3498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Review Cycle</a:t>
            </a:r>
            <a:endParaRPr sz="1200" b="1"/>
          </a:p>
        </p:txBody>
      </p:sp>
      <p:sp>
        <p:nvSpPr>
          <p:cNvPr id="584" name="Google Shape;584;p72"/>
          <p:cNvSpPr/>
          <p:nvPr/>
        </p:nvSpPr>
        <p:spPr>
          <a:xfrm>
            <a:off x="98338" y="189050"/>
            <a:ext cx="121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Student Matching</a:t>
            </a:r>
            <a:endParaRPr sz="1200" b="1"/>
          </a:p>
        </p:txBody>
      </p:sp>
      <p:sp>
        <p:nvSpPr>
          <p:cNvPr id="585" name="Google Shape;585;p72"/>
          <p:cNvSpPr/>
          <p:nvPr/>
        </p:nvSpPr>
        <p:spPr>
          <a:xfrm>
            <a:off x="1444150" y="30687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2"/>
          <p:cNvSpPr/>
          <p:nvPr/>
        </p:nvSpPr>
        <p:spPr>
          <a:xfrm>
            <a:off x="7190775" y="27102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2"/>
          <p:cNvSpPr txBox="1"/>
          <p:nvPr/>
        </p:nvSpPr>
        <p:spPr>
          <a:xfrm>
            <a:off x="2764250" y="1032925"/>
            <a:ext cx="5584500" cy="34788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2000" b="1">
                <a:solidFill>
                  <a:srgbClr val="465E9C"/>
                </a:solidFill>
              </a:rPr>
              <a:t>In MTSS -  Progress-Monitoring is Key</a:t>
            </a:r>
            <a:endParaRPr sz="2000" b="1">
              <a:solidFill>
                <a:srgbClr val="465E9C"/>
              </a:solidFill>
            </a:endParaRPr>
          </a:p>
          <a:p>
            <a:pPr marL="0" lvl="0" indent="0" algn="l" rtl="0">
              <a:spcBef>
                <a:spcPts val="500"/>
              </a:spcBef>
              <a:spcAft>
                <a:spcPts val="0"/>
              </a:spcAft>
              <a:buNone/>
            </a:pPr>
            <a:endParaRPr sz="900" b="1">
              <a:solidFill>
                <a:srgbClr val="465E9C"/>
              </a:solidFill>
            </a:endParaRPr>
          </a:p>
          <a:p>
            <a:pPr marL="742950" lvl="0" indent="-288925" algn="l" rtl="0">
              <a:spcBef>
                <a:spcPts val="500"/>
              </a:spcBef>
              <a:spcAft>
                <a:spcPts val="0"/>
              </a:spcAft>
              <a:buClr>
                <a:schemeClr val="dk1"/>
              </a:buClr>
              <a:buSzPts val="2000"/>
              <a:buChar char="➔"/>
            </a:pPr>
            <a:r>
              <a:rPr lang="en" sz="2000" b="1">
                <a:solidFill>
                  <a:schemeClr val="dk1"/>
                </a:solidFill>
              </a:rPr>
              <a:t>Daily Review Cycle</a:t>
            </a:r>
            <a:endParaRPr sz="2000" b="1">
              <a:solidFill>
                <a:schemeClr val="dk1"/>
              </a:solidFill>
            </a:endParaRPr>
          </a:p>
          <a:p>
            <a:pPr marL="1028700" lvl="2" indent="-292100" algn="l" rtl="0">
              <a:spcBef>
                <a:spcPts val="500"/>
              </a:spcBef>
              <a:spcAft>
                <a:spcPts val="0"/>
              </a:spcAft>
              <a:buClr>
                <a:schemeClr val="dk1"/>
              </a:buClr>
              <a:buSzPts val="2000"/>
              <a:buChar char="●"/>
            </a:pPr>
            <a:r>
              <a:rPr lang="en" sz="2000">
                <a:solidFill>
                  <a:schemeClr val="dk1"/>
                </a:solidFill>
              </a:rPr>
              <a:t>Individual student data review by Facilitator with Student</a:t>
            </a:r>
            <a:endParaRPr sz="2000">
              <a:solidFill>
                <a:schemeClr val="dk1"/>
              </a:solidFill>
            </a:endParaRPr>
          </a:p>
          <a:p>
            <a:pPr marL="742950" lvl="0" indent="-288925" algn="l" rtl="0">
              <a:spcBef>
                <a:spcPts val="500"/>
              </a:spcBef>
              <a:spcAft>
                <a:spcPts val="0"/>
              </a:spcAft>
              <a:buClr>
                <a:schemeClr val="dk1"/>
              </a:buClr>
              <a:buSzPts val="2000"/>
              <a:buChar char="➔"/>
            </a:pPr>
            <a:r>
              <a:rPr lang="en" sz="2000" b="1">
                <a:solidFill>
                  <a:schemeClr val="dk1"/>
                </a:solidFill>
              </a:rPr>
              <a:t>Intervention Review Cycle</a:t>
            </a:r>
            <a:endParaRPr sz="2000" b="1">
              <a:solidFill>
                <a:schemeClr val="dk1"/>
              </a:solidFill>
            </a:endParaRPr>
          </a:p>
          <a:p>
            <a:pPr marL="1028700" lvl="2" indent="-292100" algn="l" rtl="0">
              <a:spcBef>
                <a:spcPts val="500"/>
              </a:spcBef>
              <a:spcAft>
                <a:spcPts val="0"/>
              </a:spcAft>
              <a:buClr>
                <a:schemeClr val="dk1"/>
              </a:buClr>
              <a:buSzPts val="2000"/>
              <a:buChar char="●"/>
            </a:pPr>
            <a:r>
              <a:rPr lang="en" sz="2000">
                <a:solidFill>
                  <a:schemeClr val="dk1"/>
                </a:solidFill>
              </a:rPr>
              <a:t>Individual student data review by Coordinator/Tier 2 Team</a:t>
            </a:r>
            <a:endParaRPr sz="2000">
              <a:solidFill>
                <a:schemeClr val="dk1"/>
              </a:solidFill>
            </a:endParaRPr>
          </a:p>
          <a:p>
            <a:pPr marL="1028700" lvl="2" indent="-292100" algn="l" rtl="0">
              <a:spcBef>
                <a:spcPts val="500"/>
              </a:spcBef>
              <a:spcAft>
                <a:spcPts val="0"/>
              </a:spcAft>
              <a:buClr>
                <a:schemeClr val="dk1"/>
              </a:buClr>
              <a:buSzPts val="2000"/>
              <a:buChar char="●"/>
            </a:pPr>
            <a:r>
              <a:rPr lang="en" sz="2000">
                <a:solidFill>
                  <a:schemeClr val="dk1"/>
                </a:solidFill>
              </a:rPr>
              <a:t>Across students by Coordinator/Tier 2 Team</a:t>
            </a:r>
            <a:endParaRPr sz="2000">
              <a:solidFill>
                <a:schemeClr val="dk1"/>
              </a:solidFill>
            </a:endParaRPr>
          </a:p>
        </p:txBody>
      </p:sp>
      <p:pic>
        <p:nvPicPr>
          <p:cNvPr id="588" name="Google Shape;588;p72"/>
          <p:cNvPicPr preferRelativeResize="0"/>
          <p:nvPr/>
        </p:nvPicPr>
        <p:blipFill>
          <a:blip r:embed="rId3">
            <a:alphaModFix/>
          </a:blip>
          <a:stretch>
            <a:fillRect/>
          </a:stretch>
        </p:blipFill>
        <p:spPr>
          <a:xfrm>
            <a:off x="366875" y="1394650"/>
            <a:ext cx="2397366" cy="20793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cxnSp>
        <p:nvCxnSpPr>
          <p:cNvPr id="595" name="Google Shape;595;p73"/>
          <p:cNvCxnSpPr/>
          <p:nvPr/>
        </p:nvCxnSpPr>
        <p:spPr>
          <a:xfrm>
            <a:off x="2275575" y="328175"/>
            <a:ext cx="4780800" cy="35700"/>
          </a:xfrm>
          <a:prstGeom prst="straightConnector1">
            <a:avLst/>
          </a:prstGeom>
          <a:noFill/>
          <a:ln w="9525" cap="flat" cmpd="sng">
            <a:solidFill>
              <a:schemeClr val="dk2"/>
            </a:solidFill>
            <a:prstDash val="solid"/>
            <a:round/>
            <a:headEnd type="none" w="med" len="med"/>
            <a:tailEnd type="none" w="med" len="med"/>
          </a:ln>
        </p:spPr>
      </p:cxnSp>
      <p:sp>
        <p:nvSpPr>
          <p:cNvPr id="596" name="Google Shape;596;p73"/>
          <p:cNvSpPr/>
          <p:nvPr/>
        </p:nvSpPr>
        <p:spPr>
          <a:xfrm>
            <a:off x="1931413" y="189050"/>
            <a:ext cx="12114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Start of School Day</a:t>
            </a:r>
            <a:endParaRPr sz="1200" b="1"/>
          </a:p>
        </p:txBody>
      </p:sp>
      <p:sp>
        <p:nvSpPr>
          <p:cNvPr id="597" name="Google Shape;597;p73"/>
          <p:cNvSpPr/>
          <p:nvPr/>
        </p:nvSpPr>
        <p:spPr>
          <a:xfrm>
            <a:off x="5704663" y="189050"/>
            <a:ext cx="13614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End of School Day</a:t>
            </a:r>
            <a:endParaRPr sz="1200" b="1"/>
          </a:p>
        </p:txBody>
      </p:sp>
      <p:sp>
        <p:nvSpPr>
          <p:cNvPr id="598" name="Google Shape;598;p73"/>
          <p:cNvSpPr/>
          <p:nvPr/>
        </p:nvSpPr>
        <p:spPr>
          <a:xfrm>
            <a:off x="3582238" y="189050"/>
            <a:ext cx="16830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Throughout the  Day</a:t>
            </a:r>
            <a:endParaRPr sz="1200" b="1"/>
          </a:p>
        </p:txBody>
      </p:sp>
      <p:sp>
        <p:nvSpPr>
          <p:cNvPr id="599" name="Google Shape;599;p73"/>
          <p:cNvSpPr/>
          <p:nvPr/>
        </p:nvSpPr>
        <p:spPr>
          <a:xfrm>
            <a:off x="7684263" y="189050"/>
            <a:ext cx="1361400" cy="3498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Intervention Review Cycle</a:t>
            </a:r>
            <a:endParaRPr sz="1200" b="1"/>
          </a:p>
        </p:txBody>
      </p:sp>
      <p:sp>
        <p:nvSpPr>
          <p:cNvPr id="600" name="Google Shape;600;p73"/>
          <p:cNvSpPr/>
          <p:nvPr/>
        </p:nvSpPr>
        <p:spPr>
          <a:xfrm>
            <a:off x="98338" y="189050"/>
            <a:ext cx="121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Student Matching</a:t>
            </a:r>
            <a:endParaRPr sz="1200" b="1"/>
          </a:p>
        </p:txBody>
      </p:sp>
      <p:sp>
        <p:nvSpPr>
          <p:cNvPr id="601" name="Google Shape;601;p73"/>
          <p:cNvSpPr/>
          <p:nvPr/>
        </p:nvSpPr>
        <p:spPr>
          <a:xfrm>
            <a:off x="1444150" y="30687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3"/>
          <p:cNvSpPr/>
          <p:nvPr/>
        </p:nvSpPr>
        <p:spPr>
          <a:xfrm>
            <a:off x="7190775" y="27102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3"/>
          <p:cNvSpPr txBox="1"/>
          <p:nvPr/>
        </p:nvSpPr>
        <p:spPr>
          <a:xfrm>
            <a:off x="3222200" y="1380200"/>
            <a:ext cx="5478900" cy="2904000"/>
          </a:xfrm>
          <a:prstGeom prst="rect">
            <a:avLst/>
          </a:prstGeom>
          <a:noFill/>
          <a:ln>
            <a:noFill/>
          </a:ln>
        </p:spPr>
        <p:txBody>
          <a:bodyPr spcFirstLastPara="1" wrap="square" lIns="91425" tIns="91425" rIns="91425" bIns="91425" anchor="t" anchorCtr="0">
            <a:spAutoFit/>
          </a:bodyPr>
          <a:lstStyle/>
          <a:p>
            <a:pPr marL="742950" lvl="0" indent="-288925" algn="l" rtl="0">
              <a:spcBef>
                <a:spcPts val="500"/>
              </a:spcBef>
              <a:spcAft>
                <a:spcPts val="0"/>
              </a:spcAft>
              <a:buClr>
                <a:schemeClr val="dk1"/>
              </a:buClr>
              <a:buSzPts val="2000"/>
              <a:buChar char="➔"/>
            </a:pPr>
            <a:r>
              <a:rPr lang="en" sz="2000" b="1">
                <a:solidFill>
                  <a:schemeClr val="dk1"/>
                </a:solidFill>
              </a:rPr>
              <a:t>Daily Review Cycle</a:t>
            </a:r>
            <a:endParaRPr sz="2000" b="1">
              <a:solidFill>
                <a:schemeClr val="dk1"/>
              </a:solidFill>
            </a:endParaRPr>
          </a:p>
          <a:p>
            <a:pPr marL="1028700" lvl="2" indent="-292100" algn="l" rtl="0">
              <a:spcBef>
                <a:spcPts val="500"/>
              </a:spcBef>
              <a:spcAft>
                <a:spcPts val="0"/>
              </a:spcAft>
              <a:buClr>
                <a:srgbClr val="E69138"/>
              </a:buClr>
              <a:buSzPts val="2000"/>
              <a:buChar char="●"/>
            </a:pPr>
            <a:r>
              <a:rPr lang="en" sz="2000" b="1">
                <a:solidFill>
                  <a:srgbClr val="E69138"/>
                </a:solidFill>
              </a:rPr>
              <a:t>Individual student data review by Facilitator with Student</a:t>
            </a:r>
            <a:endParaRPr sz="2000" b="1">
              <a:solidFill>
                <a:srgbClr val="E69138"/>
              </a:solidFill>
            </a:endParaRPr>
          </a:p>
          <a:p>
            <a:pPr marL="742950" lvl="0" indent="-288925" algn="l" rtl="0">
              <a:spcBef>
                <a:spcPts val="500"/>
              </a:spcBef>
              <a:spcAft>
                <a:spcPts val="0"/>
              </a:spcAft>
              <a:buClr>
                <a:schemeClr val="dk1"/>
              </a:buClr>
              <a:buSzPts val="2000"/>
              <a:buChar char="➔"/>
            </a:pPr>
            <a:r>
              <a:rPr lang="en" sz="2000" b="1">
                <a:solidFill>
                  <a:schemeClr val="dk1"/>
                </a:solidFill>
              </a:rPr>
              <a:t>Intervention Review Cycle</a:t>
            </a:r>
            <a:endParaRPr sz="2000" b="1">
              <a:solidFill>
                <a:schemeClr val="dk1"/>
              </a:solidFill>
            </a:endParaRPr>
          </a:p>
          <a:p>
            <a:pPr marL="1028700" lvl="2" indent="-292100" algn="l" rtl="0">
              <a:spcBef>
                <a:spcPts val="500"/>
              </a:spcBef>
              <a:spcAft>
                <a:spcPts val="0"/>
              </a:spcAft>
              <a:buClr>
                <a:schemeClr val="dk1"/>
              </a:buClr>
              <a:buSzPts val="2000"/>
              <a:buChar char="●"/>
            </a:pPr>
            <a:r>
              <a:rPr lang="en" sz="2000">
                <a:solidFill>
                  <a:schemeClr val="dk1"/>
                </a:solidFill>
              </a:rPr>
              <a:t>Individual student data review by Coordinator/Tier 2 Team</a:t>
            </a:r>
            <a:endParaRPr sz="2000">
              <a:solidFill>
                <a:schemeClr val="dk1"/>
              </a:solidFill>
            </a:endParaRPr>
          </a:p>
          <a:p>
            <a:pPr marL="1028700" lvl="2" indent="-292100" algn="l" rtl="0">
              <a:spcBef>
                <a:spcPts val="500"/>
              </a:spcBef>
              <a:spcAft>
                <a:spcPts val="0"/>
              </a:spcAft>
              <a:buClr>
                <a:schemeClr val="dk1"/>
              </a:buClr>
              <a:buSzPts val="2000"/>
              <a:buChar char="●"/>
            </a:pPr>
            <a:r>
              <a:rPr lang="en" sz="2000">
                <a:solidFill>
                  <a:schemeClr val="dk1"/>
                </a:solidFill>
              </a:rPr>
              <a:t>Across students by Coordinator/Tier 2 Team</a:t>
            </a:r>
            <a:endParaRPr sz="2000">
              <a:solidFill>
                <a:schemeClr val="dk1"/>
              </a:solidFill>
            </a:endParaRPr>
          </a:p>
        </p:txBody>
      </p:sp>
      <p:pic>
        <p:nvPicPr>
          <p:cNvPr id="604" name="Google Shape;604;p73"/>
          <p:cNvPicPr preferRelativeResize="0"/>
          <p:nvPr/>
        </p:nvPicPr>
        <p:blipFill>
          <a:blip r:embed="rId3">
            <a:alphaModFix/>
          </a:blip>
          <a:stretch>
            <a:fillRect/>
          </a:stretch>
        </p:blipFill>
        <p:spPr>
          <a:xfrm>
            <a:off x="354800" y="1330425"/>
            <a:ext cx="2867400" cy="2114434"/>
          </a:xfrm>
          <a:prstGeom prst="rect">
            <a:avLst/>
          </a:prstGeom>
          <a:noFill/>
          <a:ln w="28575" cap="flat" cmpd="sng">
            <a:solidFill>
              <a:schemeClr val="dk2"/>
            </a:solidFill>
            <a:prstDash val="solid"/>
            <a:round/>
            <a:headEnd type="none" w="sm" len="sm"/>
            <a:tailEnd type="none" w="sm" len="sm"/>
          </a:ln>
        </p:spPr>
      </p:pic>
      <p:sp>
        <p:nvSpPr>
          <p:cNvPr id="605" name="Google Shape;605;p73"/>
          <p:cNvSpPr/>
          <p:nvPr/>
        </p:nvSpPr>
        <p:spPr>
          <a:xfrm>
            <a:off x="1931425" y="654400"/>
            <a:ext cx="5198100" cy="385500"/>
          </a:xfrm>
          <a:prstGeom prst="downArrowCallout">
            <a:avLst>
              <a:gd name="adj1" fmla="val 2140"/>
              <a:gd name="adj2" fmla="val 25000"/>
              <a:gd name="adj3" fmla="val 25000"/>
              <a:gd name="adj4" fmla="val 6497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Daily Review Cycle</a:t>
            </a:r>
            <a:endParaRPr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4"/>
          <p:cNvSpPr/>
          <p:nvPr/>
        </p:nvSpPr>
        <p:spPr>
          <a:xfrm>
            <a:off x="671700" y="945675"/>
            <a:ext cx="7105200" cy="4069200"/>
          </a:xfrm>
          <a:prstGeom prst="rect">
            <a:avLst/>
          </a:prstGeom>
          <a:solidFill>
            <a:srgbClr val="F9F9F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4"/>
          <p:cNvSpPr txBox="1">
            <a:spLocks noGrp="1"/>
          </p:cNvSpPr>
          <p:nvPr>
            <p:ph type="title"/>
          </p:nvPr>
        </p:nvSpPr>
        <p:spPr>
          <a:xfrm>
            <a:off x="311700" y="220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Daily Progress Report (DPR)</a:t>
            </a:r>
            <a:r>
              <a:rPr lang="en">
                <a:solidFill>
                  <a:srgbClr val="0070C0"/>
                </a:solidFill>
              </a:rPr>
              <a:t> - Elementary Level</a:t>
            </a:r>
            <a:endParaRPr>
              <a:solidFill>
                <a:srgbClr val="0070C0"/>
              </a:solidFill>
            </a:endParaRPr>
          </a:p>
        </p:txBody>
      </p:sp>
      <p:graphicFrame>
        <p:nvGraphicFramePr>
          <p:cNvPr id="612" name="Google Shape;612;p74"/>
          <p:cNvGraphicFramePr/>
          <p:nvPr/>
        </p:nvGraphicFramePr>
        <p:xfrm>
          <a:off x="1025175" y="2012900"/>
          <a:ext cx="6031425" cy="2265110"/>
        </p:xfrm>
        <a:graphic>
          <a:graphicData uri="http://schemas.openxmlformats.org/drawingml/2006/table">
            <a:tbl>
              <a:tblPr>
                <a:noFill/>
                <a:tableStyleId>{E83564B2-A66D-437B-9AE1-2319E39010B1}</a:tableStyleId>
              </a:tblPr>
              <a:tblGrid>
                <a:gridCol w="1189125">
                  <a:extLst>
                    <a:ext uri="{9D8B030D-6E8A-4147-A177-3AD203B41FA5}">
                      <a16:colId xmlns:a16="http://schemas.microsoft.com/office/drawing/2014/main" val="20000"/>
                    </a:ext>
                  </a:extLst>
                </a:gridCol>
                <a:gridCol w="1188250">
                  <a:extLst>
                    <a:ext uri="{9D8B030D-6E8A-4147-A177-3AD203B41FA5}">
                      <a16:colId xmlns:a16="http://schemas.microsoft.com/office/drawing/2014/main" val="20001"/>
                    </a:ext>
                  </a:extLst>
                </a:gridCol>
                <a:gridCol w="1262350">
                  <a:extLst>
                    <a:ext uri="{9D8B030D-6E8A-4147-A177-3AD203B41FA5}">
                      <a16:colId xmlns:a16="http://schemas.microsoft.com/office/drawing/2014/main" val="20002"/>
                    </a:ext>
                  </a:extLst>
                </a:gridCol>
                <a:gridCol w="1247925">
                  <a:extLst>
                    <a:ext uri="{9D8B030D-6E8A-4147-A177-3AD203B41FA5}">
                      <a16:colId xmlns:a16="http://schemas.microsoft.com/office/drawing/2014/main" val="20003"/>
                    </a:ext>
                  </a:extLst>
                </a:gridCol>
                <a:gridCol w="1143775">
                  <a:extLst>
                    <a:ext uri="{9D8B030D-6E8A-4147-A177-3AD203B41FA5}">
                      <a16:colId xmlns:a16="http://schemas.microsoft.com/office/drawing/2014/main" val="20004"/>
                    </a:ext>
                  </a:extLst>
                </a:gridCol>
              </a:tblGrid>
              <a:tr h="288850">
                <a:tc>
                  <a:txBody>
                    <a:bodyPr/>
                    <a:lstStyle/>
                    <a:p>
                      <a:pPr marL="0" lvl="0" indent="0" algn="l" rtl="0">
                        <a:spcBef>
                          <a:spcPts val="0"/>
                        </a:spcBef>
                        <a:spcAft>
                          <a:spcPts val="0"/>
                        </a:spcAft>
                        <a:buNone/>
                      </a:pPr>
                      <a:r>
                        <a:rPr lang="en" sz="800" b="1"/>
                        <a:t>Expectation. We Are</a:t>
                      </a:r>
                      <a:endParaRPr sz="800" b="1"/>
                    </a:p>
                  </a:txBody>
                  <a:tcPr marL="91425" marR="91425" marT="91425" marB="91425"/>
                </a:tc>
                <a:tc>
                  <a:txBody>
                    <a:bodyPr/>
                    <a:lstStyle/>
                    <a:p>
                      <a:pPr marL="0" lvl="0" indent="0" algn="ctr" rtl="0">
                        <a:spcBef>
                          <a:spcPts val="0"/>
                        </a:spcBef>
                        <a:spcAft>
                          <a:spcPts val="0"/>
                        </a:spcAft>
                        <a:buNone/>
                      </a:pPr>
                      <a:r>
                        <a:rPr lang="en" sz="700" b="1"/>
                        <a:t>Period 1</a:t>
                      </a:r>
                      <a:endParaRPr sz="700" b="1"/>
                    </a:p>
                  </a:txBody>
                  <a:tcPr marL="91425" marR="91425" marT="91425" marB="91425"/>
                </a:tc>
                <a:tc>
                  <a:txBody>
                    <a:bodyPr/>
                    <a:lstStyle/>
                    <a:p>
                      <a:pPr marL="0" lvl="0" indent="0" algn="ctr" rtl="0">
                        <a:spcBef>
                          <a:spcPts val="0"/>
                        </a:spcBef>
                        <a:spcAft>
                          <a:spcPts val="0"/>
                        </a:spcAft>
                        <a:buNone/>
                      </a:pPr>
                      <a:r>
                        <a:rPr lang="en" sz="700" b="1"/>
                        <a:t>Period 2</a:t>
                      </a:r>
                      <a:endParaRPr sz="700" b="1"/>
                    </a:p>
                  </a:txBody>
                  <a:tcPr marL="91425" marR="91425" marT="91425" marB="91425"/>
                </a:tc>
                <a:tc>
                  <a:txBody>
                    <a:bodyPr/>
                    <a:lstStyle/>
                    <a:p>
                      <a:pPr marL="0" lvl="0" indent="0" algn="ctr" rtl="0">
                        <a:spcBef>
                          <a:spcPts val="0"/>
                        </a:spcBef>
                        <a:spcAft>
                          <a:spcPts val="0"/>
                        </a:spcAft>
                        <a:buNone/>
                      </a:pPr>
                      <a:r>
                        <a:rPr lang="en" sz="700" b="1"/>
                        <a:t>Period 3</a:t>
                      </a:r>
                      <a:endParaRPr sz="700" b="1"/>
                    </a:p>
                  </a:txBody>
                  <a:tcPr marL="91425" marR="91425" marT="91425" marB="91425"/>
                </a:tc>
                <a:tc>
                  <a:txBody>
                    <a:bodyPr/>
                    <a:lstStyle/>
                    <a:p>
                      <a:pPr marL="0" lvl="0" indent="0" algn="ctr" rtl="0">
                        <a:spcBef>
                          <a:spcPts val="0"/>
                        </a:spcBef>
                        <a:spcAft>
                          <a:spcPts val="0"/>
                        </a:spcAft>
                        <a:buNone/>
                      </a:pPr>
                      <a:r>
                        <a:rPr lang="en" sz="700" b="1"/>
                        <a:t>Period 4</a:t>
                      </a:r>
                      <a:endParaRPr sz="700" b="1"/>
                    </a:p>
                  </a:txBody>
                  <a:tcPr marL="91425" marR="91425" marT="91425" marB="91425"/>
                </a:tc>
                <a:extLst>
                  <a:ext uri="{0D108BD9-81ED-4DB2-BD59-A6C34878D82A}">
                    <a16:rowId xmlns:a16="http://schemas.microsoft.com/office/drawing/2014/main" val="10000"/>
                  </a:ext>
                </a:extLst>
              </a:tr>
              <a:tr h="375500">
                <a:tc>
                  <a:txBody>
                    <a:bodyPr/>
                    <a:lstStyle/>
                    <a:p>
                      <a:pPr marL="0" lvl="0" indent="0" algn="ctr" rtl="0">
                        <a:spcBef>
                          <a:spcPts val="0"/>
                        </a:spcBef>
                        <a:spcAft>
                          <a:spcPts val="0"/>
                        </a:spcAft>
                        <a:buNone/>
                      </a:pPr>
                      <a:r>
                        <a:rPr lang="en" sz="800"/>
                        <a:t>Safe</a:t>
                      </a:r>
                      <a:endParaRPr sz="800"/>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75500">
                <a:tc>
                  <a:txBody>
                    <a:bodyPr/>
                    <a:lstStyle/>
                    <a:p>
                      <a:pPr marL="0" lvl="0" indent="0" algn="ctr" rtl="0">
                        <a:spcBef>
                          <a:spcPts val="0"/>
                        </a:spcBef>
                        <a:spcAft>
                          <a:spcPts val="0"/>
                        </a:spcAft>
                        <a:buNone/>
                      </a:pPr>
                      <a:r>
                        <a:rPr lang="en" sz="800"/>
                        <a:t>Respectful</a:t>
                      </a:r>
                      <a:endParaRPr sz="800"/>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75500">
                <a:tc>
                  <a:txBody>
                    <a:bodyPr/>
                    <a:lstStyle/>
                    <a:p>
                      <a:pPr marL="0" lvl="0" indent="0" algn="ctr" rtl="0">
                        <a:spcBef>
                          <a:spcPts val="0"/>
                        </a:spcBef>
                        <a:spcAft>
                          <a:spcPts val="0"/>
                        </a:spcAft>
                        <a:buNone/>
                      </a:pPr>
                      <a:r>
                        <a:rPr lang="en" sz="800"/>
                        <a:t>Responsible</a:t>
                      </a:r>
                      <a:endParaRPr sz="800"/>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375500">
                <a:tc>
                  <a:txBody>
                    <a:bodyPr/>
                    <a:lstStyle/>
                    <a:p>
                      <a:pPr marL="0" lvl="0" indent="0" algn="ctr" rtl="0">
                        <a:spcBef>
                          <a:spcPts val="0"/>
                        </a:spcBef>
                        <a:spcAft>
                          <a:spcPts val="0"/>
                        </a:spcAft>
                        <a:buNone/>
                      </a:pPr>
                      <a:r>
                        <a:rPr lang="en" sz="800"/>
                        <a:t>Staff Initials</a:t>
                      </a:r>
                      <a:endParaRPr sz="800"/>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r h="375500">
                <a:tc>
                  <a:txBody>
                    <a:bodyPr/>
                    <a:lstStyle/>
                    <a:p>
                      <a:pPr marL="0" lvl="0" indent="0" algn="ctr" rtl="0">
                        <a:spcBef>
                          <a:spcPts val="0"/>
                        </a:spcBef>
                        <a:spcAft>
                          <a:spcPts val="0"/>
                        </a:spcAft>
                        <a:buNone/>
                      </a:pPr>
                      <a:r>
                        <a:rPr lang="en" sz="800"/>
                        <a:t>Total Points</a:t>
                      </a:r>
                      <a:endParaRPr sz="8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spcBef>
                          <a:spcPts val="0"/>
                        </a:spcBef>
                        <a:spcAft>
                          <a:spcPts val="0"/>
                        </a:spcAft>
                        <a:buNone/>
                      </a:pPr>
                      <a:endParaRPr sz="8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300"/>
                    </a:p>
                  </a:txBody>
                  <a:tcPr marL="91425" marR="91425" marT="91425" marB="91425"/>
                </a:tc>
                <a:extLst>
                  <a:ext uri="{0D108BD9-81ED-4DB2-BD59-A6C34878D82A}">
                    <a16:rowId xmlns:a16="http://schemas.microsoft.com/office/drawing/2014/main" val="10005"/>
                  </a:ext>
                </a:extLst>
              </a:tr>
            </a:tbl>
          </a:graphicData>
        </a:graphic>
      </p:graphicFrame>
      <p:sp>
        <p:nvSpPr>
          <p:cNvPr id="613" name="Google Shape;613;p74"/>
          <p:cNvSpPr/>
          <p:nvPr/>
        </p:nvSpPr>
        <p:spPr>
          <a:xfrm>
            <a:off x="4595863" y="1579525"/>
            <a:ext cx="257100" cy="2571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4"/>
          <p:cNvSpPr/>
          <p:nvPr/>
        </p:nvSpPr>
        <p:spPr>
          <a:xfrm>
            <a:off x="3527388" y="1579500"/>
            <a:ext cx="416124" cy="25714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4"/>
          <p:cNvSpPr/>
          <p:nvPr/>
        </p:nvSpPr>
        <p:spPr>
          <a:xfrm>
            <a:off x="2593475" y="1548925"/>
            <a:ext cx="416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4"/>
          <p:cNvSpPr txBox="1"/>
          <p:nvPr/>
        </p:nvSpPr>
        <p:spPr>
          <a:xfrm>
            <a:off x="2976600" y="1548925"/>
            <a:ext cx="550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 2 Points</a:t>
            </a:r>
            <a:endParaRPr sz="800"/>
          </a:p>
        </p:txBody>
      </p:sp>
      <p:sp>
        <p:nvSpPr>
          <p:cNvPr id="617" name="Google Shape;617;p74"/>
          <p:cNvSpPr txBox="1"/>
          <p:nvPr/>
        </p:nvSpPr>
        <p:spPr>
          <a:xfrm>
            <a:off x="3994275" y="1548925"/>
            <a:ext cx="550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=1 Point</a:t>
            </a:r>
            <a:endParaRPr sz="800"/>
          </a:p>
        </p:txBody>
      </p:sp>
      <p:sp>
        <p:nvSpPr>
          <p:cNvPr id="618" name="Google Shape;618;p74"/>
          <p:cNvSpPr txBox="1"/>
          <p:nvPr/>
        </p:nvSpPr>
        <p:spPr>
          <a:xfrm>
            <a:off x="4903775" y="1579525"/>
            <a:ext cx="550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=0 Points</a:t>
            </a:r>
            <a:endParaRPr sz="800"/>
          </a:p>
        </p:txBody>
      </p:sp>
      <p:grpSp>
        <p:nvGrpSpPr>
          <p:cNvPr id="619" name="Google Shape;619;p74"/>
          <p:cNvGrpSpPr/>
          <p:nvPr/>
        </p:nvGrpSpPr>
        <p:grpSpPr>
          <a:xfrm>
            <a:off x="2349903" y="2452408"/>
            <a:ext cx="782040" cy="257091"/>
            <a:chOff x="5739975" y="2800525"/>
            <a:chExt cx="930446" cy="318300"/>
          </a:xfrm>
        </p:grpSpPr>
        <p:sp>
          <p:nvSpPr>
            <p:cNvPr id="620" name="Google Shape;620;p74"/>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4"/>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4"/>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74"/>
          <p:cNvGrpSpPr/>
          <p:nvPr/>
        </p:nvGrpSpPr>
        <p:grpSpPr>
          <a:xfrm>
            <a:off x="3649866" y="2452408"/>
            <a:ext cx="782040" cy="257091"/>
            <a:chOff x="5739975" y="2800525"/>
            <a:chExt cx="930446" cy="318300"/>
          </a:xfrm>
        </p:grpSpPr>
        <p:sp>
          <p:nvSpPr>
            <p:cNvPr id="624" name="Google Shape;624;p74"/>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4"/>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4"/>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74"/>
          <p:cNvGrpSpPr/>
          <p:nvPr/>
        </p:nvGrpSpPr>
        <p:grpSpPr>
          <a:xfrm>
            <a:off x="4844791" y="2443208"/>
            <a:ext cx="782040" cy="257091"/>
            <a:chOff x="5739975" y="2800525"/>
            <a:chExt cx="930446" cy="318300"/>
          </a:xfrm>
        </p:grpSpPr>
        <p:sp>
          <p:nvSpPr>
            <p:cNvPr id="628" name="Google Shape;628;p74"/>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4"/>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4"/>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74"/>
          <p:cNvGrpSpPr/>
          <p:nvPr/>
        </p:nvGrpSpPr>
        <p:grpSpPr>
          <a:xfrm>
            <a:off x="6104116" y="2452408"/>
            <a:ext cx="782040" cy="257091"/>
            <a:chOff x="5739975" y="2800525"/>
            <a:chExt cx="930446" cy="318300"/>
          </a:xfrm>
        </p:grpSpPr>
        <p:sp>
          <p:nvSpPr>
            <p:cNvPr id="632" name="Google Shape;632;p74"/>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4"/>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4"/>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635;p74"/>
          <p:cNvGrpSpPr/>
          <p:nvPr/>
        </p:nvGrpSpPr>
        <p:grpSpPr>
          <a:xfrm>
            <a:off x="2349903" y="2851733"/>
            <a:ext cx="782040" cy="257091"/>
            <a:chOff x="5739975" y="2800525"/>
            <a:chExt cx="930446" cy="318300"/>
          </a:xfrm>
        </p:grpSpPr>
        <p:sp>
          <p:nvSpPr>
            <p:cNvPr id="636" name="Google Shape;636;p74"/>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4"/>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4"/>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74"/>
          <p:cNvGrpSpPr/>
          <p:nvPr/>
        </p:nvGrpSpPr>
        <p:grpSpPr>
          <a:xfrm>
            <a:off x="2349903" y="3251045"/>
            <a:ext cx="782040" cy="257091"/>
            <a:chOff x="5739975" y="2800525"/>
            <a:chExt cx="930446" cy="318300"/>
          </a:xfrm>
        </p:grpSpPr>
        <p:sp>
          <p:nvSpPr>
            <p:cNvPr id="640" name="Google Shape;640;p74"/>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4"/>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4"/>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74"/>
          <p:cNvGrpSpPr/>
          <p:nvPr/>
        </p:nvGrpSpPr>
        <p:grpSpPr>
          <a:xfrm>
            <a:off x="3649866" y="3251045"/>
            <a:ext cx="782040" cy="257091"/>
            <a:chOff x="5739975" y="2800525"/>
            <a:chExt cx="930446" cy="318300"/>
          </a:xfrm>
        </p:grpSpPr>
        <p:sp>
          <p:nvSpPr>
            <p:cNvPr id="644" name="Google Shape;644;p74"/>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4"/>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4"/>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74"/>
          <p:cNvGrpSpPr/>
          <p:nvPr/>
        </p:nvGrpSpPr>
        <p:grpSpPr>
          <a:xfrm>
            <a:off x="3649866" y="2851733"/>
            <a:ext cx="782040" cy="257091"/>
            <a:chOff x="5739975" y="2800525"/>
            <a:chExt cx="930446" cy="318300"/>
          </a:xfrm>
        </p:grpSpPr>
        <p:sp>
          <p:nvSpPr>
            <p:cNvPr id="648" name="Google Shape;648;p74"/>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4"/>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4"/>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74"/>
          <p:cNvGrpSpPr/>
          <p:nvPr/>
        </p:nvGrpSpPr>
        <p:grpSpPr>
          <a:xfrm>
            <a:off x="4876991" y="2851733"/>
            <a:ext cx="782040" cy="257091"/>
            <a:chOff x="5739975" y="2800525"/>
            <a:chExt cx="930446" cy="318300"/>
          </a:xfrm>
        </p:grpSpPr>
        <p:sp>
          <p:nvSpPr>
            <p:cNvPr id="652" name="Google Shape;652;p74"/>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4"/>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4"/>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74"/>
          <p:cNvGrpSpPr/>
          <p:nvPr/>
        </p:nvGrpSpPr>
        <p:grpSpPr>
          <a:xfrm>
            <a:off x="4844791" y="3260245"/>
            <a:ext cx="782040" cy="257091"/>
            <a:chOff x="5739975" y="2800525"/>
            <a:chExt cx="930446" cy="318300"/>
          </a:xfrm>
        </p:grpSpPr>
        <p:sp>
          <p:nvSpPr>
            <p:cNvPr id="656" name="Google Shape;656;p74"/>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4"/>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4"/>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74"/>
          <p:cNvGrpSpPr/>
          <p:nvPr/>
        </p:nvGrpSpPr>
        <p:grpSpPr>
          <a:xfrm>
            <a:off x="6104116" y="2851733"/>
            <a:ext cx="782040" cy="257091"/>
            <a:chOff x="5739975" y="2800525"/>
            <a:chExt cx="930446" cy="318300"/>
          </a:xfrm>
        </p:grpSpPr>
        <p:sp>
          <p:nvSpPr>
            <p:cNvPr id="660" name="Google Shape;660;p74"/>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4"/>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4"/>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74"/>
          <p:cNvGrpSpPr/>
          <p:nvPr/>
        </p:nvGrpSpPr>
        <p:grpSpPr>
          <a:xfrm>
            <a:off x="6104116" y="3251045"/>
            <a:ext cx="782040" cy="257091"/>
            <a:chOff x="5739975" y="2800525"/>
            <a:chExt cx="930446" cy="318300"/>
          </a:xfrm>
        </p:grpSpPr>
        <p:sp>
          <p:nvSpPr>
            <p:cNvPr id="664" name="Google Shape;664;p74"/>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4"/>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4"/>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 name="Google Shape;667;p74"/>
          <p:cNvSpPr txBox="1"/>
          <p:nvPr/>
        </p:nvSpPr>
        <p:spPr>
          <a:xfrm>
            <a:off x="904775" y="4220700"/>
            <a:ext cx="62385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t>Goal Reached?    Yes     No</a:t>
            </a:r>
            <a:endParaRPr sz="1000"/>
          </a:p>
          <a:p>
            <a:pPr marL="0" lvl="0" indent="0" algn="l" rtl="0">
              <a:lnSpc>
                <a:spcPct val="115000"/>
              </a:lnSpc>
              <a:spcBef>
                <a:spcPts val="0"/>
              </a:spcBef>
              <a:spcAft>
                <a:spcPts val="0"/>
              </a:spcAft>
              <a:buNone/>
            </a:pPr>
            <a:r>
              <a:rPr lang="en" sz="1000"/>
              <a:t>Teacher Signature:___________________________________________________________</a:t>
            </a:r>
            <a:endParaRPr sz="1000"/>
          </a:p>
          <a:p>
            <a:pPr marL="0" lvl="0" indent="0" algn="l" rtl="0">
              <a:lnSpc>
                <a:spcPct val="115000"/>
              </a:lnSpc>
              <a:spcBef>
                <a:spcPts val="0"/>
              </a:spcBef>
              <a:spcAft>
                <a:spcPts val="0"/>
              </a:spcAft>
              <a:buNone/>
            </a:pPr>
            <a:r>
              <a:rPr lang="en" sz="1000"/>
              <a:t>Comments:____________________________________________________________________________</a:t>
            </a:r>
            <a:endParaRPr sz="1000"/>
          </a:p>
        </p:txBody>
      </p:sp>
      <p:sp>
        <p:nvSpPr>
          <p:cNvPr id="668" name="Google Shape;668;p74"/>
          <p:cNvSpPr txBox="1"/>
          <p:nvPr/>
        </p:nvSpPr>
        <p:spPr>
          <a:xfrm>
            <a:off x="1025175" y="1046250"/>
            <a:ext cx="2808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Name: </a:t>
            </a:r>
            <a:r>
              <a:rPr lang="en" sz="1000">
                <a:solidFill>
                  <a:schemeClr val="dk1"/>
                </a:solidFill>
              </a:rPr>
              <a:t>_____________________________</a:t>
            </a:r>
            <a:endParaRPr sz="1000"/>
          </a:p>
          <a:p>
            <a:pPr marL="0" lvl="0" indent="0" algn="l" rtl="0">
              <a:spcBef>
                <a:spcPts val="0"/>
              </a:spcBef>
              <a:spcAft>
                <a:spcPts val="0"/>
              </a:spcAft>
              <a:buNone/>
            </a:pPr>
            <a:r>
              <a:rPr lang="en" sz="1000"/>
              <a:t>Date: ________________________</a:t>
            </a:r>
            <a:endParaRPr sz="1000"/>
          </a:p>
        </p:txBody>
      </p:sp>
      <p:sp>
        <p:nvSpPr>
          <p:cNvPr id="669" name="Google Shape;669;p74"/>
          <p:cNvSpPr txBox="1"/>
          <p:nvPr/>
        </p:nvSpPr>
        <p:spPr>
          <a:xfrm>
            <a:off x="5101975" y="1088575"/>
            <a:ext cx="252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Points Goal:________</a:t>
            </a:r>
            <a:endParaRPr sz="1000"/>
          </a:p>
          <a:p>
            <a:pPr marL="0" lvl="0" indent="0" algn="l" rtl="0">
              <a:spcBef>
                <a:spcPts val="0"/>
              </a:spcBef>
              <a:spcAft>
                <a:spcPts val="0"/>
              </a:spcAft>
              <a:buNone/>
            </a:pPr>
            <a:r>
              <a:rPr lang="en" sz="1000"/>
              <a:t>Points Earned: __</a:t>
            </a:r>
            <a:r>
              <a:rPr lang="en" sz="1000" u="sng"/>
              <a:t>_/24 Points Possible</a:t>
            </a:r>
            <a:endParaRPr sz="1000" u="sng"/>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5"/>
          <p:cNvSpPr txBox="1">
            <a:spLocks noGrp="1"/>
          </p:cNvSpPr>
          <p:nvPr>
            <p:ph type="title"/>
          </p:nvPr>
        </p:nvSpPr>
        <p:spPr>
          <a:xfrm>
            <a:off x="311700" y="285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50"/>
              <a:t>Daily Progress Report (DPR)</a:t>
            </a:r>
            <a:r>
              <a:rPr lang="en" sz="2750">
                <a:solidFill>
                  <a:srgbClr val="0070C0"/>
                </a:solidFill>
              </a:rPr>
              <a:t> - Secondary Level</a:t>
            </a:r>
            <a:endParaRPr sz="2750">
              <a:solidFill>
                <a:srgbClr val="0070C0"/>
              </a:solidFill>
            </a:endParaRPr>
          </a:p>
          <a:p>
            <a:pPr marL="0" lvl="0" indent="0" algn="l" rtl="0">
              <a:spcBef>
                <a:spcPts val="0"/>
              </a:spcBef>
              <a:spcAft>
                <a:spcPts val="0"/>
              </a:spcAft>
              <a:buNone/>
            </a:pPr>
            <a:endParaRPr/>
          </a:p>
        </p:txBody>
      </p:sp>
      <p:sp>
        <p:nvSpPr>
          <p:cNvPr id="676" name="Google Shape;676;p75"/>
          <p:cNvSpPr txBox="1">
            <a:spLocks noGrp="1"/>
          </p:cNvSpPr>
          <p:nvPr>
            <p:ph type="body" idx="1"/>
          </p:nvPr>
        </p:nvSpPr>
        <p:spPr>
          <a:xfrm>
            <a:off x="6774925" y="-976825"/>
            <a:ext cx="3537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Can keep but also need to reformat/recreate w/ in slide</a:t>
            </a:r>
            <a:endParaRPr/>
          </a:p>
        </p:txBody>
      </p:sp>
      <p:sp>
        <p:nvSpPr>
          <p:cNvPr id="675" name="Google Shape;675;p75"/>
          <p:cNvSpPr/>
          <p:nvPr/>
        </p:nvSpPr>
        <p:spPr>
          <a:xfrm>
            <a:off x="791575" y="934400"/>
            <a:ext cx="8040900" cy="4064400"/>
          </a:xfrm>
          <a:prstGeom prst="rect">
            <a:avLst/>
          </a:prstGeom>
          <a:solidFill>
            <a:srgbClr val="F9F9F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77" name="Google Shape;677;p75"/>
          <p:cNvGraphicFramePr/>
          <p:nvPr/>
        </p:nvGraphicFramePr>
        <p:xfrm>
          <a:off x="1051625" y="1641125"/>
          <a:ext cx="7520750" cy="1920200"/>
        </p:xfrm>
        <a:graphic>
          <a:graphicData uri="http://schemas.openxmlformats.org/drawingml/2006/table">
            <a:tbl>
              <a:tblPr>
                <a:noFill/>
                <a:tableStyleId>{E83564B2-A66D-437B-9AE1-2319E39010B1}</a:tableStyleId>
              </a:tblPr>
              <a:tblGrid>
                <a:gridCol w="1504150">
                  <a:extLst>
                    <a:ext uri="{9D8B030D-6E8A-4147-A177-3AD203B41FA5}">
                      <a16:colId xmlns:a16="http://schemas.microsoft.com/office/drawing/2014/main" val="20000"/>
                    </a:ext>
                  </a:extLst>
                </a:gridCol>
                <a:gridCol w="1504150">
                  <a:extLst>
                    <a:ext uri="{9D8B030D-6E8A-4147-A177-3AD203B41FA5}">
                      <a16:colId xmlns:a16="http://schemas.microsoft.com/office/drawing/2014/main" val="20001"/>
                    </a:ext>
                  </a:extLst>
                </a:gridCol>
                <a:gridCol w="1504150">
                  <a:extLst>
                    <a:ext uri="{9D8B030D-6E8A-4147-A177-3AD203B41FA5}">
                      <a16:colId xmlns:a16="http://schemas.microsoft.com/office/drawing/2014/main" val="20002"/>
                    </a:ext>
                  </a:extLst>
                </a:gridCol>
                <a:gridCol w="1504150">
                  <a:extLst>
                    <a:ext uri="{9D8B030D-6E8A-4147-A177-3AD203B41FA5}">
                      <a16:colId xmlns:a16="http://schemas.microsoft.com/office/drawing/2014/main" val="20003"/>
                    </a:ext>
                  </a:extLst>
                </a:gridCol>
                <a:gridCol w="1504150">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en" sz="1000" b="1"/>
                        <a:t>Goal: </a:t>
                      </a:r>
                      <a:r>
                        <a:rPr lang="en" sz="1000">
                          <a:solidFill>
                            <a:schemeClr val="dk1"/>
                          </a:solidFill>
                        </a:rPr>
                        <a:t>We are…</a:t>
                      </a:r>
                      <a:endParaRPr sz="1000" b="1"/>
                    </a:p>
                  </a:txBody>
                  <a:tcPr marL="91425" marR="91425" marT="91425" marB="91425"/>
                </a:tc>
                <a:tc>
                  <a:txBody>
                    <a:bodyPr/>
                    <a:lstStyle/>
                    <a:p>
                      <a:pPr marL="0" lvl="0" indent="0" algn="ctr" rtl="0">
                        <a:spcBef>
                          <a:spcPts val="0"/>
                        </a:spcBef>
                        <a:spcAft>
                          <a:spcPts val="0"/>
                        </a:spcAft>
                        <a:buNone/>
                      </a:pPr>
                      <a:r>
                        <a:rPr lang="en" sz="1000" b="1"/>
                        <a:t>Period 1</a:t>
                      </a:r>
                      <a:endParaRPr sz="1000" b="1"/>
                    </a:p>
                  </a:txBody>
                  <a:tcPr marL="91425" marR="91425" marT="91425" marB="91425"/>
                </a:tc>
                <a:tc>
                  <a:txBody>
                    <a:bodyPr/>
                    <a:lstStyle/>
                    <a:p>
                      <a:pPr marL="0" lvl="0" indent="0" algn="ctr" rtl="0">
                        <a:spcBef>
                          <a:spcPts val="0"/>
                        </a:spcBef>
                        <a:spcAft>
                          <a:spcPts val="0"/>
                        </a:spcAft>
                        <a:buNone/>
                      </a:pPr>
                      <a:r>
                        <a:rPr lang="en" sz="1000" b="1"/>
                        <a:t>Period 2</a:t>
                      </a:r>
                      <a:endParaRPr sz="1000" b="1"/>
                    </a:p>
                  </a:txBody>
                  <a:tcPr marL="91425" marR="91425" marT="91425" marB="91425"/>
                </a:tc>
                <a:tc>
                  <a:txBody>
                    <a:bodyPr/>
                    <a:lstStyle/>
                    <a:p>
                      <a:pPr marL="0" lvl="0" indent="0" algn="ctr" rtl="0">
                        <a:spcBef>
                          <a:spcPts val="0"/>
                        </a:spcBef>
                        <a:spcAft>
                          <a:spcPts val="0"/>
                        </a:spcAft>
                        <a:buNone/>
                      </a:pPr>
                      <a:r>
                        <a:rPr lang="en" sz="1000" b="1"/>
                        <a:t>Period 3</a:t>
                      </a:r>
                      <a:endParaRPr sz="1000" b="1"/>
                    </a:p>
                  </a:txBody>
                  <a:tcPr marL="91425" marR="91425" marT="91425" marB="91425"/>
                </a:tc>
                <a:tc>
                  <a:txBody>
                    <a:bodyPr/>
                    <a:lstStyle/>
                    <a:p>
                      <a:pPr marL="0" lvl="0" indent="0" algn="ctr" rtl="0">
                        <a:spcBef>
                          <a:spcPts val="0"/>
                        </a:spcBef>
                        <a:spcAft>
                          <a:spcPts val="0"/>
                        </a:spcAft>
                        <a:buNone/>
                      </a:pPr>
                      <a:r>
                        <a:rPr lang="en" sz="1000" b="1"/>
                        <a:t>Comments</a:t>
                      </a:r>
                      <a:endParaRPr sz="10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t> Safe</a:t>
                      </a:r>
                      <a:endParaRPr sz="1000"/>
                    </a:p>
                  </a:txBody>
                  <a:tcPr marL="91425" marR="91425" marT="91425" marB="91425"/>
                </a:tc>
                <a:tc>
                  <a:txBody>
                    <a:bodyPr/>
                    <a:lstStyle/>
                    <a:p>
                      <a:pPr marL="0" lvl="0" indent="0" algn="ctr" rtl="0">
                        <a:spcBef>
                          <a:spcPts val="0"/>
                        </a:spcBef>
                        <a:spcAft>
                          <a:spcPts val="0"/>
                        </a:spcAft>
                        <a:buNone/>
                      </a:pPr>
                      <a:r>
                        <a:rPr lang="en" sz="1100" b="1"/>
                        <a:t>0  1  2</a:t>
                      </a:r>
                      <a:endParaRPr sz="1100" b="1"/>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endParaRPr sz="1100" b="1">
                        <a:solidFill>
                          <a:schemeClr val="dk1"/>
                        </a:solidFill>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000"/>
                        <a:t>Kind</a:t>
                      </a:r>
                      <a:endParaRPr sz="1000"/>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endParaRPr sz="1100" b="1">
                        <a:solidFill>
                          <a:schemeClr val="dk1"/>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000"/>
                        <a:t>Responsible</a:t>
                      </a:r>
                      <a:endParaRPr sz="1000"/>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endParaRPr sz="1100" b="1">
                        <a:solidFill>
                          <a:schemeClr val="dk1"/>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000" b="1"/>
                        <a:t>Total Points</a:t>
                      </a:r>
                      <a:endParaRPr sz="10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4"/>
                  </a:ext>
                </a:extLst>
              </a:tr>
            </a:tbl>
          </a:graphicData>
        </a:graphic>
      </p:graphicFrame>
      <p:sp>
        <p:nvSpPr>
          <p:cNvPr id="678" name="Google Shape;678;p75"/>
          <p:cNvSpPr txBox="1"/>
          <p:nvPr/>
        </p:nvSpPr>
        <p:spPr>
          <a:xfrm>
            <a:off x="2868325" y="1257900"/>
            <a:ext cx="4239600" cy="681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chemeClr val="dk1"/>
                </a:solidFill>
              </a:rPr>
              <a:t>Rating Scale: </a:t>
            </a:r>
            <a:r>
              <a:rPr lang="en" sz="1300" b="1">
                <a:solidFill>
                  <a:schemeClr val="dk1"/>
                </a:solidFill>
              </a:rPr>
              <a:t>2</a:t>
            </a:r>
            <a:r>
              <a:rPr lang="en" sz="1300">
                <a:solidFill>
                  <a:schemeClr val="dk1"/>
                </a:solidFill>
              </a:rPr>
              <a:t>-Great, </a:t>
            </a:r>
            <a:r>
              <a:rPr lang="en" sz="1300" b="1">
                <a:solidFill>
                  <a:schemeClr val="dk1"/>
                </a:solidFill>
              </a:rPr>
              <a:t>1-</a:t>
            </a:r>
            <a:r>
              <a:rPr lang="en" sz="1300">
                <a:solidFill>
                  <a:schemeClr val="dk1"/>
                </a:solidFill>
              </a:rPr>
              <a:t>Sorta, </a:t>
            </a:r>
            <a:r>
              <a:rPr lang="en" sz="1300" b="1">
                <a:solidFill>
                  <a:schemeClr val="dk1"/>
                </a:solidFill>
              </a:rPr>
              <a:t>0-</a:t>
            </a:r>
            <a:r>
              <a:rPr lang="en" sz="1300">
                <a:solidFill>
                  <a:schemeClr val="dk1"/>
                </a:solidFill>
              </a:rPr>
              <a:t>Try Again  </a:t>
            </a:r>
            <a:endParaRPr sz="1300">
              <a:solidFill>
                <a:schemeClr val="dk1"/>
              </a:solidFill>
            </a:endParaRPr>
          </a:p>
          <a:p>
            <a:pPr marL="0" lvl="0" indent="0" algn="l" rtl="0">
              <a:spcBef>
                <a:spcPts val="1000"/>
              </a:spcBef>
              <a:spcAft>
                <a:spcPts val="0"/>
              </a:spcAft>
              <a:buNone/>
            </a:pPr>
            <a:endParaRPr sz="900"/>
          </a:p>
        </p:txBody>
      </p:sp>
      <p:sp>
        <p:nvSpPr>
          <p:cNvPr id="679" name="Google Shape;679;p75"/>
          <p:cNvSpPr txBox="1"/>
          <p:nvPr/>
        </p:nvSpPr>
        <p:spPr>
          <a:xfrm>
            <a:off x="993775" y="951800"/>
            <a:ext cx="752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Name: _____________________________ 							Date: ___________</a:t>
            </a:r>
            <a:endParaRPr sz="1100"/>
          </a:p>
          <a:p>
            <a:pPr marL="0" lvl="0" indent="0" algn="l" rtl="0">
              <a:spcBef>
                <a:spcPts val="0"/>
              </a:spcBef>
              <a:spcAft>
                <a:spcPts val="0"/>
              </a:spcAft>
              <a:buNone/>
            </a:pPr>
            <a:endParaRPr sz="900" b="1"/>
          </a:p>
        </p:txBody>
      </p:sp>
      <p:sp>
        <p:nvSpPr>
          <p:cNvPr id="680" name="Google Shape;680;p75"/>
          <p:cNvSpPr txBox="1"/>
          <p:nvPr/>
        </p:nvSpPr>
        <p:spPr>
          <a:xfrm>
            <a:off x="984475" y="3561325"/>
            <a:ext cx="76551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Points Possible:</a:t>
            </a:r>
            <a:r>
              <a:rPr lang="en" sz="1000" u="sng"/>
              <a:t>  18 </a:t>
            </a:r>
            <a:r>
              <a:rPr lang="en" sz="1000"/>
              <a:t>  Goal to Meet:_____  Points Received:_____</a:t>
            </a:r>
            <a:endParaRPr sz="1000"/>
          </a:p>
          <a:p>
            <a:pPr marL="0" lvl="0" indent="0" algn="ctr" rtl="0">
              <a:spcBef>
                <a:spcPts val="0"/>
              </a:spcBef>
              <a:spcAft>
                <a:spcPts val="0"/>
              </a:spcAft>
              <a:buNone/>
            </a:pPr>
            <a:endParaRPr sz="1000"/>
          </a:p>
          <a:p>
            <a:pPr marL="0" lvl="0" indent="0" algn="ctr" rtl="0">
              <a:spcBef>
                <a:spcPts val="0"/>
              </a:spcBef>
              <a:spcAft>
                <a:spcPts val="0"/>
              </a:spcAft>
              <a:buNone/>
            </a:pPr>
            <a:r>
              <a:rPr lang="en" sz="1000"/>
              <a:t>Goal Met?   Yes   No	</a:t>
            </a:r>
            <a:endParaRPr sz="1000"/>
          </a:p>
          <a:p>
            <a:pPr marL="0" lvl="0" indent="0" algn="l" rtl="0">
              <a:lnSpc>
                <a:spcPct val="150000"/>
              </a:lnSpc>
              <a:spcBef>
                <a:spcPts val="0"/>
              </a:spcBef>
              <a:spcAft>
                <a:spcPts val="0"/>
              </a:spcAft>
              <a:buNone/>
            </a:pPr>
            <a:r>
              <a:rPr lang="en" sz="1000" b="1"/>
              <a:t>Comments</a:t>
            </a:r>
            <a:r>
              <a:rPr lang="en" sz="1000"/>
              <a:t>:_________________________________________________________________________________________________________________________________________________________________________________________________________</a:t>
            </a:r>
            <a:endParaRPr sz="1000" b="1"/>
          </a:p>
          <a:p>
            <a:pPr marL="0" lvl="0" indent="0" algn="l" rtl="0">
              <a:lnSpc>
                <a:spcPct val="150000"/>
              </a:lnSpc>
              <a:spcBef>
                <a:spcPts val="0"/>
              </a:spcBef>
              <a:spcAft>
                <a:spcPts val="0"/>
              </a:spcAft>
              <a:buNone/>
            </a:pPr>
            <a:r>
              <a:rPr lang="en" sz="1000" b="1"/>
              <a:t>Parent/Guardian  Signature</a:t>
            </a:r>
            <a:r>
              <a:rPr lang="en" sz="1000"/>
              <a:t>:________________________________________________________________</a:t>
            </a:r>
            <a:endParaRPr sz="10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76"/>
          <p:cNvSpPr/>
          <p:nvPr/>
        </p:nvSpPr>
        <p:spPr>
          <a:xfrm>
            <a:off x="541200" y="688401"/>
            <a:ext cx="8061600" cy="4278300"/>
          </a:xfrm>
          <a:prstGeom prst="rect">
            <a:avLst/>
          </a:prstGeom>
          <a:solidFill>
            <a:srgbClr val="F9F9F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6"/>
          <p:cNvSpPr txBox="1">
            <a:spLocks noGrp="1"/>
          </p:cNvSpPr>
          <p:nvPr>
            <p:ph type="title"/>
          </p:nvPr>
        </p:nvSpPr>
        <p:spPr>
          <a:xfrm>
            <a:off x="311700" y="181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50"/>
              <a:t>Daily Progress Report (DPR)</a:t>
            </a:r>
            <a:r>
              <a:rPr lang="en" sz="2750">
                <a:solidFill>
                  <a:srgbClr val="0070C0"/>
                </a:solidFill>
              </a:rPr>
              <a:t> - Secondary Level (HS)</a:t>
            </a:r>
            <a:endParaRPr sz="2750">
              <a:solidFill>
                <a:srgbClr val="0070C0"/>
              </a:solidFill>
            </a:endParaRPr>
          </a:p>
          <a:p>
            <a:pPr marL="0" lvl="0" indent="0" algn="l" rtl="0">
              <a:spcBef>
                <a:spcPts val="0"/>
              </a:spcBef>
              <a:spcAft>
                <a:spcPts val="0"/>
              </a:spcAft>
              <a:buNone/>
            </a:pPr>
            <a:endParaRPr/>
          </a:p>
        </p:txBody>
      </p:sp>
      <p:graphicFrame>
        <p:nvGraphicFramePr>
          <p:cNvPr id="687" name="Google Shape;687;p76"/>
          <p:cNvGraphicFramePr/>
          <p:nvPr/>
        </p:nvGraphicFramePr>
        <p:xfrm>
          <a:off x="1704688" y="1240163"/>
          <a:ext cx="5734625" cy="2755300"/>
        </p:xfrm>
        <a:graphic>
          <a:graphicData uri="http://schemas.openxmlformats.org/drawingml/2006/table">
            <a:tbl>
              <a:tblPr>
                <a:noFill/>
                <a:tableStyleId>{354FA572-25FF-4300-84A9-363BC36BDB18}</a:tableStyleId>
              </a:tblPr>
              <a:tblGrid>
                <a:gridCol w="938575">
                  <a:extLst>
                    <a:ext uri="{9D8B030D-6E8A-4147-A177-3AD203B41FA5}">
                      <a16:colId xmlns:a16="http://schemas.microsoft.com/office/drawing/2014/main" val="20000"/>
                    </a:ext>
                  </a:extLst>
                </a:gridCol>
                <a:gridCol w="1109025">
                  <a:extLst>
                    <a:ext uri="{9D8B030D-6E8A-4147-A177-3AD203B41FA5}">
                      <a16:colId xmlns:a16="http://schemas.microsoft.com/office/drawing/2014/main" val="20001"/>
                    </a:ext>
                  </a:extLst>
                </a:gridCol>
                <a:gridCol w="1186200">
                  <a:extLst>
                    <a:ext uri="{9D8B030D-6E8A-4147-A177-3AD203B41FA5}">
                      <a16:colId xmlns:a16="http://schemas.microsoft.com/office/drawing/2014/main" val="20002"/>
                    </a:ext>
                  </a:extLst>
                </a:gridCol>
                <a:gridCol w="1183850">
                  <a:extLst>
                    <a:ext uri="{9D8B030D-6E8A-4147-A177-3AD203B41FA5}">
                      <a16:colId xmlns:a16="http://schemas.microsoft.com/office/drawing/2014/main" val="20003"/>
                    </a:ext>
                  </a:extLst>
                </a:gridCol>
                <a:gridCol w="1316975">
                  <a:extLst>
                    <a:ext uri="{9D8B030D-6E8A-4147-A177-3AD203B41FA5}">
                      <a16:colId xmlns:a16="http://schemas.microsoft.com/office/drawing/2014/main" val="20004"/>
                    </a:ext>
                  </a:extLst>
                </a:gridCol>
              </a:tblGrid>
              <a:tr h="412850">
                <a:tc>
                  <a:txBody>
                    <a:bodyPr/>
                    <a:lstStyle/>
                    <a:p>
                      <a:pPr marL="0" lvl="0" indent="0" algn="ctr" rtl="0">
                        <a:lnSpc>
                          <a:spcPct val="115000"/>
                        </a:lnSpc>
                        <a:spcBef>
                          <a:spcPts val="0"/>
                        </a:spcBef>
                        <a:spcAft>
                          <a:spcPts val="1000"/>
                        </a:spcAft>
                        <a:buNone/>
                      </a:pPr>
                      <a:r>
                        <a:rPr lang="en" sz="800"/>
                        <a:t>Goals</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 sz="800"/>
                        <a:t>Period 1/5</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 sz="800"/>
                        <a:t>Period 2/6</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 sz="800"/>
                        <a:t>Period 3/7</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 sz="800"/>
                        <a:t>Period 4/8</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96550">
                <a:tc>
                  <a:txBody>
                    <a:bodyPr/>
                    <a:lstStyle/>
                    <a:p>
                      <a:pPr marL="0" lvl="0" indent="0" algn="ctr" rtl="0">
                        <a:lnSpc>
                          <a:spcPct val="150000"/>
                        </a:lnSpc>
                        <a:spcBef>
                          <a:spcPts val="1200"/>
                        </a:spcBef>
                        <a:spcAft>
                          <a:spcPts val="1000"/>
                        </a:spcAft>
                        <a:buNone/>
                      </a:pPr>
                      <a:r>
                        <a:rPr lang="en" sz="800"/>
                        <a:t>Be There</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2</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2</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2</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1</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96550">
                <a:tc>
                  <a:txBody>
                    <a:bodyPr/>
                    <a:lstStyle/>
                    <a:p>
                      <a:pPr marL="0" lvl="0" indent="0" algn="ctr" rtl="0">
                        <a:lnSpc>
                          <a:spcPct val="150000"/>
                        </a:lnSpc>
                        <a:spcBef>
                          <a:spcPts val="1200"/>
                        </a:spcBef>
                        <a:spcAft>
                          <a:spcPts val="1000"/>
                        </a:spcAft>
                        <a:buNone/>
                      </a:pPr>
                      <a:r>
                        <a:rPr lang="en" sz="800"/>
                        <a:t>Be Ready</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1</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1</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1</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2</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96550">
                <a:tc>
                  <a:txBody>
                    <a:bodyPr/>
                    <a:lstStyle/>
                    <a:p>
                      <a:pPr marL="0" lvl="0" indent="0" algn="ctr" rtl="0">
                        <a:lnSpc>
                          <a:spcPct val="150000"/>
                        </a:lnSpc>
                        <a:spcBef>
                          <a:spcPts val="1200"/>
                        </a:spcBef>
                        <a:spcAft>
                          <a:spcPts val="1000"/>
                        </a:spcAft>
                        <a:buNone/>
                      </a:pPr>
                      <a:r>
                        <a:rPr lang="en" sz="800"/>
                        <a:t>Best Effort</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2</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1</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2</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1</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52800">
                <a:tc>
                  <a:txBody>
                    <a:bodyPr/>
                    <a:lstStyle/>
                    <a:p>
                      <a:pPr marL="0" lvl="0" indent="0" algn="ctr" rtl="0">
                        <a:lnSpc>
                          <a:spcPct val="115000"/>
                        </a:lnSpc>
                        <a:spcBef>
                          <a:spcPts val="0"/>
                        </a:spcBef>
                        <a:spcAft>
                          <a:spcPts val="1000"/>
                        </a:spcAft>
                        <a:buNone/>
                      </a:pPr>
                      <a:r>
                        <a:rPr lang="en" sz="800"/>
                        <a:t>Homework Complete</a:t>
                      </a:r>
                      <a:endParaRPr sz="800"/>
                    </a:p>
                  </a:txBody>
                  <a:tcPr marL="68575" marR="68575" marT="91425" marB="91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1</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0</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1</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000"/>
                        </a:spcAft>
                        <a:buNone/>
                      </a:pPr>
                      <a:r>
                        <a:rPr lang="en" sz="800"/>
                        <a:t>0</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688" name="Google Shape;688;p76"/>
          <p:cNvSpPr txBox="1"/>
          <p:nvPr/>
        </p:nvSpPr>
        <p:spPr>
          <a:xfrm>
            <a:off x="725988" y="688400"/>
            <a:ext cx="7692000" cy="5355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None/>
            </a:pPr>
            <a:r>
              <a:rPr lang="en" sz="1200"/>
              <a:t>Name:_____________________________		Date:______________</a:t>
            </a:r>
            <a:endParaRPr sz="1200"/>
          </a:p>
          <a:p>
            <a:pPr marL="457200" lvl="0" indent="0" algn="l" rtl="0">
              <a:lnSpc>
                <a:spcPct val="115000"/>
              </a:lnSpc>
              <a:spcBef>
                <a:spcPts val="0"/>
              </a:spcBef>
              <a:spcAft>
                <a:spcPts val="0"/>
              </a:spcAft>
              <a:buNone/>
            </a:pPr>
            <a:r>
              <a:rPr lang="en" sz="900" b="1"/>
              <a:t>Teachers: Please indicate Yes (2), So-So (1), or No (0) regarding student’s achievement for the following goals today.</a:t>
            </a:r>
            <a:endParaRPr sz="900" b="1"/>
          </a:p>
        </p:txBody>
      </p:sp>
      <p:sp>
        <p:nvSpPr>
          <p:cNvPr id="689" name="Google Shape;689;p76"/>
          <p:cNvSpPr txBox="1"/>
          <p:nvPr/>
        </p:nvSpPr>
        <p:spPr>
          <a:xfrm>
            <a:off x="639525" y="4256650"/>
            <a:ext cx="77784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t>Teacher Comments: Please state briefly any specific behaviors or achievements that demonstrate the student’s progress</a:t>
            </a:r>
            <a:endParaRPr sz="900" b="1"/>
          </a:p>
          <a:p>
            <a:pPr marL="0" lvl="0" indent="0" algn="ctr" rtl="0">
              <a:spcBef>
                <a:spcPts val="0"/>
              </a:spcBef>
              <a:spcAft>
                <a:spcPts val="0"/>
              </a:spcAft>
              <a:buNone/>
            </a:pPr>
            <a:endParaRPr sz="900" b="1"/>
          </a:p>
          <a:p>
            <a:pPr marL="0" lvl="0" indent="0" algn="l" rtl="0">
              <a:lnSpc>
                <a:spcPct val="150000"/>
              </a:lnSpc>
              <a:spcBef>
                <a:spcPts val="0"/>
              </a:spcBef>
              <a:spcAft>
                <a:spcPts val="0"/>
              </a:spcAft>
              <a:buNone/>
            </a:pPr>
            <a:r>
              <a:rPr lang="en" sz="900"/>
              <a:t>Period 1/5:______________________________,  Period 2/6:</a:t>
            </a:r>
            <a:r>
              <a:rPr lang="en" sz="900">
                <a:solidFill>
                  <a:schemeClr val="dk1"/>
                </a:solidFill>
              </a:rPr>
              <a:t>______________________________, Period 3/7:______________________________, </a:t>
            </a:r>
            <a:endParaRPr sz="900" b="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77"/>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Paper Isn’t Your Only Option…consider electronic DPRs</a:t>
            </a:r>
            <a:endParaRPr/>
          </a:p>
        </p:txBody>
      </p:sp>
      <p:sp>
        <p:nvSpPr>
          <p:cNvPr id="695" name="Google Shape;695;p77"/>
          <p:cNvSpPr txBox="1">
            <a:spLocks noGrp="1"/>
          </p:cNvSpPr>
          <p:nvPr>
            <p:ph type="body" idx="1"/>
          </p:nvPr>
        </p:nvSpPr>
        <p:spPr>
          <a:xfrm>
            <a:off x="224525"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t>Class Dojo </a:t>
            </a:r>
            <a:r>
              <a:rPr lang="en"/>
              <a:t>- track points earned, not lost</a:t>
            </a:r>
            <a:endParaRPr/>
          </a:p>
          <a:p>
            <a:pPr marL="0" lvl="0" indent="0" algn="l" rtl="0">
              <a:spcBef>
                <a:spcPts val="1200"/>
              </a:spcBef>
              <a:spcAft>
                <a:spcPts val="0"/>
              </a:spcAft>
              <a:buNone/>
            </a:pPr>
            <a:r>
              <a:rPr lang="en" b="1"/>
              <a:t>PBIS Apps</a:t>
            </a:r>
            <a:r>
              <a:rPr lang="en"/>
              <a:t> - CICO- SWIS app </a:t>
            </a:r>
            <a:endParaRPr/>
          </a:p>
          <a:p>
            <a:pPr marL="0" lvl="0" indent="0" algn="l" rtl="0">
              <a:spcBef>
                <a:spcPts val="1200"/>
              </a:spcBef>
              <a:spcAft>
                <a:spcPts val="0"/>
              </a:spcAft>
              <a:buNone/>
            </a:pPr>
            <a:r>
              <a:rPr lang="en" b="1"/>
              <a:t>Excel/Google</a:t>
            </a:r>
            <a:endParaRPr b="1"/>
          </a:p>
          <a:p>
            <a:pPr marL="0" lvl="0" indent="0" algn="l" rtl="0">
              <a:spcBef>
                <a:spcPts val="1200"/>
              </a:spcBef>
              <a:spcAft>
                <a:spcPts val="0"/>
              </a:spcAft>
              <a:buNone/>
            </a:pPr>
            <a:endParaRPr/>
          </a:p>
          <a:p>
            <a:pPr marL="0" marR="5082475" lvl="0" indent="0" algn="l" rtl="0">
              <a:spcBef>
                <a:spcPts val="1200"/>
              </a:spcBef>
              <a:spcAft>
                <a:spcPts val="1200"/>
              </a:spcAft>
              <a:buNone/>
            </a:pPr>
            <a:r>
              <a:rPr lang="en"/>
              <a:t>Tips: Teacher/Student conversation per class should accompany teacher completing the Daily Progress Report</a:t>
            </a:r>
            <a:endParaRPr/>
          </a:p>
        </p:txBody>
      </p:sp>
      <p:pic>
        <p:nvPicPr>
          <p:cNvPr id="696" name="Google Shape;696;p77"/>
          <p:cNvPicPr preferRelativeResize="0"/>
          <p:nvPr/>
        </p:nvPicPr>
        <p:blipFill>
          <a:blip r:embed="rId3">
            <a:alphaModFix/>
          </a:blip>
          <a:stretch>
            <a:fillRect/>
          </a:stretch>
        </p:blipFill>
        <p:spPr>
          <a:xfrm>
            <a:off x="3793275" y="1947375"/>
            <a:ext cx="4774875" cy="26215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3"/>
          <p:cNvPicPr preferRelativeResize="0"/>
          <p:nvPr/>
        </p:nvPicPr>
        <p:blipFill rotWithShape="1">
          <a:blip r:embed="rId3">
            <a:alphaModFix/>
          </a:blip>
          <a:srcRect/>
          <a:stretch/>
        </p:blipFill>
        <p:spPr>
          <a:xfrm>
            <a:off x="1421225" y="1025326"/>
            <a:ext cx="6600825" cy="3819525"/>
          </a:xfrm>
          <a:prstGeom prst="rect">
            <a:avLst/>
          </a:prstGeom>
          <a:noFill/>
          <a:ln>
            <a:noFill/>
          </a:ln>
        </p:spPr>
      </p:pic>
      <p:sp>
        <p:nvSpPr>
          <p:cNvPr id="198" name="Google Shape;198;p33"/>
          <p:cNvSpPr txBox="1">
            <a:spLocks noGrp="1"/>
          </p:cNvSpPr>
          <p:nvPr>
            <p:ph type="title"/>
          </p:nvPr>
        </p:nvSpPr>
        <p:spPr>
          <a:xfrm>
            <a:off x="311700" y="181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3300"/>
              <a:buFont typeface="Calibri"/>
              <a:buNone/>
            </a:pPr>
            <a:r>
              <a:rPr lang="en"/>
              <a:t>Layers that build, not dividers that separate</a:t>
            </a:r>
            <a:br>
              <a:rPr lang="en"/>
            </a:b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78"/>
          <p:cNvSpPr/>
          <p:nvPr/>
        </p:nvSpPr>
        <p:spPr>
          <a:xfrm>
            <a:off x="7684263" y="189050"/>
            <a:ext cx="1361400" cy="3498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Review Cycle</a:t>
            </a:r>
            <a:endParaRPr sz="1200" b="1"/>
          </a:p>
        </p:txBody>
      </p:sp>
      <p:sp>
        <p:nvSpPr>
          <p:cNvPr id="704" name="Google Shape;704;p78"/>
          <p:cNvSpPr/>
          <p:nvPr/>
        </p:nvSpPr>
        <p:spPr>
          <a:xfrm>
            <a:off x="98338" y="189050"/>
            <a:ext cx="121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Student Matching</a:t>
            </a:r>
            <a:endParaRPr sz="1200" b="1"/>
          </a:p>
        </p:txBody>
      </p:sp>
      <p:sp>
        <p:nvSpPr>
          <p:cNvPr id="705" name="Google Shape;705;p78"/>
          <p:cNvSpPr/>
          <p:nvPr/>
        </p:nvSpPr>
        <p:spPr>
          <a:xfrm>
            <a:off x="1444150" y="30687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78"/>
          <p:cNvSpPr/>
          <p:nvPr/>
        </p:nvSpPr>
        <p:spPr>
          <a:xfrm>
            <a:off x="7190775" y="27102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8"/>
          <p:cNvSpPr txBox="1"/>
          <p:nvPr/>
        </p:nvSpPr>
        <p:spPr>
          <a:xfrm>
            <a:off x="449325" y="933000"/>
            <a:ext cx="4780800" cy="3211800"/>
          </a:xfrm>
          <a:prstGeom prst="rect">
            <a:avLst/>
          </a:prstGeom>
          <a:noFill/>
          <a:ln>
            <a:noFill/>
          </a:ln>
        </p:spPr>
        <p:txBody>
          <a:bodyPr spcFirstLastPara="1" wrap="square" lIns="91425" tIns="91425" rIns="91425" bIns="91425" anchor="t" anchorCtr="0">
            <a:spAutoFit/>
          </a:bodyPr>
          <a:lstStyle/>
          <a:p>
            <a:pPr marL="742950" lvl="0" indent="-288925" algn="l" rtl="0">
              <a:spcBef>
                <a:spcPts val="500"/>
              </a:spcBef>
              <a:spcAft>
                <a:spcPts val="0"/>
              </a:spcAft>
              <a:buClr>
                <a:schemeClr val="dk1"/>
              </a:buClr>
              <a:buSzPts val="2000"/>
              <a:buChar char="➔"/>
            </a:pPr>
            <a:r>
              <a:rPr lang="en" sz="2000" b="1">
                <a:solidFill>
                  <a:schemeClr val="dk1"/>
                </a:solidFill>
              </a:rPr>
              <a:t>Daily Review Cycle</a:t>
            </a:r>
            <a:endParaRPr sz="2000" b="1">
              <a:solidFill>
                <a:schemeClr val="dk1"/>
              </a:solidFill>
            </a:endParaRPr>
          </a:p>
          <a:p>
            <a:pPr marL="1028700" lvl="2" indent="-292100" algn="l" rtl="0">
              <a:spcBef>
                <a:spcPts val="500"/>
              </a:spcBef>
              <a:spcAft>
                <a:spcPts val="0"/>
              </a:spcAft>
              <a:buClr>
                <a:srgbClr val="0070C0"/>
              </a:buClr>
              <a:buSzPts val="2000"/>
              <a:buChar char="●"/>
            </a:pPr>
            <a:r>
              <a:rPr lang="en" sz="2000" b="1">
                <a:solidFill>
                  <a:srgbClr val="0070C0"/>
                </a:solidFill>
              </a:rPr>
              <a:t>Individual student data review by Facilitator with Student</a:t>
            </a:r>
            <a:endParaRPr sz="2000" b="1">
              <a:solidFill>
                <a:srgbClr val="0070C0"/>
              </a:solidFill>
            </a:endParaRPr>
          </a:p>
          <a:p>
            <a:pPr marL="742950" lvl="0" indent="-288925" algn="l" rtl="0">
              <a:spcBef>
                <a:spcPts val="500"/>
              </a:spcBef>
              <a:spcAft>
                <a:spcPts val="0"/>
              </a:spcAft>
              <a:buClr>
                <a:schemeClr val="dk1"/>
              </a:buClr>
              <a:buSzPts val="2000"/>
              <a:buChar char="➔"/>
            </a:pPr>
            <a:r>
              <a:rPr lang="en" sz="2000" b="1">
                <a:solidFill>
                  <a:schemeClr val="dk1"/>
                </a:solidFill>
              </a:rPr>
              <a:t>Intervention Review Cycle</a:t>
            </a:r>
            <a:endParaRPr sz="2000" b="1">
              <a:solidFill>
                <a:schemeClr val="dk1"/>
              </a:solidFill>
            </a:endParaRPr>
          </a:p>
          <a:p>
            <a:pPr marL="1028700" lvl="2" indent="-292100" algn="l" rtl="0">
              <a:spcBef>
                <a:spcPts val="500"/>
              </a:spcBef>
              <a:spcAft>
                <a:spcPts val="0"/>
              </a:spcAft>
              <a:buClr>
                <a:schemeClr val="dk1"/>
              </a:buClr>
              <a:buSzPts val="2000"/>
              <a:buChar char="●"/>
            </a:pPr>
            <a:r>
              <a:rPr lang="en" sz="2000">
                <a:solidFill>
                  <a:schemeClr val="dk1"/>
                </a:solidFill>
              </a:rPr>
              <a:t>Individual student data review by Coordinator/Tier 2 Team</a:t>
            </a:r>
            <a:endParaRPr sz="2000">
              <a:solidFill>
                <a:schemeClr val="dk1"/>
              </a:solidFill>
            </a:endParaRPr>
          </a:p>
          <a:p>
            <a:pPr marL="1028700" lvl="2" indent="-292100" algn="l" rtl="0">
              <a:spcBef>
                <a:spcPts val="500"/>
              </a:spcBef>
              <a:spcAft>
                <a:spcPts val="0"/>
              </a:spcAft>
              <a:buClr>
                <a:schemeClr val="dk1"/>
              </a:buClr>
              <a:buSzPts val="2000"/>
              <a:buChar char="●"/>
            </a:pPr>
            <a:r>
              <a:rPr lang="en" sz="2000">
                <a:solidFill>
                  <a:schemeClr val="dk1"/>
                </a:solidFill>
              </a:rPr>
              <a:t>Across students by Coordinator/Tier 2 Team</a:t>
            </a:r>
            <a:endParaRPr sz="2000" b="1">
              <a:solidFill>
                <a:srgbClr val="0070C0"/>
              </a:solidFill>
            </a:endParaRPr>
          </a:p>
        </p:txBody>
      </p:sp>
      <p:sp>
        <p:nvSpPr>
          <p:cNvPr id="708" name="Google Shape;708;p78"/>
          <p:cNvSpPr txBox="1"/>
          <p:nvPr/>
        </p:nvSpPr>
        <p:spPr>
          <a:xfrm>
            <a:off x="4683800" y="2924325"/>
            <a:ext cx="4295894" cy="2095415"/>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Clr>
                <a:schemeClr val="dk1"/>
              </a:buClr>
              <a:buSzPts val="1100"/>
              <a:buFont typeface="Arial"/>
              <a:buNone/>
            </a:pPr>
            <a:r>
              <a:rPr lang="en" sz="2500" b="1" dirty="0">
                <a:solidFill>
                  <a:srgbClr val="0070C0"/>
                </a:solidFill>
              </a:rPr>
              <a:t>A tool to help track this progress monitoring effort…</a:t>
            </a:r>
            <a:endParaRPr sz="2500" dirty="0">
              <a:solidFill>
                <a:schemeClr val="dk1"/>
              </a:solidFill>
            </a:endParaRPr>
          </a:p>
          <a:p>
            <a:pPr marL="0" lvl="0" indent="0" algn="ctr" rtl="0">
              <a:lnSpc>
                <a:spcPct val="90000"/>
              </a:lnSpc>
              <a:spcBef>
                <a:spcPts val="0"/>
              </a:spcBef>
              <a:spcAft>
                <a:spcPts val="0"/>
              </a:spcAft>
              <a:buClr>
                <a:schemeClr val="dk1"/>
              </a:buClr>
              <a:buSzPts val="1100"/>
              <a:buFont typeface="Arial"/>
              <a:buNone/>
            </a:pPr>
            <a:r>
              <a:rPr lang="en" sz="2500" b="1" u="sng" dirty="0">
                <a:solidFill>
                  <a:srgbClr val="00539F"/>
                </a:solidFill>
                <a:highlight>
                  <a:schemeClr val="lt1"/>
                </a:highlight>
                <a:hlinkClick r:id="rId3">
                  <a:extLst>
                    <a:ext uri="{A12FA001-AC4F-418D-AE19-62706E023703}">
                      <ahyp:hlinkClr xmlns:ahyp="http://schemas.microsoft.com/office/drawing/2018/hyperlinkcolor" val="tx"/>
                    </a:ext>
                  </a:extLst>
                </a:hlinkClick>
              </a:rPr>
              <a:t>CICO Daily Progress Report Data Tracking Tool</a:t>
            </a:r>
            <a:endParaRPr dirty="0"/>
          </a:p>
        </p:txBody>
      </p:sp>
      <p:cxnSp>
        <p:nvCxnSpPr>
          <p:cNvPr id="709" name="Google Shape;709;p78"/>
          <p:cNvCxnSpPr/>
          <p:nvPr/>
        </p:nvCxnSpPr>
        <p:spPr>
          <a:xfrm>
            <a:off x="2275575" y="328175"/>
            <a:ext cx="4780800" cy="35700"/>
          </a:xfrm>
          <a:prstGeom prst="straightConnector1">
            <a:avLst/>
          </a:prstGeom>
          <a:noFill/>
          <a:ln w="9525" cap="flat" cmpd="sng">
            <a:solidFill>
              <a:schemeClr val="dk2"/>
            </a:solidFill>
            <a:prstDash val="solid"/>
            <a:round/>
            <a:headEnd type="none" w="med" len="med"/>
            <a:tailEnd type="none" w="med" len="med"/>
          </a:ln>
        </p:spPr>
      </p:cxnSp>
      <p:sp>
        <p:nvSpPr>
          <p:cNvPr id="710" name="Google Shape;710;p78"/>
          <p:cNvSpPr/>
          <p:nvPr/>
        </p:nvSpPr>
        <p:spPr>
          <a:xfrm>
            <a:off x="1931413" y="189050"/>
            <a:ext cx="12114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Start of School Day</a:t>
            </a:r>
            <a:endParaRPr sz="1200" b="1"/>
          </a:p>
        </p:txBody>
      </p:sp>
      <p:sp>
        <p:nvSpPr>
          <p:cNvPr id="711" name="Google Shape;711;p78"/>
          <p:cNvSpPr/>
          <p:nvPr/>
        </p:nvSpPr>
        <p:spPr>
          <a:xfrm>
            <a:off x="5704663" y="189050"/>
            <a:ext cx="13614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End of School Day</a:t>
            </a:r>
            <a:endParaRPr sz="1200" b="1"/>
          </a:p>
        </p:txBody>
      </p:sp>
      <p:sp>
        <p:nvSpPr>
          <p:cNvPr id="712" name="Google Shape;712;p78"/>
          <p:cNvSpPr/>
          <p:nvPr/>
        </p:nvSpPr>
        <p:spPr>
          <a:xfrm>
            <a:off x="3582238" y="189050"/>
            <a:ext cx="16830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Throughout the  Day</a:t>
            </a:r>
            <a:endParaRPr sz="1200" b="1"/>
          </a:p>
        </p:txBody>
      </p:sp>
      <p:sp>
        <p:nvSpPr>
          <p:cNvPr id="713" name="Google Shape;713;p78"/>
          <p:cNvSpPr/>
          <p:nvPr/>
        </p:nvSpPr>
        <p:spPr>
          <a:xfrm>
            <a:off x="1931425" y="654400"/>
            <a:ext cx="5198100" cy="385500"/>
          </a:xfrm>
          <a:prstGeom prst="downArrowCallout">
            <a:avLst>
              <a:gd name="adj1" fmla="val 2140"/>
              <a:gd name="adj2" fmla="val 25000"/>
              <a:gd name="adj3" fmla="val 25000"/>
              <a:gd name="adj4" fmla="val 6497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Daily Review Cycle</a:t>
            </a:r>
            <a:endParaRPr b="1"/>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9"/>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Success </a:t>
            </a:r>
            <a:endParaRPr/>
          </a:p>
          <a:p>
            <a:pPr marL="0" lvl="0" indent="0" algn="l" rtl="0">
              <a:spcBef>
                <a:spcPts val="0"/>
              </a:spcBef>
              <a:spcAft>
                <a:spcPts val="0"/>
              </a:spcAft>
              <a:buNone/>
            </a:pPr>
            <a:r>
              <a:rPr lang="en" sz="1200" b="1" u="sng">
                <a:solidFill>
                  <a:srgbClr val="00539F"/>
                </a:solidFill>
                <a:highlight>
                  <a:srgbClr val="FFFFFF"/>
                </a:highlight>
                <a:hlinkClick r:id="rId3">
                  <a:extLst>
                    <a:ext uri="{A12FA001-AC4F-418D-AE19-62706E023703}">
                      <ahyp:hlinkClr xmlns:ahyp="http://schemas.microsoft.com/office/drawing/2018/hyperlinkcolor" val="tx"/>
                    </a:ext>
                  </a:extLst>
                </a:hlinkClick>
              </a:rPr>
              <a:t>CICO Daily Progress Report Data Tracking Tool</a:t>
            </a:r>
            <a:endParaRPr/>
          </a:p>
        </p:txBody>
      </p:sp>
      <p:pic>
        <p:nvPicPr>
          <p:cNvPr id="719" name="Google Shape;719;p79"/>
          <p:cNvPicPr preferRelativeResize="0"/>
          <p:nvPr/>
        </p:nvPicPr>
        <p:blipFill>
          <a:blip r:embed="rId4">
            <a:alphaModFix/>
          </a:blip>
          <a:stretch>
            <a:fillRect/>
          </a:stretch>
        </p:blipFill>
        <p:spPr>
          <a:xfrm>
            <a:off x="628650" y="1268050"/>
            <a:ext cx="8242125" cy="30511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80"/>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Tracking Sheet </a:t>
            </a:r>
            <a:endParaRPr/>
          </a:p>
          <a:p>
            <a:pPr marL="0" lvl="0" indent="0" algn="l" rtl="0">
              <a:spcBef>
                <a:spcPts val="0"/>
              </a:spcBef>
              <a:spcAft>
                <a:spcPts val="0"/>
              </a:spcAft>
              <a:buNone/>
            </a:pPr>
            <a:r>
              <a:rPr lang="en" sz="1200" b="1" u="sng">
                <a:solidFill>
                  <a:srgbClr val="00539F"/>
                </a:solidFill>
                <a:highlight>
                  <a:srgbClr val="FFFFFF"/>
                </a:highlight>
                <a:hlinkClick r:id="rId3">
                  <a:extLst>
                    <a:ext uri="{A12FA001-AC4F-418D-AE19-62706E023703}">
                      <ahyp:hlinkClr xmlns:ahyp="http://schemas.microsoft.com/office/drawing/2018/hyperlinkcolor" val="tx"/>
                    </a:ext>
                  </a:extLst>
                </a:hlinkClick>
              </a:rPr>
              <a:t>CICO Daily Progress Report Data Tracking Tool</a:t>
            </a:r>
            <a:endParaRPr/>
          </a:p>
        </p:txBody>
      </p:sp>
      <p:pic>
        <p:nvPicPr>
          <p:cNvPr id="725" name="Google Shape;725;p80"/>
          <p:cNvPicPr preferRelativeResize="0"/>
          <p:nvPr/>
        </p:nvPicPr>
        <p:blipFill>
          <a:blip r:embed="rId4">
            <a:alphaModFix/>
          </a:blip>
          <a:stretch>
            <a:fillRect/>
          </a:stretch>
        </p:blipFill>
        <p:spPr>
          <a:xfrm>
            <a:off x="152400" y="1420444"/>
            <a:ext cx="8839204" cy="263708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81"/>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Tracking Sheet </a:t>
            </a:r>
            <a:endParaRPr/>
          </a:p>
          <a:p>
            <a:pPr marL="0" lvl="0" indent="0" algn="l" rtl="0">
              <a:spcBef>
                <a:spcPts val="0"/>
              </a:spcBef>
              <a:spcAft>
                <a:spcPts val="0"/>
              </a:spcAft>
              <a:buNone/>
            </a:pPr>
            <a:r>
              <a:rPr lang="en" sz="1200" b="1" u="sng">
                <a:solidFill>
                  <a:srgbClr val="00539F"/>
                </a:solidFill>
                <a:highlight>
                  <a:srgbClr val="FFFFFF"/>
                </a:highlight>
                <a:hlinkClick r:id="rId3">
                  <a:extLst>
                    <a:ext uri="{A12FA001-AC4F-418D-AE19-62706E023703}">
                      <ahyp:hlinkClr xmlns:ahyp="http://schemas.microsoft.com/office/drawing/2018/hyperlinkcolor" val="tx"/>
                    </a:ext>
                  </a:extLst>
                </a:hlinkClick>
              </a:rPr>
              <a:t>CICO Daily Progress Report Data Tracking Tool</a:t>
            </a:r>
            <a:endParaRPr/>
          </a:p>
        </p:txBody>
      </p:sp>
      <p:pic>
        <p:nvPicPr>
          <p:cNvPr id="731" name="Google Shape;731;p81"/>
          <p:cNvPicPr preferRelativeResize="0"/>
          <p:nvPr/>
        </p:nvPicPr>
        <p:blipFill>
          <a:blip r:embed="rId4">
            <a:alphaModFix/>
          </a:blip>
          <a:stretch>
            <a:fillRect/>
          </a:stretch>
        </p:blipFill>
        <p:spPr>
          <a:xfrm>
            <a:off x="340575" y="1420450"/>
            <a:ext cx="8462851" cy="3007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82"/>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Tracking Sheet </a:t>
            </a:r>
            <a:endParaRPr/>
          </a:p>
          <a:p>
            <a:pPr marL="0" lvl="0" indent="0" algn="l" rtl="0">
              <a:spcBef>
                <a:spcPts val="0"/>
              </a:spcBef>
              <a:spcAft>
                <a:spcPts val="0"/>
              </a:spcAft>
              <a:buNone/>
            </a:pPr>
            <a:r>
              <a:rPr lang="en" sz="1200" b="1" u="sng">
                <a:solidFill>
                  <a:srgbClr val="00539F"/>
                </a:solidFill>
                <a:highlight>
                  <a:srgbClr val="FFFFFF"/>
                </a:highlight>
                <a:hlinkClick r:id="rId3">
                  <a:extLst>
                    <a:ext uri="{A12FA001-AC4F-418D-AE19-62706E023703}">
                      <ahyp:hlinkClr xmlns:ahyp="http://schemas.microsoft.com/office/drawing/2018/hyperlinkcolor" val="tx"/>
                    </a:ext>
                  </a:extLst>
                </a:hlinkClick>
              </a:rPr>
              <a:t>CICO Daily Progress Report Data Tracking Tool</a:t>
            </a:r>
            <a:endParaRPr/>
          </a:p>
        </p:txBody>
      </p:sp>
      <p:pic>
        <p:nvPicPr>
          <p:cNvPr id="737" name="Google Shape;737;p82"/>
          <p:cNvPicPr preferRelativeResize="0"/>
          <p:nvPr/>
        </p:nvPicPr>
        <p:blipFill>
          <a:blip r:embed="rId4">
            <a:alphaModFix/>
          </a:blip>
          <a:stretch>
            <a:fillRect/>
          </a:stretch>
        </p:blipFill>
        <p:spPr>
          <a:xfrm>
            <a:off x="486125" y="1164594"/>
            <a:ext cx="3187598" cy="3570657"/>
          </a:xfrm>
          <a:prstGeom prst="rect">
            <a:avLst/>
          </a:prstGeom>
          <a:noFill/>
          <a:ln>
            <a:noFill/>
          </a:ln>
        </p:spPr>
      </p:pic>
      <p:pic>
        <p:nvPicPr>
          <p:cNvPr id="738" name="Google Shape;738;p82"/>
          <p:cNvPicPr preferRelativeResize="0"/>
          <p:nvPr/>
        </p:nvPicPr>
        <p:blipFill>
          <a:blip r:embed="rId5">
            <a:alphaModFix/>
          </a:blip>
          <a:stretch>
            <a:fillRect/>
          </a:stretch>
        </p:blipFill>
        <p:spPr>
          <a:xfrm>
            <a:off x="4493573" y="1164594"/>
            <a:ext cx="3206723" cy="357065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cxnSp>
        <p:nvCxnSpPr>
          <p:cNvPr id="745" name="Google Shape;745;p83"/>
          <p:cNvCxnSpPr/>
          <p:nvPr/>
        </p:nvCxnSpPr>
        <p:spPr>
          <a:xfrm>
            <a:off x="2275575" y="328175"/>
            <a:ext cx="4780800" cy="35700"/>
          </a:xfrm>
          <a:prstGeom prst="straightConnector1">
            <a:avLst/>
          </a:prstGeom>
          <a:noFill/>
          <a:ln w="9525" cap="flat" cmpd="sng">
            <a:solidFill>
              <a:schemeClr val="dk2"/>
            </a:solidFill>
            <a:prstDash val="solid"/>
            <a:round/>
            <a:headEnd type="none" w="med" len="med"/>
            <a:tailEnd type="none" w="med" len="med"/>
          </a:ln>
        </p:spPr>
      </p:cxnSp>
      <p:sp>
        <p:nvSpPr>
          <p:cNvPr id="746" name="Google Shape;746;p83"/>
          <p:cNvSpPr/>
          <p:nvPr/>
        </p:nvSpPr>
        <p:spPr>
          <a:xfrm>
            <a:off x="1931413" y="189050"/>
            <a:ext cx="121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Start of School Day</a:t>
            </a:r>
            <a:endParaRPr sz="1200" b="1"/>
          </a:p>
        </p:txBody>
      </p:sp>
      <p:sp>
        <p:nvSpPr>
          <p:cNvPr id="747" name="Google Shape;747;p83"/>
          <p:cNvSpPr/>
          <p:nvPr/>
        </p:nvSpPr>
        <p:spPr>
          <a:xfrm>
            <a:off x="5704663" y="189050"/>
            <a:ext cx="136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End of School Day</a:t>
            </a:r>
            <a:endParaRPr sz="1200" b="1"/>
          </a:p>
        </p:txBody>
      </p:sp>
      <p:sp>
        <p:nvSpPr>
          <p:cNvPr id="748" name="Google Shape;748;p83"/>
          <p:cNvSpPr/>
          <p:nvPr/>
        </p:nvSpPr>
        <p:spPr>
          <a:xfrm>
            <a:off x="3582238" y="189050"/>
            <a:ext cx="16830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Throughout the  Day</a:t>
            </a:r>
            <a:endParaRPr sz="1200" b="1"/>
          </a:p>
        </p:txBody>
      </p:sp>
      <p:sp>
        <p:nvSpPr>
          <p:cNvPr id="749" name="Google Shape;749;p83"/>
          <p:cNvSpPr/>
          <p:nvPr/>
        </p:nvSpPr>
        <p:spPr>
          <a:xfrm>
            <a:off x="7684263" y="189050"/>
            <a:ext cx="1361400" cy="349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Review Cycle</a:t>
            </a:r>
            <a:endParaRPr sz="1200" b="1"/>
          </a:p>
        </p:txBody>
      </p:sp>
      <p:sp>
        <p:nvSpPr>
          <p:cNvPr id="750" name="Google Shape;750;p83"/>
          <p:cNvSpPr/>
          <p:nvPr/>
        </p:nvSpPr>
        <p:spPr>
          <a:xfrm>
            <a:off x="98338" y="189050"/>
            <a:ext cx="1211400" cy="34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Student Matching</a:t>
            </a:r>
            <a:endParaRPr sz="1200" b="1"/>
          </a:p>
        </p:txBody>
      </p:sp>
      <p:sp>
        <p:nvSpPr>
          <p:cNvPr id="751" name="Google Shape;751;p83"/>
          <p:cNvSpPr/>
          <p:nvPr/>
        </p:nvSpPr>
        <p:spPr>
          <a:xfrm>
            <a:off x="1444150" y="30687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3"/>
          <p:cNvSpPr/>
          <p:nvPr/>
        </p:nvSpPr>
        <p:spPr>
          <a:xfrm>
            <a:off x="7190775" y="271025"/>
            <a:ext cx="359100" cy="150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3"/>
          <p:cNvSpPr txBox="1"/>
          <p:nvPr/>
        </p:nvSpPr>
        <p:spPr>
          <a:xfrm>
            <a:off x="449325" y="933000"/>
            <a:ext cx="4999500" cy="3250200"/>
          </a:xfrm>
          <a:prstGeom prst="rect">
            <a:avLst/>
          </a:prstGeom>
          <a:noFill/>
          <a:ln>
            <a:noFill/>
          </a:ln>
        </p:spPr>
        <p:txBody>
          <a:bodyPr spcFirstLastPara="1" wrap="square" lIns="91425" tIns="91425" rIns="91425" bIns="91425" anchor="t" anchorCtr="0">
            <a:spAutoFit/>
          </a:bodyPr>
          <a:lstStyle/>
          <a:p>
            <a:pPr marL="742950" lvl="0" indent="-288925" algn="l" rtl="0">
              <a:spcBef>
                <a:spcPts val="500"/>
              </a:spcBef>
              <a:spcAft>
                <a:spcPts val="0"/>
              </a:spcAft>
              <a:buClr>
                <a:schemeClr val="dk1"/>
              </a:buClr>
              <a:buSzPts val="2000"/>
              <a:buChar char="➔"/>
            </a:pPr>
            <a:r>
              <a:rPr lang="en" sz="2000" b="1">
                <a:solidFill>
                  <a:schemeClr val="dk1"/>
                </a:solidFill>
              </a:rPr>
              <a:t>Daily Review Cycle</a:t>
            </a:r>
            <a:endParaRPr sz="2000" b="1">
              <a:solidFill>
                <a:schemeClr val="dk1"/>
              </a:solidFill>
            </a:endParaRPr>
          </a:p>
          <a:p>
            <a:pPr marL="1028700" lvl="2" indent="-292100" algn="l" rtl="0">
              <a:spcBef>
                <a:spcPts val="500"/>
              </a:spcBef>
              <a:spcAft>
                <a:spcPts val="0"/>
              </a:spcAft>
              <a:buClr>
                <a:schemeClr val="dk1"/>
              </a:buClr>
              <a:buSzPts val="2000"/>
              <a:buChar char="●"/>
            </a:pPr>
            <a:r>
              <a:rPr lang="en" sz="2000">
                <a:solidFill>
                  <a:schemeClr val="dk1"/>
                </a:solidFill>
              </a:rPr>
              <a:t>Individual student data review by Facilitator with Student</a:t>
            </a:r>
            <a:endParaRPr sz="2000">
              <a:solidFill>
                <a:schemeClr val="dk1"/>
              </a:solidFill>
            </a:endParaRPr>
          </a:p>
          <a:p>
            <a:pPr marL="742950" lvl="0" indent="-288925" algn="l" rtl="0">
              <a:spcBef>
                <a:spcPts val="500"/>
              </a:spcBef>
              <a:spcAft>
                <a:spcPts val="0"/>
              </a:spcAft>
              <a:buClr>
                <a:schemeClr val="dk1"/>
              </a:buClr>
              <a:buSzPts val="2000"/>
              <a:buChar char="➔"/>
            </a:pPr>
            <a:r>
              <a:rPr lang="en" sz="2000" b="1">
                <a:solidFill>
                  <a:schemeClr val="dk1"/>
                </a:solidFill>
              </a:rPr>
              <a:t>Intervention Review Cycle</a:t>
            </a:r>
            <a:endParaRPr sz="2000" b="1">
              <a:solidFill>
                <a:schemeClr val="dk1"/>
              </a:solidFill>
            </a:endParaRPr>
          </a:p>
          <a:p>
            <a:pPr marL="1028700" lvl="2" indent="-292100" algn="l" rtl="0">
              <a:spcBef>
                <a:spcPts val="500"/>
              </a:spcBef>
              <a:spcAft>
                <a:spcPts val="0"/>
              </a:spcAft>
              <a:buClr>
                <a:srgbClr val="0070C0"/>
              </a:buClr>
              <a:buSzPts val="2000"/>
              <a:buChar char="●"/>
            </a:pPr>
            <a:r>
              <a:rPr lang="en" sz="2000" b="1">
                <a:solidFill>
                  <a:srgbClr val="0070C0"/>
                </a:solidFill>
              </a:rPr>
              <a:t>Individual student data review by Coordinator/Tier 2 Team</a:t>
            </a:r>
            <a:endParaRPr sz="2000" b="1">
              <a:solidFill>
                <a:srgbClr val="0070C0"/>
              </a:solidFill>
            </a:endParaRPr>
          </a:p>
          <a:p>
            <a:pPr marL="1028700" lvl="2" indent="-292100" algn="l" rtl="0">
              <a:spcBef>
                <a:spcPts val="500"/>
              </a:spcBef>
              <a:spcAft>
                <a:spcPts val="0"/>
              </a:spcAft>
              <a:buClr>
                <a:srgbClr val="0070C0"/>
              </a:buClr>
              <a:buSzPts val="2000"/>
              <a:buChar char="●"/>
            </a:pPr>
            <a:r>
              <a:rPr lang="en" sz="2000" b="1">
                <a:solidFill>
                  <a:srgbClr val="0070C0"/>
                </a:solidFill>
              </a:rPr>
              <a:t>Across students by Coordinator/Tier 2 Team</a:t>
            </a:r>
            <a:endParaRPr sz="2000" b="1">
              <a:solidFill>
                <a:srgbClr val="0070C0"/>
              </a:solidFill>
            </a:endParaRPr>
          </a:p>
          <a:p>
            <a:pPr marL="0" lvl="0" indent="0" algn="l" rtl="0">
              <a:lnSpc>
                <a:spcPct val="90000"/>
              </a:lnSpc>
              <a:spcBef>
                <a:spcPts val="0"/>
              </a:spcBef>
              <a:spcAft>
                <a:spcPts val="0"/>
              </a:spcAft>
              <a:buNone/>
            </a:pPr>
            <a:endParaRPr sz="2500" b="1">
              <a:solidFill>
                <a:srgbClr val="0070C0"/>
              </a:solidFill>
            </a:endParaRPr>
          </a:p>
        </p:txBody>
      </p:sp>
      <p:sp>
        <p:nvSpPr>
          <p:cNvPr id="754" name="Google Shape;754;p83"/>
          <p:cNvSpPr txBox="1"/>
          <p:nvPr/>
        </p:nvSpPr>
        <p:spPr>
          <a:xfrm>
            <a:off x="4572000" y="3231825"/>
            <a:ext cx="4140900" cy="12621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2500" b="1">
                <a:solidFill>
                  <a:srgbClr val="0070C0"/>
                </a:solidFill>
              </a:rPr>
              <a:t>Again…the…</a:t>
            </a:r>
            <a:endParaRPr sz="2500">
              <a:solidFill>
                <a:schemeClr val="dk1"/>
              </a:solidFill>
            </a:endParaRPr>
          </a:p>
          <a:p>
            <a:pPr marL="0" lvl="0" indent="0" algn="ctr" rtl="0">
              <a:lnSpc>
                <a:spcPct val="90000"/>
              </a:lnSpc>
              <a:spcBef>
                <a:spcPts val="0"/>
              </a:spcBef>
              <a:spcAft>
                <a:spcPts val="0"/>
              </a:spcAft>
              <a:buNone/>
            </a:pPr>
            <a:r>
              <a:rPr lang="en" sz="2500" b="1" u="sng">
                <a:solidFill>
                  <a:srgbClr val="00539F"/>
                </a:solidFill>
                <a:highlight>
                  <a:schemeClr val="lt1"/>
                </a:highlight>
                <a:hlinkClick r:id="rId3">
                  <a:extLst>
                    <a:ext uri="{A12FA001-AC4F-418D-AE19-62706E023703}">
                      <ahyp:hlinkClr xmlns:ahyp="http://schemas.microsoft.com/office/drawing/2018/hyperlinkcolor" val="tx"/>
                    </a:ext>
                  </a:extLst>
                </a:hlinkClick>
              </a:rPr>
              <a:t>CICO Daily Progress Report Data Tracking Tool</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84"/>
          <p:cNvSpPr txBox="1">
            <a:spLocks noGrp="1"/>
          </p:cNvSpPr>
          <p:nvPr>
            <p:ph type="title"/>
          </p:nvPr>
        </p:nvSpPr>
        <p:spPr>
          <a:xfrm>
            <a:off x="233775" y="333769"/>
            <a:ext cx="6390600" cy="429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70C0"/>
              </a:buClr>
              <a:buSzPts val="2100"/>
              <a:buFont typeface="Calibri"/>
              <a:buNone/>
            </a:pPr>
            <a:r>
              <a:rPr lang="en">
                <a:solidFill>
                  <a:srgbClr val="0070C0"/>
                </a:solidFill>
              </a:rPr>
              <a:t>Now what?</a:t>
            </a:r>
            <a:endParaRPr>
              <a:solidFill>
                <a:srgbClr val="0070C0"/>
              </a:solidFill>
            </a:endParaRPr>
          </a:p>
        </p:txBody>
      </p:sp>
      <p:graphicFrame>
        <p:nvGraphicFramePr>
          <p:cNvPr id="760" name="Google Shape;760;p84"/>
          <p:cNvGraphicFramePr/>
          <p:nvPr/>
        </p:nvGraphicFramePr>
        <p:xfrm>
          <a:off x="201088" y="949522"/>
          <a:ext cx="8741825" cy="3745495"/>
        </p:xfrm>
        <a:graphic>
          <a:graphicData uri="http://schemas.openxmlformats.org/drawingml/2006/table">
            <a:tbl>
              <a:tblPr>
                <a:noFill/>
                <a:tableStyleId>{354FA572-25FF-4300-84A9-363BC36BDB18}</a:tableStyleId>
              </a:tblPr>
              <a:tblGrid>
                <a:gridCol w="382850">
                  <a:extLst>
                    <a:ext uri="{9D8B030D-6E8A-4147-A177-3AD203B41FA5}">
                      <a16:colId xmlns:a16="http://schemas.microsoft.com/office/drawing/2014/main" val="20000"/>
                    </a:ext>
                  </a:extLst>
                </a:gridCol>
                <a:gridCol w="746125">
                  <a:extLst>
                    <a:ext uri="{9D8B030D-6E8A-4147-A177-3AD203B41FA5}">
                      <a16:colId xmlns:a16="http://schemas.microsoft.com/office/drawing/2014/main" val="20001"/>
                    </a:ext>
                  </a:extLst>
                </a:gridCol>
                <a:gridCol w="759975">
                  <a:extLst>
                    <a:ext uri="{9D8B030D-6E8A-4147-A177-3AD203B41FA5}">
                      <a16:colId xmlns:a16="http://schemas.microsoft.com/office/drawing/2014/main" val="20002"/>
                    </a:ext>
                  </a:extLst>
                </a:gridCol>
                <a:gridCol w="868600">
                  <a:extLst>
                    <a:ext uri="{9D8B030D-6E8A-4147-A177-3AD203B41FA5}">
                      <a16:colId xmlns:a16="http://schemas.microsoft.com/office/drawing/2014/main" val="20003"/>
                    </a:ext>
                  </a:extLst>
                </a:gridCol>
                <a:gridCol w="679700">
                  <a:extLst>
                    <a:ext uri="{9D8B030D-6E8A-4147-A177-3AD203B41FA5}">
                      <a16:colId xmlns:a16="http://schemas.microsoft.com/office/drawing/2014/main" val="20004"/>
                    </a:ext>
                  </a:extLst>
                </a:gridCol>
                <a:gridCol w="1558950">
                  <a:extLst>
                    <a:ext uri="{9D8B030D-6E8A-4147-A177-3AD203B41FA5}">
                      <a16:colId xmlns:a16="http://schemas.microsoft.com/office/drawing/2014/main" val="20005"/>
                    </a:ext>
                  </a:extLst>
                </a:gridCol>
                <a:gridCol w="1911200">
                  <a:extLst>
                    <a:ext uri="{9D8B030D-6E8A-4147-A177-3AD203B41FA5}">
                      <a16:colId xmlns:a16="http://schemas.microsoft.com/office/drawing/2014/main" val="20006"/>
                    </a:ext>
                  </a:extLst>
                </a:gridCol>
                <a:gridCol w="1451575">
                  <a:extLst>
                    <a:ext uri="{9D8B030D-6E8A-4147-A177-3AD203B41FA5}">
                      <a16:colId xmlns:a16="http://schemas.microsoft.com/office/drawing/2014/main" val="20007"/>
                    </a:ext>
                  </a:extLst>
                </a:gridCol>
                <a:gridCol w="382850">
                  <a:extLst>
                    <a:ext uri="{9D8B030D-6E8A-4147-A177-3AD203B41FA5}">
                      <a16:colId xmlns:a16="http://schemas.microsoft.com/office/drawing/2014/main" val="20008"/>
                    </a:ext>
                  </a:extLst>
                </a:gridCol>
              </a:tblGrid>
              <a:tr h="283825">
                <a:tc rowSpan="7">
                  <a:txBody>
                    <a:bodyPr/>
                    <a:lstStyle/>
                    <a:p>
                      <a:pPr marL="0" lvl="0" indent="0" algn="ctr" rtl="0">
                        <a:lnSpc>
                          <a:spcPct val="115000"/>
                        </a:lnSpc>
                        <a:spcBef>
                          <a:spcPts val="0"/>
                        </a:spcBef>
                        <a:spcAft>
                          <a:spcPts val="0"/>
                        </a:spcAft>
                        <a:buNone/>
                      </a:pPr>
                      <a:r>
                        <a:rPr lang="en" sz="1200"/>
                        <a:t> </a:t>
                      </a:r>
                      <a:endParaRPr sz="1200"/>
                    </a:p>
                  </a:txBody>
                  <a:tcPr marL="9525" marR="9525" marT="9525" marB="91425" anchor="b">
                    <a:lnL w="19050" cap="flat" cmpd="sng">
                      <a:solidFill>
                        <a:srgbClr val="000000"/>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gridSpan="7">
                  <a:txBody>
                    <a:bodyPr/>
                    <a:lstStyle/>
                    <a:p>
                      <a:pPr marL="0" lvl="0" indent="0" algn="l" rtl="0">
                        <a:lnSpc>
                          <a:spcPct val="115000"/>
                        </a:lnSpc>
                        <a:spcBef>
                          <a:spcPts val="0"/>
                        </a:spcBef>
                        <a:spcAft>
                          <a:spcPts val="0"/>
                        </a:spcAft>
                        <a:buNone/>
                      </a:pPr>
                      <a:endParaRPr sz="1200"/>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000000"/>
                      </a:solidFill>
                      <a:prstDash val="solid"/>
                      <a:round/>
                      <a:headEnd type="none" w="sm" len="sm"/>
                      <a:tailEnd type="none" w="sm" len="sm"/>
                    </a:lnT>
                    <a:lnB w="6350" cap="flat" cmpd="sng">
                      <a:solidFill>
                        <a:srgbClr val="FFFFFF"/>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7">
                  <a:txBody>
                    <a:bodyPr/>
                    <a:lstStyle/>
                    <a:p>
                      <a:pPr marL="0" lvl="0" indent="0" algn="ctr" rtl="0">
                        <a:lnSpc>
                          <a:spcPct val="115000"/>
                        </a:lnSpc>
                        <a:spcBef>
                          <a:spcPts val="0"/>
                        </a:spcBef>
                        <a:spcAft>
                          <a:spcPts val="0"/>
                        </a:spcAft>
                        <a:buNone/>
                      </a:pPr>
                      <a:r>
                        <a:rPr lang="en" sz="1200" b="1"/>
                        <a:t> </a:t>
                      </a:r>
                      <a:endParaRPr sz="1200" b="1"/>
                    </a:p>
                  </a:txBody>
                  <a:tcPr marL="9525" marR="9525" marT="9525" marB="91425" anchor="b">
                    <a:lnL w="6350" cap="flat" cmpd="sng">
                      <a:solidFill>
                        <a:srgbClr val="FFFFFF"/>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1325">
                <a:tc vMerge="1">
                  <a:txBody>
                    <a:bodyPr/>
                    <a:lstStyle/>
                    <a:p>
                      <a:endParaRPr lang="en-US"/>
                    </a:p>
                  </a:txBody>
                  <a:tcPr/>
                </a:tc>
                <a:tc gridSpan="7">
                  <a:txBody>
                    <a:bodyPr/>
                    <a:lstStyle/>
                    <a:p>
                      <a:pPr marL="0" lvl="0" indent="0" algn="ctr" rtl="0">
                        <a:lnSpc>
                          <a:spcPct val="115000"/>
                        </a:lnSpc>
                        <a:spcBef>
                          <a:spcPts val="0"/>
                        </a:spcBef>
                        <a:spcAft>
                          <a:spcPts val="0"/>
                        </a:spcAft>
                        <a:buNone/>
                      </a:pPr>
                      <a:r>
                        <a:rPr lang="en" sz="1200" b="1"/>
                        <a:t>   School Name:______________________________________                       Updated:_______________________</a:t>
                      </a:r>
                      <a:endParaRPr sz="1200" b="1"/>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39875">
                <a:tc vMerge="1">
                  <a:txBody>
                    <a:bodyPr/>
                    <a:lstStyle/>
                    <a:p>
                      <a:endParaRPr lang="en-US"/>
                    </a:p>
                  </a:txBody>
                  <a:tcPr/>
                </a:tc>
                <a:tc rowSpan="2">
                  <a:txBody>
                    <a:bodyPr/>
                    <a:lstStyle/>
                    <a:p>
                      <a:pPr marL="0" lvl="0" indent="0" algn="ctr" rtl="0">
                        <a:lnSpc>
                          <a:spcPct val="115000"/>
                        </a:lnSpc>
                        <a:spcBef>
                          <a:spcPts val="0"/>
                        </a:spcBef>
                        <a:spcAft>
                          <a:spcPts val="0"/>
                        </a:spcAft>
                        <a:buNone/>
                      </a:pPr>
                      <a:r>
                        <a:rPr lang="en" sz="1000" b="1"/>
                        <a:t>School Name</a:t>
                      </a:r>
                      <a:endParaRPr sz="1000" b="1"/>
                    </a:p>
                  </a:txBody>
                  <a:tcPr marL="9525" marR="9525" marT="9525" marB="91425" anchor="ctr">
                    <a:lnL w="6350" cap="flat" cmpd="sng">
                      <a:solidFill>
                        <a:srgbClr val="000000"/>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Intervention Name</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Contact Name</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Skill or Relationship (S/R)</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1200" b="1"/>
                        <a:t>Data Rules:</a:t>
                      </a:r>
                      <a:endParaRPr sz="12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7947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3600" b="1"/>
                        <a:t>In</a:t>
                      </a:r>
                      <a:endParaRPr sz="3600" b="1"/>
                    </a:p>
                  </a:txBody>
                  <a:tcPr marL="9525" marR="9525" marT="9525" marB="91425" anchor="ctr">
                    <a:lnL w="6350" cap="flat" cmpd="sng">
                      <a:solidFill>
                        <a:schemeClr val="dk1"/>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3600" b="1"/>
                        <a:t>On</a:t>
                      </a:r>
                      <a:endParaRPr sz="36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3600" b="1"/>
                        <a:t>Out</a:t>
                      </a:r>
                      <a:endParaRPr sz="36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264525">
                <a:tc vMerge="1">
                  <a:txBody>
                    <a:bodyPr/>
                    <a:lstStyle/>
                    <a:p>
                      <a:endParaRPr lang="en-US"/>
                    </a:p>
                  </a:txBody>
                  <a:tcPr/>
                </a:tc>
                <a:tc>
                  <a:txBody>
                    <a:bodyPr/>
                    <a:lstStyle/>
                    <a:p>
                      <a:pPr marL="0" lvl="0" indent="0" algn="ctr" rtl="0">
                        <a:spcBef>
                          <a:spcPts val="0"/>
                        </a:spcBef>
                        <a:spcAft>
                          <a:spcPts val="0"/>
                        </a:spcAft>
                        <a:buNone/>
                      </a:pPr>
                      <a:r>
                        <a:rPr lang="en" sz="1800"/>
                        <a:t>SES </a:t>
                      </a:r>
                      <a:endParaRPr sz="18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t> CICO</a:t>
                      </a:r>
                      <a:endParaRPr sz="18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Ms. Coordinator</a:t>
                      </a:r>
                      <a:endParaRPr sz="12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t>S+R</a:t>
                      </a:r>
                      <a:endParaRPr sz="18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155448" lvl="0" indent="-155448" algn="ctr" rtl="0">
                        <a:spcBef>
                          <a:spcPts val="0"/>
                        </a:spcBef>
                        <a:spcAft>
                          <a:spcPts val="0"/>
                        </a:spcAft>
                        <a:buNone/>
                      </a:pPr>
                      <a:endParaRPr sz="800">
                        <a:solidFill>
                          <a:schemeClr val="dk1"/>
                        </a:solidFill>
                      </a:endParaRPr>
                    </a:p>
                    <a:p>
                      <a:pPr marL="155448" lvl="0" indent="-155448" algn="ctr" rtl="0">
                        <a:spcBef>
                          <a:spcPts val="0"/>
                        </a:spcBef>
                        <a:spcAft>
                          <a:spcPts val="0"/>
                        </a:spcAft>
                        <a:buNone/>
                      </a:pPr>
                      <a:r>
                        <a:rPr lang="en" sz="800">
                          <a:solidFill>
                            <a:schemeClr val="dk1"/>
                          </a:solidFill>
                        </a:rPr>
                        <a:t>Frequency of incidents, failing 1 or more academic subjects, 2+ referrals (discipline), 8+ unexcused absences in 1 marking period, attention seeking behavior                          </a:t>
                      </a:r>
                      <a:endParaRPr sz="800">
                        <a:solidFill>
                          <a:schemeClr val="dk1"/>
                        </a:solidFill>
                      </a:endParaRPr>
                    </a:p>
                    <a:p>
                      <a:pPr marL="155448" lvl="0" indent="-155448" algn="ctr" rtl="0">
                        <a:spcBef>
                          <a:spcPts val="0"/>
                        </a:spcBef>
                        <a:spcAft>
                          <a:spcPts val="0"/>
                        </a:spcAft>
                        <a:buNone/>
                      </a:pPr>
                      <a:endParaRPr sz="800">
                        <a:solidFill>
                          <a:schemeClr val="dk1"/>
                        </a:solidFill>
                      </a:endParaRPr>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155448" lvl="0" indent="-155448" algn="ctr" rtl="0">
                        <a:spcBef>
                          <a:spcPts val="0"/>
                        </a:spcBef>
                        <a:spcAft>
                          <a:spcPts val="0"/>
                        </a:spcAft>
                        <a:buNone/>
                      </a:pPr>
                      <a:r>
                        <a:rPr lang="en">
                          <a:solidFill>
                            <a:schemeClr val="dk1"/>
                          </a:solidFill>
                        </a:rPr>
                        <a:t>Check in after 2 weeks: 70% CICO tracker for 2 weeks, increase in academic performance, fewer referrals, attendance improvement </a:t>
                      </a:r>
                      <a:endParaRPr sz="1700"/>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264525">
                <a:tc vMerge="1">
                  <a:txBody>
                    <a:bodyPr/>
                    <a:lstStyle/>
                    <a:p>
                      <a:endParaRPr lang="en-US"/>
                    </a:p>
                  </a:txBody>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5"/>
                  </a:ext>
                </a:extLst>
              </a:tr>
              <a:tr h="291325">
                <a:tc vMerge="1">
                  <a:txBody>
                    <a:bodyPr/>
                    <a:lstStyle/>
                    <a:p>
                      <a:endParaRPr lang="en-US"/>
                    </a:p>
                  </a:txBody>
                  <a:tcPr/>
                </a:tc>
                <a:tc gridSpan="7">
                  <a:txBody>
                    <a:bodyPr/>
                    <a:lstStyle/>
                    <a:p>
                      <a:pPr marL="0" lvl="0" indent="0" algn="ctr" rtl="0">
                        <a:lnSpc>
                          <a:spcPct val="115000"/>
                        </a:lnSpc>
                        <a:spcBef>
                          <a:spcPts val="0"/>
                        </a:spcBef>
                        <a:spcAft>
                          <a:spcPts val="0"/>
                        </a:spcAft>
                        <a:buNone/>
                      </a:pPr>
                      <a:r>
                        <a:rPr lang="en" sz="1200"/>
                        <a:t> </a:t>
                      </a:r>
                      <a:endParaRPr sz="1200"/>
                    </a:p>
                  </a:txBody>
                  <a:tcPr marL="9525" marR="9525" marT="9525" marB="91425" anchor="b">
                    <a:lnT w="63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761" name="Google Shape;761;p84"/>
          <p:cNvSpPr/>
          <p:nvPr/>
        </p:nvSpPr>
        <p:spPr>
          <a:xfrm>
            <a:off x="5141375" y="1900800"/>
            <a:ext cx="2010600" cy="2368500"/>
          </a:xfrm>
          <a:prstGeom prst="flowChartAlternateProcess">
            <a:avLst/>
          </a:prstGeom>
          <a:noFill/>
          <a:ln w="762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85"/>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Tracking Sheet (cont.) </a:t>
            </a:r>
            <a:endParaRPr/>
          </a:p>
          <a:p>
            <a:pPr marL="0" lvl="0" indent="0" algn="l" rtl="0">
              <a:spcBef>
                <a:spcPts val="0"/>
              </a:spcBef>
              <a:spcAft>
                <a:spcPts val="0"/>
              </a:spcAft>
              <a:buNone/>
            </a:pPr>
            <a:r>
              <a:rPr lang="en" sz="1200" b="1" u="sng">
                <a:solidFill>
                  <a:srgbClr val="00539F"/>
                </a:solidFill>
                <a:highlight>
                  <a:srgbClr val="FFFFFF"/>
                </a:highlight>
                <a:hlinkClick r:id="rId3">
                  <a:extLst>
                    <a:ext uri="{A12FA001-AC4F-418D-AE19-62706E023703}">
                      <ahyp:hlinkClr xmlns:ahyp="http://schemas.microsoft.com/office/drawing/2018/hyperlinkcolor" val="tx"/>
                    </a:ext>
                  </a:extLst>
                </a:hlinkClick>
              </a:rPr>
              <a:t>CICO Daily Progress Report Data Tracking Tool</a:t>
            </a:r>
            <a:endParaRPr/>
          </a:p>
        </p:txBody>
      </p:sp>
      <p:pic>
        <p:nvPicPr>
          <p:cNvPr id="767" name="Google Shape;767;p85"/>
          <p:cNvPicPr preferRelativeResize="0"/>
          <p:nvPr/>
        </p:nvPicPr>
        <p:blipFill>
          <a:blip r:embed="rId4">
            <a:alphaModFix/>
          </a:blip>
          <a:stretch>
            <a:fillRect/>
          </a:stretch>
        </p:blipFill>
        <p:spPr>
          <a:xfrm>
            <a:off x="338650" y="1268051"/>
            <a:ext cx="2988164" cy="1897375"/>
          </a:xfrm>
          <a:prstGeom prst="rect">
            <a:avLst/>
          </a:prstGeom>
          <a:noFill/>
          <a:ln w="28575" cap="flat" cmpd="sng">
            <a:solidFill>
              <a:schemeClr val="dk2"/>
            </a:solidFill>
            <a:prstDash val="solid"/>
            <a:round/>
            <a:headEnd type="none" w="sm" len="sm"/>
            <a:tailEnd type="none" w="sm" len="sm"/>
          </a:ln>
        </p:spPr>
      </p:pic>
      <p:pic>
        <p:nvPicPr>
          <p:cNvPr id="768" name="Google Shape;768;p85"/>
          <p:cNvPicPr preferRelativeResize="0"/>
          <p:nvPr/>
        </p:nvPicPr>
        <p:blipFill>
          <a:blip r:embed="rId5">
            <a:alphaModFix/>
          </a:blip>
          <a:stretch>
            <a:fillRect/>
          </a:stretch>
        </p:blipFill>
        <p:spPr>
          <a:xfrm>
            <a:off x="2607725" y="2115550"/>
            <a:ext cx="3377206" cy="2111851"/>
          </a:xfrm>
          <a:prstGeom prst="rect">
            <a:avLst/>
          </a:prstGeom>
          <a:noFill/>
          <a:ln w="28575" cap="flat" cmpd="sng">
            <a:solidFill>
              <a:schemeClr val="dk2"/>
            </a:solidFill>
            <a:prstDash val="solid"/>
            <a:round/>
            <a:headEnd type="none" w="sm" len="sm"/>
            <a:tailEnd type="none" w="sm" len="sm"/>
          </a:ln>
        </p:spPr>
      </p:pic>
      <p:pic>
        <p:nvPicPr>
          <p:cNvPr id="769" name="Google Shape;769;p85"/>
          <p:cNvPicPr preferRelativeResize="0"/>
          <p:nvPr/>
        </p:nvPicPr>
        <p:blipFill>
          <a:blip r:embed="rId6">
            <a:alphaModFix/>
          </a:blip>
          <a:stretch>
            <a:fillRect/>
          </a:stretch>
        </p:blipFill>
        <p:spPr>
          <a:xfrm>
            <a:off x="5563725" y="2862300"/>
            <a:ext cx="3396752" cy="211185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86"/>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Tracking Sheet (cont.) </a:t>
            </a:r>
            <a:endParaRPr/>
          </a:p>
          <a:p>
            <a:pPr marL="0" lvl="0" indent="0" algn="l" rtl="0">
              <a:spcBef>
                <a:spcPts val="0"/>
              </a:spcBef>
              <a:spcAft>
                <a:spcPts val="0"/>
              </a:spcAft>
              <a:buNone/>
            </a:pPr>
            <a:r>
              <a:rPr lang="en" sz="1200" b="1" u="sng">
                <a:solidFill>
                  <a:srgbClr val="00539F"/>
                </a:solidFill>
                <a:highlight>
                  <a:srgbClr val="FFFFFF"/>
                </a:highlight>
                <a:hlinkClick r:id="rId3">
                  <a:extLst>
                    <a:ext uri="{A12FA001-AC4F-418D-AE19-62706E023703}">
                      <ahyp:hlinkClr xmlns:ahyp="http://schemas.microsoft.com/office/drawing/2018/hyperlinkcolor" val="tx"/>
                    </a:ext>
                  </a:extLst>
                </a:hlinkClick>
              </a:rPr>
              <a:t>CICO Daily Progress Report Data Tracking Tool</a:t>
            </a:r>
            <a:endParaRPr/>
          </a:p>
        </p:txBody>
      </p:sp>
      <p:pic>
        <p:nvPicPr>
          <p:cNvPr id="775" name="Google Shape;775;p86"/>
          <p:cNvPicPr preferRelativeResize="0"/>
          <p:nvPr/>
        </p:nvPicPr>
        <p:blipFill>
          <a:blip r:embed="rId4">
            <a:alphaModFix/>
          </a:blip>
          <a:stretch>
            <a:fillRect/>
          </a:stretch>
        </p:blipFill>
        <p:spPr>
          <a:xfrm>
            <a:off x="1412901" y="1345925"/>
            <a:ext cx="6002300" cy="3311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8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300">
                <a:solidFill>
                  <a:srgbClr val="465E9C"/>
                </a:solidFill>
              </a:rPr>
              <a:t>Data-Based Problem-Solving Decision-Rules</a:t>
            </a:r>
            <a:endParaRPr sz="2300">
              <a:solidFill>
                <a:srgbClr val="465E9C"/>
              </a:solidFill>
            </a:endParaRPr>
          </a:p>
          <a:p>
            <a:pPr marL="0" lvl="0" indent="0" algn="l" rtl="0">
              <a:spcBef>
                <a:spcPts val="0"/>
              </a:spcBef>
              <a:spcAft>
                <a:spcPts val="0"/>
              </a:spcAft>
              <a:buClr>
                <a:schemeClr val="dk1"/>
              </a:buClr>
              <a:buSzPts val="1100"/>
              <a:buFont typeface="Arial"/>
              <a:buNone/>
            </a:pPr>
            <a:r>
              <a:rPr lang="en" sz="2300">
                <a:solidFill>
                  <a:srgbClr val="465E9C"/>
                </a:solidFill>
              </a:rPr>
              <a:t>&amp; What To Do Next:</a:t>
            </a:r>
            <a:endParaRPr sz="2300"/>
          </a:p>
        </p:txBody>
      </p:sp>
      <p:sp>
        <p:nvSpPr>
          <p:cNvPr id="781" name="Google Shape;781;p87"/>
          <p:cNvSpPr txBox="1">
            <a:spLocks noGrp="1"/>
          </p:cNvSpPr>
          <p:nvPr>
            <p:ph type="body" idx="1"/>
          </p:nvPr>
        </p:nvSpPr>
        <p:spPr>
          <a:xfrm>
            <a:off x="3221750" y="1386500"/>
            <a:ext cx="5556000" cy="2927400"/>
          </a:xfrm>
          <a:prstGeom prst="rect">
            <a:avLst/>
          </a:prstGeom>
        </p:spPr>
        <p:txBody>
          <a:bodyPr spcFirstLastPara="1" wrap="square" lIns="91425" tIns="91425" rIns="91425" bIns="91425" anchor="t" anchorCtr="0">
            <a:normAutofit fontScale="92500" lnSpcReduction="10000"/>
          </a:bodyPr>
          <a:lstStyle/>
          <a:p>
            <a:pPr marL="0" marR="461074" lvl="0" indent="0" algn="l" rtl="0">
              <a:lnSpc>
                <a:spcPct val="100000"/>
              </a:lnSpc>
              <a:spcBef>
                <a:spcPts val="0"/>
              </a:spcBef>
              <a:spcAft>
                <a:spcPts val="0"/>
              </a:spcAft>
              <a:buClr>
                <a:schemeClr val="dk1"/>
              </a:buClr>
              <a:buSzPct val="55000"/>
              <a:buFont typeface="Arial"/>
              <a:buNone/>
            </a:pPr>
            <a:r>
              <a:rPr lang="en" sz="2000">
                <a:solidFill>
                  <a:schemeClr val="dk1"/>
                </a:solidFill>
              </a:rPr>
              <a:t>When A student is not making progress or starting to thrive more (consistently 70% below meeting ON rules, overall response to intervention)</a:t>
            </a:r>
            <a:endParaRPr sz="2000">
              <a:solidFill>
                <a:schemeClr val="dk1"/>
              </a:solidFill>
            </a:endParaRPr>
          </a:p>
          <a:p>
            <a:pPr marL="0" marR="461074" lvl="0" indent="0" algn="l" rtl="0">
              <a:lnSpc>
                <a:spcPct val="100000"/>
              </a:lnSpc>
              <a:spcBef>
                <a:spcPts val="0"/>
              </a:spcBef>
              <a:spcAft>
                <a:spcPts val="0"/>
              </a:spcAft>
              <a:buNone/>
            </a:pPr>
            <a:endParaRPr sz="2000">
              <a:solidFill>
                <a:schemeClr val="dk1"/>
              </a:solidFill>
            </a:endParaRPr>
          </a:p>
          <a:p>
            <a:pPr marL="914400" marR="461074" lvl="0" indent="-346075" algn="l" rtl="0">
              <a:lnSpc>
                <a:spcPct val="100000"/>
              </a:lnSpc>
              <a:spcBef>
                <a:spcPts val="0"/>
              </a:spcBef>
              <a:spcAft>
                <a:spcPts val="0"/>
              </a:spcAft>
              <a:buClr>
                <a:schemeClr val="dk1"/>
              </a:buClr>
              <a:buSzPct val="100000"/>
              <a:buChar char="●"/>
            </a:pPr>
            <a:r>
              <a:rPr lang="en" sz="2000">
                <a:solidFill>
                  <a:schemeClr val="dk1"/>
                </a:solidFill>
              </a:rPr>
              <a:t>Look at program components for that student</a:t>
            </a:r>
            <a:endParaRPr sz="2000">
              <a:solidFill>
                <a:schemeClr val="dk1"/>
              </a:solidFill>
            </a:endParaRPr>
          </a:p>
          <a:p>
            <a:pPr marL="914400" marR="461074" lvl="0" indent="-346075" algn="l" rtl="0">
              <a:lnSpc>
                <a:spcPct val="100000"/>
              </a:lnSpc>
              <a:spcBef>
                <a:spcPts val="0"/>
              </a:spcBef>
              <a:spcAft>
                <a:spcPts val="0"/>
              </a:spcAft>
              <a:buClr>
                <a:schemeClr val="dk1"/>
              </a:buClr>
              <a:buSzPct val="100000"/>
              <a:buChar char="●"/>
            </a:pPr>
            <a:r>
              <a:rPr lang="en" sz="2000">
                <a:solidFill>
                  <a:schemeClr val="dk1"/>
                </a:solidFill>
              </a:rPr>
              <a:t>Use Reverse Request for Assistance</a:t>
            </a:r>
            <a:endParaRPr sz="2000">
              <a:solidFill>
                <a:schemeClr val="dk1"/>
              </a:solidFill>
            </a:endParaRPr>
          </a:p>
          <a:p>
            <a:pPr marL="914400" marR="461074" lvl="0" indent="-346075" algn="l" rtl="0">
              <a:lnSpc>
                <a:spcPct val="100000"/>
              </a:lnSpc>
              <a:spcBef>
                <a:spcPts val="0"/>
              </a:spcBef>
              <a:spcAft>
                <a:spcPts val="0"/>
              </a:spcAft>
              <a:buClr>
                <a:schemeClr val="dk1"/>
              </a:buClr>
              <a:buSzPct val="100000"/>
              <a:buChar char="●"/>
            </a:pPr>
            <a:r>
              <a:rPr lang="en" sz="2000">
                <a:solidFill>
                  <a:schemeClr val="dk1"/>
                </a:solidFill>
              </a:rPr>
              <a:t>Consider alternative and/or additional interventions</a:t>
            </a:r>
            <a:endParaRPr sz="2000">
              <a:solidFill>
                <a:schemeClr val="dk1"/>
              </a:solidFill>
            </a:endParaRPr>
          </a:p>
          <a:p>
            <a:pPr marL="0" marR="461074" lvl="0" indent="0" algn="l" rtl="0">
              <a:lnSpc>
                <a:spcPct val="100000"/>
              </a:lnSpc>
              <a:spcBef>
                <a:spcPts val="0"/>
              </a:spcBef>
              <a:spcAft>
                <a:spcPts val="0"/>
              </a:spcAft>
              <a:buNone/>
            </a:pPr>
            <a:endParaRPr sz="2000" u="sng">
              <a:solidFill>
                <a:schemeClr val="dk1"/>
              </a:solidFill>
            </a:endParaRPr>
          </a:p>
          <a:p>
            <a:pPr marL="0" marR="746824" lvl="0" indent="0" algn="l" rtl="0">
              <a:lnSpc>
                <a:spcPct val="100000"/>
              </a:lnSpc>
              <a:spcBef>
                <a:spcPts val="0"/>
              </a:spcBef>
              <a:spcAft>
                <a:spcPts val="0"/>
              </a:spcAft>
              <a:buNone/>
            </a:pPr>
            <a:endParaRPr sz="2000">
              <a:solidFill>
                <a:schemeClr val="dk1"/>
              </a:solidFill>
            </a:endParaRPr>
          </a:p>
        </p:txBody>
      </p:sp>
      <p:pic>
        <p:nvPicPr>
          <p:cNvPr id="782" name="Google Shape;782;p87"/>
          <p:cNvPicPr preferRelativeResize="0"/>
          <p:nvPr/>
        </p:nvPicPr>
        <p:blipFill>
          <a:blip r:embed="rId3">
            <a:alphaModFix/>
          </a:blip>
          <a:stretch>
            <a:fillRect/>
          </a:stretch>
        </p:blipFill>
        <p:spPr>
          <a:xfrm>
            <a:off x="311699" y="1504324"/>
            <a:ext cx="2656975" cy="2028601"/>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title"/>
          </p:nvPr>
        </p:nvSpPr>
        <p:spPr>
          <a:xfrm>
            <a:off x="601325" y="342900"/>
            <a:ext cx="7804200" cy="1600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br>
              <a:rPr lang="en" b="1">
                <a:latin typeface="Arial"/>
                <a:ea typeface="Arial"/>
                <a:cs typeface="Arial"/>
                <a:sym typeface="Arial"/>
              </a:rPr>
            </a:br>
            <a:r>
              <a:rPr lang="en" b="1">
                <a:latin typeface="Arial"/>
                <a:ea typeface="Arial"/>
                <a:cs typeface="Arial"/>
                <a:sym typeface="Arial"/>
              </a:rPr>
              <a:t>Tier 2 gives students a higher dosage of what we already do at Tier 1</a:t>
            </a:r>
            <a:br>
              <a:rPr lang="en" b="1">
                <a:latin typeface="Arial"/>
                <a:ea typeface="Arial"/>
                <a:cs typeface="Arial"/>
                <a:sym typeface="Arial"/>
              </a:rPr>
            </a:br>
            <a:endParaRPr b="1">
              <a:latin typeface="Arial"/>
              <a:ea typeface="Arial"/>
              <a:cs typeface="Arial"/>
              <a:sym typeface="Arial"/>
            </a:endParaRPr>
          </a:p>
        </p:txBody>
      </p:sp>
      <p:sp>
        <p:nvSpPr>
          <p:cNvPr id="205" name="Google Shape;205;p34"/>
          <p:cNvSpPr txBox="1">
            <a:spLocks noGrp="1"/>
          </p:cNvSpPr>
          <p:nvPr>
            <p:ph type="body" idx="1"/>
          </p:nvPr>
        </p:nvSpPr>
        <p:spPr>
          <a:xfrm>
            <a:off x="1390625" y="2173776"/>
            <a:ext cx="5102100" cy="2786700"/>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0"/>
              </a:spcBef>
              <a:spcAft>
                <a:spcPts val="0"/>
              </a:spcAft>
              <a:buClr>
                <a:schemeClr val="dk1"/>
              </a:buClr>
              <a:buSzPts val="2400"/>
              <a:buChar char="•"/>
            </a:pPr>
            <a:r>
              <a:rPr lang="en" sz="2400"/>
              <a:t>Teach Expectations &amp; Skills</a:t>
            </a:r>
            <a:endParaRPr/>
          </a:p>
          <a:p>
            <a:pPr marL="177800" lvl="0" indent="-177800" algn="l" rtl="0">
              <a:lnSpc>
                <a:spcPct val="90000"/>
              </a:lnSpc>
              <a:spcBef>
                <a:spcPts val="800"/>
              </a:spcBef>
              <a:spcAft>
                <a:spcPts val="0"/>
              </a:spcAft>
              <a:buClr>
                <a:schemeClr val="dk1"/>
              </a:buClr>
              <a:buSzPts val="2400"/>
              <a:buChar char="•"/>
            </a:pPr>
            <a:r>
              <a:rPr lang="en" sz="2400"/>
              <a:t>Prompt use</a:t>
            </a:r>
            <a:endParaRPr/>
          </a:p>
          <a:p>
            <a:pPr marL="177800" lvl="0" indent="-177800" algn="l" rtl="0">
              <a:lnSpc>
                <a:spcPct val="90000"/>
              </a:lnSpc>
              <a:spcBef>
                <a:spcPts val="800"/>
              </a:spcBef>
              <a:spcAft>
                <a:spcPts val="0"/>
              </a:spcAft>
              <a:buClr>
                <a:schemeClr val="dk1"/>
              </a:buClr>
              <a:buSzPts val="2400"/>
              <a:buChar char="•"/>
            </a:pPr>
            <a:r>
              <a:rPr lang="en" sz="2400"/>
              <a:t>Reinforce the use of skills</a:t>
            </a:r>
            <a:endParaRPr/>
          </a:p>
          <a:p>
            <a:pPr marL="177800" lvl="0" indent="-177800" algn="l" rtl="0">
              <a:lnSpc>
                <a:spcPct val="90000"/>
              </a:lnSpc>
              <a:spcBef>
                <a:spcPts val="800"/>
              </a:spcBef>
              <a:spcAft>
                <a:spcPts val="0"/>
              </a:spcAft>
              <a:buClr>
                <a:schemeClr val="dk1"/>
              </a:buClr>
              <a:buSzPts val="2400"/>
              <a:buChar char="•"/>
            </a:pPr>
            <a:r>
              <a:rPr lang="en" sz="2400"/>
              <a:t>Monitor effectiveness</a:t>
            </a:r>
            <a:endParaRPr/>
          </a:p>
          <a:p>
            <a:pPr marL="177800" lvl="0" indent="-177800" algn="l" rtl="0">
              <a:lnSpc>
                <a:spcPct val="90000"/>
              </a:lnSpc>
              <a:spcBef>
                <a:spcPts val="800"/>
              </a:spcBef>
              <a:spcAft>
                <a:spcPts val="0"/>
              </a:spcAft>
              <a:buClr>
                <a:schemeClr val="dk1"/>
              </a:buClr>
              <a:buSzPts val="2400"/>
              <a:buChar char="•"/>
            </a:pPr>
            <a:r>
              <a:rPr lang="en" sz="2400"/>
              <a:t>Communicate </a:t>
            </a:r>
            <a:endParaRPr/>
          </a:p>
          <a:p>
            <a:pPr marL="177800" lvl="0" indent="-25400" algn="l" rtl="0">
              <a:lnSpc>
                <a:spcPct val="90000"/>
              </a:lnSpc>
              <a:spcBef>
                <a:spcPts val="800"/>
              </a:spcBef>
              <a:spcAft>
                <a:spcPts val="0"/>
              </a:spcAft>
              <a:buClr>
                <a:schemeClr val="dk1"/>
              </a:buClr>
              <a:buSzPts val="2400"/>
              <a:buNone/>
            </a:pPr>
            <a:endParaRPr sz="2400"/>
          </a:p>
        </p:txBody>
      </p:sp>
      <p:pic>
        <p:nvPicPr>
          <p:cNvPr id="206" name="Google Shape;206;p34"/>
          <p:cNvPicPr preferRelativeResize="0"/>
          <p:nvPr/>
        </p:nvPicPr>
        <p:blipFill rotWithShape="1">
          <a:blip r:embed="rId3">
            <a:alphaModFix/>
          </a:blip>
          <a:srcRect/>
          <a:stretch/>
        </p:blipFill>
        <p:spPr>
          <a:xfrm>
            <a:off x="5701778" y="1943101"/>
            <a:ext cx="2033181" cy="263352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graphicFrame>
        <p:nvGraphicFramePr>
          <p:cNvPr id="787" name="Google Shape;787;p88"/>
          <p:cNvGraphicFramePr/>
          <p:nvPr/>
        </p:nvGraphicFramePr>
        <p:xfrm>
          <a:off x="201088" y="886622"/>
          <a:ext cx="8741825" cy="4233175"/>
        </p:xfrm>
        <a:graphic>
          <a:graphicData uri="http://schemas.openxmlformats.org/drawingml/2006/table">
            <a:tbl>
              <a:tblPr>
                <a:noFill/>
                <a:tableStyleId>{354FA572-25FF-4300-84A9-363BC36BDB18}</a:tableStyleId>
              </a:tblPr>
              <a:tblGrid>
                <a:gridCol w="382850">
                  <a:extLst>
                    <a:ext uri="{9D8B030D-6E8A-4147-A177-3AD203B41FA5}">
                      <a16:colId xmlns:a16="http://schemas.microsoft.com/office/drawing/2014/main" val="20000"/>
                    </a:ext>
                  </a:extLst>
                </a:gridCol>
                <a:gridCol w="818775">
                  <a:extLst>
                    <a:ext uri="{9D8B030D-6E8A-4147-A177-3AD203B41FA5}">
                      <a16:colId xmlns:a16="http://schemas.microsoft.com/office/drawing/2014/main" val="20001"/>
                    </a:ext>
                  </a:extLst>
                </a:gridCol>
                <a:gridCol w="818075">
                  <a:extLst>
                    <a:ext uri="{9D8B030D-6E8A-4147-A177-3AD203B41FA5}">
                      <a16:colId xmlns:a16="http://schemas.microsoft.com/office/drawing/2014/main" val="20002"/>
                    </a:ext>
                  </a:extLst>
                </a:gridCol>
                <a:gridCol w="737850">
                  <a:extLst>
                    <a:ext uri="{9D8B030D-6E8A-4147-A177-3AD203B41FA5}">
                      <a16:colId xmlns:a16="http://schemas.microsoft.com/office/drawing/2014/main" val="20003"/>
                    </a:ext>
                  </a:extLst>
                </a:gridCol>
                <a:gridCol w="679700">
                  <a:extLst>
                    <a:ext uri="{9D8B030D-6E8A-4147-A177-3AD203B41FA5}">
                      <a16:colId xmlns:a16="http://schemas.microsoft.com/office/drawing/2014/main" val="20004"/>
                    </a:ext>
                  </a:extLst>
                </a:gridCol>
                <a:gridCol w="1805950">
                  <a:extLst>
                    <a:ext uri="{9D8B030D-6E8A-4147-A177-3AD203B41FA5}">
                      <a16:colId xmlns:a16="http://schemas.microsoft.com/office/drawing/2014/main" val="20005"/>
                    </a:ext>
                  </a:extLst>
                </a:gridCol>
                <a:gridCol w="1533425">
                  <a:extLst>
                    <a:ext uri="{9D8B030D-6E8A-4147-A177-3AD203B41FA5}">
                      <a16:colId xmlns:a16="http://schemas.microsoft.com/office/drawing/2014/main" val="20006"/>
                    </a:ext>
                  </a:extLst>
                </a:gridCol>
                <a:gridCol w="1582350">
                  <a:extLst>
                    <a:ext uri="{9D8B030D-6E8A-4147-A177-3AD203B41FA5}">
                      <a16:colId xmlns:a16="http://schemas.microsoft.com/office/drawing/2014/main" val="20007"/>
                    </a:ext>
                  </a:extLst>
                </a:gridCol>
                <a:gridCol w="382850">
                  <a:extLst>
                    <a:ext uri="{9D8B030D-6E8A-4147-A177-3AD203B41FA5}">
                      <a16:colId xmlns:a16="http://schemas.microsoft.com/office/drawing/2014/main" val="20008"/>
                    </a:ext>
                  </a:extLst>
                </a:gridCol>
              </a:tblGrid>
              <a:tr h="283825">
                <a:tc rowSpan="7">
                  <a:txBody>
                    <a:bodyPr/>
                    <a:lstStyle/>
                    <a:p>
                      <a:pPr marL="0" lvl="0" indent="0" algn="ctr" rtl="0">
                        <a:lnSpc>
                          <a:spcPct val="115000"/>
                        </a:lnSpc>
                        <a:spcBef>
                          <a:spcPts val="0"/>
                        </a:spcBef>
                        <a:spcAft>
                          <a:spcPts val="0"/>
                        </a:spcAft>
                        <a:buNone/>
                      </a:pPr>
                      <a:r>
                        <a:rPr lang="en" sz="1200"/>
                        <a:t> </a:t>
                      </a:r>
                      <a:endParaRPr sz="1200"/>
                    </a:p>
                  </a:txBody>
                  <a:tcPr marL="9525" marR="9525" marT="9525" marB="91425" anchor="b">
                    <a:lnL w="19050" cap="flat" cmpd="sng">
                      <a:solidFill>
                        <a:srgbClr val="000000"/>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gridSpan="7">
                  <a:txBody>
                    <a:bodyPr/>
                    <a:lstStyle/>
                    <a:p>
                      <a:pPr marL="0" lvl="0" indent="0" algn="l" rtl="0">
                        <a:lnSpc>
                          <a:spcPct val="115000"/>
                        </a:lnSpc>
                        <a:spcBef>
                          <a:spcPts val="0"/>
                        </a:spcBef>
                        <a:spcAft>
                          <a:spcPts val="0"/>
                        </a:spcAft>
                        <a:buNone/>
                      </a:pPr>
                      <a:endParaRPr sz="1200"/>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000000"/>
                      </a:solidFill>
                      <a:prstDash val="solid"/>
                      <a:round/>
                      <a:headEnd type="none" w="sm" len="sm"/>
                      <a:tailEnd type="none" w="sm" len="sm"/>
                    </a:lnT>
                    <a:lnB w="6350" cap="flat" cmpd="sng">
                      <a:solidFill>
                        <a:srgbClr val="FFFFFF"/>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7">
                  <a:txBody>
                    <a:bodyPr/>
                    <a:lstStyle/>
                    <a:p>
                      <a:pPr marL="0" lvl="0" indent="0" algn="ctr" rtl="0">
                        <a:lnSpc>
                          <a:spcPct val="115000"/>
                        </a:lnSpc>
                        <a:spcBef>
                          <a:spcPts val="0"/>
                        </a:spcBef>
                        <a:spcAft>
                          <a:spcPts val="0"/>
                        </a:spcAft>
                        <a:buNone/>
                      </a:pPr>
                      <a:r>
                        <a:rPr lang="en" sz="1200" b="1"/>
                        <a:t> </a:t>
                      </a:r>
                      <a:endParaRPr sz="1200" b="1"/>
                    </a:p>
                  </a:txBody>
                  <a:tcPr marL="9525" marR="9525" marT="9525" marB="91425" anchor="b">
                    <a:lnL w="6350" cap="flat" cmpd="sng">
                      <a:solidFill>
                        <a:srgbClr val="FFFFFF"/>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1325">
                <a:tc vMerge="1">
                  <a:txBody>
                    <a:bodyPr/>
                    <a:lstStyle/>
                    <a:p>
                      <a:endParaRPr lang="en-US"/>
                    </a:p>
                  </a:txBody>
                  <a:tcPr/>
                </a:tc>
                <a:tc gridSpan="7">
                  <a:txBody>
                    <a:bodyPr/>
                    <a:lstStyle/>
                    <a:p>
                      <a:pPr marL="0" lvl="0" indent="0" algn="l" rtl="0">
                        <a:lnSpc>
                          <a:spcPct val="115000"/>
                        </a:lnSpc>
                        <a:spcBef>
                          <a:spcPts val="0"/>
                        </a:spcBef>
                        <a:spcAft>
                          <a:spcPts val="0"/>
                        </a:spcAft>
                        <a:buNone/>
                      </a:pPr>
                      <a:r>
                        <a:rPr lang="en" sz="1200" b="1"/>
                        <a:t>School Name:______________________________________                       Updated:_______________________</a:t>
                      </a:r>
                      <a:endParaRPr sz="1200" b="1"/>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39875">
                <a:tc vMerge="1">
                  <a:txBody>
                    <a:bodyPr/>
                    <a:lstStyle/>
                    <a:p>
                      <a:endParaRPr lang="en-US"/>
                    </a:p>
                  </a:txBody>
                  <a:tcPr/>
                </a:tc>
                <a:tc rowSpan="2">
                  <a:txBody>
                    <a:bodyPr/>
                    <a:lstStyle/>
                    <a:p>
                      <a:pPr marL="0" lvl="0" indent="0" algn="ctr" rtl="0">
                        <a:lnSpc>
                          <a:spcPct val="115000"/>
                        </a:lnSpc>
                        <a:spcBef>
                          <a:spcPts val="0"/>
                        </a:spcBef>
                        <a:spcAft>
                          <a:spcPts val="0"/>
                        </a:spcAft>
                        <a:buNone/>
                      </a:pPr>
                      <a:r>
                        <a:rPr lang="en" sz="1000" b="1"/>
                        <a:t>DE School Name</a:t>
                      </a:r>
                      <a:endParaRPr sz="1000" b="1"/>
                    </a:p>
                  </a:txBody>
                  <a:tcPr marL="9525" marR="9525" marT="9525" marB="91425" anchor="ctr">
                    <a:lnL w="6350" cap="flat" cmpd="sng">
                      <a:solidFill>
                        <a:srgbClr val="000000"/>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Intervention Name</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Contact Name</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Skill or Relationship (S/R)</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1200" b="1"/>
                        <a:t>Data Rules:</a:t>
                      </a:r>
                      <a:endParaRPr sz="12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7947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3600" b="1"/>
                        <a:t>In</a:t>
                      </a:r>
                      <a:endParaRPr sz="3600" b="1"/>
                    </a:p>
                  </a:txBody>
                  <a:tcPr marL="9525" marR="9525" marT="9525" marB="91425" anchor="ctr">
                    <a:lnL w="6350" cap="flat" cmpd="sng">
                      <a:solidFill>
                        <a:schemeClr val="dk1"/>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3600" b="1"/>
                        <a:t>On</a:t>
                      </a:r>
                      <a:endParaRPr sz="36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3600" b="1"/>
                        <a:t>Out</a:t>
                      </a:r>
                      <a:endParaRPr sz="36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264525">
                <a:tc vMerge="1">
                  <a:txBody>
                    <a:bodyPr/>
                    <a:lstStyle/>
                    <a:p>
                      <a:endParaRPr lang="en-US"/>
                    </a:p>
                  </a:txBody>
                  <a:tcPr/>
                </a:tc>
                <a:tc>
                  <a:txBody>
                    <a:bodyPr/>
                    <a:lstStyle/>
                    <a:p>
                      <a:pPr marL="0" lvl="0" indent="0" algn="ctr" rtl="0">
                        <a:spcBef>
                          <a:spcPts val="0"/>
                        </a:spcBef>
                        <a:spcAft>
                          <a:spcPts val="0"/>
                        </a:spcAft>
                        <a:buNone/>
                      </a:pPr>
                      <a:r>
                        <a:rPr lang="en" sz="1200"/>
                        <a:t>SES </a:t>
                      </a:r>
                      <a:endParaRPr sz="12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CICO</a:t>
                      </a:r>
                      <a:endParaRPr sz="12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a:t> Ms. Coordinator</a:t>
                      </a:r>
                      <a:endParaRPr sz="8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S+R</a:t>
                      </a:r>
                      <a:endParaRPr sz="10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155448" lvl="0" indent="-155448" algn="ctr" rtl="0">
                        <a:spcBef>
                          <a:spcPts val="0"/>
                        </a:spcBef>
                        <a:spcAft>
                          <a:spcPts val="0"/>
                        </a:spcAft>
                        <a:buNone/>
                      </a:pPr>
                      <a:endParaRPr sz="800">
                        <a:solidFill>
                          <a:schemeClr val="dk1"/>
                        </a:solidFill>
                      </a:endParaRPr>
                    </a:p>
                    <a:p>
                      <a:pPr marL="155448" lvl="0" indent="-155448" algn="ctr" rtl="0">
                        <a:spcBef>
                          <a:spcPts val="0"/>
                        </a:spcBef>
                        <a:spcAft>
                          <a:spcPts val="0"/>
                        </a:spcAft>
                        <a:buNone/>
                      </a:pPr>
                      <a:r>
                        <a:rPr lang="en" sz="800">
                          <a:solidFill>
                            <a:schemeClr val="dk1"/>
                          </a:solidFill>
                        </a:rPr>
                        <a:t>Frequency of incidents, failing 1 or more academic subjects, 2+ referrals (discipline), 8+ unexcused absences in 1 marking period, attention seeking behavior                          </a:t>
                      </a:r>
                      <a:endParaRPr sz="800">
                        <a:solidFill>
                          <a:schemeClr val="dk1"/>
                        </a:solidFill>
                      </a:endParaRPr>
                    </a:p>
                    <a:p>
                      <a:pPr marL="155448" lvl="0" indent="-155448" algn="ctr" rtl="0">
                        <a:spcBef>
                          <a:spcPts val="0"/>
                        </a:spcBef>
                        <a:spcAft>
                          <a:spcPts val="0"/>
                        </a:spcAft>
                        <a:buNone/>
                      </a:pPr>
                      <a:endParaRPr sz="800">
                        <a:solidFill>
                          <a:schemeClr val="dk1"/>
                        </a:solidFill>
                      </a:endParaRPr>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155448" lvl="0" indent="-155448" algn="ctr" rtl="0">
                        <a:spcBef>
                          <a:spcPts val="0"/>
                        </a:spcBef>
                        <a:spcAft>
                          <a:spcPts val="0"/>
                        </a:spcAft>
                        <a:buNone/>
                      </a:pPr>
                      <a:r>
                        <a:rPr lang="en" sz="800">
                          <a:solidFill>
                            <a:schemeClr val="dk1"/>
                          </a:solidFill>
                        </a:rPr>
                        <a:t>Check in after 2 weeks: 70% CICO tracker for 2 weeks, increase in academic performance, fewer referrals, attendance improvement </a:t>
                      </a:r>
                      <a:endParaRPr sz="1100"/>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57150" marR="97833" lvl="0" indent="0" algn="ctr" rtl="0">
                        <a:spcBef>
                          <a:spcPts val="0"/>
                        </a:spcBef>
                        <a:spcAft>
                          <a:spcPts val="0"/>
                        </a:spcAft>
                        <a:buNone/>
                      </a:pPr>
                      <a:r>
                        <a:rPr lang="en" sz="1300">
                          <a:solidFill>
                            <a:schemeClr val="dk1"/>
                          </a:solidFill>
                        </a:rPr>
                        <a:t>70% or higher CICO average across 5 week, 5 weeks of &lt;2 referrals, 5 weeks with &lt;5 absences, decrease in attention seeking behaviors, passing all academics </a:t>
                      </a:r>
                      <a:endParaRPr sz="1300"/>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264525">
                <a:tc vMerge="1">
                  <a:txBody>
                    <a:bodyPr/>
                    <a:lstStyle/>
                    <a:p>
                      <a:endParaRPr lang="en-US"/>
                    </a:p>
                  </a:txBody>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5"/>
                  </a:ext>
                </a:extLst>
              </a:tr>
              <a:tr h="291325">
                <a:tc vMerge="1">
                  <a:txBody>
                    <a:bodyPr/>
                    <a:lstStyle/>
                    <a:p>
                      <a:endParaRPr lang="en-US"/>
                    </a:p>
                  </a:txBody>
                  <a:tcPr/>
                </a:tc>
                <a:tc gridSpan="7">
                  <a:txBody>
                    <a:bodyPr/>
                    <a:lstStyle/>
                    <a:p>
                      <a:pPr marL="0" lvl="0" indent="0" algn="ctr" rtl="0">
                        <a:lnSpc>
                          <a:spcPct val="115000"/>
                        </a:lnSpc>
                        <a:spcBef>
                          <a:spcPts val="0"/>
                        </a:spcBef>
                        <a:spcAft>
                          <a:spcPts val="0"/>
                        </a:spcAft>
                        <a:buNone/>
                      </a:pPr>
                      <a:r>
                        <a:rPr lang="en" sz="1200"/>
                        <a:t> </a:t>
                      </a:r>
                      <a:endParaRPr sz="1200"/>
                    </a:p>
                  </a:txBody>
                  <a:tcPr marL="9525" marR="9525" marT="9525" marB="91425" anchor="b">
                    <a:lnT w="63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788" name="Google Shape;788;p88"/>
          <p:cNvSpPr txBox="1">
            <a:spLocks noGrp="1"/>
          </p:cNvSpPr>
          <p:nvPr>
            <p:ph type="title"/>
          </p:nvPr>
        </p:nvSpPr>
        <p:spPr>
          <a:xfrm>
            <a:off x="233775" y="333775"/>
            <a:ext cx="8302200" cy="429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70C0"/>
              </a:buClr>
              <a:buSzPts val="2100"/>
              <a:buFont typeface="Calibri"/>
              <a:buNone/>
            </a:pPr>
            <a:r>
              <a:rPr lang="en">
                <a:solidFill>
                  <a:srgbClr val="0070C0"/>
                </a:solidFill>
              </a:rPr>
              <a:t>Alright! Way to go for meeting the OUT criteria!</a:t>
            </a:r>
            <a:endParaRPr>
              <a:solidFill>
                <a:srgbClr val="0070C0"/>
              </a:solidFill>
            </a:endParaRPr>
          </a:p>
        </p:txBody>
      </p:sp>
      <p:sp>
        <p:nvSpPr>
          <p:cNvPr id="789" name="Google Shape;789;p88"/>
          <p:cNvSpPr/>
          <p:nvPr/>
        </p:nvSpPr>
        <p:spPr>
          <a:xfrm>
            <a:off x="6977725" y="1849525"/>
            <a:ext cx="1582500" cy="2736900"/>
          </a:xfrm>
          <a:prstGeom prst="flowChartAlternateProcess">
            <a:avLst/>
          </a:prstGeom>
          <a:noFill/>
          <a:ln w="762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graphicFrame>
        <p:nvGraphicFramePr>
          <p:cNvPr id="787" name="Google Shape;787;p88"/>
          <p:cNvGraphicFramePr/>
          <p:nvPr>
            <p:extLst>
              <p:ext uri="{D42A27DB-BD31-4B8C-83A1-F6EECF244321}">
                <p14:modId xmlns:p14="http://schemas.microsoft.com/office/powerpoint/2010/main" val="2212743632"/>
              </p:ext>
            </p:extLst>
          </p:nvPr>
        </p:nvGraphicFramePr>
        <p:xfrm>
          <a:off x="201088" y="886622"/>
          <a:ext cx="8741825" cy="3105415"/>
        </p:xfrm>
        <a:graphic>
          <a:graphicData uri="http://schemas.openxmlformats.org/drawingml/2006/table">
            <a:tbl>
              <a:tblPr>
                <a:noFill/>
                <a:tableStyleId>{354FA572-25FF-4300-84A9-363BC36BDB18}</a:tableStyleId>
              </a:tblPr>
              <a:tblGrid>
                <a:gridCol w="382850">
                  <a:extLst>
                    <a:ext uri="{9D8B030D-6E8A-4147-A177-3AD203B41FA5}">
                      <a16:colId xmlns:a16="http://schemas.microsoft.com/office/drawing/2014/main" val="20000"/>
                    </a:ext>
                  </a:extLst>
                </a:gridCol>
                <a:gridCol w="818775">
                  <a:extLst>
                    <a:ext uri="{9D8B030D-6E8A-4147-A177-3AD203B41FA5}">
                      <a16:colId xmlns:a16="http://schemas.microsoft.com/office/drawing/2014/main" val="20001"/>
                    </a:ext>
                  </a:extLst>
                </a:gridCol>
                <a:gridCol w="818075">
                  <a:extLst>
                    <a:ext uri="{9D8B030D-6E8A-4147-A177-3AD203B41FA5}">
                      <a16:colId xmlns:a16="http://schemas.microsoft.com/office/drawing/2014/main" val="20002"/>
                    </a:ext>
                  </a:extLst>
                </a:gridCol>
                <a:gridCol w="737850">
                  <a:extLst>
                    <a:ext uri="{9D8B030D-6E8A-4147-A177-3AD203B41FA5}">
                      <a16:colId xmlns:a16="http://schemas.microsoft.com/office/drawing/2014/main" val="20003"/>
                    </a:ext>
                  </a:extLst>
                </a:gridCol>
                <a:gridCol w="679700">
                  <a:extLst>
                    <a:ext uri="{9D8B030D-6E8A-4147-A177-3AD203B41FA5}">
                      <a16:colId xmlns:a16="http://schemas.microsoft.com/office/drawing/2014/main" val="20004"/>
                    </a:ext>
                  </a:extLst>
                </a:gridCol>
                <a:gridCol w="1805950">
                  <a:extLst>
                    <a:ext uri="{9D8B030D-6E8A-4147-A177-3AD203B41FA5}">
                      <a16:colId xmlns:a16="http://schemas.microsoft.com/office/drawing/2014/main" val="20005"/>
                    </a:ext>
                  </a:extLst>
                </a:gridCol>
                <a:gridCol w="1533425">
                  <a:extLst>
                    <a:ext uri="{9D8B030D-6E8A-4147-A177-3AD203B41FA5}">
                      <a16:colId xmlns:a16="http://schemas.microsoft.com/office/drawing/2014/main" val="20006"/>
                    </a:ext>
                  </a:extLst>
                </a:gridCol>
                <a:gridCol w="1582350">
                  <a:extLst>
                    <a:ext uri="{9D8B030D-6E8A-4147-A177-3AD203B41FA5}">
                      <a16:colId xmlns:a16="http://schemas.microsoft.com/office/drawing/2014/main" val="20007"/>
                    </a:ext>
                  </a:extLst>
                </a:gridCol>
                <a:gridCol w="382850">
                  <a:extLst>
                    <a:ext uri="{9D8B030D-6E8A-4147-A177-3AD203B41FA5}">
                      <a16:colId xmlns:a16="http://schemas.microsoft.com/office/drawing/2014/main" val="20008"/>
                    </a:ext>
                  </a:extLst>
                </a:gridCol>
              </a:tblGrid>
              <a:tr h="283825">
                <a:tc rowSpan="7">
                  <a:txBody>
                    <a:bodyPr/>
                    <a:lstStyle/>
                    <a:p>
                      <a:pPr marL="0" lvl="0" indent="0" algn="ctr" rtl="0">
                        <a:lnSpc>
                          <a:spcPct val="115000"/>
                        </a:lnSpc>
                        <a:spcBef>
                          <a:spcPts val="0"/>
                        </a:spcBef>
                        <a:spcAft>
                          <a:spcPts val="0"/>
                        </a:spcAft>
                        <a:buNone/>
                      </a:pPr>
                      <a:r>
                        <a:rPr lang="en" sz="1200"/>
                        <a:t> </a:t>
                      </a:r>
                      <a:endParaRPr sz="1200"/>
                    </a:p>
                  </a:txBody>
                  <a:tcPr marL="9525" marR="9525" marT="9525" marB="91425" anchor="b">
                    <a:lnL w="19050" cap="flat" cmpd="sng">
                      <a:solidFill>
                        <a:srgbClr val="000000"/>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gridSpan="7">
                  <a:txBody>
                    <a:bodyPr/>
                    <a:lstStyle/>
                    <a:p>
                      <a:pPr marL="0" lvl="0" indent="0" algn="l" rtl="0">
                        <a:lnSpc>
                          <a:spcPct val="115000"/>
                        </a:lnSpc>
                        <a:spcBef>
                          <a:spcPts val="0"/>
                        </a:spcBef>
                        <a:spcAft>
                          <a:spcPts val="0"/>
                        </a:spcAft>
                        <a:buNone/>
                      </a:pPr>
                      <a:endParaRPr sz="1200"/>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000000"/>
                      </a:solidFill>
                      <a:prstDash val="solid"/>
                      <a:round/>
                      <a:headEnd type="none" w="sm" len="sm"/>
                      <a:tailEnd type="none" w="sm" len="sm"/>
                    </a:lnT>
                    <a:lnB w="6350" cap="flat" cmpd="sng">
                      <a:solidFill>
                        <a:srgbClr val="FFFFFF"/>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7">
                  <a:txBody>
                    <a:bodyPr/>
                    <a:lstStyle/>
                    <a:p>
                      <a:pPr marL="0" lvl="0" indent="0" algn="ctr" rtl="0">
                        <a:lnSpc>
                          <a:spcPct val="115000"/>
                        </a:lnSpc>
                        <a:spcBef>
                          <a:spcPts val="0"/>
                        </a:spcBef>
                        <a:spcAft>
                          <a:spcPts val="0"/>
                        </a:spcAft>
                        <a:buNone/>
                      </a:pPr>
                      <a:r>
                        <a:rPr lang="en" sz="1200" b="1"/>
                        <a:t> </a:t>
                      </a:r>
                      <a:endParaRPr sz="1200" b="1"/>
                    </a:p>
                  </a:txBody>
                  <a:tcPr marL="9525" marR="9525" marT="9525" marB="91425" anchor="b">
                    <a:lnL w="6350" cap="flat" cmpd="sng">
                      <a:solidFill>
                        <a:srgbClr val="FFFFFF"/>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1325">
                <a:tc vMerge="1">
                  <a:txBody>
                    <a:bodyPr/>
                    <a:lstStyle/>
                    <a:p>
                      <a:endParaRPr lang="en-US"/>
                    </a:p>
                  </a:txBody>
                  <a:tcPr/>
                </a:tc>
                <a:tc gridSpan="7">
                  <a:txBody>
                    <a:bodyPr/>
                    <a:lstStyle/>
                    <a:p>
                      <a:pPr marL="0" lvl="0" indent="0" algn="l" rtl="0">
                        <a:lnSpc>
                          <a:spcPct val="115000"/>
                        </a:lnSpc>
                        <a:spcBef>
                          <a:spcPts val="0"/>
                        </a:spcBef>
                        <a:spcAft>
                          <a:spcPts val="0"/>
                        </a:spcAft>
                        <a:buNone/>
                      </a:pPr>
                      <a:r>
                        <a:rPr lang="en" sz="1200" b="1"/>
                        <a:t>School Name:______________________________________                       Updated:_______________________</a:t>
                      </a:r>
                      <a:endParaRPr sz="1200" b="1"/>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39875">
                <a:tc vMerge="1">
                  <a:txBody>
                    <a:bodyPr/>
                    <a:lstStyle/>
                    <a:p>
                      <a:endParaRPr lang="en-US"/>
                    </a:p>
                  </a:txBody>
                  <a:tcPr/>
                </a:tc>
                <a:tc rowSpan="2">
                  <a:txBody>
                    <a:bodyPr/>
                    <a:lstStyle/>
                    <a:p>
                      <a:pPr marL="0" lvl="0" indent="0" algn="ctr" rtl="0">
                        <a:lnSpc>
                          <a:spcPct val="115000"/>
                        </a:lnSpc>
                        <a:spcBef>
                          <a:spcPts val="0"/>
                        </a:spcBef>
                        <a:spcAft>
                          <a:spcPts val="0"/>
                        </a:spcAft>
                        <a:buNone/>
                      </a:pPr>
                      <a:r>
                        <a:rPr lang="en" sz="1000" b="1"/>
                        <a:t>DE School Name</a:t>
                      </a:r>
                      <a:endParaRPr sz="1000" b="1"/>
                    </a:p>
                  </a:txBody>
                  <a:tcPr marL="9525" marR="9525" marT="9525" marB="91425" anchor="ctr">
                    <a:lnL w="6350" cap="flat" cmpd="sng">
                      <a:solidFill>
                        <a:srgbClr val="000000"/>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Intervention Name</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Contact Name</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000" b="1"/>
                        <a:t>Skill or Relationship (S/R)</a:t>
                      </a:r>
                      <a:endParaRPr sz="10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1200" b="1"/>
                        <a:t>Data Rules:</a:t>
                      </a:r>
                      <a:endParaRPr sz="1200" b="1"/>
                    </a:p>
                  </a:txBody>
                  <a:tcPr marL="9525" marR="9525" marT="9525" marB="91425" anchor="ctr">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7947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3600" b="1"/>
                        <a:t>In</a:t>
                      </a:r>
                      <a:endParaRPr sz="3600" b="1"/>
                    </a:p>
                  </a:txBody>
                  <a:tcPr marL="9525" marR="9525" marT="9525" marB="91425" anchor="ctr">
                    <a:lnL w="6350" cap="flat" cmpd="sng">
                      <a:solidFill>
                        <a:schemeClr val="dk1"/>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3600" b="1"/>
                        <a:t>On</a:t>
                      </a:r>
                      <a:endParaRPr sz="36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3600" b="1"/>
                        <a:t>Out</a:t>
                      </a:r>
                      <a:endParaRPr sz="36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264525">
                <a:tc vMerge="1">
                  <a:txBody>
                    <a:bodyPr/>
                    <a:lstStyle/>
                    <a:p>
                      <a:endParaRPr lang="en-US"/>
                    </a:p>
                  </a:txBody>
                  <a:tcPr/>
                </a:tc>
                <a:tc>
                  <a:txBody>
                    <a:bodyPr/>
                    <a:lstStyle/>
                    <a:p>
                      <a:pPr marL="0" lvl="0" indent="0" algn="ctr" rtl="0">
                        <a:spcBef>
                          <a:spcPts val="0"/>
                        </a:spcBef>
                        <a:spcAft>
                          <a:spcPts val="0"/>
                        </a:spcAft>
                        <a:buNone/>
                      </a:pPr>
                      <a:r>
                        <a:rPr lang="en" sz="1200"/>
                        <a:t>SES </a:t>
                      </a:r>
                      <a:endParaRPr sz="12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 CICO</a:t>
                      </a:r>
                      <a:endParaRPr sz="12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a:t> Ms. Coordinator</a:t>
                      </a:r>
                      <a:endParaRPr sz="8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S+R</a:t>
                      </a:r>
                      <a:endParaRPr sz="10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155448" lvl="0" indent="-155448" algn="ctr" rtl="0">
                        <a:spcBef>
                          <a:spcPts val="0"/>
                        </a:spcBef>
                        <a:spcAft>
                          <a:spcPts val="0"/>
                        </a:spcAft>
                        <a:buNone/>
                      </a:pPr>
                      <a:endParaRPr sz="800">
                        <a:solidFill>
                          <a:schemeClr val="dk1"/>
                        </a:solidFill>
                      </a:endParaRPr>
                    </a:p>
                    <a:p>
                      <a:pPr marL="155448" lvl="0" indent="-155448" algn="ctr" rtl="0">
                        <a:spcBef>
                          <a:spcPts val="0"/>
                        </a:spcBef>
                        <a:spcAft>
                          <a:spcPts val="0"/>
                        </a:spcAft>
                        <a:buNone/>
                      </a:pPr>
                      <a:r>
                        <a:rPr lang="en" sz="800">
                          <a:solidFill>
                            <a:schemeClr val="dk1"/>
                          </a:solidFill>
                        </a:rPr>
                        <a:t>Frequency of incidents, failing 1 or more academic subjects, 2+ referrals (discipline), 8+ unexcused absences in 1 marking period, attention seeking behavior                          </a:t>
                      </a:r>
                      <a:endParaRPr sz="800">
                        <a:solidFill>
                          <a:schemeClr val="dk1"/>
                        </a:solidFill>
                      </a:endParaRPr>
                    </a:p>
                    <a:p>
                      <a:pPr marL="155448" lvl="0" indent="-155448" algn="ctr" rtl="0">
                        <a:spcBef>
                          <a:spcPts val="0"/>
                        </a:spcBef>
                        <a:spcAft>
                          <a:spcPts val="0"/>
                        </a:spcAft>
                        <a:buNone/>
                      </a:pPr>
                      <a:endParaRPr sz="800">
                        <a:solidFill>
                          <a:schemeClr val="dk1"/>
                        </a:solidFill>
                      </a:endParaRPr>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155448" lvl="0" indent="-155448" algn="ctr" rtl="0">
                        <a:spcBef>
                          <a:spcPts val="0"/>
                        </a:spcBef>
                        <a:spcAft>
                          <a:spcPts val="0"/>
                        </a:spcAft>
                        <a:buNone/>
                      </a:pPr>
                      <a:r>
                        <a:rPr lang="en" sz="800">
                          <a:solidFill>
                            <a:schemeClr val="dk1"/>
                          </a:solidFill>
                        </a:rPr>
                        <a:t>Check in after 2 weeks: 70% CICO tracker for 2 weeks, increase in academic performance, fewer referrals, attendance improvement </a:t>
                      </a:r>
                      <a:endParaRPr sz="1100"/>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57150" marR="97833" lvl="0" indent="0" algn="ctr" rtl="0">
                        <a:spcBef>
                          <a:spcPts val="0"/>
                        </a:spcBef>
                        <a:spcAft>
                          <a:spcPts val="0"/>
                        </a:spcAft>
                        <a:buNone/>
                      </a:pPr>
                      <a:r>
                        <a:rPr lang="en" sz="1300" dirty="0">
                          <a:solidFill>
                            <a:schemeClr val="dk1"/>
                          </a:solidFill>
                        </a:rPr>
                        <a:t>70% or higher CICO average across 5 week</a:t>
                      </a:r>
                      <a:endParaRPr sz="1300" dirty="0"/>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264525">
                <a:tc vMerge="1">
                  <a:txBody>
                    <a:bodyPr/>
                    <a:lstStyle/>
                    <a:p>
                      <a:endParaRPr lang="en-US"/>
                    </a:p>
                  </a:txBody>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 </a:t>
                      </a:r>
                      <a:endParaRPr sz="12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200" dirty="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5"/>
                  </a:ext>
                </a:extLst>
              </a:tr>
              <a:tr h="291325">
                <a:tc vMerge="1">
                  <a:txBody>
                    <a:bodyPr/>
                    <a:lstStyle/>
                    <a:p>
                      <a:endParaRPr lang="en-US"/>
                    </a:p>
                  </a:txBody>
                  <a:tcPr/>
                </a:tc>
                <a:tc gridSpan="7">
                  <a:txBody>
                    <a:bodyPr/>
                    <a:lstStyle/>
                    <a:p>
                      <a:pPr marL="0" lvl="0" indent="0" algn="ctr" rtl="0">
                        <a:lnSpc>
                          <a:spcPct val="115000"/>
                        </a:lnSpc>
                        <a:spcBef>
                          <a:spcPts val="0"/>
                        </a:spcBef>
                        <a:spcAft>
                          <a:spcPts val="0"/>
                        </a:spcAft>
                        <a:buNone/>
                      </a:pPr>
                      <a:r>
                        <a:rPr lang="en" sz="1200" dirty="0"/>
                        <a:t> </a:t>
                      </a:r>
                      <a:endParaRPr sz="1200" dirty="0"/>
                    </a:p>
                  </a:txBody>
                  <a:tcPr marL="9525" marR="9525" marT="9525" marB="91425" anchor="b">
                    <a:lnT w="63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788" name="Google Shape;788;p88"/>
          <p:cNvSpPr txBox="1">
            <a:spLocks noGrp="1"/>
          </p:cNvSpPr>
          <p:nvPr>
            <p:ph type="title"/>
          </p:nvPr>
        </p:nvSpPr>
        <p:spPr>
          <a:xfrm>
            <a:off x="233775" y="333775"/>
            <a:ext cx="8302200" cy="429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70C0"/>
              </a:buClr>
              <a:buSzPts val="2100"/>
              <a:buFont typeface="Calibri"/>
              <a:buNone/>
            </a:pPr>
            <a:r>
              <a:rPr lang="en">
                <a:solidFill>
                  <a:srgbClr val="0070C0"/>
                </a:solidFill>
              </a:rPr>
              <a:t>Alright! Way to go for meeting the OUT criteria!</a:t>
            </a:r>
            <a:endParaRPr>
              <a:solidFill>
                <a:srgbClr val="0070C0"/>
              </a:solidFill>
            </a:endParaRPr>
          </a:p>
        </p:txBody>
      </p:sp>
      <p:sp>
        <p:nvSpPr>
          <p:cNvPr id="789" name="Google Shape;789;p88"/>
          <p:cNvSpPr/>
          <p:nvPr/>
        </p:nvSpPr>
        <p:spPr>
          <a:xfrm>
            <a:off x="6977725" y="1849525"/>
            <a:ext cx="1582500" cy="1672903"/>
          </a:xfrm>
          <a:prstGeom prst="flowChartAlternateProcess">
            <a:avLst/>
          </a:prstGeom>
          <a:noFill/>
          <a:ln w="762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63854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89"/>
          <p:cNvPicPr preferRelativeResize="0"/>
          <p:nvPr/>
        </p:nvPicPr>
        <p:blipFill>
          <a:blip r:embed="rId3">
            <a:alphaModFix/>
          </a:blip>
          <a:stretch>
            <a:fillRect/>
          </a:stretch>
        </p:blipFill>
        <p:spPr>
          <a:xfrm>
            <a:off x="198625" y="270888"/>
            <a:ext cx="4274851" cy="2647501"/>
          </a:xfrm>
          <a:prstGeom prst="rect">
            <a:avLst/>
          </a:prstGeom>
          <a:noFill/>
          <a:ln>
            <a:noFill/>
          </a:ln>
        </p:spPr>
      </p:pic>
      <p:pic>
        <p:nvPicPr>
          <p:cNvPr id="795" name="Google Shape;795;p89"/>
          <p:cNvPicPr preferRelativeResize="0"/>
          <p:nvPr/>
        </p:nvPicPr>
        <p:blipFill>
          <a:blip r:embed="rId4">
            <a:alphaModFix/>
          </a:blip>
          <a:stretch>
            <a:fillRect/>
          </a:stretch>
        </p:blipFill>
        <p:spPr>
          <a:xfrm>
            <a:off x="2032350" y="1537200"/>
            <a:ext cx="3965249" cy="2402374"/>
          </a:xfrm>
          <a:prstGeom prst="rect">
            <a:avLst/>
          </a:prstGeom>
          <a:noFill/>
          <a:ln>
            <a:noFill/>
          </a:ln>
        </p:spPr>
      </p:pic>
      <p:pic>
        <p:nvPicPr>
          <p:cNvPr id="796" name="Google Shape;796;p89"/>
          <p:cNvPicPr preferRelativeResize="0"/>
          <p:nvPr/>
        </p:nvPicPr>
        <p:blipFill>
          <a:blip r:embed="rId5">
            <a:alphaModFix/>
          </a:blip>
          <a:stretch>
            <a:fillRect/>
          </a:stretch>
        </p:blipFill>
        <p:spPr>
          <a:xfrm>
            <a:off x="4983725" y="2663225"/>
            <a:ext cx="3859049" cy="2350126"/>
          </a:xfrm>
          <a:prstGeom prst="rect">
            <a:avLst/>
          </a:prstGeom>
          <a:noFill/>
          <a:ln>
            <a:noFill/>
          </a:ln>
        </p:spPr>
      </p:pic>
      <p:sp>
        <p:nvSpPr>
          <p:cNvPr id="797" name="Google Shape;797;p89"/>
          <p:cNvSpPr txBox="1">
            <a:spLocks noGrp="1"/>
          </p:cNvSpPr>
          <p:nvPr>
            <p:ph type="title"/>
          </p:nvPr>
        </p:nvSpPr>
        <p:spPr>
          <a:xfrm>
            <a:off x="5450950" y="273850"/>
            <a:ext cx="35031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t>Tracking Sheet (cont.) </a:t>
            </a:r>
            <a:endParaRPr/>
          </a:p>
          <a:p>
            <a:pPr marL="0" lvl="0" indent="0" algn="l" rtl="0">
              <a:spcBef>
                <a:spcPts val="0"/>
              </a:spcBef>
              <a:spcAft>
                <a:spcPts val="0"/>
              </a:spcAft>
              <a:buNone/>
            </a:pPr>
            <a:r>
              <a:rPr lang="en" sz="1200" b="1" u="sng">
                <a:solidFill>
                  <a:srgbClr val="00539F"/>
                </a:solidFill>
                <a:highlight>
                  <a:srgbClr val="FFFFFF"/>
                </a:highlight>
                <a:hlinkClick r:id="rId6">
                  <a:extLst>
                    <a:ext uri="{A12FA001-AC4F-418D-AE19-62706E023703}">
                      <ahyp:hlinkClr xmlns:ahyp="http://schemas.microsoft.com/office/drawing/2018/hyperlinkcolor" val="tx"/>
                    </a:ext>
                  </a:extLst>
                </a:hlinkClick>
              </a:rPr>
              <a:t>CICO Daily Progress Report Data Tracking Tool</a:t>
            </a:r>
            <a:endParaRPr/>
          </a:p>
        </p:txBody>
      </p:sp>
      <p:sp>
        <p:nvSpPr>
          <p:cNvPr id="798" name="Google Shape;798;p89"/>
          <p:cNvSpPr txBox="1"/>
          <p:nvPr/>
        </p:nvSpPr>
        <p:spPr>
          <a:xfrm>
            <a:off x="508525" y="4028150"/>
            <a:ext cx="4063500" cy="938688"/>
          </a:xfrm>
          <a:prstGeom prst="rect">
            <a:avLst/>
          </a:prstGeom>
          <a:noFill/>
          <a:ln>
            <a:noFill/>
          </a:ln>
        </p:spPr>
        <p:txBody>
          <a:bodyPr spcFirstLastPara="1" wrap="square" lIns="91425" tIns="91425" rIns="91425" bIns="91425" anchor="t" anchorCtr="0">
            <a:spAutoFit/>
          </a:bodyPr>
          <a:lstStyle/>
          <a:p>
            <a:pPr marL="57150" marR="97833" algn="ctr"/>
            <a:r>
              <a:rPr lang="en" sz="1600" dirty="0">
                <a:solidFill>
                  <a:srgbClr val="0070C0"/>
                </a:solidFill>
              </a:rPr>
              <a:t>OUT: </a:t>
            </a:r>
            <a:r>
              <a:rPr lang="en-US" sz="1600" dirty="0">
                <a:solidFill>
                  <a:srgbClr val="0070C0"/>
                </a:solidFill>
              </a:rPr>
              <a:t>70% or higher CICO average across 5 week</a:t>
            </a:r>
          </a:p>
          <a:p>
            <a:pPr marL="57150" marR="97833" lvl="0" indent="0" algn="ctr" rtl="0">
              <a:spcBef>
                <a:spcPts val="0"/>
              </a:spcBef>
              <a:spcAft>
                <a:spcPts val="0"/>
              </a:spcAft>
              <a:buNone/>
            </a:pPr>
            <a:endParaRPr sz="1700" dirty="0">
              <a:solidFill>
                <a:srgbClr val="0070C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9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t>Data-Based Fading/Exiting Decision-Rules</a:t>
            </a:r>
            <a:endParaRPr sz="2400"/>
          </a:p>
          <a:p>
            <a:pPr marL="0" lvl="0" indent="0" algn="l" rtl="0">
              <a:spcBef>
                <a:spcPts val="0"/>
              </a:spcBef>
              <a:spcAft>
                <a:spcPts val="0"/>
              </a:spcAft>
              <a:buClr>
                <a:schemeClr val="dk1"/>
              </a:buClr>
              <a:buSzPts val="1100"/>
              <a:buFont typeface="Arial"/>
              <a:buNone/>
            </a:pPr>
            <a:r>
              <a:rPr lang="en" sz="2400"/>
              <a:t>&amp; What To Do Next:</a:t>
            </a:r>
            <a:endParaRPr sz="1900"/>
          </a:p>
        </p:txBody>
      </p:sp>
      <p:sp>
        <p:nvSpPr>
          <p:cNvPr id="804" name="Google Shape;804;p90"/>
          <p:cNvSpPr txBox="1">
            <a:spLocks noGrp="1"/>
          </p:cNvSpPr>
          <p:nvPr>
            <p:ph type="body" idx="1"/>
          </p:nvPr>
        </p:nvSpPr>
        <p:spPr>
          <a:prstGeom prst="rect">
            <a:avLst/>
          </a:prstGeom>
        </p:spPr>
        <p:txBody>
          <a:bodyPr spcFirstLastPara="1" wrap="square" lIns="91425" tIns="91425" rIns="91425" bIns="91425" anchor="t" anchorCtr="0">
            <a:normAutofit lnSpcReduction="10000"/>
          </a:bodyPr>
          <a:lstStyle/>
          <a:p>
            <a:pPr marL="0" lvl="0" indent="0" algn="l" rtl="0">
              <a:lnSpc>
                <a:spcPct val="90000"/>
              </a:lnSpc>
              <a:spcBef>
                <a:spcPts val="700"/>
              </a:spcBef>
              <a:spcAft>
                <a:spcPts val="0"/>
              </a:spcAft>
              <a:buClr>
                <a:schemeClr val="dk1"/>
              </a:buClr>
              <a:buSzPts val="1100"/>
              <a:buFont typeface="Arial"/>
              <a:buNone/>
            </a:pPr>
            <a:endParaRPr sz="2800">
              <a:solidFill>
                <a:schemeClr val="dk1"/>
              </a:solidFill>
            </a:endParaRPr>
          </a:p>
          <a:p>
            <a:pPr marL="0" lvl="0" indent="0" algn="l" rtl="0">
              <a:lnSpc>
                <a:spcPct val="90000"/>
              </a:lnSpc>
              <a:spcBef>
                <a:spcPts val="600"/>
              </a:spcBef>
              <a:spcAft>
                <a:spcPts val="0"/>
              </a:spcAft>
              <a:buClr>
                <a:schemeClr val="dk1"/>
              </a:buClr>
              <a:buSzPts val="1100"/>
              <a:buFont typeface="Arial"/>
              <a:buNone/>
            </a:pPr>
            <a:r>
              <a:rPr lang="en" sz="2000">
                <a:solidFill>
                  <a:schemeClr val="dk1"/>
                </a:solidFill>
              </a:rPr>
              <a:t>Sample case: </a:t>
            </a:r>
            <a:r>
              <a:rPr lang="en" sz="2000">
                <a:solidFill>
                  <a:schemeClr val="accent1"/>
                </a:solidFill>
              </a:rPr>
              <a:t>70% or higher CICO average across 5 week, 5 weeks of &lt;2 referrals, 5 weeks with &lt;5 absences, decrease in attention seeking behaviors, passing all academics </a:t>
            </a:r>
            <a:endParaRPr sz="2000">
              <a:solidFill>
                <a:schemeClr val="accent1"/>
              </a:solidFill>
            </a:endParaRPr>
          </a:p>
          <a:p>
            <a:pPr marL="0" lvl="0" indent="0" algn="l" rtl="0">
              <a:lnSpc>
                <a:spcPct val="90000"/>
              </a:lnSpc>
              <a:spcBef>
                <a:spcPts val="600"/>
              </a:spcBef>
              <a:spcAft>
                <a:spcPts val="0"/>
              </a:spcAft>
              <a:buClr>
                <a:schemeClr val="dk1"/>
              </a:buClr>
              <a:buSzPts val="1100"/>
              <a:buFont typeface="Arial"/>
              <a:buNone/>
            </a:pPr>
            <a:endParaRPr sz="2000">
              <a:solidFill>
                <a:schemeClr val="dk1"/>
              </a:solidFill>
            </a:endParaRPr>
          </a:p>
          <a:p>
            <a:pPr marL="457200" lvl="0" indent="-355600" algn="l" rtl="0">
              <a:lnSpc>
                <a:spcPct val="90000"/>
              </a:lnSpc>
              <a:spcBef>
                <a:spcPts val="600"/>
              </a:spcBef>
              <a:spcAft>
                <a:spcPts val="0"/>
              </a:spcAft>
              <a:buClr>
                <a:schemeClr val="dk1"/>
              </a:buClr>
              <a:buSzPts val="2000"/>
              <a:buChar char="●"/>
            </a:pPr>
            <a:r>
              <a:rPr lang="en" sz="2000">
                <a:solidFill>
                  <a:schemeClr val="dk1"/>
                </a:solidFill>
              </a:rPr>
              <a:t>Consider using student self-monitoring, fading # of classes, and/or # of expectations to cover each day within a next data-collection cycle</a:t>
            </a:r>
            <a:endParaRPr sz="2000">
              <a:solidFill>
                <a:schemeClr val="dk1"/>
              </a:solidFill>
            </a:endParaRPr>
          </a:p>
          <a:p>
            <a:pPr marL="457200" lvl="0" indent="0" algn="l" rtl="0">
              <a:lnSpc>
                <a:spcPct val="90000"/>
              </a:lnSpc>
              <a:spcBef>
                <a:spcPts val="600"/>
              </a:spcBef>
              <a:spcAft>
                <a:spcPts val="0"/>
              </a:spcAft>
              <a:buNone/>
            </a:pPr>
            <a:endParaRPr sz="2000">
              <a:solidFill>
                <a:schemeClr val="dk1"/>
              </a:solidFill>
            </a:endParaRPr>
          </a:p>
          <a:p>
            <a:pPr marL="457200" lvl="0" indent="-355600" algn="l" rtl="0">
              <a:lnSpc>
                <a:spcPct val="90000"/>
              </a:lnSpc>
              <a:spcBef>
                <a:spcPts val="600"/>
              </a:spcBef>
              <a:spcAft>
                <a:spcPts val="0"/>
              </a:spcAft>
              <a:buClr>
                <a:schemeClr val="dk1"/>
              </a:buClr>
              <a:buSzPts val="2000"/>
              <a:buChar char="●"/>
            </a:pPr>
            <a:r>
              <a:rPr lang="en" sz="2000">
                <a:solidFill>
                  <a:schemeClr val="dk1"/>
                </a:solidFill>
              </a:rPr>
              <a:t>Consider graduation and celebration messages and/or events with student, staff, family</a:t>
            </a:r>
            <a:endParaRPr sz="2000">
              <a:solidFill>
                <a:schemeClr val="dk1"/>
              </a:solidFill>
            </a:endParaRPr>
          </a:p>
          <a:p>
            <a:pPr marL="0" lvl="0" indent="0" algn="l" rtl="0">
              <a:spcBef>
                <a:spcPts val="0"/>
              </a:spcBef>
              <a:spcAft>
                <a:spcPts val="1200"/>
              </a:spcAft>
              <a:buNone/>
            </a:pPr>
            <a:endParaRPr/>
          </a:p>
        </p:txBody>
      </p:sp>
      <p:pic>
        <p:nvPicPr>
          <p:cNvPr id="805" name="Google Shape;805;p90"/>
          <p:cNvPicPr preferRelativeResize="0"/>
          <p:nvPr/>
        </p:nvPicPr>
        <p:blipFill>
          <a:blip r:embed="rId3">
            <a:alphaModFix/>
          </a:blip>
          <a:stretch>
            <a:fillRect/>
          </a:stretch>
        </p:blipFill>
        <p:spPr>
          <a:xfrm>
            <a:off x="152400" y="4721275"/>
            <a:ext cx="1396741" cy="2698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91"/>
          <p:cNvSpPr/>
          <p:nvPr/>
        </p:nvSpPr>
        <p:spPr>
          <a:xfrm>
            <a:off x="671700" y="945675"/>
            <a:ext cx="7105200" cy="4069200"/>
          </a:xfrm>
          <a:prstGeom prst="rect">
            <a:avLst/>
          </a:prstGeom>
          <a:solidFill>
            <a:srgbClr val="F9F9F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1"/>
          <p:cNvSpPr txBox="1">
            <a:spLocks noGrp="1"/>
          </p:cNvSpPr>
          <p:nvPr>
            <p:ph type="title"/>
          </p:nvPr>
        </p:nvSpPr>
        <p:spPr>
          <a:xfrm>
            <a:off x="311700" y="220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Daily Progress Report (DPR)</a:t>
            </a:r>
            <a:r>
              <a:rPr lang="en">
                <a:solidFill>
                  <a:srgbClr val="0070C0"/>
                </a:solidFill>
              </a:rPr>
              <a:t> - Elementary Level</a:t>
            </a:r>
            <a:endParaRPr>
              <a:solidFill>
                <a:srgbClr val="0070C0"/>
              </a:solidFill>
            </a:endParaRPr>
          </a:p>
        </p:txBody>
      </p:sp>
      <p:graphicFrame>
        <p:nvGraphicFramePr>
          <p:cNvPr id="812" name="Google Shape;812;p91"/>
          <p:cNvGraphicFramePr/>
          <p:nvPr/>
        </p:nvGraphicFramePr>
        <p:xfrm>
          <a:off x="1025175" y="2012900"/>
          <a:ext cx="6031425" cy="2265110"/>
        </p:xfrm>
        <a:graphic>
          <a:graphicData uri="http://schemas.openxmlformats.org/drawingml/2006/table">
            <a:tbl>
              <a:tblPr>
                <a:noFill/>
                <a:tableStyleId>{E83564B2-A66D-437B-9AE1-2319E39010B1}</a:tableStyleId>
              </a:tblPr>
              <a:tblGrid>
                <a:gridCol w="1189125">
                  <a:extLst>
                    <a:ext uri="{9D8B030D-6E8A-4147-A177-3AD203B41FA5}">
                      <a16:colId xmlns:a16="http://schemas.microsoft.com/office/drawing/2014/main" val="20000"/>
                    </a:ext>
                  </a:extLst>
                </a:gridCol>
                <a:gridCol w="1188250">
                  <a:extLst>
                    <a:ext uri="{9D8B030D-6E8A-4147-A177-3AD203B41FA5}">
                      <a16:colId xmlns:a16="http://schemas.microsoft.com/office/drawing/2014/main" val="20001"/>
                    </a:ext>
                  </a:extLst>
                </a:gridCol>
                <a:gridCol w="1262350">
                  <a:extLst>
                    <a:ext uri="{9D8B030D-6E8A-4147-A177-3AD203B41FA5}">
                      <a16:colId xmlns:a16="http://schemas.microsoft.com/office/drawing/2014/main" val="20002"/>
                    </a:ext>
                  </a:extLst>
                </a:gridCol>
                <a:gridCol w="1247925">
                  <a:extLst>
                    <a:ext uri="{9D8B030D-6E8A-4147-A177-3AD203B41FA5}">
                      <a16:colId xmlns:a16="http://schemas.microsoft.com/office/drawing/2014/main" val="20003"/>
                    </a:ext>
                  </a:extLst>
                </a:gridCol>
                <a:gridCol w="1143775">
                  <a:extLst>
                    <a:ext uri="{9D8B030D-6E8A-4147-A177-3AD203B41FA5}">
                      <a16:colId xmlns:a16="http://schemas.microsoft.com/office/drawing/2014/main" val="20004"/>
                    </a:ext>
                  </a:extLst>
                </a:gridCol>
              </a:tblGrid>
              <a:tr h="288850">
                <a:tc>
                  <a:txBody>
                    <a:bodyPr/>
                    <a:lstStyle/>
                    <a:p>
                      <a:pPr marL="0" lvl="0" indent="0" algn="l" rtl="0">
                        <a:spcBef>
                          <a:spcPts val="0"/>
                        </a:spcBef>
                        <a:spcAft>
                          <a:spcPts val="0"/>
                        </a:spcAft>
                        <a:buNone/>
                      </a:pPr>
                      <a:r>
                        <a:rPr lang="en" sz="800" b="1"/>
                        <a:t>Expectation. We Are</a:t>
                      </a:r>
                      <a:endParaRPr sz="800" b="1"/>
                    </a:p>
                  </a:txBody>
                  <a:tcPr marL="91425" marR="91425" marT="91425" marB="91425"/>
                </a:tc>
                <a:tc>
                  <a:txBody>
                    <a:bodyPr/>
                    <a:lstStyle/>
                    <a:p>
                      <a:pPr marL="0" lvl="0" indent="0" algn="ctr" rtl="0">
                        <a:spcBef>
                          <a:spcPts val="0"/>
                        </a:spcBef>
                        <a:spcAft>
                          <a:spcPts val="0"/>
                        </a:spcAft>
                        <a:buNone/>
                      </a:pPr>
                      <a:r>
                        <a:rPr lang="en" sz="700" b="1"/>
                        <a:t>Period 1</a:t>
                      </a:r>
                      <a:endParaRPr sz="700" b="1"/>
                    </a:p>
                  </a:txBody>
                  <a:tcPr marL="91425" marR="91425" marT="91425" marB="91425"/>
                </a:tc>
                <a:tc>
                  <a:txBody>
                    <a:bodyPr/>
                    <a:lstStyle/>
                    <a:p>
                      <a:pPr marL="0" lvl="0" indent="0" algn="ctr" rtl="0">
                        <a:spcBef>
                          <a:spcPts val="0"/>
                        </a:spcBef>
                        <a:spcAft>
                          <a:spcPts val="0"/>
                        </a:spcAft>
                        <a:buNone/>
                      </a:pPr>
                      <a:r>
                        <a:rPr lang="en" sz="700" b="1"/>
                        <a:t>Period 2</a:t>
                      </a:r>
                      <a:endParaRPr sz="700" b="1"/>
                    </a:p>
                  </a:txBody>
                  <a:tcPr marL="91425" marR="91425" marT="91425" marB="91425"/>
                </a:tc>
                <a:tc>
                  <a:txBody>
                    <a:bodyPr/>
                    <a:lstStyle/>
                    <a:p>
                      <a:pPr marL="0" lvl="0" indent="0" algn="ctr" rtl="0">
                        <a:spcBef>
                          <a:spcPts val="0"/>
                        </a:spcBef>
                        <a:spcAft>
                          <a:spcPts val="0"/>
                        </a:spcAft>
                        <a:buNone/>
                      </a:pPr>
                      <a:r>
                        <a:rPr lang="en" sz="700" b="1"/>
                        <a:t>Period 3</a:t>
                      </a:r>
                      <a:endParaRPr sz="700" b="1"/>
                    </a:p>
                  </a:txBody>
                  <a:tcPr marL="91425" marR="91425" marT="91425" marB="91425"/>
                </a:tc>
                <a:tc>
                  <a:txBody>
                    <a:bodyPr/>
                    <a:lstStyle/>
                    <a:p>
                      <a:pPr marL="0" lvl="0" indent="0" algn="ctr" rtl="0">
                        <a:spcBef>
                          <a:spcPts val="0"/>
                        </a:spcBef>
                        <a:spcAft>
                          <a:spcPts val="0"/>
                        </a:spcAft>
                        <a:buNone/>
                      </a:pPr>
                      <a:r>
                        <a:rPr lang="en" sz="700" b="1"/>
                        <a:t>Period 4</a:t>
                      </a:r>
                      <a:endParaRPr sz="700" b="1"/>
                    </a:p>
                  </a:txBody>
                  <a:tcPr marL="91425" marR="91425" marT="91425" marB="91425"/>
                </a:tc>
                <a:extLst>
                  <a:ext uri="{0D108BD9-81ED-4DB2-BD59-A6C34878D82A}">
                    <a16:rowId xmlns:a16="http://schemas.microsoft.com/office/drawing/2014/main" val="10000"/>
                  </a:ext>
                </a:extLst>
              </a:tr>
              <a:tr h="375500">
                <a:tc>
                  <a:txBody>
                    <a:bodyPr/>
                    <a:lstStyle/>
                    <a:p>
                      <a:pPr marL="0" lvl="0" indent="0" algn="ctr" rtl="0">
                        <a:spcBef>
                          <a:spcPts val="0"/>
                        </a:spcBef>
                        <a:spcAft>
                          <a:spcPts val="0"/>
                        </a:spcAft>
                        <a:buNone/>
                      </a:pPr>
                      <a:r>
                        <a:rPr lang="en" sz="800"/>
                        <a:t>Safe</a:t>
                      </a:r>
                      <a:endParaRPr sz="800"/>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75500">
                <a:tc>
                  <a:txBody>
                    <a:bodyPr/>
                    <a:lstStyle/>
                    <a:p>
                      <a:pPr marL="0" lvl="0" indent="0" algn="ctr" rtl="0">
                        <a:spcBef>
                          <a:spcPts val="0"/>
                        </a:spcBef>
                        <a:spcAft>
                          <a:spcPts val="0"/>
                        </a:spcAft>
                        <a:buNone/>
                      </a:pPr>
                      <a:r>
                        <a:rPr lang="en" sz="800"/>
                        <a:t>Respectful</a:t>
                      </a:r>
                      <a:endParaRPr sz="800"/>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75500">
                <a:tc>
                  <a:txBody>
                    <a:bodyPr/>
                    <a:lstStyle/>
                    <a:p>
                      <a:pPr marL="0" lvl="0" indent="0" algn="ctr" rtl="0">
                        <a:spcBef>
                          <a:spcPts val="0"/>
                        </a:spcBef>
                        <a:spcAft>
                          <a:spcPts val="0"/>
                        </a:spcAft>
                        <a:buNone/>
                      </a:pPr>
                      <a:r>
                        <a:rPr lang="en" sz="800"/>
                        <a:t>Responsible</a:t>
                      </a:r>
                      <a:endParaRPr sz="800"/>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375500">
                <a:tc>
                  <a:txBody>
                    <a:bodyPr/>
                    <a:lstStyle/>
                    <a:p>
                      <a:pPr marL="0" lvl="0" indent="0" algn="ctr" rtl="0">
                        <a:spcBef>
                          <a:spcPts val="0"/>
                        </a:spcBef>
                        <a:spcAft>
                          <a:spcPts val="0"/>
                        </a:spcAft>
                        <a:buNone/>
                      </a:pPr>
                      <a:r>
                        <a:rPr lang="en" sz="800"/>
                        <a:t>Staff Initials</a:t>
                      </a:r>
                      <a:endParaRPr sz="800"/>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r h="375500">
                <a:tc>
                  <a:txBody>
                    <a:bodyPr/>
                    <a:lstStyle/>
                    <a:p>
                      <a:pPr marL="0" lvl="0" indent="0" algn="ctr" rtl="0">
                        <a:spcBef>
                          <a:spcPts val="0"/>
                        </a:spcBef>
                        <a:spcAft>
                          <a:spcPts val="0"/>
                        </a:spcAft>
                        <a:buNone/>
                      </a:pPr>
                      <a:r>
                        <a:rPr lang="en" sz="800"/>
                        <a:t>Total Points</a:t>
                      </a:r>
                      <a:endParaRPr sz="8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spcBef>
                          <a:spcPts val="0"/>
                        </a:spcBef>
                        <a:spcAft>
                          <a:spcPts val="0"/>
                        </a:spcAft>
                        <a:buNone/>
                      </a:pPr>
                      <a:endParaRPr sz="8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300"/>
                    </a:p>
                  </a:txBody>
                  <a:tcPr marL="91425" marR="91425" marT="91425" marB="91425"/>
                </a:tc>
                <a:extLst>
                  <a:ext uri="{0D108BD9-81ED-4DB2-BD59-A6C34878D82A}">
                    <a16:rowId xmlns:a16="http://schemas.microsoft.com/office/drawing/2014/main" val="10005"/>
                  </a:ext>
                </a:extLst>
              </a:tr>
            </a:tbl>
          </a:graphicData>
        </a:graphic>
      </p:graphicFrame>
      <p:sp>
        <p:nvSpPr>
          <p:cNvPr id="813" name="Google Shape;813;p91"/>
          <p:cNvSpPr/>
          <p:nvPr/>
        </p:nvSpPr>
        <p:spPr>
          <a:xfrm>
            <a:off x="4595863" y="1579525"/>
            <a:ext cx="257100" cy="2571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1"/>
          <p:cNvSpPr/>
          <p:nvPr/>
        </p:nvSpPr>
        <p:spPr>
          <a:xfrm>
            <a:off x="3527388" y="1579500"/>
            <a:ext cx="416124" cy="25714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1"/>
          <p:cNvSpPr/>
          <p:nvPr/>
        </p:nvSpPr>
        <p:spPr>
          <a:xfrm>
            <a:off x="2593475" y="1548925"/>
            <a:ext cx="416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1"/>
          <p:cNvSpPr txBox="1"/>
          <p:nvPr/>
        </p:nvSpPr>
        <p:spPr>
          <a:xfrm>
            <a:off x="2976600" y="1548925"/>
            <a:ext cx="550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 2 Points</a:t>
            </a:r>
            <a:endParaRPr sz="800"/>
          </a:p>
        </p:txBody>
      </p:sp>
      <p:sp>
        <p:nvSpPr>
          <p:cNvPr id="817" name="Google Shape;817;p91"/>
          <p:cNvSpPr txBox="1"/>
          <p:nvPr/>
        </p:nvSpPr>
        <p:spPr>
          <a:xfrm>
            <a:off x="3994275" y="1548925"/>
            <a:ext cx="550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=1 Point</a:t>
            </a:r>
            <a:endParaRPr sz="800"/>
          </a:p>
        </p:txBody>
      </p:sp>
      <p:sp>
        <p:nvSpPr>
          <p:cNvPr id="818" name="Google Shape;818;p91"/>
          <p:cNvSpPr txBox="1"/>
          <p:nvPr/>
        </p:nvSpPr>
        <p:spPr>
          <a:xfrm>
            <a:off x="4903775" y="1579525"/>
            <a:ext cx="550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=0 Points</a:t>
            </a:r>
            <a:endParaRPr sz="800"/>
          </a:p>
        </p:txBody>
      </p:sp>
      <p:grpSp>
        <p:nvGrpSpPr>
          <p:cNvPr id="819" name="Google Shape;819;p91"/>
          <p:cNvGrpSpPr/>
          <p:nvPr/>
        </p:nvGrpSpPr>
        <p:grpSpPr>
          <a:xfrm>
            <a:off x="2349903" y="2452408"/>
            <a:ext cx="782040" cy="257091"/>
            <a:chOff x="5739975" y="2800525"/>
            <a:chExt cx="930446" cy="318300"/>
          </a:xfrm>
        </p:grpSpPr>
        <p:sp>
          <p:nvSpPr>
            <p:cNvPr id="820" name="Google Shape;820;p91"/>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1"/>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1"/>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91"/>
          <p:cNvGrpSpPr/>
          <p:nvPr/>
        </p:nvGrpSpPr>
        <p:grpSpPr>
          <a:xfrm>
            <a:off x="3633003" y="2497883"/>
            <a:ext cx="782040" cy="257091"/>
            <a:chOff x="5739975" y="2800525"/>
            <a:chExt cx="930446" cy="318300"/>
          </a:xfrm>
        </p:grpSpPr>
        <p:sp>
          <p:nvSpPr>
            <p:cNvPr id="824" name="Google Shape;824;p91"/>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1"/>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1"/>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91"/>
          <p:cNvGrpSpPr/>
          <p:nvPr/>
        </p:nvGrpSpPr>
        <p:grpSpPr>
          <a:xfrm>
            <a:off x="4868566" y="2467708"/>
            <a:ext cx="782040" cy="257091"/>
            <a:chOff x="5739975" y="2800525"/>
            <a:chExt cx="930446" cy="318300"/>
          </a:xfrm>
        </p:grpSpPr>
        <p:sp>
          <p:nvSpPr>
            <p:cNvPr id="828" name="Google Shape;828;p91"/>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1"/>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1"/>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91"/>
          <p:cNvGrpSpPr/>
          <p:nvPr/>
        </p:nvGrpSpPr>
        <p:grpSpPr>
          <a:xfrm>
            <a:off x="6104116" y="2494233"/>
            <a:ext cx="782040" cy="257091"/>
            <a:chOff x="5739975" y="2800525"/>
            <a:chExt cx="930446" cy="318300"/>
          </a:xfrm>
        </p:grpSpPr>
        <p:sp>
          <p:nvSpPr>
            <p:cNvPr id="832" name="Google Shape;832;p91"/>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1"/>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1"/>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91"/>
          <p:cNvGrpSpPr/>
          <p:nvPr/>
        </p:nvGrpSpPr>
        <p:grpSpPr>
          <a:xfrm>
            <a:off x="2349903" y="2883533"/>
            <a:ext cx="782040" cy="257091"/>
            <a:chOff x="5739975" y="2800525"/>
            <a:chExt cx="930446" cy="318300"/>
          </a:xfrm>
        </p:grpSpPr>
        <p:sp>
          <p:nvSpPr>
            <p:cNvPr id="836" name="Google Shape;836;p91"/>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1"/>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1"/>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91"/>
          <p:cNvGrpSpPr/>
          <p:nvPr/>
        </p:nvGrpSpPr>
        <p:grpSpPr>
          <a:xfrm>
            <a:off x="2349903" y="3314645"/>
            <a:ext cx="782040" cy="257091"/>
            <a:chOff x="5739975" y="2800525"/>
            <a:chExt cx="930446" cy="318300"/>
          </a:xfrm>
        </p:grpSpPr>
        <p:sp>
          <p:nvSpPr>
            <p:cNvPr id="840" name="Google Shape;840;p91"/>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1"/>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1"/>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 name="Google Shape;843;p91"/>
          <p:cNvGrpSpPr/>
          <p:nvPr/>
        </p:nvGrpSpPr>
        <p:grpSpPr>
          <a:xfrm>
            <a:off x="3649866" y="3272820"/>
            <a:ext cx="782040" cy="257091"/>
            <a:chOff x="5739975" y="2800525"/>
            <a:chExt cx="930446" cy="318300"/>
          </a:xfrm>
        </p:grpSpPr>
        <p:sp>
          <p:nvSpPr>
            <p:cNvPr id="844" name="Google Shape;844;p91"/>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1"/>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1"/>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7" name="Google Shape;847;p91"/>
          <p:cNvGrpSpPr/>
          <p:nvPr/>
        </p:nvGrpSpPr>
        <p:grpSpPr>
          <a:xfrm>
            <a:off x="3649866" y="2900133"/>
            <a:ext cx="782040" cy="257091"/>
            <a:chOff x="5739975" y="2800525"/>
            <a:chExt cx="930446" cy="318300"/>
          </a:xfrm>
        </p:grpSpPr>
        <p:sp>
          <p:nvSpPr>
            <p:cNvPr id="848" name="Google Shape;848;p91"/>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1"/>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1"/>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91"/>
          <p:cNvGrpSpPr/>
          <p:nvPr/>
        </p:nvGrpSpPr>
        <p:grpSpPr>
          <a:xfrm>
            <a:off x="4844791" y="2900120"/>
            <a:ext cx="782040" cy="257091"/>
            <a:chOff x="5739975" y="2800525"/>
            <a:chExt cx="930446" cy="318300"/>
          </a:xfrm>
        </p:grpSpPr>
        <p:sp>
          <p:nvSpPr>
            <p:cNvPr id="852" name="Google Shape;852;p91"/>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1"/>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1"/>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91"/>
          <p:cNvGrpSpPr/>
          <p:nvPr/>
        </p:nvGrpSpPr>
        <p:grpSpPr>
          <a:xfrm>
            <a:off x="4844791" y="3314645"/>
            <a:ext cx="782040" cy="257091"/>
            <a:chOff x="5739975" y="2800525"/>
            <a:chExt cx="930446" cy="318300"/>
          </a:xfrm>
        </p:grpSpPr>
        <p:sp>
          <p:nvSpPr>
            <p:cNvPr id="856" name="Google Shape;856;p91"/>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1"/>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1"/>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91"/>
          <p:cNvGrpSpPr/>
          <p:nvPr/>
        </p:nvGrpSpPr>
        <p:grpSpPr>
          <a:xfrm>
            <a:off x="6104116" y="2883533"/>
            <a:ext cx="782040" cy="257091"/>
            <a:chOff x="5739975" y="2800525"/>
            <a:chExt cx="930446" cy="318300"/>
          </a:xfrm>
        </p:grpSpPr>
        <p:sp>
          <p:nvSpPr>
            <p:cNvPr id="860" name="Google Shape;860;p91"/>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1"/>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1"/>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 name="Google Shape;863;p91"/>
          <p:cNvGrpSpPr/>
          <p:nvPr/>
        </p:nvGrpSpPr>
        <p:grpSpPr>
          <a:xfrm>
            <a:off x="6104116" y="3272820"/>
            <a:ext cx="782040" cy="257091"/>
            <a:chOff x="5739975" y="2800525"/>
            <a:chExt cx="930446" cy="318300"/>
          </a:xfrm>
        </p:grpSpPr>
        <p:sp>
          <p:nvSpPr>
            <p:cNvPr id="864" name="Google Shape;864;p91"/>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1"/>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1"/>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7" name="Google Shape;867;p91"/>
          <p:cNvSpPr txBox="1"/>
          <p:nvPr/>
        </p:nvSpPr>
        <p:spPr>
          <a:xfrm>
            <a:off x="904775" y="4322175"/>
            <a:ext cx="62385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t>Goal Reached?    Yes     No</a:t>
            </a:r>
            <a:endParaRPr sz="1000"/>
          </a:p>
          <a:p>
            <a:pPr marL="0" lvl="0" indent="0" algn="l" rtl="0">
              <a:lnSpc>
                <a:spcPct val="115000"/>
              </a:lnSpc>
              <a:spcBef>
                <a:spcPts val="0"/>
              </a:spcBef>
              <a:spcAft>
                <a:spcPts val="0"/>
              </a:spcAft>
              <a:buNone/>
            </a:pPr>
            <a:r>
              <a:rPr lang="en" sz="1000"/>
              <a:t>Teacher Signature:___________________________________________________________</a:t>
            </a:r>
            <a:endParaRPr sz="1000"/>
          </a:p>
          <a:p>
            <a:pPr marL="0" lvl="0" indent="0" algn="l" rtl="0">
              <a:lnSpc>
                <a:spcPct val="115000"/>
              </a:lnSpc>
              <a:spcBef>
                <a:spcPts val="0"/>
              </a:spcBef>
              <a:spcAft>
                <a:spcPts val="0"/>
              </a:spcAft>
              <a:buNone/>
            </a:pPr>
            <a:r>
              <a:rPr lang="en" sz="1000"/>
              <a:t>Comments:____________________________________________________________________________</a:t>
            </a:r>
            <a:endParaRPr sz="1000"/>
          </a:p>
        </p:txBody>
      </p:sp>
      <p:sp>
        <p:nvSpPr>
          <p:cNvPr id="868" name="Google Shape;868;p91"/>
          <p:cNvSpPr txBox="1"/>
          <p:nvPr/>
        </p:nvSpPr>
        <p:spPr>
          <a:xfrm>
            <a:off x="1025175" y="1046250"/>
            <a:ext cx="2808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Name: </a:t>
            </a:r>
            <a:r>
              <a:rPr lang="en" sz="1000">
                <a:solidFill>
                  <a:schemeClr val="dk1"/>
                </a:solidFill>
              </a:rPr>
              <a:t>_____________________________</a:t>
            </a:r>
            <a:endParaRPr sz="1000"/>
          </a:p>
          <a:p>
            <a:pPr marL="0" lvl="0" indent="0" algn="l" rtl="0">
              <a:spcBef>
                <a:spcPts val="0"/>
              </a:spcBef>
              <a:spcAft>
                <a:spcPts val="0"/>
              </a:spcAft>
              <a:buNone/>
            </a:pPr>
            <a:r>
              <a:rPr lang="en" sz="1000"/>
              <a:t>Date: ________________________</a:t>
            </a:r>
            <a:endParaRPr sz="1000"/>
          </a:p>
        </p:txBody>
      </p:sp>
      <p:sp>
        <p:nvSpPr>
          <p:cNvPr id="869" name="Google Shape;869;p91"/>
          <p:cNvSpPr txBox="1"/>
          <p:nvPr/>
        </p:nvSpPr>
        <p:spPr>
          <a:xfrm>
            <a:off x="5101975" y="1088575"/>
            <a:ext cx="252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Points Goal:________</a:t>
            </a:r>
            <a:endParaRPr sz="1000"/>
          </a:p>
          <a:p>
            <a:pPr marL="0" lvl="0" indent="0" algn="l" rtl="0">
              <a:spcBef>
                <a:spcPts val="0"/>
              </a:spcBef>
              <a:spcAft>
                <a:spcPts val="0"/>
              </a:spcAft>
              <a:buNone/>
            </a:pPr>
            <a:r>
              <a:rPr lang="en" sz="1000"/>
              <a:t>Points Earned: __</a:t>
            </a:r>
            <a:r>
              <a:rPr lang="en" sz="1000" u="sng"/>
              <a:t>_/24 Points Possible</a:t>
            </a:r>
            <a:endParaRPr sz="1000" u="sng"/>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p:nvPr/>
        </p:nvSpPr>
        <p:spPr>
          <a:xfrm>
            <a:off x="671700" y="945675"/>
            <a:ext cx="7105200" cy="4069200"/>
          </a:xfrm>
          <a:prstGeom prst="rect">
            <a:avLst/>
          </a:prstGeom>
          <a:solidFill>
            <a:srgbClr val="F9F9F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2"/>
          <p:cNvSpPr txBox="1">
            <a:spLocks noGrp="1"/>
          </p:cNvSpPr>
          <p:nvPr>
            <p:ph type="title"/>
          </p:nvPr>
        </p:nvSpPr>
        <p:spPr>
          <a:xfrm>
            <a:off x="311700" y="220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DPR</a:t>
            </a:r>
            <a:r>
              <a:rPr lang="en">
                <a:solidFill>
                  <a:srgbClr val="0070C0"/>
                </a:solidFill>
              </a:rPr>
              <a:t> - Elementary Level- Fading and Self-Monitoring</a:t>
            </a:r>
            <a:endParaRPr>
              <a:solidFill>
                <a:srgbClr val="0070C0"/>
              </a:solidFill>
            </a:endParaRPr>
          </a:p>
        </p:txBody>
      </p:sp>
      <p:graphicFrame>
        <p:nvGraphicFramePr>
          <p:cNvPr id="876" name="Google Shape;876;p92"/>
          <p:cNvGraphicFramePr/>
          <p:nvPr/>
        </p:nvGraphicFramePr>
        <p:xfrm>
          <a:off x="1025175" y="2012900"/>
          <a:ext cx="6596775" cy="2387040"/>
        </p:xfrm>
        <a:graphic>
          <a:graphicData uri="http://schemas.openxmlformats.org/drawingml/2006/table">
            <a:tbl>
              <a:tblPr>
                <a:noFill/>
                <a:tableStyleId>{E83564B2-A66D-437B-9AE1-2319E39010B1}</a:tableStyleId>
              </a:tblPr>
              <a:tblGrid>
                <a:gridCol w="931300">
                  <a:extLst>
                    <a:ext uri="{9D8B030D-6E8A-4147-A177-3AD203B41FA5}">
                      <a16:colId xmlns:a16="http://schemas.microsoft.com/office/drawing/2014/main" val="20000"/>
                    </a:ext>
                  </a:extLst>
                </a:gridCol>
                <a:gridCol w="930600">
                  <a:extLst>
                    <a:ext uri="{9D8B030D-6E8A-4147-A177-3AD203B41FA5}">
                      <a16:colId xmlns:a16="http://schemas.microsoft.com/office/drawing/2014/main" val="20001"/>
                    </a:ext>
                  </a:extLst>
                </a:gridCol>
                <a:gridCol w="988625">
                  <a:extLst>
                    <a:ext uri="{9D8B030D-6E8A-4147-A177-3AD203B41FA5}">
                      <a16:colId xmlns:a16="http://schemas.microsoft.com/office/drawing/2014/main" val="20002"/>
                    </a:ext>
                  </a:extLst>
                </a:gridCol>
                <a:gridCol w="977350">
                  <a:extLst>
                    <a:ext uri="{9D8B030D-6E8A-4147-A177-3AD203B41FA5}">
                      <a16:colId xmlns:a16="http://schemas.microsoft.com/office/drawing/2014/main" val="20003"/>
                    </a:ext>
                  </a:extLst>
                </a:gridCol>
                <a:gridCol w="977350">
                  <a:extLst>
                    <a:ext uri="{9D8B030D-6E8A-4147-A177-3AD203B41FA5}">
                      <a16:colId xmlns:a16="http://schemas.microsoft.com/office/drawing/2014/main" val="20004"/>
                    </a:ext>
                  </a:extLst>
                </a:gridCol>
                <a:gridCol w="895775">
                  <a:extLst>
                    <a:ext uri="{9D8B030D-6E8A-4147-A177-3AD203B41FA5}">
                      <a16:colId xmlns:a16="http://schemas.microsoft.com/office/drawing/2014/main" val="20005"/>
                    </a:ext>
                  </a:extLst>
                </a:gridCol>
                <a:gridCol w="895775">
                  <a:extLst>
                    <a:ext uri="{9D8B030D-6E8A-4147-A177-3AD203B41FA5}">
                      <a16:colId xmlns:a16="http://schemas.microsoft.com/office/drawing/2014/main" val="20006"/>
                    </a:ext>
                  </a:extLst>
                </a:gridCol>
              </a:tblGrid>
              <a:tr h="426700">
                <a:tc>
                  <a:txBody>
                    <a:bodyPr/>
                    <a:lstStyle/>
                    <a:p>
                      <a:pPr marL="0" lvl="0" indent="0" algn="l" rtl="0">
                        <a:spcBef>
                          <a:spcPts val="0"/>
                        </a:spcBef>
                        <a:spcAft>
                          <a:spcPts val="0"/>
                        </a:spcAft>
                        <a:buNone/>
                      </a:pPr>
                      <a:r>
                        <a:rPr lang="en" sz="800" b="1"/>
                        <a:t>Expectation. We Are</a:t>
                      </a:r>
                      <a:endParaRPr sz="800" b="1"/>
                    </a:p>
                  </a:txBody>
                  <a:tcPr marL="91425" marR="91425" marT="91425" marB="91425"/>
                </a:tc>
                <a:tc>
                  <a:txBody>
                    <a:bodyPr/>
                    <a:lstStyle/>
                    <a:p>
                      <a:pPr marL="0" lvl="0" indent="0" algn="ctr" rtl="0">
                        <a:spcBef>
                          <a:spcPts val="0"/>
                        </a:spcBef>
                        <a:spcAft>
                          <a:spcPts val="0"/>
                        </a:spcAft>
                        <a:buNone/>
                      </a:pPr>
                      <a:r>
                        <a:rPr lang="en" sz="700" b="1"/>
                        <a:t>Period 1</a:t>
                      </a:r>
                      <a:endParaRPr sz="700" b="1"/>
                    </a:p>
                    <a:p>
                      <a:pPr marL="0" lvl="0" indent="0" algn="ctr" rtl="0">
                        <a:spcBef>
                          <a:spcPts val="0"/>
                        </a:spcBef>
                        <a:spcAft>
                          <a:spcPts val="0"/>
                        </a:spcAft>
                        <a:buNone/>
                      </a:pPr>
                      <a:r>
                        <a:rPr lang="en" sz="700" b="1"/>
                        <a:t>Teacher</a:t>
                      </a:r>
                      <a:endParaRPr sz="700" b="1"/>
                    </a:p>
                  </a:txBody>
                  <a:tcPr marL="91425" marR="91425" marT="91425" marB="91425"/>
                </a:tc>
                <a:tc>
                  <a:txBody>
                    <a:bodyPr/>
                    <a:lstStyle/>
                    <a:p>
                      <a:pPr marL="0" lvl="0" indent="0" algn="ctr" rtl="0">
                        <a:spcBef>
                          <a:spcPts val="0"/>
                        </a:spcBef>
                        <a:spcAft>
                          <a:spcPts val="0"/>
                        </a:spcAft>
                        <a:buNone/>
                      </a:pPr>
                      <a:r>
                        <a:rPr lang="en" sz="700" b="1"/>
                        <a:t>Period 1</a:t>
                      </a:r>
                      <a:endParaRPr sz="700" b="1"/>
                    </a:p>
                    <a:p>
                      <a:pPr marL="0" lvl="0" indent="0" algn="ctr" rtl="0">
                        <a:spcBef>
                          <a:spcPts val="0"/>
                        </a:spcBef>
                        <a:spcAft>
                          <a:spcPts val="0"/>
                        </a:spcAft>
                        <a:buNone/>
                      </a:pPr>
                      <a:r>
                        <a:rPr lang="en" sz="700" b="1"/>
                        <a:t>Me</a:t>
                      </a:r>
                      <a:endParaRPr sz="700" b="1"/>
                    </a:p>
                  </a:txBody>
                  <a:tcPr marL="91425" marR="91425" marT="91425" marB="91425"/>
                </a:tc>
                <a:tc>
                  <a:txBody>
                    <a:bodyPr/>
                    <a:lstStyle/>
                    <a:p>
                      <a:pPr marL="0" lvl="0" indent="0" algn="ctr" rtl="0">
                        <a:spcBef>
                          <a:spcPts val="0"/>
                        </a:spcBef>
                        <a:spcAft>
                          <a:spcPts val="0"/>
                        </a:spcAft>
                        <a:buNone/>
                      </a:pPr>
                      <a:r>
                        <a:rPr lang="en" sz="700" b="1"/>
                        <a:t>Agreement</a:t>
                      </a:r>
                      <a:endParaRPr sz="700" b="1"/>
                    </a:p>
                  </a:txBody>
                  <a:tcPr marL="91425" marR="91425" marT="91425" marB="91425"/>
                </a:tc>
                <a:tc>
                  <a:txBody>
                    <a:bodyPr/>
                    <a:lstStyle/>
                    <a:p>
                      <a:pPr marL="0" lvl="0" indent="0" algn="ctr" rtl="0">
                        <a:spcBef>
                          <a:spcPts val="0"/>
                        </a:spcBef>
                        <a:spcAft>
                          <a:spcPts val="0"/>
                        </a:spcAft>
                        <a:buNone/>
                      </a:pPr>
                      <a:r>
                        <a:rPr lang="en" sz="700" b="1"/>
                        <a:t>Period 3</a:t>
                      </a:r>
                      <a:endParaRPr sz="700" b="1"/>
                    </a:p>
                    <a:p>
                      <a:pPr marL="0" lvl="0" indent="0" algn="ctr" rtl="0">
                        <a:spcBef>
                          <a:spcPts val="0"/>
                        </a:spcBef>
                        <a:spcAft>
                          <a:spcPts val="0"/>
                        </a:spcAft>
                        <a:buNone/>
                      </a:pPr>
                      <a:r>
                        <a:rPr lang="en" sz="700" b="1"/>
                        <a:t>Teacher</a:t>
                      </a:r>
                      <a:endParaRPr sz="700" b="1"/>
                    </a:p>
                  </a:txBody>
                  <a:tcPr marL="91425" marR="91425" marT="91425" marB="91425"/>
                </a:tc>
                <a:tc>
                  <a:txBody>
                    <a:bodyPr/>
                    <a:lstStyle/>
                    <a:p>
                      <a:pPr marL="0" lvl="0" indent="0" algn="ctr" rtl="0">
                        <a:spcBef>
                          <a:spcPts val="0"/>
                        </a:spcBef>
                        <a:spcAft>
                          <a:spcPts val="0"/>
                        </a:spcAft>
                        <a:buNone/>
                      </a:pPr>
                      <a:r>
                        <a:rPr lang="en" sz="700" b="1"/>
                        <a:t>Period 3</a:t>
                      </a:r>
                      <a:endParaRPr sz="700" b="1"/>
                    </a:p>
                    <a:p>
                      <a:pPr marL="0" lvl="0" indent="0" algn="ctr" rtl="0">
                        <a:spcBef>
                          <a:spcPts val="0"/>
                        </a:spcBef>
                        <a:spcAft>
                          <a:spcPts val="0"/>
                        </a:spcAft>
                        <a:buNone/>
                      </a:pPr>
                      <a:r>
                        <a:rPr lang="en" sz="700" b="1"/>
                        <a:t>Me</a:t>
                      </a:r>
                      <a:endParaRPr sz="700" b="1"/>
                    </a:p>
                  </a:txBody>
                  <a:tcPr marL="91425" marR="91425" marT="91425" marB="91425"/>
                </a:tc>
                <a:tc>
                  <a:txBody>
                    <a:bodyPr/>
                    <a:lstStyle/>
                    <a:p>
                      <a:pPr marL="0" lvl="0" indent="0" algn="ctr" rtl="0">
                        <a:spcBef>
                          <a:spcPts val="0"/>
                        </a:spcBef>
                        <a:spcAft>
                          <a:spcPts val="0"/>
                        </a:spcAft>
                        <a:buNone/>
                      </a:pPr>
                      <a:endParaRPr sz="700" b="1"/>
                    </a:p>
                  </a:txBody>
                  <a:tcPr marL="91425" marR="91425" marT="91425" marB="91425"/>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sz="800"/>
                        <a:t>Safe</a:t>
                      </a:r>
                      <a:endParaRPr sz="800"/>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sz="800"/>
                        <a:t>Respectful</a:t>
                      </a:r>
                      <a:endParaRPr sz="800"/>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sz="800"/>
                        <a:t>Responsible</a:t>
                      </a:r>
                      <a:endParaRPr sz="800"/>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r>
                        <a:rPr lang="en" sz="800"/>
                        <a:t>Staff Initials</a:t>
                      </a:r>
                      <a:endParaRPr sz="800"/>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r h="375500">
                <a:tc>
                  <a:txBody>
                    <a:bodyPr/>
                    <a:lstStyle/>
                    <a:p>
                      <a:pPr marL="0" lvl="0" indent="0" algn="ctr" rtl="0">
                        <a:spcBef>
                          <a:spcPts val="0"/>
                        </a:spcBef>
                        <a:spcAft>
                          <a:spcPts val="0"/>
                        </a:spcAft>
                        <a:buNone/>
                      </a:pPr>
                      <a:r>
                        <a:rPr lang="en" sz="800"/>
                        <a:t>Total Points</a:t>
                      </a:r>
                      <a:endParaRPr sz="8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spcBef>
                          <a:spcPts val="0"/>
                        </a:spcBef>
                        <a:spcAft>
                          <a:spcPts val="0"/>
                        </a:spcAft>
                        <a:buNone/>
                      </a:pPr>
                      <a:endParaRPr sz="8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300"/>
                    </a:p>
                  </a:txBody>
                  <a:tcPr marL="91425" marR="91425" marT="91425" marB="91425"/>
                </a:tc>
                <a:tc>
                  <a:txBody>
                    <a:bodyPr/>
                    <a:lstStyle/>
                    <a:p>
                      <a:pPr marL="0" lvl="0" indent="0" algn="l" rtl="0">
                        <a:spcBef>
                          <a:spcPts val="0"/>
                        </a:spcBef>
                        <a:spcAft>
                          <a:spcPts val="0"/>
                        </a:spcAft>
                        <a:buNone/>
                      </a:pPr>
                      <a:endParaRPr sz="300"/>
                    </a:p>
                  </a:txBody>
                  <a:tcPr marL="91425" marR="91425" marT="91425" marB="91425"/>
                </a:tc>
                <a:extLst>
                  <a:ext uri="{0D108BD9-81ED-4DB2-BD59-A6C34878D82A}">
                    <a16:rowId xmlns:a16="http://schemas.microsoft.com/office/drawing/2014/main" val="10005"/>
                  </a:ext>
                </a:extLst>
              </a:tr>
            </a:tbl>
          </a:graphicData>
        </a:graphic>
      </p:graphicFrame>
      <p:sp>
        <p:nvSpPr>
          <p:cNvPr id="877" name="Google Shape;877;p92"/>
          <p:cNvSpPr/>
          <p:nvPr/>
        </p:nvSpPr>
        <p:spPr>
          <a:xfrm>
            <a:off x="4595863" y="1579525"/>
            <a:ext cx="257100" cy="2571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2"/>
          <p:cNvSpPr/>
          <p:nvPr/>
        </p:nvSpPr>
        <p:spPr>
          <a:xfrm>
            <a:off x="3527388" y="1579500"/>
            <a:ext cx="416124" cy="25714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2"/>
          <p:cNvSpPr/>
          <p:nvPr/>
        </p:nvSpPr>
        <p:spPr>
          <a:xfrm>
            <a:off x="2593475" y="1548925"/>
            <a:ext cx="416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2"/>
          <p:cNvSpPr txBox="1"/>
          <p:nvPr/>
        </p:nvSpPr>
        <p:spPr>
          <a:xfrm>
            <a:off x="2976600" y="1548925"/>
            <a:ext cx="550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 2 Points</a:t>
            </a:r>
            <a:endParaRPr sz="800"/>
          </a:p>
        </p:txBody>
      </p:sp>
      <p:sp>
        <p:nvSpPr>
          <p:cNvPr id="881" name="Google Shape;881;p92"/>
          <p:cNvSpPr txBox="1"/>
          <p:nvPr/>
        </p:nvSpPr>
        <p:spPr>
          <a:xfrm>
            <a:off x="3994275" y="1548925"/>
            <a:ext cx="550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=1 Point</a:t>
            </a:r>
            <a:endParaRPr sz="800"/>
          </a:p>
        </p:txBody>
      </p:sp>
      <p:sp>
        <p:nvSpPr>
          <p:cNvPr id="882" name="Google Shape;882;p92"/>
          <p:cNvSpPr txBox="1"/>
          <p:nvPr/>
        </p:nvSpPr>
        <p:spPr>
          <a:xfrm>
            <a:off x="4903775" y="1579525"/>
            <a:ext cx="550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=0 Points</a:t>
            </a:r>
            <a:endParaRPr sz="800"/>
          </a:p>
        </p:txBody>
      </p:sp>
      <p:grpSp>
        <p:nvGrpSpPr>
          <p:cNvPr id="883" name="Google Shape;883;p92"/>
          <p:cNvGrpSpPr/>
          <p:nvPr/>
        </p:nvGrpSpPr>
        <p:grpSpPr>
          <a:xfrm>
            <a:off x="2045103" y="2541633"/>
            <a:ext cx="782040" cy="257091"/>
            <a:chOff x="5739975" y="2800525"/>
            <a:chExt cx="930446" cy="318300"/>
          </a:xfrm>
        </p:grpSpPr>
        <p:sp>
          <p:nvSpPr>
            <p:cNvPr id="884" name="Google Shape;884;p92"/>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2"/>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92"/>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92"/>
          <p:cNvGrpSpPr/>
          <p:nvPr/>
        </p:nvGrpSpPr>
        <p:grpSpPr>
          <a:xfrm>
            <a:off x="2964066" y="2556745"/>
            <a:ext cx="782040" cy="257091"/>
            <a:chOff x="5739975" y="2800525"/>
            <a:chExt cx="930446" cy="318300"/>
          </a:xfrm>
        </p:grpSpPr>
        <p:sp>
          <p:nvSpPr>
            <p:cNvPr id="888" name="Google Shape;888;p92"/>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2"/>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2"/>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92"/>
          <p:cNvGrpSpPr/>
          <p:nvPr/>
        </p:nvGrpSpPr>
        <p:grpSpPr>
          <a:xfrm>
            <a:off x="4920991" y="2556745"/>
            <a:ext cx="782040" cy="257091"/>
            <a:chOff x="5739975" y="2800525"/>
            <a:chExt cx="930446" cy="318300"/>
          </a:xfrm>
        </p:grpSpPr>
        <p:sp>
          <p:nvSpPr>
            <p:cNvPr id="892" name="Google Shape;892;p92"/>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2"/>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2"/>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92"/>
          <p:cNvGrpSpPr/>
          <p:nvPr/>
        </p:nvGrpSpPr>
        <p:grpSpPr>
          <a:xfrm>
            <a:off x="5875516" y="2569183"/>
            <a:ext cx="782040" cy="257091"/>
            <a:chOff x="5739975" y="2800525"/>
            <a:chExt cx="930446" cy="318300"/>
          </a:xfrm>
        </p:grpSpPr>
        <p:sp>
          <p:nvSpPr>
            <p:cNvPr id="896" name="Google Shape;896;p92"/>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2"/>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2"/>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92"/>
          <p:cNvGrpSpPr/>
          <p:nvPr/>
        </p:nvGrpSpPr>
        <p:grpSpPr>
          <a:xfrm>
            <a:off x="2045103" y="2937958"/>
            <a:ext cx="782040" cy="257091"/>
            <a:chOff x="5739975" y="2800525"/>
            <a:chExt cx="930446" cy="318300"/>
          </a:xfrm>
        </p:grpSpPr>
        <p:sp>
          <p:nvSpPr>
            <p:cNvPr id="900" name="Google Shape;900;p92"/>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2"/>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2"/>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92"/>
          <p:cNvGrpSpPr/>
          <p:nvPr/>
        </p:nvGrpSpPr>
        <p:grpSpPr>
          <a:xfrm>
            <a:off x="2045103" y="3334270"/>
            <a:ext cx="782040" cy="257091"/>
            <a:chOff x="5739975" y="2800525"/>
            <a:chExt cx="930446" cy="318300"/>
          </a:xfrm>
        </p:grpSpPr>
        <p:sp>
          <p:nvSpPr>
            <p:cNvPr id="904" name="Google Shape;904;p92"/>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2"/>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2"/>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92"/>
          <p:cNvGrpSpPr/>
          <p:nvPr/>
        </p:nvGrpSpPr>
        <p:grpSpPr>
          <a:xfrm>
            <a:off x="2964066" y="3334270"/>
            <a:ext cx="782040" cy="257091"/>
            <a:chOff x="5739975" y="2800525"/>
            <a:chExt cx="930446" cy="318300"/>
          </a:xfrm>
        </p:grpSpPr>
        <p:sp>
          <p:nvSpPr>
            <p:cNvPr id="908" name="Google Shape;908;p92"/>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92"/>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2"/>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92"/>
          <p:cNvGrpSpPr/>
          <p:nvPr/>
        </p:nvGrpSpPr>
        <p:grpSpPr>
          <a:xfrm>
            <a:off x="2964066" y="2945508"/>
            <a:ext cx="782040" cy="257091"/>
            <a:chOff x="5739975" y="2800525"/>
            <a:chExt cx="930446" cy="318300"/>
          </a:xfrm>
        </p:grpSpPr>
        <p:sp>
          <p:nvSpPr>
            <p:cNvPr id="912" name="Google Shape;912;p92"/>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2"/>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2"/>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92"/>
          <p:cNvGrpSpPr/>
          <p:nvPr/>
        </p:nvGrpSpPr>
        <p:grpSpPr>
          <a:xfrm>
            <a:off x="4920991" y="2924795"/>
            <a:ext cx="782040" cy="257091"/>
            <a:chOff x="5739975" y="2800525"/>
            <a:chExt cx="930446" cy="318300"/>
          </a:xfrm>
        </p:grpSpPr>
        <p:sp>
          <p:nvSpPr>
            <p:cNvPr id="916" name="Google Shape;916;p92"/>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2"/>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2"/>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92"/>
          <p:cNvGrpSpPr/>
          <p:nvPr/>
        </p:nvGrpSpPr>
        <p:grpSpPr>
          <a:xfrm>
            <a:off x="4920991" y="3334270"/>
            <a:ext cx="782040" cy="257091"/>
            <a:chOff x="5739975" y="2800525"/>
            <a:chExt cx="930446" cy="318300"/>
          </a:xfrm>
        </p:grpSpPr>
        <p:sp>
          <p:nvSpPr>
            <p:cNvPr id="920" name="Google Shape;920;p92"/>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2"/>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2"/>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92"/>
          <p:cNvGrpSpPr/>
          <p:nvPr/>
        </p:nvGrpSpPr>
        <p:grpSpPr>
          <a:xfrm>
            <a:off x="5875516" y="2924795"/>
            <a:ext cx="782040" cy="257091"/>
            <a:chOff x="5739975" y="2800525"/>
            <a:chExt cx="930446" cy="318300"/>
          </a:xfrm>
        </p:grpSpPr>
        <p:sp>
          <p:nvSpPr>
            <p:cNvPr id="924" name="Google Shape;924;p92"/>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2"/>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2"/>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92"/>
          <p:cNvGrpSpPr/>
          <p:nvPr/>
        </p:nvGrpSpPr>
        <p:grpSpPr>
          <a:xfrm>
            <a:off x="5875516" y="3334270"/>
            <a:ext cx="782040" cy="257091"/>
            <a:chOff x="5739975" y="2800525"/>
            <a:chExt cx="930446" cy="318300"/>
          </a:xfrm>
        </p:grpSpPr>
        <p:sp>
          <p:nvSpPr>
            <p:cNvPr id="928" name="Google Shape;928;p92"/>
            <p:cNvSpPr/>
            <p:nvPr/>
          </p:nvSpPr>
          <p:spPr>
            <a:xfrm>
              <a:off x="5739975" y="2800525"/>
              <a:ext cx="257100" cy="3183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2"/>
            <p:cNvSpPr/>
            <p:nvPr/>
          </p:nvSpPr>
          <p:spPr>
            <a:xfrm>
              <a:off x="6086297" y="2873650"/>
              <a:ext cx="323892" cy="172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2"/>
            <p:cNvSpPr/>
            <p:nvPr/>
          </p:nvSpPr>
          <p:spPr>
            <a:xfrm>
              <a:off x="6499421" y="2873725"/>
              <a:ext cx="171000" cy="17190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1" name="Google Shape;931;p92"/>
          <p:cNvSpPr txBox="1"/>
          <p:nvPr/>
        </p:nvSpPr>
        <p:spPr>
          <a:xfrm>
            <a:off x="896525" y="4311450"/>
            <a:ext cx="62385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t>Goal Reached?    Yes     No</a:t>
            </a:r>
            <a:endParaRPr sz="1000"/>
          </a:p>
          <a:p>
            <a:pPr marL="0" lvl="0" indent="0" algn="l" rtl="0">
              <a:lnSpc>
                <a:spcPct val="115000"/>
              </a:lnSpc>
              <a:spcBef>
                <a:spcPts val="0"/>
              </a:spcBef>
              <a:spcAft>
                <a:spcPts val="0"/>
              </a:spcAft>
              <a:buNone/>
            </a:pPr>
            <a:r>
              <a:rPr lang="en" sz="1000"/>
              <a:t>Teacher Signature:___________________________________________________________</a:t>
            </a:r>
            <a:endParaRPr sz="1000"/>
          </a:p>
          <a:p>
            <a:pPr marL="0" lvl="0" indent="0" algn="l" rtl="0">
              <a:lnSpc>
                <a:spcPct val="115000"/>
              </a:lnSpc>
              <a:spcBef>
                <a:spcPts val="0"/>
              </a:spcBef>
              <a:spcAft>
                <a:spcPts val="0"/>
              </a:spcAft>
              <a:buNone/>
            </a:pPr>
            <a:r>
              <a:rPr lang="en" sz="1000"/>
              <a:t>Comments:____________________________________________________________________________</a:t>
            </a:r>
            <a:endParaRPr sz="1000"/>
          </a:p>
        </p:txBody>
      </p:sp>
      <p:sp>
        <p:nvSpPr>
          <p:cNvPr id="932" name="Google Shape;932;p92"/>
          <p:cNvSpPr txBox="1"/>
          <p:nvPr/>
        </p:nvSpPr>
        <p:spPr>
          <a:xfrm>
            <a:off x="1025175" y="1046250"/>
            <a:ext cx="2808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Name: </a:t>
            </a:r>
            <a:r>
              <a:rPr lang="en" sz="1000">
                <a:solidFill>
                  <a:schemeClr val="dk1"/>
                </a:solidFill>
              </a:rPr>
              <a:t>_____________________________</a:t>
            </a:r>
            <a:endParaRPr sz="1000"/>
          </a:p>
          <a:p>
            <a:pPr marL="0" lvl="0" indent="0" algn="l" rtl="0">
              <a:spcBef>
                <a:spcPts val="0"/>
              </a:spcBef>
              <a:spcAft>
                <a:spcPts val="0"/>
              </a:spcAft>
              <a:buNone/>
            </a:pPr>
            <a:r>
              <a:rPr lang="en" sz="1000"/>
              <a:t>Date: ________________________</a:t>
            </a:r>
            <a:endParaRPr sz="1000"/>
          </a:p>
        </p:txBody>
      </p:sp>
      <p:sp>
        <p:nvSpPr>
          <p:cNvPr id="933" name="Google Shape;933;p92"/>
          <p:cNvSpPr txBox="1"/>
          <p:nvPr/>
        </p:nvSpPr>
        <p:spPr>
          <a:xfrm>
            <a:off x="5101975" y="1088575"/>
            <a:ext cx="252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Points Goal:________</a:t>
            </a:r>
            <a:endParaRPr sz="1000"/>
          </a:p>
          <a:p>
            <a:pPr marL="0" lvl="0" indent="0" algn="l" rtl="0">
              <a:spcBef>
                <a:spcPts val="0"/>
              </a:spcBef>
              <a:spcAft>
                <a:spcPts val="0"/>
              </a:spcAft>
              <a:buNone/>
            </a:pPr>
            <a:r>
              <a:rPr lang="en" sz="1000"/>
              <a:t>Points Earned: __</a:t>
            </a:r>
            <a:r>
              <a:rPr lang="en" sz="1000" u="sng"/>
              <a:t>_/24 Points Possible</a:t>
            </a:r>
            <a:endParaRPr sz="1000" u="sng"/>
          </a:p>
        </p:txBody>
      </p:sp>
      <p:sp>
        <p:nvSpPr>
          <p:cNvPr id="934" name="Google Shape;934;p92"/>
          <p:cNvSpPr/>
          <p:nvPr/>
        </p:nvSpPr>
        <p:spPr>
          <a:xfrm>
            <a:off x="1865200" y="1967332"/>
            <a:ext cx="3055800" cy="1824900"/>
          </a:xfrm>
          <a:prstGeom prst="flowChartAlternateProcess">
            <a:avLst/>
          </a:prstGeom>
          <a:noFill/>
          <a:ln w="762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2"/>
          <p:cNvSpPr/>
          <p:nvPr/>
        </p:nvSpPr>
        <p:spPr>
          <a:xfrm>
            <a:off x="4029350" y="2530125"/>
            <a:ext cx="257100" cy="2571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2"/>
          <p:cNvSpPr/>
          <p:nvPr/>
        </p:nvSpPr>
        <p:spPr>
          <a:xfrm>
            <a:off x="4376300" y="2552525"/>
            <a:ext cx="257100" cy="257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100730" algn="ctr" rtl="0">
              <a:spcBef>
                <a:spcPts val="0"/>
              </a:spcBef>
              <a:spcAft>
                <a:spcPts val="0"/>
              </a:spcAft>
              <a:buNone/>
            </a:pPr>
            <a:r>
              <a:rPr lang="en" b="1"/>
              <a:t>?</a:t>
            </a:r>
            <a:endParaRPr b="1"/>
          </a:p>
        </p:txBody>
      </p:sp>
      <p:sp>
        <p:nvSpPr>
          <p:cNvPr id="937" name="Google Shape;937;p92"/>
          <p:cNvSpPr/>
          <p:nvPr/>
        </p:nvSpPr>
        <p:spPr>
          <a:xfrm>
            <a:off x="4031525" y="2888913"/>
            <a:ext cx="257100" cy="2571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2"/>
          <p:cNvSpPr/>
          <p:nvPr/>
        </p:nvSpPr>
        <p:spPr>
          <a:xfrm>
            <a:off x="4378475" y="2911313"/>
            <a:ext cx="257100" cy="257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100730" algn="ctr" rtl="0">
              <a:spcBef>
                <a:spcPts val="0"/>
              </a:spcBef>
              <a:spcAft>
                <a:spcPts val="0"/>
              </a:spcAft>
              <a:buNone/>
            </a:pPr>
            <a:r>
              <a:rPr lang="en" b="1"/>
              <a:t>?</a:t>
            </a:r>
            <a:endParaRPr b="1"/>
          </a:p>
        </p:txBody>
      </p:sp>
      <p:sp>
        <p:nvSpPr>
          <p:cNvPr id="939" name="Google Shape;939;p92"/>
          <p:cNvSpPr/>
          <p:nvPr/>
        </p:nvSpPr>
        <p:spPr>
          <a:xfrm>
            <a:off x="4031525" y="3270125"/>
            <a:ext cx="257100" cy="2571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2"/>
          <p:cNvSpPr/>
          <p:nvPr/>
        </p:nvSpPr>
        <p:spPr>
          <a:xfrm>
            <a:off x="4378475" y="3292525"/>
            <a:ext cx="257100" cy="257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100730" algn="ctr" rtl="0">
              <a:spcBef>
                <a:spcPts val="0"/>
              </a:spcBef>
              <a:spcAft>
                <a:spcPts val="0"/>
              </a:spcAft>
              <a:buNone/>
            </a:pPr>
            <a:r>
              <a:rPr lang="en" b="1"/>
              <a:t>?</a:t>
            </a:r>
            <a:endParaRPr b="1"/>
          </a:p>
        </p:txBody>
      </p:sp>
      <p:sp>
        <p:nvSpPr>
          <p:cNvPr id="941" name="Google Shape;941;p92"/>
          <p:cNvSpPr/>
          <p:nvPr/>
        </p:nvSpPr>
        <p:spPr>
          <a:xfrm>
            <a:off x="6877925" y="2518925"/>
            <a:ext cx="257100" cy="2571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2"/>
          <p:cNvSpPr/>
          <p:nvPr/>
        </p:nvSpPr>
        <p:spPr>
          <a:xfrm>
            <a:off x="7224875" y="2541325"/>
            <a:ext cx="257100" cy="257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100730" algn="ctr" rtl="0">
              <a:spcBef>
                <a:spcPts val="0"/>
              </a:spcBef>
              <a:spcAft>
                <a:spcPts val="0"/>
              </a:spcAft>
              <a:buNone/>
            </a:pPr>
            <a:r>
              <a:rPr lang="en" b="1"/>
              <a:t>?</a:t>
            </a:r>
            <a:endParaRPr b="1"/>
          </a:p>
        </p:txBody>
      </p:sp>
      <p:sp>
        <p:nvSpPr>
          <p:cNvPr id="943" name="Google Shape;943;p92"/>
          <p:cNvSpPr/>
          <p:nvPr/>
        </p:nvSpPr>
        <p:spPr>
          <a:xfrm>
            <a:off x="6906250" y="2877713"/>
            <a:ext cx="257100" cy="2571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2"/>
          <p:cNvSpPr/>
          <p:nvPr/>
        </p:nvSpPr>
        <p:spPr>
          <a:xfrm>
            <a:off x="7253200" y="2900113"/>
            <a:ext cx="257100" cy="257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100730" algn="ctr" rtl="0">
              <a:spcBef>
                <a:spcPts val="0"/>
              </a:spcBef>
              <a:spcAft>
                <a:spcPts val="0"/>
              </a:spcAft>
              <a:buNone/>
            </a:pPr>
            <a:r>
              <a:rPr lang="en" b="1"/>
              <a:t>?</a:t>
            </a:r>
            <a:endParaRPr b="1"/>
          </a:p>
        </p:txBody>
      </p:sp>
      <p:sp>
        <p:nvSpPr>
          <p:cNvPr id="945" name="Google Shape;945;p92"/>
          <p:cNvSpPr/>
          <p:nvPr/>
        </p:nvSpPr>
        <p:spPr>
          <a:xfrm>
            <a:off x="6906250" y="3335125"/>
            <a:ext cx="257100" cy="2571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2"/>
          <p:cNvSpPr/>
          <p:nvPr/>
        </p:nvSpPr>
        <p:spPr>
          <a:xfrm>
            <a:off x="7253200" y="3357525"/>
            <a:ext cx="257100" cy="257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100730" algn="ctr" rtl="0">
              <a:spcBef>
                <a:spcPts val="0"/>
              </a:spcBef>
              <a:spcAft>
                <a:spcPts val="0"/>
              </a:spcAft>
              <a:buNone/>
            </a:pPr>
            <a:r>
              <a:rPr lang="en" b="1"/>
              <a:t>?</a:t>
            </a:r>
            <a:endParaRPr b="1"/>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93"/>
          <p:cNvSpPr txBox="1">
            <a:spLocks noGrp="1"/>
          </p:cNvSpPr>
          <p:nvPr>
            <p:ph type="title"/>
          </p:nvPr>
        </p:nvSpPr>
        <p:spPr>
          <a:xfrm>
            <a:off x="311700" y="285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50"/>
              <a:t>Daily Progress Report (DPR)</a:t>
            </a:r>
            <a:r>
              <a:rPr lang="en" sz="2750">
                <a:solidFill>
                  <a:srgbClr val="0070C0"/>
                </a:solidFill>
              </a:rPr>
              <a:t> - Secondary Level</a:t>
            </a:r>
            <a:endParaRPr sz="2750">
              <a:solidFill>
                <a:srgbClr val="0070C0"/>
              </a:solidFill>
            </a:endParaRPr>
          </a:p>
          <a:p>
            <a:pPr marL="0" lvl="0" indent="0" algn="l" rtl="0">
              <a:spcBef>
                <a:spcPts val="0"/>
              </a:spcBef>
              <a:spcAft>
                <a:spcPts val="0"/>
              </a:spcAft>
              <a:buNone/>
            </a:pPr>
            <a:endParaRPr/>
          </a:p>
        </p:txBody>
      </p:sp>
      <p:sp>
        <p:nvSpPr>
          <p:cNvPr id="952" name="Google Shape;952;p93"/>
          <p:cNvSpPr/>
          <p:nvPr/>
        </p:nvSpPr>
        <p:spPr>
          <a:xfrm>
            <a:off x="791575" y="934400"/>
            <a:ext cx="8040900" cy="4064400"/>
          </a:xfrm>
          <a:prstGeom prst="rect">
            <a:avLst/>
          </a:prstGeom>
          <a:solidFill>
            <a:srgbClr val="F9F9F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953" name="Google Shape;953;p93"/>
          <p:cNvGraphicFramePr/>
          <p:nvPr/>
        </p:nvGraphicFramePr>
        <p:xfrm>
          <a:off x="1051625" y="1641125"/>
          <a:ext cx="7520750" cy="1920200"/>
        </p:xfrm>
        <a:graphic>
          <a:graphicData uri="http://schemas.openxmlformats.org/drawingml/2006/table">
            <a:tbl>
              <a:tblPr>
                <a:noFill/>
                <a:tableStyleId>{E83564B2-A66D-437B-9AE1-2319E39010B1}</a:tableStyleId>
              </a:tblPr>
              <a:tblGrid>
                <a:gridCol w="1504150">
                  <a:extLst>
                    <a:ext uri="{9D8B030D-6E8A-4147-A177-3AD203B41FA5}">
                      <a16:colId xmlns:a16="http://schemas.microsoft.com/office/drawing/2014/main" val="20000"/>
                    </a:ext>
                  </a:extLst>
                </a:gridCol>
                <a:gridCol w="1504150">
                  <a:extLst>
                    <a:ext uri="{9D8B030D-6E8A-4147-A177-3AD203B41FA5}">
                      <a16:colId xmlns:a16="http://schemas.microsoft.com/office/drawing/2014/main" val="20001"/>
                    </a:ext>
                  </a:extLst>
                </a:gridCol>
                <a:gridCol w="1504150">
                  <a:extLst>
                    <a:ext uri="{9D8B030D-6E8A-4147-A177-3AD203B41FA5}">
                      <a16:colId xmlns:a16="http://schemas.microsoft.com/office/drawing/2014/main" val="20002"/>
                    </a:ext>
                  </a:extLst>
                </a:gridCol>
                <a:gridCol w="1504150">
                  <a:extLst>
                    <a:ext uri="{9D8B030D-6E8A-4147-A177-3AD203B41FA5}">
                      <a16:colId xmlns:a16="http://schemas.microsoft.com/office/drawing/2014/main" val="20003"/>
                    </a:ext>
                  </a:extLst>
                </a:gridCol>
                <a:gridCol w="1504150">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en" sz="1000" b="1"/>
                        <a:t>Goal: </a:t>
                      </a:r>
                      <a:r>
                        <a:rPr lang="en" sz="1000">
                          <a:solidFill>
                            <a:schemeClr val="dk1"/>
                          </a:solidFill>
                        </a:rPr>
                        <a:t>We are…</a:t>
                      </a:r>
                      <a:endParaRPr sz="1000" b="1"/>
                    </a:p>
                  </a:txBody>
                  <a:tcPr marL="91425" marR="91425" marT="91425" marB="91425"/>
                </a:tc>
                <a:tc>
                  <a:txBody>
                    <a:bodyPr/>
                    <a:lstStyle/>
                    <a:p>
                      <a:pPr marL="0" lvl="0" indent="0" algn="ctr" rtl="0">
                        <a:spcBef>
                          <a:spcPts val="0"/>
                        </a:spcBef>
                        <a:spcAft>
                          <a:spcPts val="0"/>
                        </a:spcAft>
                        <a:buNone/>
                      </a:pPr>
                      <a:r>
                        <a:rPr lang="en" sz="1000" b="1"/>
                        <a:t>Period 1</a:t>
                      </a:r>
                      <a:endParaRPr sz="1000" b="1"/>
                    </a:p>
                  </a:txBody>
                  <a:tcPr marL="91425" marR="91425" marT="91425" marB="91425"/>
                </a:tc>
                <a:tc>
                  <a:txBody>
                    <a:bodyPr/>
                    <a:lstStyle/>
                    <a:p>
                      <a:pPr marL="0" lvl="0" indent="0" algn="ctr" rtl="0">
                        <a:spcBef>
                          <a:spcPts val="0"/>
                        </a:spcBef>
                        <a:spcAft>
                          <a:spcPts val="0"/>
                        </a:spcAft>
                        <a:buNone/>
                      </a:pPr>
                      <a:r>
                        <a:rPr lang="en" sz="1000" b="1"/>
                        <a:t>Period 2</a:t>
                      </a:r>
                      <a:endParaRPr sz="1000" b="1"/>
                    </a:p>
                  </a:txBody>
                  <a:tcPr marL="91425" marR="91425" marT="91425" marB="91425"/>
                </a:tc>
                <a:tc>
                  <a:txBody>
                    <a:bodyPr/>
                    <a:lstStyle/>
                    <a:p>
                      <a:pPr marL="0" lvl="0" indent="0" algn="ctr" rtl="0">
                        <a:spcBef>
                          <a:spcPts val="0"/>
                        </a:spcBef>
                        <a:spcAft>
                          <a:spcPts val="0"/>
                        </a:spcAft>
                        <a:buNone/>
                      </a:pPr>
                      <a:r>
                        <a:rPr lang="en" sz="1000" b="1"/>
                        <a:t>Period 3</a:t>
                      </a:r>
                      <a:endParaRPr sz="1000" b="1"/>
                    </a:p>
                  </a:txBody>
                  <a:tcPr marL="91425" marR="91425" marT="91425" marB="91425"/>
                </a:tc>
                <a:tc>
                  <a:txBody>
                    <a:bodyPr/>
                    <a:lstStyle/>
                    <a:p>
                      <a:pPr marL="0" lvl="0" indent="0" algn="ctr" rtl="0">
                        <a:spcBef>
                          <a:spcPts val="0"/>
                        </a:spcBef>
                        <a:spcAft>
                          <a:spcPts val="0"/>
                        </a:spcAft>
                        <a:buNone/>
                      </a:pPr>
                      <a:r>
                        <a:rPr lang="en" sz="1000" b="1"/>
                        <a:t>Comments</a:t>
                      </a:r>
                      <a:endParaRPr sz="10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t> Safe</a:t>
                      </a:r>
                      <a:endParaRPr sz="1000"/>
                    </a:p>
                  </a:txBody>
                  <a:tcPr marL="91425" marR="91425" marT="91425" marB="91425"/>
                </a:tc>
                <a:tc>
                  <a:txBody>
                    <a:bodyPr/>
                    <a:lstStyle/>
                    <a:p>
                      <a:pPr marL="0" lvl="0" indent="0" algn="ctr" rtl="0">
                        <a:spcBef>
                          <a:spcPts val="0"/>
                        </a:spcBef>
                        <a:spcAft>
                          <a:spcPts val="0"/>
                        </a:spcAft>
                        <a:buNone/>
                      </a:pPr>
                      <a:r>
                        <a:rPr lang="en" sz="1100" b="1"/>
                        <a:t>0  1  2</a:t>
                      </a:r>
                      <a:endParaRPr sz="1100" b="1"/>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endParaRPr sz="1100" b="1">
                        <a:solidFill>
                          <a:schemeClr val="dk1"/>
                        </a:solidFill>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000"/>
                        <a:t>Kind</a:t>
                      </a:r>
                      <a:endParaRPr sz="1000"/>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endParaRPr sz="1100" b="1">
                        <a:solidFill>
                          <a:schemeClr val="dk1"/>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000"/>
                        <a:t>Responsible</a:t>
                      </a:r>
                      <a:endParaRPr sz="1000"/>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endParaRPr sz="1100" b="1">
                        <a:solidFill>
                          <a:schemeClr val="dk1"/>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000" b="1"/>
                        <a:t>Total Points</a:t>
                      </a:r>
                      <a:endParaRPr sz="10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4"/>
                  </a:ext>
                </a:extLst>
              </a:tr>
            </a:tbl>
          </a:graphicData>
        </a:graphic>
      </p:graphicFrame>
      <p:sp>
        <p:nvSpPr>
          <p:cNvPr id="954" name="Google Shape;954;p93"/>
          <p:cNvSpPr txBox="1"/>
          <p:nvPr/>
        </p:nvSpPr>
        <p:spPr>
          <a:xfrm>
            <a:off x="2868325" y="1257900"/>
            <a:ext cx="4239600" cy="681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chemeClr val="dk1"/>
                </a:solidFill>
              </a:rPr>
              <a:t>Rating Scale: </a:t>
            </a:r>
            <a:r>
              <a:rPr lang="en" sz="1300" b="1">
                <a:solidFill>
                  <a:schemeClr val="dk1"/>
                </a:solidFill>
              </a:rPr>
              <a:t>2</a:t>
            </a:r>
            <a:r>
              <a:rPr lang="en" sz="1300">
                <a:solidFill>
                  <a:schemeClr val="dk1"/>
                </a:solidFill>
              </a:rPr>
              <a:t>-Great, </a:t>
            </a:r>
            <a:r>
              <a:rPr lang="en" sz="1300" b="1">
                <a:solidFill>
                  <a:schemeClr val="dk1"/>
                </a:solidFill>
              </a:rPr>
              <a:t>1-</a:t>
            </a:r>
            <a:r>
              <a:rPr lang="en" sz="1300">
                <a:solidFill>
                  <a:schemeClr val="dk1"/>
                </a:solidFill>
              </a:rPr>
              <a:t>Sorta, </a:t>
            </a:r>
            <a:r>
              <a:rPr lang="en" sz="1300" b="1">
                <a:solidFill>
                  <a:schemeClr val="dk1"/>
                </a:solidFill>
              </a:rPr>
              <a:t>0-</a:t>
            </a:r>
            <a:r>
              <a:rPr lang="en" sz="1300">
                <a:solidFill>
                  <a:schemeClr val="dk1"/>
                </a:solidFill>
              </a:rPr>
              <a:t>Try Again  </a:t>
            </a:r>
            <a:endParaRPr sz="1300">
              <a:solidFill>
                <a:schemeClr val="dk1"/>
              </a:solidFill>
            </a:endParaRPr>
          </a:p>
          <a:p>
            <a:pPr marL="0" lvl="0" indent="0" algn="l" rtl="0">
              <a:spcBef>
                <a:spcPts val="1000"/>
              </a:spcBef>
              <a:spcAft>
                <a:spcPts val="0"/>
              </a:spcAft>
              <a:buNone/>
            </a:pPr>
            <a:endParaRPr sz="900"/>
          </a:p>
        </p:txBody>
      </p:sp>
      <p:sp>
        <p:nvSpPr>
          <p:cNvPr id="955" name="Google Shape;955;p93"/>
          <p:cNvSpPr txBox="1"/>
          <p:nvPr/>
        </p:nvSpPr>
        <p:spPr>
          <a:xfrm>
            <a:off x="993775" y="951800"/>
            <a:ext cx="752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Name: _____________________________ 							Date: ___________</a:t>
            </a:r>
            <a:endParaRPr sz="1100"/>
          </a:p>
          <a:p>
            <a:pPr marL="0" lvl="0" indent="0" algn="l" rtl="0">
              <a:spcBef>
                <a:spcPts val="0"/>
              </a:spcBef>
              <a:spcAft>
                <a:spcPts val="0"/>
              </a:spcAft>
              <a:buNone/>
            </a:pPr>
            <a:endParaRPr sz="900" b="1"/>
          </a:p>
        </p:txBody>
      </p:sp>
      <p:sp>
        <p:nvSpPr>
          <p:cNvPr id="956" name="Google Shape;956;p93"/>
          <p:cNvSpPr txBox="1"/>
          <p:nvPr/>
        </p:nvSpPr>
        <p:spPr>
          <a:xfrm>
            <a:off x="984475" y="3561325"/>
            <a:ext cx="76551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Points Possible:</a:t>
            </a:r>
            <a:r>
              <a:rPr lang="en" sz="1000" u="sng"/>
              <a:t>  18 </a:t>
            </a:r>
            <a:r>
              <a:rPr lang="en" sz="1000"/>
              <a:t>  Goal to Meet:_____  Points Received:_____</a:t>
            </a:r>
            <a:endParaRPr sz="1000"/>
          </a:p>
          <a:p>
            <a:pPr marL="0" lvl="0" indent="0" algn="ctr" rtl="0">
              <a:spcBef>
                <a:spcPts val="0"/>
              </a:spcBef>
              <a:spcAft>
                <a:spcPts val="0"/>
              </a:spcAft>
              <a:buNone/>
            </a:pPr>
            <a:endParaRPr sz="1000"/>
          </a:p>
          <a:p>
            <a:pPr marL="0" lvl="0" indent="0" algn="ctr" rtl="0">
              <a:spcBef>
                <a:spcPts val="0"/>
              </a:spcBef>
              <a:spcAft>
                <a:spcPts val="0"/>
              </a:spcAft>
              <a:buNone/>
            </a:pPr>
            <a:r>
              <a:rPr lang="en" sz="1000"/>
              <a:t>Goal Met?   Yes   No	</a:t>
            </a:r>
            <a:endParaRPr sz="1000"/>
          </a:p>
          <a:p>
            <a:pPr marL="0" lvl="0" indent="0" algn="l" rtl="0">
              <a:lnSpc>
                <a:spcPct val="150000"/>
              </a:lnSpc>
              <a:spcBef>
                <a:spcPts val="0"/>
              </a:spcBef>
              <a:spcAft>
                <a:spcPts val="0"/>
              </a:spcAft>
              <a:buNone/>
            </a:pPr>
            <a:r>
              <a:rPr lang="en" sz="1000" b="1"/>
              <a:t>Comments</a:t>
            </a:r>
            <a:r>
              <a:rPr lang="en" sz="1000"/>
              <a:t>:_________________________________________________________________________________________________________________________________________________________________________________________________________</a:t>
            </a:r>
            <a:endParaRPr sz="1000" b="1"/>
          </a:p>
          <a:p>
            <a:pPr marL="0" lvl="0" indent="0" algn="l" rtl="0">
              <a:lnSpc>
                <a:spcPct val="150000"/>
              </a:lnSpc>
              <a:spcBef>
                <a:spcPts val="0"/>
              </a:spcBef>
              <a:spcAft>
                <a:spcPts val="0"/>
              </a:spcAft>
              <a:buNone/>
            </a:pPr>
            <a:r>
              <a:rPr lang="en" sz="1000" b="1"/>
              <a:t>Parent/Guardian  Signature</a:t>
            </a:r>
            <a:r>
              <a:rPr lang="en" sz="1000"/>
              <a:t>:________________________________________________________________</a:t>
            </a:r>
            <a:endParaRPr sz="10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94"/>
          <p:cNvSpPr txBox="1">
            <a:spLocks noGrp="1"/>
          </p:cNvSpPr>
          <p:nvPr>
            <p:ph type="title"/>
          </p:nvPr>
        </p:nvSpPr>
        <p:spPr>
          <a:xfrm>
            <a:off x="311700" y="285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50"/>
              <a:t>DPR</a:t>
            </a:r>
            <a:r>
              <a:rPr lang="en" sz="2750">
                <a:solidFill>
                  <a:srgbClr val="0070C0"/>
                </a:solidFill>
              </a:rPr>
              <a:t> - Secondary Level</a:t>
            </a:r>
            <a:r>
              <a:rPr lang="en">
                <a:solidFill>
                  <a:srgbClr val="0070C0"/>
                </a:solidFill>
              </a:rPr>
              <a:t>- Fading and Self-Monitoring</a:t>
            </a:r>
            <a:endParaRPr sz="2750">
              <a:solidFill>
                <a:srgbClr val="0070C0"/>
              </a:solidFill>
            </a:endParaRPr>
          </a:p>
          <a:p>
            <a:pPr marL="0" lvl="0" indent="0" algn="l" rtl="0">
              <a:spcBef>
                <a:spcPts val="0"/>
              </a:spcBef>
              <a:spcAft>
                <a:spcPts val="0"/>
              </a:spcAft>
              <a:buNone/>
            </a:pPr>
            <a:endParaRPr/>
          </a:p>
        </p:txBody>
      </p:sp>
      <p:sp>
        <p:nvSpPr>
          <p:cNvPr id="962" name="Google Shape;962;p94"/>
          <p:cNvSpPr/>
          <p:nvPr/>
        </p:nvSpPr>
        <p:spPr>
          <a:xfrm>
            <a:off x="791575" y="934400"/>
            <a:ext cx="8040900" cy="4064400"/>
          </a:xfrm>
          <a:prstGeom prst="rect">
            <a:avLst/>
          </a:prstGeom>
          <a:solidFill>
            <a:srgbClr val="F9F9F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963" name="Google Shape;963;p94"/>
          <p:cNvGraphicFramePr/>
          <p:nvPr/>
        </p:nvGraphicFramePr>
        <p:xfrm>
          <a:off x="1051625" y="1641125"/>
          <a:ext cx="7520625" cy="1843950"/>
        </p:xfrm>
        <a:graphic>
          <a:graphicData uri="http://schemas.openxmlformats.org/drawingml/2006/table">
            <a:tbl>
              <a:tblPr>
                <a:noFill/>
                <a:tableStyleId>{E83564B2-A66D-437B-9AE1-2319E39010B1}</a:tableStyleId>
              </a:tblPr>
              <a:tblGrid>
                <a:gridCol w="1074375">
                  <a:extLst>
                    <a:ext uri="{9D8B030D-6E8A-4147-A177-3AD203B41FA5}">
                      <a16:colId xmlns:a16="http://schemas.microsoft.com/office/drawing/2014/main" val="20000"/>
                    </a:ext>
                  </a:extLst>
                </a:gridCol>
                <a:gridCol w="1074375">
                  <a:extLst>
                    <a:ext uri="{9D8B030D-6E8A-4147-A177-3AD203B41FA5}">
                      <a16:colId xmlns:a16="http://schemas.microsoft.com/office/drawing/2014/main" val="20001"/>
                    </a:ext>
                  </a:extLst>
                </a:gridCol>
                <a:gridCol w="1074375">
                  <a:extLst>
                    <a:ext uri="{9D8B030D-6E8A-4147-A177-3AD203B41FA5}">
                      <a16:colId xmlns:a16="http://schemas.microsoft.com/office/drawing/2014/main" val="20002"/>
                    </a:ext>
                  </a:extLst>
                </a:gridCol>
                <a:gridCol w="1074375">
                  <a:extLst>
                    <a:ext uri="{9D8B030D-6E8A-4147-A177-3AD203B41FA5}">
                      <a16:colId xmlns:a16="http://schemas.microsoft.com/office/drawing/2014/main" val="20003"/>
                    </a:ext>
                  </a:extLst>
                </a:gridCol>
                <a:gridCol w="1074375">
                  <a:extLst>
                    <a:ext uri="{9D8B030D-6E8A-4147-A177-3AD203B41FA5}">
                      <a16:colId xmlns:a16="http://schemas.microsoft.com/office/drawing/2014/main" val="20004"/>
                    </a:ext>
                  </a:extLst>
                </a:gridCol>
                <a:gridCol w="1074375">
                  <a:extLst>
                    <a:ext uri="{9D8B030D-6E8A-4147-A177-3AD203B41FA5}">
                      <a16:colId xmlns:a16="http://schemas.microsoft.com/office/drawing/2014/main" val="20005"/>
                    </a:ext>
                  </a:extLst>
                </a:gridCol>
                <a:gridCol w="1074375">
                  <a:extLst>
                    <a:ext uri="{9D8B030D-6E8A-4147-A177-3AD203B41FA5}">
                      <a16:colId xmlns:a16="http://schemas.microsoft.com/office/drawing/2014/main" val="20006"/>
                    </a:ext>
                  </a:extLst>
                </a:gridCol>
              </a:tblGrid>
              <a:tr h="381000">
                <a:tc>
                  <a:txBody>
                    <a:bodyPr/>
                    <a:lstStyle/>
                    <a:p>
                      <a:pPr marL="0" lvl="0" indent="0" algn="l" rtl="0">
                        <a:spcBef>
                          <a:spcPts val="0"/>
                        </a:spcBef>
                        <a:spcAft>
                          <a:spcPts val="0"/>
                        </a:spcAft>
                        <a:buNone/>
                      </a:pPr>
                      <a:r>
                        <a:rPr lang="en" sz="1000" b="1"/>
                        <a:t>Goal: </a:t>
                      </a:r>
                      <a:r>
                        <a:rPr lang="en" sz="1000">
                          <a:solidFill>
                            <a:schemeClr val="dk1"/>
                          </a:solidFill>
                        </a:rPr>
                        <a:t>We are…</a:t>
                      </a:r>
                      <a:endParaRPr sz="1000" b="1"/>
                    </a:p>
                  </a:txBody>
                  <a:tcPr marL="91425" marR="91425" marT="91425" marB="91425"/>
                </a:tc>
                <a:tc>
                  <a:txBody>
                    <a:bodyPr/>
                    <a:lstStyle/>
                    <a:p>
                      <a:pPr marL="0" lvl="0" indent="0" algn="ctr" rtl="0">
                        <a:spcBef>
                          <a:spcPts val="0"/>
                        </a:spcBef>
                        <a:spcAft>
                          <a:spcPts val="0"/>
                        </a:spcAft>
                        <a:buNone/>
                      </a:pPr>
                      <a:r>
                        <a:rPr lang="en" sz="1000" b="1"/>
                        <a:t>Period 1</a:t>
                      </a:r>
                      <a:endParaRPr sz="1000" b="1"/>
                    </a:p>
                    <a:p>
                      <a:pPr marL="0" lvl="0" indent="0" algn="ctr" rtl="0">
                        <a:spcBef>
                          <a:spcPts val="0"/>
                        </a:spcBef>
                        <a:spcAft>
                          <a:spcPts val="0"/>
                        </a:spcAft>
                        <a:buNone/>
                      </a:pPr>
                      <a:r>
                        <a:rPr lang="en" sz="1000" b="1"/>
                        <a:t>TEACHER</a:t>
                      </a:r>
                      <a:endParaRPr sz="1000" b="1"/>
                    </a:p>
                  </a:txBody>
                  <a:tcPr marL="91425" marR="91425" marT="91425" marB="91425"/>
                </a:tc>
                <a:tc>
                  <a:txBody>
                    <a:bodyPr/>
                    <a:lstStyle/>
                    <a:p>
                      <a:pPr marL="0" lvl="0" indent="0" algn="ctr" rtl="0">
                        <a:spcBef>
                          <a:spcPts val="0"/>
                        </a:spcBef>
                        <a:spcAft>
                          <a:spcPts val="0"/>
                        </a:spcAft>
                        <a:buNone/>
                      </a:pPr>
                      <a:r>
                        <a:rPr lang="en" sz="1000" b="1"/>
                        <a:t>Period 1 </a:t>
                      </a:r>
                      <a:endParaRPr sz="1000" b="1"/>
                    </a:p>
                    <a:p>
                      <a:pPr marL="0" lvl="0" indent="0" algn="ctr" rtl="0">
                        <a:spcBef>
                          <a:spcPts val="0"/>
                        </a:spcBef>
                        <a:spcAft>
                          <a:spcPts val="0"/>
                        </a:spcAft>
                        <a:buNone/>
                      </a:pPr>
                      <a:r>
                        <a:rPr lang="en" sz="1000" b="1"/>
                        <a:t>ME</a:t>
                      </a:r>
                      <a:endParaRPr sz="1000" b="1"/>
                    </a:p>
                  </a:txBody>
                  <a:tcPr marL="91425" marR="91425" marT="91425" marB="91425"/>
                </a:tc>
                <a:tc>
                  <a:txBody>
                    <a:bodyPr/>
                    <a:lstStyle/>
                    <a:p>
                      <a:pPr marL="0" lvl="0" indent="0" algn="ctr" rtl="0">
                        <a:spcBef>
                          <a:spcPts val="0"/>
                        </a:spcBef>
                        <a:spcAft>
                          <a:spcPts val="0"/>
                        </a:spcAft>
                        <a:buNone/>
                      </a:pPr>
                      <a:r>
                        <a:rPr lang="en" sz="1000" b="1"/>
                        <a:t>Match</a:t>
                      </a:r>
                      <a:endParaRPr sz="1000" b="1"/>
                    </a:p>
                  </a:txBody>
                  <a:tcPr marL="91425" marR="91425" marT="91425" marB="91425"/>
                </a:tc>
                <a:tc>
                  <a:txBody>
                    <a:bodyPr/>
                    <a:lstStyle/>
                    <a:p>
                      <a:pPr marL="0" lvl="0" indent="0" algn="ctr" rtl="0">
                        <a:spcBef>
                          <a:spcPts val="0"/>
                        </a:spcBef>
                        <a:spcAft>
                          <a:spcPts val="0"/>
                        </a:spcAft>
                        <a:buNone/>
                      </a:pPr>
                      <a:r>
                        <a:rPr lang="en" sz="1000" b="1"/>
                        <a:t>Period 3</a:t>
                      </a:r>
                      <a:endParaRPr sz="1000" b="1"/>
                    </a:p>
                    <a:p>
                      <a:pPr marL="0" lvl="0" indent="0" algn="ctr" rtl="0">
                        <a:spcBef>
                          <a:spcPts val="0"/>
                        </a:spcBef>
                        <a:spcAft>
                          <a:spcPts val="0"/>
                        </a:spcAft>
                        <a:buNone/>
                      </a:pPr>
                      <a:r>
                        <a:rPr lang="en" sz="1000" b="1"/>
                        <a:t>TEACHER</a:t>
                      </a:r>
                      <a:endParaRPr sz="1000" b="1"/>
                    </a:p>
                  </a:txBody>
                  <a:tcPr marL="91425" marR="91425" marT="91425" marB="91425"/>
                </a:tc>
                <a:tc>
                  <a:txBody>
                    <a:bodyPr/>
                    <a:lstStyle/>
                    <a:p>
                      <a:pPr marL="0" lvl="0" indent="0" algn="ctr" rtl="0">
                        <a:spcBef>
                          <a:spcPts val="0"/>
                        </a:spcBef>
                        <a:spcAft>
                          <a:spcPts val="0"/>
                        </a:spcAft>
                        <a:buNone/>
                      </a:pPr>
                      <a:r>
                        <a:rPr lang="en" sz="1000" b="1"/>
                        <a:t>Period 3</a:t>
                      </a:r>
                      <a:endParaRPr sz="1000" b="1"/>
                    </a:p>
                    <a:p>
                      <a:pPr marL="0" lvl="0" indent="0" algn="ctr" rtl="0">
                        <a:spcBef>
                          <a:spcPts val="0"/>
                        </a:spcBef>
                        <a:spcAft>
                          <a:spcPts val="0"/>
                        </a:spcAft>
                        <a:buNone/>
                      </a:pPr>
                      <a:r>
                        <a:rPr lang="en" sz="1000" b="1"/>
                        <a:t>ME</a:t>
                      </a:r>
                      <a:endParaRPr sz="1000" b="1"/>
                    </a:p>
                  </a:txBody>
                  <a:tcPr marL="91425" marR="91425" marT="91425" marB="91425"/>
                </a:tc>
                <a:tc>
                  <a:txBody>
                    <a:bodyPr/>
                    <a:lstStyle/>
                    <a:p>
                      <a:pPr marL="0" lvl="0" indent="0" algn="ctr" rtl="0">
                        <a:spcBef>
                          <a:spcPts val="0"/>
                        </a:spcBef>
                        <a:spcAft>
                          <a:spcPts val="0"/>
                        </a:spcAft>
                        <a:buNone/>
                      </a:pPr>
                      <a:r>
                        <a:rPr lang="en" sz="1000" b="1"/>
                        <a:t>Match</a:t>
                      </a:r>
                      <a:endParaRPr sz="10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t>Responsible</a:t>
                      </a:r>
                      <a:endParaRPr sz="1000"/>
                    </a:p>
                    <a:p>
                      <a:pPr marL="0" lvl="0" indent="0" algn="l" rtl="0">
                        <a:spcBef>
                          <a:spcPts val="0"/>
                        </a:spcBef>
                        <a:spcAft>
                          <a:spcPts val="0"/>
                        </a:spcAft>
                        <a:buNone/>
                      </a:pPr>
                      <a:r>
                        <a:rPr lang="en" sz="1000"/>
                        <a:t>Overall</a:t>
                      </a:r>
                      <a:endParaRPr sz="1000"/>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100%</a:t>
                      </a:r>
                      <a:endParaRPr sz="1100" b="1">
                        <a:solidFill>
                          <a:schemeClr val="dk1"/>
                        </a:solidFill>
                      </a:endParaRPr>
                    </a:p>
                  </a:txBody>
                  <a:tcPr marL="91425" marR="91425" marT="91425" marB="91425"/>
                </a:tc>
                <a:tc>
                  <a:txBody>
                    <a:bodyPr/>
                    <a:lstStyle/>
                    <a:p>
                      <a:pPr marL="0" lvl="0" indent="0" algn="ctr" rtl="0">
                        <a:spcBef>
                          <a:spcPts val="0"/>
                        </a:spcBef>
                        <a:spcAft>
                          <a:spcPts val="0"/>
                        </a:spcAft>
                        <a:buClr>
                          <a:srgbClr val="000000"/>
                        </a:buClr>
                        <a:buSzPts val="1100"/>
                        <a:buFont typeface="Arial"/>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Clr>
                          <a:srgbClr val="000000"/>
                        </a:buClr>
                        <a:buSzPts val="1100"/>
                        <a:buFont typeface="Arial"/>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100" b="1">
                          <a:solidFill>
                            <a:schemeClr val="dk1"/>
                          </a:solidFill>
                        </a:rPr>
                        <a:t>100%</a:t>
                      </a:r>
                      <a:endParaRPr sz="1100" b="1">
                        <a:solidFill>
                          <a:schemeClr val="dk1"/>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000"/>
                        <a:t>Turn-In</a:t>
                      </a:r>
                      <a:endParaRPr sz="1000"/>
                    </a:p>
                    <a:p>
                      <a:pPr marL="0" lvl="0" indent="0" algn="l" rtl="0">
                        <a:spcBef>
                          <a:spcPts val="0"/>
                        </a:spcBef>
                        <a:spcAft>
                          <a:spcPts val="0"/>
                        </a:spcAft>
                        <a:buNone/>
                      </a:pPr>
                      <a:r>
                        <a:rPr lang="en" sz="1000"/>
                        <a:t>Homework</a:t>
                      </a:r>
                      <a:endParaRPr sz="10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100" b="1">
                          <a:solidFill>
                            <a:schemeClr val="dk1"/>
                          </a:solidFill>
                        </a:rPr>
                        <a:t>0  1 </a:t>
                      </a:r>
                      <a:endParaRPr sz="1100" b="1">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100" b="1">
                          <a:solidFill>
                            <a:schemeClr val="dk1"/>
                          </a:solidFill>
                        </a:rPr>
                        <a:t>0  1 </a:t>
                      </a:r>
                      <a:endParaRPr sz="1100" b="1">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100" b="1">
                          <a:solidFill>
                            <a:schemeClr val="dk1"/>
                          </a:solidFill>
                        </a:rPr>
                        <a:t>100%</a:t>
                      </a:r>
                      <a:endParaRPr sz="1100" b="1">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100" b="1">
                          <a:solidFill>
                            <a:schemeClr val="dk1"/>
                          </a:solidFill>
                        </a:rPr>
                        <a:t>0  1 </a:t>
                      </a:r>
                      <a:endParaRPr sz="1100" b="1">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100" b="1">
                          <a:solidFill>
                            <a:schemeClr val="dk1"/>
                          </a:solidFill>
                        </a:rPr>
                        <a:t>0  1 </a:t>
                      </a:r>
                      <a:endParaRPr sz="1100" b="1">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100" b="1">
                          <a:solidFill>
                            <a:schemeClr val="dk1"/>
                          </a:solidFill>
                        </a:rPr>
                        <a:t>100%</a:t>
                      </a:r>
                      <a:endParaRPr sz="1100" b="1">
                        <a:solidFill>
                          <a:schemeClr val="dk1"/>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000" b="1"/>
                        <a:t>Total Points</a:t>
                      </a:r>
                      <a:endParaRPr sz="10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bl>
          </a:graphicData>
        </a:graphic>
      </p:graphicFrame>
      <p:sp>
        <p:nvSpPr>
          <p:cNvPr id="964" name="Google Shape;964;p94"/>
          <p:cNvSpPr txBox="1"/>
          <p:nvPr/>
        </p:nvSpPr>
        <p:spPr>
          <a:xfrm>
            <a:off x="2868325" y="1257900"/>
            <a:ext cx="4239600" cy="681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chemeClr val="dk1"/>
                </a:solidFill>
              </a:rPr>
              <a:t>Rating Scale: </a:t>
            </a:r>
            <a:r>
              <a:rPr lang="en" sz="1300" b="1">
                <a:solidFill>
                  <a:schemeClr val="dk1"/>
                </a:solidFill>
              </a:rPr>
              <a:t>2</a:t>
            </a:r>
            <a:r>
              <a:rPr lang="en" sz="1300">
                <a:solidFill>
                  <a:schemeClr val="dk1"/>
                </a:solidFill>
              </a:rPr>
              <a:t>-Great, </a:t>
            </a:r>
            <a:r>
              <a:rPr lang="en" sz="1300" b="1">
                <a:solidFill>
                  <a:schemeClr val="dk1"/>
                </a:solidFill>
              </a:rPr>
              <a:t>1-</a:t>
            </a:r>
            <a:r>
              <a:rPr lang="en" sz="1300">
                <a:solidFill>
                  <a:schemeClr val="dk1"/>
                </a:solidFill>
              </a:rPr>
              <a:t>Sorta, </a:t>
            </a:r>
            <a:r>
              <a:rPr lang="en" sz="1300" b="1">
                <a:solidFill>
                  <a:schemeClr val="dk1"/>
                </a:solidFill>
              </a:rPr>
              <a:t>0-</a:t>
            </a:r>
            <a:r>
              <a:rPr lang="en" sz="1300">
                <a:solidFill>
                  <a:schemeClr val="dk1"/>
                </a:solidFill>
              </a:rPr>
              <a:t>Try Again  </a:t>
            </a:r>
            <a:endParaRPr sz="1300">
              <a:solidFill>
                <a:schemeClr val="dk1"/>
              </a:solidFill>
            </a:endParaRPr>
          </a:p>
          <a:p>
            <a:pPr marL="0" lvl="0" indent="0" algn="l" rtl="0">
              <a:spcBef>
                <a:spcPts val="1000"/>
              </a:spcBef>
              <a:spcAft>
                <a:spcPts val="0"/>
              </a:spcAft>
              <a:buNone/>
            </a:pPr>
            <a:endParaRPr sz="900"/>
          </a:p>
        </p:txBody>
      </p:sp>
      <p:sp>
        <p:nvSpPr>
          <p:cNvPr id="965" name="Google Shape;965;p94"/>
          <p:cNvSpPr txBox="1"/>
          <p:nvPr/>
        </p:nvSpPr>
        <p:spPr>
          <a:xfrm>
            <a:off x="993775" y="951800"/>
            <a:ext cx="752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Name: _____________________________ 							Date: ___________</a:t>
            </a:r>
            <a:endParaRPr sz="1100"/>
          </a:p>
          <a:p>
            <a:pPr marL="0" lvl="0" indent="0" algn="l" rtl="0">
              <a:spcBef>
                <a:spcPts val="0"/>
              </a:spcBef>
              <a:spcAft>
                <a:spcPts val="0"/>
              </a:spcAft>
              <a:buNone/>
            </a:pPr>
            <a:endParaRPr sz="900" b="1"/>
          </a:p>
        </p:txBody>
      </p:sp>
      <p:sp>
        <p:nvSpPr>
          <p:cNvPr id="966" name="Google Shape;966;p94"/>
          <p:cNvSpPr txBox="1"/>
          <p:nvPr/>
        </p:nvSpPr>
        <p:spPr>
          <a:xfrm>
            <a:off x="984475" y="3561325"/>
            <a:ext cx="76551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Points Possible:</a:t>
            </a:r>
            <a:r>
              <a:rPr lang="en" sz="1000" u="sng"/>
              <a:t>   </a:t>
            </a:r>
            <a:r>
              <a:rPr lang="en" sz="1000"/>
              <a:t>  Goal to Meet:_____  Points Received:_____</a:t>
            </a:r>
            <a:endParaRPr sz="1000"/>
          </a:p>
          <a:p>
            <a:pPr marL="0" lvl="0" indent="0" algn="ctr" rtl="0">
              <a:spcBef>
                <a:spcPts val="0"/>
              </a:spcBef>
              <a:spcAft>
                <a:spcPts val="0"/>
              </a:spcAft>
              <a:buNone/>
            </a:pPr>
            <a:endParaRPr sz="1000"/>
          </a:p>
          <a:p>
            <a:pPr marL="0" lvl="0" indent="0" algn="ctr" rtl="0">
              <a:spcBef>
                <a:spcPts val="0"/>
              </a:spcBef>
              <a:spcAft>
                <a:spcPts val="0"/>
              </a:spcAft>
              <a:buNone/>
            </a:pPr>
            <a:r>
              <a:rPr lang="en" sz="1000"/>
              <a:t>Goal Met?   Yes   No	</a:t>
            </a:r>
            <a:endParaRPr sz="1000"/>
          </a:p>
          <a:p>
            <a:pPr marL="0" lvl="0" indent="0" algn="l" rtl="0">
              <a:lnSpc>
                <a:spcPct val="150000"/>
              </a:lnSpc>
              <a:spcBef>
                <a:spcPts val="0"/>
              </a:spcBef>
              <a:spcAft>
                <a:spcPts val="0"/>
              </a:spcAft>
              <a:buNone/>
            </a:pPr>
            <a:r>
              <a:rPr lang="en" sz="1000" b="1"/>
              <a:t>Comments</a:t>
            </a:r>
            <a:r>
              <a:rPr lang="en" sz="1000"/>
              <a:t>:_________________________________________________________________________________________________________________________________________________________________________________________________________</a:t>
            </a:r>
            <a:endParaRPr sz="1000" b="1"/>
          </a:p>
          <a:p>
            <a:pPr marL="0" lvl="0" indent="0" algn="l" rtl="0">
              <a:lnSpc>
                <a:spcPct val="150000"/>
              </a:lnSpc>
              <a:spcBef>
                <a:spcPts val="0"/>
              </a:spcBef>
              <a:spcAft>
                <a:spcPts val="0"/>
              </a:spcAft>
              <a:buNone/>
            </a:pPr>
            <a:r>
              <a:rPr lang="en" sz="1000" b="1"/>
              <a:t>Parent/Guardian  Signature</a:t>
            </a:r>
            <a:r>
              <a:rPr lang="en" sz="1000"/>
              <a:t>:________________________________________________________________</a:t>
            </a:r>
            <a:endParaRPr sz="10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95"/>
          <p:cNvSpPr txBox="1">
            <a:spLocks noGrp="1"/>
          </p:cNvSpPr>
          <p:nvPr>
            <p:ph type="title"/>
          </p:nvPr>
        </p:nvSpPr>
        <p:spPr>
          <a:xfrm>
            <a:off x="311700" y="285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50"/>
              <a:t>DPR</a:t>
            </a:r>
            <a:r>
              <a:rPr lang="en" sz="2750">
                <a:solidFill>
                  <a:srgbClr val="0070C0"/>
                </a:solidFill>
              </a:rPr>
              <a:t> - Secondary Level</a:t>
            </a:r>
            <a:r>
              <a:rPr lang="en">
                <a:solidFill>
                  <a:srgbClr val="0070C0"/>
                </a:solidFill>
              </a:rPr>
              <a:t>- Fading and Self-Monitoring</a:t>
            </a:r>
            <a:endParaRPr sz="2750">
              <a:solidFill>
                <a:srgbClr val="0070C0"/>
              </a:solidFill>
            </a:endParaRPr>
          </a:p>
          <a:p>
            <a:pPr marL="0" lvl="0" indent="0" algn="l" rtl="0">
              <a:spcBef>
                <a:spcPts val="0"/>
              </a:spcBef>
              <a:spcAft>
                <a:spcPts val="0"/>
              </a:spcAft>
              <a:buNone/>
            </a:pPr>
            <a:endParaRPr/>
          </a:p>
        </p:txBody>
      </p:sp>
      <p:sp>
        <p:nvSpPr>
          <p:cNvPr id="972" name="Google Shape;972;p95"/>
          <p:cNvSpPr/>
          <p:nvPr/>
        </p:nvSpPr>
        <p:spPr>
          <a:xfrm>
            <a:off x="791575" y="934400"/>
            <a:ext cx="8040900" cy="4064400"/>
          </a:xfrm>
          <a:prstGeom prst="rect">
            <a:avLst/>
          </a:prstGeom>
          <a:solidFill>
            <a:srgbClr val="F9F9F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973" name="Google Shape;973;p95"/>
          <p:cNvGraphicFramePr/>
          <p:nvPr/>
        </p:nvGraphicFramePr>
        <p:xfrm>
          <a:off x="1051625" y="1641125"/>
          <a:ext cx="7520625" cy="1996350"/>
        </p:xfrm>
        <a:graphic>
          <a:graphicData uri="http://schemas.openxmlformats.org/drawingml/2006/table">
            <a:tbl>
              <a:tblPr>
                <a:noFill/>
                <a:tableStyleId>{E83564B2-A66D-437B-9AE1-2319E39010B1}</a:tableStyleId>
              </a:tblPr>
              <a:tblGrid>
                <a:gridCol w="1242250">
                  <a:extLst>
                    <a:ext uri="{9D8B030D-6E8A-4147-A177-3AD203B41FA5}">
                      <a16:colId xmlns:a16="http://schemas.microsoft.com/office/drawing/2014/main" val="20000"/>
                    </a:ext>
                  </a:extLst>
                </a:gridCol>
                <a:gridCol w="906500">
                  <a:extLst>
                    <a:ext uri="{9D8B030D-6E8A-4147-A177-3AD203B41FA5}">
                      <a16:colId xmlns:a16="http://schemas.microsoft.com/office/drawing/2014/main" val="20001"/>
                    </a:ext>
                  </a:extLst>
                </a:gridCol>
                <a:gridCol w="1074375">
                  <a:extLst>
                    <a:ext uri="{9D8B030D-6E8A-4147-A177-3AD203B41FA5}">
                      <a16:colId xmlns:a16="http://schemas.microsoft.com/office/drawing/2014/main" val="20002"/>
                    </a:ext>
                  </a:extLst>
                </a:gridCol>
                <a:gridCol w="1074375">
                  <a:extLst>
                    <a:ext uri="{9D8B030D-6E8A-4147-A177-3AD203B41FA5}">
                      <a16:colId xmlns:a16="http://schemas.microsoft.com/office/drawing/2014/main" val="20003"/>
                    </a:ext>
                  </a:extLst>
                </a:gridCol>
                <a:gridCol w="1074375">
                  <a:extLst>
                    <a:ext uri="{9D8B030D-6E8A-4147-A177-3AD203B41FA5}">
                      <a16:colId xmlns:a16="http://schemas.microsoft.com/office/drawing/2014/main" val="20004"/>
                    </a:ext>
                  </a:extLst>
                </a:gridCol>
                <a:gridCol w="1074375">
                  <a:extLst>
                    <a:ext uri="{9D8B030D-6E8A-4147-A177-3AD203B41FA5}">
                      <a16:colId xmlns:a16="http://schemas.microsoft.com/office/drawing/2014/main" val="20005"/>
                    </a:ext>
                  </a:extLst>
                </a:gridCol>
                <a:gridCol w="1074375">
                  <a:extLst>
                    <a:ext uri="{9D8B030D-6E8A-4147-A177-3AD203B41FA5}">
                      <a16:colId xmlns:a16="http://schemas.microsoft.com/office/drawing/2014/main" val="20006"/>
                    </a:ext>
                  </a:extLst>
                </a:gridCol>
              </a:tblGrid>
              <a:tr h="381000">
                <a:tc>
                  <a:txBody>
                    <a:bodyPr/>
                    <a:lstStyle/>
                    <a:p>
                      <a:pPr marL="0" lvl="0" indent="0" algn="l" rtl="0">
                        <a:spcBef>
                          <a:spcPts val="0"/>
                        </a:spcBef>
                        <a:spcAft>
                          <a:spcPts val="0"/>
                        </a:spcAft>
                        <a:buNone/>
                      </a:pPr>
                      <a:r>
                        <a:rPr lang="en" sz="1000" b="1"/>
                        <a:t>Goal: </a:t>
                      </a:r>
                      <a:r>
                        <a:rPr lang="en" sz="1000">
                          <a:solidFill>
                            <a:schemeClr val="dk1"/>
                          </a:solidFill>
                        </a:rPr>
                        <a:t>We are…</a:t>
                      </a:r>
                      <a:endParaRPr sz="1000" b="1"/>
                    </a:p>
                  </a:txBody>
                  <a:tcPr marL="91425" marR="91425" marT="91425" marB="91425"/>
                </a:tc>
                <a:tc>
                  <a:txBody>
                    <a:bodyPr/>
                    <a:lstStyle/>
                    <a:p>
                      <a:pPr marL="0" lvl="0" indent="0" algn="ctr" rtl="0">
                        <a:spcBef>
                          <a:spcPts val="0"/>
                        </a:spcBef>
                        <a:spcAft>
                          <a:spcPts val="0"/>
                        </a:spcAft>
                        <a:buNone/>
                      </a:pPr>
                      <a:r>
                        <a:rPr lang="en" sz="1000" b="1"/>
                        <a:t>Period 1</a:t>
                      </a:r>
                      <a:endParaRPr sz="1000" b="1"/>
                    </a:p>
                    <a:p>
                      <a:pPr marL="0" lvl="0" indent="0" algn="ctr" rtl="0">
                        <a:spcBef>
                          <a:spcPts val="0"/>
                        </a:spcBef>
                        <a:spcAft>
                          <a:spcPts val="0"/>
                        </a:spcAft>
                        <a:buNone/>
                      </a:pPr>
                      <a:r>
                        <a:rPr lang="en" sz="1000" b="1"/>
                        <a:t>TEACHER</a:t>
                      </a:r>
                      <a:endParaRPr sz="1000" b="1"/>
                    </a:p>
                  </a:txBody>
                  <a:tcPr marL="91425" marR="91425" marT="91425" marB="91425"/>
                </a:tc>
                <a:tc>
                  <a:txBody>
                    <a:bodyPr/>
                    <a:lstStyle/>
                    <a:p>
                      <a:pPr marL="0" lvl="0" indent="0" algn="ctr" rtl="0">
                        <a:spcBef>
                          <a:spcPts val="0"/>
                        </a:spcBef>
                        <a:spcAft>
                          <a:spcPts val="0"/>
                        </a:spcAft>
                        <a:buNone/>
                      </a:pPr>
                      <a:r>
                        <a:rPr lang="en" sz="1000" b="1"/>
                        <a:t>Period 1 </a:t>
                      </a:r>
                      <a:endParaRPr sz="1000" b="1"/>
                    </a:p>
                    <a:p>
                      <a:pPr marL="0" lvl="0" indent="0" algn="ctr" rtl="0">
                        <a:spcBef>
                          <a:spcPts val="0"/>
                        </a:spcBef>
                        <a:spcAft>
                          <a:spcPts val="0"/>
                        </a:spcAft>
                        <a:buNone/>
                      </a:pPr>
                      <a:r>
                        <a:rPr lang="en" sz="1000" b="1"/>
                        <a:t>ME</a:t>
                      </a:r>
                      <a:endParaRPr sz="1000" b="1"/>
                    </a:p>
                  </a:txBody>
                  <a:tcPr marL="91425" marR="91425" marT="91425" marB="91425"/>
                </a:tc>
                <a:tc>
                  <a:txBody>
                    <a:bodyPr/>
                    <a:lstStyle/>
                    <a:p>
                      <a:pPr marL="0" lvl="0" indent="0" algn="ctr" rtl="0">
                        <a:spcBef>
                          <a:spcPts val="0"/>
                        </a:spcBef>
                        <a:spcAft>
                          <a:spcPts val="0"/>
                        </a:spcAft>
                        <a:buNone/>
                      </a:pPr>
                      <a:r>
                        <a:rPr lang="en" sz="1000" b="1"/>
                        <a:t>Match</a:t>
                      </a:r>
                      <a:endParaRPr sz="1000" b="1"/>
                    </a:p>
                  </a:txBody>
                  <a:tcPr marL="91425" marR="91425" marT="91425" marB="91425"/>
                </a:tc>
                <a:tc>
                  <a:txBody>
                    <a:bodyPr/>
                    <a:lstStyle/>
                    <a:p>
                      <a:pPr marL="0" lvl="0" indent="0" algn="ctr" rtl="0">
                        <a:spcBef>
                          <a:spcPts val="0"/>
                        </a:spcBef>
                        <a:spcAft>
                          <a:spcPts val="0"/>
                        </a:spcAft>
                        <a:buNone/>
                      </a:pPr>
                      <a:r>
                        <a:rPr lang="en" sz="1000" b="1"/>
                        <a:t>Period 3</a:t>
                      </a:r>
                      <a:endParaRPr sz="1000" b="1"/>
                    </a:p>
                    <a:p>
                      <a:pPr marL="0" lvl="0" indent="0" algn="ctr" rtl="0">
                        <a:spcBef>
                          <a:spcPts val="0"/>
                        </a:spcBef>
                        <a:spcAft>
                          <a:spcPts val="0"/>
                        </a:spcAft>
                        <a:buNone/>
                      </a:pPr>
                      <a:r>
                        <a:rPr lang="en" sz="1000" b="1"/>
                        <a:t>TEACHER</a:t>
                      </a:r>
                      <a:endParaRPr sz="1000" b="1"/>
                    </a:p>
                  </a:txBody>
                  <a:tcPr marL="91425" marR="91425" marT="91425" marB="91425"/>
                </a:tc>
                <a:tc>
                  <a:txBody>
                    <a:bodyPr/>
                    <a:lstStyle/>
                    <a:p>
                      <a:pPr marL="0" lvl="0" indent="0" algn="ctr" rtl="0">
                        <a:spcBef>
                          <a:spcPts val="0"/>
                        </a:spcBef>
                        <a:spcAft>
                          <a:spcPts val="0"/>
                        </a:spcAft>
                        <a:buNone/>
                      </a:pPr>
                      <a:r>
                        <a:rPr lang="en" sz="1000" b="1"/>
                        <a:t>Period 3</a:t>
                      </a:r>
                      <a:endParaRPr sz="1000" b="1"/>
                    </a:p>
                    <a:p>
                      <a:pPr marL="0" lvl="0" indent="0" algn="ctr" rtl="0">
                        <a:spcBef>
                          <a:spcPts val="0"/>
                        </a:spcBef>
                        <a:spcAft>
                          <a:spcPts val="0"/>
                        </a:spcAft>
                        <a:buNone/>
                      </a:pPr>
                      <a:r>
                        <a:rPr lang="en" sz="1000" b="1"/>
                        <a:t>ME</a:t>
                      </a:r>
                      <a:endParaRPr sz="1000" b="1"/>
                    </a:p>
                  </a:txBody>
                  <a:tcPr marL="91425" marR="91425" marT="91425" marB="91425"/>
                </a:tc>
                <a:tc>
                  <a:txBody>
                    <a:bodyPr/>
                    <a:lstStyle/>
                    <a:p>
                      <a:pPr marL="0" lvl="0" indent="0" algn="ctr" rtl="0">
                        <a:spcBef>
                          <a:spcPts val="0"/>
                        </a:spcBef>
                        <a:spcAft>
                          <a:spcPts val="0"/>
                        </a:spcAft>
                        <a:buNone/>
                      </a:pPr>
                      <a:r>
                        <a:rPr lang="en" sz="1000" b="1"/>
                        <a:t>Match</a:t>
                      </a:r>
                      <a:endParaRPr sz="10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t>Responsible</a:t>
                      </a:r>
                      <a:endParaRPr sz="1000"/>
                    </a:p>
                    <a:p>
                      <a:pPr marL="0" lvl="0" indent="0" algn="l" rtl="0">
                        <a:spcBef>
                          <a:spcPts val="0"/>
                        </a:spcBef>
                        <a:spcAft>
                          <a:spcPts val="0"/>
                        </a:spcAft>
                        <a:buNone/>
                      </a:pPr>
                      <a:r>
                        <a:rPr lang="en" sz="1000"/>
                        <a:t>Overall</a:t>
                      </a:r>
                      <a:endParaRPr sz="1000"/>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Yes   No</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Yes   No</a:t>
                      </a:r>
                      <a:endParaRPr sz="1100" b="1">
                        <a:solidFill>
                          <a:schemeClr val="dk1"/>
                        </a:solidFill>
                      </a:endParaRPr>
                    </a:p>
                  </a:txBody>
                  <a:tcPr marL="91425" marR="91425" marT="91425" marB="91425"/>
                </a:tc>
                <a:extLst>
                  <a:ext uri="{0D108BD9-81ED-4DB2-BD59-A6C34878D82A}">
                    <a16:rowId xmlns:a16="http://schemas.microsoft.com/office/drawing/2014/main" val="10001"/>
                  </a:ext>
                </a:extLst>
              </a:tr>
              <a:tr h="381000">
                <a:tc>
                  <a:txBody>
                    <a:bodyPr/>
                    <a:lstStyle/>
                    <a:p>
                      <a:pPr marL="228600" lvl="0" indent="0" algn="l" rtl="0">
                        <a:spcBef>
                          <a:spcPts val="0"/>
                        </a:spcBef>
                        <a:spcAft>
                          <a:spcPts val="0"/>
                        </a:spcAft>
                        <a:buNone/>
                      </a:pPr>
                      <a:r>
                        <a:rPr lang="en" sz="1000"/>
                        <a:t>Turn-In</a:t>
                      </a:r>
                      <a:endParaRPr sz="1000"/>
                    </a:p>
                    <a:p>
                      <a:pPr marL="228600" lvl="0" indent="0" algn="l" rtl="0">
                        <a:spcBef>
                          <a:spcPts val="0"/>
                        </a:spcBef>
                        <a:spcAft>
                          <a:spcPts val="0"/>
                        </a:spcAft>
                        <a:buNone/>
                      </a:pPr>
                      <a:r>
                        <a:rPr lang="en" sz="1000"/>
                        <a:t>Homework</a:t>
                      </a:r>
                      <a:endParaRPr sz="1000"/>
                    </a:p>
                    <a:p>
                      <a:pPr marL="228600" lvl="0" indent="0" algn="l" rtl="0">
                        <a:spcBef>
                          <a:spcPts val="0"/>
                        </a:spcBef>
                        <a:spcAft>
                          <a:spcPts val="0"/>
                        </a:spcAft>
                        <a:buNone/>
                      </a:pPr>
                      <a:r>
                        <a:rPr lang="en" sz="1000"/>
                        <a:t>At Class Start</a:t>
                      </a:r>
                      <a:endParaRPr sz="1000"/>
                    </a:p>
                  </a:txBody>
                  <a:tcPr marL="91425" marR="91425" marT="91425" marB="91425"/>
                </a:tc>
                <a:tc>
                  <a:txBody>
                    <a:bodyPr/>
                    <a:lstStyle/>
                    <a:p>
                      <a:pPr marL="0" lvl="0" indent="0" algn="ctr" rtl="0">
                        <a:spcBef>
                          <a:spcPts val="0"/>
                        </a:spcBef>
                        <a:spcAft>
                          <a:spcPts val="0"/>
                        </a:spcAft>
                        <a:buNone/>
                      </a:pPr>
                      <a:r>
                        <a:rPr lang="en" sz="1100" b="1">
                          <a:solidFill>
                            <a:schemeClr val="dk1"/>
                          </a:solidFill>
                        </a:rPr>
                        <a:t>0  1 </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Yes   No</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Yes   No</a:t>
                      </a:r>
                      <a:endParaRPr sz="1100" b="1">
                        <a:solidFill>
                          <a:schemeClr val="dk1"/>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000" b="1"/>
                        <a:t>Total Points</a:t>
                      </a:r>
                      <a:endParaRPr sz="10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bl>
          </a:graphicData>
        </a:graphic>
      </p:graphicFrame>
      <p:sp>
        <p:nvSpPr>
          <p:cNvPr id="974" name="Google Shape;974;p95"/>
          <p:cNvSpPr txBox="1"/>
          <p:nvPr/>
        </p:nvSpPr>
        <p:spPr>
          <a:xfrm>
            <a:off x="2868325" y="1257900"/>
            <a:ext cx="4239600" cy="681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chemeClr val="dk1"/>
                </a:solidFill>
              </a:rPr>
              <a:t>Rating Scale: </a:t>
            </a:r>
            <a:r>
              <a:rPr lang="en" sz="1300" b="1">
                <a:solidFill>
                  <a:schemeClr val="dk1"/>
                </a:solidFill>
              </a:rPr>
              <a:t>2</a:t>
            </a:r>
            <a:r>
              <a:rPr lang="en" sz="1300">
                <a:solidFill>
                  <a:schemeClr val="dk1"/>
                </a:solidFill>
              </a:rPr>
              <a:t>-Great, </a:t>
            </a:r>
            <a:r>
              <a:rPr lang="en" sz="1300" b="1">
                <a:solidFill>
                  <a:schemeClr val="dk1"/>
                </a:solidFill>
              </a:rPr>
              <a:t>1-</a:t>
            </a:r>
            <a:r>
              <a:rPr lang="en" sz="1300">
                <a:solidFill>
                  <a:schemeClr val="dk1"/>
                </a:solidFill>
              </a:rPr>
              <a:t>Sorta, </a:t>
            </a:r>
            <a:r>
              <a:rPr lang="en" sz="1300" b="1">
                <a:solidFill>
                  <a:schemeClr val="dk1"/>
                </a:solidFill>
              </a:rPr>
              <a:t>0-</a:t>
            </a:r>
            <a:r>
              <a:rPr lang="en" sz="1300">
                <a:solidFill>
                  <a:schemeClr val="dk1"/>
                </a:solidFill>
              </a:rPr>
              <a:t>Try Again  </a:t>
            </a:r>
            <a:endParaRPr sz="1300">
              <a:solidFill>
                <a:schemeClr val="dk1"/>
              </a:solidFill>
            </a:endParaRPr>
          </a:p>
          <a:p>
            <a:pPr marL="0" lvl="0" indent="0" algn="l" rtl="0">
              <a:spcBef>
                <a:spcPts val="1000"/>
              </a:spcBef>
              <a:spcAft>
                <a:spcPts val="0"/>
              </a:spcAft>
              <a:buNone/>
            </a:pPr>
            <a:endParaRPr sz="900"/>
          </a:p>
        </p:txBody>
      </p:sp>
      <p:sp>
        <p:nvSpPr>
          <p:cNvPr id="975" name="Google Shape;975;p95"/>
          <p:cNvSpPr txBox="1"/>
          <p:nvPr/>
        </p:nvSpPr>
        <p:spPr>
          <a:xfrm>
            <a:off x="993775" y="951800"/>
            <a:ext cx="752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Name: _____________________________ 							Date: ___________</a:t>
            </a:r>
            <a:endParaRPr sz="1100"/>
          </a:p>
          <a:p>
            <a:pPr marL="0" lvl="0" indent="0" algn="l" rtl="0">
              <a:spcBef>
                <a:spcPts val="0"/>
              </a:spcBef>
              <a:spcAft>
                <a:spcPts val="0"/>
              </a:spcAft>
              <a:buNone/>
            </a:pPr>
            <a:endParaRPr sz="900" b="1"/>
          </a:p>
        </p:txBody>
      </p:sp>
      <p:sp>
        <p:nvSpPr>
          <p:cNvPr id="976" name="Google Shape;976;p95"/>
          <p:cNvSpPr txBox="1"/>
          <p:nvPr/>
        </p:nvSpPr>
        <p:spPr>
          <a:xfrm>
            <a:off x="984475" y="3561325"/>
            <a:ext cx="76551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Points Possible:</a:t>
            </a:r>
            <a:r>
              <a:rPr lang="en" sz="1000" u="sng"/>
              <a:t> 12 </a:t>
            </a:r>
            <a:r>
              <a:rPr lang="en" sz="1000"/>
              <a:t> Possible  Matches:</a:t>
            </a:r>
            <a:r>
              <a:rPr lang="en" sz="1000" u="sng"/>
              <a:t> 4</a:t>
            </a:r>
            <a:r>
              <a:rPr lang="en" sz="1000"/>
              <a:t>  Points Goal:_____  Points Received:_____ </a:t>
            </a:r>
            <a:r>
              <a:rPr lang="en" sz="1000">
                <a:solidFill>
                  <a:schemeClr val="dk1"/>
                </a:solidFill>
              </a:rPr>
              <a:t>Matches Goal:_____  Matches Made: __</a:t>
            </a:r>
            <a:endParaRPr sz="1000"/>
          </a:p>
          <a:p>
            <a:pPr marL="0" lvl="0" indent="0" algn="ctr" rtl="0">
              <a:spcBef>
                <a:spcPts val="0"/>
              </a:spcBef>
              <a:spcAft>
                <a:spcPts val="0"/>
              </a:spcAft>
              <a:buNone/>
            </a:pPr>
            <a:endParaRPr sz="1000"/>
          </a:p>
          <a:p>
            <a:pPr marL="0" lvl="0" indent="0" algn="ctr" rtl="0">
              <a:spcBef>
                <a:spcPts val="0"/>
              </a:spcBef>
              <a:spcAft>
                <a:spcPts val="0"/>
              </a:spcAft>
              <a:buNone/>
            </a:pPr>
            <a:r>
              <a:rPr lang="en" sz="1000"/>
              <a:t>Goals Met?   All 	Some	   None	</a:t>
            </a:r>
            <a:endParaRPr sz="1000"/>
          </a:p>
          <a:p>
            <a:pPr marL="0" lvl="0" indent="0" algn="l" rtl="0">
              <a:lnSpc>
                <a:spcPct val="150000"/>
              </a:lnSpc>
              <a:spcBef>
                <a:spcPts val="0"/>
              </a:spcBef>
              <a:spcAft>
                <a:spcPts val="0"/>
              </a:spcAft>
              <a:buNone/>
            </a:pPr>
            <a:r>
              <a:rPr lang="en" sz="1000" b="1"/>
              <a:t>Comments</a:t>
            </a:r>
            <a:r>
              <a:rPr lang="en" sz="1000"/>
              <a:t>:_________________________________________________________________________________________________________________________________________________________________________________________________________</a:t>
            </a:r>
            <a:endParaRPr sz="1000" b="1"/>
          </a:p>
          <a:p>
            <a:pPr marL="0" lvl="0" indent="0" algn="l" rtl="0">
              <a:lnSpc>
                <a:spcPct val="150000"/>
              </a:lnSpc>
              <a:spcBef>
                <a:spcPts val="0"/>
              </a:spcBef>
              <a:spcAft>
                <a:spcPts val="0"/>
              </a:spcAft>
              <a:buNone/>
            </a:pPr>
            <a:r>
              <a:rPr lang="en" sz="1000" b="1"/>
              <a:t>Parent/Guardian  Signature</a:t>
            </a:r>
            <a:r>
              <a:rPr lang="en" sz="1000"/>
              <a:t>:________________________________________________________________</a:t>
            </a:r>
            <a:endParaRPr sz="1000"/>
          </a:p>
        </p:txBody>
      </p:sp>
      <p:sp>
        <p:nvSpPr>
          <p:cNvPr id="977" name="Google Shape;977;p95"/>
          <p:cNvSpPr/>
          <p:nvPr/>
        </p:nvSpPr>
        <p:spPr>
          <a:xfrm>
            <a:off x="984475" y="1537599"/>
            <a:ext cx="4522200" cy="2023800"/>
          </a:xfrm>
          <a:prstGeom prst="flowChartAlternateProcess">
            <a:avLst/>
          </a:prstGeom>
          <a:noFill/>
          <a:ln w="762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96"/>
          <p:cNvSpPr txBox="1">
            <a:spLocks noGrp="1"/>
          </p:cNvSpPr>
          <p:nvPr>
            <p:ph type="title"/>
          </p:nvPr>
        </p:nvSpPr>
        <p:spPr>
          <a:xfrm>
            <a:off x="311700" y="285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50"/>
              <a:t>DPR</a:t>
            </a:r>
            <a:r>
              <a:rPr lang="en" sz="2750">
                <a:solidFill>
                  <a:srgbClr val="0070C0"/>
                </a:solidFill>
              </a:rPr>
              <a:t> - Secondary Level</a:t>
            </a:r>
            <a:r>
              <a:rPr lang="en">
                <a:solidFill>
                  <a:srgbClr val="0070C0"/>
                </a:solidFill>
              </a:rPr>
              <a:t>- Fading and Self-Monitoring</a:t>
            </a:r>
            <a:endParaRPr sz="2750">
              <a:solidFill>
                <a:srgbClr val="0070C0"/>
              </a:solidFill>
            </a:endParaRPr>
          </a:p>
          <a:p>
            <a:pPr marL="0" lvl="0" indent="0" algn="l" rtl="0">
              <a:spcBef>
                <a:spcPts val="0"/>
              </a:spcBef>
              <a:spcAft>
                <a:spcPts val="0"/>
              </a:spcAft>
              <a:buNone/>
            </a:pPr>
            <a:endParaRPr/>
          </a:p>
        </p:txBody>
      </p:sp>
      <p:sp>
        <p:nvSpPr>
          <p:cNvPr id="983" name="Google Shape;983;p96"/>
          <p:cNvSpPr/>
          <p:nvPr/>
        </p:nvSpPr>
        <p:spPr>
          <a:xfrm>
            <a:off x="791575" y="934400"/>
            <a:ext cx="8040900" cy="4064400"/>
          </a:xfrm>
          <a:prstGeom prst="rect">
            <a:avLst/>
          </a:prstGeom>
          <a:solidFill>
            <a:srgbClr val="F9F9F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984" name="Google Shape;984;p96"/>
          <p:cNvGraphicFramePr/>
          <p:nvPr/>
        </p:nvGraphicFramePr>
        <p:xfrm>
          <a:off x="1051625" y="1641125"/>
          <a:ext cx="7520625" cy="1996350"/>
        </p:xfrm>
        <a:graphic>
          <a:graphicData uri="http://schemas.openxmlformats.org/drawingml/2006/table">
            <a:tbl>
              <a:tblPr>
                <a:noFill/>
                <a:tableStyleId>{E83564B2-A66D-437B-9AE1-2319E39010B1}</a:tableStyleId>
              </a:tblPr>
              <a:tblGrid>
                <a:gridCol w="1242250">
                  <a:extLst>
                    <a:ext uri="{9D8B030D-6E8A-4147-A177-3AD203B41FA5}">
                      <a16:colId xmlns:a16="http://schemas.microsoft.com/office/drawing/2014/main" val="20000"/>
                    </a:ext>
                  </a:extLst>
                </a:gridCol>
                <a:gridCol w="906500">
                  <a:extLst>
                    <a:ext uri="{9D8B030D-6E8A-4147-A177-3AD203B41FA5}">
                      <a16:colId xmlns:a16="http://schemas.microsoft.com/office/drawing/2014/main" val="20001"/>
                    </a:ext>
                  </a:extLst>
                </a:gridCol>
                <a:gridCol w="1074375">
                  <a:extLst>
                    <a:ext uri="{9D8B030D-6E8A-4147-A177-3AD203B41FA5}">
                      <a16:colId xmlns:a16="http://schemas.microsoft.com/office/drawing/2014/main" val="20002"/>
                    </a:ext>
                  </a:extLst>
                </a:gridCol>
                <a:gridCol w="1074375">
                  <a:extLst>
                    <a:ext uri="{9D8B030D-6E8A-4147-A177-3AD203B41FA5}">
                      <a16:colId xmlns:a16="http://schemas.microsoft.com/office/drawing/2014/main" val="20003"/>
                    </a:ext>
                  </a:extLst>
                </a:gridCol>
                <a:gridCol w="1074375">
                  <a:extLst>
                    <a:ext uri="{9D8B030D-6E8A-4147-A177-3AD203B41FA5}">
                      <a16:colId xmlns:a16="http://schemas.microsoft.com/office/drawing/2014/main" val="20004"/>
                    </a:ext>
                  </a:extLst>
                </a:gridCol>
                <a:gridCol w="1074375">
                  <a:extLst>
                    <a:ext uri="{9D8B030D-6E8A-4147-A177-3AD203B41FA5}">
                      <a16:colId xmlns:a16="http://schemas.microsoft.com/office/drawing/2014/main" val="20005"/>
                    </a:ext>
                  </a:extLst>
                </a:gridCol>
                <a:gridCol w="1074375">
                  <a:extLst>
                    <a:ext uri="{9D8B030D-6E8A-4147-A177-3AD203B41FA5}">
                      <a16:colId xmlns:a16="http://schemas.microsoft.com/office/drawing/2014/main" val="20006"/>
                    </a:ext>
                  </a:extLst>
                </a:gridCol>
              </a:tblGrid>
              <a:tr h="381000">
                <a:tc>
                  <a:txBody>
                    <a:bodyPr/>
                    <a:lstStyle/>
                    <a:p>
                      <a:pPr marL="0" lvl="0" indent="0" algn="l" rtl="0">
                        <a:spcBef>
                          <a:spcPts val="0"/>
                        </a:spcBef>
                        <a:spcAft>
                          <a:spcPts val="0"/>
                        </a:spcAft>
                        <a:buNone/>
                      </a:pPr>
                      <a:r>
                        <a:rPr lang="en" sz="1000" b="1"/>
                        <a:t>Goal: </a:t>
                      </a:r>
                      <a:r>
                        <a:rPr lang="en" sz="1000">
                          <a:solidFill>
                            <a:schemeClr val="dk1"/>
                          </a:solidFill>
                        </a:rPr>
                        <a:t>We are…</a:t>
                      </a:r>
                      <a:endParaRPr sz="1000" b="1"/>
                    </a:p>
                  </a:txBody>
                  <a:tcPr marL="91425" marR="91425" marT="91425" marB="91425"/>
                </a:tc>
                <a:tc>
                  <a:txBody>
                    <a:bodyPr/>
                    <a:lstStyle/>
                    <a:p>
                      <a:pPr marL="0" lvl="0" indent="0" algn="ctr" rtl="0">
                        <a:spcBef>
                          <a:spcPts val="0"/>
                        </a:spcBef>
                        <a:spcAft>
                          <a:spcPts val="0"/>
                        </a:spcAft>
                        <a:buNone/>
                      </a:pPr>
                      <a:r>
                        <a:rPr lang="en" sz="1000" b="1"/>
                        <a:t>Period 1</a:t>
                      </a:r>
                      <a:endParaRPr sz="1000" b="1"/>
                    </a:p>
                    <a:p>
                      <a:pPr marL="0" lvl="0" indent="0" algn="ctr" rtl="0">
                        <a:spcBef>
                          <a:spcPts val="0"/>
                        </a:spcBef>
                        <a:spcAft>
                          <a:spcPts val="0"/>
                        </a:spcAft>
                        <a:buNone/>
                      </a:pPr>
                      <a:r>
                        <a:rPr lang="en" sz="1000" b="1"/>
                        <a:t>TEACHER</a:t>
                      </a:r>
                      <a:endParaRPr sz="1000" b="1"/>
                    </a:p>
                  </a:txBody>
                  <a:tcPr marL="91425" marR="91425" marT="91425" marB="91425"/>
                </a:tc>
                <a:tc>
                  <a:txBody>
                    <a:bodyPr/>
                    <a:lstStyle/>
                    <a:p>
                      <a:pPr marL="0" lvl="0" indent="0" algn="ctr" rtl="0">
                        <a:spcBef>
                          <a:spcPts val="0"/>
                        </a:spcBef>
                        <a:spcAft>
                          <a:spcPts val="0"/>
                        </a:spcAft>
                        <a:buNone/>
                      </a:pPr>
                      <a:r>
                        <a:rPr lang="en" sz="1000" b="1"/>
                        <a:t>Period 1 </a:t>
                      </a:r>
                      <a:endParaRPr sz="1000" b="1"/>
                    </a:p>
                    <a:p>
                      <a:pPr marL="0" lvl="0" indent="0" algn="ctr" rtl="0">
                        <a:spcBef>
                          <a:spcPts val="0"/>
                        </a:spcBef>
                        <a:spcAft>
                          <a:spcPts val="0"/>
                        </a:spcAft>
                        <a:buNone/>
                      </a:pPr>
                      <a:r>
                        <a:rPr lang="en" sz="1000" b="1"/>
                        <a:t>ME</a:t>
                      </a:r>
                      <a:endParaRPr sz="1000" b="1"/>
                    </a:p>
                  </a:txBody>
                  <a:tcPr marL="91425" marR="91425" marT="91425" marB="91425"/>
                </a:tc>
                <a:tc>
                  <a:txBody>
                    <a:bodyPr/>
                    <a:lstStyle/>
                    <a:p>
                      <a:pPr marL="0" lvl="0" indent="0" algn="ctr" rtl="0">
                        <a:spcBef>
                          <a:spcPts val="0"/>
                        </a:spcBef>
                        <a:spcAft>
                          <a:spcPts val="0"/>
                        </a:spcAft>
                        <a:buNone/>
                      </a:pPr>
                      <a:r>
                        <a:rPr lang="en" sz="1000" b="1"/>
                        <a:t>Match</a:t>
                      </a:r>
                      <a:endParaRPr sz="1000" b="1"/>
                    </a:p>
                  </a:txBody>
                  <a:tcPr marL="91425" marR="91425" marT="91425" marB="91425"/>
                </a:tc>
                <a:tc>
                  <a:txBody>
                    <a:bodyPr/>
                    <a:lstStyle/>
                    <a:p>
                      <a:pPr marL="0" lvl="0" indent="0" algn="ctr" rtl="0">
                        <a:spcBef>
                          <a:spcPts val="0"/>
                        </a:spcBef>
                        <a:spcAft>
                          <a:spcPts val="0"/>
                        </a:spcAft>
                        <a:buNone/>
                      </a:pPr>
                      <a:r>
                        <a:rPr lang="en" sz="1000" b="1"/>
                        <a:t>Period 3</a:t>
                      </a:r>
                      <a:endParaRPr sz="1000" b="1"/>
                    </a:p>
                    <a:p>
                      <a:pPr marL="0" lvl="0" indent="0" algn="ctr" rtl="0">
                        <a:spcBef>
                          <a:spcPts val="0"/>
                        </a:spcBef>
                        <a:spcAft>
                          <a:spcPts val="0"/>
                        </a:spcAft>
                        <a:buNone/>
                      </a:pPr>
                      <a:r>
                        <a:rPr lang="en" sz="1000" b="1"/>
                        <a:t>TEACHER</a:t>
                      </a:r>
                      <a:endParaRPr sz="1000" b="1"/>
                    </a:p>
                  </a:txBody>
                  <a:tcPr marL="91425" marR="91425" marT="91425" marB="91425"/>
                </a:tc>
                <a:tc>
                  <a:txBody>
                    <a:bodyPr/>
                    <a:lstStyle/>
                    <a:p>
                      <a:pPr marL="0" lvl="0" indent="0" algn="ctr" rtl="0">
                        <a:spcBef>
                          <a:spcPts val="0"/>
                        </a:spcBef>
                        <a:spcAft>
                          <a:spcPts val="0"/>
                        </a:spcAft>
                        <a:buNone/>
                      </a:pPr>
                      <a:r>
                        <a:rPr lang="en" sz="1000" b="1"/>
                        <a:t>Period 3</a:t>
                      </a:r>
                      <a:endParaRPr sz="1000" b="1"/>
                    </a:p>
                    <a:p>
                      <a:pPr marL="0" lvl="0" indent="0" algn="ctr" rtl="0">
                        <a:spcBef>
                          <a:spcPts val="0"/>
                        </a:spcBef>
                        <a:spcAft>
                          <a:spcPts val="0"/>
                        </a:spcAft>
                        <a:buNone/>
                      </a:pPr>
                      <a:r>
                        <a:rPr lang="en" sz="1000" b="1"/>
                        <a:t>ME</a:t>
                      </a:r>
                      <a:endParaRPr sz="1000" b="1"/>
                    </a:p>
                  </a:txBody>
                  <a:tcPr marL="91425" marR="91425" marT="91425" marB="91425"/>
                </a:tc>
                <a:tc>
                  <a:txBody>
                    <a:bodyPr/>
                    <a:lstStyle/>
                    <a:p>
                      <a:pPr marL="0" lvl="0" indent="0" algn="ctr" rtl="0">
                        <a:spcBef>
                          <a:spcPts val="0"/>
                        </a:spcBef>
                        <a:spcAft>
                          <a:spcPts val="0"/>
                        </a:spcAft>
                        <a:buNone/>
                      </a:pPr>
                      <a:r>
                        <a:rPr lang="en" sz="1000" b="1"/>
                        <a:t>Match</a:t>
                      </a:r>
                      <a:endParaRPr sz="10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t>Responsible</a:t>
                      </a:r>
                      <a:endParaRPr sz="1000"/>
                    </a:p>
                    <a:p>
                      <a:pPr marL="0" lvl="0" indent="0" algn="l" rtl="0">
                        <a:spcBef>
                          <a:spcPts val="0"/>
                        </a:spcBef>
                        <a:spcAft>
                          <a:spcPts val="0"/>
                        </a:spcAft>
                        <a:buNone/>
                      </a:pPr>
                      <a:r>
                        <a:rPr lang="en" sz="1000"/>
                        <a:t>Overall</a:t>
                      </a:r>
                      <a:endParaRPr sz="1000"/>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Yes   No</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0  1  2</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Yes   No</a:t>
                      </a:r>
                      <a:endParaRPr sz="1100" b="1">
                        <a:solidFill>
                          <a:schemeClr val="dk1"/>
                        </a:solidFill>
                      </a:endParaRPr>
                    </a:p>
                  </a:txBody>
                  <a:tcPr marL="91425" marR="91425" marT="91425" marB="91425"/>
                </a:tc>
                <a:extLst>
                  <a:ext uri="{0D108BD9-81ED-4DB2-BD59-A6C34878D82A}">
                    <a16:rowId xmlns:a16="http://schemas.microsoft.com/office/drawing/2014/main" val="10001"/>
                  </a:ext>
                </a:extLst>
              </a:tr>
              <a:tr h="381000">
                <a:tc>
                  <a:txBody>
                    <a:bodyPr/>
                    <a:lstStyle/>
                    <a:p>
                      <a:pPr marL="228600" lvl="0" indent="0" algn="l" rtl="0">
                        <a:spcBef>
                          <a:spcPts val="0"/>
                        </a:spcBef>
                        <a:spcAft>
                          <a:spcPts val="0"/>
                        </a:spcAft>
                        <a:buNone/>
                      </a:pPr>
                      <a:r>
                        <a:rPr lang="en" sz="1000"/>
                        <a:t>Turn-In</a:t>
                      </a:r>
                      <a:endParaRPr sz="1000"/>
                    </a:p>
                    <a:p>
                      <a:pPr marL="228600" lvl="0" indent="0" algn="l" rtl="0">
                        <a:spcBef>
                          <a:spcPts val="0"/>
                        </a:spcBef>
                        <a:spcAft>
                          <a:spcPts val="0"/>
                        </a:spcAft>
                        <a:buNone/>
                      </a:pPr>
                      <a:r>
                        <a:rPr lang="en" sz="1000"/>
                        <a:t>Homework</a:t>
                      </a:r>
                      <a:endParaRPr sz="1000"/>
                    </a:p>
                    <a:p>
                      <a:pPr marL="228600" lvl="0" indent="0" algn="l" rtl="0">
                        <a:spcBef>
                          <a:spcPts val="0"/>
                        </a:spcBef>
                        <a:spcAft>
                          <a:spcPts val="0"/>
                        </a:spcAft>
                        <a:buNone/>
                      </a:pPr>
                      <a:r>
                        <a:rPr lang="en" sz="1000"/>
                        <a:t>At Class Start</a:t>
                      </a:r>
                      <a:endParaRPr sz="1000"/>
                    </a:p>
                  </a:txBody>
                  <a:tcPr marL="91425" marR="91425" marT="91425" marB="91425"/>
                </a:tc>
                <a:tc>
                  <a:txBody>
                    <a:bodyPr/>
                    <a:lstStyle/>
                    <a:p>
                      <a:pPr marL="0" lvl="0" indent="0" algn="ctr" rtl="0">
                        <a:spcBef>
                          <a:spcPts val="0"/>
                        </a:spcBef>
                        <a:spcAft>
                          <a:spcPts val="0"/>
                        </a:spcAft>
                        <a:buNone/>
                      </a:pPr>
                      <a:r>
                        <a:rPr lang="en" sz="1100" b="1">
                          <a:solidFill>
                            <a:schemeClr val="dk1"/>
                          </a:solidFill>
                        </a:rPr>
                        <a:t>0  1 </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Yes   No</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0  1 </a:t>
                      </a:r>
                      <a:endParaRPr sz="1100" b="1">
                        <a:solidFill>
                          <a:schemeClr val="dk1"/>
                        </a:solidFill>
                      </a:endParaRPr>
                    </a:p>
                  </a:txBody>
                  <a:tcPr marL="91425" marR="91425" marT="91425" marB="91425"/>
                </a:tc>
                <a:tc>
                  <a:txBody>
                    <a:bodyPr/>
                    <a:lstStyle/>
                    <a:p>
                      <a:pPr marL="0" lvl="0" indent="0" algn="ctr" rtl="0">
                        <a:spcBef>
                          <a:spcPts val="0"/>
                        </a:spcBef>
                        <a:spcAft>
                          <a:spcPts val="0"/>
                        </a:spcAft>
                        <a:buNone/>
                      </a:pPr>
                      <a:r>
                        <a:rPr lang="en" sz="1100" b="1">
                          <a:solidFill>
                            <a:schemeClr val="dk1"/>
                          </a:solidFill>
                        </a:rPr>
                        <a:t>Yes   No</a:t>
                      </a:r>
                      <a:endParaRPr sz="1100" b="1">
                        <a:solidFill>
                          <a:schemeClr val="dk1"/>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000" b="1"/>
                        <a:t>Total Points</a:t>
                      </a:r>
                      <a:endParaRPr sz="10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bl>
          </a:graphicData>
        </a:graphic>
      </p:graphicFrame>
      <p:sp>
        <p:nvSpPr>
          <p:cNvPr id="985" name="Google Shape;985;p96"/>
          <p:cNvSpPr txBox="1"/>
          <p:nvPr/>
        </p:nvSpPr>
        <p:spPr>
          <a:xfrm>
            <a:off x="2868325" y="1257900"/>
            <a:ext cx="4239600" cy="681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chemeClr val="dk1"/>
                </a:solidFill>
              </a:rPr>
              <a:t>Rating Scale: </a:t>
            </a:r>
            <a:r>
              <a:rPr lang="en" sz="1300" b="1">
                <a:solidFill>
                  <a:schemeClr val="dk1"/>
                </a:solidFill>
              </a:rPr>
              <a:t>2</a:t>
            </a:r>
            <a:r>
              <a:rPr lang="en" sz="1300">
                <a:solidFill>
                  <a:schemeClr val="dk1"/>
                </a:solidFill>
              </a:rPr>
              <a:t>-Great, </a:t>
            </a:r>
            <a:r>
              <a:rPr lang="en" sz="1300" b="1">
                <a:solidFill>
                  <a:schemeClr val="dk1"/>
                </a:solidFill>
              </a:rPr>
              <a:t>1-</a:t>
            </a:r>
            <a:r>
              <a:rPr lang="en" sz="1300">
                <a:solidFill>
                  <a:schemeClr val="dk1"/>
                </a:solidFill>
              </a:rPr>
              <a:t>Sorta, </a:t>
            </a:r>
            <a:r>
              <a:rPr lang="en" sz="1300" b="1">
                <a:solidFill>
                  <a:schemeClr val="dk1"/>
                </a:solidFill>
              </a:rPr>
              <a:t>0-</a:t>
            </a:r>
            <a:r>
              <a:rPr lang="en" sz="1300">
                <a:solidFill>
                  <a:schemeClr val="dk1"/>
                </a:solidFill>
              </a:rPr>
              <a:t>Try Again  </a:t>
            </a:r>
            <a:endParaRPr sz="1300">
              <a:solidFill>
                <a:schemeClr val="dk1"/>
              </a:solidFill>
            </a:endParaRPr>
          </a:p>
          <a:p>
            <a:pPr marL="0" lvl="0" indent="0" algn="l" rtl="0">
              <a:spcBef>
                <a:spcPts val="1000"/>
              </a:spcBef>
              <a:spcAft>
                <a:spcPts val="0"/>
              </a:spcAft>
              <a:buNone/>
            </a:pPr>
            <a:endParaRPr sz="900"/>
          </a:p>
        </p:txBody>
      </p:sp>
      <p:sp>
        <p:nvSpPr>
          <p:cNvPr id="986" name="Google Shape;986;p96"/>
          <p:cNvSpPr txBox="1"/>
          <p:nvPr/>
        </p:nvSpPr>
        <p:spPr>
          <a:xfrm>
            <a:off x="993775" y="951800"/>
            <a:ext cx="752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Name:</a:t>
            </a:r>
            <a:r>
              <a:rPr lang="en" sz="1100" u="sng">
                <a:latin typeface="Comfortaa"/>
                <a:ea typeface="Comfortaa"/>
                <a:cs typeface="Comfortaa"/>
                <a:sym typeface="Comfortaa"/>
              </a:rPr>
              <a:t> </a:t>
            </a:r>
            <a:r>
              <a:rPr lang="en" sz="1100" u="sng">
                <a:solidFill>
                  <a:srgbClr val="1155CC"/>
                </a:solidFill>
                <a:latin typeface="Comfortaa"/>
                <a:ea typeface="Comfortaa"/>
                <a:cs typeface="Comfortaa"/>
                <a:sym typeface="Comfortaa"/>
              </a:rPr>
              <a:t>  Marcus</a:t>
            </a:r>
            <a:r>
              <a:rPr lang="en" sz="1100">
                <a:solidFill>
                  <a:srgbClr val="1155CC"/>
                </a:solidFill>
              </a:rPr>
              <a:t>	</a:t>
            </a:r>
            <a:r>
              <a:rPr lang="en" sz="1100" u="sng"/>
              <a:t> 	</a:t>
            </a:r>
            <a:r>
              <a:rPr lang="en" sz="1100"/>
              <a:t>						Date:</a:t>
            </a:r>
            <a:r>
              <a:rPr lang="en" sz="1100" u="sng">
                <a:latin typeface="Comfortaa"/>
                <a:ea typeface="Comfortaa"/>
                <a:cs typeface="Comfortaa"/>
                <a:sym typeface="Comfortaa"/>
              </a:rPr>
              <a:t> </a:t>
            </a:r>
            <a:r>
              <a:rPr lang="en" sz="1100" u="sng">
                <a:solidFill>
                  <a:srgbClr val="1155CC"/>
                </a:solidFill>
                <a:latin typeface="Comfortaa"/>
                <a:ea typeface="Comfortaa"/>
                <a:cs typeface="Comfortaa"/>
                <a:sym typeface="Comfortaa"/>
              </a:rPr>
              <a:t>March 10, 2022</a:t>
            </a:r>
            <a:endParaRPr sz="1100" u="sng">
              <a:solidFill>
                <a:srgbClr val="1155CC"/>
              </a:solidFill>
              <a:latin typeface="Comfortaa"/>
              <a:ea typeface="Comfortaa"/>
              <a:cs typeface="Comfortaa"/>
              <a:sym typeface="Comfortaa"/>
            </a:endParaRPr>
          </a:p>
          <a:p>
            <a:pPr marL="0" lvl="0" indent="0" algn="l" rtl="0">
              <a:spcBef>
                <a:spcPts val="0"/>
              </a:spcBef>
              <a:spcAft>
                <a:spcPts val="0"/>
              </a:spcAft>
              <a:buNone/>
            </a:pPr>
            <a:endParaRPr sz="900" b="1"/>
          </a:p>
        </p:txBody>
      </p:sp>
      <p:sp>
        <p:nvSpPr>
          <p:cNvPr id="987" name="Google Shape;987;p96"/>
          <p:cNvSpPr txBox="1"/>
          <p:nvPr/>
        </p:nvSpPr>
        <p:spPr>
          <a:xfrm>
            <a:off x="895525" y="3561325"/>
            <a:ext cx="7868400" cy="1439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Points Possible:</a:t>
            </a:r>
            <a:r>
              <a:rPr lang="en" sz="1000" u="sng"/>
              <a:t> 12 </a:t>
            </a:r>
            <a:r>
              <a:rPr lang="en" sz="1000"/>
              <a:t> Possible  Matches:</a:t>
            </a:r>
            <a:r>
              <a:rPr lang="en" sz="1000" u="sng"/>
              <a:t> 4</a:t>
            </a:r>
            <a:r>
              <a:rPr lang="en" sz="1000"/>
              <a:t>  Points Goal</a:t>
            </a:r>
            <a:r>
              <a:rPr lang="en" b="1" u="sng">
                <a:solidFill>
                  <a:srgbClr val="1155CC"/>
                </a:solidFill>
              </a:rPr>
              <a:t>:8 </a:t>
            </a:r>
            <a:r>
              <a:rPr lang="en" sz="1000"/>
              <a:t> Points Received:</a:t>
            </a:r>
            <a:r>
              <a:rPr lang="en" sz="1000" u="sng">
                <a:solidFill>
                  <a:srgbClr val="1155CC"/>
                </a:solidFill>
              </a:rPr>
              <a:t>  </a:t>
            </a:r>
            <a:r>
              <a:rPr lang="en" b="1" u="sng">
                <a:solidFill>
                  <a:srgbClr val="1155CC"/>
                </a:solidFill>
              </a:rPr>
              <a:t>9 </a:t>
            </a:r>
            <a:r>
              <a:rPr lang="en" sz="1000"/>
              <a:t> </a:t>
            </a:r>
            <a:r>
              <a:rPr lang="en" sz="1000">
                <a:solidFill>
                  <a:schemeClr val="dk1"/>
                </a:solidFill>
              </a:rPr>
              <a:t>Matches Goal:</a:t>
            </a:r>
            <a:r>
              <a:rPr lang="en" sz="1000" u="sng">
                <a:solidFill>
                  <a:srgbClr val="1155CC"/>
                </a:solidFill>
              </a:rPr>
              <a:t>  </a:t>
            </a:r>
            <a:r>
              <a:rPr lang="en" b="1" u="sng">
                <a:solidFill>
                  <a:srgbClr val="1155CC"/>
                </a:solidFill>
              </a:rPr>
              <a:t>4 </a:t>
            </a:r>
            <a:r>
              <a:rPr lang="en" sz="1000">
                <a:solidFill>
                  <a:schemeClr val="dk1"/>
                </a:solidFill>
              </a:rPr>
              <a:t>  Matches Made: </a:t>
            </a:r>
            <a:r>
              <a:rPr lang="en" sz="1000" u="sng">
                <a:solidFill>
                  <a:srgbClr val="1155CC"/>
                </a:solidFill>
              </a:rPr>
              <a:t>  </a:t>
            </a:r>
            <a:r>
              <a:rPr lang="en" b="1" u="sng">
                <a:solidFill>
                  <a:srgbClr val="1155CC"/>
                </a:solidFill>
              </a:rPr>
              <a:t>3 </a:t>
            </a:r>
            <a:endParaRPr sz="1000"/>
          </a:p>
          <a:p>
            <a:pPr marL="0" lvl="0" indent="0" algn="ctr" rtl="0">
              <a:spcBef>
                <a:spcPts val="0"/>
              </a:spcBef>
              <a:spcAft>
                <a:spcPts val="0"/>
              </a:spcAft>
              <a:buNone/>
            </a:pPr>
            <a:endParaRPr sz="1000"/>
          </a:p>
          <a:p>
            <a:pPr marL="0" lvl="0" indent="0" algn="ctr" rtl="0">
              <a:spcBef>
                <a:spcPts val="0"/>
              </a:spcBef>
              <a:spcAft>
                <a:spcPts val="0"/>
              </a:spcAft>
              <a:buNone/>
            </a:pPr>
            <a:r>
              <a:rPr lang="en" sz="1000"/>
              <a:t>Goals Met?   All   Some	   None	</a:t>
            </a:r>
            <a:endParaRPr sz="1000"/>
          </a:p>
          <a:p>
            <a:pPr marL="0" lvl="0" indent="0" algn="l" rtl="0">
              <a:lnSpc>
                <a:spcPct val="150000"/>
              </a:lnSpc>
              <a:spcBef>
                <a:spcPts val="0"/>
              </a:spcBef>
              <a:spcAft>
                <a:spcPts val="0"/>
              </a:spcAft>
              <a:buNone/>
            </a:pPr>
            <a:endParaRPr sz="1000" b="1"/>
          </a:p>
          <a:p>
            <a:pPr marL="0" lvl="0" indent="0" algn="l" rtl="0">
              <a:lnSpc>
                <a:spcPct val="150000"/>
              </a:lnSpc>
              <a:spcBef>
                <a:spcPts val="0"/>
              </a:spcBef>
              <a:spcAft>
                <a:spcPts val="0"/>
              </a:spcAft>
              <a:buNone/>
            </a:pPr>
            <a:r>
              <a:rPr lang="en" sz="1000" b="1"/>
              <a:t>Comments</a:t>
            </a:r>
            <a:r>
              <a:rPr lang="en" sz="1000"/>
              <a:t>: </a:t>
            </a:r>
            <a:r>
              <a:rPr lang="en" sz="1100" b="1" u="sng">
                <a:solidFill>
                  <a:srgbClr val="1155CC"/>
                </a:solidFill>
                <a:latin typeface="Comic Sans MS"/>
                <a:ea typeface="Comic Sans MS"/>
                <a:cs typeface="Comic Sans MS"/>
                <a:sym typeface="Comic Sans MS"/>
              </a:rPr>
              <a:t>Period 1: Excellent day.</a:t>
            </a:r>
            <a:r>
              <a:rPr lang="en" sz="1100" u="sng">
                <a:solidFill>
                  <a:srgbClr val="1155CC"/>
                </a:solidFill>
                <a:latin typeface="Comic Sans MS"/>
                <a:ea typeface="Comic Sans MS"/>
                <a:cs typeface="Comic Sans MS"/>
                <a:sym typeface="Comic Sans MS"/>
              </a:rPr>
              <a:t> </a:t>
            </a:r>
            <a:r>
              <a:rPr lang="en" sz="1500" u="sng">
                <a:solidFill>
                  <a:srgbClr val="1155CC"/>
                </a:solidFill>
                <a:latin typeface="Caveat"/>
                <a:ea typeface="Caveat"/>
                <a:cs typeface="Caveat"/>
                <a:sym typeface="Caveat"/>
              </a:rPr>
              <a:t>Period 3: Almost there. Please complete all classwork in Period 3. Nice job on HW.</a:t>
            </a:r>
            <a:endParaRPr sz="1500" b="1" u="sng">
              <a:solidFill>
                <a:srgbClr val="1155CC"/>
              </a:solidFill>
              <a:latin typeface="Caveat"/>
              <a:ea typeface="Caveat"/>
              <a:cs typeface="Caveat"/>
              <a:sym typeface="Caveat"/>
            </a:endParaRPr>
          </a:p>
          <a:p>
            <a:pPr marL="0" lvl="0" indent="0" algn="l" rtl="0">
              <a:lnSpc>
                <a:spcPct val="150000"/>
              </a:lnSpc>
              <a:spcBef>
                <a:spcPts val="0"/>
              </a:spcBef>
              <a:spcAft>
                <a:spcPts val="0"/>
              </a:spcAft>
              <a:buNone/>
            </a:pPr>
            <a:r>
              <a:rPr lang="en" sz="1000" b="1"/>
              <a:t>Parent/Guardian  Signature</a:t>
            </a:r>
            <a:r>
              <a:rPr lang="en" sz="1000"/>
              <a:t>:________________________________________________________________</a:t>
            </a:r>
            <a:endParaRPr sz="1000"/>
          </a:p>
        </p:txBody>
      </p:sp>
      <p:sp>
        <p:nvSpPr>
          <p:cNvPr id="988" name="Google Shape;988;p96"/>
          <p:cNvSpPr/>
          <p:nvPr/>
        </p:nvSpPr>
        <p:spPr>
          <a:xfrm>
            <a:off x="2825575" y="2128782"/>
            <a:ext cx="198600" cy="300300"/>
          </a:xfrm>
          <a:prstGeom prst="ellipse">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highlight>
                <a:schemeClr val="accent1"/>
              </a:highlight>
            </a:endParaRPr>
          </a:p>
        </p:txBody>
      </p:sp>
      <p:sp>
        <p:nvSpPr>
          <p:cNvPr id="989" name="Google Shape;989;p96"/>
          <p:cNvSpPr/>
          <p:nvPr/>
        </p:nvSpPr>
        <p:spPr>
          <a:xfrm>
            <a:off x="3801200" y="2178125"/>
            <a:ext cx="198600" cy="300300"/>
          </a:xfrm>
          <a:prstGeom prst="ellipse">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highlight>
                <a:schemeClr val="accent1"/>
              </a:highlight>
            </a:endParaRPr>
          </a:p>
        </p:txBody>
      </p:sp>
      <p:sp>
        <p:nvSpPr>
          <p:cNvPr id="990" name="Google Shape;990;p96"/>
          <p:cNvSpPr/>
          <p:nvPr/>
        </p:nvSpPr>
        <p:spPr>
          <a:xfrm>
            <a:off x="2722825" y="2716778"/>
            <a:ext cx="198600" cy="201600"/>
          </a:xfrm>
          <a:prstGeom prst="ellipse">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highlight>
                <a:schemeClr val="accent1"/>
              </a:highlight>
            </a:endParaRPr>
          </a:p>
        </p:txBody>
      </p:sp>
      <p:sp>
        <p:nvSpPr>
          <p:cNvPr id="991" name="Google Shape;991;p96"/>
          <p:cNvSpPr/>
          <p:nvPr/>
        </p:nvSpPr>
        <p:spPr>
          <a:xfrm>
            <a:off x="4472700" y="2178125"/>
            <a:ext cx="373800" cy="300300"/>
          </a:xfrm>
          <a:prstGeom prst="ellipse">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highlight>
                <a:schemeClr val="accent1"/>
              </a:highlight>
            </a:endParaRPr>
          </a:p>
        </p:txBody>
      </p:sp>
      <p:sp>
        <p:nvSpPr>
          <p:cNvPr id="992" name="Google Shape;992;p96"/>
          <p:cNvSpPr/>
          <p:nvPr/>
        </p:nvSpPr>
        <p:spPr>
          <a:xfrm>
            <a:off x="3737025" y="2717053"/>
            <a:ext cx="198600" cy="201600"/>
          </a:xfrm>
          <a:prstGeom prst="ellipse">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highlight>
                <a:schemeClr val="accent1"/>
              </a:highlight>
            </a:endParaRPr>
          </a:p>
        </p:txBody>
      </p:sp>
      <p:sp>
        <p:nvSpPr>
          <p:cNvPr id="993" name="Google Shape;993;p96"/>
          <p:cNvSpPr/>
          <p:nvPr/>
        </p:nvSpPr>
        <p:spPr>
          <a:xfrm>
            <a:off x="4472700" y="2667425"/>
            <a:ext cx="373800" cy="300300"/>
          </a:xfrm>
          <a:prstGeom prst="ellipse">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highlight>
                <a:schemeClr val="accent1"/>
              </a:highlight>
            </a:endParaRPr>
          </a:p>
        </p:txBody>
      </p:sp>
      <p:sp>
        <p:nvSpPr>
          <p:cNvPr id="994" name="Google Shape;994;p96"/>
          <p:cNvSpPr/>
          <p:nvPr/>
        </p:nvSpPr>
        <p:spPr>
          <a:xfrm>
            <a:off x="5608125" y="2178132"/>
            <a:ext cx="198600" cy="300300"/>
          </a:xfrm>
          <a:prstGeom prst="ellipse">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highlight>
                <a:schemeClr val="accent1"/>
              </a:highlight>
            </a:endParaRPr>
          </a:p>
        </p:txBody>
      </p:sp>
      <p:sp>
        <p:nvSpPr>
          <p:cNvPr id="995" name="Google Shape;995;p96"/>
          <p:cNvSpPr/>
          <p:nvPr/>
        </p:nvSpPr>
        <p:spPr>
          <a:xfrm>
            <a:off x="6857350" y="2178132"/>
            <a:ext cx="198600" cy="300300"/>
          </a:xfrm>
          <a:prstGeom prst="ellipse">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highlight>
                <a:schemeClr val="accent1"/>
              </a:highlight>
            </a:endParaRPr>
          </a:p>
        </p:txBody>
      </p:sp>
      <p:sp>
        <p:nvSpPr>
          <p:cNvPr id="996" name="Google Shape;996;p96"/>
          <p:cNvSpPr/>
          <p:nvPr/>
        </p:nvSpPr>
        <p:spPr>
          <a:xfrm>
            <a:off x="8027500" y="2128775"/>
            <a:ext cx="373800" cy="300300"/>
          </a:xfrm>
          <a:prstGeom prst="ellipse">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highlight>
                <a:schemeClr val="accent1"/>
              </a:highlight>
            </a:endParaRPr>
          </a:p>
        </p:txBody>
      </p:sp>
      <p:sp>
        <p:nvSpPr>
          <p:cNvPr id="997" name="Google Shape;997;p96"/>
          <p:cNvSpPr/>
          <p:nvPr/>
        </p:nvSpPr>
        <p:spPr>
          <a:xfrm>
            <a:off x="5872450" y="2667432"/>
            <a:ext cx="198600" cy="300300"/>
          </a:xfrm>
          <a:prstGeom prst="ellipse">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highlight>
                <a:schemeClr val="accent1"/>
              </a:highlight>
            </a:endParaRPr>
          </a:p>
        </p:txBody>
      </p:sp>
      <p:sp>
        <p:nvSpPr>
          <p:cNvPr id="998" name="Google Shape;998;p96"/>
          <p:cNvSpPr/>
          <p:nvPr/>
        </p:nvSpPr>
        <p:spPr>
          <a:xfrm>
            <a:off x="6964975" y="2667432"/>
            <a:ext cx="198600" cy="300300"/>
          </a:xfrm>
          <a:prstGeom prst="ellipse">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highlight>
                <a:schemeClr val="accent1"/>
              </a:highlight>
            </a:endParaRPr>
          </a:p>
        </p:txBody>
      </p:sp>
      <p:sp>
        <p:nvSpPr>
          <p:cNvPr id="999" name="Google Shape;999;p96"/>
          <p:cNvSpPr/>
          <p:nvPr/>
        </p:nvSpPr>
        <p:spPr>
          <a:xfrm>
            <a:off x="7709825" y="2616425"/>
            <a:ext cx="373800" cy="300300"/>
          </a:xfrm>
          <a:prstGeom prst="ellipse">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highlight>
                <a:schemeClr val="accent1"/>
              </a:highlight>
            </a:endParaRPr>
          </a:p>
        </p:txBody>
      </p:sp>
      <p:sp>
        <p:nvSpPr>
          <p:cNvPr id="1000" name="Google Shape;1000;p96"/>
          <p:cNvSpPr/>
          <p:nvPr/>
        </p:nvSpPr>
        <p:spPr>
          <a:xfrm>
            <a:off x="4846500" y="3981675"/>
            <a:ext cx="425100" cy="300300"/>
          </a:xfrm>
          <a:prstGeom prst="ellipse">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highlight>
                <a:schemeClr val="accent1"/>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Arial"/>
                <a:ea typeface="Arial"/>
                <a:cs typeface="Arial"/>
                <a:sym typeface="Arial"/>
              </a:rPr>
              <a:t>Reflecting on Tier 1 Practices</a:t>
            </a:r>
            <a:endParaRPr>
              <a:latin typeface="Arial"/>
              <a:ea typeface="Arial"/>
              <a:cs typeface="Arial"/>
              <a:sym typeface="Arial"/>
            </a:endParaRPr>
          </a:p>
        </p:txBody>
      </p:sp>
      <p:sp>
        <p:nvSpPr>
          <p:cNvPr id="212" name="Google Shape;212;p35"/>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sz="2400">
                <a:latin typeface="Arial"/>
                <a:ea typeface="Arial"/>
                <a:cs typeface="Arial"/>
                <a:sym typeface="Arial"/>
              </a:rPr>
              <a:t>Often focusing on Tier 2 interventions identifies needs for enhancing Tier 1 practices</a:t>
            </a:r>
            <a:endParaRPr sz="2400">
              <a:latin typeface="Arial"/>
              <a:ea typeface="Arial"/>
              <a:cs typeface="Arial"/>
              <a:sym typeface="Arial"/>
            </a:endParaRPr>
          </a:p>
          <a:p>
            <a:pPr marL="0" lvl="0" indent="0" algn="l" rtl="0">
              <a:spcBef>
                <a:spcPts val="800"/>
              </a:spcBef>
              <a:spcAft>
                <a:spcPts val="0"/>
              </a:spcAft>
              <a:buNone/>
            </a:pPr>
            <a:endParaRPr sz="2400">
              <a:latin typeface="Arial"/>
              <a:ea typeface="Arial"/>
              <a:cs typeface="Arial"/>
              <a:sym typeface="Arial"/>
            </a:endParaRPr>
          </a:p>
          <a:p>
            <a:pPr marL="457200" lvl="0" indent="-381000" algn="l" rtl="0">
              <a:spcBef>
                <a:spcPts val="800"/>
              </a:spcBef>
              <a:spcAft>
                <a:spcPts val="0"/>
              </a:spcAft>
              <a:buSzPts val="2400"/>
              <a:buChar char="●"/>
            </a:pPr>
            <a:r>
              <a:rPr lang="en" sz="2400">
                <a:latin typeface="Arial"/>
                <a:ea typeface="Arial"/>
                <a:cs typeface="Arial"/>
                <a:sym typeface="Arial"/>
              </a:rPr>
              <a:t>How consistent are Tier 1 Routines for: </a:t>
            </a:r>
            <a:endParaRPr sz="2400">
              <a:latin typeface="Arial"/>
              <a:ea typeface="Arial"/>
              <a:cs typeface="Arial"/>
              <a:sym typeface="Arial"/>
            </a:endParaRPr>
          </a:p>
          <a:p>
            <a:pPr marL="914400" lvl="1" indent="-381000" algn="l" rtl="0">
              <a:spcBef>
                <a:spcPts val="0"/>
              </a:spcBef>
              <a:spcAft>
                <a:spcPts val="0"/>
              </a:spcAft>
              <a:buSzPts val="2400"/>
              <a:buChar char="○"/>
            </a:pPr>
            <a:r>
              <a:rPr lang="en" sz="2400">
                <a:latin typeface="Arial"/>
                <a:ea typeface="Arial"/>
                <a:cs typeface="Arial"/>
                <a:sym typeface="Arial"/>
              </a:rPr>
              <a:t>Teaching of expectations and social emotional competencies</a:t>
            </a:r>
            <a:endParaRPr sz="2400">
              <a:latin typeface="Arial"/>
              <a:ea typeface="Arial"/>
              <a:cs typeface="Arial"/>
              <a:sym typeface="Arial"/>
            </a:endParaRPr>
          </a:p>
          <a:p>
            <a:pPr marL="914400" lvl="1" indent="-381000" algn="l" rtl="0">
              <a:spcBef>
                <a:spcPts val="0"/>
              </a:spcBef>
              <a:spcAft>
                <a:spcPts val="0"/>
              </a:spcAft>
              <a:buSzPts val="2400"/>
              <a:buChar char="○"/>
            </a:pPr>
            <a:r>
              <a:rPr lang="en" sz="2400">
                <a:latin typeface="Arial"/>
                <a:ea typeface="Arial"/>
                <a:cs typeface="Arial"/>
                <a:sym typeface="Arial"/>
              </a:rPr>
              <a:t>Opportunities for positive interactions with adults</a:t>
            </a:r>
            <a:endParaRPr sz="2400">
              <a:latin typeface="Arial"/>
              <a:ea typeface="Arial"/>
              <a:cs typeface="Arial"/>
              <a:sym typeface="Arial"/>
            </a:endParaRPr>
          </a:p>
          <a:p>
            <a:pPr marL="914400" lvl="1" indent="-381000" algn="l" rtl="0">
              <a:spcBef>
                <a:spcPts val="0"/>
              </a:spcBef>
              <a:spcAft>
                <a:spcPts val="0"/>
              </a:spcAft>
              <a:buSzPts val="2400"/>
              <a:buChar char="○"/>
            </a:pPr>
            <a:r>
              <a:rPr lang="en" sz="2400">
                <a:latin typeface="Arial"/>
                <a:ea typeface="Arial"/>
                <a:cs typeface="Arial"/>
                <a:sym typeface="Arial"/>
              </a:rPr>
              <a:t>Use of data to guide Tier 1 focus and problem solving</a:t>
            </a:r>
            <a:endParaRPr sz="2400">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97"/>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Tracking Sheet (cont.)</a:t>
            </a:r>
            <a:endParaRPr/>
          </a:p>
          <a:p>
            <a:pPr marL="0" lvl="0" indent="0" algn="l" rtl="0">
              <a:spcBef>
                <a:spcPts val="0"/>
              </a:spcBef>
              <a:spcAft>
                <a:spcPts val="0"/>
              </a:spcAft>
              <a:buNone/>
            </a:pPr>
            <a:r>
              <a:rPr lang="en" sz="1200" b="1" u="sng">
                <a:solidFill>
                  <a:srgbClr val="00539F"/>
                </a:solidFill>
                <a:highlight>
                  <a:srgbClr val="FFFFFF"/>
                </a:highlight>
                <a:hlinkClick r:id="rId3">
                  <a:extLst>
                    <a:ext uri="{A12FA001-AC4F-418D-AE19-62706E023703}">
                      <ahyp:hlinkClr xmlns:ahyp="http://schemas.microsoft.com/office/drawing/2018/hyperlinkcolor" val="tx"/>
                    </a:ext>
                  </a:extLst>
                </a:hlinkClick>
              </a:rPr>
              <a:t>CICO Daily Progress Report Data Tracking Tool</a:t>
            </a:r>
            <a:endParaRPr/>
          </a:p>
        </p:txBody>
      </p:sp>
      <p:pic>
        <p:nvPicPr>
          <p:cNvPr id="1006" name="Google Shape;1006;p97"/>
          <p:cNvPicPr preferRelativeResize="0"/>
          <p:nvPr/>
        </p:nvPicPr>
        <p:blipFill>
          <a:blip r:embed="rId4">
            <a:alphaModFix/>
          </a:blip>
          <a:stretch>
            <a:fillRect/>
          </a:stretch>
        </p:blipFill>
        <p:spPr>
          <a:xfrm>
            <a:off x="2069425" y="1268044"/>
            <a:ext cx="5005154" cy="357065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98"/>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Tracking Sheet (cont.)</a:t>
            </a:r>
            <a:endParaRPr/>
          </a:p>
          <a:p>
            <a:pPr marL="0" lvl="0" indent="0" algn="l" rtl="0">
              <a:spcBef>
                <a:spcPts val="0"/>
              </a:spcBef>
              <a:spcAft>
                <a:spcPts val="0"/>
              </a:spcAft>
              <a:buNone/>
            </a:pPr>
            <a:r>
              <a:rPr lang="en" sz="1200" b="1" u="sng">
                <a:solidFill>
                  <a:srgbClr val="00539F"/>
                </a:solidFill>
                <a:highlight>
                  <a:srgbClr val="FFFFFF"/>
                </a:highlight>
                <a:hlinkClick r:id="rId3">
                  <a:extLst>
                    <a:ext uri="{A12FA001-AC4F-418D-AE19-62706E023703}">
                      <ahyp:hlinkClr xmlns:ahyp="http://schemas.microsoft.com/office/drawing/2018/hyperlinkcolor" val="tx"/>
                    </a:ext>
                  </a:extLst>
                </a:hlinkClick>
              </a:rPr>
              <a:t>CICO Daily Progress Report Data Tracking Tool</a:t>
            </a:r>
            <a:endParaRPr/>
          </a:p>
        </p:txBody>
      </p:sp>
      <p:pic>
        <p:nvPicPr>
          <p:cNvPr id="1012" name="Google Shape;1012;p98"/>
          <p:cNvPicPr preferRelativeResize="0"/>
          <p:nvPr/>
        </p:nvPicPr>
        <p:blipFill>
          <a:blip r:embed="rId4">
            <a:alphaModFix/>
          </a:blip>
          <a:stretch>
            <a:fillRect/>
          </a:stretch>
        </p:blipFill>
        <p:spPr>
          <a:xfrm>
            <a:off x="2099100" y="1268044"/>
            <a:ext cx="5127903" cy="357065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9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300">
                <a:solidFill>
                  <a:srgbClr val="465E9C"/>
                </a:solidFill>
              </a:rPr>
              <a:t>Data-Based Problem-Solving Decision-Rules</a:t>
            </a:r>
            <a:endParaRPr sz="2300">
              <a:solidFill>
                <a:srgbClr val="465E9C"/>
              </a:solidFill>
            </a:endParaRPr>
          </a:p>
          <a:p>
            <a:pPr marL="0" lvl="0" indent="0" algn="l" rtl="0">
              <a:spcBef>
                <a:spcPts val="0"/>
              </a:spcBef>
              <a:spcAft>
                <a:spcPts val="0"/>
              </a:spcAft>
              <a:buClr>
                <a:schemeClr val="dk1"/>
              </a:buClr>
              <a:buSzPts val="1100"/>
              <a:buFont typeface="Arial"/>
              <a:buNone/>
            </a:pPr>
            <a:r>
              <a:rPr lang="en" sz="2300">
                <a:solidFill>
                  <a:srgbClr val="465E9C"/>
                </a:solidFill>
              </a:rPr>
              <a:t>&amp; What To Do Next:</a:t>
            </a:r>
            <a:endParaRPr sz="2300"/>
          </a:p>
        </p:txBody>
      </p:sp>
      <p:sp>
        <p:nvSpPr>
          <p:cNvPr id="1018" name="Google Shape;1018;p99"/>
          <p:cNvSpPr txBox="1">
            <a:spLocks noGrp="1"/>
          </p:cNvSpPr>
          <p:nvPr>
            <p:ph type="body" idx="1"/>
          </p:nvPr>
        </p:nvSpPr>
        <p:spPr>
          <a:xfrm>
            <a:off x="3183150" y="1309350"/>
            <a:ext cx="5502300" cy="2927400"/>
          </a:xfrm>
          <a:prstGeom prst="rect">
            <a:avLst/>
          </a:prstGeom>
        </p:spPr>
        <p:txBody>
          <a:bodyPr spcFirstLastPara="1" wrap="square" lIns="91425" tIns="91425" rIns="91425" bIns="91425" anchor="t" anchorCtr="0">
            <a:normAutofit lnSpcReduction="10000"/>
          </a:bodyPr>
          <a:lstStyle/>
          <a:p>
            <a:pPr marL="0" marR="746824" lvl="0" indent="0" algn="l" rtl="0">
              <a:lnSpc>
                <a:spcPct val="100000"/>
              </a:lnSpc>
              <a:spcBef>
                <a:spcPts val="0"/>
              </a:spcBef>
              <a:spcAft>
                <a:spcPts val="0"/>
              </a:spcAft>
              <a:buNone/>
            </a:pPr>
            <a:r>
              <a:rPr lang="en" sz="2000">
                <a:solidFill>
                  <a:schemeClr val="dk1"/>
                </a:solidFill>
              </a:rPr>
              <a:t>When students as a group are not making progress (70% meeting ON rules)</a:t>
            </a:r>
            <a:endParaRPr sz="2000">
              <a:solidFill>
                <a:schemeClr val="dk1"/>
              </a:solidFill>
            </a:endParaRPr>
          </a:p>
          <a:p>
            <a:pPr marL="914400" marR="746824" lvl="0" indent="-355600" algn="l" rtl="0">
              <a:lnSpc>
                <a:spcPct val="100000"/>
              </a:lnSpc>
              <a:spcBef>
                <a:spcPts val="1000"/>
              </a:spcBef>
              <a:spcAft>
                <a:spcPts val="0"/>
              </a:spcAft>
              <a:buClr>
                <a:schemeClr val="dk1"/>
              </a:buClr>
              <a:buSzPts val="2000"/>
              <a:buChar char="●"/>
            </a:pPr>
            <a:r>
              <a:rPr lang="en" sz="2000">
                <a:solidFill>
                  <a:schemeClr val="dk1"/>
                </a:solidFill>
              </a:rPr>
              <a:t>Consider impact of individual students</a:t>
            </a:r>
            <a:endParaRPr sz="2000">
              <a:solidFill>
                <a:schemeClr val="dk1"/>
              </a:solidFill>
            </a:endParaRPr>
          </a:p>
          <a:p>
            <a:pPr marL="914400" marR="746824" lvl="0" indent="-355600" algn="l" rtl="0">
              <a:lnSpc>
                <a:spcPct val="100000"/>
              </a:lnSpc>
              <a:spcBef>
                <a:spcPts val="1000"/>
              </a:spcBef>
              <a:spcAft>
                <a:spcPts val="0"/>
              </a:spcAft>
              <a:buClr>
                <a:schemeClr val="dk1"/>
              </a:buClr>
              <a:buSzPts val="2000"/>
              <a:buChar char="●"/>
            </a:pPr>
            <a:r>
              <a:rPr lang="en" sz="2000">
                <a:solidFill>
                  <a:schemeClr val="dk1"/>
                </a:solidFill>
              </a:rPr>
              <a:t>Look at program components for students</a:t>
            </a:r>
            <a:endParaRPr sz="2000">
              <a:solidFill>
                <a:schemeClr val="dk1"/>
              </a:solidFill>
            </a:endParaRPr>
          </a:p>
          <a:p>
            <a:pPr marL="914400" marR="746824" lvl="0" indent="-355600" algn="l" rtl="0">
              <a:lnSpc>
                <a:spcPct val="100000"/>
              </a:lnSpc>
              <a:spcBef>
                <a:spcPts val="1000"/>
              </a:spcBef>
              <a:spcAft>
                <a:spcPts val="1000"/>
              </a:spcAft>
              <a:buClr>
                <a:schemeClr val="dk1"/>
              </a:buClr>
              <a:buSzPts val="2000"/>
              <a:buChar char="●"/>
            </a:pPr>
            <a:r>
              <a:rPr lang="en" sz="2000">
                <a:solidFill>
                  <a:schemeClr val="dk1"/>
                </a:solidFill>
              </a:rPr>
              <a:t>Fidelity check is key</a:t>
            </a:r>
            <a:endParaRPr sz="2000">
              <a:solidFill>
                <a:schemeClr val="dk1"/>
              </a:solidFill>
            </a:endParaRPr>
          </a:p>
        </p:txBody>
      </p:sp>
      <p:pic>
        <p:nvPicPr>
          <p:cNvPr id="1019" name="Google Shape;1019;p99"/>
          <p:cNvPicPr preferRelativeResize="0"/>
          <p:nvPr/>
        </p:nvPicPr>
        <p:blipFill>
          <a:blip r:embed="rId3">
            <a:alphaModFix/>
          </a:blip>
          <a:stretch>
            <a:fillRect/>
          </a:stretch>
        </p:blipFill>
        <p:spPr>
          <a:xfrm>
            <a:off x="311699" y="1557449"/>
            <a:ext cx="2656975" cy="2028601"/>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00"/>
          <p:cNvSpPr txBox="1">
            <a:spLocks noGrp="1"/>
          </p:cNvSpPr>
          <p:nvPr>
            <p:ph type="title"/>
          </p:nvPr>
        </p:nvSpPr>
        <p:spPr>
          <a:xfrm>
            <a:off x="46770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Fidelity check</a:t>
            </a:r>
            <a:endParaRPr/>
          </a:p>
        </p:txBody>
      </p:sp>
      <p:sp>
        <p:nvSpPr>
          <p:cNvPr id="1025" name="Google Shape;1025;p100"/>
          <p:cNvSpPr txBox="1">
            <a:spLocks noGrp="1"/>
          </p:cNvSpPr>
          <p:nvPr>
            <p:ph type="body" idx="1"/>
          </p:nvPr>
        </p:nvSpPr>
        <p:spPr>
          <a:xfrm>
            <a:off x="467700" y="1369225"/>
            <a:ext cx="4962900" cy="3263400"/>
          </a:xfrm>
          <a:prstGeom prst="rect">
            <a:avLst/>
          </a:prstGeom>
        </p:spPr>
        <p:txBody>
          <a:bodyPr spcFirstLastPara="1" wrap="square" lIns="68575" tIns="34275" rIns="68575" bIns="34275" anchor="t" anchorCtr="0">
            <a:normAutofit/>
          </a:bodyPr>
          <a:lstStyle/>
          <a:p>
            <a:pPr marL="457200" lvl="0" indent="-355600" algn="l" rtl="0">
              <a:lnSpc>
                <a:spcPct val="115000"/>
              </a:lnSpc>
              <a:spcBef>
                <a:spcPts val="1200"/>
              </a:spcBef>
              <a:spcAft>
                <a:spcPts val="0"/>
              </a:spcAft>
              <a:buClr>
                <a:srgbClr val="3E4042"/>
              </a:buClr>
              <a:buSzPts val="2000"/>
              <a:buChar char="●"/>
            </a:pPr>
            <a:r>
              <a:rPr lang="en" sz="2000" b="1">
                <a:solidFill>
                  <a:srgbClr val="0070C0"/>
                </a:solidFill>
              </a:rPr>
              <a:t>Your training checklists</a:t>
            </a:r>
            <a:r>
              <a:rPr lang="en" sz="2000"/>
              <a:t> for student, staff, and family</a:t>
            </a:r>
            <a:endParaRPr sz="2000"/>
          </a:p>
          <a:p>
            <a:pPr marL="457200" lvl="0" indent="-355600" algn="l" rtl="0">
              <a:lnSpc>
                <a:spcPct val="115000"/>
              </a:lnSpc>
              <a:spcBef>
                <a:spcPts val="1200"/>
              </a:spcBef>
              <a:spcAft>
                <a:spcPts val="0"/>
              </a:spcAft>
              <a:buClr>
                <a:srgbClr val="3E4042"/>
              </a:buClr>
              <a:buSzPts val="2000"/>
              <a:buChar char="●"/>
            </a:pPr>
            <a:r>
              <a:rPr lang="en" sz="2000"/>
              <a:t>Missouri: </a:t>
            </a:r>
            <a:r>
              <a:rPr lang="en" sz="2000" b="1" u="sng">
                <a:solidFill>
                  <a:srgbClr val="0070C0"/>
                </a:solidFill>
                <a:highlight>
                  <a:srgbClr val="FFFFFF"/>
                </a:highlight>
                <a:hlinkClick r:id="rId3">
                  <a:extLst>
                    <a:ext uri="{A12FA001-AC4F-418D-AE19-62706E023703}">
                      <ahyp:hlinkClr xmlns:ahyp="http://schemas.microsoft.com/office/drawing/2018/hyperlinkcolor" val="tx"/>
                    </a:ext>
                  </a:extLst>
                </a:hlinkClick>
              </a:rPr>
              <a:t>Monitoring Fidelity of Implementation Observation Checklist</a:t>
            </a:r>
            <a:endParaRPr sz="2000" u="sng">
              <a:solidFill>
                <a:srgbClr val="0070C0"/>
              </a:solidFill>
            </a:endParaRPr>
          </a:p>
          <a:p>
            <a:pPr marL="457200" lvl="0" indent="-355600" algn="l" rtl="0">
              <a:lnSpc>
                <a:spcPct val="115000"/>
              </a:lnSpc>
              <a:spcBef>
                <a:spcPts val="1200"/>
              </a:spcBef>
              <a:spcAft>
                <a:spcPts val="1200"/>
              </a:spcAft>
              <a:buClr>
                <a:srgbClr val="3E4042"/>
              </a:buClr>
              <a:buSzPts val="2000"/>
              <a:buChar char="●"/>
            </a:pPr>
            <a:r>
              <a:rPr lang="en" sz="2000">
                <a:solidFill>
                  <a:srgbClr val="003C71"/>
                </a:solidFill>
                <a:highlight>
                  <a:srgbClr val="FFFFFF"/>
                </a:highlight>
              </a:rPr>
              <a:t>Colorado:</a:t>
            </a:r>
            <a:r>
              <a:rPr lang="en" sz="2000">
                <a:solidFill>
                  <a:srgbClr val="0070C0"/>
                </a:solidFill>
                <a:highlight>
                  <a:srgbClr val="FFFFFF"/>
                </a:highlight>
              </a:rPr>
              <a:t> </a:t>
            </a:r>
            <a:r>
              <a:rPr lang="en" sz="2000" b="1" u="sng">
                <a:solidFill>
                  <a:srgbClr val="0070C0"/>
                </a:solidFill>
                <a:highlight>
                  <a:srgbClr val="FFFFFF"/>
                </a:highlight>
                <a:hlinkClick r:id="rId4">
                  <a:extLst>
                    <a:ext uri="{A12FA001-AC4F-418D-AE19-62706E023703}">
                      <ahyp:hlinkClr xmlns:ahyp="http://schemas.microsoft.com/office/drawing/2018/hyperlinkcolor" val="tx"/>
                    </a:ext>
                  </a:extLst>
                </a:hlinkClick>
              </a:rPr>
              <a:t>CICO Self-Assessment and Action Plan</a:t>
            </a:r>
            <a:endParaRPr sz="2000" b="1">
              <a:solidFill>
                <a:srgbClr val="0070C0"/>
              </a:solidFill>
            </a:endParaRPr>
          </a:p>
        </p:txBody>
      </p:sp>
      <p:pic>
        <p:nvPicPr>
          <p:cNvPr id="1026" name="Google Shape;1026;p100"/>
          <p:cNvPicPr preferRelativeResize="0"/>
          <p:nvPr/>
        </p:nvPicPr>
        <p:blipFill>
          <a:blip r:embed="rId5">
            <a:alphaModFix/>
          </a:blip>
          <a:stretch>
            <a:fillRect/>
          </a:stretch>
        </p:blipFill>
        <p:spPr>
          <a:xfrm>
            <a:off x="5586725" y="1013619"/>
            <a:ext cx="3099750" cy="3448784"/>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01"/>
          <p:cNvSpPr txBox="1">
            <a:spLocks noGrp="1"/>
          </p:cNvSpPr>
          <p:nvPr>
            <p:ph type="title"/>
          </p:nvPr>
        </p:nvSpPr>
        <p:spPr>
          <a:xfrm>
            <a:off x="471503" y="205375"/>
            <a:ext cx="73893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ct val="117857"/>
              <a:buFont typeface="Calibri"/>
              <a:buNone/>
            </a:pPr>
            <a:r>
              <a:rPr lang="en"/>
              <a:t>9 Major Check-Up Points for Revitalizing</a:t>
            </a:r>
            <a:endParaRPr/>
          </a:p>
        </p:txBody>
      </p:sp>
      <p:graphicFrame>
        <p:nvGraphicFramePr>
          <p:cNvPr id="1033" name="Google Shape;1033;p101"/>
          <p:cNvGraphicFramePr/>
          <p:nvPr/>
        </p:nvGraphicFramePr>
        <p:xfrm>
          <a:off x="648350" y="951168"/>
          <a:ext cx="8131950" cy="3718550"/>
        </p:xfrm>
        <a:graphic>
          <a:graphicData uri="http://schemas.openxmlformats.org/drawingml/2006/table">
            <a:tbl>
              <a:tblPr firstRow="1" firstCol="1" bandRow="1">
                <a:noFill/>
                <a:tableStyleId>{774EDFDD-0753-47DC-A6B2-1EAE981337C6}</a:tableStyleId>
              </a:tblPr>
              <a:tblGrid>
                <a:gridCol w="8131950">
                  <a:extLst>
                    <a:ext uri="{9D8B030D-6E8A-4147-A177-3AD203B41FA5}">
                      <a16:colId xmlns:a16="http://schemas.microsoft.com/office/drawing/2014/main" val="20000"/>
                    </a:ext>
                  </a:extLst>
                </a:gridCol>
              </a:tblGrid>
              <a:tr h="3718550">
                <a:tc>
                  <a:txBody>
                    <a:bodyPr/>
                    <a:lstStyle/>
                    <a:p>
                      <a:pPr marL="342900" marR="0" lvl="0" indent="-260350" algn="l" rtl="0">
                        <a:lnSpc>
                          <a:spcPct val="100000"/>
                        </a:lnSpc>
                        <a:spcBef>
                          <a:spcPts val="0"/>
                        </a:spcBef>
                        <a:spcAft>
                          <a:spcPts val="0"/>
                        </a:spcAft>
                        <a:buClr>
                          <a:schemeClr val="dk1"/>
                        </a:buClr>
                        <a:buSzPts val="1700"/>
                        <a:buAutoNum type="arabicPeriod"/>
                      </a:pPr>
                      <a:r>
                        <a:rPr lang="en" sz="1700" u="none" strike="noStrike" cap="none">
                          <a:latin typeface="Arial"/>
                          <a:ea typeface="Arial"/>
                          <a:cs typeface="Arial"/>
                          <a:sym typeface="Arial"/>
                        </a:rPr>
                        <a:t>Buy in from majority of staff on why and how CI/CO should be implemented</a:t>
                      </a:r>
                      <a:endParaRPr sz="1700">
                        <a:latin typeface="Arial"/>
                        <a:ea typeface="Arial"/>
                        <a:cs typeface="Arial"/>
                        <a:sym typeface="Arial"/>
                      </a:endParaRPr>
                    </a:p>
                    <a:p>
                      <a:pPr marL="342900" marR="0" lvl="0" indent="-260350" algn="l" rtl="0">
                        <a:lnSpc>
                          <a:spcPct val="100000"/>
                        </a:lnSpc>
                        <a:spcBef>
                          <a:spcPts val="600"/>
                        </a:spcBef>
                        <a:spcAft>
                          <a:spcPts val="0"/>
                        </a:spcAft>
                        <a:buClr>
                          <a:schemeClr val="dk1"/>
                        </a:buClr>
                        <a:buSzPts val="1700"/>
                        <a:buAutoNum type="arabicPeriod"/>
                      </a:pPr>
                      <a:r>
                        <a:rPr lang="en" sz="1700">
                          <a:latin typeface="Arial"/>
                          <a:ea typeface="Arial"/>
                          <a:cs typeface="Arial"/>
                          <a:sym typeface="Arial"/>
                        </a:rPr>
                        <a:t>Process for identifying students including data rules</a:t>
                      </a:r>
                      <a:endParaRPr sz="1700">
                        <a:latin typeface="Arial"/>
                        <a:ea typeface="Arial"/>
                        <a:cs typeface="Arial"/>
                        <a:sym typeface="Arial"/>
                      </a:endParaRPr>
                    </a:p>
                    <a:p>
                      <a:pPr marL="342900" lvl="0" indent="-260350" algn="l" rtl="0">
                        <a:spcBef>
                          <a:spcPts val="600"/>
                        </a:spcBef>
                        <a:spcAft>
                          <a:spcPts val="0"/>
                        </a:spcAft>
                        <a:buSzPts val="1700"/>
                        <a:buAutoNum type="arabicPeriod"/>
                      </a:pPr>
                      <a:r>
                        <a:rPr lang="en" sz="1700">
                          <a:latin typeface="Arial"/>
                          <a:ea typeface="Arial"/>
                          <a:cs typeface="Arial"/>
                          <a:sym typeface="Arial"/>
                        </a:rPr>
                        <a:t>Linked to School-wide Expectations</a:t>
                      </a:r>
                      <a:endParaRPr sz="1700">
                        <a:latin typeface="Arial"/>
                        <a:ea typeface="Arial"/>
                        <a:cs typeface="Arial"/>
                        <a:sym typeface="Arial"/>
                      </a:endParaRPr>
                    </a:p>
                    <a:p>
                      <a:pPr marL="342900" lvl="0" indent="-273050" algn="l" rtl="0">
                        <a:spcBef>
                          <a:spcPts val="600"/>
                        </a:spcBef>
                        <a:spcAft>
                          <a:spcPts val="0"/>
                        </a:spcAft>
                        <a:buSzPts val="1700"/>
                        <a:buAutoNum type="arabicPeriod"/>
                      </a:pPr>
                      <a:r>
                        <a:rPr lang="en" sz="1700">
                          <a:latin typeface="Arial"/>
                          <a:ea typeface="Arial"/>
                          <a:cs typeface="Arial"/>
                          <a:sym typeface="Arial"/>
                        </a:rPr>
                        <a:t>Students taught how CI/CO works prior to starting</a:t>
                      </a:r>
                      <a:endParaRPr sz="1700">
                        <a:latin typeface="Arial"/>
                        <a:ea typeface="Arial"/>
                        <a:cs typeface="Arial"/>
                        <a:sym typeface="Arial"/>
                      </a:endParaRPr>
                    </a:p>
                    <a:p>
                      <a:pPr marL="342900" lvl="0" indent="-273050" algn="l" rtl="0">
                        <a:spcBef>
                          <a:spcPts val="600"/>
                        </a:spcBef>
                        <a:spcAft>
                          <a:spcPts val="0"/>
                        </a:spcAft>
                        <a:buSzPts val="1700"/>
                        <a:buAutoNum type="arabicPeriod"/>
                      </a:pPr>
                      <a:r>
                        <a:rPr lang="en" sz="1700">
                          <a:latin typeface="Arial"/>
                          <a:ea typeface="Arial"/>
                          <a:cs typeface="Arial"/>
                          <a:sym typeface="Arial"/>
                        </a:rPr>
                        <a:t>Teachers trained in how to appropriately implement CICO in classroom</a:t>
                      </a:r>
                      <a:endParaRPr sz="1700">
                        <a:latin typeface="Arial"/>
                        <a:ea typeface="Arial"/>
                        <a:cs typeface="Arial"/>
                        <a:sym typeface="Arial"/>
                      </a:endParaRPr>
                    </a:p>
                    <a:p>
                      <a:pPr marL="342900" lvl="0" indent="-273050" algn="l" rtl="0">
                        <a:spcBef>
                          <a:spcPts val="600"/>
                        </a:spcBef>
                        <a:spcAft>
                          <a:spcPts val="0"/>
                        </a:spcAft>
                        <a:buSzPts val="1700"/>
                        <a:buAutoNum type="arabicPeriod"/>
                      </a:pPr>
                      <a:r>
                        <a:rPr lang="en" sz="1700">
                          <a:latin typeface="Arial"/>
                          <a:ea typeface="Arial"/>
                          <a:cs typeface="Arial"/>
                          <a:sym typeface="Arial"/>
                        </a:rPr>
                        <a:t>Parents notified about program and receive progress updates</a:t>
                      </a:r>
                      <a:endParaRPr sz="1700">
                        <a:latin typeface="Arial"/>
                        <a:ea typeface="Arial"/>
                        <a:cs typeface="Arial"/>
                        <a:sym typeface="Arial"/>
                      </a:endParaRPr>
                    </a:p>
                    <a:p>
                      <a:pPr marL="342900" lvl="0" indent="-273050" algn="l" rtl="0">
                        <a:spcBef>
                          <a:spcPts val="600"/>
                        </a:spcBef>
                        <a:spcAft>
                          <a:spcPts val="0"/>
                        </a:spcAft>
                        <a:buSzPts val="1700"/>
                        <a:buAutoNum type="arabicPeriod"/>
                      </a:pPr>
                      <a:r>
                        <a:rPr lang="en" sz="1700">
                          <a:latin typeface="Arial"/>
                          <a:ea typeface="Arial"/>
                          <a:cs typeface="Arial"/>
                          <a:sym typeface="Arial"/>
                        </a:rPr>
                        <a:t>Fidelity of implementation assessed – including CICO Facilitators and Teachers</a:t>
                      </a:r>
                      <a:endParaRPr sz="1700">
                        <a:latin typeface="Arial"/>
                        <a:ea typeface="Arial"/>
                        <a:cs typeface="Arial"/>
                        <a:sym typeface="Arial"/>
                      </a:endParaRPr>
                    </a:p>
                    <a:p>
                      <a:pPr marL="342900" lvl="0" indent="-273050" algn="l" rtl="0">
                        <a:spcBef>
                          <a:spcPts val="600"/>
                        </a:spcBef>
                        <a:spcAft>
                          <a:spcPts val="0"/>
                        </a:spcAft>
                        <a:buSzPts val="1700"/>
                        <a:buAutoNum type="arabicPeriod"/>
                      </a:pPr>
                      <a:r>
                        <a:rPr lang="en" sz="1700">
                          <a:latin typeface="Arial"/>
                          <a:ea typeface="Arial"/>
                          <a:cs typeface="Arial"/>
                          <a:sym typeface="Arial"/>
                        </a:rPr>
                        <a:t>Student progress monitored by the team and determinations made for fading or changing intervention</a:t>
                      </a:r>
                      <a:endParaRPr sz="1700">
                        <a:latin typeface="Arial"/>
                        <a:ea typeface="Arial"/>
                        <a:cs typeface="Arial"/>
                        <a:sym typeface="Arial"/>
                      </a:endParaRPr>
                    </a:p>
                    <a:p>
                      <a:pPr marL="342900" lvl="0" indent="-273050" algn="l" rtl="0">
                        <a:spcBef>
                          <a:spcPts val="600"/>
                        </a:spcBef>
                        <a:spcAft>
                          <a:spcPts val="600"/>
                        </a:spcAft>
                        <a:buSzPts val="1700"/>
                        <a:buAutoNum type="arabicPeriod"/>
                      </a:pPr>
                      <a:r>
                        <a:rPr lang="en" sz="1700">
                          <a:latin typeface="Arial"/>
                          <a:ea typeface="Arial"/>
                          <a:cs typeface="Arial"/>
                          <a:sym typeface="Arial"/>
                        </a:rPr>
                        <a:t>Set criteria for considering if CICO is an effective intervention (e.g. 70% percent of students meeting point card goals)</a:t>
                      </a:r>
                      <a:endParaRPr sz="1700">
                        <a:latin typeface="Arial"/>
                        <a:ea typeface="Arial"/>
                        <a:cs typeface="Arial"/>
                        <a:sym typeface="Arial"/>
                      </a:endParaRPr>
                    </a:p>
                  </a:txBody>
                  <a:tcPr marL="51425" marR="51425" marT="0" marB="0"/>
                </a:tc>
                <a:extLst>
                  <a:ext uri="{0D108BD9-81ED-4DB2-BD59-A6C34878D82A}">
                    <a16:rowId xmlns:a16="http://schemas.microsoft.com/office/drawing/2014/main" val="10000"/>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02"/>
          <p:cNvSpPr txBox="1">
            <a:spLocks noGrp="1"/>
          </p:cNvSpPr>
          <p:nvPr>
            <p:ph type="title"/>
          </p:nvPr>
        </p:nvSpPr>
        <p:spPr>
          <a:xfrm>
            <a:off x="628650" y="688594"/>
            <a:ext cx="7886700" cy="994200"/>
          </a:xfrm>
          <a:prstGeom prst="rect">
            <a:avLst/>
          </a:prstGeom>
        </p:spPr>
        <p:txBody>
          <a:bodyPr spcFirstLastPara="1" wrap="square" lIns="68575" tIns="34275" rIns="68575" bIns="34275" anchor="ctr" anchorCtr="0">
            <a:normAutofit fontScale="90000"/>
          </a:bodyPr>
          <a:lstStyle/>
          <a:p>
            <a:pPr marL="0" lvl="0" indent="0" algn="l" rtl="0">
              <a:lnSpc>
                <a:spcPct val="200000"/>
              </a:lnSpc>
              <a:spcBef>
                <a:spcPts val="0"/>
              </a:spcBef>
              <a:spcAft>
                <a:spcPts val="0"/>
              </a:spcAft>
              <a:buNone/>
            </a:pPr>
            <a:r>
              <a:rPr lang="en"/>
              <a:t>5 Tips from an experienced CICO Implementer </a:t>
            </a:r>
            <a:endParaRPr/>
          </a:p>
          <a:p>
            <a:pPr marL="0" lvl="0" indent="0" algn="l" rtl="0">
              <a:lnSpc>
                <a:spcPct val="200000"/>
              </a:lnSpc>
              <a:spcBef>
                <a:spcPts val="0"/>
              </a:spcBef>
              <a:spcAft>
                <a:spcPts val="0"/>
              </a:spcAft>
              <a:buNone/>
            </a:pPr>
            <a:r>
              <a:rPr lang="en" sz="2200"/>
              <a:t>Dr. Melinda Tartaglione</a:t>
            </a:r>
            <a:endParaRPr sz="2200"/>
          </a:p>
        </p:txBody>
      </p:sp>
      <p:sp>
        <p:nvSpPr>
          <p:cNvPr id="1039" name="Google Shape;1039;p102"/>
          <p:cNvSpPr txBox="1">
            <a:spLocks noGrp="1"/>
          </p:cNvSpPr>
          <p:nvPr>
            <p:ph type="body" idx="1"/>
          </p:nvPr>
        </p:nvSpPr>
        <p:spPr>
          <a:xfrm>
            <a:off x="628650" y="2064474"/>
            <a:ext cx="7886700" cy="670500"/>
          </a:xfrm>
          <a:prstGeom prst="rect">
            <a:avLst/>
          </a:prstGeom>
        </p:spPr>
        <p:txBody>
          <a:bodyPr spcFirstLastPara="1" wrap="square" lIns="68575" tIns="34275" rIns="68575" bIns="34275" anchor="t" anchorCtr="0">
            <a:normAutofit fontScale="47500" lnSpcReduction="20000"/>
          </a:bodyPr>
          <a:lstStyle/>
          <a:p>
            <a:pPr marL="457200" lvl="0" indent="-297497" algn="l" rtl="0">
              <a:lnSpc>
                <a:spcPct val="200000"/>
              </a:lnSpc>
              <a:spcBef>
                <a:spcPts val="800"/>
              </a:spcBef>
              <a:spcAft>
                <a:spcPts val="0"/>
              </a:spcAft>
              <a:buSzPct val="77777"/>
              <a:buChar char="●"/>
            </a:pPr>
            <a:r>
              <a:rPr lang="en"/>
              <a:t>Talley Middle School and Claymont Elementary School</a:t>
            </a:r>
            <a:endParaRPr/>
          </a:p>
          <a:p>
            <a:pPr marL="457200" lvl="0" indent="-297497" algn="l" rtl="0">
              <a:lnSpc>
                <a:spcPct val="200000"/>
              </a:lnSpc>
              <a:spcBef>
                <a:spcPts val="0"/>
              </a:spcBef>
              <a:spcAft>
                <a:spcPts val="0"/>
              </a:spcAft>
              <a:buSzPct val="77777"/>
              <a:buChar char="●"/>
            </a:pPr>
            <a:r>
              <a:rPr lang="en"/>
              <a:t>Brandywine School District</a:t>
            </a:r>
            <a:endParaRPr/>
          </a:p>
        </p:txBody>
      </p:sp>
      <p:pic>
        <p:nvPicPr>
          <p:cNvPr id="1040" name="Google Shape;1040;p102"/>
          <p:cNvPicPr preferRelativeResize="0"/>
          <p:nvPr/>
        </p:nvPicPr>
        <p:blipFill>
          <a:blip r:embed="rId3">
            <a:alphaModFix/>
          </a:blip>
          <a:stretch>
            <a:fillRect/>
          </a:stretch>
        </p:blipFill>
        <p:spPr>
          <a:xfrm>
            <a:off x="7569850" y="3581945"/>
            <a:ext cx="1285875" cy="12858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03"/>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[Melinda’s slide(s), she is sending]</a:t>
            </a:r>
            <a:endParaRPr/>
          </a:p>
          <a:p>
            <a:pPr marL="0" lvl="0" indent="0" algn="l" rtl="0">
              <a:spcBef>
                <a:spcPts val="0"/>
              </a:spcBef>
              <a:spcAft>
                <a:spcPts val="0"/>
              </a:spcAft>
              <a:buNone/>
            </a:pPr>
            <a:r>
              <a:rPr lang="en" sz="2000"/>
              <a:t>10 mins</a:t>
            </a:r>
            <a:endParaRPr sz="2000"/>
          </a:p>
        </p:txBody>
      </p:sp>
      <p:sp>
        <p:nvSpPr>
          <p:cNvPr id="1046" name="Google Shape;1046;p103"/>
          <p:cNvSpPr txBox="1">
            <a:spLocks noGrp="1"/>
          </p:cNvSpPr>
          <p:nvPr>
            <p:ph type="body" idx="1"/>
          </p:nvPr>
        </p:nvSpPr>
        <p:spPr>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1047" name="Google Shape;1047;p103"/>
          <p:cNvPicPr preferRelativeResize="0"/>
          <p:nvPr/>
        </p:nvPicPr>
        <p:blipFill>
          <a:blip r:embed="rId3">
            <a:alphaModFix/>
          </a:blip>
          <a:stretch>
            <a:fillRect/>
          </a:stretch>
        </p:blipFill>
        <p:spPr>
          <a:xfrm>
            <a:off x="0" y="-89875"/>
            <a:ext cx="9144000" cy="51435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04"/>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1053" name="Google Shape;1053;p104"/>
          <p:cNvSpPr txBox="1">
            <a:spLocks noGrp="1"/>
          </p:cNvSpPr>
          <p:nvPr>
            <p:ph type="body" idx="1"/>
          </p:nvPr>
        </p:nvSpPr>
        <p:spPr>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1054" name="Google Shape;1054;p10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05"/>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1060" name="Google Shape;1060;p105"/>
          <p:cNvSpPr txBox="1">
            <a:spLocks noGrp="1"/>
          </p:cNvSpPr>
          <p:nvPr>
            <p:ph type="body" idx="1"/>
          </p:nvPr>
        </p:nvSpPr>
        <p:spPr>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1061" name="Google Shape;1061;p10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06"/>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1067" name="Google Shape;1067;p106"/>
          <p:cNvSpPr txBox="1">
            <a:spLocks noGrp="1"/>
          </p:cNvSpPr>
          <p:nvPr>
            <p:ph type="body" idx="1"/>
          </p:nvPr>
        </p:nvSpPr>
        <p:spPr>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1068" name="Google Shape;1068;p10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471504" y="205375"/>
            <a:ext cx="7729200" cy="74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
                <a:latin typeface="Arial"/>
                <a:ea typeface="Arial"/>
                <a:cs typeface="Arial"/>
                <a:sym typeface="Arial"/>
              </a:rPr>
              <a:t>Check-in-Check-out (CICO): The Match to School</a:t>
            </a:r>
            <a:endParaRPr>
              <a:latin typeface="Arial"/>
              <a:ea typeface="Arial"/>
              <a:cs typeface="Arial"/>
              <a:sym typeface="Arial"/>
            </a:endParaRPr>
          </a:p>
        </p:txBody>
      </p:sp>
      <p:sp>
        <p:nvSpPr>
          <p:cNvPr id="219" name="Google Shape;219;p36"/>
          <p:cNvSpPr txBox="1">
            <a:spLocks noGrp="1"/>
          </p:cNvSpPr>
          <p:nvPr>
            <p:ph type="body" idx="1"/>
          </p:nvPr>
        </p:nvSpPr>
        <p:spPr>
          <a:xfrm>
            <a:off x="533625" y="1275150"/>
            <a:ext cx="5116200" cy="3456600"/>
          </a:xfrm>
          <a:prstGeom prst="rect">
            <a:avLst/>
          </a:prstGeom>
          <a:noFill/>
          <a:ln>
            <a:noFill/>
          </a:ln>
        </p:spPr>
        <p:txBody>
          <a:bodyPr spcFirstLastPara="1" wrap="square" lIns="68575" tIns="34275" rIns="68575" bIns="34275" anchor="t" anchorCtr="0">
            <a:normAutofit lnSpcReduction="10000"/>
          </a:bodyPr>
          <a:lstStyle/>
          <a:p>
            <a:pPr marL="177800" lvl="0" indent="-171450" algn="l" rtl="0">
              <a:lnSpc>
                <a:spcPct val="90000"/>
              </a:lnSpc>
              <a:spcBef>
                <a:spcPts val="0"/>
              </a:spcBef>
              <a:spcAft>
                <a:spcPts val="0"/>
              </a:spcAft>
              <a:buClr>
                <a:schemeClr val="dk1"/>
              </a:buClr>
              <a:buSzPts val="2100"/>
              <a:buFont typeface="Arial"/>
              <a:buChar char="•"/>
            </a:pPr>
            <a:r>
              <a:rPr lang="en"/>
              <a:t>An extension of Tier 1 through increased positive adult-student interaction</a:t>
            </a:r>
            <a:endParaRPr/>
          </a:p>
          <a:p>
            <a:pPr marL="177800" lvl="0" indent="-171450" algn="l" rtl="0">
              <a:lnSpc>
                <a:spcPct val="90000"/>
              </a:lnSpc>
              <a:spcBef>
                <a:spcPts val="800"/>
              </a:spcBef>
              <a:spcAft>
                <a:spcPts val="0"/>
              </a:spcAft>
              <a:buClr>
                <a:schemeClr val="dk1"/>
              </a:buClr>
              <a:buSzPts val="2100"/>
              <a:buFont typeface="Arial"/>
              <a:buChar char="•"/>
            </a:pPr>
            <a:r>
              <a:rPr lang="en"/>
              <a:t>Most likely to benefit students who desire increased positive adult attention</a:t>
            </a:r>
            <a:endParaRPr/>
          </a:p>
          <a:p>
            <a:pPr marL="177800" lvl="0" indent="-171450" algn="l" rtl="0">
              <a:lnSpc>
                <a:spcPct val="90000"/>
              </a:lnSpc>
              <a:spcBef>
                <a:spcPts val="800"/>
              </a:spcBef>
              <a:spcAft>
                <a:spcPts val="0"/>
              </a:spcAft>
              <a:buClr>
                <a:schemeClr val="dk1"/>
              </a:buClr>
              <a:buSzPts val="2100"/>
              <a:buFont typeface="Arial"/>
              <a:buChar char="•"/>
            </a:pPr>
            <a:r>
              <a:rPr lang="en"/>
              <a:t>Minimal time required from teacher</a:t>
            </a:r>
            <a:endParaRPr/>
          </a:p>
          <a:p>
            <a:pPr marL="177800" lvl="0" indent="-171450" algn="l" rtl="0">
              <a:lnSpc>
                <a:spcPct val="90000"/>
              </a:lnSpc>
              <a:spcBef>
                <a:spcPts val="800"/>
              </a:spcBef>
              <a:spcAft>
                <a:spcPts val="0"/>
              </a:spcAft>
              <a:buClr>
                <a:schemeClr val="dk1"/>
              </a:buClr>
              <a:buSzPts val="2100"/>
              <a:buFont typeface="Arial"/>
              <a:buChar char="•"/>
            </a:pPr>
            <a:r>
              <a:rPr lang="en"/>
              <a:t>Can be a first stop intervention</a:t>
            </a:r>
            <a:endParaRPr/>
          </a:p>
          <a:p>
            <a:pPr marL="177800" lvl="0" indent="-171450" algn="l" rtl="0">
              <a:lnSpc>
                <a:spcPct val="90000"/>
              </a:lnSpc>
              <a:spcBef>
                <a:spcPts val="800"/>
              </a:spcBef>
              <a:spcAft>
                <a:spcPts val="0"/>
              </a:spcAft>
              <a:buClr>
                <a:schemeClr val="dk1"/>
              </a:buClr>
              <a:buSzPts val="2100"/>
              <a:buFont typeface="Arial"/>
              <a:buChar char="•"/>
            </a:pPr>
            <a:r>
              <a:rPr lang="en"/>
              <a:t>Having 5/7-12% students accessing CICO supports routine establishment of intervention</a:t>
            </a:r>
            <a:endParaRPr/>
          </a:p>
          <a:p>
            <a:pPr marL="520700" lvl="1" indent="-222250" algn="l" rtl="0">
              <a:lnSpc>
                <a:spcPct val="90000"/>
              </a:lnSpc>
              <a:spcBef>
                <a:spcPts val="800"/>
              </a:spcBef>
              <a:spcAft>
                <a:spcPts val="0"/>
              </a:spcAft>
              <a:buClr>
                <a:schemeClr val="dk1"/>
              </a:buClr>
              <a:buSzPts val="2100"/>
              <a:buFont typeface="Arial"/>
              <a:buChar char="•"/>
            </a:pPr>
            <a:r>
              <a:rPr lang="en"/>
              <a:t>If you only have 1-2% on CICO, you may be waiting for kids who will likely need more….</a:t>
            </a:r>
            <a:endParaRPr>
              <a:latin typeface="Arial"/>
              <a:ea typeface="Arial"/>
              <a:cs typeface="Arial"/>
              <a:sym typeface="Arial"/>
            </a:endParaRPr>
          </a:p>
        </p:txBody>
      </p:sp>
      <p:sp>
        <p:nvSpPr>
          <p:cNvPr id="220" name="Google Shape;220;p36"/>
          <p:cNvSpPr txBox="1"/>
          <p:nvPr/>
        </p:nvSpPr>
        <p:spPr>
          <a:xfrm>
            <a:off x="1657349" y="4857751"/>
            <a:ext cx="20850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i="1">
                <a:solidFill>
                  <a:srgbClr val="000000"/>
                </a:solidFill>
                <a:latin typeface="Arial"/>
                <a:ea typeface="Arial"/>
                <a:cs typeface="Arial"/>
                <a:sym typeface="Arial"/>
              </a:rPr>
              <a:t>Adapted from Illinois PBIS Network</a:t>
            </a:r>
            <a:endParaRPr sz="1100"/>
          </a:p>
        </p:txBody>
      </p:sp>
      <p:pic>
        <p:nvPicPr>
          <p:cNvPr id="221" name="Google Shape;221;p36"/>
          <p:cNvPicPr preferRelativeResize="0"/>
          <p:nvPr/>
        </p:nvPicPr>
        <p:blipFill>
          <a:blip r:embed="rId3">
            <a:alphaModFix/>
          </a:blip>
          <a:stretch>
            <a:fillRect/>
          </a:stretch>
        </p:blipFill>
        <p:spPr>
          <a:xfrm>
            <a:off x="5603000" y="1352999"/>
            <a:ext cx="3435627" cy="3378750"/>
          </a:xfrm>
          <a:prstGeom prst="rect">
            <a:avLst/>
          </a:prstGeom>
          <a:noFill/>
          <a:ln>
            <a:noFill/>
          </a:ln>
        </p:spPr>
      </p:pic>
      <p:sp>
        <p:nvSpPr>
          <p:cNvPr id="222" name="Google Shape;222;p36"/>
          <p:cNvSpPr/>
          <p:nvPr/>
        </p:nvSpPr>
        <p:spPr>
          <a:xfrm>
            <a:off x="6114875" y="1874575"/>
            <a:ext cx="2605200" cy="697200"/>
          </a:xfrm>
          <a:prstGeom prst="roundRect">
            <a:avLst>
              <a:gd name="adj" fmla="val 16667"/>
            </a:avLst>
          </a:prstGeom>
          <a:noFill/>
          <a:ln w="38100" cap="flat" cmpd="sng">
            <a:solidFill>
              <a:srgbClr val="C7D7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07"/>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1074" name="Google Shape;1074;p107"/>
          <p:cNvSpPr txBox="1">
            <a:spLocks noGrp="1"/>
          </p:cNvSpPr>
          <p:nvPr>
            <p:ph type="body" idx="1"/>
          </p:nvPr>
        </p:nvSpPr>
        <p:spPr>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1075" name="Google Shape;1075;p10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08"/>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1081" name="Google Shape;1081;p108"/>
          <p:cNvSpPr txBox="1">
            <a:spLocks noGrp="1"/>
          </p:cNvSpPr>
          <p:nvPr>
            <p:ph type="body" idx="1"/>
          </p:nvPr>
        </p:nvSpPr>
        <p:spPr>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1082" name="Google Shape;1082;p10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109"/>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1088" name="Google Shape;1088;p109"/>
          <p:cNvSpPr txBox="1">
            <a:spLocks noGrp="1"/>
          </p:cNvSpPr>
          <p:nvPr>
            <p:ph type="body" idx="1"/>
          </p:nvPr>
        </p:nvSpPr>
        <p:spPr>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1089" name="Google Shape;1089;p10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3"/>
        <p:cNvGrpSpPr/>
        <p:nvPr/>
      </p:nvGrpSpPr>
      <p:grpSpPr>
        <a:xfrm>
          <a:off x="0" y="0"/>
          <a:ext cx="0" cy="0"/>
          <a:chOff x="0" y="0"/>
          <a:chExt cx="0" cy="0"/>
        </a:xfrm>
      </p:grpSpPr>
      <p:sp>
        <p:nvSpPr>
          <p:cNvPr id="1094" name="Google Shape;1094;p110"/>
          <p:cNvSpPr txBox="1">
            <a:spLocks noGrp="1"/>
          </p:cNvSpPr>
          <p:nvPr>
            <p:ph type="title"/>
          </p:nvPr>
        </p:nvSpPr>
        <p:spPr>
          <a:prstGeom prst="rect">
            <a:avLst/>
          </a:prstGeom>
          <a:solidFill>
            <a:schemeClr val="lt1"/>
          </a:solidFill>
        </p:spPr>
        <p:txBody>
          <a:bodyPr spcFirstLastPara="1" wrap="square" lIns="68575" tIns="34275" rIns="68575" bIns="34275" anchor="t" anchorCtr="0">
            <a:normAutofit/>
          </a:bodyPr>
          <a:lstStyle/>
          <a:p>
            <a:pPr marL="0" lvl="0" indent="0" algn="l" rtl="0">
              <a:spcBef>
                <a:spcPts val="0"/>
              </a:spcBef>
              <a:spcAft>
                <a:spcPts val="0"/>
              </a:spcAft>
              <a:buNone/>
            </a:pPr>
            <a:endParaRPr sz="800"/>
          </a:p>
          <a:p>
            <a:pPr marL="0" lvl="0" indent="0" algn="l" rtl="0">
              <a:spcBef>
                <a:spcPts val="0"/>
              </a:spcBef>
              <a:spcAft>
                <a:spcPts val="0"/>
              </a:spcAft>
              <a:buNone/>
            </a:pPr>
            <a:r>
              <a:rPr lang="en" sz="3500" b="1">
                <a:solidFill>
                  <a:srgbClr val="4A86E8"/>
                </a:solidFill>
                <a:latin typeface="Montserrat"/>
                <a:ea typeface="Montserrat"/>
                <a:cs typeface="Montserrat"/>
                <a:sym typeface="Montserrat"/>
              </a:rPr>
              <a:t> </a:t>
            </a:r>
            <a:endParaRPr sz="3500" b="1">
              <a:solidFill>
                <a:srgbClr val="4A86E8"/>
              </a:solidFill>
              <a:latin typeface="Montserrat"/>
              <a:ea typeface="Montserrat"/>
              <a:cs typeface="Montserrat"/>
              <a:sym typeface="Montserrat"/>
            </a:endParaRPr>
          </a:p>
          <a:p>
            <a:pPr marL="1371600" lvl="0" indent="0" algn="l" rtl="0">
              <a:lnSpc>
                <a:spcPct val="150000"/>
              </a:lnSpc>
              <a:spcBef>
                <a:spcPts val="0"/>
              </a:spcBef>
              <a:spcAft>
                <a:spcPts val="0"/>
              </a:spcAft>
              <a:buNone/>
            </a:pPr>
            <a:endParaRPr sz="2244"/>
          </a:p>
        </p:txBody>
      </p:sp>
      <p:sp>
        <p:nvSpPr>
          <p:cNvPr id="1096" name="Google Shape;1096;p110"/>
          <p:cNvSpPr txBox="1">
            <a:spLocks noGrp="1"/>
          </p:cNvSpPr>
          <p:nvPr>
            <p:ph type="title" idx="4294967295"/>
          </p:nvPr>
        </p:nvSpPr>
        <p:spPr>
          <a:xfrm>
            <a:off x="0" y="444500"/>
            <a:ext cx="8521700" cy="573088"/>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400"/>
              <a:t>For more information, especially if you are coaching teams:</a:t>
            </a:r>
            <a:endParaRPr sz="1900"/>
          </a:p>
        </p:txBody>
      </p:sp>
      <p:pic>
        <p:nvPicPr>
          <p:cNvPr id="1095" name="Google Shape;1095;p110"/>
          <p:cNvPicPr preferRelativeResize="0"/>
          <p:nvPr/>
        </p:nvPicPr>
        <p:blipFill>
          <a:blip r:embed="rId3">
            <a:alphaModFix/>
          </a:blip>
          <a:stretch>
            <a:fillRect/>
          </a:stretch>
        </p:blipFill>
        <p:spPr>
          <a:xfrm>
            <a:off x="271788" y="1108500"/>
            <a:ext cx="8600426" cy="3582850"/>
          </a:xfrm>
          <a:prstGeom prst="rect">
            <a:avLst/>
          </a:prstGeom>
          <a:noFill/>
          <a:ln w="28575" cap="flat" cmpd="sng">
            <a:solidFill>
              <a:srgbClr val="6FA8DC"/>
            </a:solidFill>
            <a:prstDash val="solid"/>
            <a:round/>
            <a:headEnd type="none" w="sm" len="sm"/>
            <a:tailEnd type="none" w="sm" len="sm"/>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1"/>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Thank you for joining us! </a:t>
            </a:r>
            <a:endParaRPr/>
          </a:p>
        </p:txBody>
      </p:sp>
      <p:sp>
        <p:nvSpPr>
          <p:cNvPr id="1102" name="Google Shape;1102;p111"/>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Please fill out our evaluation </a:t>
            </a:r>
            <a:endParaRPr/>
          </a:p>
        </p:txBody>
      </p:sp>
      <p:pic>
        <p:nvPicPr>
          <p:cNvPr id="1103" name="Google Shape;1103;p111"/>
          <p:cNvPicPr preferRelativeResize="0"/>
          <p:nvPr/>
        </p:nvPicPr>
        <p:blipFill>
          <a:blip r:embed="rId3">
            <a:alphaModFix/>
          </a:blip>
          <a:stretch>
            <a:fillRect/>
          </a:stretch>
        </p:blipFill>
        <p:spPr>
          <a:xfrm>
            <a:off x="565550" y="2017875"/>
            <a:ext cx="2381250" cy="2381250"/>
          </a:xfrm>
          <a:prstGeom prst="rect">
            <a:avLst/>
          </a:prstGeom>
          <a:noFill/>
          <a:ln>
            <a:noFill/>
          </a:ln>
        </p:spPr>
      </p:pic>
      <p:pic>
        <p:nvPicPr>
          <p:cNvPr id="1104" name="Google Shape;1104;p111"/>
          <p:cNvPicPr preferRelativeResize="0"/>
          <p:nvPr/>
        </p:nvPicPr>
        <p:blipFill>
          <a:blip r:embed="rId4">
            <a:alphaModFix/>
          </a:blip>
          <a:stretch>
            <a:fillRect/>
          </a:stretch>
        </p:blipFill>
        <p:spPr>
          <a:xfrm>
            <a:off x="5522263" y="893613"/>
            <a:ext cx="3095625" cy="3286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body" idx="1"/>
          </p:nvPr>
        </p:nvSpPr>
        <p:spPr>
          <a:xfrm>
            <a:off x="534525" y="1347900"/>
            <a:ext cx="7309800" cy="3150300"/>
          </a:xfrm>
          <a:prstGeom prst="rect">
            <a:avLst/>
          </a:prstGeom>
          <a:noFill/>
          <a:ln>
            <a:noFill/>
          </a:ln>
        </p:spPr>
        <p:txBody>
          <a:bodyPr spcFirstLastPara="1" wrap="square" lIns="68575" tIns="34275" rIns="68575" bIns="34275" anchor="t" anchorCtr="0">
            <a:normAutofit fontScale="85000" lnSpcReduction="20000"/>
          </a:bodyPr>
          <a:lstStyle/>
          <a:p>
            <a:pPr marL="177800" lvl="0" indent="-162242" algn="l" rtl="0">
              <a:lnSpc>
                <a:spcPct val="100000"/>
              </a:lnSpc>
              <a:spcBef>
                <a:spcPts val="0"/>
              </a:spcBef>
              <a:spcAft>
                <a:spcPts val="0"/>
              </a:spcAft>
              <a:buClr>
                <a:schemeClr val="dk1"/>
              </a:buClr>
              <a:buSzPct val="100000"/>
              <a:buChar char="•"/>
            </a:pPr>
            <a:r>
              <a:rPr lang="en" sz="2300" b="1"/>
              <a:t>Preventive/Pre-Correct: </a:t>
            </a:r>
            <a:r>
              <a:rPr lang="en" sz="2300"/>
              <a:t>New students entering building mid-year (like orientation to the building)</a:t>
            </a:r>
            <a:endParaRPr/>
          </a:p>
          <a:p>
            <a:pPr marL="177800" lvl="0" indent="-162242" algn="l" rtl="0">
              <a:lnSpc>
                <a:spcPct val="100000"/>
              </a:lnSpc>
              <a:spcBef>
                <a:spcPts val="800"/>
              </a:spcBef>
              <a:spcAft>
                <a:spcPts val="0"/>
              </a:spcAft>
              <a:buClr>
                <a:schemeClr val="dk1"/>
              </a:buClr>
              <a:buSzPct val="100000"/>
              <a:buChar char="•"/>
            </a:pPr>
            <a:r>
              <a:rPr lang="en" sz="2300" b="1"/>
              <a:t>Reinforce teaching: </a:t>
            </a:r>
            <a:r>
              <a:rPr lang="en" sz="2300"/>
              <a:t>Students with low-level problem behavior (identified by # of ODRs, teacher referral based on classroom management charts, etc.)</a:t>
            </a:r>
            <a:endParaRPr/>
          </a:p>
          <a:p>
            <a:pPr marL="177800" lvl="0" indent="-162242" algn="l" rtl="0">
              <a:lnSpc>
                <a:spcPct val="100000"/>
              </a:lnSpc>
              <a:spcBef>
                <a:spcPts val="800"/>
              </a:spcBef>
              <a:spcAft>
                <a:spcPts val="0"/>
              </a:spcAft>
              <a:buClr>
                <a:schemeClr val="dk1"/>
              </a:buClr>
              <a:buSzPct val="100000"/>
              <a:buChar char="•"/>
            </a:pPr>
            <a:r>
              <a:rPr lang="en" sz="2300" b="1"/>
              <a:t>Provide additional explicit adult support: </a:t>
            </a:r>
            <a:r>
              <a:rPr lang="en" sz="2300"/>
              <a:t>Children who are internalizers (identified by visits to nurses office, sits alone at lunch, etc.) and who are reinforced by adult attention</a:t>
            </a:r>
            <a:endParaRPr/>
          </a:p>
          <a:p>
            <a:pPr marL="177800" lvl="0" indent="-162242" algn="l" rtl="0">
              <a:lnSpc>
                <a:spcPct val="100000"/>
              </a:lnSpc>
              <a:spcBef>
                <a:spcPts val="800"/>
              </a:spcBef>
              <a:spcAft>
                <a:spcPts val="0"/>
              </a:spcAft>
              <a:buClr>
                <a:schemeClr val="dk1"/>
              </a:buClr>
              <a:buSzPct val="100000"/>
              <a:buChar char="•"/>
            </a:pPr>
            <a:r>
              <a:rPr lang="en" sz="2300" b="1"/>
              <a:t>Supplement existing supports at Tier 3 level: </a:t>
            </a:r>
            <a:r>
              <a:rPr lang="en" sz="2300"/>
              <a:t>As one part of an individual support plan for a student  (another layer of intervention)</a:t>
            </a:r>
            <a:endParaRPr/>
          </a:p>
        </p:txBody>
      </p:sp>
      <p:sp>
        <p:nvSpPr>
          <p:cNvPr id="229" name="Google Shape;229;p37"/>
          <p:cNvSpPr txBox="1"/>
          <p:nvPr/>
        </p:nvSpPr>
        <p:spPr>
          <a:xfrm>
            <a:off x="1657350" y="4857751"/>
            <a:ext cx="12573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i="1">
                <a:solidFill>
                  <a:srgbClr val="000000"/>
                </a:solidFill>
                <a:latin typeface="Arial"/>
                <a:ea typeface="Arial"/>
                <a:cs typeface="Arial"/>
                <a:sym typeface="Arial"/>
              </a:rPr>
              <a:t>Illinois PBIS Network</a:t>
            </a:r>
            <a:endParaRPr sz="1100"/>
          </a:p>
        </p:txBody>
      </p:sp>
      <p:sp>
        <p:nvSpPr>
          <p:cNvPr id="230" name="Google Shape;230;p37"/>
          <p:cNvSpPr txBox="1">
            <a:spLocks noGrp="1"/>
          </p:cNvSpPr>
          <p:nvPr>
            <p:ph type="title"/>
          </p:nvPr>
        </p:nvSpPr>
        <p:spPr>
          <a:xfrm>
            <a:off x="471504" y="205375"/>
            <a:ext cx="7729200" cy="74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
              <a:t>Check-in-Check-out (CICO): The Match to Student</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5023</Words>
  <Application>Microsoft Macintosh PowerPoint</Application>
  <PresentationFormat>On-screen Show (16:9)</PresentationFormat>
  <Paragraphs>996</Paragraphs>
  <Slides>84</Slides>
  <Notes>84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84</vt:i4>
      </vt:variant>
    </vt:vector>
  </HeadingPairs>
  <TitlesOfParts>
    <vt:vector size="95" baseType="lpstr">
      <vt:lpstr>Calibri</vt:lpstr>
      <vt:lpstr>Arial</vt:lpstr>
      <vt:lpstr>Comfortaa</vt:lpstr>
      <vt:lpstr>Montserrat</vt:lpstr>
      <vt:lpstr>Caveat</vt:lpstr>
      <vt:lpstr>Trebuchet MS</vt:lpstr>
      <vt:lpstr>Comic Sans MS</vt:lpstr>
      <vt:lpstr>Roboto</vt:lpstr>
      <vt:lpstr>Times New Roman</vt:lpstr>
      <vt:lpstr>Simple Light</vt:lpstr>
      <vt:lpstr>Office Theme</vt:lpstr>
      <vt:lpstr>MTSS Tier 2 Check-In/Check-Out:  The Fundamentals &amp; Tools</vt:lpstr>
      <vt:lpstr>Agenda</vt:lpstr>
      <vt:lpstr>PowerPoint Presentation</vt:lpstr>
      <vt:lpstr>PowerPoint Presentation</vt:lpstr>
      <vt:lpstr>Layers that build, not dividers that separate </vt:lpstr>
      <vt:lpstr> Tier 2 gives students a higher dosage of what we already do at Tier 1 </vt:lpstr>
      <vt:lpstr>Reflecting on Tier 1 Practices</vt:lpstr>
      <vt:lpstr>Check-in-Check-out (CICO): The Match to School</vt:lpstr>
      <vt:lpstr>Check-in-Check-out (CICO): The Match to Student</vt:lpstr>
      <vt:lpstr>Research shows function matters </vt:lpstr>
      <vt:lpstr>Components that make CICO an efficient intervention</vt:lpstr>
      <vt:lpstr>Let’s Reflect: Check In Check Out Video Tutorial: Educational Behavior Intervention </vt:lpstr>
      <vt:lpstr>We know the intent of CICO</vt:lpstr>
      <vt:lpstr>CICO: Components: The Daily Cycle (March &amp; Horner, 1998)</vt:lpstr>
      <vt:lpstr>CICO: Components: The Daily Cycle (cont.) </vt:lpstr>
      <vt:lpstr>CICO: Components: The Daily Cycle (cont.) </vt:lpstr>
      <vt:lpstr>CICO: Components: Daily Cycle (cont.) </vt:lpstr>
      <vt:lpstr>CICO: Components: Daily Cycle (cont.) </vt:lpstr>
      <vt:lpstr>CICO: Roles-The Adult Network</vt:lpstr>
      <vt:lpstr>CICO: Roles-The Adult Network</vt:lpstr>
      <vt:lpstr>CICO: Roles-The Adult Network</vt:lpstr>
      <vt:lpstr>CICO Intervention Coordinator</vt:lpstr>
      <vt:lpstr>CICO Intervention Coordinator  </vt:lpstr>
      <vt:lpstr>CICO Intervention Coordinator</vt:lpstr>
      <vt:lpstr>Staff Overview &amp; Training Rolling out CICO Training for ALL staff </vt:lpstr>
      <vt:lpstr>Staff CICO Intervention Updates</vt:lpstr>
      <vt:lpstr>Student Overview &amp; Training Rolling out CICO Training for students</vt:lpstr>
      <vt:lpstr>Systems for Reinforcing</vt:lpstr>
      <vt:lpstr>Parent/Family Overview &amp; Training Rolling out CICO Training for families</vt:lpstr>
      <vt:lpstr>Parent/Family Overview &amp; Training Rolling out CICO Training for families</vt:lpstr>
      <vt:lpstr>CICO: Roles-The Adult Network</vt:lpstr>
      <vt:lpstr> </vt:lpstr>
      <vt:lpstr>CICO Facilitator Training Rolling CICO Training for Facilitators</vt:lpstr>
      <vt:lpstr>PowerPoint Presentation</vt:lpstr>
      <vt:lpstr>Now, we are going to talk about data-related considerations and tools to support your CICO:</vt:lpstr>
      <vt:lpstr>Interventions Need People and Progress-Monitoring ….this is where DATA comes into play</vt:lpstr>
      <vt:lpstr>PowerPoint Presentation</vt:lpstr>
      <vt:lpstr>Appropriate &amp; Inappropriate Candidates for CICO</vt:lpstr>
      <vt:lpstr>Research shows function matters</vt:lpstr>
      <vt:lpstr>Matching begins with anchors…</vt:lpstr>
      <vt:lpstr>Matching begins with anchors…</vt:lpstr>
      <vt:lpstr>Sample A…</vt:lpstr>
      <vt:lpstr>Sample B…</vt:lpstr>
      <vt:lpstr>PowerPoint Presentation</vt:lpstr>
      <vt:lpstr>PowerPoint Presentation</vt:lpstr>
      <vt:lpstr>Daily Progress Report (DPR) - Elementary Level</vt:lpstr>
      <vt:lpstr>Daily Progress Report (DPR) - Secondary Level </vt:lpstr>
      <vt:lpstr>Daily Progress Report (DPR) - Secondary Level (HS) </vt:lpstr>
      <vt:lpstr>Paper Isn’t Your Only Option…consider electronic DPRs</vt:lpstr>
      <vt:lpstr>PowerPoint Presentation</vt:lpstr>
      <vt:lpstr>Success  CICO Daily Progress Report Data Tracking Tool</vt:lpstr>
      <vt:lpstr>Tracking Sheet  CICO Daily Progress Report Data Tracking Tool</vt:lpstr>
      <vt:lpstr>Tracking Sheet  CICO Daily Progress Report Data Tracking Tool</vt:lpstr>
      <vt:lpstr>Tracking Sheet  CICO Daily Progress Report Data Tracking Tool</vt:lpstr>
      <vt:lpstr>PowerPoint Presentation</vt:lpstr>
      <vt:lpstr>Now what?</vt:lpstr>
      <vt:lpstr>Tracking Sheet (cont.)  CICO Daily Progress Report Data Tracking Tool</vt:lpstr>
      <vt:lpstr>Tracking Sheet (cont.)  CICO Daily Progress Report Data Tracking Tool</vt:lpstr>
      <vt:lpstr>Data-Based Problem-Solving Decision-Rules &amp; What To Do Next:</vt:lpstr>
      <vt:lpstr>Alright! Way to go for meeting the OUT criteria!</vt:lpstr>
      <vt:lpstr>Alright! Way to go for meeting the OUT criteria!</vt:lpstr>
      <vt:lpstr>Tracking Sheet (cont.)  CICO Daily Progress Report Data Tracking Tool</vt:lpstr>
      <vt:lpstr>Data-Based Fading/Exiting Decision-Rules &amp; What To Do Next:</vt:lpstr>
      <vt:lpstr>Daily Progress Report (DPR) - Elementary Level</vt:lpstr>
      <vt:lpstr>DPR - Elementary Level- Fading and Self-Monitoring</vt:lpstr>
      <vt:lpstr>Daily Progress Report (DPR) - Secondary Level </vt:lpstr>
      <vt:lpstr>DPR - Secondary Level- Fading and Self-Monitoring </vt:lpstr>
      <vt:lpstr>DPR - Secondary Level- Fading and Self-Monitoring </vt:lpstr>
      <vt:lpstr>DPR - Secondary Level- Fading and Self-Monitoring </vt:lpstr>
      <vt:lpstr>Tracking Sheet (cont.) CICO Daily Progress Report Data Tracking Tool</vt:lpstr>
      <vt:lpstr>Tracking Sheet (cont.) CICO Daily Progress Report Data Tracking Tool</vt:lpstr>
      <vt:lpstr>Data-Based Problem-Solving Decision-Rules &amp; What To Do Next:</vt:lpstr>
      <vt:lpstr>Fidelity check</vt:lpstr>
      <vt:lpstr>9 Major Check-Up Points for Revitalizing</vt:lpstr>
      <vt:lpstr>5 Tips from an experienced CICO Implementer  Dr. Melinda Tartaglione</vt:lpstr>
      <vt:lpstr>[Melinda’s slide(s), she is sending] 10 mins</vt:lpstr>
      <vt:lpstr>PowerPoint Presentation</vt:lpstr>
      <vt:lpstr>PowerPoint Presentation</vt:lpstr>
      <vt:lpstr>PowerPoint Presentation</vt:lpstr>
      <vt:lpstr>PowerPoint Presentation</vt:lpstr>
      <vt:lpstr>PowerPoint Presentation</vt:lpstr>
      <vt:lpstr>PowerPoint Presentation</vt:lpstr>
      <vt:lpstr>For more information, especially if you are coaching teams:</vt:lpstr>
      <vt:lpstr>Thank you for joining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MTSS Tier 2 Check-In/Check-Out:  The Fundamentals &amp; Tools</dc:title>
  <cp:lastModifiedBy>Fallah, Brynn</cp:lastModifiedBy>
  <cp:revision>2</cp:revision>
  <dcterms:modified xsi:type="dcterms:W3CDTF">2022-03-10T19:13:09Z</dcterms:modified>
</cp:coreProperties>
</file>