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Merriweather"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Proxima Nova" panose="020B0604020202020204"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593D7F-88D9-418B-A313-BF53AE839E6B}">
  <a:tblStyle styleId="{68593D7F-88D9-418B-A313-BF53AE839E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34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45a30484b_1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245a30484b_1_125: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a:p>
        </p:txBody>
      </p:sp>
      <p:sp>
        <p:nvSpPr>
          <p:cNvPr id="210" name="Google Shape;210;g1245a30484b_1_125: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45a30484b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245a30484b_1_149: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a:p>
        </p:txBody>
      </p:sp>
      <p:sp>
        <p:nvSpPr>
          <p:cNvPr id="235" name="Google Shape;235;g1245a30484b_1_149: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45a30484b_1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245a30484b_1_162: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a:p>
        </p:txBody>
      </p:sp>
      <p:sp>
        <p:nvSpPr>
          <p:cNvPr id="249" name="Google Shape;249;g1245a30484b_1_162:notes"/>
          <p:cNvSpPr txBox="1">
            <a:spLocks noGrp="1"/>
          </p:cNvSpPr>
          <p:nvPr>
            <p:ph type="sldNum" idx="12"/>
          </p:nvPr>
        </p:nvSpPr>
        <p:spPr>
          <a:xfrm>
            <a:off x="3884613" y="8685214"/>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3eb27f8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23eb27f8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239b83ec21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239b83ec21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1cc456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21cc4569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3e95c05d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23e95c05d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fbba00349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fbba00349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23b70cc77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23b70cc77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fbba00349_0_1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fbba00349_0_1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f111fc8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f111fc8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3b70cc77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3b70cc77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1fbba00349_0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1fbba00349_0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fbba00349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1fbba00349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245a30484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245a30484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fbba00349_0_1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fbba00349_0_1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fbba00349_0_1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fbba00349_0_1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fbba00349_0_1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fbba00349_0_1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39b83ec2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239b83ec2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fbba00349_0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fbba00349_0_1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b082532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b082532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f111fc84b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f111fc84b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240151ed4f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240151ed4f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245835c5d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245835c5d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23ecf59d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23ecf59d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22f6645b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22f6645b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fbba00349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1fbba00349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fbba00349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fbba00349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fbba003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1fbba003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fbba0034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fbba0034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40151ed4f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40151ed4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fbba00349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fbba00349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39b83ec2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39b83ec2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5"/>
        <p:cNvGrpSpPr/>
        <p:nvPr/>
      </p:nvGrpSpPr>
      <p:grpSpPr>
        <a:xfrm>
          <a:off x="0" y="0"/>
          <a:ext cx="0" cy="0"/>
          <a:chOff x="0" y="0"/>
          <a:chExt cx="0" cy="0"/>
        </a:xfrm>
      </p:grpSpPr>
      <p:sp>
        <p:nvSpPr>
          <p:cNvPr id="56" name="Google Shape;56;p1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3"/>
          <p:cNvSpPr txBox="1">
            <a:spLocks noGrp="1"/>
          </p:cNvSpPr>
          <p:nvPr>
            <p:ph type="subTitle" idx="1"/>
          </p:nvPr>
        </p:nvSpPr>
        <p:spPr>
          <a:xfrm>
            <a:off x="1214800" y="1948213"/>
            <a:ext cx="2438400" cy="37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13"/>
          <p:cNvSpPr txBox="1">
            <a:spLocks noGrp="1"/>
          </p:cNvSpPr>
          <p:nvPr>
            <p:ph type="subTitle" idx="2"/>
          </p:nvPr>
        </p:nvSpPr>
        <p:spPr>
          <a:xfrm>
            <a:off x="1214800" y="2261988"/>
            <a:ext cx="2438400" cy="114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3"/>
          <p:cNvSpPr txBox="1">
            <a:spLocks noGrp="1"/>
          </p:cNvSpPr>
          <p:nvPr>
            <p:ph type="subTitle" idx="3"/>
          </p:nvPr>
        </p:nvSpPr>
        <p:spPr>
          <a:xfrm>
            <a:off x="5490800" y="1948213"/>
            <a:ext cx="2438400" cy="37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3"/>
          <p:cNvSpPr txBox="1">
            <a:spLocks noGrp="1"/>
          </p:cNvSpPr>
          <p:nvPr>
            <p:ph type="subTitle" idx="4"/>
          </p:nvPr>
        </p:nvSpPr>
        <p:spPr>
          <a:xfrm>
            <a:off x="5490800" y="2261988"/>
            <a:ext cx="2438400" cy="114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5" name="Google Shape;65;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6" name="Google Shape;66;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7" name="Google Shape;67;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6"/>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77" name="Google Shape;77;p16"/>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3" name="Google Shape;83;p17"/>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623888" y="1282309"/>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8"/>
          <p:cNvSpPr txBox="1">
            <a:spLocks noGrp="1"/>
          </p:cNvSpPr>
          <p:nvPr>
            <p:ph type="body" idx="1"/>
          </p:nvPr>
        </p:nvSpPr>
        <p:spPr>
          <a:xfrm>
            <a:off x="623888" y="3442103"/>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9" name="Google Shape;89;p18"/>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9"/>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5" name="Google Shape;95;p19"/>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6" name="Google Shape;96;p19"/>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629841"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0"/>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02" name="Google Shape;102;p20"/>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3" name="Google Shape;103;p20"/>
          <p:cNvSpPr txBox="1">
            <a:spLocks noGrp="1"/>
          </p:cNvSpPr>
          <p:nvPr>
            <p:ph type="body" idx="3"/>
          </p:nvPr>
        </p:nvSpPr>
        <p:spPr>
          <a:xfrm>
            <a:off x="4629152"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04" name="Google Shape;104;p20"/>
          <p:cNvSpPr txBox="1">
            <a:spLocks noGrp="1"/>
          </p:cNvSpPr>
          <p:nvPr>
            <p:ph type="body" idx="4"/>
          </p:nvPr>
        </p:nvSpPr>
        <p:spPr>
          <a:xfrm>
            <a:off x="4629152"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5" name="Google Shape;105;p20"/>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20"/>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20"/>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1"/>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1"/>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2"/>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22"/>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22"/>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23"/>
          <p:cNvSpPr txBox="1">
            <a:spLocks noGrp="1"/>
          </p:cNvSpPr>
          <p:nvPr>
            <p:ph type="body" idx="1"/>
          </p:nvPr>
        </p:nvSpPr>
        <p:spPr>
          <a:xfrm>
            <a:off x="3887391" y="740574"/>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20" name="Google Shape;120;p23"/>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21" name="Google Shape;121;p23"/>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23"/>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3"/>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4"/>
          <p:cNvSpPr>
            <a:spLocks noGrp="1"/>
          </p:cNvSpPr>
          <p:nvPr>
            <p:ph type="pic" idx="2"/>
          </p:nvPr>
        </p:nvSpPr>
        <p:spPr>
          <a:xfrm>
            <a:off x="3887391" y="740574"/>
            <a:ext cx="4629300" cy="3655200"/>
          </a:xfrm>
          <a:prstGeom prst="rect">
            <a:avLst/>
          </a:prstGeom>
          <a:noFill/>
          <a:ln>
            <a:noFill/>
          </a:ln>
        </p:spPr>
      </p:sp>
      <p:sp>
        <p:nvSpPr>
          <p:cNvPr id="127" name="Google Shape;127;p24"/>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28" name="Google Shape;128;p24"/>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4"/>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4"/>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5"/>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34" name="Google Shape;134;p25"/>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5"/>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5"/>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rot="5400000">
            <a:off x="5350051"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6"/>
          <p:cNvSpPr txBox="1">
            <a:spLocks noGrp="1"/>
          </p:cNvSpPr>
          <p:nvPr>
            <p:ph type="body" idx="1"/>
          </p:nvPr>
        </p:nvSpPr>
        <p:spPr>
          <a:xfrm rot="5400000">
            <a:off x="1349477"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40" name="Google Shape;140;p26"/>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6"/>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6"/>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5"/>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6"/>
        <p:cNvGrpSpPr/>
        <p:nvPr/>
      </p:nvGrpSpPr>
      <p:grpSpPr>
        <a:xfrm>
          <a:off x="0" y="0"/>
          <a:ext cx="0" cy="0"/>
          <a:chOff x="0" y="0"/>
          <a:chExt cx="0" cy="0"/>
        </a:xfrm>
      </p:grpSpPr>
      <p:sp>
        <p:nvSpPr>
          <p:cNvPr id="147" name="Google Shape;147;p27"/>
          <p:cNvSpPr txBox="1">
            <a:spLocks noGrp="1"/>
          </p:cNvSpPr>
          <p:nvPr>
            <p:ph type="ctrTitle"/>
          </p:nvPr>
        </p:nvSpPr>
        <p:spPr>
          <a:xfrm>
            <a:off x="510450" y="1257300"/>
            <a:ext cx="4233000" cy="1588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DE-PBS Cadre Meeting</a:t>
            </a:r>
            <a:endParaRPr/>
          </a:p>
        </p:txBody>
      </p:sp>
      <p:sp>
        <p:nvSpPr>
          <p:cNvPr id="148" name="Google Shape;148;p27"/>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April 14, 2022</a:t>
            </a:r>
            <a:endParaRPr/>
          </a:p>
        </p:txBody>
      </p:sp>
      <p:pic>
        <p:nvPicPr>
          <p:cNvPr id="149" name="Google Shape;149;p27"/>
          <p:cNvPicPr preferRelativeResize="0"/>
          <p:nvPr/>
        </p:nvPicPr>
        <p:blipFill>
          <a:blip r:embed="rId3">
            <a:alphaModFix/>
          </a:blip>
          <a:stretch>
            <a:fillRect/>
          </a:stretch>
        </p:blipFill>
        <p:spPr>
          <a:xfrm>
            <a:off x="4326525" y="1196700"/>
            <a:ext cx="4626826" cy="3083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grpSp>
        <p:nvGrpSpPr>
          <p:cNvPr id="212" name="Google Shape;212;p36"/>
          <p:cNvGrpSpPr/>
          <p:nvPr/>
        </p:nvGrpSpPr>
        <p:grpSpPr>
          <a:xfrm>
            <a:off x="-789" y="4068252"/>
            <a:ext cx="9144000" cy="203545"/>
            <a:chOff x="0" y="2409092"/>
            <a:chExt cx="9144000" cy="685800"/>
          </a:xfrm>
        </p:grpSpPr>
        <p:sp>
          <p:nvSpPr>
            <p:cNvPr id="213" name="Google Shape;213;p36"/>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14" name="Google Shape;214;p36"/>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15" name="Google Shape;215;p36"/>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16" name="Google Shape;216;p36"/>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17" name="Google Shape;217;p36"/>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pic>
        <p:nvPicPr>
          <p:cNvPr id="218" name="Google Shape;218;p36"/>
          <p:cNvPicPr preferRelativeResize="0"/>
          <p:nvPr/>
        </p:nvPicPr>
        <p:blipFill rotWithShape="1">
          <a:blip r:embed="rId3">
            <a:alphaModFix/>
          </a:blip>
          <a:srcRect b="10273"/>
          <a:stretch/>
        </p:blipFill>
        <p:spPr>
          <a:xfrm>
            <a:off x="397" y="18791"/>
            <a:ext cx="1828009" cy="1697264"/>
          </a:xfrm>
          <a:prstGeom prst="rect">
            <a:avLst/>
          </a:prstGeom>
          <a:noFill/>
          <a:ln>
            <a:noFill/>
          </a:ln>
        </p:spPr>
      </p:pic>
      <p:pic>
        <p:nvPicPr>
          <p:cNvPr id="219" name="Google Shape;219;p36"/>
          <p:cNvPicPr preferRelativeResize="0"/>
          <p:nvPr/>
        </p:nvPicPr>
        <p:blipFill rotWithShape="1">
          <a:blip r:embed="rId4">
            <a:alphaModFix/>
          </a:blip>
          <a:srcRect l="13156"/>
          <a:stretch/>
        </p:blipFill>
        <p:spPr>
          <a:xfrm>
            <a:off x="1828011" y="101066"/>
            <a:ext cx="1857393" cy="1583381"/>
          </a:xfrm>
          <a:prstGeom prst="rect">
            <a:avLst/>
          </a:prstGeom>
          <a:noFill/>
          <a:ln>
            <a:noFill/>
          </a:ln>
        </p:spPr>
      </p:pic>
      <p:pic>
        <p:nvPicPr>
          <p:cNvPr id="220" name="Google Shape;220;p36"/>
          <p:cNvPicPr preferRelativeResize="0"/>
          <p:nvPr/>
        </p:nvPicPr>
        <p:blipFill rotWithShape="1">
          <a:blip r:embed="rId5">
            <a:alphaModFix/>
          </a:blip>
          <a:srcRect l="17295" r="2369"/>
          <a:stretch/>
        </p:blipFill>
        <p:spPr>
          <a:xfrm rot="5400000">
            <a:off x="3836626" y="61817"/>
            <a:ext cx="1469170" cy="1828800"/>
          </a:xfrm>
          <a:prstGeom prst="rect">
            <a:avLst/>
          </a:prstGeom>
          <a:noFill/>
          <a:ln>
            <a:noFill/>
          </a:ln>
        </p:spPr>
      </p:pic>
      <p:pic>
        <p:nvPicPr>
          <p:cNvPr id="221" name="Google Shape;221;p36"/>
          <p:cNvPicPr preferRelativeResize="0"/>
          <p:nvPr/>
        </p:nvPicPr>
        <p:blipFill rotWithShape="1">
          <a:blip r:embed="rId6">
            <a:alphaModFix/>
          </a:blip>
          <a:srcRect l="5314" r="30881"/>
          <a:stretch/>
        </p:blipFill>
        <p:spPr>
          <a:xfrm>
            <a:off x="7315200" y="276325"/>
            <a:ext cx="1828801" cy="1433074"/>
          </a:xfrm>
          <a:prstGeom prst="rect">
            <a:avLst/>
          </a:prstGeom>
          <a:noFill/>
          <a:ln>
            <a:noFill/>
          </a:ln>
        </p:spPr>
      </p:pic>
      <p:pic>
        <p:nvPicPr>
          <p:cNvPr id="222" name="Google Shape;222;p36"/>
          <p:cNvPicPr preferRelativeResize="0"/>
          <p:nvPr/>
        </p:nvPicPr>
        <p:blipFill rotWithShape="1">
          <a:blip r:embed="rId7">
            <a:alphaModFix/>
          </a:blip>
          <a:srcRect l="4507" t="9550" b="23330"/>
          <a:stretch/>
        </p:blipFill>
        <p:spPr>
          <a:xfrm flipH="1">
            <a:off x="5485611" y="266525"/>
            <a:ext cx="1828009" cy="1445164"/>
          </a:xfrm>
          <a:prstGeom prst="rect">
            <a:avLst/>
          </a:prstGeom>
          <a:noFill/>
          <a:ln>
            <a:noFill/>
          </a:ln>
        </p:spPr>
      </p:pic>
      <p:grpSp>
        <p:nvGrpSpPr>
          <p:cNvPr id="223" name="Google Shape;223;p36"/>
          <p:cNvGrpSpPr/>
          <p:nvPr/>
        </p:nvGrpSpPr>
        <p:grpSpPr>
          <a:xfrm>
            <a:off x="0" y="-19"/>
            <a:ext cx="9144000" cy="284881"/>
            <a:chOff x="0" y="2409092"/>
            <a:chExt cx="9144000" cy="685800"/>
          </a:xfrm>
        </p:grpSpPr>
        <p:sp>
          <p:nvSpPr>
            <p:cNvPr id="224" name="Google Shape;224;p36"/>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5" name="Google Shape;225;p36"/>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6" name="Google Shape;226;p36"/>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7" name="Google Shape;227;p36"/>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28" name="Google Shape;228;p36"/>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29" name="Google Shape;229;p36"/>
          <p:cNvSpPr txBox="1">
            <a:spLocks noGrp="1"/>
          </p:cNvSpPr>
          <p:nvPr>
            <p:ph type="subTitle" idx="1"/>
          </p:nvPr>
        </p:nvSpPr>
        <p:spPr>
          <a:xfrm>
            <a:off x="1142211" y="3103092"/>
            <a:ext cx="6858000" cy="405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endParaRPr sz="3600" b="1">
              <a:solidFill>
                <a:srgbClr val="7F7F7F"/>
              </a:solidFill>
            </a:endParaRPr>
          </a:p>
        </p:txBody>
      </p:sp>
      <p:sp>
        <p:nvSpPr>
          <p:cNvPr id="230" name="Google Shape;230;p36"/>
          <p:cNvSpPr txBox="1">
            <a:spLocks noGrp="1"/>
          </p:cNvSpPr>
          <p:nvPr>
            <p:ph type="ctrTitle"/>
          </p:nvPr>
        </p:nvSpPr>
        <p:spPr>
          <a:xfrm>
            <a:off x="0" y="1671922"/>
            <a:ext cx="9144000" cy="1277100"/>
          </a:xfrm>
          <a:prstGeom prst="rect">
            <a:avLst/>
          </a:prstGeom>
          <a:solidFill>
            <a:srgbClr val="1F497D"/>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 sz="2800" b="1">
                <a:solidFill>
                  <a:schemeClr val="lt1"/>
                </a:solidFill>
              </a:rPr>
              <a:t/>
            </a:r>
            <a:br>
              <a:rPr lang="en" sz="2800" b="1">
                <a:solidFill>
                  <a:schemeClr val="lt1"/>
                </a:solidFill>
              </a:rPr>
            </a:br>
            <a:r>
              <a:rPr lang="en" sz="2911" b="1">
                <a:solidFill>
                  <a:schemeClr val="lt1"/>
                </a:solidFill>
              </a:rPr>
              <a:t>Significant Disproportionality</a:t>
            </a:r>
            <a:r>
              <a:rPr lang="en" sz="2800" b="1">
                <a:solidFill>
                  <a:schemeClr val="lt1"/>
                </a:solidFill>
              </a:rPr>
              <a:t> </a:t>
            </a:r>
            <a:r>
              <a:rPr lang="en" sz="1600" b="1">
                <a:solidFill>
                  <a:schemeClr val="lt1"/>
                </a:solidFill>
              </a:rPr>
              <a:t/>
            </a:r>
            <a:br>
              <a:rPr lang="en" sz="1600" b="1">
                <a:solidFill>
                  <a:schemeClr val="lt1"/>
                </a:solidFill>
              </a:rPr>
            </a:br>
            <a:r>
              <a:rPr lang="en" sz="1600" b="1">
                <a:solidFill>
                  <a:schemeClr val="lt1"/>
                </a:solidFill>
              </a:rPr>
              <a:t/>
            </a:r>
            <a:br>
              <a:rPr lang="en" sz="1600" b="1">
                <a:solidFill>
                  <a:schemeClr val="lt1"/>
                </a:solidFill>
              </a:rPr>
            </a:br>
            <a:r>
              <a:rPr lang="en" sz="1600" b="1">
                <a:solidFill>
                  <a:schemeClr val="lt1"/>
                </a:solidFill>
              </a:rPr>
              <a:t/>
            </a:r>
            <a:br>
              <a:rPr lang="en" sz="1600" b="1">
                <a:solidFill>
                  <a:schemeClr val="lt1"/>
                </a:solidFill>
              </a:rPr>
            </a:br>
            <a:endParaRPr sz="1600" b="1">
              <a:solidFill>
                <a:schemeClr val="lt1"/>
              </a:solidFill>
            </a:endParaRPr>
          </a:p>
        </p:txBody>
      </p:sp>
      <p:pic>
        <p:nvPicPr>
          <p:cNvPr id="231" name="Google Shape;231;p36" descr="Logo, company name&#10;&#10;Description automatically generated"/>
          <p:cNvPicPr preferRelativeResize="0"/>
          <p:nvPr/>
        </p:nvPicPr>
        <p:blipFill rotWithShape="1">
          <a:blip r:embed="rId8">
            <a:alphaModFix/>
          </a:blip>
          <a:srcRect/>
          <a:stretch/>
        </p:blipFill>
        <p:spPr>
          <a:xfrm>
            <a:off x="3077517" y="4324993"/>
            <a:ext cx="2238762" cy="7174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p:nvPr/>
        </p:nvSpPr>
        <p:spPr>
          <a:xfrm>
            <a:off x="0" y="-1"/>
            <a:ext cx="9144000" cy="879000"/>
          </a:xfrm>
          <a:prstGeom prst="rect">
            <a:avLst/>
          </a:prstGeom>
          <a:solidFill>
            <a:srgbClr val="1F497D"/>
          </a:solid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dk1"/>
              </a:buClr>
              <a:buSzPts val="6000"/>
              <a:buFont typeface="Calibri"/>
              <a:buNone/>
            </a:pPr>
            <a:endParaRPr sz="6000" b="1" i="0" u="none" strike="noStrike" cap="none">
              <a:solidFill>
                <a:schemeClr val="lt1"/>
              </a:solidFill>
              <a:latin typeface="Calibri"/>
              <a:ea typeface="Calibri"/>
              <a:cs typeface="Calibri"/>
              <a:sym typeface="Calibri"/>
            </a:endParaRPr>
          </a:p>
        </p:txBody>
      </p:sp>
      <p:grpSp>
        <p:nvGrpSpPr>
          <p:cNvPr id="238" name="Google Shape;238;p37"/>
          <p:cNvGrpSpPr/>
          <p:nvPr/>
        </p:nvGrpSpPr>
        <p:grpSpPr>
          <a:xfrm>
            <a:off x="0" y="4728098"/>
            <a:ext cx="9144000" cy="48280"/>
            <a:chOff x="0" y="2409092"/>
            <a:chExt cx="9144000" cy="685800"/>
          </a:xfrm>
        </p:grpSpPr>
        <p:sp>
          <p:nvSpPr>
            <p:cNvPr id="239" name="Google Shape;239;p37"/>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0" name="Google Shape;240;p37"/>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1" name="Google Shape;241;p37"/>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2" name="Google Shape;242;p37"/>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43" name="Google Shape;243;p37"/>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44" name="Google Shape;244;p37"/>
          <p:cNvSpPr txBox="1">
            <a:spLocks noGrp="1"/>
          </p:cNvSpPr>
          <p:nvPr>
            <p:ph type="title"/>
          </p:nvPr>
        </p:nvSpPr>
        <p:spPr>
          <a:xfrm>
            <a:off x="628650" y="273847"/>
            <a:ext cx="7886700" cy="4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Calibri"/>
              <a:buNone/>
            </a:pPr>
            <a:r>
              <a:rPr lang="en" sz="4800" b="1">
                <a:solidFill>
                  <a:schemeClr val="lt1"/>
                </a:solidFill>
              </a:rPr>
              <a:t>Significant Disproportionality</a:t>
            </a:r>
            <a:endParaRPr/>
          </a:p>
        </p:txBody>
      </p:sp>
      <p:sp>
        <p:nvSpPr>
          <p:cNvPr id="245" name="Google Shape;245;p37"/>
          <p:cNvSpPr txBox="1">
            <a:spLocks noGrp="1"/>
          </p:cNvSpPr>
          <p:nvPr>
            <p:ph type="body" idx="1"/>
          </p:nvPr>
        </p:nvSpPr>
        <p:spPr>
          <a:xfrm>
            <a:off x="247303" y="964812"/>
            <a:ext cx="8796300" cy="3685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100"/>
              <a:buNone/>
            </a:pPr>
            <a:endParaRPr/>
          </a:p>
          <a:p>
            <a:pPr marL="171446" lvl="0" indent="-171446" algn="l" rtl="0">
              <a:lnSpc>
                <a:spcPct val="100000"/>
              </a:lnSpc>
              <a:spcBef>
                <a:spcPts val="0"/>
              </a:spcBef>
              <a:spcAft>
                <a:spcPts val="0"/>
              </a:spcAft>
              <a:buClr>
                <a:schemeClr val="dk1"/>
              </a:buClr>
              <a:buSzPts val="2400"/>
              <a:buChar char="•"/>
            </a:pPr>
            <a:r>
              <a:rPr lang="en" sz="2400"/>
              <a:t>Data sent to Superintendents and Special Education Directors early May</a:t>
            </a:r>
            <a:endParaRPr/>
          </a:p>
          <a:p>
            <a:pPr marL="171446" lvl="0" indent="-171446" algn="l" rtl="0">
              <a:lnSpc>
                <a:spcPct val="100000"/>
              </a:lnSpc>
              <a:spcBef>
                <a:spcPts val="0"/>
              </a:spcBef>
              <a:spcAft>
                <a:spcPts val="0"/>
              </a:spcAft>
              <a:buClr>
                <a:schemeClr val="dk1"/>
              </a:buClr>
              <a:buSzPts val="2400"/>
              <a:buChar char="•"/>
            </a:pPr>
            <a:r>
              <a:rPr lang="en" sz="2400"/>
              <a:t>Data includes Identification, Placement and Discipline </a:t>
            </a:r>
            <a:endParaRPr/>
          </a:p>
          <a:p>
            <a:pPr marL="171446" lvl="0" indent="-171446" algn="l" rtl="0">
              <a:lnSpc>
                <a:spcPct val="100000"/>
              </a:lnSpc>
              <a:spcBef>
                <a:spcPts val="0"/>
              </a:spcBef>
              <a:spcAft>
                <a:spcPts val="0"/>
              </a:spcAft>
              <a:buClr>
                <a:schemeClr val="dk1"/>
              </a:buClr>
              <a:buSzPts val="2400"/>
              <a:buChar char="•"/>
            </a:pPr>
            <a:r>
              <a:rPr lang="en" sz="2400"/>
              <a:t>Discipline Categories include:</a:t>
            </a:r>
            <a:endParaRPr/>
          </a:p>
          <a:p>
            <a:pPr marL="514337" lvl="1" indent="-171446" algn="l" rtl="0">
              <a:lnSpc>
                <a:spcPct val="100000"/>
              </a:lnSpc>
              <a:spcBef>
                <a:spcPts val="0"/>
              </a:spcBef>
              <a:spcAft>
                <a:spcPts val="0"/>
              </a:spcAft>
              <a:buClr>
                <a:schemeClr val="dk1"/>
              </a:buClr>
              <a:buSzPts val="2400"/>
              <a:buChar char="•"/>
            </a:pPr>
            <a:r>
              <a:rPr lang="en" sz="2400"/>
              <a:t>Total Removals, ISS &gt; 10 days, ISS &lt; 10 days, OSS &gt; 10 days, OSS &lt; 10 days</a:t>
            </a:r>
            <a:endParaRPr/>
          </a:p>
          <a:p>
            <a:pPr marL="514337" lvl="1" indent="-171446" algn="l" rtl="0">
              <a:lnSpc>
                <a:spcPct val="100000"/>
              </a:lnSpc>
              <a:spcBef>
                <a:spcPts val="0"/>
              </a:spcBef>
              <a:spcAft>
                <a:spcPts val="0"/>
              </a:spcAft>
              <a:buClr>
                <a:schemeClr val="dk1"/>
              </a:buClr>
              <a:buSzPts val="2400"/>
              <a:buChar char="•"/>
            </a:pPr>
            <a:r>
              <a:rPr lang="en" sz="2400"/>
              <a:t>Hispanic/Latino, Native American, Asian American, African American, Native American/Pacific Islander, White, and Multi-Racial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8"/>
          <p:cNvSpPr txBox="1"/>
          <p:nvPr/>
        </p:nvSpPr>
        <p:spPr>
          <a:xfrm>
            <a:off x="0" y="-1"/>
            <a:ext cx="9144000" cy="879000"/>
          </a:xfrm>
          <a:prstGeom prst="rect">
            <a:avLst/>
          </a:prstGeom>
          <a:solidFill>
            <a:srgbClr val="1F497D"/>
          </a:solid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dk1"/>
              </a:buClr>
              <a:buSzPts val="6000"/>
              <a:buFont typeface="Calibri"/>
              <a:buNone/>
            </a:pPr>
            <a:endParaRPr sz="6000" b="1" i="0" u="none" strike="noStrike" cap="none">
              <a:solidFill>
                <a:schemeClr val="lt1"/>
              </a:solidFill>
              <a:latin typeface="Calibri"/>
              <a:ea typeface="Calibri"/>
              <a:cs typeface="Calibri"/>
              <a:sym typeface="Calibri"/>
            </a:endParaRPr>
          </a:p>
        </p:txBody>
      </p:sp>
      <p:grpSp>
        <p:nvGrpSpPr>
          <p:cNvPr id="252" name="Google Shape;252;p38"/>
          <p:cNvGrpSpPr/>
          <p:nvPr/>
        </p:nvGrpSpPr>
        <p:grpSpPr>
          <a:xfrm>
            <a:off x="0" y="4728098"/>
            <a:ext cx="9144000" cy="48280"/>
            <a:chOff x="0" y="2409092"/>
            <a:chExt cx="9144000" cy="685800"/>
          </a:xfrm>
        </p:grpSpPr>
        <p:sp>
          <p:nvSpPr>
            <p:cNvPr id="253" name="Google Shape;253;p38"/>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4" name="Google Shape;254;p38"/>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5" name="Google Shape;255;p38"/>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6" name="Google Shape;256;p38"/>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57" name="Google Shape;257;p38"/>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258" name="Google Shape;258;p38"/>
          <p:cNvSpPr txBox="1">
            <a:spLocks noGrp="1"/>
          </p:cNvSpPr>
          <p:nvPr>
            <p:ph type="title"/>
          </p:nvPr>
        </p:nvSpPr>
        <p:spPr>
          <a:xfrm>
            <a:off x="628650" y="273847"/>
            <a:ext cx="7886700" cy="4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Calibri"/>
              <a:buNone/>
            </a:pPr>
            <a:r>
              <a:rPr lang="en" sz="4800" b="1">
                <a:solidFill>
                  <a:schemeClr val="lt1"/>
                </a:solidFill>
              </a:rPr>
              <a:t>Significant Disproportionality</a:t>
            </a:r>
            <a:endParaRPr/>
          </a:p>
        </p:txBody>
      </p:sp>
      <p:sp>
        <p:nvSpPr>
          <p:cNvPr id="259" name="Google Shape;259;p38"/>
          <p:cNvSpPr txBox="1">
            <a:spLocks noGrp="1"/>
          </p:cNvSpPr>
          <p:nvPr>
            <p:ph type="body" idx="1"/>
          </p:nvPr>
        </p:nvSpPr>
        <p:spPr>
          <a:xfrm>
            <a:off x="247303" y="964812"/>
            <a:ext cx="8796300" cy="3685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100"/>
              <a:buNone/>
            </a:pPr>
            <a:endParaRPr/>
          </a:p>
          <a:p>
            <a:pPr marL="171446" lvl="0" indent="-203200" algn="l" rtl="0">
              <a:lnSpc>
                <a:spcPct val="100000"/>
              </a:lnSpc>
              <a:spcBef>
                <a:spcPts val="0"/>
              </a:spcBef>
              <a:spcAft>
                <a:spcPts val="0"/>
              </a:spcAft>
              <a:buClr>
                <a:schemeClr val="dk1"/>
              </a:buClr>
              <a:buSzPts val="3200"/>
              <a:buChar char="•"/>
            </a:pPr>
            <a:r>
              <a:rPr lang="en" sz="3200"/>
              <a:t>Please reach out to Susan Veenema if there are ways that your LEA would like to look at the data deeper. </a:t>
            </a:r>
            <a:endParaRPr/>
          </a:p>
          <a:p>
            <a:pPr marL="171446" lvl="0" indent="0" algn="l" rtl="0">
              <a:lnSpc>
                <a:spcPct val="100000"/>
              </a:lnSpc>
              <a:spcBef>
                <a:spcPts val="0"/>
              </a:spcBef>
              <a:spcAft>
                <a:spcPts val="0"/>
              </a:spcAft>
              <a:buClr>
                <a:schemeClr val="dk1"/>
              </a:buClr>
              <a:buSzPts val="3200"/>
              <a:buNone/>
            </a:pPr>
            <a:endParaRPr sz="3200"/>
          </a:p>
          <a:p>
            <a:pPr marL="0" lvl="0" indent="0" algn="ctr" rtl="0">
              <a:lnSpc>
                <a:spcPct val="100000"/>
              </a:lnSpc>
              <a:spcBef>
                <a:spcPts val="0"/>
              </a:spcBef>
              <a:spcAft>
                <a:spcPts val="0"/>
              </a:spcAft>
              <a:buClr>
                <a:schemeClr val="dk1"/>
              </a:buClr>
              <a:buSzPts val="3200"/>
              <a:buNone/>
            </a:pPr>
            <a:r>
              <a:rPr lang="en" sz="3200"/>
              <a:t>Susan.Veenema@doe.k12.de.us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713100" y="665650"/>
            <a:ext cx="58527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90"/>
              <a:buNone/>
            </a:pPr>
            <a:r>
              <a:rPr lang="en" sz="2560">
                <a:solidFill>
                  <a:schemeClr val="accent1"/>
                </a:solidFill>
              </a:rPr>
              <a:t>Discipline Data Reporting Tool (DDRT)</a:t>
            </a:r>
            <a:endParaRPr sz="2920">
              <a:solidFill>
                <a:schemeClr val="accent1"/>
              </a:solidFill>
            </a:endParaRPr>
          </a:p>
        </p:txBody>
      </p:sp>
      <p:sp>
        <p:nvSpPr>
          <p:cNvPr id="265" name="Google Shape;265;p39"/>
          <p:cNvSpPr txBox="1">
            <a:spLocks noGrp="1"/>
          </p:cNvSpPr>
          <p:nvPr>
            <p:ph type="body" idx="1"/>
          </p:nvPr>
        </p:nvSpPr>
        <p:spPr>
          <a:xfrm>
            <a:off x="647250" y="1548675"/>
            <a:ext cx="7688700" cy="3210000"/>
          </a:xfrm>
          <a:prstGeom prst="rect">
            <a:avLst/>
          </a:prstGeom>
        </p:spPr>
        <p:txBody>
          <a:bodyPr spcFirstLastPara="1" wrap="square" lIns="91425" tIns="91425" rIns="91425" bIns="91425" anchor="t" anchorCtr="0">
            <a:normAutofit/>
          </a:bodyPr>
          <a:lstStyle/>
          <a:p>
            <a:pPr marL="457200" lvl="0" indent="-381000" algn="l" rtl="0">
              <a:lnSpc>
                <a:spcPct val="90000"/>
              </a:lnSpc>
              <a:spcBef>
                <a:spcPts val="300"/>
              </a:spcBef>
              <a:spcAft>
                <a:spcPts val="0"/>
              </a:spcAft>
              <a:buSzPts val="2400"/>
              <a:buFont typeface="Calibri"/>
              <a:buChar char="●"/>
            </a:pPr>
            <a:r>
              <a:rPr lang="en" sz="2400">
                <a:solidFill>
                  <a:srgbClr val="262626"/>
                </a:solidFill>
                <a:latin typeface="Calibri"/>
                <a:ea typeface="Calibri"/>
                <a:cs typeface="Calibri"/>
                <a:sym typeface="Calibri"/>
              </a:rPr>
              <a:t>2021-22 Templates available on website along with a tutorial as needed </a:t>
            </a:r>
            <a:endParaRPr sz="2400">
              <a:solidFill>
                <a:srgbClr val="262626"/>
              </a:solidFill>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 sz="2400">
                <a:solidFill>
                  <a:srgbClr val="262626"/>
                </a:solidFill>
                <a:latin typeface="Calibri"/>
                <a:ea typeface="Calibri"/>
                <a:cs typeface="Calibri"/>
                <a:sym typeface="Calibri"/>
              </a:rPr>
              <a:t>Submissions are 2x per year to district coach and project  </a:t>
            </a:r>
            <a:endParaRPr sz="2400">
              <a:solidFill>
                <a:srgbClr val="262626"/>
              </a:solidFill>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 sz="2400">
                <a:solidFill>
                  <a:srgbClr val="000000"/>
                </a:solidFill>
                <a:latin typeface="Calibri"/>
                <a:ea typeface="Calibri"/>
                <a:cs typeface="Calibri"/>
                <a:sym typeface="Calibri"/>
              </a:rPr>
              <a:t>January submission - (N=82)</a:t>
            </a:r>
            <a:endParaRPr sz="2400">
              <a:solidFill>
                <a:srgbClr val="000000"/>
              </a:solidFill>
              <a:latin typeface="Calibri"/>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 sz="2400">
                <a:solidFill>
                  <a:srgbClr val="000000"/>
                </a:solidFill>
                <a:latin typeface="Calibri"/>
                <a:ea typeface="Calibri"/>
                <a:cs typeface="Calibri"/>
                <a:sym typeface="Calibri"/>
              </a:rPr>
              <a:t>Full year submission due June 17</a:t>
            </a:r>
            <a:r>
              <a:rPr lang="en" sz="2400" baseline="30000">
                <a:solidFill>
                  <a:srgbClr val="000000"/>
                </a:solidFill>
                <a:latin typeface="Calibri"/>
                <a:ea typeface="Calibri"/>
                <a:cs typeface="Calibri"/>
                <a:sym typeface="Calibri"/>
              </a:rPr>
              <a:t>th</a:t>
            </a:r>
            <a:r>
              <a:rPr lang="en" sz="2400">
                <a:solidFill>
                  <a:srgbClr val="262626"/>
                </a:solidFill>
                <a:latin typeface="Calibri"/>
                <a:ea typeface="Calibri"/>
                <a:cs typeface="Calibri"/>
                <a:sym typeface="Calibri"/>
              </a:rPr>
              <a:t> &amp; coaches will receive reminder prior</a:t>
            </a:r>
            <a:endParaRPr sz="2400" u="sng">
              <a:solidFill>
                <a:srgbClr val="262626"/>
              </a:solidFill>
              <a:latin typeface="Calibri"/>
              <a:ea typeface="Calibri"/>
              <a:cs typeface="Calibri"/>
              <a:sym typeface="Calibri"/>
            </a:endParaRPr>
          </a:p>
          <a:p>
            <a:pPr marL="0" lvl="0" indent="0" algn="l" rtl="0">
              <a:lnSpc>
                <a:spcPct val="90000"/>
              </a:lnSpc>
              <a:spcBef>
                <a:spcPts val="300"/>
              </a:spcBef>
              <a:spcAft>
                <a:spcPts val="0"/>
              </a:spcAft>
              <a:buNone/>
            </a:pPr>
            <a:endParaRPr sz="24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Delaware School Climate Survey </a:t>
            </a:r>
            <a:endParaRPr/>
          </a:p>
        </p:txBody>
      </p:sp>
      <p:sp>
        <p:nvSpPr>
          <p:cNvPr id="271" name="Google Shape;271;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600">
                <a:solidFill>
                  <a:srgbClr val="1A1A1A"/>
                </a:solidFill>
              </a:rPr>
              <a:t>Enrollment update: </a:t>
            </a:r>
            <a:endParaRPr sz="7600">
              <a:solidFill>
                <a:srgbClr val="1A1A1A"/>
              </a:solidFill>
            </a:endParaRPr>
          </a:p>
          <a:p>
            <a:pPr marL="457200" lvl="0" indent="-349250" algn="l" rtl="0">
              <a:spcBef>
                <a:spcPts val="1200"/>
              </a:spcBef>
              <a:spcAft>
                <a:spcPts val="0"/>
              </a:spcAft>
              <a:buClr>
                <a:srgbClr val="1A1A1A"/>
              </a:buClr>
              <a:buSzPct val="100000"/>
              <a:buChar char="●"/>
            </a:pPr>
            <a:r>
              <a:rPr lang="en" sz="7600">
                <a:solidFill>
                  <a:srgbClr val="1A1A1A"/>
                </a:solidFill>
              </a:rPr>
              <a:t>159 schools from 13 districts plus charters</a:t>
            </a:r>
            <a:endParaRPr sz="7600">
              <a:solidFill>
                <a:srgbClr val="1A1A1A"/>
              </a:solidFill>
            </a:endParaRPr>
          </a:p>
          <a:p>
            <a:pPr marL="457200" lvl="0" indent="-349250" algn="l" rtl="0">
              <a:spcBef>
                <a:spcPts val="0"/>
              </a:spcBef>
              <a:spcAft>
                <a:spcPts val="0"/>
              </a:spcAft>
              <a:buClr>
                <a:srgbClr val="1A1A1A"/>
              </a:buClr>
              <a:buSzPct val="100000"/>
              <a:buChar char="●"/>
            </a:pPr>
            <a:r>
              <a:rPr lang="en" sz="7600">
                <a:solidFill>
                  <a:srgbClr val="1A1A1A"/>
                </a:solidFill>
              </a:rPr>
              <a:t>11 districts fully enrolled </a:t>
            </a:r>
            <a:endParaRPr sz="7600">
              <a:solidFill>
                <a:srgbClr val="1A1A1A"/>
              </a:solidFill>
            </a:endParaRPr>
          </a:p>
          <a:p>
            <a:pPr marL="0" lvl="0" indent="0" algn="l" rtl="0">
              <a:spcBef>
                <a:spcPts val="1200"/>
              </a:spcBef>
              <a:spcAft>
                <a:spcPts val="0"/>
              </a:spcAft>
              <a:buNone/>
            </a:pPr>
            <a:endParaRPr sz="6000">
              <a:solidFill>
                <a:srgbClr val="1A1A1A"/>
              </a:solidFill>
            </a:endParaRPr>
          </a:p>
          <a:p>
            <a:pPr marL="0" lvl="0" indent="0" algn="l" rtl="0">
              <a:spcBef>
                <a:spcPts val="1200"/>
              </a:spcBef>
              <a:spcAft>
                <a:spcPts val="0"/>
              </a:spcAft>
              <a:buNone/>
            </a:pPr>
            <a:r>
              <a:rPr lang="en" sz="7600">
                <a:solidFill>
                  <a:srgbClr val="1A1A1A"/>
                </a:solidFill>
              </a:rPr>
              <a:t>Administration Window:  April 25 - May 27</a:t>
            </a:r>
            <a:endParaRPr sz="7600">
              <a:solidFill>
                <a:srgbClr val="1A1A1A"/>
              </a:solidFill>
            </a:endParaRPr>
          </a:p>
          <a:p>
            <a:pPr marL="457200" lvl="0" indent="-349250" algn="l" rtl="0">
              <a:spcBef>
                <a:spcPts val="1200"/>
              </a:spcBef>
              <a:spcAft>
                <a:spcPts val="0"/>
              </a:spcAft>
              <a:buClr>
                <a:srgbClr val="1A1A1A"/>
              </a:buClr>
              <a:buSzPct val="100000"/>
              <a:buFont typeface="Proxima Nova"/>
              <a:buChar char="-"/>
            </a:pPr>
            <a:r>
              <a:rPr lang="en" sz="7600">
                <a:solidFill>
                  <a:srgbClr val="1A1A1A"/>
                </a:solidFill>
              </a:rPr>
              <a:t>districts/schools can self-select within window to accommodate other survey/testing plans &amp; needs</a:t>
            </a:r>
            <a:endParaRPr sz="7600">
              <a:solidFill>
                <a:srgbClr val="1A1A1A"/>
              </a:solidFill>
            </a:endParaRPr>
          </a:p>
          <a:p>
            <a:pPr marL="0" lvl="0" indent="0" algn="l" rtl="0">
              <a:spcBef>
                <a:spcPts val="1200"/>
              </a:spcBef>
              <a:spcAft>
                <a:spcPts val="0"/>
              </a:spcAft>
              <a:buNone/>
            </a:pPr>
            <a:endParaRPr sz="3400"/>
          </a:p>
          <a:p>
            <a:pPr marL="0" lvl="0" indent="0" algn="l" rtl="0">
              <a:spcBef>
                <a:spcPts val="1200"/>
              </a:spcBef>
              <a:spcAft>
                <a:spcPts val="1200"/>
              </a:spcAft>
              <a:buNone/>
            </a:pPr>
            <a:endParaRPr sz="3400"/>
          </a:p>
        </p:txBody>
      </p:sp>
      <p:sp>
        <p:nvSpPr>
          <p:cNvPr id="272" name="Google Shape;272;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SzPts val="1018"/>
              <a:buNone/>
            </a:pPr>
            <a:r>
              <a:rPr lang="en" sz="1920">
                <a:solidFill>
                  <a:srgbClr val="1A1A1A"/>
                </a:solidFill>
              </a:rPr>
              <a:t>Administration Resources </a:t>
            </a:r>
            <a:endParaRPr sz="1920">
              <a:solidFill>
                <a:srgbClr val="1A1A1A"/>
              </a:solidFill>
            </a:endParaRPr>
          </a:p>
          <a:p>
            <a:pPr marL="457200" lvl="0" indent="-350520" algn="l" rtl="0">
              <a:spcBef>
                <a:spcPts val="1200"/>
              </a:spcBef>
              <a:spcAft>
                <a:spcPts val="0"/>
              </a:spcAft>
              <a:buClr>
                <a:srgbClr val="1A1A1A"/>
              </a:buClr>
              <a:buSzPts val="1920"/>
              <a:buChar char="●"/>
            </a:pPr>
            <a:r>
              <a:rPr lang="en" sz="1920">
                <a:solidFill>
                  <a:srgbClr val="1A1A1A"/>
                </a:solidFill>
              </a:rPr>
              <a:t>Online directions with sampling guidance</a:t>
            </a:r>
            <a:endParaRPr sz="1920">
              <a:solidFill>
                <a:srgbClr val="1A1A1A"/>
              </a:solidFill>
            </a:endParaRPr>
          </a:p>
          <a:p>
            <a:pPr marL="457200" lvl="0" indent="-350520" algn="l" rtl="0">
              <a:spcBef>
                <a:spcPts val="0"/>
              </a:spcBef>
              <a:spcAft>
                <a:spcPts val="0"/>
              </a:spcAft>
              <a:buClr>
                <a:srgbClr val="1A1A1A"/>
              </a:buClr>
              <a:buSzPts val="1920"/>
              <a:buChar char="●"/>
            </a:pPr>
            <a:r>
              <a:rPr lang="en" sz="1920">
                <a:solidFill>
                  <a:srgbClr val="1A1A1A"/>
                </a:solidFill>
              </a:rPr>
              <a:t>Home survey letters &amp; flyer </a:t>
            </a:r>
            <a:endParaRPr sz="1920">
              <a:solidFill>
                <a:srgbClr val="1A1A1A"/>
              </a:solidFill>
            </a:endParaRPr>
          </a:p>
          <a:p>
            <a:pPr marL="457200" lvl="0" indent="-350520" algn="l" rtl="0">
              <a:spcBef>
                <a:spcPts val="0"/>
              </a:spcBef>
              <a:spcAft>
                <a:spcPts val="0"/>
              </a:spcAft>
              <a:buClr>
                <a:srgbClr val="1A1A1A"/>
              </a:buClr>
              <a:buSzPts val="1920"/>
              <a:buChar char="●"/>
            </a:pPr>
            <a:r>
              <a:rPr lang="en" sz="1920">
                <a:solidFill>
                  <a:srgbClr val="1A1A1A"/>
                </a:solidFill>
              </a:rPr>
              <a:t>Completion updates</a:t>
            </a:r>
            <a:endParaRPr sz="1920">
              <a:solidFill>
                <a:srgbClr val="1A1A1A"/>
              </a:solidFill>
            </a:endParaRPr>
          </a:p>
          <a:p>
            <a:pPr marL="0" lvl="0" indent="0" algn="l" rtl="0">
              <a:spcBef>
                <a:spcPts val="1200"/>
              </a:spcBef>
              <a:spcAft>
                <a:spcPts val="0"/>
              </a:spcAft>
              <a:buSzPts val="1018"/>
              <a:buNone/>
            </a:pPr>
            <a:endParaRPr sz="1920">
              <a:solidFill>
                <a:srgbClr val="1A1A1A"/>
              </a:solidFill>
            </a:endParaRPr>
          </a:p>
          <a:p>
            <a:pPr marL="0" lvl="0" indent="0" algn="ctr" rtl="0">
              <a:spcBef>
                <a:spcPts val="1200"/>
              </a:spcBef>
              <a:spcAft>
                <a:spcPts val="0"/>
              </a:spcAft>
              <a:buSzPts val="1018"/>
              <a:buNone/>
            </a:pPr>
            <a:r>
              <a:rPr lang="en" sz="2220" b="1">
                <a:solidFill>
                  <a:srgbClr val="0BA14B"/>
                </a:solidFill>
              </a:rPr>
              <a:t>Administration &amp; Data use strategies to share!</a:t>
            </a:r>
            <a:endParaRPr sz="2220" b="1">
              <a:solidFill>
                <a:srgbClr val="0BA14B"/>
              </a:solidFill>
            </a:endParaRPr>
          </a:p>
          <a:p>
            <a:pPr marL="0" lvl="0" indent="0" algn="l" rtl="0">
              <a:spcBef>
                <a:spcPts val="1200"/>
              </a:spcBef>
              <a:spcAft>
                <a:spcPts val="1200"/>
              </a:spcAft>
              <a:buSzPts val="1018"/>
              <a:buNone/>
            </a:pPr>
            <a:endParaRPr sz="1920">
              <a:solidFill>
                <a:srgbClr val="1A1A1A"/>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Feature Status Tracker</a:t>
            </a:r>
            <a:endParaRPr/>
          </a:p>
        </p:txBody>
      </p:sp>
      <p:sp>
        <p:nvSpPr>
          <p:cNvPr id="278" name="Google Shape;278;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74000"/>
              </a:lnSpc>
              <a:spcBef>
                <a:spcPts val="1000"/>
              </a:spcBef>
              <a:spcAft>
                <a:spcPts val="0"/>
              </a:spcAft>
              <a:buSzPts val="523"/>
              <a:buNone/>
            </a:pPr>
            <a:r>
              <a:rPr lang="en" sz="2048">
                <a:solidFill>
                  <a:srgbClr val="1A1A1A"/>
                </a:solidFill>
              </a:rPr>
              <a:t>Purpose:   To support teams to assess implementation in four core Tier 1 categories &amp; plan next steps</a:t>
            </a:r>
            <a:endParaRPr sz="2048">
              <a:solidFill>
                <a:srgbClr val="1A1A1A"/>
              </a:solidFill>
            </a:endParaRPr>
          </a:p>
          <a:p>
            <a:pPr marL="0" lvl="0" indent="0" algn="l" rtl="0">
              <a:lnSpc>
                <a:spcPct val="74000"/>
              </a:lnSpc>
              <a:spcBef>
                <a:spcPts val="0"/>
              </a:spcBef>
              <a:spcAft>
                <a:spcPts val="0"/>
              </a:spcAft>
              <a:buSzPts val="523"/>
              <a:buNone/>
            </a:pPr>
            <a:endParaRPr sz="2048">
              <a:solidFill>
                <a:srgbClr val="1A1A1A"/>
              </a:solidFill>
            </a:endParaRPr>
          </a:p>
          <a:p>
            <a:pPr marL="0" lvl="0" indent="0" algn="l" rtl="0">
              <a:lnSpc>
                <a:spcPct val="74000"/>
              </a:lnSpc>
              <a:spcBef>
                <a:spcPts val="1000"/>
              </a:spcBef>
              <a:spcAft>
                <a:spcPts val="0"/>
              </a:spcAft>
              <a:buSzPts val="523"/>
              <a:buNone/>
            </a:pPr>
            <a:r>
              <a:rPr lang="en" sz="2048">
                <a:solidFill>
                  <a:srgbClr val="1A1A1A"/>
                </a:solidFill>
              </a:rPr>
              <a:t>Four sections include:</a:t>
            </a:r>
            <a:endParaRPr sz="2048">
              <a:solidFill>
                <a:srgbClr val="1A1A1A"/>
              </a:solidFill>
            </a:endParaRPr>
          </a:p>
          <a:p>
            <a:pPr marL="0" lvl="0" indent="0" algn="l" rtl="0">
              <a:lnSpc>
                <a:spcPct val="74000"/>
              </a:lnSpc>
              <a:spcBef>
                <a:spcPts val="1000"/>
              </a:spcBef>
              <a:spcAft>
                <a:spcPts val="0"/>
              </a:spcAft>
              <a:buSzPts val="523"/>
              <a:buNone/>
            </a:pPr>
            <a:r>
              <a:rPr lang="en" sz="2048" i="1">
                <a:solidFill>
                  <a:srgbClr val="1A1A1A"/>
                </a:solidFill>
              </a:rPr>
              <a:t>SWPBS Tier 1, Prevention, Correcting Problem Behaviors, and Developing Self-Discipline</a:t>
            </a:r>
            <a:endParaRPr sz="1255"/>
          </a:p>
        </p:txBody>
      </p:sp>
      <p:sp>
        <p:nvSpPr>
          <p:cNvPr id="279" name="Google Shape;279;p41"/>
          <p:cNvSpPr txBox="1">
            <a:spLocks noGrp="1"/>
          </p:cNvSpPr>
          <p:nvPr>
            <p:ph type="body" idx="2"/>
          </p:nvPr>
        </p:nvSpPr>
        <p:spPr>
          <a:xfrm>
            <a:off x="4572000" y="1152475"/>
            <a:ext cx="4409700" cy="3416400"/>
          </a:xfrm>
          <a:prstGeom prst="rect">
            <a:avLst/>
          </a:prstGeom>
        </p:spPr>
        <p:txBody>
          <a:bodyPr spcFirstLastPara="1" wrap="square" lIns="91425" tIns="91425" rIns="91425" bIns="91425" anchor="t" anchorCtr="0">
            <a:noAutofit/>
          </a:bodyPr>
          <a:lstStyle/>
          <a:p>
            <a:pPr marL="0" lvl="0" indent="0" algn="l" rtl="0">
              <a:lnSpc>
                <a:spcPct val="74000"/>
              </a:lnSpc>
              <a:spcBef>
                <a:spcPts val="1000"/>
              </a:spcBef>
              <a:spcAft>
                <a:spcPts val="0"/>
              </a:spcAft>
              <a:buClr>
                <a:srgbClr val="000000"/>
              </a:buClr>
              <a:buSzPts val="523"/>
              <a:buFont typeface="Arial"/>
              <a:buNone/>
            </a:pPr>
            <a:r>
              <a:rPr lang="en" sz="1800">
                <a:solidFill>
                  <a:srgbClr val="1A1A1A"/>
                </a:solidFill>
              </a:rPr>
              <a:t>Tracker includes:</a:t>
            </a:r>
            <a:endParaRPr sz="1800">
              <a:solidFill>
                <a:srgbClr val="1A1A1A"/>
              </a:solidFill>
            </a:endParaRPr>
          </a:p>
          <a:p>
            <a:pPr marL="0" lvl="0" indent="0" algn="l" rtl="0">
              <a:lnSpc>
                <a:spcPct val="74000"/>
              </a:lnSpc>
              <a:spcBef>
                <a:spcPts val="500"/>
              </a:spcBef>
              <a:spcAft>
                <a:spcPts val="0"/>
              </a:spcAft>
              <a:buClr>
                <a:srgbClr val="000000"/>
              </a:buClr>
              <a:buSzPts val="523"/>
              <a:buFont typeface="Arial"/>
              <a:buNone/>
            </a:pPr>
            <a:r>
              <a:rPr lang="en" sz="1800">
                <a:solidFill>
                  <a:srgbClr val="1A1A1A"/>
                </a:solidFill>
              </a:rPr>
              <a:t>–</a:t>
            </a:r>
            <a:r>
              <a:rPr lang="en" sz="1800" b="1" i="1">
                <a:solidFill>
                  <a:srgbClr val="1A1A1A"/>
                </a:solidFill>
              </a:rPr>
              <a:t>Key program components </a:t>
            </a:r>
            <a:r>
              <a:rPr lang="en" sz="1800" i="1">
                <a:solidFill>
                  <a:srgbClr val="1A1A1A"/>
                </a:solidFill>
              </a:rPr>
              <a:t>for each section</a:t>
            </a:r>
            <a:endParaRPr sz="1800" i="1">
              <a:solidFill>
                <a:srgbClr val="1A1A1A"/>
              </a:solidFill>
            </a:endParaRPr>
          </a:p>
          <a:p>
            <a:pPr marL="457200" lvl="0" indent="0" algn="l" rtl="0">
              <a:lnSpc>
                <a:spcPct val="74000"/>
              </a:lnSpc>
              <a:spcBef>
                <a:spcPts val="500"/>
              </a:spcBef>
              <a:spcAft>
                <a:spcPts val="0"/>
              </a:spcAft>
              <a:buNone/>
            </a:pPr>
            <a:r>
              <a:rPr lang="en" sz="1800">
                <a:solidFill>
                  <a:srgbClr val="1A1A1A"/>
                </a:solidFill>
              </a:rPr>
              <a:t>-Teams can use prompts to reflect on implementation and identify areas to modify or build upon</a:t>
            </a:r>
            <a:endParaRPr sz="1800">
              <a:solidFill>
                <a:srgbClr val="1A1A1A"/>
              </a:solidFill>
            </a:endParaRPr>
          </a:p>
          <a:p>
            <a:pPr marL="457200" lvl="0" indent="0" algn="l" rtl="0">
              <a:lnSpc>
                <a:spcPct val="74000"/>
              </a:lnSpc>
              <a:spcBef>
                <a:spcPts val="500"/>
              </a:spcBef>
              <a:spcAft>
                <a:spcPts val="0"/>
              </a:spcAft>
              <a:buClr>
                <a:srgbClr val="000000"/>
              </a:buClr>
              <a:buSzPts val="523"/>
              <a:buFont typeface="Arial"/>
              <a:buNone/>
            </a:pPr>
            <a:endParaRPr sz="1800">
              <a:solidFill>
                <a:srgbClr val="1A1A1A"/>
              </a:solidFill>
            </a:endParaRPr>
          </a:p>
          <a:p>
            <a:pPr marL="0" lvl="0" indent="0" algn="l" rtl="0">
              <a:lnSpc>
                <a:spcPct val="74000"/>
              </a:lnSpc>
              <a:spcBef>
                <a:spcPts val="500"/>
              </a:spcBef>
              <a:spcAft>
                <a:spcPts val="0"/>
              </a:spcAft>
              <a:buClr>
                <a:srgbClr val="000000"/>
              </a:buClr>
              <a:buSzPts val="523"/>
              <a:buFont typeface="Arial"/>
              <a:buNone/>
            </a:pPr>
            <a:r>
              <a:rPr lang="en" sz="1800">
                <a:solidFill>
                  <a:srgbClr val="1A1A1A"/>
                </a:solidFill>
              </a:rPr>
              <a:t>–</a:t>
            </a:r>
            <a:r>
              <a:rPr lang="en" sz="1800" b="1" i="1">
                <a:solidFill>
                  <a:srgbClr val="1A1A1A"/>
                </a:solidFill>
              </a:rPr>
              <a:t>Action plan </a:t>
            </a:r>
            <a:r>
              <a:rPr lang="en" sz="1800" i="1">
                <a:solidFill>
                  <a:srgbClr val="1A1A1A"/>
                </a:solidFill>
              </a:rPr>
              <a:t>to develop steps towards improving or modifying Tier 1 MTSS components</a:t>
            </a:r>
            <a:endParaRPr sz="1800" i="1">
              <a:solidFill>
                <a:srgbClr val="1A1A1A"/>
              </a:solidFill>
            </a:endParaRPr>
          </a:p>
          <a:p>
            <a:pPr marL="0" lvl="0" indent="0" algn="l" rtl="0">
              <a:lnSpc>
                <a:spcPct val="74000"/>
              </a:lnSpc>
              <a:spcBef>
                <a:spcPts val="1000"/>
              </a:spcBef>
              <a:spcAft>
                <a:spcPts val="200"/>
              </a:spcAft>
              <a:buNone/>
            </a:pPr>
            <a:r>
              <a:rPr lang="en" sz="1800">
                <a:solidFill>
                  <a:srgbClr val="1A1A1A"/>
                </a:solidFill>
              </a:rPr>
              <a:t>Used for ongoing monitoring</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Tiered Fidelity Inventory</a:t>
            </a:r>
            <a:endParaRPr/>
          </a:p>
        </p:txBody>
      </p:sp>
      <p:sp>
        <p:nvSpPr>
          <p:cNvPr id="285" name="Google Shape;285;p42"/>
          <p:cNvSpPr txBox="1">
            <a:spLocks noGrp="1"/>
          </p:cNvSpPr>
          <p:nvPr>
            <p:ph type="body" idx="1"/>
          </p:nvPr>
        </p:nvSpPr>
        <p:spPr>
          <a:xfrm>
            <a:off x="311700" y="1152475"/>
            <a:ext cx="4591800" cy="34164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r>
              <a:rPr lang="en" sz="2850">
                <a:solidFill>
                  <a:schemeClr val="dk1"/>
                </a:solidFill>
              </a:rPr>
              <a:t>Tier 1</a:t>
            </a:r>
            <a:endParaRPr sz="2850">
              <a:solidFill>
                <a:schemeClr val="dk1"/>
              </a:solidFill>
            </a:endParaRPr>
          </a:p>
          <a:p>
            <a:pPr marL="457200" lvl="0" indent="-341709" algn="l" rtl="0">
              <a:spcBef>
                <a:spcPts val="1200"/>
              </a:spcBef>
              <a:spcAft>
                <a:spcPts val="0"/>
              </a:spcAft>
              <a:buClr>
                <a:schemeClr val="dk1"/>
              </a:buClr>
              <a:buSzPct val="100000"/>
              <a:buChar char="●"/>
            </a:pPr>
            <a:r>
              <a:rPr lang="en" sz="2850">
                <a:solidFill>
                  <a:schemeClr val="dk1"/>
                </a:solidFill>
              </a:rPr>
              <a:t>Teams, Implementation, and Evaluation</a:t>
            </a:r>
            <a:endParaRPr sz="2850">
              <a:solidFill>
                <a:schemeClr val="dk1"/>
              </a:solidFill>
            </a:endParaRPr>
          </a:p>
          <a:p>
            <a:pPr marL="0" lvl="0" indent="0" algn="l" rtl="0">
              <a:spcBef>
                <a:spcPts val="1200"/>
              </a:spcBef>
              <a:spcAft>
                <a:spcPts val="0"/>
              </a:spcAft>
              <a:buNone/>
            </a:pPr>
            <a:r>
              <a:rPr lang="en" sz="2850">
                <a:solidFill>
                  <a:schemeClr val="dk1"/>
                </a:solidFill>
              </a:rPr>
              <a:t>Tier 2</a:t>
            </a:r>
            <a:endParaRPr sz="2850">
              <a:solidFill>
                <a:schemeClr val="dk1"/>
              </a:solidFill>
            </a:endParaRPr>
          </a:p>
          <a:p>
            <a:pPr marL="457200" lvl="0" indent="-341709" algn="l" rtl="0">
              <a:spcBef>
                <a:spcPts val="1200"/>
              </a:spcBef>
              <a:spcAft>
                <a:spcPts val="0"/>
              </a:spcAft>
              <a:buClr>
                <a:schemeClr val="dk1"/>
              </a:buClr>
              <a:buSzPct val="100000"/>
              <a:buChar char="●"/>
            </a:pPr>
            <a:r>
              <a:rPr lang="en" sz="2850">
                <a:solidFill>
                  <a:schemeClr val="dk1"/>
                </a:solidFill>
              </a:rPr>
              <a:t>Teams, Interventions, and Evaluation</a:t>
            </a:r>
            <a:endParaRPr sz="2850">
              <a:solidFill>
                <a:schemeClr val="dk1"/>
              </a:solidFill>
            </a:endParaRPr>
          </a:p>
          <a:p>
            <a:pPr marL="0" lvl="0" indent="0" algn="l" rtl="0">
              <a:spcBef>
                <a:spcPts val="1200"/>
              </a:spcBef>
              <a:spcAft>
                <a:spcPts val="0"/>
              </a:spcAft>
              <a:buNone/>
            </a:pPr>
            <a:r>
              <a:rPr lang="en" sz="2850"/>
              <a:t>Tier 3</a:t>
            </a:r>
            <a:endParaRPr sz="2850"/>
          </a:p>
          <a:p>
            <a:pPr marL="457200" lvl="0" indent="-341709" algn="l" rtl="0">
              <a:spcBef>
                <a:spcPts val="1200"/>
              </a:spcBef>
              <a:spcAft>
                <a:spcPts val="0"/>
              </a:spcAft>
              <a:buSzPct val="100000"/>
              <a:buChar char="●"/>
            </a:pPr>
            <a:r>
              <a:rPr lang="en" sz="2850"/>
              <a:t>Teams, Resources, Support Plans, and Evaluation</a:t>
            </a:r>
            <a:endParaRPr/>
          </a:p>
          <a:p>
            <a:pPr marL="0" lvl="0" indent="0" algn="l" rtl="0">
              <a:spcBef>
                <a:spcPts val="1200"/>
              </a:spcBef>
              <a:spcAft>
                <a:spcPts val="1200"/>
              </a:spcAft>
              <a:buNone/>
            </a:pPr>
            <a:endParaRPr/>
          </a:p>
        </p:txBody>
      </p:sp>
      <p:pic>
        <p:nvPicPr>
          <p:cNvPr id="286" name="Google Shape;286;p42" descr="The entire document can be accessed here: &#10;https://assets-global.website-files.com/5d3725188825e071f1670246/60108a57b3fa685215c10927_SWPBIS%20Tiered%20Fidelity%20Inventory%20(TFI).pdf" title="Cover of PBIS.org Tiered Fidelity Inventory "/>
          <p:cNvPicPr preferRelativeResize="0"/>
          <p:nvPr/>
        </p:nvPicPr>
        <p:blipFill>
          <a:blip r:embed="rId3">
            <a:alphaModFix/>
          </a:blip>
          <a:stretch>
            <a:fillRect/>
          </a:stretch>
        </p:blipFill>
        <p:spPr>
          <a:xfrm>
            <a:off x="5185725" y="175825"/>
            <a:ext cx="3542575" cy="4654925"/>
          </a:xfrm>
          <a:prstGeom prst="rect">
            <a:avLst/>
          </a:prstGeom>
          <a:noFill/>
          <a:ln>
            <a:noFill/>
          </a:ln>
        </p:spPr>
      </p:pic>
      <p:sp>
        <p:nvSpPr>
          <p:cNvPr id="287" name="Google Shape;287;p42"/>
          <p:cNvSpPr txBox="1"/>
          <p:nvPr/>
        </p:nvSpPr>
        <p:spPr>
          <a:xfrm>
            <a:off x="225900" y="4474900"/>
            <a:ext cx="4677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Algozzine, B., Barrett, S., Eber, L., George, H., Horner, R., Lewis, T., Putnam, B., Swain-Bradway, J., McIntosh, K., &amp; Sugai, G (2019). School-wide PBIS Tiered Fidelity Inventory. OSEP Technical Assistance Center on Positive Behavioral Interventions and Supports. www.pbis.org.  </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490250" y="526350"/>
            <a:ext cx="64536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School Year Reflection and </a:t>
            </a:r>
            <a:endParaRPr/>
          </a:p>
          <a:p>
            <a:pPr marL="0" lvl="0" indent="0" algn="l" rtl="0">
              <a:spcBef>
                <a:spcPts val="0"/>
              </a:spcBef>
              <a:spcAft>
                <a:spcPts val="0"/>
              </a:spcAft>
              <a:buNone/>
            </a:pPr>
            <a:r>
              <a:rPr lang="en"/>
              <a:t>Summer Goal Setting </a:t>
            </a:r>
            <a:endParaRPr/>
          </a:p>
        </p:txBody>
      </p:sp>
      <p:pic>
        <p:nvPicPr>
          <p:cNvPr id="293" name="Google Shape;293;p43"/>
          <p:cNvPicPr preferRelativeResize="0"/>
          <p:nvPr/>
        </p:nvPicPr>
        <p:blipFill>
          <a:blip r:embed="rId3">
            <a:alphaModFix/>
          </a:blip>
          <a:stretch>
            <a:fillRect/>
          </a:stretch>
        </p:blipFill>
        <p:spPr>
          <a:xfrm>
            <a:off x="6899850" y="1624075"/>
            <a:ext cx="1895350" cy="189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4"/>
          <p:cNvSpPr txBox="1">
            <a:spLocks noGrp="1"/>
          </p:cNvSpPr>
          <p:nvPr>
            <p:ph type="title"/>
          </p:nvPr>
        </p:nvSpPr>
        <p:spPr>
          <a:xfrm>
            <a:off x="311700" y="273275"/>
            <a:ext cx="8520600" cy="7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b="1">
                <a:solidFill>
                  <a:srgbClr val="1A1A1A"/>
                </a:solidFill>
              </a:rPr>
              <a:t>School Year Reflection</a:t>
            </a:r>
            <a:endParaRPr sz="3220" b="1">
              <a:solidFill>
                <a:srgbClr val="1A1A1A"/>
              </a:solidFill>
            </a:endParaRPr>
          </a:p>
        </p:txBody>
      </p:sp>
      <p:sp>
        <p:nvSpPr>
          <p:cNvPr id="299" name="Google Shape;299;p44"/>
          <p:cNvSpPr/>
          <p:nvPr/>
        </p:nvSpPr>
        <p:spPr>
          <a:xfrm>
            <a:off x="532650" y="2784400"/>
            <a:ext cx="2475000" cy="1438500"/>
          </a:xfrm>
          <a:prstGeom prst="wedgeRoundRectCallout">
            <a:avLst>
              <a:gd name="adj1" fmla="val -20833"/>
              <a:gd name="adj2" fmla="val 62500"/>
              <a:gd name="adj3" fmla="val 0"/>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Year two of COVID recovery </a:t>
            </a:r>
            <a:endParaRPr sz="2000" b="1"/>
          </a:p>
        </p:txBody>
      </p:sp>
      <p:sp>
        <p:nvSpPr>
          <p:cNvPr id="300" name="Google Shape;300;p44"/>
          <p:cNvSpPr/>
          <p:nvPr/>
        </p:nvSpPr>
        <p:spPr>
          <a:xfrm>
            <a:off x="3052350" y="1106675"/>
            <a:ext cx="3039300" cy="1512000"/>
          </a:xfrm>
          <a:prstGeom prst="wedgeRoundRectCallout">
            <a:avLst>
              <a:gd name="adj1" fmla="val -20833"/>
              <a:gd name="adj2" fmla="val 62500"/>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One year of DE-MTSS Regulation 508 </a:t>
            </a:r>
            <a:endParaRPr sz="2000" b="1"/>
          </a:p>
        </p:txBody>
      </p:sp>
      <p:sp>
        <p:nvSpPr>
          <p:cNvPr id="301" name="Google Shape;301;p44"/>
          <p:cNvSpPr/>
          <p:nvPr/>
        </p:nvSpPr>
        <p:spPr>
          <a:xfrm>
            <a:off x="6136325" y="2747650"/>
            <a:ext cx="2612400" cy="1512000"/>
          </a:xfrm>
          <a:prstGeom prst="wedgeRoundRectCallout">
            <a:avLst>
              <a:gd name="adj1" fmla="val -20833"/>
              <a:gd name="adj2" fmla="val 62500"/>
              <a:gd name="adj3" fmla="val 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t>Successes and challenges of MTSS/PBIS </a:t>
            </a:r>
            <a:endParaRPr sz="2000" b="1"/>
          </a:p>
        </p:txBody>
      </p:sp>
      <p:pic>
        <p:nvPicPr>
          <p:cNvPr id="302" name="Google Shape;302;p44"/>
          <p:cNvPicPr preferRelativeResize="0"/>
          <p:nvPr/>
        </p:nvPicPr>
        <p:blipFill>
          <a:blip r:embed="rId3">
            <a:alphaModFix/>
          </a:blip>
          <a:stretch>
            <a:fillRect/>
          </a:stretch>
        </p:blipFill>
        <p:spPr>
          <a:xfrm>
            <a:off x="3500425" y="2841238"/>
            <a:ext cx="2143125" cy="214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5"/>
          <p:cNvPicPr preferRelativeResize="0"/>
          <p:nvPr/>
        </p:nvPicPr>
        <p:blipFill>
          <a:blip r:embed="rId3">
            <a:alphaModFix/>
          </a:blip>
          <a:stretch>
            <a:fillRect/>
          </a:stretch>
        </p:blipFill>
        <p:spPr>
          <a:xfrm>
            <a:off x="47750" y="585250"/>
            <a:ext cx="9048501" cy="4509750"/>
          </a:xfrm>
          <a:prstGeom prst="rect">
            <a:avLst/>
          </a:prstGeom>
          <a:noFill/>
          <a:ln>
            <a:noFill/>
          </a:ln>
        </p:spPr>
      </p:pic>
      <p:sp>
        <p:nvSpPr>
          <p:cNvPr id="308" name="Google Shape;308;p45"/>
          <p:cNvSpPr txBox="1">
            <a:spLocks noGrp="1"/>
          </p:cNvSpPr>
          <p:nvPr>
            <p:ph type="title"/>
          </p:nvPr>
        </p:nvSpPr>
        <p:spPr>
          <a:xfrm>
            <a:off x="236350" y="12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Guidance for MTSS-SEB District Coaches (21-22 SY)</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aphicFrame>
        <p:nvGraphicFramePr>
          <p:cNvPr id="154" name="Google Shape;154;p28"/>
          <p:cNvGraphicFramePr/>
          <p:nvPr/>
        </p:nvGraphicFramePr>
        <p:xfrm>
          <a:off x="443725" y="741438"/>
          <a:ext cx="3000000" cy="3000000"/>
        </p:xfrm>
        <a:graphic>
          <a:graphicData uri="http://schemas.openxmlformats.org/drawingml/2006/table">
            <a:tbl>
              <a:tblPr>
                <a:noFill/>
                <a:tableStyleId>{68593D7F-88D9-418B-A313-BF53AE839E6B}</a:tableStyleId>
              </a:tblPr>
              <a:tblGrid>
                <a:gridCol w="2535800">
                  <a:extLst>
                    <a:ext uri="{9D8B030D-6E8A-4147-A177-3AD203B41FA5}">
                      <a16:colId xmlns:a16="http://schemas.microsoft.com/office/drawing/2014/main" val="20000"/>
                    </a:ext>
                  </a:extLst>
                </a:gridCol>
                <a:gridCol w="5720750">
                  <a:extLst>
                    <a:ext uri="{9D8B030D-6E8A-4147-A177-3AD203B41FA5}">
                      <a16:colId xmlns:a16="http://schemas.microsoft.com/office/drawing/2014/main" val="20001"/>
                    </a:ext>
                  </a:extLst>
                </a:gridCol>
              </a:tblGrid>
              <a:tr h="427425">
                <a:tc>
                  <a:txBody>
                    <a:bodyPr/>
                    <a:lstStyle/>
                    <a:p>
                      <a:pPr marL="0" lvl="0" indent="0" algn="l" rtl="0">
                        <a:spcBef>
                          <a:spcPts val="0"/>
                        </a:spcBef>
                        <a:spcAft>
                          <a:spcPts val="0"/>
                        </a:spcAft>
                        <a:buNone/>
                      </a:pPr>
                      <a:r>
                        <a:rPr lang="en">
                          <a:latin typeface="Merriweather"/>
                          <a:ea typeface="Merriweather"/>
                          <a:cs typeface="Merriweather"/>
                          <a:sym typeface="Merriweather"/>
                        </a:rPr>
                        <a:t>We are...</a:t>
                      </a:r>
                      <a:endParaRPr>
                        <a:latin typeface="Merriweather"/>
                        <a:ea typeface="Merriweather"/>
                        <a:cs typeface="Merriweather"/>
                        <a:sym typeface="Merriweathe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a:txBody>
                    <a:bodyPr/>
                    <a:lstStyle/>
                    <a:p>
                      <a:pPr marL="0" lvl="0" indent="0" algn="l" rtl="0">
                        <a:lnSpc>
                          <a:spcPct val="120000"/>
                        </a:lnSpc>
                        <a:spcBef>
                          <a:spcPts val="0"/>
                        </a:spcBef>
                        <a:spcAft>
                          <a:spcPts val="0"/>
                        </a:spcAft>
                        <a:buNone/>
                      </a:pPr>
                      <a:r>
                        <a:rPr lang="en" sz="1800" b="1">
                          <a:latin typeface="Merriweather"/>
                          <a:ea typeface="Merriweather"/>
                          <a:cs typeface="Merriweather"/>
                          <a:sym typeface="Merriweather"/>
                        </a:rPr>
                        <a:t>Virtual Meetings</a:t>
                      </a:r>
                      <a:endParaRPr>
                        <a:latin typeface="Merriweather"/>
                        <a:ea typeface="Merriweather"/>
                        <a:cs typeface="Merriweather"/>
                        <a:sym typeface="Merriweathe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056450">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ENGAGED</a:t>
                      </a:r>
                      <a:endParaRPr sz="1800" b="1">
                        <a:solidFill>
                          <a:srgbClr val="1A1A1A"/>
                        </a:solidFill>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txBody>
                  <a:tcPr marL="91425" marR="91425" marT="91425" marB="91425">
                    <a:lnT w="9525" cap="flat" cmpd="sng">
                      <a:solidFill>
                        <a:srgbClr val="000000"/>
                      </a:solidFill>
                      <a:prstDash val="solid"/>
                      <a:round/>
                      <a:headEnd type="none" w="sm" len="sm"/>
                      <a:tailEnd type="none" w="sm" len="sm"/>
                    </a:lnT>
                  </a:tcPr>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Unmute yourself or use chat box to ask questions</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Participate in open discussion and breakout rooms</a:t>
                      </a:r>
                      <a:endParaRPr sz="1000"/>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Use video when possible, especially when speaking</a:t>
                      </a:r>
                      <a:endParaRPr sz="1300"/>
                    </a:p>
                  </a:txBody>
                  <a:tcPr marL="91425" marR="91425" marT="91425" marB="91425">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119837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REFLECTIVE</a:t>
                      </a:r>
                      <a:endParaRPr>
                        <a:latin typeface="Merriweather"/>
                        <a:ea typeface="Merriweather"/>
                        <a:cs typeface="Merriweather"/>
                        <a:sym typeface="Merriweather"/>
                      </a:endParaRPr>
                    </a:p>
                  </a:txBody>
                  <a:tcPr marL="91425" marR="91425" marT="91425" marB="91425">
                    <a:solidFill>
                      <a:schemeClr val="lt2"/>
                    </a:solidFill>
                  </a:tcPr>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questions you have for full group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Note follow up questions for PBS team and/or individuals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Focus on problem solving around areas of concern </a:t>
                      </a:r>
                      <a:endParaRPr sz="1300"/>
                    </a:p>
                  </a:txBody>
                  <a:tcPr marL="91425" marR="91425" marT="91425" marB="91425">
                    <a:solidFill>
                      <a:schemeClr val="lt2"/>
                    </a:solidFill>
                  </a:tcPr>
                </a:tc>
                <a:extLst>
                  <a:ext uri="{0D108BD9-81ED-4DB2-BD59-A6C34878D82A}">
                    <a16:rowId xmlns:a16="http://schemas.microsoft.com/office/drawing/2014/main" val="10002"/>
                  </a:ext>
                </a:extLst>
              </a:tr>
              <a:tr h="102867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SUPPORTIVE</a:t>
                      </a:r>
                      <a:endParaRPr>
                        <a:latin typeface="Merriweather"/>
                        <a:ea typeface="Merriweather"/>
                        <a:cs typeface="Merriweather"/>
                        <a:sym typeface="Merriweather"/>
                      </a:endParaRPr>
                    </a:p>
                  </a:txBody>
                  <a:tcPr marL="91425" marR="91425" marT="91425" marB="91425"/>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successes, ideas, useful resources</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Listen with openness and understanding</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Attend to your own needs</a:t>
                      </a:r>
                      <a:endParaRPr sz="1300"/>
                    </a:p>
                  </a:txBody>
                  <a:tcPr marL="91425" marR="91425" marT="91425" marB="91425"/>
                </a:tc>
                <a:extLst>
                  <a:ext uri="{0D108BD9-81ED-4DB2-BD59-A6C34878D82A}">
                    <a16:rowId xmlns:a16="http://schemas.microsoft.com/office/drawing/2014/main" val="10003"/>
                  </a:ext>
                </a:extLst>
              </a:tr>
            </a:tbl>
          </a:graphicData>
        </a:graphic>
      </p:graphicFrame>
      <p:sp>
        <p:nvSpPr>
          <p:cNvPr id="155" name="Google Shape;155;p28"/>
          <p:cNvSpPr txBox="1"/>
          <p:nvPr/>
        </p:nvSpPr>
        <p:spPr>
          <a:xfrm>
            <a:off x="454000" y="0"/>
            <a:ext cx="6620700" cy="6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erriweather"/>
                <a:ea typeface="Merriweather"/>
                <a:cs typeface="Merriweather"/>
                <a:sym typeface="Merriweather"/>
              </a:rPr>
              <a:t>Meeting Expectations </a:t>
            </a:r>
            <a:endParaRPr sz="2500" b="1">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0000"/>
                </a:solidFill>
              </a:rPr>
              <a:t>Coaching Self-Reflection Worksheet </a:t>
            </a:r>
            <a:endParaRPr b="1">
              <a:solidFill>
                <a:srgbClr val="000000"/>
              </a:solidFill>
            </a:endParaRPr>
          </a:p>
        </p:txBody>
      </p:sp>
      <p:sp>
        <p:nvSpPr>
          <p:cNvPr id="314" name="Google Shape;314;p46"/>
          <p:cNvSpPr txBox="1">
            <a:spLocks noGrp="1"/>
          </p:cNvSpPr>
          <p:nvPr>
            <p:ph type="body" idx="1"/>
          </p:nvPr>
        </p:nvSpPr>
        <p:spPr>
          <a:xfrm>
            <a:off x="311700" y="1365150"/>
            <a:ext cx="3325800" cy="3203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Independently reflect on your accomplishments this school year and goal set for your work this summer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Share reflections with small group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Come back to large group to share for Project and peer support </a:t>
            </a:r>
            <a:endParaRPr>
              <a:solidFill>
                <a:srgbClr val="000000"/>
              </a:solidFill>
            </a:endParaRPr>
          </a:p>
        </p:txBody>
      </p:sp>
      <p:pic>
        <p:nvPicPr>
          <p:cNvPr id="315" name="Google Shape;315;p46"/>
          <p:cNvPicPr preferRelativeResize="0"/>
          <p:nvPr/>
        </p:nvPicPr>
        <p:blipFill>
          <a:blip r:embed="rId3">
            <a:alphaModFix/>
          </a:blip>
          <a:stretch>
            <a:fillRect/>
          </a:stretch>
        </p:blipFill>
        <p:spPr>
          <a:xfrm>
            <a:off x="6553800" y="165441"/>
            <a:ext cx="2278500" cy="1518051"/>
          </a:xfrm>
          <a:prstGeom prst="rect">
            <a:avLst/>
          </a:prstGeom>
          <a:noFill/>
          <a:ln>
            <a:noFill/>
          </a:ln>
        </p:spPr>
      </p:pic>
      <p:pic>
        <p:nvPicPr>
          <p:cNvPr id="316" name="Google Shape;316;p46"/>
          <p:cNvPicPr preferRelativeResize="0"/>
          <p:nvPr/>
        </p:nvPicPr>
        <p:blipFill>
          <a:blip r:embed="rId4">
            <a:alphaModFix/>
          </a:blip>
          <a:stretch>
            <a:fillRect/>
          </a:stretch>
        </p:blipFill>
        <p:spPr>
          <a:xfrm>
            <a:off x="3831798" y="2132675"/>
            <a:ext cx="5109143" cy="2698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p:txBody>
      </p:sp>
      <p:pic>
        <p:nvPicPr>
          <p:cNvPr id="322" name="Google Shape;322;p47"/>
          <p:cNvPicPr preferRelativeResize="0"/>
          <p:nvPr/>
        </p:nvPicPr>
        <p:blipFill>
          <a:blip r:embed="rId3">
            <a:alphaModFix/>
          </a:blip>
          <a:stretch>
            <a:fillRect/>
          </a:stretch>
        </p:blipFill>
        <p:spPr>
          <a:xfrm>
            <a:off x="187388" y="90488"/>
            <a:ext cx="7496175" cy="4962525"/>
          </a:xfrm>
          <a:prstGeom prst="rect">
            <a:avLst/>
          </a:prstGeom>
          <a:noFill/>
          <a:ln>
            <a:noFill/>
          </a:ln>
          <a:effectLst>
            <a:outerShdw blurRad="57150" dist="19050" dir="5400000" algn="bl" rotWithShape="0">
              <a:srgbClr val="000000">
                <a:alpha val="50000"/>
              </a:srgbClr>
            </a:outerShdw>
          </a:effectLst>
        </p:spPr>
      </p:pic>
      <p:pic>
        <p:nvPicPr>
          <p:cNvPr id="323" name="Google Shape;323;p47"/>
          <p:cNvPicPr preferRelativeResize="0"/>
          <p:nvPr/>
        </p:nvPicPr>
        <p:blipFill>
          <a:blip r:embed="rId4">
            <a:alphaModFix/>
          </a:blip>
          <a:stretch>
            <a:fillRect/>
          </a:stretch>
        </p:blipFill>
        <p:spPr>
          <a:xfrm>
            <a:off x="7083050" y="90500"/>
            <a:ext cx="1952025" cy="2515449"/>
          </a:xfrm>
          <a:prstGeom prst="rect">
            <a:avLst/>
          </a:prstGeom>
          <a:noFill/>
          <a:ln>
            <a:noFill/>
          </a:ln>
          <a:effectLst>
            <a:outerShdw blurRad="57150" dist="19050" dir="5400000" algn="bl" rotWithShape="0">
              <a:srgbClr val="000000">
                <a:alpha val="50000"/>
              </a:srgbClr>
            </a:outerShdw>
          </a:effectLst>
        </p:spPr>
      </p:pic>
      <p:sp>
        <p:nvSpPr>
          <p:cNvPr id="324" name="Google Shape;324;p47"/>
          <p:cNvSpPr txBox="1"/>
          <p:nvPr/>
        </p:nvSpPr>
        <p:spPr>
          <a:xfrm>
            <a:off x="6376725" y="3669625"/>
            <a:ext cx="2658300" cy="969600"/>
          </a:xfrm>
          <a:prstGeom prst="rect">
            <a:avLst/>
          </a:prstGeom>
          <a:solidFill>
            <a:srgbClr val="D9EAD3"/>
          </a:solidFill>
          <a:ln w="2857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700" b="1">
                <a:latin typeface="Proxima Nova"/>
                <a:ea typeface="Proxima Nova"/>
                <a:cs typeface="Proxima Nova"/>
                <a:sym typeface="Proxima Nova"/>
              </a:rPr>
              <a:t>Guidance for District Leadership Teams (pages 19-26)</a:t>
            </a:r>
            <a:endParaRPr sz="1700" b="1">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490250" y="526350"/>
            <a:ext cx="80532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Upcoming Events: Professional learning, conferences, meetings…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610150" y="325550"/>
            <a:ext cx="8196900" cy="572700"/>
          </a:xfrm>
          <a:prstGeom prst="rect">
            <a:avLst/>
          </a:prstGeom>
        </p:spPr>
        <p:txBody>
          <a:bodyPr spcFirstLastPara="1" wrap="square" lIns="91425" tIns="91425" rIns="91425" bIns="91425" anchor="t" anchorCtr="0">
            <a:normAutofit fontScale="90000"/>
          </a:bodyPr>
          <a:lstStyle/>
          <a:p>
            <a:pPr marL="0" marR="0" lvl="0" indent="57150" algn="l" rtl="0">
              <a:spcBef>
                <a:spcPts val="0"/>
              </a:spcBef>
              <a:spcAft>
                <a:spcPts val="0"/>
              </a:spcAft>
              <a:buNone/>
            </a:pPr>
            <a:r>
              <a:rPr lang="en" sz="2488" b="1">
                <a:solidFill>
                  <a:srgbClr val="44546A"/>
                </a:solidFill>
              </a:rPr>
              <a:t>Identifying Professional Learning for Staff - A Selection Tool</a:t>
            </a:r>
            <a:endParaRPr sz="3688"/>
          </a:p>
        </p:txBody>
      </p:sp>
      <p:sp>
        <p:nvSpPr>
          <p:cNvPr id="335" name="Google Shape;335;p49"/>
          <p:cNvSpPr txBox="1">
            <a:spLocks noGrp="1"/>
          </p:cNvSpPr>
          <p:nvPr>
            <p:ph type="body" idx="1"/>
          </p:nvPr>
        </p:nvSpPr>
        <p:spPr>
          <a:xfrm>
            <a:off x="311700" y="1037975"/>
            <a:ext cx="8462100" cy="4340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2600" b="1">
                <a:solidFill>
                  <a:srgbClr val="5B9BD5"/>
                </a:solidFill>
              </a:rPr>
              <a:t>Implementation Science - “Hexagon Thinking”</a:t>
            </a:r>
            <a:endParaRPr sz="2600" b="1">
              <a:solidFill>
                <a:srgbClr val="5B9BD5"/>
              </a:solidFill>
            </a:endParaRPr>
          </a:p>
          <a:p>
            <a:pPr marL="0" lvl="0" indent="0" algn="l" rtl="0">
              <a:lnSpc>
                <a:spcPct val="115000"/>
              </a:lnSpc>
              <a:spcBef>
                <a:spcPts val="1200"/>
              </a:spcBef>
              <a:spcAft>
                <a:spcPts val="0"/>
              </a:spcAft>
              <a:buNone/>
            </a:pPr>
            <a:r>
              <a:rPr lang="en" sz="2258" b="1">
                <a:solidFill>
                  <a:schemeClr val="accent2"/>
                </a:solidFill>
                <a:latin typeface="Abadi MT Condensed Extra Bold"/>
                <a:ea typeface="Abadi MT Condensed Extra Bold"/>
                <a:cs typeface="Abadi MT Condensed Extra Bold"/>
                <a:sym typeface="Abadi MT Condensed Extra Bold"/>
              </a:rPr>
              <a:t>NEED </a:t>
            </a: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1658">
                <a:solidFill>
                  <a:schemeClr val="accent2"/>
                </a:solidFill>
                <a:latin typeface="Calibri"/>
                <a:ea typeface="Calibri"/>
                <a:cs typeface="Calibri"/>
                <a:sym typeface="Calibri"/>
              </a:rPr>
              <a:t>The PL content addresses needs of students, staff and community</a:t>
            </a:r>
            <a:endParaRPr sz="2458" b="1">
              <a:solidFill>
                <a:schemeClr val="accent2"/>
              </a:solidFill>
              <a:latin typeface="Abadi MT Condensed Extra Bold"/>
              <a:ea typeface="Abadi MT Condensed Extra Bold"/>
              <a:cs typeface="Abadi MT Condensed Extra Bold"/>
              <a:sym typeface="Abadi MT Condensed Extra Bold"/>
            </a:endParaRPr>
          </a:p>
          <a:p>
            <a:pPr marL="0" lvl="0" indent="0" algn="l" rtl="0">
              <a:spcBef>
                <a:spcPts val="0"/>
              </a:spcBef>
              <a:spcAft>
                <a:spcPts val="0"/>
              </a:spcAft>
              <a:buNone/>
            </a:pP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spcBef>
                <a:spcPts val="0"/>
              </a:spcBef>
              <a:spcAft>
                <a:spcPts val="0"/>
              </a:spcAft>
              <a:buNone/>
            </a:pPr>
            <a:r>
              <a:rPr lang="en" sz="2258" b="1">
                <a:solidFill>
                  <a:schemeClr val="accent2"/>
                </a:solidFill>
                <a:latin typeface="Abadi MT Condensed Extra Bold"/>
                <a:ea typeface="Abadi MT Condensed Extra Bold"/>
                <a:cs typeface="Abadi MT Condensed Extra Bold"/>
                <a:sym typeface="Abadi MT Condensed Extra Bold"/>
              </a:rPr>
              <a:t>FIT</a:t>
            </a: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spcBef>
                <a:spcPts val="0"/>
              </a:spcBef>
              <a:spcAft>
                <a:spcPts val="0"/>
              </a:spcAft>
              <a:buNone/>
            </a:pPr>
            <a:r>
              <a:rPr lang="en" sz="1658">
                <a:solidFill>
                  <a:schemeClr val="accent2"/>
                </a:solidFill>
                <a:latin typeface="Calibri"/>
                <a:ea typeface="Calibri"/>
                <a:cs typeface="Calibri"/>
                <a:sym typeface="Calibri"/>
              </a:rPr>
              <a:t>The PL content fits with current initiatives in the school and/or district</a:t>
            </a:r>
            <a:endParaRPr sz="1658">
              <a:solidFill>
                <a:schemeClr val="accent2"/>
              </a:solidFill>
              <a:latin typeface="Calibri"/>
              <a:ea typeface="Calibri"/>
              <a:cs typeface="Calibri"/>
              <a:sym typeface="Calibri"/>
            </a:endParaRPr>
          </a:p>
          <a:p>
            <a:pPr marL="0" lvl="0" indent="0" algn="l" rtl="0">
              <a:spcBef>
                <a:spcPts val="0"/>
              </a:spcBef>
              <a:spcAft>
                <a:spcPts val="0"/>
              </a:spcAft>
              <a:buNone/>
            </a:pPr>
            <a:endParaRPr sz="1658">
              <a:solidFill>
                <a:schemeClr val="accent2"/>
              </a:solidFill>
              <a:latin typeface="Calibri"/>
              <a:ea typeface="Calibri"/>
              <a:cs typeface="Calibri"/>
              <a:sym typeface="Calibri"/>
            </a:endParaRPr>
          </a:p>
          <a:p>
            <a:pPr marL="0" lvl="0" indent="0" algn="l" rtl="0">
              <a:lnSpc>
                <a:spcPct val="115000"/>
              </a:lnSpc>
              <a:spcBef>
                <a:spcPts val="0"/>
              </a:spcBef>
              <a:spcAft>
                <a:spcPts val="0"/>
              </a:spcAft>
              <a:buNone/>
            </a:pPr>
            <a:r>
              <a:rPr lang="en" sz="2258" b="1">
                <a:solidFill>
                  <a:schemeClr val="accent2"/>
                </a:solidFill>
                <a:latin typeface="Abadi MT Condensed Extra Bold"/>
                <a:ea typeface="Abadi MT Condensed Extra Bold"/>
                <a:cs typeface="Abadi MT Condensed Extra Bold"/>
                <a:sym typeface="Abadi MT Condensed Extra Bold"/>
              </a:rPr>
              <a:t>EVIDENCE  </a:t>
            </a: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1658">
                <a:solidFill>
                  <a:schemeClr val="accent2"/>
                </a:solidFill>
                <a:latin typeface="Calibri"/>
                <a:ea typeface="Calibri"/>
                <a:cs typeface="Calibri"/>
                <a:sym typeface="Calibri"/>
              </a:rPr>
              <a:t>The PL content promotes evidence-based practices</a:t>
            </a:r>
            <a:endParaRPr sz="1758">
              <a:solidFill>
                <a:schemeClr val="accent2"/>
              </a:solidFill>
              <a:latin typeface="Calibri"/>
              <a:ea typeface="Calibri"/>
              <a:cs typeface="Calibri"/>
              <a:sym typeface="Calibri"/>
            </a:endParaRPr>
          </a:p>
          <a:p>
            <a:pPr marL="0" lvl="0" indent="0" algn="l" rtl="0">
              <a:lnSpc>
                <a:spcPct val="115000"/>
              </a:lnSpc>
              <a:spcBef>
                <a:spcPts val="0"/>
              </a:spcBef>
              <a:spcAft>
                <a:spcPts val="0"/>
              </a:spcAft>
              <a:buNone/>
            </a:pP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2258" b="1">
                <a:solidFill>
                  <a:schemeClr val="accent2"/>
                </a:solidFill>
                <a:latin typeface="Abadi MT Condensed Extra Bold"/>
                <a:ea typeface="Abadi MT Condensed Extra Bold"/>
                <a:cs typeface="Abadi MT Condensed Extra Bold"/>
                <a:sym typeface="Abadi MT Condensed Extra Bold"/>
              </a:rPr>
              <a:t>USABILITY</a:t>
            </a: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1658">
                <a:solidFill>
                  <a:schemeClr val="accent2"/>
                </a:solidFill>
                <a:latin typeface="Calibri"/>
                <a:ea typeface="Calibri"/>
                <a:cs typeface="Calibri"/>
                <a:sym typeface="Calibri"/>
              </a:rPr>
              <a:t>The PL format makes content very usable by participants after PL event</a:t>
            </a:r>
            <a:endParaRPr sz="1858">
              <a:solidFill>
                <a:schemeClr val="accent2"/>
              </a:solidFill>
              <a:latin typeface="Calibri"/>
              <a:ea typeface="Calibri"/>
              <a:cs typeface="Calibri"/>
              <a:sym typeface="Calibri"/>
            </a:endParaRPr>
          </a:p>
          <a:p>
            <a:pPr marL="0" lvl="0" indent="0" algn="l" rtl="0">
              <a:lnSpc>
                <a:spcPct val="115000"/>
              </a:lnSpc>
              <a:spcBef>
                <a:spcPts val="0"/>
              </a:spcBef>
              <a:spcAft>
                <a:spcPts val="0"/>
              </a:spcAft>
              <a:buNone/>
            </a:pP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2258" b="1">
                <a:solidFill>
                  <a:schemeClr val="accent2"/>
                </a:solidFill>
                <a:latin typeface="Abadi MT Condensed Extra Bold"/>
                <a:ea typeface="Abadi MT Condensed Extra Bold"/>
                <a:cs typeface="Abadi MT Condensed Extra Bold"/>
                <a:sym typeface="Abadi MT Condensed Extra Bold"/>
              </a:rPr>
              <a:t>CAPACITY</a:t>
            </a: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1658">
                <a:solidFill>
                  <a:schemeClr val="accent2"/>
                </a:solidFill>
                <a:latin typeface="Calibri"/>
                <a:ea typeface="Calibri"/>
                <a:cs typeface="Calibri"/>
                <a:sym typeface="Calibri"/>
              </a:rPr>
              <a:t>The PL format and content builds staff buy-in for applying the content</a:t>
            </a:r>
            <a:endParaRPr sz="1858">
              <a:solidFill>
                <a:schemeClr val="accent2"/>
              </a:solidFill>
              <a:latin typeface="Calibri"/>
              <a:ea typeface="Calibri"/>
              <a:cs typeface="Calibri"/>
              <a:sym typeface="Calibri"/>
            </a:endParaRPr>
          </a:p>
          <a:p>
            <a:pPr marL="0" lvl="0" indent="0" algn="l" rtl="0">
              <a:lnSpc>
                <a:spcPct val="115000"/>
              </a:lnSpc>
              <a:spcBef>
                <a:spcPts val="0"/>
              </a:spcBef>
              <a:spcAft>
                <a:spcPts val="0"/>
              </a:spcAft>
              <a:buNone/>
            </a:pP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2258" b="1">
                <a:solidFill>
                  <a:schemeClr val="accent2"/>
                </a:solidFill>
                <a:latin typeface="Abadi MT Condensed Extra Bold"/>
                <a:ea typeface="Abadi MT Condensed Extra Bold"/>
                <a:cs typeface="Abadi MT Condensed Extra Bold"/>
                <a:sym typeface="Abadi MT Condensed Extra Bold"/>
              </a:rPr>
              <a:t>SUPPORTS</a:t>
            </a:r>
            <a:endParaRPr sz="2258" b="1">
              <a:solidFill>
                <a:schemeClr val="accent2"/>
              </a:solidFill>
              <a:latin typeface="Abadi MT Condensed Extra Bold"/>
              <a:ea typeface="Abadi MT Condensed Extra Bold"/>
              <a:cs typeface="Abadi MT Condensed Extra Bold"/>
              <a:sym typeface="Abadi MT Condensed Extra Bold"/>
            </a:endParaRPr>
          </a:p>
          <a:p>
            <a:pPr marL="0" lvl="0" indent="0" algn="l" rtl="0">
              <a:lnSpc>
                <a:spcPct val="115000"/>
              </a:lnSpc>
              <a:spcBef>
                <a:spcPts val="0"/>
              </a:spcBef>
              <a:spcAft>
                <a:spcPts val="0"/>
              </a:spcAft>
              <a:buNone/>
            </a:pPr>
            <a:r>
              <a:rPr lang="en" sz="1658">
                <a:solidFill>
                  <a:schemeClr val="accent2"/>
                </a:solidFill>
                <a:latin typeface="Calibri"/>
                <a:ea typeface="Calibri"/>
                <a:cs typeface="Calibri"/>
                <a:sym typeface="Calibri"/>
              </a:rPr>
              <a:t>Supports are in place to help educators apply PL content </a:t>
            </a:r>
            <a:endParaRPr sz="1658">
              <a:solidFill>
                <a:schemeClr val="accent2"/>
              </a:solidFill>
              <a:latin typeface="Calibri"/>
              <a:ea typeface="Calibri"/>
              <a:cs typeface="Calibri"/>
              <a:sym typeface="Calibri"/>
            </a:endParaRPr>
          </a:p>
          <a:p>
            <a:pPr marL="0" lvl="0" indent="0" algn="l" rtl="0">
              <a:lnSpc>
                <a:spcPct val="100000"/>
              </a:lnSpc>
              <a:spcBef>
                <a:spcPts val="0"/>
              </a:spcBef>
              <a:spcAft>
                <a:spcPts val="0"/>
              </a:spcAft>
              <a:buNone/>
            </a:pPr>
            <a:endParaRPr sz="1800" b="1"/>
          </a:p>
          <a:p>
            <a:pPr marL="0" lvl="0" indent="0" algn="l" rtl="0">
              <a:spcBef>
                <a:spcPts val="0"/>
              </a:spcBef>
              <a:spcAft>
                <a:spcPts val="1200"/>
              </a:spcAft>
              <a:buNone/>
            </a:pPr>
            <a:endParaRPr/>
          </a:p>
        </p:txBody>
      </p:sp>
      <p:pic>
        <p:nvPicPr>
          <p:cNvPr id="336" name="Google Shape;336;p49"/>
          <p:cNvPicPr preferRelativeResize="0"/>
          <p:nvPr/>
        </p:nvPicPr>
        <p:blipFill>
          <a:blip r:embed="rId3">
            <a:alphaModFix/>
          </a:blip>
          <a:stretch>
            <a:fillRect/>
          </a:stretch>
        </p:blipFill>
        <p:spPr>
          <a:xfrm>
            <a:off x="5093276" y="941525"/>
            <a:ext cx="3503000" cy="4070274"/>
          </a:xfrm>
          <a:prstGeom prst="rect">
            <a:avLst/>
          </a:prstGeom>
          <a:noFill/>
          <a:ln w="28575" cap="flat" cmpd="sng">
            <a:solidFill>
              <a:srgbClr val="5B9BD5"/>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000000"/>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pic>
        <p:nvPicPr>
          <p:cNvPr id="342" name="Google Shape;342;p50"/>
          <p:cNvPicPr preferRelativeResize="0"/>
          <p:nvPr/>
        </p:nvPicPr>
        <p:blipFill>
          <a:blip r:embed="rId3">
            <a:alphaModFix/>
          </a:blip>
          <a:stretch>
            <a:fillRect/>
          </a:stretch>
        </p:blipFill>
        <p:spPr>
          <a:xfrm>
            <a:off x="1528775" y="260825"/>
            <a:ext cx="5943600" cy="1638300"/>
          </a:xfrm>
          <a:prstGeom prst="rect">
            <a:avLst/>
          </a:prstGeom>
          <a:noFill/>
          <a:ln>
            <a:noFill/>
          </a:ln>
          <a:effectLst>
            <a:outerShdw blurRad="57150" dist="19050" dir="5400000" algn="bl" rotWithShape="0">
              <a:srgbClr val="000000">
                <a:alpha val="50000"/>
              </a:srgbClr>
            </a:outerShdw>
          </a:effectLst>
        </p:spPr>
      </p:pic>
      <p:sp>
        <p:nvSpPr>
          <p:cNvPr id="343" name="Google Shape;343;p50"/>
          <p:cNvSpPr txBox="1"/>
          <p:nvPr/>
        </p:nvSpPr>
        <p:spPr>
          <a:xfrm>
            <a:off x="477750" y="2221925"/>
            <a:ext cx="8188500" cy="24012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Wednesday May 4th 9-12:30 (virtual)</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Outline foundational Tier 3 school-level systems features (e.g., teaming, student identification, staff training, matching students with functional behavioral supports, and evaluating the overall effectiveness of Tier 3 interventions) </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Move from “how” to implement FBA/BIPs toward building Tier 3 systems </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Come with at least one teammate or thought partner </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Register PDMS #30541 or email Brynn at bfallah@udel.edu</a:t>
            </a:r>
            <a:endParaRPr sz="1800">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b="1"/>
              <a:t>Northeast PBIS Leadership Forum </a:t>
            </a:r>
            <a:endParaRPr sz="2720" b="1"/>
          </a:p>
        </p:txBody>
      </p:sp>
      <p:sp>
        <p:nvSpPr>
          <p:cNvPr id="349" name="Google Shape;349;p51"/>
          <p:cNvSpPr txBox="1">
            <a:spLocks noGrp="1"/>
          </p:cNvSpPr>
          <p:nvPr>
            <p:ph type="body" idx="1"/>
          </p:nvPr>
        </p:nvSpPr>
        <p:spPr>
          <a:xfrm>
            <a:off x="212400" y="1505700"/>
            <a:ext cx="3411900" cy="30762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dk1"/>
              </a:buClr>
              <a:buSzPts val="1900"/>
              <a:buChar char="●"/>
            </a:pPr>
            <a:r>
              <a:rPr lang="en" sz="1900">
                <a:solidFill>
                  <a:schemeClr val="dk1"/>
                </a:solidFill>
                <a:highlight>
                  <a:srgbClr val="FFFFFF"/>
                </a:highlight>
              </a:rPr>
              <a:t>May 12, 2022 - Full day - IN PERSON!</a:t>
            </a:r>
            <a:endParaRPr sz="1900">
              <a:solidFill>
                <a:schemeClr val="dk1"/>
              </a:solidFill>
              <a:highlight>
                <a:srgbClr val="FFFFFF"/>
              </a:highlight>
            </a:endParaRPr>
          </a:p>
          <a:p>
            <a:pPr marL="457200" lvl="0" indent="-349250" algn="l" rtl="0">
              <a:spcBef>
                <a:spcPts val="0"/>
              </a:spcBef>
              <a:spcAft>
                <a:spcPts val="0"/>
              </a:spcAft>
              <a:buClr>
                <a:schemeClr val="dk1"/>
              </a:buClr>
              <a:buSzPts val="1900"/>
              <a:buChar char="●"/>
            </a:pPr>
            <a:r>
              <a:rPr lang="en" sz="1900">
                <a:solidFill>
                  <a:schemeClr val="dk1"/>
                </a:solidFill>
                <a:highlight>
                  <a:srgbClr val="FFFFFF"/>
                </a:highlight>
              </a:rPr>
              <a:t>Mystic, CT </a:t>
            </a:r>
            <a:endParaRPr sz="1900">
              <a:solidFill>
                <a:schemeClr val="dk1"/>
              </a:solidFill>
              <a:highlight>
                <a:srgbClr val="FFFFFF"/>
              </a:highlight>
            </a:endParaRPr>
          </a:p>
          <a:p>
            <a:pPr marL="457200" lvl="0" indent="-349250" algn="l" rtl="0">
              <a:spcBef>
                <a:spcPts val="0"/>
              </a:spcBef>
              <a:spcAft>
                <a:spcPts val="0"/>
              </a:spcAft>
              <a:buClr>
                <a:schemeClr val="dk1"/>
              </a:buClr>
              <a:buSzPts val="1900"/>
              <a:buChar char="●"/>
            </a:pPr>
            <a:r>
              <a:rPr lang="en" sz="1900">
                <a:solidFill>
                  <a:schemeClr val="dk1"/>
                </a:solidFill>
                <a:highlight>
                  <a:srgbClr val="FFFFFF"/>
                </a:highlight>
              </a:rPr>
              <a:t>Keynote Speaker - Dr. Nikole Hollins-Sims from the Pennsylvania Department of Education</a:t>
            </a:r>
            <a:endParaRPr sz="1900">
              <a:solidFill>
                <a:schemeClr val="dk1"/>
              </a:solidFill>
            </a:endParaRPr>
          </a:p>
        </p:txBody>
      </p:sp>
      <p:pic>
        <p:nvPicPr>
          <p:cNvPr id="350" name="Google Shape;350;p51"/>
          <p:cNvPicPr preferRelativeResize="0"/>
          <p:nvPr/>
        </p:nvPicPr>
        <p:blipFill>
          <a:blip r:embed="rId3">
            <a:alphaModFix/>
          </a:blip>
          <a:stretch>
            <a:fillRect/>
          </a:stretch>
        </p:blipFill>
        <p:spPr>
          <a:xfrm>
            <a:off x="4443900" y="3628350"/>
            <a:ext cx="4567950" cy="1286375"/>
          </a:xfrm>
          <a:prstGeom prst="rect">
            <a:avLst/>
          </a:prstGeom>
          <a:noFill/>
          <a:ln>
            <a:noFill/>
          </a:ln>
        </p:spPr>
      </p:pic>
      <p:sp>
        <p:nvSpPr>
          <p:cNvPr id="351" name="Google Shape;351;p51"/>
          <p:cNvSpPr txBox="1">
            <a:spLocks noGrp="1"/>
          </p:cNvSpPr>
          <p:nvPr>
            <p:ph type="body" idx="2"/>
          </p:nvPr>
        </p:nvSpPr>
        <p:spPr>
          <a:xfrm>
            <a:off x="3673925" y="1505700"/>
            <a:ext cx="5158500" cy="3076200"/>
          </a:xfrm>
          <a:prstGeom prst="rect">
            <a:avLst/>
          </a:prstGeom>
        </p:spPr>
        <p:txBody>
          <a:bodyPr spcFirstLastPara="1" wrap="square" lIns="91425" tIns="91425" rIns="91425" bIns="91425" anchor="t" anchorCtr="0">
            <a:normAutofit/>
          </a:bodyPr>
          <a:lstStyle/>
          <a:p>
            <a:pPr marL="457200" lvl="0" indent="-304800" algn="l" rtl="0">
              <a:spcBef>
                <a:spcPts val="1200"/>
              </a:spcBef>
              <a:spcAft>
                <a:spcPts val="0"/>
              </a:spcAft>
              <a:buClr>
                <a:srgbClr val="000000"/>
              </a:buClr>
              <a:buSzPts val="1200"/>
              <a:buFont typeface="Arial"/>
              <a:buChar char="●"/>
            </a:pPr>
            <a:r>
              <a:rPr lang="en" sz="1200" b="1">
                <a:solidFill>
                  <a:srgbClr val="000000"/>
                </a:solidFill>
                <a:latin typeface="Arial"/>
                <a:ea typeface="Arial"/>
                <a:cs typeface="Arial"/>
                <a:sym typeface="Arial"/>
              </a:rPr>
              <a:t>School-Wide PBIS </a:t>
            </a:r>
            <a:r>
              <a:rPr lang="en" sz="1200">
                <a:solidFill>
                  <a:srgbClr val="000000"/>
                </a:solidFill>
                <a:latin typeface="Arial"/>
                <a:ea typeface="Arial"/>
                <a:cs typeface="Arial"/>
                <a:sym typeface="Arial"/>
              </a:rPr>
              <a:t>– provides an overview of the first tier of School-Wide PBIS, including school climate and contextual fit.</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b="1">
                <a:solidFill>
                  <a:srgbClr val="000000"/>
                </a:solidFill>
                <a:latin typeface="Arial"/>
                <a:ea typeface="Arial"/>
                <a:cs typeface="Arial"/>
                <a:sym typeface="Arial"/>
              </a:rPr>
              <a:t>Equity</a:t>
            </a:r>
            <a:r>
              <a:rPr lang="en" sz="1200">
                <a:solidFill>
                  <a:srgbClr val="000000"/>
                </a:solidFill>
                <a:latin typeface="Arial"/>
                <a:ea typeface="Arial"/>
                <a:cs typeface="Arial"/>
                <a:sym typeface="Arial"/>
              </a:rPr>
              <a:t> – Will focus on how to implement a Positive Behavior Interventions framework within a culturally responsive lens. </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b="1">
                <a:solidFill>
                  <a:srgbClr val="000000"/>
                </a:solidFill>
                <a:latin typeface="Arial"/>
                <a:ea typeface="Arial"/>
                <a:cs typeface="Arial"/>
                <a:sym typeface="Arial"/>
              </a:rPr>
              <a:t>Mental Health </a:t>
            </a:r>
            <a:r>
              <a:rPr lang="en" sz="1200">
                <a:solidFill>
                  <a:srgbClr val="000000"/>
                </a:solidFill>
                <a:latin typeface="Arial"/>
                <a:ea typeface="Arial"/>
                <a:cs typeface="Arial"/>
                <a:sym typeface="Arial"/>
              </a:rPr>
              <a:t>– focuses on braiding mental health supports across our PBIS framework of multi-tiered supports.</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b="1">
                <a:solidFill>
                  <a:srgbClr val="000000"/>
                </a:solidFill>
                <a:latin typeface="Arial"/>
                <a:ea typeface="Arial"/>
                <a:cs typeface="Arial"/>
                <a:sym typeface="Arial"/>
              </a:rPr>
              <a:t>Systems to Support Staff </a:t>
            </a:r>
            <a:r>
              <a:rPr lang="en" sz="1200">
                <a:solidFill>
                  <a:srgbClr val="000000"/>
                </a:solidFill>
                <a:latin typeface="Arial"/>
                <a:ea typeface="Arial"/>
                <a:cs typeface="Arial"/>
                <a:sym typeface="Arial"/>
              </a:rPr>
              <a:t>– this strand will share content on systems that support staff to successfully implement our positive support elements and increase effectiveness.</a:t>
            </a:r>
            <a:endParaRPr sz="12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Tier 2 Team Training: June 29th, 2022 </a:t>
            </a:r>
            <a:endParaRPr b="1"/>
          </a:p>
        </p:txBody>
      </p:sp>
      <p:sp>
        <p:nvSpPr>
          <p:cNvPr id="357" name="Google Shape;357;p52"/>
          <p:cNvSpPr txBox="1">
            <a:spLocks noGrp="1"/>
          </p:cNvSpPr>
          <p:nvPr>
            <p:ph type="body" idx="1"/>
          </p:nvPr>
        </p:nvSpPr>
        <p:spPr>
          <a:xfrm>
            <a:off x="311700" y="1152475"/>
            <a:ext cx="4327200" cy="3681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400">
                <a:solidFill>
                  <a:schemeClr val="accent1"/>
                </a:solidFill>
              </a:rPr>
              <a:t>In-person, extended AM</a:t>
            </a:r>
            <a:endParaRPr sz="2400">
              <a:solidFill>
                <a:schemeClr val="accent1"/>
              </a:solidFill>
            </a:endParaRPr>
          </a:p>
          <a:p>
            <a:pPr marL="0" lvl="0" indent="0" algn="l" rtl="0">
              <a:spcBef>
                <a:spcPts val="1200"/>
              </a:spcBef>
              <a:spcAft>
                <a:spcPts val="0"/>
              </a:spcAft>
              <a:buNone/>
            </a:pPr>
            <a:endParaRPr sz="2400">
              <a:solidFill>
                <a:schemeClr val="accent1"/>
              </a:solidFill>
            </a:endParaRPr>
          </a:p>
          <a:p>
            <a:pPr marL="0" lvl="0" indent="0" algn="l" rtl="0">
              <a:spcBef>
                <a:spcPts val="1200"/>
              </a:spcBef>
              <a:spcAft>
                <a:spcPts val="0"/>
              </a:spcAft>
              <a:buNone/>
            </a:pPr>
            <a:r>
              <a:rPr lang="en" sz="2400">
                <a:solidFill>
                  <a:schemeClr val="accent1"/>
                </a:solidFill>
              </a:rPr>
              <a:t>PBS Teams registration:</a:t>
            </a:r>
            <a:endParaRPr sz="2400">
              <a:solidFill>
                <a:schemeClr val="accent1"/>
              </a:solidFill>
            </a:endParaRPr>
          </a:p>
          <a:p>
            <a:pPr marL="457200" lvl="0" indent="-346710" algn="l" rtl="0">
              <a:spcBef>
                <a:spcPts val="1200"/>
              </a:spcBef>
              <a:spcAft>
                <a:spcPts val="0"/>
              </a:spcAft>
              <a:buClr>
                <a:schemeClr val="accent1"/>
              </a:buClr>
              <a:buSzPct val="100000"/>
              <a:buChar char="●"/>
            </a:pPr>
            <a:r>
              <a:rPr lang="en" sz="2400">
                <a:solidFill>
                  <a:schemeClr val="accent1"/>
                </a:solidFill>
              </a:rPr>
              <a:t>Tier 2 Team Leader</a:t>
            </a:r>
            <a:endParaRPr sz="2400">
              <a:solidFill>
                <a:schemeClr val="accent1"/>
              </a:solidFill>
            </a:endParaRPr>
          </a:p>
          <a:p>
            <a:pPr marL="457200" lvl="0" indent="-346710" algn="l" rtl="0">
              <a:spcBef>
                <a:spcPts val="0"/>
              </a:spcBef>
              <a:spcAft>
                <a:spcPts val="0"/>
              </a:spcAft>
              <a:buClr>
                <a:schemeClr val="accent1"/>
              </a:buClr>
              <a:buSzPct val="100000"/>
              <a:buChar char="●"/>
            </a:pPr>
            <a:r>
              <a:rPr lang="en" sz="2400">
                <a:solidFill>
                  <a:schemeClr val="accent1"/>
                </a:solidFill>
              </a:rPr>
              <a:t>Committed Tier 2 Team Administrator </a:t>
            </a:r>
            <a:endParaRPr sz="2400">
              <a:solidFill>
                <a:schemeClr val="accent1"/>
              </a:solidFill>
            </a:endParaRPr>
          </a:p>
          <a:p>
            <a:pPr marL="457200" lvl="0" indent="-346710" algn="l" rtl="0">
              <a:spcBef>
                <a:spcPts val="0"/>
              </a:spcBef>
              <a:spcAft>
                <a:spcPts val="0"/>
              </a:spcAft>
              <a:buClr>
                <a:schemeClr val="accent1"/>
              </a:buClr>
              <a:buSzPct val="100000"/>
              <a:buChar char="●"/>
            </a:pPr>
            <a:r>
              <a:rPr lang="en" sz="2400">
                <a:solidFill>
                  <a:schemeClr val="accent1"/>
                </a:solidFill>
              </a:rPr>
              <a:t>Tier 2 Team Member</a:t>
            </a:r>
            <a:endParaRPr sz="2400">
              <a:solidFill>
                <a:schemeClr val="accent1"/>
              </a:solidFill>
            </a:endParaRPr>
          </a:p>
          <a:p>
            <a:pPr marL="0" lvl="0" indent="0" algn="l" rtl="0">
              <a:spcBef>
                <a:spcPts val="1200"/>
              </a:spcBef>
              <a:spcAft>
                <a:spcPts val="0"/>
              </a:spcAft>
              <a:buNone/>
            </a:pPr>
            <a:endParaRPr sz="2400">
              <a:solidFill>
                <a:schemeClr val="accent1"/>
              </a:solidFill>
            </a:endParaRPr>
          </a:p>
          <a:p>
            <a:pPr marL="0" lvl="0" indent="0" algn="l" rtl="0">
              <a:spcBef>
                <a:spcPts val="1200"/>
              </a:spcBef>
              <a:spcAft>
                <a:spcPts val="0"/>
              </a:spcAft>
              <a:buNone/>
            </a:pPr>
            <a:r>
              <a:rPr lang="en" sz="2400">
                <a:solidFill>
                  <a:schemeClr val="accent1"/>
                </a:solidFill>
              </a:rPr>
              <a:t>Pre-Work</a:t>
            </a:r>
            <a:endParaRPr sz="2400">
              <a:solidFill>
                <a:schemeClr val="accent1"/>
              </a:solidFill>
            </a:endParaRPr>
          </a:p>
          <a:p>
            <a:pPr marL="0" lvl="0" indent="0" algn="l" rtl="0">
              <a:spcBef>
                <a:spcPts val="1200"/>
              </a:spcBef>
              <a:spcAft>
                <a:spcPts val="1200"/>
              </a:spcAft>
              <a:buNone/>
            </a:pPr>
            <a:endParaRPr/>
          </a:p>
        </p:txBody>
      </p:sp>
      <p:pic>
        <p:nvPicPr>
          <p:cNvPr id="358" name="Google Shape;358;p52" descr="The entire TFI (all Tiers) document can be accessed here: &#10;https://assets-global.website-files.com/5d3725188825e071f1670246/60108a57b3fa685215c10927_SWPBIS%20Tiered%20Fidelity%20Inventory%20(TFI).pdf" title="Cover of PBIS.org Tiered Fidelity Inventory "/>
          <p:cNvPicPr preferRelativeResize="0"/>
          <p:nvPr/>
        </p:nvPicPr>
        <p:blipFill>
          <a:blip r:embed="rId3">
            <a:alphaModFix/>
          </a:blip>
          <a:stretch>
            <a:fillRect/>
          </a:stretch>
        </p:blipFill>
        <p:spPr>
          <a:xfrm>
            <a:off x="5125743" y="1152475"/>
            <a:ext cx="2901857" cy="3813025"/>
          </a:xfrm>
          <a:prstGeom prst="rect">
            <a:avLst/>
          </a:prstGeom>
          <a:noFill/>
          <a:ln>
            <a:noFill/>
          </a:ln>
        </p:spPr>
      </p:pic>
      <p:sp>
        <p:nvSpPr>
          <p:cNvPr id="359" name="Google Shape;359;p52"/>
          <p:cNvSpPr txBox="1"/>
          <p:nvPr/>
        </p:nvSpPr>
        <p:spPr>
          <a:xfrm>
            <a:off x="4801050" y="2214375"/>
            <a:ext cx="1560900" cy="400200"/>
          </a:xfrm>
          <a:prstGeom prst="rect">
            <a:avLst/>
          </a:prstGeom>
          <a:solidFill>
            <a:srgbClr val="FFD966"/>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TEAMS</a:t>
            </a:r>
            <a:endParaRPr>
              <a:latin typeface="Proxima Nova"/>
              <a:ea typeface="Proxima Nova"/>
              <a:cs typeface="Proxima Nova"/>
              <a:sym typeface="Proxima Nova"/>
            </a:endParaRPr>
          </a:p>
        </p:txBody>
      </p:sp>
      <p:sp>
        <p:nvSpPr>
          <p:cNvPr id="360" name="Google Shape;360;p52"/>
          <p:cNvSpPr txBox="1"/>
          <p:nvPr/>
        </p:nvSpPr>
        <p:spPr>
          <a:xfrm>
            <a:off x="5806800" y="2796925"/>
            <a:ext cx="1560900" cy="400200"/>
          </a:xfrm>
          <a:prstGeom prst="rect">
            <a:avLst/>
          </a:prstGeom>
          <a:solidFill>
            <a:srgbClr val="FFD966"/>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INTERVENTIONS</a:t>
            </a:r>
            <a:endParaRPr>
              <a:latin typeface="Proxima Nova"/>
              <a:ea typeface="Proxima Nova"/>
              <a:cs typeface="Proxima Nova"/>
              <a:sym typeface="Proxima Nova"/>
            </a:endParaRPr>
          </a:p>
        </p:txBody>
      </p:sp>
      <p:sp>
        <p:nvSpPr>
          <p:cNvPr id="361" name="Google Shape;361;p52"/>
          <p:cNvSpPr txBox="1"/>
          <p:nvPr/>
        </p:nvSpPr>
        <p:spPr>
          <a:xfrm>
            <a:off x="7034600" y="3358625"/>
            <a:ext cx="1560900" cy="400200"/>
          </a:xfrm>
          <a:prstGeom prst="rect">
            <a:avLst/>
          </a:prstGeom>
          <a:solidFill>
            <a:srgbClr val="FFD966"/>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EVALUATION</a:t>
            </a:r>
            <a:endParaRPr>
              <a:latin typeface="Proxima Nova"/>
              <a:ea typeface="Proxima Nova"/>
              <a:cs typeface="Proxima Nova"/>
              <a:sym typeface="Proxima Nov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Tier 1 Professional Learning - Summer 2022</a:t>
            </a:r>
            <a:endParaRPr/>
          </a:p>
        </p:txBody>
      </p:sp>
      <p:sp>
        <p:nvSpPr>
          <p:cNvPr id="367" name="Google Shape;367;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1000"/>
              </a:spcBef>
              <a:spcAft>
                <a:spcPts val="0"/>
              </a:spcAft>
              <a:buNone/>
            </a:pPr>
            <a:r>
              <a:rPr lang="en" sz="2600">
                <a:solidFill>
                  <a:srgbClr val="404040"/>
                </a:solidFill>
                <a:latin typeface="Trebuchet MS"/>
                <a:ea typeface="Trebuchet MS"/>
                <a:cs typeface="Trebuchet MS"/>
                <a:sym typeface="Trebuchet MS"/>
              </a:rPr>
              <a:t>Tier 1 MTSS/PBS Team Training - </a:t>
            </a:r>
            <a:r>
              <a:rPr lang="en" sz="2600" i="1">
                <a:solidFill>
                  <a:srgbClr val="404040"/>
                </a:solidFill>
                <a:latin typeface="Trebuchet MS"/>
                <a:ea typeface="Trebuchet MS"/>
                <a:cs typeface="Trebuchet MS"/>
                <a:sym typeface="Trebuchet MS"/>
              </a:rPr>
              <a:t>Date TBD</a:t>
            </a:r>
            <a:endParaRPr sz="2600" i="1">
              <a:solidFill>
                <a:srgbClr val="404040"/>
              </a:solidFill>
              <a:latin typeface="Trebuchet MS"/>
              <a:ea typeface="Trebuchet MS"/>
              <a:cs typeface="Trebuchet MS"/>
              <a:sym typeface="Trebuchet MS"/>
            </a:endParaRPr>
          </a:p>
          <a:p>
            <a:pPr marL="0" lvl="0" indent="0" algn="l" rtl="0">
              <a:spcBef>
                <a:spcPts val="1000"/>
              </a:spcBef>
              <a:spcAft>
                <a:spcPts val="0"/>
              </a:spcAft>
              <a:buNone/>
            </a:pPr>
            <a:r>
              <a:rPr lang="en" sz="2600">
                <a:solidFill>
                  <a:srgbClr val="404040"/>
                </a:solidFill>
                <a:latin typeface="Trebuchet MS"/>
                <a:ea typeface="Trebuchet MS"/>
                <a:cs typeface="Trebuchet MS"/>
                <a:sym typeface="Trebuchet MS"/>
              </a:rPr>
              <a:t>Think of potential teams based on interest and need</a:t>
            </a:r>
            <a:endParaRPr sz="2600">
              <a:solidFill>
                <a:srgbClr val="404040"/>
              </a:solidFill>
              <a:latin typeface="Trebuchet MS"/>
              <a:ea typeface="Trebuchet MS"/>
              <a:cs typeface="Trebuchet MS"/>
              <a:sym typeface="Trebuchet MS"/>
            </a:endParaRPr>
          </a:p>
          <a:p>
            <a:pPr marL="0" lvl="0" indent="0" algn="l" rtl="0">
              <a:spcBef>
                <a:spcPts val="0"/>
              </a:spcBef>
              <a:spcAft>
                <a:spcPts val="1200"/>
              </a:spcAft>
              <a:buNone/>
            </a:pPr>
            <a:endParaRPr/>
          </a:p>
        </p:txBody>
      </p:sp>
      <p:sp>
        <p:nvSpPr>
          <p:cNvPr id="368" name="Google Shape;368;p5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1000"/>
              </a:spcBef>
              <a:spcAft>
                <a:spcPts val="0"/>
              </a:spcAft>
              <a:buNone/>
            </a:pPr>
            <a:r>
              <a:rPr lang="en" sz="2600">
                <a:solidFill>
                  <a:srgbClr val="404040"/>
                </a:solidFill>
                <a:latin typeface="Trebuchet MS"/>
                <a:ea typeface="Trebuchet MS"/>
                <a:cs typeface="Trebuchet MS"/>
                <a:sym typeface="Trebuchet MS"/>
              </a:rPr>
              <a:t>Support Readiness</a:t>
            </a:r>
            <a:endParaRPr sz="2600">
              <a:solidFill>
                <a:srgbClr val="404040"/>
              </a:solidFill>
              <a:latin typeface="Trebuchet MS"/>
              <a:ea typeface="Trebuchet MS"/>
              <a:cs typeface="Trebuchet MS"/>
              <a:sym typeface="Trebuchet MS"/>
            </a:endParaRPr>
          </a:p>
          <a:p>
            <a:pPr marL="457200" lvl="0" indent="-310832" algn="l" rtl="0">
              <a:spcBef>
                <a:spcPts val="1000"/>
              </a:spcBef>
              <a:spcAft>
                <a:spcPts val="0"/>
              </a:spcAft>
              <a:buSzPct val="53846"/>
              <a:buChar char="●"/>
            </a:pPr>
            <a:r>
              <a:rPr lang="en" sz="2600">
                <a:solidFill>
                  <a:srgbClr val="404040"/>
                </a:solidFill>
                <a:latin typeface="Trebuchet MS"/>
                <a:ea typeface="Trebuchet MS"/>
                <a:cs typeface="Trebuchet MS"/>
                <a:sym typeface="Trebuchet MS"/>
              </a:rPr>
              <a:t>Plan with administration;  Administrator team buy-in is key!</a:t>
            </a:r>
            <a:endParaRPr sz="2600">
              <a:solidFill>
                <a:srgbClr val="404040"/>
              </a:solidFill>
              <a:latin typeface="Trebuchet MS"/>
              <a:ea typeface="Trebuchet MS"/>
              <a:cs typeface="Trebuchet MS"/>
              <a:sym typeface="Trebuchet MS"/>
            </a:endParaRPr>
          </a:p>
          <a:p>
            <a:pPr marL="457200" lvl="0" indent="-310832" algn="l" rtl="0">
              <a:spcBef>
                <a:spcPts val="0"/>
              </a:spcBef>
              <a:spcAft>
                <a:spcPts val="0"/>
              </a:spcAft>
              <a:buSzPct val="53846"/>
              <a:buChar char="●"/>
            </a:pPr>
            <a:r>
              <a:rPr lang="en" sz="2600">
                <a:solidFill>
                  <a:srgbClr val="404040"/>
                </a:solidFill>
                <a:latin typeface="Trebuchet MS"/>
                <a:ea typeface="Trebuchet MS"/>
                <a:cs typeface="Trebuchet MS"/>
                <a:sym typeface="Trebuchet MS"/>
              </a:rPr>
              <a:t>Discuss team structure</a:t>
            </a:r>
            <a:endParaRPr sz="2600">
              <a:solidFill>
                <a:srgbClr val="404040"/>
              </a:solidFill>
              <a:latin typeface="Trebuchet MS"/>
              <a:ea typeface="Trebuchet MS"/>
              <a:cs typeface="Trebuchet MS"/>
              <a:sym typeface="Trebuchet MS"/>
            </a:endParaRPr>
          </a:p>
          <a:p>
            <a:pPr marL="457200" lvl="0" indent="-310832" algn="l" rtl="0">
              <a:spcBef>
                <a:spcPts val="0"/>
              </a:spcBef>
              <a:spcAft>
                <a:spcPts val="0"/>
              </a:spcAft>
              <a:buSzPct val="53846"/>
              <a:buChar char="●"/>
            </a:pPr>
            <a:r>
              <a:rPr lang="en" sz="2600">
                <a:solidFill>
                  <a:srgbClr val="404040"/>
                </a:solidFill>
                <a:latin typeface="Trebuchet MS"/>
                <a:ea typeface="Trebuchet MS"/>
                <a:cs typeface="Trebuchet MS"/>
                <a:sym typeface="Trebuchet MS"/>
              </a:rPr>
              <a:t>Provide overview of MTSS &amp; Tier 1 efforts</a:t>
            </a:r>
            <a:endParaRPr sz="2600">
              <a:solidFill>
                <a:srgbClr val="404040"/>
              </a:solidFill>
              <a:latin typeface="Trebuchet MS"/>
              <a:ea typeface="Trebuchet MS"/>
              <a:cs typeface="Trebuchet MS"/>
              <a:sym typeface="Trebuchet MS"/>
            </a:endParaRPr>
          </a:p>
          <a:p>
            <a:pPr marL="457200" lvl="0" indent="0" algn="l" rtl="0">
              <a:spcBef>
                <a:spcPts val="0"/>
              </a:spcBef>
              <a:spcAft>
                <a:spcPts val="1200"/>
              </a:spcAft>
              <a:buNone/>
            </a:pPr>
            <a:endParaRPr/>
          </a:p>
        </p:txBody>
      </p:sp>
      <p:pic>
        <p:nvPicPr>
          <p:cNvPr id="369" name="Google Shape;369;p53"/>
          <p:cNvPicPr preferRelativeResize="0"/>
          <p:nvPr/>
        </p:nvPicPr>
        <p:blipFill>
          <a:blip r:embed="rId3">
            <a:alphaModFix/>
          </a:blip>
          <a:stretch>
            <a:fillRect/>
          </a:stretch>
        </p:blipFill>
        <p:spPr>
          <a:xfrm>
            <a:off x="1545148" y="3399925"/>
            <a:ext cx="1751725" cy="1820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Upcoming DE-PBS Developed Modules</a:t>
            </a:r>
            <a:endParaRPr b="1"/>
          </a:p>
        </p:txBody>
      </p:sp>
      <p:sp>
        <p:nvSpPr>
          <p:cNvPr id="375" name="Google Shape;375;p54"/>
          <p:cNvSpPr txBox="1">
            <a:spLocks noGrp="1"/>
          </p:cNvSpPr>
          <p:nvPr>
            <p:ph type="body" idx="1"/>
          </p:nvPr>
        </p:nvSpPr>
        <p:spPr>
          <a:xfrm>
            <a:off x="311700" y="1152475"/>
            <a:ext cx="4260300" cy="3707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800" b="1" i="1">
                <a:solidFill>
                  <a:srgbClr val="000000"/>
                </a:solidFill>
                <a:latin typeface="Calibri"/>
                <a:ea typeface="Calibri"/>
                <a:cs typeface="Calibri"/>
                <a:sym typeface="Calibri"/>
              </a:rPr>
              <a:t>Building Strong Team-Based Leadership Module</a:t>
            </a:r>
            <a:endParaRPr sz="1800" b="1" i="1">
              <a:solidFill>
                <a:srgbClr val="000000"/>
              </a:solidFill>
              <a:latin typeface="Calibri"/>
              <a:ea typeface="Calibri"/>
              <a:cs typeface="Calibri"/>
              <a:sym typeface="Calibri"/>
            </a:endParaRPr>
          </a:p>
          <a:p>
            <a:pPr marL="0" lvl="0" indent="0" algn="l" rtl="0">
              <a:spcBef>
                <a:spcPts val="1200"/>
              </a:spcBef>
              <a:spcAft>
                <a:spcPts val="1200"/>
              </a:spcAft>
              <a:buNone/>
            </a:pPr>
            <a:r>
              <a:rPr lang="en" sz="1850">
                <a:solidFill>
                  <a:srgbClr val="000000"/>
                </a:solidFill>
                <a:latin typeface="Calibri"/>
                <a:ea typeface="Calibri"/>
                <a:cs typeface="Calibri"/>
                <a:sym typeface="Calibri"/>
              </a:rPr>
              <a:t>This module is for schools and districts to build or strengthen solid teaming foundations. The module is intended for both academic and non-academic teams and committees to view collaboratively. Viewers will learn about strategies for effective teaming and will be led through a series of team-based reflections and opportunities for implementation action-planning in order to increase best practices and ultimately lead to stronger systems and successful outcomes.</a:t>
            </a:r>
            <a:endParaRPr sz="1850" b="1">
              <a:solidFill>
                <a:srgbClr val="000000"/>
              </a:solidFill>
              <a:latin typeface="Calibri"/>
              <a:ea typeface="Calibri"/>
              <a:cs typeface="Calibri"/>
              <a:sym typeface="Calibri"/>
            </a:endParaRPr>
          </a:p>
        </p:txBody>
      </p:sp>
      <p:sp>
        <p:nvSpPr>
          <p:cNvPr id="376" name="Google Shape;376;p54"/>
          <p:cNvSpPr txBox="1">
            <a:spLocks noGrp="1"/>
          </p:cNvSpPr>
          <p:nvPr>
            <p:ph type="body" idx="2"/>
          </p:nvPr>
        </p:nvSpPr>
        <p:spPr>
          <a:xfrm>
            <a:off x="4700750" y="1098325"/>
            <a:ext cx="3999900" cy="38160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 sz="1800" b="1">
                <a:solidFill>
                  <a:srgbClr val="000000"/>
                </a:solidFill>
                <a:latin typeface="Calibri"/>
                <a:ea typeface="Calibri"/>
                <a:cs typeface="Calibri"/>
                <a:sym typeface="Calibri"/>
              </a:rPr>
              <a:t>Selecting and Installing a Universal SEB Screener</a:t>
            </a:r>
            <a:endParaRPr sz="1800" b="1">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1800" b="1">
              <a:solidFill>
                <a:srgbClr val="000000"/>
              </a:solidFill>
              <a:latin typeface="Calibri"/>
              <a:ea typeface="Calibri"/>
              <a:cs typeface="Calibri"/>
              <a:sym typeface="Calibri"/>
            </a:endParaRPr>
          </a:p>
          <a:p>
            <a:pPr marL="457200" lvl="0" indent="-342900" algn="l" rtl="0">
              <a:lnSpc>
                <a:spcPct val="90000"/>
              </a:lnSpc>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Webinar 1:  Top Ten Questions about SEB Screening</a:t>
            </a:r>
            <a:endParaRPr sz="1800">
              <a:solidFill>
                <a:srgbClr val="000000"/>
              </a:solidFill>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Font typeface="Arial"/>
              <a:buNone/>
            </a:pPr>
            <a:r>
              <a:rPr lang="en" sz="1800">
                <a:solidFill>
                  <a:srgbClr val="000000"/>
                </a:solidFill>
                <a:latin typeface="Calibri"/>
                <a:ea typeface="Calibri"/>
                <a:cs typeface="Calibri"/>
                <a:sym typeface="Calibri"/>
              </a:rPr>
              <a:t>Webinar 2:  Universal Screening Tool Selection</a:t>
            </a:r>
            <a:endParaRPr sz="1800">
              <a:solidFill>
                <a:srgbClr val="000000"/>
              </a:solidFill>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Font typeface="Arial"/>
              <a:buNone/>
            </a:pPr>
            <a:r>
              <a:rPr lang="en" sz="1800">
                <a:solidFill>
                  <a:srgbClr val="000000"/>
                </a:solidFill>
                <a:highlight>
                  <a:schemeClr val="lt1"/>
                </a:highlight>
                <a:latin typeface="Calibri"/>
                <a:ea typeface="Calibri"/>
                <a:cs typeface="Calibri"/>
                <a:sym typeface="Calibri"/>
              </a:rPr>
              <a:t>Webinar 3:  Universal Screening Readiness, Resource Mapping, Gap Analysis</a:t>
            </a:r>
            <a:endParaRPr sz="1800">
              <a:solidFill>
                <a:srgbClr val="000000"/>
              </a:solidFill>
              <a:highlight>
                <a:schemeClr val="lt1"/>
              </a:highlight>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Font typeface="Arial"/>
              <a:buNone/>
            </a:pPr>
            <a:r>
              <a:rPr lang="en" sz="1800">
                <a:solidFill>
                  <a:srgbClr val="000000"/>
                </a:solidFill>
                <a:latin typeface="Calibri"/>
                <a:ea typeface="Calibri"/>
                <a:cs typeface="Calibri"/>
                <a:sym typeface="Calibri"/>
              </a:rPr>
              <a:t>Webinar 4:  Parental Consent, Action Planning and Gaining Stakeholder Buy-In</a:t>
            </a:r>
            <a:endParaRPr sz="1800">
              <a:solidFill>
                <a:srgbClr val="000000"/>
              </a:solidFill>
              <a:latin typeface="Calibri"/>
              <a:ea typeface="Calibri"/>
              <a:cs typeface="Calibri"/>
              <a:sym typeface="Calibri"/>
            </a:endParaRPr>
          </a:p>
          <a:p>
            <a:pPr marL="0" lvl="0" indent="0" algn="l" rtl="0">
              <a:lnSpc>
                <a:spcPct val="90000"/>
              </a:lnSpc>
              <a:spcBef>
                <a:spcPts val="800"/>
              </a:spcBef>
              <a:spcAft>
                <a:spcPts val="0"/>
              </a:spcAft>
              <a:buClr>
                <a:srgbClr val="000000"/>
              </a:buClr>
              <a:buSzPts val="2100"/>
              <a:buFont typeface="Arial"/>
              <a:buNone/>
            </a:pPr>
            <a:r>
              <a:rPr lang="en" sz="1800">
                <a:solidFill>
                  <a:srgbClr val="000000"/>
                </a:solidFill>
                <a:latin typeface="Calibri"/>
                <a:ea typeface="Calibri"/>
                <a:cs typeface="Calibri"/>
                <a:sym typeface="Calibri"/>
              </a:rPr>
              <a:t>Webinar 5:  Data-Based Decision Making</a:t>
            </a:r>
            <a:endParaRPr>
              <a:latin typeface="Calibri"/>
              <a:ea typeface="Calibri"/>
              <a:cs typeface="Calibri"/>
              <a:sym typeface="Calibri"/>
            </a:endParaRPr>
          </a:p>
        </p:txBody>
      </p:sp>
      <p:pic>
        <p:nvPicPr>
          <p:cNvPr id="377" name="Google Shape;377;p54"/>
          <p:cNvPicPr preferRelativeResize="0"/>
          <p:nvPr/>
        </p:nvPicPr>
        <p:blipFill>
          <a:blip r:embed="rId3">
            <a:alphaModFix/>
          </a:blip>
          <a:stretch>
            <a:fillRect/>
          </a:stretch>
        </p:blipFill>
        <p:spPr>
          <a:xfrm>
            <a:off x="7588345" y="-5"/>
            <a:ext cx="1384200" cy="122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5"/>
          <p:cNvSpPr txBox="1">
            <a:spLocks noGrp="1"/>
          </p:cNvSpPr>
          <p:nvPr>
            <p:ph type="body" idx="1"/>
          </p:nvPr>
        </p:nvSpPr>
        <p:spPr>
          <a:xfrm>
            <a:off x="311700" y="113495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Mental Health First Aid (Adult, Youth, and Teen) are all </a:t>
            </a:r>
            <a:r>
              <a:rPr lang="en" b="1">
                <a:solidFill>
                  <a:srgbClr val="000000"/>
                </a:solidFill>
              </a:rPr>
              <a:t>Tier 1</a:t>
            </a:r>
            <a:r>
              <a:rPr lang="en">
                <a:solidFill>
                  <a:srgbClr val="000000"/>
                </a:solidFill>
              </a:rPr>
              <a:t> gatekeeper trainings </a:t>
            </a:r>
            <a:endParaRPr>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Evidence-based international mental health literacy curriculums</a:t>
            </a:r>
            <a:endParaRPr sz="18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Equip participants to recognize signs and symptoms of mental health or substance use challenges, provide support through crisis and non-crisis situations, connect individuals to the professional help they need </a:t>
            </a:r>
            <a:endParaRPr sz="1800">
              <a:solidFill>
                <a:srgbClr val="000000"/>
              </a:solidFill>
            </a:endParaRPr>
          </a:p>
        </p:txBody>
      </p:sp>
      <p:pic>
        <p:nvPicPr>
          <p:cNvPr id="383" name="Google Shape;383;p55"/>
          <p:cNvPicPr preferRelativeResize="0"/>
          <p:nvPr/>
        </p:nvPicPr>
        <p:blipFill>
          <a:blip r:embed="rId3">
            <a:alphaModFix/>
          </a:blip>
          <a:stretch>
            <a:fillRect/>
          </a:stretch>
        </p:blipFill>
        <p:spPr>
          <a:xfrm>
            <a:off x="133350" y="3147725"/>
            <a:ext cx="8877300" cy="1809750"/>
          </a:xfrm>
          <a:prstGeom prst="rect">
            <a:avLst/>
          </a:prstGeom>
          <a:noFill/>
          <a:ln>
            <a:noFill/>
          </a:ln>
        </p:spPr>
      </p:pic>
      <p:pic>
        <p:nvPicPr>
          <p:cNvPr id="384" name="Google Shape;384;p55"/>
          <p:cNvPicPr preferRelativeResize="0"/>
          <p:nvPr/>
        </p:nvPicPr>
        <p:blipFill>
          <a:blip r:embed="rId4">
            <a:alphaModFix/>
          </a:blip>
          <a:stretch>
            <a:fillRect/>
          </a:stretch>
        </p:blipFill>
        <p:spPr>
          <a:xfrm>
            <a:off x="2014650" y="157725"/>
            <a:ext cx="5114700" cy="824950"/>
          </a:xfrm>
          <a:prstGeom prst="rect">
            <a:avLst/>
          </a:prstGeom>
          <a:noFill/>
          <a:ln>
            <a:noFill/>
          </a:ln>
        </p:spPr>
      </p:pic>
      <p:pic>
        <p:nvPicPr>
          <p:cNvPr id="385" name="Google Shape;385;p55"/>
          <p:cNvPicPr preferRelativeResize="0"/>
          <p:nvPr/>
        </p:nvPicPr>
        <p:blipFill>
          <a:blip r:embed="rId5">
            <a:alphaModFix/>
          </a:blip>
          <a:stretch>
            <a:fillRect/>
          </a:stretch>
        </p:blipFill>
        <p:spPr>
          <a:xfrm>
            <a:off x="6010675" y="4668575"/>
            <a:ext cx="2999976" cy="345225"/>
          </a:xfrm>
          <a:prstGeom prst="rect">
            <a:avLst/>
          </a:prstGeom>
          <a:noFill/>
          <a:ln>
            <a:noFill/>
          </a:ln>
        </p:spPr>
      </p:pic>
      <p:sp>
        <p:nvSpPr>
          <p:cNvPr id="386" name="Google Shape;386;p55"/>
          <p:cNvSpPr txBox="1"/>
          <p:nvPr/>
        </p:nvSpPr>
        <p:spPr>
          <a:xfrm>
            <a:off x="280400" y="3662675"/>
            <a:ext cx="1480800" cy="461700"/>
          </a:xfrm>
          <a:prstGeom prst="rect">
            <a:avLst/>
          </a:prstGeom>
          <a:solidFill>
            <a:srgbClr val="93C47D"/>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Tier 1: ALL</a:t>
            </a:r>
            <a:endParaRPr sz="1800" b="1">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231500" y="40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t>Welcome and Agenda </a:t>
            </a:r>
            <a:endParaRPr sz="3020" b="1"/>
          </a:p>
        </p:txBody>
      </p:sp>
      <p:sp>
        <p:nvSpPr>
          <p:cNvPr id="161" name="Google Shape;161;p29"/>
          <p:cNvSpPr txBox="1">
            <a:spLocks noGrp="1"/>
          </p:cNvSpPr>
          <p:nvPr>
            <p:ph type="body" idx="1"/>
          </p:nvPr>
        </p:nvSpPr>
        <p:spPr>
          <a:xfrm>
            <a:off x="231500" y="1493925"/>
            <a:ext cx="8520600" cy="3084900"/>
          </a:xfrm>
          <a:prstGeom prst="rect">
            <a:avLst/>
          </a:prstGeom>
        </p:spPr>
        <p:txBody>
          <a:bodyPr spcFirstLastPara="1" wrap="square" lIns="91425" tIns="91425" rIns="91425" bIns="91425" anchor="t" anchorCtr="0">
            <a:noAutofit/>
          </a:bodyPr>
          <a:lstStyle/>
          <a:p>
            <a:pPr marL="457200" lvl="0" indent="-376555" algn="l" rtl="0">
              <a:spcBef>
                <a:spcPts val="0"/>
              </a:spcBef>
              <a:spcAft>
                <a:spcPts val="0"/>
              </a:spcAft>
              <a:buClr>
                <a:schemeClr val="dk1"/>
              </a:buClr>
              <a:buSzPts val="2330"/>
              <a:buChar char="★"/>
            </a:pPr>
            <a:r>
              <a:rPr lang="en" sz="2330">
                <a:solidFill>
                  <a:schemeClr val="dk1"/>
                </a:solidFill>
              </a:rPr>
              <a:t>Phase Recognition </a:t>
            </a:r>
            <a:endParaRPr sz="2330">
              <a:solidFill>
                <a:schemeClr val="dk1"/>
              </a:solidFill>
            </a:endParaRPr>
          </a:p>
          <a:p>
            <a:pPr marL="457200" lvl="0" indent="-376555" algn="l" rtl="0">
              <a:spcBef>
                <a:spcPts val="0"/>
              </a:spcBef>
              <a:spcAft>
                <a:spcPts val="0"/>
              </a:spcAft>
              <a:buClr>
                <a:schemeClr val="dk1"/>
              </a:buClr>
              <a:buSzPts val="2330"/>
              <a:buChar char="★"/>
            </a:pPr>
            <a:r>
              <a:rPr lang="en" sz="2330">
                <a:solidFill>
                  <a:schemeClr val="dk1"/>
                </a:solidFill>
              </a:rPr>
              <a:t>Data Updates &amp; Reminders</a:t>
            </a:r>
            <a:endParaRPr sz="2330">
              <a:solidFill>
                <a:schemeClr val="dk1"/>
              </a:solidFill>
            </a:endParaRPr>
          </a:p>
          <a:p>
            <a:pPr marL="457200" lvl="0" indent="-376555" algn="l" rtl="0">
              <a:spcBef>
                <a:spcPts val="0"/>
              </a:spcBef>
              <a:spcAft>
                <a:spcPts val="0"/>
              </a:spcAft>
              <a:buClr>
                <a:schemeClr val="dk1"/>
              </a:buClr>
              <a:buSzPts val="2330"/>
              <a:buChar char="★"/>
            </a:pPr>
            <a:r>
              <a:rPr lang="en" sz="2330">
                <a:solidFill>
                  <a:schemeClr val="dk1"/>
                </a:solidFill>
              </a:rPr>
              <a:t>School Year Reflection &amp; Summer Planning for Coaching</a:t>
            </a:r>
            <a:endParaRPr sz="2330">
              <a:solidFill>
                <a:schemeClr val="dk1"/>
              </a:solidFill>
            </a:endParaRPr>
          </a:p>
          <a:p>
            <a:pPr marL="457200" lvl="0" indent="-376555" algn="l" rtl="0">
              <a:spcBef>
                <a:spcPts val="0"/>
              </a:spcBef>
              <a:spcAft>
                <a:spcPts val="0"/>
              </a:spcAft>
              <a:buClr>
                <a:schemeClr val="dk1"/>
              </a:buClr>
              <a:buSzPts val="2330"/>
              <a:buChar char="★"/>
            </a:pPr>
            <a:r>
              <a:rPr lang="en" sz="2330">
                <a:solidFill>
                  <a:schemeClr val="dk1"/>
                </a:solidFill>
              </a:rPr>
              <a:t>Upcoming Events</a:t>
            </a:r>
            <a:endParaRPr sz="233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6"/>
          <p:cNvSpPr txBox="1">
            <a:spLocks noGrp="1"/>
          </p:cNvSpPr>
          <p:nvPr>
            <p:ph type="title"/>
          </p:nvPr>
        </p:nvSpPr>
        <p:spPr>
          <a:xfrm>
            <a:off x="311700" y="236575"/>
            <a:ext cx="8520600" cy="78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Mental Health First Aid Upcoming Opportunities </a:t>
            </a:r>
            <a:endParaRPr b="1"/>
          </a:p>
        </p:txBody>
      </p:sp>
      <p:sp>
        <p:nvSpPr>
          <p:cNvPr id="392" name="Google Shape;392;p56"/>
          <p:cNvSpPr txBox="1">
            <a:spLocks noGrp="1"/>
          </p:cNvSpPr>
          <p:nvPr>
            <p:ph type="body" idx="1"/>
          </p:nvPr>
        </p:nvSpPr>
        <p:spPr>
          <a:xfrm>
            <a:off x="311700" y="1489600"/>
            <a:ext cx="4192200" cy="307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YMHFA (for adults who support youth): </a:t>
            </a:r>
            <a:endParaRPr>
              <a:solidFill>
                <a:srgbClr val="000000"/>
              </a:solidFill>
            </a:endParaRPr>
          </a:p>
          <a:p>
            <a:pPr marL="0" lvl="0" indent="0" algn="l" rtl="0">
              <a:spcBef>
                <a:spcPts val="1200"/>
              </a:spcBef>
              <a:spcAft>
                <a:spcPts val="0"/>
              </a:spcAft>
              <a:buNone/>
            </a:pPr>
            <a:r>
              <a:rPr lang="en">
                <a:solidFill>
                  <a:srgbClr val="000000"/>
                </a:solidFill>
              </a:rPr>
              <a:t>PDMS Course # 29435</a:t>
            </a:r>
            <a:endParaRPr>
              <a:solidFill>
                <a:srgbClr val="000000"/>
              </a:solidFill>
            </a:endParaRPr>
          </a:p>
          <a:p>
            <a:pPr marL="457200" lvl="0" indent="-342900" algn="l" rtl="0">
              <a:spcBef>
                <a:spcPts val="1200"/>
              </a:spcBef>
              <a:spcAft>
                <a:spcPts val="0"/>
              </a:spcAft>
              <a:buClr>
                <a:srgbClr val="000000"/>
              </a:buClr>
              <a:buSzPts val="1800"/>
              <a:buChar char="●"/>
            </a:pPr>
            <a:r>
              <a:rPr lang="en">
                <a:solidFill>
                  <a:srgbClr val="000000"/>
                </a:solidFill>
              </a:rPr>
              <a:t>Wed. 4/27 9-2 section #58747</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Wed. 5/18 9-2 section #59140</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Mon. 5/23 9-2 section #59141</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Thurs. 6/16 9-2 section #59142</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Mon 6/20 9-2 section #59143</a:t>
            </a:r>
            <a:endParaRPr>
              <a:solidFill>
                <a:srgbClr val="000000"/>
              </a:solidFill>
            </a:endParaRPr>
          </a:p>
        </p:txBody>
      </p:sp>
      <p:sp>
        <p:nvSpPr>
          <p:cNvPr id="393" name="Google Shape;393;p56"/>
          <p:cNvSpPr/>
          <p:nvPr/>
        </p:nvSpPr>
        <p:spPr>
          <a:xfrm>
            <a:off x="4773550" y="1086525"/>
            <a:ext cx="2514900" cy="1682700"/>
          </a:xfrm>
          <a:prstGeom prst="wedgeRectCallout">
            <a:avLst>
              <a:gd name="adj1" fmla="val -20833"/>
              <a:gd name="adj2" fmla="val 62500"/>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Private sessions (5-30 participants) also available! </a:t>
            </a:r>
            <a:endParaRPr sz="1800" b="1"/>
          </a:p>
        </p:txBody>
      </p:sp>
      <p:sp>
        <p:nvSpPr>
          <p:cNvPr id="394" name="Google Shape;394;p56"/>
          <p:cNvSpPr/>
          <p:nvPr/>
        </p:nvSpPr>
        <p:spPr>
          <a:xfrm>
            <a:off x="6317650" y="3017700"/>
            <a:ext cx="2562000" cy="1682700"/>
          </a:xfrm>
          <a:prstGeom prst="wedgeRectCallout">
            <a:avLst>
              <a:gd name="adj1" fmla="val -20833"/>
              <a:gd name="adj2" fmla="val 62500"/>
            </a:avLst>
          </a:prstGeom>
          <a:solidFill>
            <a:srgbClr val="B6D7A8"/>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Become a YMHFA instructor:</a:t>
            </a:r>
            <a:endParaRPr sz="1800" b="1"/>
          </a:p>
          <a:p>
            <a:pPr marL="0" lvl="0" indent="0" algn="ctr" rtl="0">
              <a:spcBef>
                <a:spcPts val="0"/>
              </a:spcBef>
              <a:spcAft>
                <a:spcPts val="0"/>
              </a:spcAft>
              <a:buNone/>
            </a:pPr>
            <a:r>
              <a:rPr lang="en" sz="1800" b="1"/>
              <a:t> June 20-22 - </a:t>
            </a:r>
            <a:endParaRPr sz="1800" b="1"/>
          </a:p>
          <a:p>
            <a:pPr marL="0" lvl="0" indent="0" algn="ctr" rtl="0">
              <a:spcBef>
                <a:spcPts val="0"/>
              </a:spcBef>
              <a:spcAft>
                <a:spcPts val="0"/>
              </a:spcAft>
              <a:buNone/>
            </a:pPr>
            <a:r>
              <a:rPr lang="en" sz="1800" b="1"/>
              <a:t>it’s FREE!</a:t>
            </a:r>
            <a:endParaRPr sz="1800" b="1"/>
          </a:p>
          <a:p>
            <a:pPr marL="0" lvl="0" indent="0" algn="ctr" rtl="0">
              <a:spcBef>
                <a:spcPts val="0"/>
              </a:spcBef>
              <a:spcAft>
                <a:spcPts val="0"/>
              </a:spcAft>
              <a:buNone/>
            </a:pPr>
            <a:r>
              <a:rPr lang="en" sz="1800" b="1"/>
              <a:t>(register by May 6th)</a:t>
            </a:r>
            <a:endParaRPr sz="1800" b="1"/>
          </a:p>
        </p:txBody>
      </p:sp>
      <p:sp>
        <p:nvSpPr>
          <p:cNvPr id="395" name="Google Shape;395;p56"/>
          <p:cNvSpPr txBox="1"/>
          <p:nvPr/>
        </p:nvSpPr>
        <p:spPr>
          <a:xfrm>
            <a:off x="490700" y="4486325"/>
            <a:ext cx="557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Contact: Adriana Ignudo adriana.ignudo@doe.k12.de.us</a:t>
            </a:r>
            <a:endParaRPr>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title"/>
          </p:nvPr>
        </p:nvSpPr>
        <p:spPr>
          <a:xfrm>
            <a:off x="311700" y="0"/>
            <a:ext cx="5448300" cy="1017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Save the Date: Youth Empowerment The Power of Voice and Choice to Overcome Trauma</a:t>
            </a:r>
            <a:endParaRPr b="1"/>
          </a:p>
        </p:txBody>
      </p:sp>
      <p:sp>
        <p:nvSpPr>
          <p:cNvPr id="401" name="Google Shape;401;p57"/>
          <p:cNvSpPr txBox="1">
            <a:spLocks noGrp="1"/>
          </p:cNvSpPr>
          <p:nvPr>
            <p:ph type="body" idx="1"/>
          </p:nvPr>
        </p:nvSpPr>
        <p:spPr>
          <a:xfrm>
            <a:off x="311700" y="1453225"/>
            <a:ext cx="4831800" cy="31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50">
                <a:solidFill>
                  <a:srgbClr val="172B4D"/>
                </a:solidFill>
                <a:latin typeface="Arial"/>
                <a:ea typeface="Arial"/>
                <a:cs typeface="Arial"/>
                <a:sym typeface="Arial"/>
              </a:rPr>
              <a:t>Join the virtual event, Youth Empowerment: The Power of Voice and Choice to Overcome Trauma, from 9:00 a.m. to 12:00 p.m. on </a:t>
            </a:r>
            <a:r>
              <a:rPr lang="en" sz="1450" b="1">
                <a:solidFill>
                  <a:srgbClr val="172B4D"/>
                </a:solidFill>
                <a:latin typeface="Arial"/>
                <a:ea typeface="Arial"/>
                <a:cs typeface="Arial"/>
                <a:sym typeface="Arial"/>
              </a:rPr>
              <a:t>Saturday, April 30</a:t>
            </a:r>
            <a:r>
              <a:rPr lang="en" sz="1450">
                <a:solidFill>
                  <a:srgbClr val="172B4D"/>
                </a:solidFill>
                <a:latin typeface="Arial"/>
                <a:ea typeface="Arial"/>
                <a:cs typeface="Arial"/>
                <a:sym typeface="Arial"/>
              </a:rPr>
              <a:t>. Attendees will learn more about making schools and organizations physically, emotionally, and psychologically safe environments for today’s youth, including how to promote healing-centered engagement as well as build alliances with students to transform their lives and learning. Speakers will also explore ways to help students overcome systemic adversities and find equality and justice within their schools and communities. This event kicks off Trauma Awareness Month in May.</a:t>
            </a:r>
            <a:endParaRPr sz="1450">
              <a:solidFill>
                <a:srgbClr val="172B4D"/>
              </a:solidFill>
              <a:latin typeface="Arial"/>
              <a:ea typeface="Arial"/>
              <a:cs typeface="Arial"/>
              <a:sym typeface="Arial"/>
            </a:endParaRPr>
          </a:p>
          <a:p>
            <a:pPr marL="0" lvl="0" indent="0" algn="l" rtl="0">
              <a:spcBef>
                <a:spcPts val="1200"/>
              </a:spcBef>
              <a:spcAft>
                <a:spcPts val="1200"/>
              </a:spcAft>
              <a:buNone/>
            </a:pPr>
            <a:r>
              <a:rPr lang="en" sz="1450">
                <a:solidFill>
                  <a:srgbClr val="172B4D"/>
                </a:solidFill>
                <a:latin typeface="Arial"/>
                <a:ea typeface="Arial"/>
                <a:cs typeface="Arial"/>
                <a:sym typeface="Arial"/>
              </a:rPr>
              <a:t>Contact Teri Lawler teri.lawler@doe.k12.de.us</a:t>
            </a:r>
            <a:endParaRPr sz="1450">
              <a:solidFill>
                <a:srgbClr val="172B4D"/>
              </a:solidFill>
              <a:latin typeface="Arial"/>
              <a:ea typeface="Arial"/>
              <a:cs typeface="Arial"/>
              <a:sym typeface="Arial"/>
            </a:endParaRPr>
          </a:p>
        </p:txBody>
      </p:sp>
      <p:pic>
        <p:nvPicPr>
          <p:cNvPr id="402" name="Google Shape;402;p57"/>
          <p:cNvPicPr preferRelativeResize="0"/>
          <p:nvPr/>
        </p:nvPicPr>
        <p:blipFill>
          <a:blip r:embed="rId3">
            <a:alphaModFix/>
          </a:blip>
          <a:stretch>
            <a:fillRect/>
          </a:stretch>
        </p:blipFill>
        <p:spPr>
          <a:xfrm>
            <a:off x="5594575" y="454800"/>
            <a:ext cx="3384125" cy="43893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8"/>
          <p:cNvSpPr txBox="1">
            <a:spLocks noGrp="1"/>
          </p:cNvSpPr>
          <p:nvPr>
            <p:ph type="title"/>
          </p:nvPr>
        </p:nvSpPr>
        <p:spPr>
          <a:xfrm>
            <a:off x="311700" y="367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Save the Date: Student Voices Summit </a:t>
            </a:r>
            <a:endParaRPr b="1"/>
          </a:p>
        </p:txBody>
      </p:sp>
      <p:sp>
        <p:nvSpPr>
          <p:cNvPr id="408" name="Google Shape;408;p58"/>
          <p:cNvSpPr txBox="1">
            <a:spLocks noGrp="1"/>
          </p:cNvSpPr>
          <p:nvPr>
            <p:ph type="body" idx="1"/>
          </p:nvPr>
        </p:nvSpPr>
        <p:spPr>
          <a:xfrm>
            <a:off x="479850" y="1020475"/>
            <a:ext cx="4535100" cy="3680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700">
                <a:solidFill>
                  <a:srgbClr val="172B4D"/>
                </a:solidFill>
                <a:highlight>
                  <a:srgbClr val="FFFFFF"/>
                </a:highlight>
                <a:latin typeface="Calibri"/>
                <a:ea typeface="Calibri"/>
                <a:cs typeface="Calibri"/>
                <a:sym typeface="Calibri"/>
              </a:rPr>
              <a:t>Mark your calendars for this year’s inaugural Student Voices Summit on </a:t>
            </a:r>
            <a:r>
              <a:rPr lang="en" sz="1700" b="1">
                <a:solidFill>
                  <a:srgbClr val="172B4D"/>
                </a:solidFill>
                <a:latin typeface="Calibri"/>
                <a:ea typeface="Calibri"/>
                <a:cs typeface="Calibri"/>
                <a:sym typeface="Calibri"/>
              </a:rPr>
              <a:t>Wednesday, July 20</a:t>
            </a:r>
            <a:r>
              <a:rPr lang="en" sz="1700">
                <a:solidFill>
                  <a:srgbClr val="172B4D"/>
                </a:solidFill>
                <a:highlight>
                  <a:srgbClr val="FFFFFF"/>
                </a:highlight>
                <a:latin typeface="Calibri"/>
                <a:ea typeface="Calibri"/>
                <a:cs typeface="Calibri"/>
                <a:sym typeface="Calibri"/>
              </a:rPr>
              <a:t>. This full-day experience allows youth an opportunity to build their collective efficacy and agency to advocate for physically and emotionally safe school environments. Adults may also join and help further advance social and emotional learning as well as build capacity for listening and facilitating youth on their journeys. </a:t>
            </a:r>
            <a:endParaRPr sz="1700">
              <a:solidFill>
                <a:srgbClr val="172B4D"/>
              </a:solidFill>
              <a:highlight>
                <a:srgbClr val="FFFFFF"/>
              </a:highlight>
              <a:latin typeface="Calibri"/>
              <a:ea typeface="Calibri"/>
              <a:cs typeface="Calibri"/>
              <a:sym typeface="Calibri"/>
            </a:endParaRPr>
          </a:p>
          <a:p>
            <a:pPr marL="0" lvl="0" indent="0" algn="l" rtl="0">
              <a:spcBef>
                <a:spcPts val="1200"/>
              </a:spcBef>
              <a:spcAft>
                <a:spcPts val="1200"/>
              </a:spcAft>
              <a:buNone/>
            </a:pPr>
            <a:r>
              <a:rPr lang="en" sz="1700">
                <a:solidFill>
                  <a:srgbClr val="172B4D"/>
                </a:solidFill>
                <a:highlight>
                  <a:srgbClr val="FFFFFF"/>
                </a:highlight>
                <a:latin typeface="Calibri"/>
                <a:ea typeface="Calibri"/>
                <a:cs typeface="Calibri"/>
                <a:sym typeface="Calibri"/>
              </a:rPr>
              <a:t>Questions? Email Teri Lawler at teri.lawler@doe.k12.de.us</a:t>
            </a:r>
            <a:endParaRPr sz="1700">
              <a:latin typeface="Calibri"/>
              <a:ea typeface="Calibri"/>
              <a:cs typeface="Calibri"/>
              <a:sym typeface="Calibri"/>
            </a:endParaRPr>
          </a:p>
        </p:txBody>
      </p:sp>
      <p:pic>
        <p:nvPicPr>
          <p:cNvPr id="409" name="Google Shape;409;p58"/>
          <p:cNvPicPr preferRelativeResize="0"/>
          <p:nvPr/>
        </p:nvPicPr>
        <p:blipFill>
          <a:blip r:embed="rId3">
            <a:alphaModFix/>
          </a:blip>
          <a:stretch>
            <a:fillRect/>
          </a:stretch>
        </p:blipFill>
        <p:spPr>
          <a:xfrm>
            <a:off x="5578175" y="888600"/>
            <a:ext cx="2821450" cy="39441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DE-PBS Coach Networking: Thursday May 19th 1-2:30 pm</a:t>
            </a:r>
            <a:endParaRPr b="1"/>
          </a:p>
        </p:txBody>
      </p:sp>
      <p:sp>
        <p:nvSpPr>
          <p:cNvPr id="415" name="Google Shape;415;p5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r>
              <a:rPr lang="en"/>
              <a:t>Center on PBIS Webinar Series: </a:t>
            </a:r>
            <a:endParaRPr/>
          </a:p>
          <a:p>
            <a:pPr marL="0" lvl="0" indent="0" algn="l" rtl="0">
              <a:spcBef>
                <a:spcPts val="1200"/>
              </a:spcBef>
              <a:spcAft>
                <a:spcPts val="0"/>
              </a:spcAft>
              <a:buNone/>
            </a:pPr>
            <a:endParaRPr/>
          </a:p>
          <a:p>
            <a:pPr marL="0" lvl="0" indent="0" algn="ctr" rtl="0">
              <a:spcBef>
                <a:spcPts val="1200"/>
              </a:spcBef>
              <a:spcAft>
                <a:spcPts val="1200"/>
              </a:spcAft>
              <a:buNone/>
            </a:pPr>
            <a:r>
              <a:rPr lang="en" sz="2000" b="1" i="1">
                <a:solidFill>
                  <a:srgbClr val="000000"/>
                </a:solidFill>
              </a:rPr>
              <a:t>Moving to a Culture of Coaching as Part of our Way of Work</a:t>
            </a:r>
            <a:r>
              <a:rPr lang="en" sz="1800" b="1">
                <a:solidFill>
                  <a:srgbClr val="000000"/>
                </a:solidFill>
              </a:rPr>
              <a:t> </a:t>
            </a:r>
            <a:endParaRPr sz="1800" b="1">
              <a:solidFill>
                <a:srgbClr val="000000"/>
              </a:solidFill>
            </a:endParaRPr>
          </a:p>
        </p:txBody>
      </p:sp>
      <p:sp>
        <p:nvSpPr>
          <p:cNvPr id="416" name="Google Shape;416;p5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sz="1800">
                <a:solidFill>
                  <a:srgbClr val="000000"/>
                </a:solidFill>
              </a:rPr>
              <a:t>Building shared capacity of individuals within an organization to utilize coaching practices as a way of work </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Structured discussion </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Sharing resources and coaching tools </a:t>
            </a:r>
            <a:endParaRPr sz="1800">
              <a:solidFill>
                <a:srgbClr val="000000"/>
              </a:solidFill>
            </a:endParaRPr>
          </a:p>
        </p:txBody>
      </p:sp>
      <p:pic>
        <p:nvPicPr>
          <p:cNvPr id="417" name="Google Shape;417;p59"/>
          <p:cNvPicPr preferRelativeResize="0"/>
          <p:nvPr/>
        </p:nvPicPr>
        <p:blipFill>
          <a:blip r:embed="rId3">
            <a:alphaModFix/>
          </a:blip>
          <a:stretch>
            <a:fillRect/>
          </a:stretch>
        </p:blipFill>
        <p:spPr>
          <a:xfrm>
            <a:off x="835863" y="4056238"/>
            <a:ext cx="3057525" cy="752475"/>
          </a:xfrm>
          <a:prstGeom prst="rect">
            <a:avLst/>
          </a:prstGeom>
          <a:noFill/>
          <a:ln>
            <a:noFill/>
          </a:ln>
        </p:spPr>
      </p:pic>
      <p:pic>
        <p:nvPicPr>
          <p:cNvPr id="418" name="Google Shape;418;p59"/>
          <p:cNvPicPr preferRelativeResize="0"/>
          <p:nvPr/>
        </p:nvPicPr>
        <p:blipFill>
          <a:blip r:embed="rId4">
            <a:alphaModFix/>
          </a:blip>
          <a:stretch>
            <a:fillRect/>
          </a:stretch>
        </p:blipFill>
        <p:spPr>
          <a:xfrm>
            <a:off x="5451225" y="3486150"/>
            <a:ext cx="2762250" cy="1657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0"/>
          <p:cNvSpPr txBox="1">
            <a:spLocks noGrp="1"/>
          </p:cNvSpPr>
          <p:nvPr>
            <p:ph type="title"/>
          </p:nvPr>
        </p:nvSpPr>
        <p:spPr>
          <a:xfrm>
            <a:off x="311425" y="581275"/>
            <a:ext cx="4045200" cy="1509600"/>
          </a:xfrm>
          <a:prstGeom prst="rect">
            <a:avLst/>
          </a:prstGeom>
          <a:ln w="76200" cap="flat" cmpd="sng">
            <a:solidFill>
              <a:schemeClr val="lt2"/>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a:t>Thank you for coming! </a:t>
            </a:r>
            <a:endParaRPr/>
          </a:p>
        </p:txBody>
      </p:sp>
      <p:sp>
        <p:nvSpPr>
          <p:cNvPr id="424" name="Google Shape;424;p6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ctr" rtl="0">
              <a:spcBef>
                <a:spcPts val="1200"/>
              </a:spcBef>
              <a:spcAft>
                <a:spcPts val="1200"/>
              </a:spcAft>
              <a:buNone/>
            </a:pPr>
            <a:r>
              <a:rPr lang="en" b="1"/>
              <a:t>Please fill out our survey</a:t>
            </a:r>
            <a:endParaRPr b="1"/>
          </a:p>
        </p:txBody>
      </p:sp>
      <p:sp>
        <p:nvSpPr>
          <p:cNvPr id="425" name="Google Shape;425;p60"/>
          <p:cNvSpPr txBox="1">
            <a:spLocks noGrp="1"/>
          </p:cNvSpPr>
          <p:nvPr>
            <p:ph type="subTitle" idx="1"/>
          </p:nvPr>
        </p:nvSpPr>
        <p:spPr>
          <a:xfrm>
            <a:off x="311425" y="257175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chemeClr val="dk1"/>
                </a:solidFill>
              </a:rPr>
              <a:t>Last Meeting of the 21-22 SY: </a:t>
            </a:r>
            <a:endParaRPr sz="2300">
              <a:solidFill>
                <a:schemeClr val="dk1"/>
              </a:solidFill>
            </a:endParaRPr>
          </a:p>
          <a:p>
            <a:pPr marL="0" lvl="0" indent="0" algn="ctr" rtl="0">
              <a:spcBef>
                <a:spcPts val="0"/>
              </a:spcBef>
              <a:spcAft>
                <a:spcPts val="0"/>
              </a:spcAft>
              <a:buNone/>
            </a:pPr>
            <a:r>
              <a:rPr lang="en" sz="2300">
                <a:solidFill>
                  <a:schemeClr val="dk1"/>
                </a:solidFill>
              </a:rPr>
              <a:t>Coach Networking </a:t>
            </a:r>
            <a:endParaRPr sz="2300">
              <a:solidFill>
                <a:schemeClr val="dk1"/>
              </a:solidFill>
            </a:endParaRPr>
          </a:p>
          <a:p>
            <a:pPr marL="0" lvl="0" indent="0" algn="ctr" rtl="0">
              <a:spcBef>
                <a:spcPts val="0"/>
              </a:spcBef>
              <a:spcAft>
                <a:spcPts val="0"/>
              </a:spcAft>
              <a:buNone/>
            </a:pPr>
            <a:r>
              <a:rPr lang="en" sz="2300">
                <a:solidFill>
                  <a:schemeClr val="dk1"/>
                </a:solidFill>
              </a:rPr>
              <a:t>Thursday May 19th 1-2:30 pm</a:t>
            </a:r>
            <a:endParaRPr sz="2300">
              <a:solidFill>
                <a:schemeClr val="dk1"/>
              </a:solidFill>
            </a:endParaRPr>
          </a:p>
        </p:txBody>
      </p:sp>
      <p:pic>
        <p:nvPicPr>
          <p:cNvPr id="426" name="Google Shape;426;p60"/>
          <p:cNvPicPr preferRelativeResize="0"/>
          <p:nvPr/>
        </p:nvPicPr>
        <p:blipFill>
          <a:blip r:embed="rId3">
            <a:alphaModFix/>
          </a:blip>
          <a:stretch>
            <a:fillRect/>
          </a:stretch>
        </p:blipFill>
        <p:spPr>
          <a:xfrm>
            <a:off x="5695375" y="1100050"/>
            <a:ext cx="2381250" cy="2381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Phase Recognition</a:t>
            </a:r>
            <a:endParaRPr/>
          </a:p>
          <a:p>
            <a:pPr marL="0" lvl="0" indent="0" algn="l" rtl="0">
              <a:spcBef>
                <a:spcPts val="0"/>
              </a:spcBef>
              <a:spcAft>
                <a:spcPts val="0"/>
              </a:spcAft>
              <a:buNone/>
            </a:pPr>
            <a:r>
              <a:rPr lang="en"/>
              <a:t>2021-22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DE-PBS Phase Recognition</a:t>
            </a:r>
            <a:endParaRPr b="1"/>
          </a:p>
        </p:txBody>
      </p:sp>
      <p:sp>
        <p:nvSpPr>
          <p:cNvPr id="172" name="Google Shape;172;p31"/>
          <p:cNvSpPr txBox="1">
            <a:spLocks noGrp="1"/>
          </p:cNvSpPr>
          <p:nvPr>
            <p:ph type="body" idx="1"/>
          </p:nvPr>
        </p:nvSpPr>
        <p:spPr>
          <a:xfrm>
            <a:off x="311700" y="1319525"/>
            <a:ext cx="4751100" cy="3532200"/>
          </a:xfrm>
          <a:prstGeom prst="rect">
            <a:avLst/>
          </a:prstGeom>
        </p:spPr>
        <p:txBody>
          <a:bodyPr spcFirstLastPara="1" wrap="square" lIns="91425" tIns="91425" rIns="91425" bIns="91425" anchor="t" anchorCtr="0">
            <a:noAutofit/>
          </a:bodyPr>
          <a:lstStyle/>
          <a:p>
            <a:pPr marL="457200" lvl="0" indent="-353928" algn="l" rtl="0">
              <a:lnSpc>
                <a:spcPct val="105000"/>
              </a:lnSpc>
              <a:spcBef>
                <a:spcPts val="0"/>
              </a:spcBef>
              <a:spcAft>
                <a:spcPts val="0"/>
              </a:spcAft>
              <a:buClr>
                <a:srgbClr val="000000"/>
              </a:buClr>
              <a:buSzPts val="1974"/>
              <a:buChar char="●"/>
            </a:pPr>
            <a:r>
              <a:rPr lang="en" sz="1973">
                <a:solidFill>
                  <a:srgbClr val="000000"/>
                </a:solidFill>
              </a:rPr>
              <a:t>Maintaining for 2021-2022 School Year </a:t>
            </a:r>
            <a:endParaRPr sz="1973">
              <a:solidFill>
                <a:srgbClr val="000000"/>
              </a:solidFill>
            </a:endParaRPr>
          </a:p>
          <a:p>
            <a:pPr marL="457200" lvl="0" indent="-353928" algn="l" rtl="0">
              <a:lnSpc>
                <a:spcPct val="105000"/>
              </a:lnSpc>
              <a:spcBef>
                <a:spcPts val="0"/>
              </a:spcBef>
              <a:spcAft>
                <a:spcPts val="0"/>
              </a:spcAft>
              <a:buClr>
                <a:srgbClr val="000000"/>
              </a:buClr>
              <a:buSzPts val="1974"/>
              <a:buChar char="●"/>
            </a:pPr>
            <a:r>
              <a:rPr lang="en" sz="1973">
                <a:solidFill>
                  <a:srgbClr val="000000"/>
                </a:solidFill>
              </a:rPr>
              <a:t>Phases 1 &amp; 2 – Focus on Tier 1: School-wide PBS</a:t>
            </a:r>
            <a:endParaRPr sz="1973">
              <a:solidFill>
                <a:srgbClr val="000000"/>
              </a:solidFill>
            </a:endParaRPr>
          </a:p>
          <a:p>
            <a:pPr marL="457200" lvl="0" indent="-353928" algn="l" rtl="0">
              <a:lnSpc>
                <a:spcPct val="105000"/>
              </a:lnSpc>
              <a:spcBef>
                <a:spcPts val="0"/>
              </a:spcBef>
              <a:spcAft>
                <a:spcPts val="0"/>
              </a:spcAft>
              <a:buClr>
                <a:srgbClr val="000000"/>
              </a:buClr>
              <a:buSzPts val="1974"/>
              <a:buChar char="●"/>
            </a:pPr>
            <a:r>
              <a:rPr lang="en" sz="1973">
                <a:solidFill>
                  <a:srgbClr val="000000"/>
                </a:solidFill>
              </a:rPr>
              <a:t>Phases 3 &amp; 4 – Tier 2: Targeted PBS</a:t>
            </a:r>
            <a:endParaRPr sz="1973">
              <a:solidFill>
                <a:srgbClr val="000000"/>
              </a:solidFill>
            </a:endParaRPr>
          </a:p>
          <a:p>
            <a:pPr marL="457200" lvl="0" indent="-353928" algn="l" rtl="0">
              <a:lnSpc>
                <a:spcPct val="105000"/>
              </a:lnSpc>
              <a:spcBef>
                <a:spcPts val="0"/>
              </a:spcBef>
              <a:spcAft>
                <a:spcPts val="0"/>
              </a:spcAft>
              <a:buClr>
                <a:srgbClr val="000000"/>
              </a:buClr>
              <a:buSzPts val="1974"/>
              <a:buChar char="●"/>
            </a:pPr>
            <a:r>
              <a:rPr lang="en" sz="1973">
                <a:solidFill>
                  <a:srgbClr val="000000"/>
                </a:solidFill>
              </a:rPr>
              <a:t>Reminder: applications prompt reflection &amp; planning; perfect for summer meetings</a:t>
            </a:r>
            <a:endParaRPr sz="1973">
              <a:solidFill>
                <a:srgbClr val="000000"/>
              </a:solidFill>
            </a:endParaRPr>
          </a:p>
          <a:p>
            <a:pPr marL="457200" lvl="0" indent="-353928" algn="l" rtl="0">
              <a:lnSpc>
                <a:spcPct val="105000"/>
              </a:lnSpc>
              <a:spcBef>
                <a:spcPts val="0"/>
              </a:spcBef>
              <a:spcAft>
                <a:spcPts val="0"/>
              </a:spcAft>
              <a:buClr>
                <a:srgbClr val="000000"/>
              </a:buClr>
              <a:buSzPts val="1974"/>
              <a:buChar char="●"/>
            </a:pPr>
            <a:r>
              <a:rPr lang="en" sz="1973">
                <a:solidFill>
                  <a:srgbClr val="000000"/>
                </a:solidFill>
              </a:rPr>
              <a:t>Deadline is August 5th </a:t>
            </a:r>
            <a:endParaRPr sz="1973">
              <a:solidFill>
                <a:srgbClr val="000000"/>
              </a:solidFill>
            </a:endParaRPr>
          </a:p>
          <a:p>
            <a:pPr marL="0" lvl="0" indent="0" algn="l" rtl="0">
              <a:lnSpc>
                <a:spcPct val="80000"/>
              </a:lnSpc>
              <a:spcBef>
                <a:spcPts val="1200"/>
              </a:spcBef>
              <a:spcAft>
                <a:spcPts val="1200"/>
              </a:spcAft>
              <a:buClr>
                <a:schemeClr val="dk1"/>
              </a:buClr>
              <a:buSzPts val="852"/>
              <a:buFont typeface="Calibri"/>
              <a:buNone/>
            </a:pPr>
            <a:endParaRPr sz="1185"/>
          </a:p>
        </p:txBody>
      </p:sp>
      <p:sp>
        <p:nvSpPr>
          <p:cNvPr id="173" name="Google Shape;173;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4" name="Google Shape;174;p31" descr="http://wordpress.oet.udel.edu/pbs/wp-content/uploads/2011/10/Pashe-2-Banner.png"/>
          <p:cNvPicPr preferRelativeResize="0"/>
          <p:nvPr/>
        </p:nvPicPr>
        <p:blipFill rotWithShape="1">
          <a:blip r:embed="rId3">
            <a:alphaModFix/>
          </a:blip>
          <a:srcRect l="5722" r="6780"/>
          <a:stretch/>
        </p:blipFill>
        <p:spPr>
          <a:xfrm>
            <a:off x="5570125" y="326775"/>
            <a:ext cx="3251125" cy="4302500"/>
          </a:xfrm>
          <a:prstGeom prst="rect">
            <a:avLst/>
          </a:prstGeom>
          <a:noFill/>
          <a:ln w="38100" cap="flat" cmpd="sng">
            <a:solidFill>
              <a:srgbClr val="5B9BD5"/>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432275" y="5071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000" b="1"/>
              <a:t>Recognition</a:t>
            </a:r>
            <a:endParaRPr sz="3000" b="1"/>
          </a:p>
        </p:txBody>
      </p:sp>
      <p:sp>
        <p:nvSpPr>
          <p:cNvPr id="180" name="Google Shape;180;p32"/>
          <p:cNvSpPr txBox="1">
            <a:spLocks noGrp="1"/>
          </p:cNvSpPr>
          <p:nvPr>
            <p:ph type="body" idx="1"/>
          </p:nvPr>
        </p:nvSpPr>
        <p:spPr>
          <a:xfrm>
            <a:off x="764525" y="1284000"/>
            <a:ext cx="5737800" cy="3580200"/>
          </a:xfrm>
          <a:prstGeom prst="rect">
            <a:avLst/>
          </a:prstGeom>
        </p:spPr>
        <p:txBody>
          <a:bodyPr spcFirstLastPara="1" wrap="square" lIns="91425" tIns="91425" rIns="91425" bIns="91425" anchor="t" anchorCtr="0">
            <a:normAutofit fontScale="77500" lnSpcReduction="20000"/>
          </a:bodyPr>
          <a:lstStyle/>
          <a:p>
            <a:pPr marL="457200" lvl="0" indent="-348959" algn="l" rtl="0">
              <a:lnSpc>
                <a:spcPct val="100000"/>
              </a:lnSpc>
              <a:spcBef>
                <a:spcPts val="1000"/>
              </a:spcBef>
              <a:spcAft>
                <a:spcPts val="0"/>
              </a:spcAft>
              <a:buClr>
                <a:schemeClr val="dk1"/>
              </a:buClr>
              <a:buSzPct val="100000"/>
              <a:buFont typeface="Calibri"/>
              <a:buChar char="●"/>
            </a:pPr>
            <a:r>
              <a:rPr lang="en" sz="2445">
                <a:solidFill>
                  <a:schemeClr val="dk1"/>
                </a:solidFill>
                <a:latin typeface="Calibri"/>
                <a:ea typeface="Calibri"/>
                <a:cs typeface="Calibri"/>
                <a:sym typeface="Calibri"/>
              </a:rPr>
              <a:t>Phase 1 and 2...focus on </a:t>
            </a:r>
            <a:r>
              <a:rPr lang="en" sz="2445" b="1">
                <a:solidFill>
                  <a:schemeClr val="dk1"/>
                </a:solidFill>
                <a:latin typeface="Calibri"/>
                <a:ea typeface="Calibri"/>
                <a:cs typeface="Calibri"/>
                <a:sym typeface="Calibri"/>
              </a:rPr>
              <a:t>Tier 1</a:t>
            </a:r>
            <a:endParaRPr sz="2445" b="1">
              <a:solidFill>
                <a:schemeClr val="dk1"/>
              </a:solidFill>
              <a:latin typeface="Calibri"/>
              <a:ea typeface="Calibri"/>
              <a:cs typeface="Calibri"/>
              <a:sym typeface="Calibri"/>
            </a:endParaRPr>
          </a:p>
          <a:p>
            <a:pPr marL="457200" lvl="0" indent="-348959" algn="l" rtl="0">
              <a:lnSpc>
                <a:spcPct val="100000"/>
              </a:lnSpc>
              <a:spcBef>
                <a:spcPts val="1200"/>
              </a:spcBef>
              <a:spcAft>
                <a:spcPts val="0"/>
              </a:spcAft>
              <a:buClr>
                <a:schemeClr val="dk1"/>
              </a:buClr>
              <a:buSzPct val="100000"/>
              <a:buFont typeface="Calibri"/>
              <a:buChar char="●"/>
            </a:pPr>
            <a:r>
              <a:rPr lang="en" sz="2445">
                <a:solidFill>
                  <a:schemeClr val="dk1"/>
                </a:solidFill>
                <a:latin typeface="Calibri"/>
                <a:ea typeface="Calibri"/>
                <a:cs typeface="Calibri"/>
                <a:sym typeface="Calibri"/>
              </a:rPr>
              <a:t>Phase 3 and 4...focus on </a:t>
            </a:r>
            <a:r>
              <a:rPr lang="en" sz="2445" b="1">
                <a:solidFill>
                  <a:schemeClr val="dk1"/>
                </a:solidFill>
                <a:latin typeface="Calibri"/>
                <a:ea typeface="Calibri"/>
                <a:cs typeface="Calibri"/>
                <a:sym typeface="Calibri"/>
              </a:rPr>
              <a:t>Tier 2</a:t>
            </a:r>
            <a:endParaRPr sz="2445" b="1">
              <a:solidFill>
                <a:schemeClr val="dk1"/>
              </a:solidFill>
              <a:latin typeface="Calibri"/>
              <a:ea typeface="Calibri"/>
              <a:cs typeface="Calibri"/>
              <a:sym typeface="Calibri"/>
            </a:endParaRPr>
          </a:p>
          <a:p>
            <a:pPr marL="914400" lvl="0" indent="0" algn="l" rtl="0">
              <a:lnSpc>
                <a:spcPct val="100000"/>
              </a:lnSpc>
              <a:spcBef>
                <a:spcPts val="0"/>
              </a:spcBef>
              <a:spcAft>
                <a:spcPts val="0"/>
              </a:spcAft>
              <a:buNone/>
            </a:pPr>
            <a:endParaRPr sz="2445">
              <a:solidFill>
                <a:schemeClr val="dk1"/>
              </a:solidFill>
              <a:latin typeface="Calibri"/>
              <a:ea typeface="Calibri"/>
              <a:cs typeface="Calibri"/>
              <a:sym typeface="Calibri"/>
            </a:endParaRPr>
          </a:p>
          <a:p>
            <a:pPr marL="457200" lvl="0" indent="-348959" algn="l" rtl="0">
              <a:lnSpc>
                <a:spcPct val="100000"/>
              </a:lnSpc>
              <a:spcBef>
                <a:spcPts val="1000"/>
              </a:spcBef>
              <a:spcAft>
                <a:spcPts val="0"/>
              </a:spcAft>
              <a:buClr>
                <a:schemeClr val="dk1"/>
              </a:buClr>
              <a:buSzPct val="100000"/>
              <a:buFont typeface="Calibri"/>
              <a:buChar char="●"/>
            </a:pPr>
            <a:r>
              <a:rPr lang="en" sz="2445">
                <a:solidFill>
                  <a:schemeClr val="dk1"/>
                </a:solidFill>
                <a:latin typeface="Calibri"/>
                <a:ea typeface="Calibri"/>
                <a:cs typeface="Calibri"/>
                <a:sym typeface="Calibri"/>
              </a:rPr>
              <a:t>Tier 1 and 2 teams in a school can </a:t>
            </a:r>
            <a:r>
              <a:rPr lang="en" sz="2445" u="sng">
                <a:solidFill>
                  <a:schemeClr val="dk1"/>
                </a:solidFill>
                <a:latin typeface="Calibri"/>
                <a:ea typeface="Calibri"/>
                <a:cs typeface="Calibri"/>
                <a:sym typeface="Calibri"/>
              </a:rPr>
              <a:t>both</a:t>
            </a:r>
            <a:r>
              <a:rPr lang="en" sz="2445">
                <a:solidFill>
                  <a:schemeClr val="dk1"/>
                </a:solidFill>
                <a:latin typeface="Calibri"/>
                <a:ea typeface="Calibri"/>
                <a:cs typeface="Calibri"/>
                <a:sym typeface="Calibri"/>
              </a:rPr>
              <a:t> apply for                     2021-2022 Recognition</a:t>
            </a:r>
            <a:endParaRPr sz="2445">
              <a:solidFill>
                <a:schemeClr val="dk1"/>
              </a:solidFill>
              <a:latin typeface="Calibri"/>
              <a:ea typeface="Calibri"/>
              <a:cs typeface="Calibri"/>
              <a:sym typeface="Calibri"/>
            </a:endParaRPr>
          </a:p>
          <a:p>
            <a:pPr marL="457200" lvl="0" indent="-348959" algn="l" rtl="0">
              <a:lnSpc>
                <a:spcPct val="100000"/>
              </a:lnSpc>
              <a:spcBef>
                <a:spcPts val="1000"/>
              </a:spcBef>
              <a:spcAft>
                <a:spcPts val="0"/>
              </a:spcAft>
              <a:buClr>
                <a:schemeClr val="dk1"/>
              </a:buClr>
              <a:buSzPct val="100000"/>
              <a:buFont typeface="Calibri"/>
              <a:buChar char="●"/>
            </a:pPr>
            <a:r>
              <a:rPr lang="en" sz="2445">
                <a:solidFill>
                  <a:schemeClr val="dk1"/>
                </a:solidFill>
                <a:latin typeface="Calibri"/>
                <a:ea typeface="Calibri"/>
                <a:cs typeface="Calibri"/>
                <a:sym typeface="Calibri"/>
              </a:rPr>
              <a:t>Your input, the FAQs &amp; the Word versions of the online application questions will help teams decide which phase is a match for current implementation </a:t>
            </a:r>
            <a:endParaRPr sz="2445">
              <a:solidFill>
                <a:schemeClr val="dk1"/>
              </a:solidFill>
              <a:latin typeface="Calibri"/>
              <a:ea typeface="Calibri"/>
              <a:cs typeface="Calibri"/>
              <a:sym typeface="Calibri"/>
            </a:endParaRPr>
          </a:p>
          <a:p>
            <a:pPr marL="457200" lvl="0" indent="-348959" algn="l" rtl="0">
              <a:lnSpc>
                <a:spcPct val="100000"/>
              </a:lnSpc>
              <a:spcBef>
                <a:spcPts val="1000"/>
              </a:spcBef>
              <a:spcAft>
                <a:spcPts val="0"/>
              </a:spcAft>
              <a:buClr>
                <a:schemeClr val="dk1"/>
              </a:buClr>
              <a:buSzPct val="100000"/>
              <a:buFont typeface="Calibri"/>
              <a:buChar char="●"/>
            </a:pPr>
            <a:r>
              <a:rPr lang="en" sz="2445">
                <a:solidFill>
                  <a:schemeClr val="dk1"/>
                </a:solidFill>
                <a:latin typeface="Calibri"/>
                <a:ea typeface="Calibri"/>
                <a:cs typeface="Calibri"/>
                <a:sym typeface="Calibri"/>
              </a:rPr>
              <a:t>All application materials include opportunities for team reflections</a:t>
            </a:r>
            <a:endParaRPr sz="2445">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rgbClr val="45818E"/>
              </a:solidFill>
            </a:endParaRPr>
          </a:p>
        </p:txBody>
      </p:sp>
      <p:pic>
        <p:nvPicPr>
          <p:cNvPr id="181" name="Google Shape;181;p32"/>
          <p:cNvPicPr preferRelativeResize="0"/>
          <p:nvPr/>
        </p:nvPicPr>
        <p:blipFill rotWithShape="1">
          <a:blip r:embed="rId3">
            <a:alphaModFix/>
          </a:blip>
          <a:srcRect l="1460" r="-1459"/>
          <a:stretch/>
        </p:blipFill>
        <p:spPr>
          <a:xfrm>
            <a:off x="6502325" y="951823"/>
            <a:ext cx="2240100" cy="302292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Recognition </a:t>
            </a:r>
            <a:endParaRPr b="1"/>
          </a:p>
        </p:txBody>
      </p:sp>
      <p:sp>
        <p:nvSpPr>
          <p:cNvPr id="187" name="Google Shape;18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88" name="Google Shape;188;p33"/>
          <p:cNvPicPr preferRelativeResize="0"/>
          <p:nvPr/>
        </p:nvPicPr>
        <p:blipFill>
          <a:blip r:embed="rId3">
            <a:alphaModFix/>
          </a:blip>
          <a:stretch>
            <a:fillRect/>
          </a:stretch>
        </p:blipFill>
        <p:spPr>
          <a:xfrm>
            <a:off x="61050" y="50125"/>
            <a:ext cx="5472174" cy="3358826"/>
          </a:xfrm>
          <a:prstGeom prst="rect">
            <a:avLst/>
          </a:prstGeom>
          <a:noFill/>
          <a:ln>
            <a:noFill/>
          </a:ln>
          <a:effectLst>
            <a:outerShdw blurRad="57150" dist="19050" dir="5400000" algn="bl" rotWithShape="0">
              <a:srgbClr val="000000">
                <a:alpha val="50000"/>
              </a:srgbClr>
            </a:outerShdw>
          </a:effectLst>
        </p:spPr>
      </p:pic>
      <p:pic>
        <p:nvPicPr>
          <p:cNvPr id="189" name="Google Shape;189;p33"/>
          <p:cNvPicPr preferRelativeResize="0"/>
          <p:nvPr/>
        </p:nvPicPr>
        <p:blipFill>
          <a:blip r:embed="rId4">
            <a:alphaModFix/>
          </a:blip>
          <a:stretch>
            <a:fillRect/>
          </a:stretch>
        </p:blipFill>
        <p:spPr>
          <a:xfrm>
            <a:off x="1274125" y="3519152"/>
            <a:ext cx="6398801" cy="1474650"/>
          </a:xfrm>
          <a:prstGeom prst="rect">
            <a:avLst/>
          </a:prstGeom>
          <a:noFill/>
          <a:ln>
            <a:noFill/>
          </a:ln>
          <a:effectLst>
            <a:outerShdw blurRad="57150" dist="19050" dir="5400000" algn="bl" rotWithShape="0">
              <a:srgbClr val="000000">
                <a:alpha val="50000"/>
              </a:srgbClr>
            </a:outerShdw>
          </a:effectLst>
        </p:spPr>
      </p:pic>
      <p:pic>
        <p:nvPicPr>
          <p:cNvPr id="190" name="Google Shape;190;p33"/>
          <p:cNvPicPr preferRelativeResize="0"/>
          <p:nvPr/>
        </p:nvPicPr>
        <p:blipFill>
          <a:blip r:embed="rId5">
            <a:alphaModFix/>
          </a:blip>
          <a:stretch>
            <a:fillRect/>
          </a:stretch>
        </p:blipFill>
        <p:spPr>
          <a:xfrm>
            <a:off x="5422274" y="571499"/>
            <a:ext cx="3651624" cy="2316075"/>
          </a:xfrm>
          <a:prstGeom prst="rect">
            <a:avLst/>
          </a:prstGeom>
          <a:noFill/>
          <a:ln>
            <a:noFill/>
          </a:ln>
          <a:effectLst>
            <a:outerShdw blurRad="57150" dist="19050" dir="5400000" algn="bl" rotWithShape="0">
              <a:srgbClr val="000000">
                <a:alpha val="50000"/>
              </a:srgbClr>
            </a:outerShdw>
          </a:effectLst>
        </p:spPr>
      </p:pic>
      <p:sp>
        <p:nvSpPr>
          <p:cNvPr id="191" name="Google Shape;191;p33"/>
          <p:cNvSpPr/>
          <p:nvPr/>
        </p:nvSpPr>
        <p:spPr>
          <a:xfrm>
            <a:off x="2897600" y="3037950"/>
            <a:ext cx="962400" cy="481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txBox="1"/>
          <p:nvPr/>
        </p:nvSpPr>
        <p:spPr>
          <a:xfrm>
            <a:off x="982575" y="2452675"/>
            <a:ext cx="2717100" cy="4617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Proxima Nova"/>
                <a:ea typeface="Proxima Nova"/>
                <a:cs typeface="Proxima Nova"/>
                <a:sym typeface="Proxima Nova"/>
              </a:rPr>
              <a:t>Start here! </a:t>
            </a:r>
            <a:endParaRPr sz="1800" b="1">
              <a:latin typeface="Proxima Nova"/>
              <a:ea typeface="Proxima Nova"/>
              <a:cs typeface="Proxima Nova"/>
              <a:sym typeface="Proxima Nova"/>
            </a:endParaRPr>
          </a:p>
        </p:txBody>
      </p:sp>
      <p:sp>
        <p:nvSpPr>
          <p:cNvPr id="193" name="Google Shape;193;p33"/>
          <p:cNvSpPr/>
          <p:nvPr/>
        </p:nvSpPr>
        <p:spPr>
          <a:xfrm>
            <a:off x="2376250" y="4139450"/>
            <a:ext cx="962400" cy="481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rot="-6875506">
            <a:off x="8018054" y="3211569"/>
            <a:ext cx="962393" cy="48112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t>Recognition</a:t>
            </a:r>
            <a:endParaRPr sz="2920" b="1"/>
          </a:p>
        </p:txBody>
      </p:sp>
      <p:sp>
        <p:nvSpPr>
          <p:cNvPr id="200" name="Google Shape;200;p34"/>
          <p:cNvSpPr txBox="1">
            <a:spLocks noGrp="1"/>
          </p:cNvSpPr>
          <p:nvPr>
            <p:ph type="body" idx="1"/>
          </p:nvPr>
        </p:nvSpPr>
        <p:spPr>
          <a:xfrm>
            <a:off x="437550" y="1362000"/>
            <a:ext cx="7308600" cy="324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b="1">
                <a:solidFill>
                  <a:schemeClr val="dk1"/>
                </a:solidFill>
                <a:latin typeface="Calibri"/>
                <a:ea typeface="Calibri"/>
                <a:cs typeface="Calibri"/>
                <a:sym typeface="Calibri"/>
              </a:rPr>
              <a:t>Dates To Keep in Mind: </a:t>
            </a:r>
            <a:endParaRPr sz="2200">
              <a:solidFill>
                <a:schemeClr val="dk1"/>
              </a:solidFill>
              <a:latin typeface="Calibri"/>
              <a:ea typeface="Calibri"/>
              <a:cs typeface="Calibri"/>
              <a:sym typeface="Calibri"/>
            </a:endParaRPr>
          </a:p>
          <a:p>
            <a:pPr marL="457200" lvl="0" indent="-368300" algn="l" rtl="0">
              <a:lnSpc>
                <a:spcPct val="150000"/>
              </a:lnSpc>
              <a:spcBef>
                <a:spcPts val="120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Recognition process reflects = </a:t>
            </a:r>
            <a:r>
              <a:rPr lang="en" sz="2200" b="1">
                <a:solidFill>
                  <a:schemeClr val="dk1"/>
                </a:solidFill>
                <a:latin typeface="Calibri"/>
                <a:ea typeface="Calibri"/>
                <a:cs typeface="Calibri"/>
                <a:sym typeface="Calibri"/>
              </a:rPr>
              <a:t>2021-2022 SY</a:t>
            </a:r>
            <a:endParaRPr sz="2200" b="1">
              <a:solidFill>
                <a:schemeClr val="dk1"/>
              </a:solidFill>
              <a:latin typeface="Calibri"/>
              <a:ea typeface="Calibri"/>
              <a:cs typeface="Calibri"/>
              <a:sym typeface="Calibri"/>
            </a:endParaRPr>
          </a:p>
          <a:p>
            <a:pPr marL="457200" lvl="0" indent="-368300" algn="l" rtl="0">
              <a:lnSpc>
                <a:spcPct val="15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Online submission due date: </a:t>
            </a:r>
            <a:r>
              <a:rPr lang="en" sz="2200" b="1">
                <a:solidFill>
                  <a:schemeClr val="dk1"/>
                </a:solidFill>
                <a:latin typeface="Calibri"/>
                <a:ea typeface="Calibri"/>
                <a:cs typeface="Calibri"/>
                <a:sym typeface="Calibri"/>
              </a:rPr>
              <a:t>August 5th, 2022</a:t>
            </a:r>
            <a:endParaRPr sz="2200" b="1">
              <a:solidFill>
                <a:schemeClr val="dk1"/>
              </a:solidFill>
              <a:latin typeface="Calibri"/>
              <a:ea typeface="Calibri"/>
              <a:cs typeface="Calibri"/>
              <a:sym typeface="Calibri"/>
            </a:endParaRPr>
          </a:p>
          <a:p>
            <a:pPr marL="457200" lvl="0" indent="-368300" algn="l" rtl="0">
              <a:lnSpc>
                <a:spcPct val="15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DE-PBS Project receipt sent: </a:t>
            </a:r>
            <a:r>
              <a:rPr lang="en" sz="2200" b="1">
                <a:solidFill>
                  <a:schemeClr val="dk1"/>
                </a:solidFill>
                <a:latin typeface="Calibri"/>
                <a:ea typeface="Calibri"/>
                <a:cs typeface="Calibri"/>
                <a:sym typeface="Calibri"/>
              </a:rPr>
              <a:t>August 12th, 2022</a:t>
            </a:r>
            <a:endParaRPr sz="2200" b="1">
              <a:solidFill>
                <a:schemeClr val="dk1"/>
              </a:solidFill>
              <a:latin typeface="Calibri"/>
              <a:ea typeface="Calibri"/>
              <a:cs typeface="Calibri"/>
              <a:sym typeface="Calibri"/>
            </a:endParaRPr>
          </a:p>
          <a:p>
            <a:pPr marL="457200" lvl="0" indent="-368300" algn="l" rtl="0">
              <a:lnSpc>
                <a:spcPct val="15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Notification of recognition phase earned sent: </a:t>
            </a:r>
            <a:r>
              <a:rPr lang="en" sz="2200" b="1">
                <a:solidFill>
                  <a:schemeClr val="dk1"/>
                </a:solidFill>
                <a:latin typeface="Calibri"/>
                <a:ea typeface="Calibri"/>
                <a:cs typeface="Calibri"/>
                <a:sym typeface="Calibri"/>
              </a:rPr>
              <a:t>Week of September 19th, 2022</a:t>
            </a:r>
            <a:endParaRPr sz="1100">
              <a:solidFill>
                <a:schemeClr val="dk1"/>
              </a:solidFill>
            </a:endParaRPr>
          </a:p>
        </p:txBody>
      </p:sp>
      <p:pic>
        <p:nvPicPr>
          <p:cNvPr id="201" name="Google Shape;201;p34"/>
          <p:cNvPicPr preferRelativeResize="0"/>
          <p:nvPr/>
        </p:nvPicPr>
        <p:blipFill>
          <a:blip r:embed="rId3">
            <a:alphaModFix/>
          </a:blip>
          <a:stretch>
            <a:fillRect/>
          </a:stretch>
        </p:blipFill>
        <p:spPr>
          <a:xfrm>
            <a:off x="6232700" y="225188"/>
            <a:ext cx="2705100" cy="1685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DATA Updates &amp; Reminders</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1647</Words>
  <Application>Microsoft Office PowerPoint</Application>
  <PresentationFormat>On-screen Show (16:9)</PresentationFormat>
  <Paragraphs>219</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Abadi MT Condensed Extra Bold</vt:lpstr>
      <vt:lpstr>Merriweather</vt:lpstr>
      <vt:lpstr>Calibri</vt:lpstr>
      <vt:lpstr>Arial</vt:lpstr>
      <vt:lpstr>Times New Roman</vt:lpstr>
      <vt:lpstr>Proxima Nova</vt:lpstr>
      <vt:lpstr>Trebuchet MS</vt:lpstr>
      <vt:lpstr>Spearmint</vt:lpstr>
      <vt:lpstr>Office Theme</vt:lpstr>
      <vt:lpstr>DE-PBS Cadre Meeting</vt:lpstr>
      <vt:lpstr>PowerPoint Presentation</vt:lpstr>
      <vt:lpstr>Welcome and Agenda </vt:lpstr>
      <vt:lpstr>Phase Recognition 2021-22</vt:lpstr>
      <vt:lpstr>DE-PBS Phase Recognition</vt:lpstr>
      <vt:lpstr>Recognition</vt:lpstr>
      <vt:lpstr>Recognition </vt:lpstr>
      <vt:lpstr>Recognition</vt:lpstr>
      <vt:lpstr>DATA Updates &amp; Reminders</vt:lpstr>
      <vt:lpstr> Significant Disproportionality    </vt:lpstr>
      <vt:lpstr>Significant Disproportionality</vt:lpstr>
      <vt:lpstr>Significant Disproportionality</vt:lpstr>
      <vt:lpstr>Discipline Data Reporting Tool (DDRT)</vt:lpstr>
      <vt:lpstr>Delaware School Climate Survey </vt:lpstr>
      <vt:lpstr>Key Feature Status Tracker</vt:lpstr>
      <vt:lpstr>Tiered Fidelity Inventory</vt:lpstr>
      <vt:lpstr>School Year Reflection and  Summer Goal Setting </vt:lpstr>
      <vt:lpstr>School Year Reflection</vt:lpstr>
      <vt:lpstr>Guidance for MTSS-SEB District Coaches (21-22 SY)</vt:lpstr>
      <vt:lpstr>Coaching Self-Reflection Worksheet </vt:lpstr>
      <vt:lpstr>PowerPoint Presentation</vt:lpstr>
      <vt:lpstr>Upcoming Events: Professional learning, conferences, meetings… </vt:lpstr>
      <vt:lpstr>Identifying Professional Learning for Staff - A Selection Tool</vt:lpstr>
      <vt:lpstr>PowerPoint Presentation</vt:lpstr>
      <vt:lpstr>Northeast PBIS Leadership Forum </vt:lpstr>
      <vt:lpstr>Tier 2 Team Training: June 29th, 2022 </vt:lpstr>
      <vt:lpstr>Tier 1 Professional Learning - Summer 2022</vt:lpstr>
      <vt:lpstr>Upcoming DE-PBS Developed Modules</vt:lpstr>
      <vt:lpstr>PowerPoint Presentation</vt:lpstr>
      <vt:lpstr>Mental Health First Aid Upcoming Opportunities </vt:lpstr>
      <vt:lpstr>Save the Date: Youth Empowerment The Power of Voice and Choice to Overcome Trauma</vt:lpstr>
      <vt:lpstr>Save the Date: Student Voices Summit </vt:lpstr>
      <vt:lpstr>DE-PBS Coach Networking: Thursday May 19th 1-2:30 pm</vt:lpstr>
      <vt:lpstr>Thank you for coming!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 Meeting</dc:title>
  <dc:creator>Hearn, Sarah</dc:creator>
  <cp:lastModifiedBy>Hearn, Sarah</cp:lastModifiedBy>
  <cp:revision>1</cp:revision>
  <dcterms:modified xsi:type="dcterms:W3CDTF">2022-04-14T13:47:01Z</dcterms:modified>
</cp:coreProperties>
</file>