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4" r:id="rId2"/>
    <p:sldMasterId id="2147483675" r:id="rId3"/>
  </p:sldMasterIdLst>
  <p:notesMasterIdLst>
    <p:notesMasterId r:id="rId4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orbel" panose="020B0503020204020204" pitchFamily="34" charset="0"/>
      <p:regular r:id="rId48"/>
      <p:bold r:id="rId49"/>
      <p:italic r:id="rId50"/>
      <p:boldItalic r:id="rId51"/>
    </p:embeddedFont>
    <p:embeddedFont>
      <p:font typeface="Helvetica Neue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A949C9-D7FC-4362-8023-9C28CDBA22E2}">
  <a:tblStyle styleId="{8FA949C9-D7FC-4362-8023-9C28CDBA22E2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5E6"/>
          </a:solidFill>
        </a:fill>
      </a:tcStyle>
    </a:wholeTbl>
    <a:band1H>
      <a:tcTxStyle/>
      <a:tcStyle>
        <a:tcBdr/>
        <a:fill>
          <a:solidFill>
            <a:srgbClr val="DC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53B18E-0AC0-451B-AC25-E631D65FCBDB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FEB"/>
          </a:solidFill>
        </a:fill>
      </a:tcStyle>
    </a:wholeTbl>
    <a:band1H>
      <a:tcTxStyle/>
      <a:tcStyle>
        <a:tcBdr/>
        <a:fill>
          <a:solidFill>
            <a:srgbClr val="CBDDD5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DDD5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5FBACDD-CC60-48D4-A8C8-416027493A71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0F9"/>
          </a:solidFill>
        </a:fill>
      </a:tcStyle>
    </a:wholeTbl>
    <a:band1H>
      <a:tcTxStyle/>
      <a:tcStyle>
        <a:tcBdr/>
        <a:fill>
          <a:solidFill>
            <a:srgbClr val="CADFF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FF3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F0F9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6F0F9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3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6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6eca5f8a2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126eca5f8a2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26cc977ae0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126cc977ae0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26cc977ae0_0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2948871414_1_6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2948871414_1_6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483169a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483169a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28d1d65ea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28d1d65ea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bf7785e8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bf7785e81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28d1d65ea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28d1d65ea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28d1d65ea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28d1d65ea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28d1d65ea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28d1d65eac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28d1d65ea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28d1d65ea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1bf7785e81_0_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1bf7785e81_0_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8269099f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8269099f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bf7785e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8" name="Google Shape;298;g11bf7785e81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11bf7785e81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00" name="Google Shape;300;g11bf7785e81_0_14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g11bf7785e81_0_14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DE-PBS/SCSS: SEL &amp; SWPBIS Integration Module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26cc977ae0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g126cc977ae0_0_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g126cc977ae0_0_685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12/8/2016</a:t>
            </a:r>
            <a:endParaRPr sz="1400"/>
          </a:p>
        </p:txBody>
      </p:sp>
      <p:sp>
        <p:nvSpPr>
          <p:cNvPr id="328" name="Google Shape;328;g126cc977ae0_0_685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1bf7785e81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11bf7785e81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1bf7785e81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1bf7785e81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26cc977ae0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6" name="Google Shape;346;g126cc977ae0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126cc977ae0_0_3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12948871414_1_6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g12948871414_1_6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12948871414_1_6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28269099f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128269099f7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128269099f7_0_10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12.12.17</a:t>
            </a:r>
            <a:endParaRPr/>
          </a:p>
        </p:txBody>
      </p:sp>
      <p:sp>
        <p:nvSpPr>
          <p:cNvPr id="361" name="Google Shape;361;g128269099f7_0_10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DE-PBS State Advisory Mtg. </a:t>
            </a:r>
            <a:endParaRPr/>
          </a:p>
        </p:txBody>
      </p:sp>
      <p:sp>
        <p:nvSpPr>
          <p:cNvPr id="362" name="Google Shape;362;g128269099f7_0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28269099f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8" name="Google Shape;368;g128269099f7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g128269099f7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370" name="Google Shape;370;g128269099f7_0_10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12.12.17</a:t>
            </a:r>
            <a:endParaRPr/>
          </a:p>
        </p:txBody>
      </p:sp>
      <p:sp>
        <p:nvSpPr>
          <p:cNvPr id="371" name="Google Shape;371;g128269099f7_0_109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DE-PBS State Advisory Mtg.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bf7785e81_0_9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bf7785e81_0_9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1bf7785e81_0_9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11bf7785e81_0_9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28269099f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0" name="Google Shape;160;g128269099f7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28269099f7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62" name="Google Shape;162;g128269099f7_0_13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1bf7785e81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2769" y="1143000"/>
            <a:ext cx="5452200" cy="3085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g11bf7785e81_2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g11bf7785e81_2_1:notes"/>
          <p:cNvSpPr txBox="1">
            <a:spLocks noGrp="1"/>
          </p:cNvSpPr>
          <p:nvPr>
            <p:ph type="sldNum" idx="12"/>
          </p:nvPr>
        </p:nvSpPr>
        <p:spPr>
          <a:xfrm>
            <a:off x="3884614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275" tIns="45650" rIns="9127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>
                <a:solidFill>
                  <a:srgbClr val="000000"/>
                </a:solidFill>
              </a:rPr>
              <a:t>30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1b9c8e60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g11b9c8e60a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11b9c8e60a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1483169a91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11483169a91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1483169a9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1483169a9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11bc49d66f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11bc49d66f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1bc49d66f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1bc49d66f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294fe1371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294fe1371d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1bc49d66f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11bc49d66f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26eca5f8a2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126eca5f8a2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26eca5f8a2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g126eca5f8a2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6cc977a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6cc977a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26eca5f8a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26eca5f8a2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2948871414_1_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2948871414_1_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6cc977ae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7565" y="685488"/>
            <a:ext cx="606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26cc977ae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126cc977ae0_0_2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26eca5f8a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26eca5f8a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9a54e61f1_1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675" rIns="91400" bIns="456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129a54e61f1_1_66:notes"/>
          <p:cNvSpPr txBox="1"/>
          <p:nvPr/>
        </p:nvSpPr>
        <p:spPr>
          <a:xfrm>
            <a:off x="3884028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45725" rIns="91500" bIns="457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129a54e61f1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7" name="Google Shape;207;g129a54e61f1_1_6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113234" y="1200150"/>
            <a:ext cx="26619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3946525" y="514350"/>
            <a:ext cx="4680600" cy="3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 rtl="0">
              <a:spcBef>
                <a:spcPts val="400"/>
              </a:spcBef>
              <a:spcAft>
                <a:spcPts val="0"/>
              </a:spcAft>
              <a:buSzPts val="2900"/>
              <a:buChar char="●"/>
              <a:defRPr sz="2000"/>
            </a:lvl1pPr>
            <a:lvl2pPr marL="914400" lvl="1" indent="-394335" algn="l" rtl="0">
              <a:spcBef>
                <a:spcPts val="600"/>
              </a:spcBef>
              <a:spcAft>
                <a:spcPts val="0"/>
              </a:spcAft>
              <a:buSzPts val="2610"/>
              <a:buChar char="○"/>
              <a:defRPr sz="1800"/>
            </a:lvl2pPr>
            <a:lvl3pPr marL="1371600" lvl="2" indent="-375919" algn="l" rtl="0">
              <a:spcBef>
                <a:spcPts val="600"/>
              </a:spcBef>
              <a:spcAft>
                <a:spcPts val="0"/>
              </a:spcAft>
              <a:buSzPts val="2320"/>
              <a:buChar char="■"/>
              <a:defRPr sz="1600"/>
            </a:lvl3pPr>
            <a:lvl4pPr marL="1828800" lvl="3" indent="-357505" algn="l" rtl="0">
              <a:spcBef>
                <a:spcPts val="600"/>
              </a:spcBef>
              <a:spcAft>
                <a:spcPts val="0"/>
              </a:spcAft>
              <a:buSzPts val="2030"/>
              <a:buChar char="●"/>
              <a:defRPr sz="1400"/>
            </a:lvl4pPr>
            <a:lvl5pPr marL="2286000" lvl="4" indent="-357504" algn="l" rtl="0">
              <a:spcBef>
                <a:spcPts val="600"/>
              </a:spcBef>
              <a:spcAft>
                <a:spcPts val="0"/>
              </a:spcAft>
              <a:buSzPts val="2030"/>
              <a:buChar char="○"/>
              <a:defRPr sz="1400"/>
            </a:lvl5pPr>
            <a:lvl6pPr marL="2743200" lvl="5" indent="-357504" algn="l" rtl="0">
              <a:spcBef>
                <a:spcPts val="600"/>
              </a:spcBef>
              <a:spcAft>
                <a:spcPts val="0"/>
              </a:spcAft>
              <a:buSzPts val="2030"/>
              <a:buChar char="■"/>
              <a:defRPr sz="1400"/>
            </a:lvl6pPr>
            <a:lvl7pPr marL="3200400" lvl="6" indent="-357504" algn="l" rtl="0">
              <a:spcBef>
                <a:spcPts val="600"/>
              </a:spcBef>
              <a:spcAft>
                <a:spcPts val="0"/>
              </a:spcAft>
              <a:buSzPts val="2030"/>
              <a:buChar char="●"/>
              <a:defRPr sz="1400"/>
            </a:lvl7pPr>
            <a:lvl8pPr marL="3657600" lvl="7" indent="-357504" algn="l" rtl="0">
              <a:spcBef>
                <a:spcPts val="600"/>
              </a:spcBef>
              <a:spcAft>
                <a:spcPts val="0"/>
              </a:spcAft>
              <a:buSzPts val="2030"/>
              <a:buChar char="○"/>
              <a:defRPr sz="1400"/>
            </a:lvl8pPr>
            <a:lvl9pPr marL="4114800" lvl="8" indent="-357504" algn="l" rtl="0">
              <a:spcBef>
                <a:spcPts val="600"/>
              </a:spcBef>
              <a:spcAft>
                <a:spcPts val="600"/>
              </a:spcAft>
              <a:buSzPts val="2030"/>
              <a:buChar char="■"/>
              <a:defRPr sz="14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body" idx="2"/>
          </p:nvPr>
        </p:nvSpPr>
        <p:spPr>
          <a:xfrm>
            <a:off x="1113234" y="2228850"/>
            <a:ext cx="2661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0"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 rtl="0"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 rtl="0"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 rtl="0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 rtl="0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 rtl="0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 rtl="0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 rtl="0"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 rtl="0"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7299492" y="4412457"/>
            <a:ext cx="8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1929210" y="4412457"/>
            <a:ext cx="5313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8213893" y="4412457"/>
            <a:ext cx="413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resource/technical-guide-for-alignment-of-initiatives-programs-and-practices-in-school-distric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9"/>
          <p:cNvSpPr txBox="1"/>
          <p:nvPr/>
        </p:nvSpPr>
        <p:spPr>
          <a:xfrm>
            <a:off x="172666" y="116732"/>
            <a:ext cx="8798700" cy="4971000"/>
          </a:xfrm>
          <a:prstGeom prst="rect">
            <a:avLst/>
          </a:prstGeom>
          <a:noFill/>
          <a:ln w="139700" cap="flat" cmpd="tri">
            <a:solidFill>
              <a:srgbClr val="2F5496">
                <a:alpha val="619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145" name="Google Shape;145;p29"/>
          <p:cNvSpPr/>
          <p:nvPr/>
        </p:nvSpPr>
        <p:spPr>
          <a:xfrm>
            <a:off x="6478868" y="2860671"/>
            <a:ext cx="5034300" cy="4406700"/>
          </a:xfrm>
          <a:prstGeom prst="pie">
            <a:avLst>
              <a:gd name="adj1" fmla="val 10799999"/>
              <a:gd name="adj2" fmla="val 16203748"/>
            </a:avLst>
          </a:prstGeom>
          <a:solidFill>
            <a:schemeClr val="lt1"/>
          </a:solidFill>
          <a:ln w="228600" cap="flat" cmpd="tri">
            <a:solidFill>
              <a:srgbClr val="2F5496">
                <a:alpha val="619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9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9952" y="3237920"/>
            <a:ext cx="1819073" cy="187107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/>
          <p:nvPr/>
        </p:nvSpPr>
        <p:spPr>
          <a:xfrm>
            <a:off x="362304" y="3658295"/>
            <a:ext cx="2689800" cy="12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Northeast </a:t>
            </a:r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PBIS Network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Leadership Forum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MAY 12, 2022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9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9"/>
          <p:cNvSpPr txBox="1">
            <a:spLocks noGrp="1"/>
          </p:cNvSpPr>
          <p:nvPr>
            <p:ph type="subTitle" idx="1"/>
          </p:nvPr>
        </p:nvSpPr>
        <p:spPr>
          <a:xfrm>
            <a:off x="995625" y="2516725"/>
            <a:ext cx="68580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</a:pPr>
            <a:r>
              <a:rPr lang="en" sz="2400">
                <a:solidFill>
                  <a:srgbClr val="1F3864"/>
                </a:solidFill>
              </a:rPr>
              <a:t>Debby Boyer</a:t>
            </a:r>
            <a:endParaRPr sz="2400">
              <a:solidFill>
                <a:srgbClr val="1F3864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</a:pPr>
            <a:r>
              <a:rPr lang="en" sz="2400">
                <a:solidFill>
                  <a:srgbClr val="1F3864"/>
                </a:solidFill>
              </a:rPr>
              <a:t>Sarah Hearn</a:t>
            </a:r>
            <a:endParaRPr sz="2400">
              <a:solidFill>
                <a:srgbClr val="1F3864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800"/>
              <a:buNone/>
            </a:pPr>
            <a:r>
              <a:rPr lang="en" sz="2400">
                <a:solidFill>
                  <a:srgbClr val="1F3864"/>
                </a:solidFill>
              </a:rPr>
              <a:t>Adriane Simpson</a:t>
            </a:r>
            <a:endParaRPr sz="2400">
              <a:solidFill>
                <a:srgbClr val="1F3864"/>
              </a:solidFill>
            </a:endParaRPr>
          </a:p>
        </p:txBody>
      </p:sp>
      <p:sp>
        <p:nvSpPr>
          <p:cNvPr id="150" name="Google Shape;150;p29"/>
          <p:cNvSpPr txBox="1">
            <a:spLocks noGrp="1"/>
          </p:cNvSpPr>
          <p:nvPr>
            <p:ph type="ctrTitle"/>
          </p:nvPr>
        </p:nvSpPr>
        <p:spPr>
          <a:xfrm>
            <a:off x="530158" y="475519"/>
            <a:ext cx="81519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Arial"/>
              <a:buNone/>
            </a:pPr>
            <a:r>
              <a:rPr lang="en" sz="3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Using MTSS to Align &amp; Integrate </a:t>
            </a:r>
            <a:endParaRPr sz="330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Arial"/>
              <a:buNone/>
            </a:pPr>
            <a:r>
              <a:rPr lang="en" sz="33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SEB Practices</a:t>
            </a:r>
            <a:r>
              <a:rPr lang="en" sz="33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>
            <a:spLocks noGrp="1"/>
          </p:cNvSpPr>
          <p:nvPr>
            <p:ph type="title"/>
          </p:nvPr>
        </p:nvSpPr>
        <p:spPr>
          <a:xfrm>
            <a:off x="1447800" y="1714500"/>
            <a:ext cx="26619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en" sz="3600"/>
              <a:t>Supporting Integration </a:t>
            </a:r>
            <a:br>
              <a:rPr lang="en" sz="3600"/>
            </a:br>
            <a:r>
              <a:rPr lang="en" sz="3600"/>
              <a:t>and Alignment across the Cascade</a:t>
            </a:r>
            <a:endParaRPr sz="3600"/>
          </a:p>
        </p:txBody>
      </p:sp>
      <p:grpSp>
        <p:nvGrpSpPr>
          <p:cNvPr id="219" name="Google Shape;219;p38"/>
          <p:cNvGrpSpPr/>
          <p:nvPr/>
        </p:nvGrpSpPr>
        <p:grpSpPr>
          <a:xfrm>
            <a:off x="4716554" y="514350"/>
            <a:ext cx="3139825" cy="3828972"/>
            <a:chOff x="770029" y="0"/>
            <a:chExt cx="3139825" cy="5105296"/>
          </a:xfrm>
        </p:grpSpPr>
        <p:sp>
          <p:nvSpPr>
            <p:cNvPr id="220" name="Google Shape;220;p38"/>
            <p:cNvSpPr/>
            <p:nvPr/>
          </p:nvSpPr>
          <p:spPr>
            <a:xfrm>
              <a:off x="1452554" y="0"/>
              <a:ext cx="2457300" cy="245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310" y="60000"/>
                  </a:moveTo>
                  <a:lnTo>
                    <a:pt x="6310" y="60000"/>
                  </a:lnTo>
                  <a:cubicBezTo>
                    <a:pt x="6310" y="32575"/>
                    <a:pt x="28641" y="9944"/>
                    <a:pt x="57143" y="8485"/>
                  </a:cubicBezTo>
                  <a:cubicBezTo>
                    <a:pt x="85645" y="7026"/>
                    <a:pt x="110353" y="27248"/>
                    <a:pt x="113386" y="54518"/>
                  </a:cubicBezTo>
                  <a:cubicBezTo>
                    <a:pt x="116419" y="81787"/>
                    <a:pt x="96717" y="106570"/>
                    <a:pt x="68539" y="110931"/>
                  </a:cubicBezTo>
                  <a:lnTo>
                    <a:pt x="68100" y="119208"/>
                  </a:lnTo>
                  <a:lnTo>
                    <a:pt x="57620" y="104946"/>
                  </a:lnTo>
                  <a:lnTo>
                    <a:pt x="69685" y="89282"/>
                  </a:lnTo>
                  <a:lnTo>
                    <a:pt x="69247" y="97546"/>
                  </a:lnTo>
                  <a:cubicBezTo>
                    <a:pt x="91719" y="93291"/>
                    <a:pt x="106616" y="74528"/>
                    <a:pt x="103367" y="54572"/>
                  </a:cubicBezTo>
                  <a:cubicBezTo>
                    <a:pt x="100118" y="34615"/>
                    <a:pt x="79829" y="20257"/>
                    <a:pt x="56897" y="21684"/>
                  </a:cubicBezTo>
                  <a:cubicBezTo>
                    <a:pt x="33965" y="23112"/>
                    <a:pt x="16193" y="39842"/>
                    <a:pt x="16193" y="60000"/>
                  </a:cubicBezTo>
                  <a:close/>
                </a:path>
              </a:pathLst>
            </a:custGeom>
            <a:solidFill>
              <a:srgbClr val="90946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8"/>
            <p:cNvSpPr/>
            <p:nvPr/>
          </p:nvSpPr>
          <p:spPr>
            <a:xfrm>
              <a:off x="1995713" y="887318"/>
              <a:ext cx="1365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8"/>
            <p:cNvSpPr txBox="1"/>
            <p:nvPr/>
          </p:nvSpPr>
          <p:spPr>
            <a:xfrm>
              <a:off x="1995713" y="887318"/>
              <a:ext cx="1365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State</a:t>
              </a:r>
              <a:endParaRPr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3" name="Google Shape;223;p38"/>
            <p:cNvSpPr/>
            <p:nvPr/>
          </p:nvSpPr>
          <p:spPr>
            <a:xfrm>
              <a:off x="770029" y="1412153"/>
              <a:ext cx="2457300" cy="2457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1392" y="18149"/>
                  </a:moveTo>
                  <a:lnTo>
                    <a:pt x="84072" y="27907"/>
                  </a:lnTo>
                  <a:lnTo>
                    <a:pt x="84072" y="27907"/>
                  </a:lnTo>
                  <a:cubicBezTo>
                    <a:pt x="69374" y="19430"/>
                    <a:pt x="50318" y="19486"/>
                    <a:pt x="35684" y="28049"/>
                  </a:cubicBezTo>
                  <a:cubicBezTo>
                    <a:pt x="21050" y="36611"/>
                    <a:pt x="13678" y="52020"/>
                    <a:pt x="16964" y="67174"/>
                  </a:cubicBezTo>
                  <a:cubicBezTo>
                    <a:pt x="20250" y="82329"/>
                    <a:pt x="33556" y="94290"/>
                    <a:pt x="50753" y="97546"/>
                  </a:cubicBezTo>
                  <a:lnTo>
                    <a:pt x="50315" y="89282"/>
                  </a:lnTo>
                  <a:lnTo>
                    <a:pt x="62380" y="104946"/>
                  </a:lnTo>
                  <a:lnTo>
                    <a:pt x="51900" y="119208"/>
                  </a:lnTo>
                  <a:lnTo>
                    <a:pt x="51461" y="110931"/>
                  </a:lnTo>
                  <a:lnTo>
                    <a:pt x="51461" y="110931"/>
                  </a:lnTo>
                  <a:cubicBezTo>
                    <a:pt x="29558" y="107541"/>
                    <a:pt x="12080" y="91555"/>
                    <a:pt x="7478" y="70701"/>
                  </a:cubicBezTo>
                  <a:cubicBezTo>
                    <a:pt x="2875" y="49848"/>
                    <a:pt x="12096" y="28422"/>
                    <a:pt x="30683" y="16782"/>
                  </a:cubicBezTo>
                  <a:cubicBezTo>
                    <a:pt x="49270" y="5141"/>
                    <a:pt x="73393" y="5685"/>
                    <a:pt x="91392" y="18149"/>
                  </a:cubicBezTo>
                  <a:close/>
                </a:path>
              </a:pathLst>
            </a:custGeom>
            <a:solidFill>
              <a:srgbClr val="948552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8"/>
            <p:cNvSpPr/>
            <p:nvPr/>
          </p:nvSpPr>
          <p:spPr>
            <a:xfrm>
              <a:off x="1315957" y="2307640"/>
              <a:ext cx="1365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8"/>
            <p:cNvSpPr txBox="1"/>
            <p:nvPr/>
          </p:nvSpPr>
          <p:spPr>
            <a:xfrm>
              <a:off x="1315957" y="2307640"/>
              <a:ext cx="1365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District</a:t>
              </a:r>
              <a:endParaRPr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26" name="Google Shape;226;p38"/>
            <p:cNvSpPr/>
            <p:nvPr/>
          </p:nvSpPr>
          <p:spPr>
            <a:xfrm>
              <a:off x="1627454" y="2993296"/>
              <a:ext cx="2111400" cy="21120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94694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8"/>
            <p:cNvSpPr/>
            <p:nvPr/>
          </p:nvSpPr>
          <p:spPr>
            <a:xfrm>
              <a:off x="1998943" y="3730005"/>
              <a:ext cx="1365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8"/>
            <p:cNvSpPr txBox="1"/>
            <p:nvPr/>
          </p:nvSpPr>
          <p:spPr>
            <a:xfrm>
              <a:off x="1998943" y="3730005"/>
              <a:ext cx="1365600" cy="68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575" tIns="21575" rIns="21575" bIns="21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400">
                  <a:solidFill>
                    <a:schemeClr val="dk1"/>
                  </a:solidFill>
                  <a:latin typeface="Corbel"/>
                  <a:ea typeface="Corbel"/>
                  <a:cs typeface="Corbel"/>
                  <a:sym typeface="Corbel"/>
                </a:rPr>
                <a:t>School</a:t>
              </a:r>
              <a:endParaRPr sz="34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"/>
          <p:cNvSpPr txBox="1">
            <a:spLocks noGrp="1"/>
          </p:cNvSpPr>
          <p:nvPr>
            <p:ph type="ctrTitle"/>
          </p:nvPr>
        </p:nvSpPr>
        <p:spPr>
          <a:xfrm>
            <a:off x="339775" y="307650"/>
            <a:ext cx="3861900" cy="99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/>
              <a:t>PBIS Technical Guide for Alignment</a:t>
            </a:r>
            <a:endParaRPr sz="3000" b="1"/>
          </a:p>
        </p:txBody>
      </p:sp>
      <p:sp>
        <p:nvSpPr>
          <p:cNvPr id="234" name="Google Shape;234;p39"/>
          <p:cNvSpPr txBox="1">
            <a:spLocks noGrp="1"/>
          </p:cNvSpPr>
          <p:nvPr>
            <p:ph type="subTitle" idx="1"/>
          </p:nvPr>
        </p:nvSpPr>
        <p:spPr>
          <a:xfrm>
            <a:off x="187375" y="3933350"/>
            <a:ext cx="5503500" cy="11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rgbClr val="2200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https://www.pbis.org/resource/technical-guide-for-alignment-of-initiatives-programs-and-practices-in-school-districts</a:t>
            </a:r>
            <a:endParaRPr sz="1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300" y="78700"/>
            <a:ext cx="4306924" cy="198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9"/>
          <p:cNvSpPr txBox="1"/>
          <p:nvPr/>
        </p:nvSpPr>
        <p:spPr>
          <a:xfrm>
            <a:off x="711325" y="1882300"/>
            <a:ext cx="49794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Alignment Steps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Self Assessment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Initiative Inventory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Action Planning Template</a:t>
            </a:r>
            <a:endParaRPr sz="2400"/>
          </a:p>
        </p:txBody>
      </p:sp>
      <p:pic>
        <p:nvPicPr>
          <p:cNvPr id="237" name="Google Shape;23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9325" y="2072200"/>
            <a:ext cx="4077051" cy="36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281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Initiatives/Programs/Practices</a:t>
            </a:r>
            <a:endParaRPr sz="2810" b="1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1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Understanding </a:t>
            </a:r>
            <a:r>
              <a:rPr lang="en" sz="2810" b="1">
                <a:solidFill>
                  <a:srgbClr val="1F497D"/>
                </a:solidFill>
              </a:rPr>
              <a:t>-&gt;</a:t>
            </a:r>
            <a:r>
              <a:rPr lang="en" sz="2810" b="1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 Alignment</a:t>
            </a:r>
            <a:endParaRPr sz="2720" b="1"/>
          </a:p>
        </p:txBody>
      </p:sp>
      <p:sp>
        <p:nvSpPr>
          <p:cNvPr id="243" name="Google Shape;243;p40"/>
          <p:cNvSpPr txBox="1">
            <a:spLocks noGrp="1"/>
          </p:cNvSpPr>
          <p:nvPr>
            <p:ph type="body" idx="1"/>
          </p:nvPr>
        </p:nvSpPr>
        <p:spPr>
          <a:xfrm>
            <a:off x="311700" y="1422100"/>
            <a:ext cx="8520600" cy="31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7500"/>
          </a:bodyPr>
          <a:lstStyle/>
          <a:p>
            <a:pPr marL="457200" lvl="0" indent="-352430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4105">
                <a:solidFill>
                  <a:schemeClr val="dk1"/>
                </a:solidFill>
              </a:rPr>
              <a:t>Coordinate and lead process with executive level team</a:t>
            </a:r>
            <a:endParaRPr sz="4105">
              <a:solidFill>
                <a:schemeClr val="dk1"/>
              </a:solidFill>
            </a:endParaRPr>
          </a:p>
          <a:p>
            <a:pPr marL="457200" lvl="0" indent="-3524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4105">
                <a:solidFill>
                  <a:schemeClr val="dk1"/>
                </a:solidFill>
              </a:rPr>
              <a:t>Define valued outcome(s)</a:t>
            </a:r>
            <a:endParaRPr sz="4105">
              <a:solidFill>
                <a:schemeClr val="dk1"/>
              </a:solidFill>
            </a:endParaRPr>
          </a:p>
          <a:p>
            <a:pPr marL="457200" lvl="0" indent="-3524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4105">
                <a:solidFill>
                  <a:schemeClr val="dk1"/>
                </a:solidFill>
              </a:rPr>
              <a:t>Develop inventory of current related initiatives</a:t>
            </a:r>
            <a:endParaRPr sz="4105">
              <a:solidFill>
                <a:schemeClr val="dk1"/>
              </a:solidFill>
            </a:endParaRPr>
          </a:p>
          <a:p>
            <a:pPr marL="457200" lvl="0" indent="-3524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4105">
                <a:solidFill>
                  <a:schemeClr val="dk1"/>
                </a:solidFill>
              </a:rPr>
              <a:t>Identify core systems features for initiatives targeted for alignment</a:t>
            </a:r>
            <a:endParaRPr sz="4105">
              <a:solidFill>
                <a:schemeClr val="dk1"/>
              </a:solidFill>
            </a:endParaRPr>
          </a:p>
          <a:p>
            <a:pPr marL="457200" lvl="0" indent="-3524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4105">
                <a:solidFill>
                  <a:schemeClr val="dk1"/>
                </a:solidFill>
              </a:rPr>
              <a:t>Analyze and make decisions about conflicts and duplicative elements; identify missing fidelity and outcome measures</a:t>
            </a:r>
            <a:endParaRPr sz="4105">
              <a:solidFill>
                <a:schemeClr val="dk1"/>
              </a:solidFill>
            </a:endParaRPr>
          </a:p>
          <a:p>
            <a:pPr marL="457200" lvl="0" indent="-3524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4105">
                <a:solidFill>
                  <a:schemeClr val="dk1"/>
                </a:solidFill>
              </a:rPr>
              <a:t>Design plan for effective alignment including implementation, evaluation and PD</a:t>
            </a:r>
            <a:endParaRPr sz="4105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 sz="3600"/>
              <a:t>Coordinate and lead process with executive level team  </a:t>
            </a:r>
            <a:endParaRPr sz="3600"/>
          </a:p>
        </p:txBody>
      </p:sp>
      <p:sp>
        <p:nvSpPr>
          <p:cNvPr id="249" name="Google Shape;249;p4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60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1"/>
          <p:cNvSpPr txBox="1">
            <a:spLocks noGrp="1"/>
          </p:cNvSpPr>
          <p:nvPr>
            <p:ph type="body" idx="1"/>
          </p:nvPr>
        </p:nvSpPr>
        <p:spPr>
          <a:xfrm>
            <a:off x="311700" y="1524225"/>
            <a:ext cx="45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Reminders: 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strategic - think role &amp; skills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Knowledgeable of core practices of proposed initiatives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to add/change if voices are missing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225" y="1750760"/>
            <a:ext cx="3999900" cy="2637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2.  Define the valued outcome(s) to be achieved</a:t>
            </a:r>
            <a:endParaRPr sz="3600"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2"/>
          </p:nvPr>
        </p:nvSpPr>
        <p:spPr>
          <a:xfrm>
            <a:off x="4444750" y="1152475"/>
            <a:ext cx="438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Determine &amp; define valued outcomes for learners and families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" sz="2600">
                <a:solidFill>
                  <a:schemeClr val="dk1"/>
                </a:solidFill>
              </a:rPr>
              <a:t>Ensure initiatives have common outcomes when selecting ones for alignment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258" name="Google Shape;25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5" y="1997125"/>
            <a:ext cx="3855228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311700" y="122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3. Develop inventory of current related initiatives</a:t>
            </a:r>
            <a:endParaRPr sz="3600"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69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List of related grants, initiatives and practices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Capture population served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Identify initiative leads (department/agency/individual)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Explore evidence &amp; effectiveness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Expected outcomes &amp; documented results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65" name="Google Shape;2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1400" y="1311350"/>
            <a:ext cx="3150900" cy="21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3600"/>
              <a:t>4. Identify core systems features for initiatives targeted for alignment</a:t>
            </a:r>
            <a:endParaRPr sz="3600"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3279850" y="1711000"/>
            <a:ext cx="5552700" cy="31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/>
          </a:bodyPr>
          <a:lstStyle/>
          <a:p>
            <a:pPr marL="457200" lvl="0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3400">
                <a:solidFill>
                  <a:schemeClr val="dk1"/>
                </a:solidFill>
              </a:rPr>
              <a:t>Identify for each targeted initiative</a:t>
            </a:r>
            <a:endParaRPr sz="3400">
              <a:solidFill>
                <a:schemeClr val="dk1"/>
              </a:solidFill>
            </a:endParaRPr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400">
                <a:solidFill>
                  <a:schemeClr val="dk1"/>
                </a:solidFill>
              </a:rPr>
              <a:t>Team-based leadership &amp; coordination</a:t>
            </a:r>
            <a:endParaRPr sz="3400">
              <a:solidFill>
                <a:schemeClr val="dk1"/>
              </a:solidFill>
            </a:endParaRPr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400">
                <a:solidFill>
                  <a:schemeClr val="dk1"/>
                </a:solidFill>
              </a:rPr>
              <a:t>Fidelity measures</a:t>
            </a:r>
            <a:endParaRPr sz="3400">
              <a:solidFill>
                <a:schemeClr val="dk1"/>
              </a:solidFill>
            </a:endParaRPr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400">
                <a:solidFill>
                  <a:schemeClr val="dk1"/>
                </a:solidFill>
              </a:rPr>
              <a:t>Core  practices at each tier</a:t>
            </a:r>
            <a:endParaRPr sz="3400">
              <a:solidFill>
                <a:schemeClr val="dk1"/>
              </a:solidFill>
            </a:endParaRPr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400">
                <a:solidFill>
                  <a:schemeClr val="dk1"/>
                </a:solidFill>
              </a:rPr>
              <a:t>Data-based progress monitoring</a:t>
            </a:r>
            <a:endParaRPr sz="3400">
              <a:solidFill>
                <a:schemeClr val="dk1"/>
              </a:solidFill>
            </a:endParaRPr>
          </a:p>
          <a:p>
            <a:pPr marL="914400" lvl="1" indent="-37973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" sz="3400">
                <a:solidFill>
                  <a:schemeClr val="dk1"/>
                </a:solidFill>
              </a:rPr>
              <a:t>Professional learning &amp; coaching</a:t>
            </a:r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 rotWithShape="1">
          <a:blip r:embed="rId3">
            <a:alphaModFix/>
          </a:blip>
          <a:srcRect r="24687"/>
          <a:stretch/>
        </p:blipFill>
        <p:spPr>
          <a:xfrm>
            <a:off x="311700" y="2205250"/>
            <a:ext cx="2878551" cy="2548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5. </a:t>
            </a:r>
            <a:r>
              <a:rPr lang="en" sz="3600" b="1"/>
              <a:t> Analyze and make decisions for alignment of initiatives.</a:t>
            </a:r>
            <a:endParaRPr sz="3600"/>
          </a:p>
        </p:txBody>
      </p:sp>
      <p:sp>
        <p:nvSpPr>
          <p:cNvPr id="278" name="Google Shape;278;p4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8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Team to discuss commonalities &amp; differences &amp; potential overlap 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Identify &amp; resolve conflicts or duplicative systems features (e.g. teams)</a:t>
            </a:r>
            <a:endParaRPr sz="2400"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" sz="2400">
                <a:solidFill>
                  <a:schemeClr val="dk1"/>
                </a:solidFill>
              </a:rPr>
              <a:t>Key in on practices without measure of fidelity and outcomes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79" name="Google Shape;279;p4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8625" y="1160450"/>
            <a:ext cx="302895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>
            <a:spLocks noGrp="1"/>
          </p:cNvSpPr>
          <p:nvPr>
            <p:ph type="title"/>
          </p:nvPr>
        </p:nvSpPr>
        <p:spPr>
          <a:xfrm>
            <a:off x="2495075" y="135850"/>
            <a:ext cx="651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6. </a:t>
            </a:r>
            <a:r>
              <a:rPr lang="en" sz="3000" b="1"/>
              <a:t> Design the plan for effective alignment including evaluation, implementation, and professional development. </a:t>
            </a:r>
            <a:endParaRPr sz="3000"/>
          </a:p>
        </p:txBody>
      </p:sp>
      <p:sp>
        <p:nvSpPr>
          <p:cNvPr id="286" name="Google Shape;286;p46"/>
          <p:cNvSpPr txBox="1">
            <a:spLocks noGrp="1"/>
          </p:cNvSpPr>
          <p:nvPr>
            <p:ph type="body" idx="1"/>
          </p:nvPr>
        </p:nvSpPr>
        <p:spPr>
          <a:xfrm>
            <a:off x="107725" y="2008125"/>
            <a:ext cx="8907000" cy="275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Team reflects on how system features will align (e.g. teaming structure, data system, training/coaching)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Determine how practice features will align (e.g. social skills anchored to behavioral expectations)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Decide common fidelity tool(s) to assess aligned system features and core practices</a:t>
            </a:r>
            <a:endParaRPr sz="2300">
              <a:solidFill>
                <a:schemeClr val="dk1"/>
              </a:solidFill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300">
                <a:solidFill>
                  <a:schemeClr val="dk1"/>
                </a:solidFill>
              </a:rPr>
              <a:t>Define when &amp; how training &amp; coaching are provided 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287" name="Google Shape;287;p46"/>
          <p:cNvSpPr txBox="1">
            <a:spLocks noGrp="1"/>
          </p:cNvSpPr>
          <p:nvPr>
            <p:ph type="body" idx="2"/>
          </p:nvPr>
        </p:nvSpPr>
        <p:spPr>
          <a:xfrm>
            <a:off x="7610250" y="57900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										</a:t>
            </a: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 rotWithShape="1">
          <a:blip r:embed="rId3">
            <a:alphaModFix/>
          </a:blip>
          <a:srcRect l="17810"/>
          <a:stretch/>
        </p:blipFill>
        <p:spPr>
          <a:xfrm>
            <a:off x="-143175" y="109900"/>
            <a:ext cx="26382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Delaware’s approach to PBIS</a:t>
            </a:r>
            <a:endParaRPr sz="3600"/>
          </a:p>
        </p:txBody>
      </p:sp>
      <p:sp>
        <p:nvSpPr>
          <p:cNvPr id="294" name="Google Shape;294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017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54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Delaware’s approach (DE-PBS) </a:t>
            </a:r>
            <a:r>
              <a:rPr lang="en" sz="2400">
                <a:solidFill>
                  <a:schemeClr val="dk1"/>
                </a:solidFill>
              </a:rPr>
              <a:t>integrates common features of PBIS with those of the Social and Emotional Learning approach           </a:t>
            </a:r>
            <a:endParaRPr sz="2400">
              <a:solidFill>
                <a:schemeClr val="dk1"/>
              </a:solidFill>
            </a:endParaRPr>
          </a:p>
          <a:p>
            <a:pPr marL="2540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In integrating these two popular approaches, the primary goal of DE-PBS is to create safe and caring learning </a:t>
            </a:r>
            <a:r>
              <a:rPr lang="en" sz="2400">
                <a:solidFill>
                  <a:schemeClr val="dk1"/>
                </a:solidFill>
              </a:rPr>
              <a:t>environments that promote the social-emotional and academic development of all children. </a:t>
            </a:r>
            <a:endParaRPr sz="2400"/>
          </a:p>
        </p:txBody>
      </p:sp>
      <p:pic>
        <p:nvPicPr>
          <p:cNvPr id="295" name="Google Shape;29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4006" y="0"/>
            <a:ext cx="3591594" cy="456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ctrTitle"/>
          </p:nvPr>
        </p:nvSpPr>
        <p:spPr>
          <a:xfrm>
            <a:off x="562050" y="1730975"/>
            <a:ext cx="8019900" cy="17907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The Delaware Positive Behavior Support Project is a collaboration with the DE Department of Education, the UD Center for Disabilities Studies, and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Delaware Public Schools.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latin typeface="Arial"/>
                <a:ea typeface="Arial"/>
                <a:cs typeface="Arial"/>
                <a:sym typeface="Arial"/>
              </a:rPr>
              <a:t>Vision create safe and caring learning environments to promote the social-emotional and academic development of all children.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accent2"/>
              </a:solidFill>
            </a:endParaRPr>
          </a:p>
        </p:txBody>
      </p:sp>
      <p:pic>
        <p:nvPicPr>
          <p:cNvPr id="156" name="Google Shape;15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4725" y="3732775"/>
            <a:ext cx="459105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75" y="3123025"/>
            <a:ext cx="2828723" cy="185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title"/>
          </p:nvPr>
        </p:nvSpPr>
        <p:spPr>
          <a:xfrm>
            <a:off x="433450" y="131125"/>
            <a:ext cx="8160600" cy="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</a:pPr>
            <a:endParaRPr/>
          </a:p>
        </p:txBody>
      </p:sp>
      <p:grpSp>
        <p:nvGrpSpPr>
          <p:cNvPr id="304" name="Google Shape;304;p48"/>
          <p:cNvGrpSpPr/>
          <p:nvPr/>
        </p:nvGrpSpPr>
        <p:grpSpPr>
          <a:xfrm>
            <a:off x="926976" y="1034939"/>
            <a:ext cx="3619218" cy="3567085"/>
            <a:chOff x="440018" y="0"/>
            <a:chExt cx="4825624" cy="4756113"/>
          </a:xfrm>
        </p:grpSpPr>
        <p:sp>
          <p:nvSpPr>
            <p:cNvPr id="305" name="Google Shape;305;p48"/>
            <p:cNvSpPr/>
            <p:nvPr/>
          </p:nvSpPr>
          <p:spPr>
            <a:xfrm>
              <a:off x="464643" y="0"/>
              <a:ext cx="2087400" cy="1923900"/>
            </a:xfrm>
            <a:prstGeom prst="ellipse">
              <a:avLst/>
            </a:prstGeom>
            <a:solidFill>
              <a:srgbClr val="DFD87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8"/>
            <p:cNvSpPr txBox="1"/>
            <p:nvPr/>
          </p:nvSpPr>
          <p:spPr>
            <a:xfrm>
              <a:off x="770348" y="281765"/>
              <a:ext cx="1476000" cy="13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PBIS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(Structure)</a:t>
              </a:r>
              <a:endParaRPr sz="1100"/>
            </a:p>
          </p:txBody>
        </p:sp>
        <p:sp>
          <p:nvSpPr>
            <p:cNvPr id="307" name="Google Shape;307;p48"/>
            <p:cNvSpPr/>
            <p:nvPr/>
          </p:nvSpPr>
          <p:spPr>
            <a:xfrm>
              <a:off x="1078680" y="2015597"/>
              <a:ext cx="811200" cy="811200"/>
            </a:xfrm>
            <a:prstGeom prst="mathPlus">
              <a:avLst>
                <a:gd name="adj1" fmla="val 23520"/>
              </a:avLst>
            </a:prstGeom>
            <a:solidFill>
              <a:schemeClr val="dk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8"/>
            <p:cNvSpPr txBox="1"/>
            <p:nvPr/>
          </p:nvSpPr>
          <p:spPr>
            <a:xfrm>
              <a:off x="1186215" y="2325829"/>
              <a:ext cx="596100" cy="19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endParaRPr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48"/>
            <p:cNvSpPr/>
            <p:nvPr/>
          </p:nvSpPr>
          <p:spPr>
            <a:xfrm>
              <a:off x="440018" y="2963913"/>
              <a:ext cx="2063100" cy="1792200"/>
            </a:xfrm>
            <a:prstGeom prst="ellipse">
              <a:avLst/>
            </a:prstGeom>
            <a:solidFill>
              <a:srgbClr val="418AD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8"/>
            <p:cNvSpPr txBox="1"/>
            <p:nvPr/>
          </p:nvSpPr>
          <p:spPr>
            <a:xfrm>
              <a:off x="742148" y="3226380"/>
              <a:ext cx="1458900" cy="126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r>
                <a:rPr lang="en" sz="27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SEL</a:t>
              </a:r>
              <a:endParaRPr sz="1100"/>
            </a:p>
            <a:p>
              <a:pPr marL="0" marR="0" lvl="0" indent="0" algn="ctr" rtl="0">
                <a:lnSpc>
                  <a:spcPct val="90000"/>
                </a:lnSpc>
                <a:spcBef>
                  <a:spcPts val="90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en" sz="1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(Support)</a:t>
              </a:r>
              <a:endParaRPr sz="1100"/>
            </a:p>
          </p:txBody>
        </p:sp>
        <p:sp>
          <p:nvSpPr>
            <p:cNvPr id="311" name="Google Shape;311;p48"/>
            <p:cNvSpPr/>
            <p:nvPr/>
          </p:nvSpPr>
          <p:spPr>
            <a:xfrm rot="-67398">
              <a:off x="2559885" y="2043396"/>
              <a:ext cx="413179" cy="87826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chemeClr val="dk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8"/>
            <p:cNvSpPr txBox="1"/>
            <p:nvPr/>
          </p:nvSpPr>
          <p:spPr>
            <a:xfrm rot="-67748">
              <a:off x="2559845" y="2220266"/>
              <a:ext cx="289256" cy="52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endPara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48"/>
            <p:cNvSpPr/>
            <p:nvPr/>
          </p:nvSpPr>
          <p:spPr>
            <a:xfrm>
              <a:off x="3077442" y="1204633"/>
              <a:ext cx="2188200" cy="2247300"/>
            </a:xfrm>
            <a:prstGeom prst="ellipse">
              <a:avLst/>
            </a:prstGeom>
            <a:solidFill>
              <a:srgbClr val="317A1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8"/>
            <p:cNvSpPr txBox="1"/>
            <p:nvPr/>
          </p:nvSpPr>
          <p:spPr>
            <a:xfrm>
              <a:off x="3397906" y="1533725"/>
              <a:ext cx="1547400" cy="15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350" tIns="33350" rIns="33350" bIns="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" sz="2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Positive School Climate</a:t>
              </a:r>
              <a:endParaRPr sz="1100"/>
            </a:p>
          </p:txBody>
        </p:sp>
      </p:grpSp>
      <p:sp>
        <p:nvSpPr>
          <p:cNvPr id="315" name="Google Shape;315;p48"/>
          <p:cNvSpPr/>
          <p:nvPr/>
        </p:nvSpPr>
        <p:spPr>
          <a:xfrm rot="-1495260">
            <a:off x="5313430" y="2008408"/>
            <a:ext cx="617275" cy="617275"/>
          </a:xfrm>
          <a:prstGeom prst="rightArrow">
            <a:avLst>
              <a:gd name="adj1" fmla="val 40255"/>
              <a:gd name="adj2" fmla="val 50000"/>
            </a:avLst>
          </a:prstGeom>
          <a:gradFill>
            <a:gsLst>
              <a:gs pos="0">
                <a:srgbClr val="3B3B3B"/>
              </a:gs>
              <a:gs pos="78000">
                <a:schemeClr val="dk1"/>
              </a:gs>
              <a:gs pos="100000">
                <a:schemeClr val="dk1"/>
              </a:gs>
            </a:gsLst>
            <a:lin ang="5400012" scaled="0"/>
          </a:gra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8"/>
          <p:cNvSpPr/>
          <p:nvPr/>
        </p:nvSpPr>
        <p:spPr>
          <a:xfrm rot="1445762">
            <a:off x="5312087" y="3300273"/>
            <a:ext cx="666475" cy="631567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3B3B3B"/>
              </a:gs>
              <a:gs pos="78000">
                <a:schemeClr val="dk1"/>
              </a:gs>
              <a:gs pos="100000">
                <a:schemeClr val="dk1"/>
              </a:gs>
            </a:gsLst>
            <a:lin ang="5400012" scaled="0"/>
          </a:gradFill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48"/>
          <p:cNvSpPr/>
          <p:nvPr/>
        </p:nvSpPr>
        <p:spPr>
          <a:xfrm>
            <a:off x="5878368" y="1220623"/>
            <a:ext cx="1389900" cy="1280100"/>
          </a:xfrm>
          <a:prstGeom prst="ellipse">
            <a:avLst/>
          </a:prstGeom>
          <a:solidFill>
            <a:srgbClr val="BED6F2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48"/>
          <p:cNvSpPr/>
          <p:nvPr/>
        </p:nvSpPr>
        <p:spPr>
          <a:xfrm>
            <a:off x="6474180" y="1336673"/>
            <a:ext cx="224700" cy="3726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AE5C1"/>
              </a:gs>
              <a:gs pos="88000">
                <a:srgbClr val="B1C96E"/>
              </a:gs>
              <a:gs pos="100000">
                <a:srgbClr val="B1C96E"/>
              </a:gs>
            </a:gsLst>
            <a:lin ang="5400012" scaled="0"/>
          </a:gradFill>
          <a:ln w="127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48"/>
          <p:cNvSpPr txBox="1"/>
          <p:nvPr/>
        </p:nvSpPr>
        <p:spPr>
          <a:xfrm>
            <a:off x="6011144" y="1766426"/>
            <a:ext cx="11508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Internalizing Problems</a:t>
            </a:r>
            <a:endParaRPr sz="1100"/>
          </a:p>
        </p:txBody>
      </p:sp>
      <p:sp>
        <p:nvSpPr>
          <p:cNvPr id="320" name="Google Shape;320;p48"/>
          <p:cNvSpPr/>
          <p:nvPr/>
        </p:nvSpPr>
        <p:spPr>
          <a:xfrm>
            <a:off x="5992668" y="3321956"/>
            <a:ext cx="1389900" cy="1280100"/>
          </a:xfrm>
          <a:prstGeom prst="ellipse">
            <a:avLst/>
          </a:prstGeom>
          <a:solidFill>
            <a:srgbClr val="BED6F2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48"/>
          <p:cNvSpPr/>
          <p:nvPr/>
        </p:nvSpPr>
        <p:spPr>
          <a:xfrm>
            <a:off x="6611399" y="3436586"/>
            <a:ext cx="175200" cy="358800"/>
          </a:xfrm>
          <a:prstGeom prst="down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DAE5C1"/>
              </a:gs>
              <a:gs pos="88000">
                <a:srgbClr val="B1C96E"/>
              </a:gs>
              <a:gs pos="100000">
                <a:srgbClr val="B1C96E"/>
              </a:gs>
            </a:gsLst>
            <a:lin ang="5400012" scaled="0"/>
          </a:gradFill>
          <a:ln w="12700" cap="rnd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8"/>
          <p:cNvSpPr txBox="1"/>
          <p:nvPr/>
        </p:nvSpPr>
        <p:spPr>
          <a:xfrm>
            <a:off x="6078320" y="3829964"/>
            <a:ext cx="11901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Externalizing Problems</a:t>
            </a:r>
            <a:endParaRPr sz="1100"/>
          </a:p>
        </p:txBody>
      </p:sp>
      <p:sp>
        <p:nvSpPr>
          <p:cNvPr id="323" name="Google Shape;323;p48"/>
          <p:cNvSpPr txBox="1">
            <a:spLocks noGrp="1"/>
          </p:cNvSpPr>
          <p:nvPr>
            <p:ph type="title"/>
          </p:nvPr>
        </p:nvSpPr>
        <p:spPr>
          <a:xfrm>
            <a:off x="2578950" y="4364675"/>
            <a:ext cx="36192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</a:pPr>
            <a:r>
              <a:rPr lang="en"/>
              <a:t>Model for Prevention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49"/>
          <p:cNvGraphicFramePr/>
          <p:nvPr/>
        </p:nvGraphicFramePr>
        <p:xfrm>
          <a:off x="1524000" y="297552"/>
          <a:ext cx="6976100" cy="4172025"/>
        </p:xfrm>
        <a:graphic>
          <a:graphicData uri="http://schemas.openxmlformats.org/drawingml/2006/table">
            <a:tbl>
              <a:tblPr firstRow="1" bandRow="1">
                <a:noFill/>
                <a:tableStyleId>{8FA949C9-D7FC-4362-8023-9C28CDBA22E2}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1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1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9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575" marR="68575" marT="34300" marB="34300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/>
                        <a:t>Approach </a:t>
                      </a:r>
                      <a:endParaRPr sz="2400"/>
                    </a:p>
                  </a:txBody>
                  <a:tcPr marL="68575" marR="68575" marT="34300" marB="3430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Components of Comprehensive School Discipline</a:t>
                      </a:r>
                      <a:endParaRPr sz="1800" b="1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Traditional</a:t>
                      </a:r>
                      <a:endParaRPr sz="11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SWPBS</a:t>
                      </a:r>
                      <a:endParaRPr sz="1800" b="1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SEL</a:t>
                      </a:r>
                      <a:endParaRPr sz="1800" b="1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Develop social and emotional competencies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Weakness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Strength</a:t>
                      </a:r>
                      <a:endParaRPr sz="15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Preventing behavior problems 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Strength (more so for immediate environment)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Strength (more lasting effects)</a:t>
                      </a:r>
                      <a:endParaRPr sz="15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rbel"/>
                        <a:buNone/>
                      </a:pPr>
                      <a:r>
                        <a:rPr lang="en" sz="1500"/>
                        <a:t>Correcting behavior problems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orbel"/>
                        <a:buNone/>
                      </a:pPr>
                      <a:r>
                        <a:rPr lang="en" sz="1500"/>
                        <a:t>(short-term goal)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Strength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Weakness</a:t>
                      </a:r>
                      <a:endParaRPr sz="15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Addressing Tier 2 and 3 Needs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Strength</a:t>
                      </a:r>
                      <a:endParaRPr sz="1500"/>
                    </a:p>
                  </a:txBody>
                  <a:tcPr marL="68575" marR="68575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/>
                        <a:t>Weakness</a:t>
                      </a:r>
                      <a:endParaRPr sz="1500"/>
                    </a:p>
                  </a:txBody>
                  <a:tcPr marL="68575" marR="68575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700"/>
              <a:buFont typeface="Calibri"/>
              <a:buNone/>
            </a:pPr>
            <a:r>
              <a:rPr lang="en" sz="3600"/>
              <a:t>Integration Team &amp; Process</a:t>
            </a:r>
            <a:endParaRPr sz="3600"/>
          </a:p>
        </p:txBody>
      </p:sp>
      <p:sp>
        <p:nvSpPr>
          <p:cNvPr id="336" name="Google Shape;336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Noto Sans Symbols"/>
              <a:buChar char="►"/>
            </a:pPr>
            <a:r>
              <a:rPr lang="en" sz="2400">
                <a:solidFill>
                  <a:srgbClr val="404040"/>
                </a:solidFill>
              </a:rPr>
              <a:t>Gathered vested partners committed to integration of </a:t>
            </a:r>
            <a:r>
              <a:rPr lang="en" sz="2400" b="1">
                <a:solidFill>
                  <a:srgbClr val="404040"/>
                </a:solidFill>
              </a:rPr>
              <a:t>PBIS &amp; SEL</a:t>
            </a:r>
            <a:r>
              <a:rPr lang="en" sz="2400" b="1">
                <a:solidFill>
                  <a:srgbClr val="3F3F3F"/>
                </a:solidFill>
              </a:rPr>
              <a:t> </a:t>
            </a:r>
            <a:endParaRPr sz="2400" b="1">
              <a:solidFill>
                <a:srgbClr val="3F3F3F"/>
              </a:solidFill>
            </a:endParaRPr>
          </a:p>
          <a:p>
            <a:pPr marL="55880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Department of Education</a:t>
            </a:r>
            <a:endParaRPr sz="2400">
              <a:solidFill>
                <a:srgbClr val="3F3F3F"/>
              </a:solidFill>
            </a:endParaRPr>
          </a:p>
          <a:p>
            <a:pPr marL="55880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University of Delaware: School of Education &amp; Center for Disabilities Studies</a:t>
            </a:r>
            <a:endParaRPr sz="2400">
              <a:solidFill>
                <a:srgbClr val="3F3F3F"/>
              </a:solidFill>
            </a:endParaRPr>
          </a:p>
          <a:p>
            <a:pPr marL="55880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Multiple district coaches from across the state</a:t>
            </a:r>
            <a:endParaRPr sz="2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2700"/>
              <a:buFont typeface="Calibri"/>
              <a:buNone/>
            </a:pPr>
            <a:r>
              <a:rPr lang="en" sz="3600"/>
              <a:t>Redefining Vision &amp; Key Features of DE-PBS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42" name="Google Shape;342;p51"/>
          <p:cNvSpPr txBox="1">
            <a:spLocks noGrp="1"/>
          </p:cNvSpPr>
          <p:nvPr>
            <p:ph type="body" idx="1"/>
          </p:nvPr>
        </p:nvSpPr>
        <p:spPr>
          <a:xfrm>
            <a:off x="152400" y="147392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254000" lvl="0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Conversations entailed </a:t>
            </a:r>
            <a:endParaRPr sz="2400">
              <a:solidFill>
                <a:srgbClr val="3F3F3F"/>
              </a:solidFill>
            </a:endParaRPr>
          </a:p>
          <a:p>
            <a:pPr marL="55880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Grows &amp; Glows of PBIS</a:t>
            </a:r>
            <a:endParaRPr sz="2400">
              <a:solidFill>
                <a:srgbClr val="3F3F3F"/>
              </a:solidFill>
            </a:endParaRPr>
          </a:p>
          <a:p>
            <a:pPr marL="55880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Analyzing state-wide school climate data</a:t>
            </a:r>
            <a:endParaRPr sz="2400">
              <a:solidFill>
                <a:srgbClr val="3F3F3F"/>
              </a:solidFill>
            </a:endParaRPr>
          </a:p>
          <a:p>
            <a:pPr marL="558800" lvl="1" indent="-2794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2400"/>
              <a:buFont typeface="Arial"/>
              <a:buChar char="►"/>
            </a:pPr>
            <a:r>
              <a:rPr lang="en" sz="2400">
                <a:solidFill>
                  <a:srgbClr val="3F3F3F"/>
                </a:solidFill>
              </a:rPr>
              <a:t>Examining current PBIS definition elements</a:t>
            </a:r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body" idx="2"/>
          </p:nvPr>
        </p:nvSpPr>
        <p:spPr>
          <a:xfrm>
            <a:off x="4572000" y="1323900"/>
            <a:ext cx="4417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40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For each component of PBIS, we asked the following:</a:t>
            </a:r>
            <a:endParaRPr sz="1800">
              <a:solidFill>
                <a:srgbClr val="3F3F3F"/>
              </a:solidFill>
            </a:endParaRPr>
          </a:p>
          <a:p>
            <a:pPr marL="558800" lvl="1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Is this a belief or a practice ?</a:t>
            </a:r>
            <a:endParaRPr sz="1800">
              <a:solidFill>
                <a:srgbClr val="3F3F3F"/>
              </a:solidFill>
            </a:endParaRPr>
          </a:p>
          <a:p>
            <a:pPr marL="558800" lvl="1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Do we keep, delete or modify? </a:t>
            </a:r>
            <a:endParaRPr sz="1800">
              <a:solidFill>
                <a:srgbClr val="3F3F3F"/>
              </a:solidFill>
            </a:endParaRPr>
          </a:p>
          <a:p>
            <a:pPr marL="558800" lvl="1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How do we clarify/further define?</a:t>
            </a:r>
            <a:endParaRPr sz="1800">
              <a:solidFill>
                <a:srgbClr val="3F3F3F"/>
              </a:solidFill>
            </a:endParaRPr>
          </a:p>
          <a:p>
            <a:pPr marL="558800" lvl="1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Does this component apply to Tier 1, 2, 3 or All?</a:t>
            </a:r>
            <a:endParaRPr sz="1800">
              <a:solidFill>
                <a:srgbClr val="3F3F3F"/>
              </a:solidFill>
            </a:endParaRPr>
          </a:p>
          <a:p>
            <a:pPr marL="558800" lvl="1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How do we currently measure implementation?</a:t>
            </a:r>
            <a:endParaRPr sz="1800">
              <a:solidFill>
                <a:srgbClr val="3F3F3F"/>
              </a:solidFill>
            </a:endParaRPr>
          </a:p>
          <a:p>
            <a:pPr marL="558800" lvl="1" indent="-241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F6FC6"/>
              </a:buClr>
              <a:buSzPts val="1800"/>
              <a:buFont typeface="Arial"/>
              <a:buChar char="►"/>
            </a:pPr>
            <a:r>
              <a:rPr lang="en" sz="1800">
                <a:solidFill>
                  <a:srgbClr val="3F3F3F"/>
                </a:solidFill>
              </a:rPr>
              <a:t>How do we currently provide training?</a:t>
            </a:r>
            <a:endParaRPr sz="1800"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625950" y="277550"/>
            <a:ext cx="78921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" sz="3000"/>
              <a:t>Aligning Social-Emotional Learning &amp; PBIS at the State Level</a:t>
            </a:r>
            <a:endParaRPr sz="3000"/>
          </a:p>
        </p:txBody>
      </p:sp>
      <p:sp>
        <p:nvSpPr>
          <p:cNvPr id="350" name="Google Shape;350;p52"/>
          <p:cNvSpPr txBox="1">
            <a:spLocks noGrp="1"/>
          </p:cNvSpPr>
          <p:nvPr>
            <p:ph type="body" idx="1"/>
          </p:nvPr>
        </p:nvSpPr>
        <p:spPr>
          <a:xfrm>
            <a:off x="819375" y="1448750"/>
            <a:ext cx="7810200" cy="34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1717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Delaware inclusion of Developing Self-Discipline in comprehensive MTSS framework</a:t>
            </a:r>
            <a:endParaRPr sz="240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Promotes school-wide use of SEL (specific programs or integration in academics)</a:t>
            </a:r>
            <a:endParaRPr sz="240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Integration in evaluation tools (fidelity measures, School Climate Survey, implementation self-assessments) </a:t>
            </a:r>
            <a:endParaRPr sz="2400"/>
          </a:p>
          <a:p>
            <a:pPr marL="285750" lvl="0" indent="-217170" algn="l" rtl="0">
              <a:spcBef>
                <a:spcPts val="108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Focus of professional development to expanded tier 1 (focus to include relationship building, SEL curriculum, correction as reflection &amp; learning opportunity) </a:t>
            </a:r>
            <a:endParaRPr sz="2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" name="Google Shape;356;p53"/>
          <p:cNvGraphicFramePr/>
          <p:nvPr/>
        </p:nvGraphicFramePr>
        <p:xfrm>
          <a:off x="322541" y="226828"/>
          <a:ext cx="8586825" cy="4514875"/>
        </p:xfrm>
        <a:graphic>
          <a:graphicData uri="http://schemas.openxmlformats.org/drawingml/2006/table">
            <a:tbl>
              <a:tblPr firstRow="1" firstCol="1" bandRow="1">
                <a:noFill/>
                <a:tableStyleId>{A153B18E-0AC0-451B-AC25-E631D65FCBDB}</a:tableStyleId>
              </a:tblPr>
              <a:tblGrid>
                <a:gridCol w="429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2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100"/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 u="sng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Tier 1 Framework for Positive Behavior Supports and Interventions</a:t>
                      </a:r>
                      <a:endParaRPr sz="21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175" marR="44175" marT="6425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School-wide PBS Tier 1: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Program Development &amp; Evaluation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Systematic Collection &amp; Use of Multiple Data Sources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Established Representative Problem-Solving Teams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Ongoing Professional Development &amp; Resources to Sustain Implementation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175" marR="44175" marT="6425" marB="0" anchor="ctr">
                    <a:solidFill>
                      <a:srgbClr val="E6F2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Prevention: Implementing Schoolwide &amp; 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Classroom Systems</a:t>
                      </a:r>
                      <a:endParaRPr sz="1500" u="none" strike="noStrike" cap="none">
                        <a:solidFill>
                          <a:schemeClr val="dk1"/>
                        </a:solidFill>
                      </a:endParaRPr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Establish Positive Relations (Student, Teacher, Parents)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Establish, Teach, and Acknowledge Positive Behavioral Expectations 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Support a Safe School Environment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175" marR="44175" marT="6425" marB="0" anchor="ctr">
                    <a:solidFill>
                      <a:srgbClr val="B8D9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8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Correcting Problem Behavior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Establish System to Manage Office Discipline Referrals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Support Use of Strong Classroom Management Techniques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b="0" u="none" strike="noStrike" cap="none">
                          <a:solidFill>
                            <a:schemeClr val="dk1"/>
                          </a:solidFill>
                        </a:rPr>
                        <a:t>Systematic Response to Behavior Includes Problem-Solving</a:t>
                      </a:r>
                      <a:endParaRPr sz="1500" b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175" marR="44175" marT="6425" marB="0" anchor="ctr">
                    <a:solidFill>
                      <a:srgbClr val="B8D9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r>
                        <a:rPr lang="en" sz="1500" b="1" u="none" strike="noStrike" cap="none">
                          <a:solidFill>
                            <a:schemeClr val="dk1"/>
                          </a:solidFill>
                        </a:rPr>
                        <a:t>Developing Self Discipline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Policy Commitment to Goal of Developing Self-Discipline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Social Emotional Learning (free standing or integrated within Curriculum)</a:t>
                      </a:r>
                      <a:endParaRPr sz="1100"/>
                    </a:p>
                    <a:p>
                      <a:pPr marL="596900" marR="0" lvl="1" indent="-2476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Noto Sans Symbols"/>
                        <a:buChar char="∙"/>
                      </a:pPr>
                      <a:r>
                        <a:rPr lang="en" sz="1500" u="none" strike="noStrike" cap="none">
                          <a:solidFill>
                            <a:schemeClr val="dk1"/>
                          </a:solidFill>
                        </a:rPr>
                        <a:t>Students Active in Decision-making</a:t>
                      </a:r>
                      <a:endParaRPr sz="11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>
                          <a:solidFill>
                            <a:schemeClr val="dk1"/>
                          </a:solidFill>
                        </a:rPr>
                        <a:t> </a:t>
                      </a:r>
                      <a:endParaRPr sz="12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44175" marR="44175" marT="6425" marB="0" anchor="ctr">
                    <a:solidFill>
                      <a:srgbClr val="E6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"/>
          <p:cNvSpPr txBox="1">
            <a:spLocks noGrp="1"/>
          </p:cNvSpPr>
          <p:nvPr>
            <p:ph type="title"/>
          </p:nvPr>
        </p:nvSpPr>
        <p:spPr>
          <a:xfrm>
            <a:off x="164225" y="340525"/>
            <a:ext cx="4233900" cy="14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94117"/>
              <a:buFont typeface="Calibri"/>
              <a:buNone/>
            </a:pPr>
            <a:r>
              <a:rPr lang="en" sz="3400"/>
              <a:t>3 &amp; 4 - Initiative Inventory + Systems Features</a:t>
            </a:r>
            <a:endParaRPr/>
          </a:p>
        </p:txBody>
      </p:sp>
      <p:graphicFrame>
        <p:nvGraphicFramePr>
          <p:cNvPr id="365" name="Google Shape;365;p54"/>
          <p:cNvGraphicFramePr/>
          <p:nvPr/>
        </p:nvGraphicFramePr>
        <p:xfrm>
          <a:off x="4326300" y="433910"/>
          <a:ext cx="4454050" cy="4434960"/>
        </p:xfrm>
        <a:graphic>
          <a:graphicData uri="http://schemas.openxmlformats.org/drawingml/2006/table">
            <a:tbl>
              <a:tblPr firstRow="1" bandRow="1">
                <a:noFill/>
                <a:tableStyleId>{A5FBACDD-CC60-48D4-A8C8-416027493A71}</a:tableStyleId>
              </a:tblPr>
              <a:tblGrid>
                <a:gridCol w="1219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u="none" strike="noStrike" cap="none"/>
                        <a:t>Name</a:t>
                      </a:r>
                      <a:endParaRPr sz="12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DE - PBS Project/Initiative</a:t>
                      </a:r>
                      <a:endParaRPr sz="12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Lead organization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DE Department of Education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UD Center for Disabilities Studies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Population served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MTSS – Tier 1-2-3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5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Goals of initiative 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Create safe and caring learning environments that promote the social-emotional and academic development of all children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Improve school climate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Decrease office referrals, suspensions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Decrease disproportionality rates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1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Outcomes &amp; fidelity measures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School climate data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ODR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Systems fidelity – Tier 1 &amp; Tier 2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Tier 3 – support plan fidelity (TATE)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Type of PD &amp; Coaching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In-person workshops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Online PD materials (new)</a:t>
                      </a:r>
                      <a:endParaRPr sz="11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400"/>
                        <a:t>Coaching through district staff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5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694700" cy="23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endParaRPr/>
          </a:p>
          <a:p>
            <a:pPr marL="0" lvl="0" indent="0" algn="l" rtl="0">
              <a:spcBef>
                <a:spcPts val="500"/>
              </a:spcBef>
              <a:spcAft>
                <a:spcPts val="1200"/>
              </a:spcAft>
              <a:buClr>
                <a:schemeClr val="dk2"/>
              </a:buClr>
              <a:buSzPts val="2400"/>
              <a:buNone/>
            </a:pPr>
            <a:endParaRPr/>
          </a:p>
        </p:txBody>
      </p:sp>
      <p:pic>
        <p:nvPicPr>
          <p:cNvPr id="374" name="Google Shape;374;p55"/>
          <p:cNvPicPr preferRelativeResize="0"/>
          <p:nvPr/>
        </p:nvPicPr>
        <p:blipFill rotWithShape="1">
          <a:blip r:embed="rId3">
            <a:alphaModFix/>
          </a:blip>
          <a:srcRect t="15703" b="3436"/>
          <a:stretch/>
        </p:blipFill>
        <p:spPr>
          <a:xfrm>
            <a:off x="1627350" y="957723"/>
            <a:ext cx="5982509" cy="3628105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5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Delaware’s Ongoing Integration Efforts</a:t>
            </a:r>
            <a:endParaRPr/>
          </a:p>
        </p:txBody>
      </p:sp>
      <p:sp>
        <p:nvSpPr>
          <p:cNvPr id="380" name="Google Shape;380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32400" cy="376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>
                <a:solidFill>
                  <a:srgbClr val="38761D"/>
                </a:solidFill>
              </a:rPr>
              <a:t>Glows</a:t>
            </a:r>
            <a:endParaRPr sz="2000" b="1" u="sng">
              <a:solidFill>
                <a:srgbClr val="38761D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>
                <a:solidFill>
                  <a:srgbClr val="3C4043"/>
                </a:solidFill>
                <a:highlight>
                  <a:srgbClr val="FFFFFF"/>
                </a:highlight>
              </a:rPr>
              <a:t>State ESSER II funds used to develop the Social, Emotional Well-being Plan for the state.  </a:t>
            </a:r>
            <a:endParaRPr sz="24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3C4043"/>
                </a:solidFill>
                <a:highlight>
                  <a:srgbClr val="FFFFFF"/>
                </a:highlight>
              </a:rPr>
              <a:t>Developed by integrated team</a:t>
            </a:r>
            <a:endParaRPr sz="24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>
                <a:solidFill>
                  <a:srgbClr val="3C4043"/>
                </a:solidFill>
                <a:highlight>
                  <a:srgbClr val="FFFFFF"/>
                </a:highlight>
              </a:rPr>
              <a:t>Organized SEB related training and supports using MTSS framework and Implementation Science</a:t>
            </a:r>
            <a:endParaRPr sz="24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400"/>
              <a:buChar char="○"/>
            </a:pPr>
            <a:r>
              <a:rPr lang="en" sz="2400">
                <a:solidFill>
                  <a:srgbClr val="3C4043"/>
                </a:solidFill>
                <a:highlight>
                  <a:srgbClr val="FFFFFF"/>
                </a:highlight>
              </a:rPr>
              <a:t>Monthly Newsletter</a:t>
            </a:r>
            <a:endParaRPr sz="2400">
              <a:solidFill>
                <a:srgbClr val="3C4043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Delaware’s Ongoing Integration Efforts</a:t>
            </a:r>
            <a:endParaRPr/>
          </a:p>
        </p:txBody>
      </p:sp>
      <p:sp>
        <p:nvSpPr>
          <p:cNvPr id="386" name="Google Shape;386;p57"/>
          <p:cNvSpPr txBox="1">
            <a:spLocks noGrp="1"/>
          </p:cNvSpPr>
          <p:nvPr>
            <p:ph type="body" idx="2"/>
          </p:nvPr>
        </p:nvSpPr>
        <p:spPr>
          <a:xfrm>
            <a:off x="401700" y="1131050"/>
            <a:ext cx="8149500" cy="376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rgbClr val="38761D"/>
                </a:solidFill>
              </a:rPr>
              <a:t>Grows</a:t>
            </a:r>
            <a:endParaRPr sz="1900" b="1" u="sng">
              <a:solidFill>
                <a:srgbClr val="38761D"/>
              </a:solidFill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Negotiating the grant impact on maintaining silos at State/ LEA/Schools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Separate SEL initiatives in state not connected to DE-PBS work 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457199" y="457196"/>
            <a:ext cx="8229600" cy="9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Quick Delaware &amp; Red Clay Statistics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457199" y="1319785"/>
            <a:ext cx="8229600" cy="26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5400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" sz="1800" b="1">
                <a:latin typeface="Arial"/>
                <a:ea typeface="Arial"/>
                <a:cs typeface="Arial"/>
                <a:sym typeface="Arial"/>
              </a:rPr>
              <a:t>DELAWARE INFORMATION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“The First State”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2nd Smallest State in the US with a length of 96 miles long and a width between 9 and 35 miles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3 counties with 43 LEAs – approximately 220 Public Schools with 64% involved with DE-PBS Project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</a:pPr>
            <a:r>
              <a:rPr lang="en" sz="1500" b="1">
                <a:latin typeface="Arial"/>
                <a:ea typeface="Arial"/>
                <a:cs typeface="Arial"/>
                <a:sym typeface="Arial"/>
              </a:rPr>
              <a:t>RED CLAY CONSOLIDATED SCHOOL DISTRICT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Largest public school district in the state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Serves more than 16,000 students 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254000" lvl="0" indent="-2540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" sz="1800">
                <a:latin typeface="Arial"/>
                <a:ea typeface="Arial"/>
                <a:cs typeface="Arial"/>
                <a:sym typeface="Arial"/>
              </a:rPr>
              <a:t>15 elementary schools, 6 middle schools, 5 high schools, and 4 special education schools 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1" descr="MCMP00372_000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7981" y="976373"/>
            <a:ext cx="447598" cy="95096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/>
          <p:nvPr/>
        </p:nvSpPr>
        <p:spPr>
          <a:xfrm>
            <a:off x="1314450" y="4812507"/>
            <a:ext cx="1771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19F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44100" y="2750852"/>
            <a:ext cx="2143125" cy="126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"/>
          <p:cNvSpPr/>
          <p:nvPr/>
        </p:nvSpPr>
        <p:spPr>
          <a:xfrm>
            <a:off x="884853" y="294114"/>
            <a:ext cx="1658700" cy="738600"/>
          </a:xfrm>
          <a:prstGeom prst="roundRect">
            <a:avLst>
              <a:gd name="adj" fmla="val 16667"/>
            </a:avLst>
          </a:prstGeom>
          <a:solidFill>
            <a:srgbClr val="8CB3E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Stakeholder Engagement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6664863" y="294114"/>
            <a:ext cx="1658700" cy="738600"/>
          </a:xfrm>
          <a:prstGeom prst="roundRect">
            <a:avLst>
              <a:gd name="adj" fmla="val 16667"/>
            </a:avLst>
          </a:prstGeom>
          <a:solidFill>
            <a:srgbClr val="8CB3E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Workforce Capacity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4733352" y="294114"/>
            <a:ext cx="1658700" cy="738600"/>
          </a:xfrm>
          <a:prstGeom prst="roundRect">
            <a:avLst>
              <a:gd name="adj" fmla="val 16667"/>
            </a:avLst>
          </a:prstGeom>
          <a:solidFill>
            <a:srgbClr val="8CB3E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 &amp; Systems Support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2801841" y="288823"/>
            <a:ext cx="1658700" cy="738600"/>
          </a:xfrm>
          <a:prstGeom prst="roundRect">
            <a:avLst>
              <a:gd name="adj" fmla="val 16667"/>
            </a:avLst>
          </a:prstGeom>
          <a:solidFill>
            <a:srgbClr val="8CB3E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Resource Alignment, Funding &amp; Allocation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2419933" y="1440122"/>
            <a:ext cx="4304100" cy="11010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LEADERSHIP TEAMING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294080" y="2943443"/>
            <a:ext cx="1668300" cy="74580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3737799" y="2955599"/>
            <a:ext cx="1668300" cy="74580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Coaching &amp; Technical Assistance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6181518" y="2939387"/>
            <a:ext cx="1668300" cy="74580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2296796" y="4233473"/>
            <a:ext cx="4550400" cy="547200"/>
          </a:xfrm>
          <a:prstGeom prst="roundRect">
            <a:avLst>
              <a:gd name="adj" fmla="val 16667"/>
            </a:avLst>
          </a:prstGeom>
          <a:solidFill>
            <a:srgbClr val="FBD4B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 Implementation Demonstrations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1" name="Google Shape;401;p58"/>
          <p:cNvCxnSpPr>
            <a:stCxn id="393" idx="2"/>
          </p:cNvCxnSpPr>
          <p:nvPr/>
        </p:nvCxnSpPr>
        <p:spPr>
          <a:xfrm>
            <a:off x="7494213" y="1032714"/>
            <a:ext cx="2700" cy="2298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2" name="Google Shape;402;p58"/>
          <p:cNvCxnSpPr>
            <a:stCxn id="397" idx="0"/>
          </p:cNvCxnSpPr>
          <p:nvPr/>
        </p:nvCxnSpPr>
        <p:spPr>
          <a:xfrm rot="-5400000">
            <a:off x="4545630" y="312743"/>
            <a:ext cx="213300" cy="5048100"/>
          </a:xfrm>
          <a:prstGeom prst="bentConnector2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3" name="Google Shape;403;p58"/>
          <p:cNvCxnSpPr>
            <a:stCxn id="397" idx="2"/>
          </p:cNvCxnSpPr>
          <p:nvPr/>
        </p:nvCxnSpPr>
        <p:spPr>
          <a:xfrm rot="-5400000" flipH="1">
            <a:off x="4530180" y="1287293"/>
            <a:ext cx="244200" cy="5048100"/>
          </a:xfrm>
          <a:prstGeom prst="bentConnector2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4" name="Google Shape;404;p58"/>
          <p:cNvCxnSpPr>
            <a:stCxn id="394" idx="2"/>
          </p:cNvCxnSpPr>
          <p:nvPr/>
        </p:nvCxnSpPr>
        <p:spPr>
          <a:xfrm>
            <a:off x="5562702" y="1032714"/>
            <a:ext cx="0" cy="2199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5" name="Google Shape;405;p58"/>
          <p:cNvCxnSpPr>
            <a:endCxn id="396" idx="0"/>
          </p:cNvCxnSpPr>
          <p:nvPr/>
        </p:nvCxnSpPr>
        <p:spPr>
          <a:xfrm>
            <a:off x="4571983" y="1261922"/>
            <a:ext cx="0" cy="1782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06" name="Google Shape;406;p58"/>
          <p:cNvCxnSpPr>
            <a:stCxn id="392" idx="2"/>
          </p:cNvCxnSpPr>
          <p:nvPr/>
        </p:nvCxnSpPr>
        <p:spPr>
          <a:xfrm>
            <a:off x="1714203" y="1032714"/>
            <a:ext cx="0" cy="210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7" name="Google Shape;407;p58"/>
          <p:cNvCxnSpPr>
            <a:stCxn id="395" idx="2"/>
          </p:cNvCxnSpPr>
          <p:nvPr/>
        </p:nvCxnSpPr>
        <p:spPr>
          <a:xfrm>
            <a:off x="3631191" y="1027423"/>
            <a:ext cx="0" cy="2082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8" name="Google Shape;408;p58"/>
          <p:cNvCxnSpPr/>
          <p:nvPr/>
        </p:nvCxnSpPr>
        <p:spPr>
          <a:xfrm rot="10800000">
            <a:off x="1706800" y="1234312"/>
            <a:ext cx="5780100" cy="19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09" name="Google Shape;409;p58"/>
          <p:cNvCxnSpPr/>
          <p:nvPr/>
        </p:nvCxnSpPr>
        <p:spPr>
          <a:xfrm rot="10800000">
            <a:off x="4581161" y="2724752"/>
            <a:ext cx="0" cy="2268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0" name="Google Shape;410;p58"/>
          <p:cNvCxnSpPr/>
          <p:nvPr/>
        </p:nvCxnSpPr>
        <p:spPr>
          <a:xfrm rot="10800000">
            <a:off x="7176349" y="2741252"/>
            <a:ext cx="0" cy="2103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58"/>
          <p:cNvCxnSpPr/>
          <p:nvPr/>
        </p:nvCxnSpPr>
        <p:spPr>
          <a:xfrm rot="10800000">
            <a:off x="7176349" y="3697488"/>
            <a:ext cx="0" cy="2262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58"/>
          <p:cNvCxnSpPr/>
          <p:nvPr/>
        </p:nvCxnSpPr>
        <p:spPr>
          <a:xfrm rot="10800000">
            <a:off x="4571999" y="3689379"/>
            <a:ext cx="0" cy="2262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58"/>
          <p:cNvCxnSpPr>
            <a:endCxn id="396" idx="4"/>
          </p:cNvCxnSpPr>
          <p:nvPr/>
        </p:nvCxnSpPr>
        <p:spPr>
          <a:xfrm rot="10800000">
            <a:off x="4571983" y="2541122"/>
            <a:ext cx="0" cy="1776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14" name="Google Shape;414;p58"/>
          <p:cNvSpPr/>
          <p:nvPr/>
        </p:nvSpPr>
        <p:spPr>
          <a:xfrm>
            <a:off x="2674301" y="1429539"/>
            <a:ext cx="3795300" cy="46050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Executive Functions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2674301" y="2085004"/>
            <a:ext cx="3795300" cy="460500"/>
          </a:xfrm>
          <a:prstGeom prst="ellipse">
            <a:avLst/>
          </a:prstGeom>
          <a:solidFill>
            <a:srgbClr val="FFFF00">
              <a:alpha val="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Implementation Functions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6" name="Google Shape;416;p58"/>
          <p:cNvCxnSpPr>
            <a:stCxn id="400" idx="0"/>
          </p:cNvCxnSpPr>
          <p:nvPr/>
        </p:nvCxnSpPr>
        <p:spPr>
          <a:xfrm rot="10800000" flipH="1">
            <a:off x="4571996" y="3958373"/>
            <a:ext cx="4200" cy="2751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b="1"/>
              <a:t>About Red Clay Consolidated School District</a:t>
            </a:r>
            <a:endParaRPr b="1"/>
          </a:p>
        </p:txBody>
      </p:sp>
      <p:sp>
        <p:nvSpPr>
          <p:cNvPr id="423" name="Google Shape;423;p59"/>
          <p:cNvSpPr txBox="1"/>
          <p:nvPr/>
        </p:nvSpPr>
        <p:spPr>
          <a:xfrm>
            <a:off x="723206" y="1099219"/>
            <a:ext cx="3519600" cy="2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 Schools and Programs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Elementary Schools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Middle Schools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High Schools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Specialized Programs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59"/>
          <p:cNvSpPr txBox="1"/>
          <p:nvPr/>
        </p:nvSpPr>
        <p:spPr>
          <a:xfrm>
            <a:off x="723194" y="2614669"/>
            <a:ext cx="35196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3429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" sz="17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Approximately 16,000 Students</a:t>
            </a:r>
            <a:endParaRPr sz="17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42% White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27% Hispanic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21% African American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7% Asian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3% Multi-Racial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15% English Learners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14% Special Education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73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○"/>
            </a:pPr>
            <a:r>
              <a:rPr lang="en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36% Low Income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0625" y="916250"/>
            <a:ext cx="3221275" cy="422725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Clay’s MTSS PD/TA Structures</a:t>
            </a:r>
            <a:endParaRPr b="1"/>
          </a:p>
        </p:txBody>
      </p:sp>
      <p:sp>
        <p:nvSpPr>
          <p:cNvPr id="431" name="Google Shape;431;p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 b="1">
                <a:solidFill>
                  <a:schemeClr val="dk1"/>
                </a:solidFill>
              </a:rPr>
              <a:t>District MTSS Leadership Team</a:t>
            </a:r>
            <a:endParaRPr sz="22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 b="1">
                <a:solidFill>
                  <a:schemeClr val="dk1"/>
                </a:solidFill>
              </a:rPr>
              <a:t>Team Structure &amp; Language Used:</a:t>
            </a:r>
            <a:endParaRPr sz="2200" b="1">
              <a:solidFill>
                <a:schemeClr val="dk1"/>
              </a:solidFill>
            </a:endParaRPr>
          </a:p>
          <a:p>
            <a:pPr marL="914400" lvl="1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Char char="○"/>
            </a:pPr>
            <a:r>
              <a:rPr lang="en" sz="1900">
                <a:solidFill>
                  <a:schemeClr val="dk1"/>
                </a:solidFill>
              </a:rPr>
              <a:t>Tier 1 Teams = School-wide Teams </a:t>
            </a:r>
            <a:endParaRPr sz="1900">
              <a:solidFill>
                <a:schemeClr val="dk1"/>
              </a:solidFill>
            </a:endParaRPr>
          </a:p>
          <a:p>
            <a:pPr marL="914400" lvl="1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Char char="○"/>
            </a:pPr>
            <a:r>
              <a:rPr lang="en" sz="1900">
                <a:solidFill>
                  <a:schemeClr val="dk1"/>
                </a:solidFill>
              </a:rPr>
              <a:t>Tier 2/3 Teams = Problem-Solving Teams </a:t>
            </a:r>
            <a:endParaRPr sz="1900"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 b="1">
                <a:solidFill>
                  <a:schemeClr val="dk1"/>
                </a:solidFill>
              </a:rPr>
              <a:t>Team Leaders - one per building for each tier (or co-leaders)</a:t>
            </a:r>
            <a:endParaRPr sz="22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</a:endParaRPr>
          </a:p>
          <a:p>
            <a:pPr marL="457200" lvl="0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200" b="1">
                <a:solidFill>
                  <a:schemeClr val="dk1"/>
                </a:solidFill>
              </a:rPr>
              <a:t>District Coach trains &amp; supports team leaders on the following schedule:</a:t>
            </a:r>
            <a:endParaRPr sz="2200" b="1">
              <a:solidFill>
                <a:schemeClr val="dk1"/>
              </a:solidFill>
            </a:endParaRPr>
          </a:p>
          <a:p>
            <a:pPr marL="914400" lvl="1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Char char="○"/>
            </a:pPr>
            <a:r>
              <a:rPr lang="en" sz="1900">
                <a:solidFill>
                  <a:schemeClr val="dk1"/>
                </a:solidFill>
              </a:rPr>
              <a:t>Tier 1 team leaders and Tier 2/3 leaders meet monthly</a:t>
            </a:r>
            <a:endParaRPr sz="1900">
              <a:solidFill>
                <a:schemeClr val="dk1"/>
              </a:solidFill>
            </a:endParaRPr>
          </a:p>
          <a:p>
            <a:pPr marL="914400" lvl="1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Char char="○"/>
            </a:pPr>
            <a:r>
              <a:rPr lang="en" sz="1900">
                <a:solidFill>
                  <a:schemeClr val="dk1"/>
                </a:solidFill>
              </a:rPr>
              <a:t>District coach supports building level custom PD</a:t>
            </a:r>
            <a:endParaRPr sz="1900">
              <a:solidFill>
                <a:schemeClr val="dk1"/>
              </a:solidFill>
            </a:endParaRPr>
          </a:p>
          <a:p>
            <a:pPr marL="914400" lvl="1" indent="-35782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5789"/>
              <a:buChar char="○"/>
            </a:pPr>
            <a:r>
              <a:rPr lang="en" sz="1900">
                <a:solidFill>
                  <a:schemeClr val="dk1"/>
                </a:solidFill>
              </a:rPr>
              <a:t>Maintenance - District coach meets individually with building admin and team leader throughout the year and facilitates the Tiered Fidelity Inventory Scoring in the spring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Clay’s Restorative Practices Integration Plan </a:t>
            </a:r>
            <a:endParaRPr b="1"/>
          </a:p>
        </p:txBody>
      </p:sp>
      <p:sp>
        <p:nvSpPr>
          <p:cNvPr id="437" name="Google Shape;437;p61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</a:rPr>
              <a:t>Need Identified </a:t>
            </a:r>
            <a:endParaRPr b="1">
              <a:solidFill>
                <a:srgbClr val="333333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</a:rPr>
              <a:t>Delaware State Senate Bill 85 and The School Discipline Improvement Program</a:t>
            </a:r>
            <a:endParaRPr>
              <a:solidFill>
                <a:srgbClr val="333333"/>
              </a:solidFill>
            </a:endParaRPr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■"/>
            </a:pPr>
            <a:r>
              <a:rPr lang="en">
                <a:solidFill>
                  <a:schemeClr val="dk1"/>
                </a:solidFill>
              </a:rPr>
              <a:t>Schools who have exceeded the required threshold for the same sub-group(s) for the previous 3 (three) consecutive years will be required to initiate the School Discipline Improvement planning process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Tiered Fidelity Data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>
                <a:solidFill>
                  <a:schemeClr val="dk1"/>
                </a:solidFill>
              </a:rPr>
              <a:t>Out-of-date Code of Conduct</a:t>
            </a:r>
            <a:endParaRPr>
              <a:solidFill>
                <a:schemeClr val="dk1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</a:rPr>
              <a:t>Interdepartmental Effort </a:t>
            </a:r>
            <a:endParaRPr b="1">
              <a:solidFill>
                <a:srgbClr val="333333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</a:rPr>
              <a:t>Office of Student Services</a:t>
            </a:r>
            <a:endParaRPr>
              <a:solidFill>
                <a:srgbClr val="333333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</a:rPr>
              <a:t>Office of Equity and Strategic Partnerships</a:t>
            </a:r>
            <a:endParaRPr>
              <a:solidFill>
                <a:srgbClr val="333333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Char char="○"/>
            </a:pPr>
            <a:r>
              <a:rPr lang="en">
                <a:solidFill>
                  <a:srgbClr val="333333"/>
                </a:solidFill>
              </a:rPr>
              <a:t>Operations Office</a:t>
            </a:r>
            <a:endParaRPr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</a:rPr>
              <a:t>MTSS Expert + Content Expert </a:t>
            </a:r>
            <a:endParaRPr b="1">
              <a:solidFill>
                <a:srgbClr val="333333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333333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b="1">
                <a:solidFill>
                  <a:srgbClr val="333333"/>
                </a:solidFill>
              </a:rPr>
              <a:t>Framework vs. Practices</a:t>
            </a:r>
            <a:endParaRPr b="1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Clay’s Restorative Practices Integration Plan</a:t>
            </a:r>
            <a:r>
              <a:rPr lang="en"/>
              <a:t> </a:t>
            </a:r>
            <a:endParaRPr/>
          </a:p>
        </p:txBody>
      </p:sp>
      <p:sp>
        <p:nvSpPr>
          <p:cNvPr id="443" name="Google Shape;443;p62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196700" cy="3990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</a:rPr>
              <a:t>School Level Need</a:t>
            </a:r>
            <a:endParaRPr sz="1800" b="1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33333"/>
                </a:solidFill>
              </a:rPr>
              <a:t>Thomas McKean High School</a:t>
            </a:r>
            <a:endParaRPr sz="1800" b="1">
              <a:solidFill>
                <a:srgbClr val="333333"/>
              </a:solidFill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>
                <a:solidFill>
                  <a:srgbClr val="333333"/>
                </a:solidFill>
              </a:rPr>
              <a:t>History of RP however it had not been  integrated into the system</a:t>
            </a:r>
            <a:endParaRPr sz="1800">
              <a:solidFill>
                <a:srgbClr val="333333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○"/>
            </a:pPr>
            <a:r>
              <a:rPr lang="en" sz="1600">
                <a:solidFill>
                  <a:srgbClr val="333333"/>
                </a:solidFill>
              </a:rPr>
              <a:t>Disconnect between the RP Trainer and the Tier 1 Team</a:t>
            </a:r>
            <a:endParaRPr sz="1600">
              <a:solidFill>
                <a:srgbClr val="33333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○"/>
            </a:pPr>
            <a:r>
              <a:rPr lang="en" sz="1600">
                <a:solidFill>
                  <a:srgbClr val="333333"/>
                </a:solidFill>
              </a:rPr>
              <a:t>RP not evident in general procedures for responding to behaviors of concern</a:t>
            </a:r>
            <a:endParaRPr sz="1600">
              <a:solidFill>
                <a:srgbClr val="333333"/>
              </a:solidFill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333333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Char char="○"/>
            </a:pPr>
            <a:r>
              <a:rPr lang="en" sz="1600">
                <a:solidFill>
                  <a:srgbClr val="333333"/>
                </a:solidFill>
              </a:rPr>
              <a:t>Fidelity and outcome data not collected</a:t>
            </a:r>
            <a:endParaRPr sz="160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333333"/>
              </a:solidFill>
            </a:endParaRPr>
          </a:p>
        </p:txBody>
      </p:sp>
      <p:sp>
        <p:nvSpPr>
          <p:cNvPr id="444" name="Google Shape;444;p62"/>
          <p:cNvSpPr txBox="1">
            <a:spLocks noGrp="1"/>
          </p:cNvSpPr>
          <p:nvPr>
            <p:ph type="body" idx="2"/>
          </p:nvPr>
        </p:nvSpPr>
        <p:spPr>
          <a:xfrm>
            <a:off x="4635600" y="1017725"/>
            <a:ext cx="4196700" cy="39903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District Level Need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 b="1"/>
              <a:t>Code of Conduct</a:t>
            </a:r>
            <a:endParaRPr sz="18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Out-of-date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Counterintuitive to RP integration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Punitive consequences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Not connected to MTSS </a:t>
            </a:r>
            <a:endParaRPr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Clay’s Restorative Practices Integration Plan </a:t>
            </a:r>
            <a:endParaRPr b="1"/>
          </a:p>
        </p:txBody>
      </p:sp>
      <p:sp>
        <p:nvSpPr>
          <p:cNvPr id="450" name="Google Shape;450;p63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4260300" cy="3909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accent1"/>
                </a:solidFill>
              </a:rPr>
              <a:t>School Level Planning</a:t>
            </a:r>
            <a:endParaRPr sz="2100" b="1">
              <a:solidFill>
                <a:schemeClr val="accen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67">
              <a:solidFill>
                <a:schemeClr val="accent1"/>
              </a:solidFill>
            </a:endParaRPr>
          </a:p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Professional Development</a:t>
            </a:r>
            <a:endParaRPr sz="2100"/>
          </a:p>
          <a:p>
            <a:pPr marL="914400" lvl="1" indent="-317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50"/>
              <a:t>3 sessions  </a:t>
            </a:r>
            <a:endParaRPr sz="1650"/>
          </a:p>
          <a:p>
            <a:pPr marL="914400" lvl="1" indent="-31765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50"/>
              <a:t>Focused on Proactive Circles and Affective Statements and Questions and increasing understanding of how RP fits within the context of MTSS</a:t>
            </a:r>
            <a:endParaRPr sz="165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50"/>
          </a:p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Coaching and TA</a:t>
            </a:r>
            <a:endParaRPr sz="2100"/>
          </a:p>
          <a:p>
            <a:pPr marL="914400" lvl="1" indent="-320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Monthly District Tier 1 Leader meetings</a:t>
            </a:r>
            <a:endParaRPr sz="1700"/>
          </a:p>
          <a:p>
            <a:pPr marL="914400" lvl="1" indent="-320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One-on-one Coaching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1"/>
          </a:p>
          <a:p>
            <a:pPr marL="457200" lvl="0" indent="-34194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100"/>
              <a:t>Evaluation - fidelity and outcome</a:t>
            </a:r>
            <a:endParaRPr sz="2100"/>
          </a:p>
          <a:p>
            <a:pPr marL="914400" lvl="1" indent="-320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Staff report - # of Circles facilitated and perception of the impact </a:t>
            </a:r>
            <a:endParaRPr sz="1700"/>
          </a:p>
          <a:p>
            <a:pPr marL="914400" lvl="1" indent="-32035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700"/>
              <a:t>School Climate Survey - punitive and positive techniques subscales </a:t>
            </a:r>
            <a:endParaRPr sz="1700"/>
          </a:p>
        </p:txBody>
      </p:sp>
      <p:sp>
        <p:nvSpPr>
          <p:cNvPr id="451" name="Google Shape;451;p63"/>
          <p:cNvSpPr txBox="1">
            <a:spLocks noGrp="1"/>
          </p:cNvSpPr>
          <p:nvPr>
            <p:ph type="body" idx="2"/>
          </p:nvPr>
        </p:nvSpPr>
        <p:spPr>
          <a:xfrm>
            <a:off x="4682050" y="1017725"/>
            <a:ext cx="4150200" cy="39099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District Level Planning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District MTSS Leadership Team initiated district level asset mapping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MTSS Coaches joined the Code of Conduct Revision Committee 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3 days of summer professional learning with  administrators, MTSS Leaders &amp; Diversity Champions</a:t>
            </a:r>
            <a:endParaRPr sz="1600"/>
          </a:p>
          <a:p>
            <a:pPr marL="91440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 i="1"/>
              <a:t>Introduction to Restorative Practices and MTSS Integration and Alignment</a:t>
            </a:r>
            <a:endParaRPr sz="1600"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Clay’s Restorative Practices Integration Plan</a:t>
            </a:r>
            <a:r>
              <a:rPr lang="en"/>
              <a:t> </a:t>
            </a:r>
            <a:endParaRPr/>
          </a:p>
        </p:txBody>
      </p:sp>
      <p:sp>
        <p:nvSpPr>
          <p:cNvPr id="457" name="Google Shape;457;p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0300" cy="376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1"/>
                </a:solidFill>
              </a:rPr>
              <a:t>School Level Strategy </a:t>
            </a:r>
            <a:r>
              <a:rPr lang="en" sz="1800" b="1" u="sng">
                <a:solidFill>
                  <a:schemeClr val="accent1"/>
                </a:solidFill>
              </a:rPr>
              <a:t>Glows</a:t>
            </a:r>
            <a:endParaRPr sz="1800" b="1" u="sng">
              <a:solidFill>
                <a:schemeClr val="accent1"/>
              </a:solidFill>
            </a:endParaRPr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Leveraged staff’s prior knowledge of trauma-informed care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RP Trainer joined the Tier 1 Team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Three professional development sessions were facilitate with staff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2258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Encouraged staff to use the SW behavior expectations as the foundation for setting the Circle agreements</a:t>
            </a:r>
            <a:endParaRPr sz="16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10832" algn="l" rtl="0">
              <a:spcBef>
                <a:spcPts val="0"/>
              </a:spcBef>
              <a:spcAft>
                <a:spcPts val="0"/>
              </a:spcAft>
              <a:buSzPct val="87500"/>
              <a:buChar char="●"/>
            </a:pPr>
            <a:r>
              <a:rPr lang="en" sz="1600"/>
              <a:t>Fidelity and outcome data was collected</a:t>
            </a:r>
            <a:r>
              <a:rPr lang="en"/>
              <a:t> </a:t>
            </a:r>
            <a:endParaRPr/>
          </a:p>
        </p:txBody>
      </p:sp>
      <p:sp>
        <p:nvSpPr>
          <p:cNvPr id="458" name="Google Shape;458;p64"/>
          <p:cNvSpPr txBox="1">
            <a:spLocks noGrp="1"/>
          </p:cNvSpPr>
          <p:nvPr>
            <p:ph type="body" idx="2"/>
          </p:nvPr>
        </p:nvSpPr>
        <p:spPr>
          <a:xfrm>
            <a:off x="4662000" y="1152475"/>
            <a:ext cx="4170300" cy="376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1"/>
                </a:solidFill>
              </a:rPr>
              <a:t>School Strategy </a:t>
            </a:r>
            <a:r>
              <a:rPr lang="en" sz="1700" b="1" u="sng">
                <a:solidFill>
                  <a:schemeClr val="accent1"/>
                </a:solidFill>
              </a:rPr>
              <a:t>Grows</a:t>
            </a:r>
            <a:endParaRPr sz="1700" b="1" u="sng">
              <a:solidFill>
                <a:schemeClr val="accent1"/>
              </a:solidFill>
            </a:endParaRPr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Increase the number of professional development sessions</a:t>
            </a:r>
            <a:endParaRPr sz="1700"/>
          </a:p>
          <a:p>
            <a:pPr marL="91440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Add Tier 2 and Tier 3 Responsive Circles </a:t>
            </a:r>
            <a:endParaRPr sz="1500"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Include student voice in the data collection process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Explicitly embed RP into the general procedures for responding to behaviors of concern 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Develop inventory of current related initiatives (i.e. connect RP and AVID)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Facilitate a family symposium </a:t>
            </a:r>
            <a:endParaRPr sz="17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Red Clay’s Restorative Practices Integration Plan</a:t>
            </a:r>
            <a:r>
              <a:rPr lang="en"/>
              <a:t> </a:t>
            </a:r>
            <a:endParaRPr/>
          </a:p>
        </p:txBody>
      </p:sp>
      <p:sp>
        <p:nvSpPr>
          <p:cNvPr id="464" name="Google Shape;464;p6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70300" cy="376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0000"/>
                </a:solidFill>
              </a:rPr>
              <a:t>District Level Strategy </a:t>
            </a:r>
            <a:r>
              <a:rPr lang="en" sz="1700" b="1" u="sng">
                <a:solidFill>
                  <a:srgbClr val="FF0000"/>
                </a:solidFill>
              </a:rPr>
              <a:t>Glows</a:t>
            </a:r>
            <a:endParaRPr sz="1700" b="1" u="sng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</a:endParaRPr>
          </a:p>
          <a:p>
            <a:pPr marL="45720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District MTSS Leadership Team began asset mapping</a:t>
            </a:r>
            <a:endParaRPr sz="16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MTSS Coaches joined the District Code of Conduct Revision Committee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Facilitated 3 full day sessions of professional learning for administrators, MTSS Leaders and Diversity Champions</a:t>
            </a:r>
            <a:endParaRPr sz="1600"/>
          </a:p>
          <a:p>
            <a:pPr marL="914400" lvl="1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" sz="1600" i="1"/>
              <a:t>Introduction to Restorative Practices and MTSS Integration and Alignment</a:t>
            </a:r>
            <a:endParaRPr sz="1600" i="1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225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600"/>
              <a:t>Leveraged staff’s prior knowledge of trauma-informed care</a:t>
            </a:r>
            <a:endParaRPr/>
          </a:p>
        </p:txBody>
      </p:sp>
      <p:sp>
        <p:nvSpPr>
          <p:cNvPr id="465" name="Google Shape;465;p65"/>
          <p:cNvSpPr txBox="1">
            <a:spLocks noGrp="1"/>
          </p:cNvSpPr>
          <p:nvPr>
            <p:ph type="body" idx="2"/>
          </p:nvPr>
        </p:nvSpPr>
        <p:spPr>
          <a:xfrm>
            <a:off x="4662000" y="1152475"/>
            <a:ext cx="4170300" cy="37698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FF0000"/>
                </a:solidFill>
              </a:rPr>
              <a:t>District Level Strategy </a:t>
            </a:r>
            <a:r>
              <a:rPr lang="en" sz="1700" b="1" u="sng">
                <a:solidFill>
                  <a:srgbClr val="FF0000"/>
                </a:solidFill>
              </a:rPr>
              <a:t>Grows</a:t>
            </a:r>
            <a:endParaRPr sz="1700" b="1" u="sng">
              <a:solidFill>
                <a:srgbClr val="FF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District MTSS Leadership Team to continue asset mapping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Fully embed RP as a focus of the District MTSS Leadership Team</a:t>
            </a:r>
            <a:endParaRPr sz="17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Increase the number of professional development sessions offered </a:t>
            </a: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/>
        </p:nvSpPr>
        <p:spPr>
          <a:xfrm>
            <a:off x="172666" y="116732"/>
            <a:ext cx="8798700" cy="4971000"/>
          </a:xfrm>
          <a:prstGeom prst="rect">
            <a:avLst/>
          </a:prstGeom>
          <a:noFill/>
          <a:ln w="139700" cap="flat" cmpd="tri">
            <a:solidFill>
              <a:srgbClr val="2F5496">
                <a:alpha val="619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471" name="Google Shape;471;p66"/>
          <p:cNvSpPr txBox="1"/>
          <p:nvPr/>
        </p:nvSpPr>
        <p:spPr>
          <a:xfrm>
            <a:off x="442609" y="730114"/>
            <a:ext cx="8258700" cy="42456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2F549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rgbClr val="134263"/>
              </a:buClr>
              <a:buSzPts val="2400"/>
              <a:buChar char="•"/>
            </a:pPr>
            <a:r>
              <a:rPr lang="en" sz="2400">
                <a:solidFill>
                  <a:srgbClr val="3C4043"/>
                </a:solidFill>
                <a:highlight>
                  <a:srgbClr val="FFFFFF"/>
                </a:highlight>
              </a:rPr>
              <a:t>What are alignment successes you've had?  What strategies did you use?</a:t>
            </a:r>
            <a:endParaRPr sz="2400">
              <a:solidFill>
                <a:srgbClr val="134263"/>
              </a:solidFill>
            </a:endParaRPr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rgbClr val="134263"/>
              </a:buClr>
              <a:buSzPts val="2400"/>
              <a:buChar char="•"/>
            </a:pPr>
            <a:r>
              <a:rPr lang="en" sz="2400" i="0" u="none" strike="noStrike">
                <a:solidFill>
                  <a:srgbClr val="134263"/>
                </a:solidFill>
              </a:rPr>
              <a:t>What was your biggest takeaway from this session? </a:t>
            </a:r>
            <a:r>
              <a:rPr lang="en" sz="2400" i="0">
                <a:solidFill>
                  <a:srgbClr val="000000"/>
                </a:solidFill>
              </a:rPr>
              <a:t>​</a:t>
            </a:r>
            <a:endParaRPr sz="2400"/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rgbClr val="134263"/>
              </a:buClr>
              <a:buSzPts val="2400"/>
              <a:buChar char="•"/>
            </a:pPr>
            <a:r>
              <a:rPr lang="en" sz="2400" i="0" u="none" strike="noStrike">
                <a:solidFill>
                  <a:srgbClr val="134263"/>
                </a:solidFill>
              </a:rPr>
              <a:t>What will you bring back to your organization? </a:t>
            </a:r>
            <a:r>
              <a:rPr lang="en" sz="2400" i="0">
                <a:solidFill>
                  <a:srgbClr val="000000"/>
                </a:solidFill>
              </a:rPr>
              <a:t>​Ne</a:t>
            </a:r>
            <a:r>
              <a:rPr lang="en" sz="2400"/>
              <a:t>xt steps?</a:t>
            </a:r>
            <a:endParaRPr sz="2400"/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rgbClr val="134263"/>
              </a:buClr>
              <a:buSzPts val="2400"/>
              <a:buChar char="•"/>
            </a:pPr>
            <a:r>
              <a:rPr lang="en" sz="2400" i="0" u="none" strike="noStrike">
                <a:solidFill>
                  <a:srgbClr val="134263"/>
                </a:solidFill>
              </a:rPr>
              <a:t>How does the content in this strand align with the work you are already doing? </a:t>
            </a:r>
            <a:r>
              <a:rPr lang="en" sz="2400" i="0">
                <a:solidFill>
                  <a:srgbClr val="000000"/>
                </a:solidFill>
              </a:rPr>
              <a:t>​</a:t>
            </a:r>
            <a:endParaRPr sz="2400"/>
          </a:p>
          <a:p>
            <a:pPr marL="215900" marR="0" lvl="0" indent="-215900" algn="l" rtl="0">
              <a:spcBef>
                <a:spcPts val="1400"/>
              </a:spcBef>
              <a:spcAft>
                <a:spcPts val="0"/>
              </a:spcAft>
              <a:buClr>
                <a:srgbClr val="134263"/>
              </a:buClr>
              <a:buSzPts val="2400"/>
              <a:buChar char="•"/>
            </a:pPr>
            <a:r>
              <a:rPr lang="en" sz="2400" i="0" u="none" strike="noStrike">
                <a:solidFill>
                  <a:srgbClr val="134263"/>
                </a:solidFill>
              </a:rPr>
              <a:t>What do you want to learn more about?</a:t>
            </a:r>
            <a:r>
              <a:rPr lang="en" sz="2400" i="0">
                <a:solidFill>
                  <a:srgbClr val="000000"/>
                </a:solidFill>
              </a:rPr>
              <a:t>​</a:t>
            </a:r>
            <a:endParaRPr sz="2400"/>
          </a:p>
          <a:p>
            <a:pPr marL="215900" marR="0" lvl="0" indent="-7620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endParaRPr sz="2100" b="0" i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66"/>
          <p:cNvSpPr/>
          <p:nvPr/>
        </p:nvSpPr>
        <p:spPr>
          <a:xfrm>
            <a:off x="6741268" y="3049621"/>
            <a:ext cx="5034300" cy="4406700"/>
          </a:xfrm>
          <a:prstGeom prst="pie">
            <a:avLst>
              <a:gd name="adj1" fmla="val 10799999"/>
              <a:gd name="adj2" fmla="val 16203748"/>
            </a:avLst>
          </a:prstGeom>
          <a:solidFill>
            <a:schemeClr val="lt1"/>
          </a:solidFill>
          <a:ln w="228600" cap="flat" cmpd="tri">
            <a:solidFill>
              <a:srgbClr val="2F5496">
                <a:alpha val="619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3" name="Google Shape;473;p6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927" y="3357545"/>
            <a:ext cx="1819073" cy="187107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6"/>
          <p:cNvSpPr/>
          <p:nvPr/>
        </p:nvSpPr>
        <p:spPr>
          <a:xfrm>
            <a:off x="1194152" y="217258"/>
            <a:ext cx="67557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E79"/>
              </a:buClr>
              <a:buSzPts val="2700"/>
              <a:buFont typeface="Arial"/>
              <a:buNone/>
            </a:pPr>
            <a:r>
              <a:rPr lang="en" sz="2700" b="1" i="0" u="none" strike="noStrike" cap="none">
                <a:solidFill>
                  <a:srgbClr val="1F4E79"/>
                </a:solidFill>
                <a:latin typeface="Arial"/>
                <a:ea typeface="Arial"/>
                <a:cs typeface="Arial"/>
                <a:sym typeface="Arial"/>
              </a:rPr>
              <a:t>ROUNDTABLE DISCUSSION PROMPTS</a:t>
            </a:r>
            <a:endParaRPr sz="180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6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/>
        </a:solid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7"/>
          <p:cNvSpPr txBox="1"/>
          <p:nvPr/>
        </p:nvSpPr>
        <p:spPr>
          <a:xfrm>
            <a:off x="172666" y="116732"/>
            <a:ext cx="8798700" cy="4971000"/>
          </a:xfrm>
          <a:prstGeom prst="rect">
            <a:avLst/>
          </a:prstGeom>
          <a:noFill/>
          <a:ln w="139700" cap="flat" cmpd="tri">
            <a:solidFill>
              <a:srgbClr val="2F5496">
                <a:alpha val="6196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/>
          </a:p>
        </p:txBody>
      </p:sp>
      <p:sp>
        <p:nvSpPr>
          <p:cNvPr id="481" name="Google Shape;481;p67"/>
          <p:cNvSpPr/>
          <p:nvPr/>
        </p:nvSpPr>
        <p:spPr>
          <a:xfrm>
            <a:off x="6741268" y="3049621"/>
            <a:ext cx="5034300" cy="4406700"/>
          </a:xfrm>
          <a:prstGeom prst="pie">
            <a:avLst>
              <a:gd name="adj1" fmla="val 10799999"/>
              <a:gd name="adj2" fmla="val 16203748"/>
            </a:avLst>
          </a:prstGeom>
          <a:solidFill>
            <a:schemeClr val="lt1"/>
          </a:solidFill>
          <a:ln w="228600" cap="flat" cmpd="tri">
            <a:solidFill>
              <a:srgbClr val="2F5496">
                <a:alpha val="6196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67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4927" y="3357545"/>
            <a:ext cx="1819073" cy="187107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67"/>
          <p:cNvSpPr/>
          <p:nvPr/>
        </p:nvSpPr>
        <p:spPr>
          <a:xfrm>
            <a:off x="0" y="0"/>
            <a:ext cx="91440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7"/>
          <p:cNvSpPr txBox="1">
            <a:spLocks noGrp="1"/>
          </p:cNvSpPr>
          <p:nvPr>
            <p:ph type="subTitle" idx="1"/>
          </p:nvPr>
        </p:nvSpPr>
        <p:spPr>
          <a:xfrm>
            <a:off x="1143000" y="821993"/>
            <a:ext cx="6858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">
                <a:solidFill>
                  <a:srgbClr val="002060"/>
                </a:solidFill>
              </a:rPr>
              <a:t>Your feedback is critical to future planning of this event.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" b="1">
                <a:solidFill>
                  <a:srgbClr val="002060"/>
                </a:solidFill>
              </a:rPr>
              <a:t>PLEASE</a:t>
            </a:r>
            <a:r>
              <a:rPr lang="en">
                <a:solidFill>
                  <a:srgbClr val="002060"/>
                </a:solidFill>
              </a:rPr>
              <a:t> take a moment to share your valuable insight!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</a:pPr>
            <a:r>
              <a:rPr lang="en" b="1">
                <a:solidFill>
                  <a:srgbClr val="002060"/>
                </a:solidFill>
              </a:rPr>
              <a:t>THANK YOU!</a:t>
            </a:r>
            <a:endParaRPr/>
          </a:p>
        </p:txBody>
      </p:sp>
      <p:sp>
        <p:nvSpPr>
          <p:cNvPr id="485" name="Google Shape;485;p67"/>
          <p:cNvSpPr txBox="1">
            <a:spLocks noGrp="1"/>
          </p:cNvSpPr>
          <p:nvPr>
            <p:ph type="ctrTitle"/>
          </p:nvPr>
        </p:nvSpPr>
        <p:spPr>
          <a:xfrm>
            <a:off x="496111" y="217766"/>
            <a:ext cx="81519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500"/>
              <a:buFont typeface="Arial"/>
              <a:buNone/>
            </a:pPr>
            <a:r>
              <a:rPr lang="en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Session Evaluation</a:t>
            </a:r>
            <a:endParaRPr/>
          </a:p>
        </p:txBody>
      </p:sp>
      <p:sp>
        <p:nvSpPr>
          <p:cNvPr id="486" name="Google Shape;486;p67"/>
          <p:cNvSpPr txBox="1"/>
          <p:nvPr/>
        </p:nvSpPr>
        <p:spPr>
          <a:xfrm>
            <a:off x="2132782" y="4500263"/>
            <a:ext cx="42315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https://bit.ly/NEPBISForum2022</a:t>
            </a:r>
            <a:endParaRPr sz="1100"/>
          </a:p>
        </p:txBody>
      </p:sp>
      <p:pic>
        <p:nvPicPr>
          <p:cNvPr id="487" name="Google Shape;487;p67" descr="Qr cod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5713" y="1759279"/>
            <a:ext cx="2571091" cy="2571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 txBox="1">
            <a:spLocks noGrp="1"/>
          </p:cNvSpPr>
          <p:nvPr>
            <p:ph type="title"/>
          </p:nvPr>
        </p:nvSpPr>
        <p:spPr>
          <a:xfrm>
            <a:off x="375075" y="1462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Overview</a:t>
            </a:r>
            <a:endParaRPr sz="3600"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1"/>
          </p:nvPr>
        </p:nvSpPr>
        <p:spPr>
          <a:xfrm>
            <a:off x="708600" y="1152475"/>
            <a:ext cx="7883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Why integration and alignment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Us</a:t>
            </a: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ing the PBIS Technical Guide for Alignment </a:t>
            </a:r>
            <a:endParaRPr sz="2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highlight>
                  <a:schemeClr val="lt1"/>
                </a:highlight>
              </a:rPr>
              <a:t>State examples/stra</a:t>
            </a:r>
            <a:r>
              <a:rPr lang="en" sz="2400">
                <a:solidFill>
                  <a:schemeClr val="dk1"/>
                </a:solidFill>
              </a:rPr>
              <a:t>tegies for integrating PBIS and SEL as part of Self-discipline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District and school examples for integrating PBIS and Restorative Practices 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Roundtable discussion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3879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b="1">
                <a:solidFill>
                  <a:schemeClr val="dk2"/>
                </a:solidFill>
              </a:rPr>
              <a:t>TURN &amp; TALK </a:t>
            </a:r>
            <a:endParaRPr sz="3000"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527225" y="1070875"/>
            <a:ext cx="717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79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058">
                <a:solidFill>
                  <a:schemeClr val="dk1"/>
                </a:solidFill>
              </a:rPr>
              <a:t>Share the names of initiatives or practices related to the social, emotional or behavioral wellbeing of students your school or district has engaged over the last 2 years</a:t>
            </a:r>
            <a:endParaRPr sz="3058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58">
              <a:solidFill>
                <a:schemeClr val="dk1"/>
              </a:solidFill>
            </a:endParaRPr>
          </a:p>
          <a:p>
            <a:pPr marL="457200" lvl="0" indent="-379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" sz="3058">
                <a:solidFill>
                  <a:schemeClr val="dk1"/>
                </a:solidFill>
              </a:rPr>
              <a:t>When you think about your experiences with integration what comes to mind?</a:t>
            </a:r>
            <a:endParaRPr sz="3058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800"/>
          </a:p>
        </p:txBody>
      </p:sp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6975" y="3014950"/>
            <a:ext cx="3257477" cy="217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/>
        </p:nvSpPr>
        <p:spPr>
          <a:xfrm>
            <a:off x="350175" y="492425"/>
            <a:ext cx="49137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“</a:t>
            </a:r>
            <a:r>
              <a:rPr lang="en" sz="2600">
                <a:solidFill>
                  <a:schemeClr val="dk1"/>
                </a:solidFill>
              </a:rPr>
              <a:t>One of the major variables affecting </a:t>
            </a:r>
            <a:r>
              <a:rPr lang="en" sz="2600" b="1">
                <a:solidFill>
                  <a:schemeClr val="dk1"/>
                </a:solidFill>
              </a:rPr>
              <a:t>sustained implementation</a:t>
            </a:r>
            <a:r>
              <a:rPr lang="en" sz="2600">
                <a:solidFill>
                  <a:schemeClr val="dk1"/>
                </a:solidFill>
              </a:rPr>
              <a:t> of effective practices is the </a:t>
            </a:r>
            <a:r>
              <a:rPr lang="en" sz="2600" b="1">
                <a:solidFill>
                  <a:schemeClr val="dk1"/>
                </a:solidFill>
              </a:rPr>
              <a:t>introduction of new initiatives</a:t>
            </a:r>
            <a:r>
              <a:rPr lang="en" sz="2600">
                <a:solidFill>
                  <a:schemeClr val="dk1"/>
                </a:solidFill>
              </a:rPr>
              <a:t> that either (a) </a:t>
            </a:r>
            <a:r>
              <a:rPr lang="en" sz="2600" b="1">
                <a:solidFill>
                  <a:schemeClr val="dk1"/>
                </a:solidFill>
              </a:rPr>
              <a:t>compete with resources </a:t>
            </a:r>
            <a:r>
              <a:rPr lang="en" sz="2600">
                <a:solidFill>
                  <a:schemeClr val="dk1"/>
                </a:solidFill>
              </a:rPr>
              <a:t>needed for sustained implementation or (b) </a:t>
            </a:r>
            <a:r>
              <a:rPr lang="en" sz="2600" b="1">
                <a:solidFill>
                  <a:schemeClr val="dk1"/>
                </a:solidFill>
              </a:rPr>
              <a:t>contradict</a:t>
            </a:r>
            <a:r>
              <a:rPr lang="en" sz="2600">
                <a:solidFill>
                  <a:schemeClr val="dk1"/>
                </a:solidFill>
              </a:rPr>
              <a:t> existing initiatives.”</a:t>
            </a:r>
            <a:r>
              <a:rPr lang="en" sz="2400">
                <a:solidFill>
                  <a:schemeClr val="dk1"/>
                </a:solidFill>
              </a:rPr>
              <a:t> 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McIntosh (2015)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351" y="1138950"/>
            <a:ext cx="3695824" cy="246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226175" y="126800"/>
            <a:ext cx="75141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rbel"/>
              <a:buNone/>
            </a:pPr>
            <a:r>
              <a:rPr lang="en" sz="4400"/>
              <a:t>Why Integrate or Align?</a:t>
            </a:r>
            <a:endParaRPr sz="4400"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1"/>
          </p:nvPr>
        </p:nvSpPr>
        <p:spPr>
          <a:xfrm>
            <a:off x="378900" y="1887925"/>
            <a:ext cx="7758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8034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Reduce fragmentation, redundancy and conflict</a:t>
            </a:r>
            <a:endParaRPr sz="2400"/>
          </a:p>
          <a:p>
            <a:pPr marL="285750" lvl="0" indent="-180340" algn="l" rtl="0">
              <a:spcBef>
                <a:spcPts val="116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Increase fidelity; Multiple initiatives in silos often result in none achieving fidelity - </a:t>
            </a:r>
            <a:r>
              <a:rPr lang="en" sz="2400" i="1"/>
              <a:t>aka: it is too hard to do all the things</a:t>
            </a:r>
            <a:endParaRPr sz="2400" i="1"/>
          </a:p>
          <a:p>
            <a:pPr marL="285750" lvl="0" indent="-180340" algn="l" rtl="0">
              <a:spcBef>
                <a:spcPts val="116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 Build on initiatives by leveraging funding, training, coaching and evaluation in </a:t>
            </a:r>
            <a:r>
              <a:rPr lang="en" sz="2400" b="1"/>
              <a:t>ways to improve </a:t>
            </a:r>
            <a:r>
              <a:rPr lang="en" sz="2400"/>
              <a:t>MTSS implementation </a:t>
            </a:r>
            <a:endParaRPr sz="2400"/>
          </a:p>
          <a:p>
            <a:pPr marL="285750" lvl="0" indent="-180340" algn="l" rtl="0">
              <a:spcBef>
                <a:spcPts val="124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 Support efficient, effective, sustainable and scalable practices</a:t>
            </a:r>
            <a:endParaRPr sz="2400"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7900" y="-15025"/>
            <a:ext cx="2228775" cy="164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375" y="358125"/>
            <a:ext cx="6712908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6"/>
          <p:cNvSpPr txBox="1"/>
          <p:nvPr/>
        </p:nvSpPr>
        <p:spPr>
          <a:xfrm>
            <a:off x="1639050" y="899150"/>
            <a:ext cx="1929000" cy="404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Integrated</a:t>
            </a:r>
            <a:endParaRPr sz="1800" b="1"/>
          </a:p>
        </p:txBody>
      </p:sp>
      <p:sp>
        <p:nvSpPr>
          <p:cNvPr id="202" name="Google Shape;202;p36"/>
          <p:cNvSpPr txBox="1"/>
          <p:nvPr/>
        </p:nvSpPr>
        <p:spPr>
          <a:xfrm>
            <a:off x="5615950" y="906775"/>
            <a:ext cx="1554600" cy="4047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Siloed</a:t>
            </a:r>
            <a:endParaRPr sz="1800"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7" descr="A picture containing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2925" y="4647288"/>
            <a:ext cx="1058780" cy="420471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 txBox="1">
            <a:spLocks noGrp="1"/>
          </p:cNvSpPr>
          <p:nvPr>
            <p:ph type="title"/>
          </p:nvPr>
        </p:nvSpPr>
        <p:spPr>
          <a:xfrm>
            <a:off x="276000" y="2694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7"/>
          <p:cNvSpPr txBox="1"/>
          <p:nvPr/>
        </p:nvSpPr>
        <p:spPr>
          <a:xfrm>
            <a:off x="146075" y="1394025"/>
            <a:ext cx="5221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675" y="1076000"/>
            <a:ext cx="3471624" cy="33283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2117</Words>
  <Application>Microsoft Office PowerPoint</Application>
  <PresentationFormat>On-screen Show (16:9)</PresentationFormat>
  <Paragraphs>372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Noto Sans Symbols</vt:lpstr>
      <vt:lpstr>Corbel</vt:lpstr>
      <vt:lpstr>Arial</vt:lpstr>
      <vt:lpstr>Helvetica Neue</vt:lpstr>
      <vt:lpstr>Calibri</vt:lpstr>
      <vt:lpstr>Simple Light</vt:lpstr>
      <vt:lpstr>Office Theme</vt:lpstr>
      <vt:lpstr>Custom</vt:lpstr>
      <vt:lpstr>Using MTSS to Align &amp; Integrate  SEB Practices  </vt:lpstr>
      <vt:lpstr>The Delaware Positive Behavior Support Project is a collaboration with the DE Department of Education, the UD Center for Disabilities Studies, and Delaware Public Schools.  Vision create safe and caring learning environments to promote the social-emotional and academic development of all children. </vt:lpstr>
      <vt:lpstr>Quick Delaware &amp; Red Clay Statistics</vt:lpstr>
      <vt:lpstr>Overview</vt:lpstr>
      <vt:lpstr>TURN &amp; TALK </vt:lpstr>
      <vt:lpstr>PowerPoint Presentation</vt:lpstr>
      <vt:lpstr>Why Integrate or Align?</vt:lpstr>
      <vt:lpstr>PowerPoint Presentation</vt:lpstr>
      <vt:lpstr>   </vt:lpstr>
      <vt:lpstr>Supporting Integration  and Alignment across the Cascade</vt:lpstr>
      <vt:lpstr>PBIS Technical Guide for Alignment</vt:lpstr>
      <vt:lpstr>Initiatives/Programs/Practices Understanding -&gt; Alignment</vt:lpstr>
      <vt:lpstr>Coordinate and lead process with executive level team  </vt:lpstr>
      <vt:lpstr>2.  Define the valued outcome(s) to be achieved</vt:lpstr>
      <vt:lpstr>3. Develop inventory of current related initiatives</vt:lpstr>
      <vt:lpstr>4. Identify core systems features for initiatives targeted for alignment</vt:lpstr>
      <vt:lpstr>5.  Analyze and make decisions for alignment of initiatives.</vt:lpstr>
      <vt:lpstr>6.  Design the plan for effective alignment including evaluation, implementation, and professional development. </vt:lpstr>
      <vt:lpstr>Delaware’s approach to PBIS</vt:lpstr>
      <vt:lpstr> </vt:lpstr>
      <vt:lpstr>PowerPoint Presentation</vt:lpstr>
      <vt:lpstr>Integration Team &amp; Process</vt:lpstr>
      <vt:lpstr>Redefining Vision &amp; Key Features of DE-PBS </vt:lpstr>
      <vt:lpstr>Aligning Social-Emotional Learning &amp; PBIS at the State Level</vt:lpstr>
      <vt:lpstr>PowerPoint Presentation</vt:lpstr>
      <vt:lpstr>3 &amp; 4 - Initiative Inventory + Systems Features</vt:lpstr>
      <vt:lpstr>PowerPoint Presentation</vt:lpstr>
      <vt:lpstr>Delaware’s Ongoing Integration Efforts</vt:lpstr>
      <vt:lpstr>Delaware’s Ongoing Integration Efforts</vt:lpstr>
      <vt:lpstr>PowerPoint Presentation</vt:lpstr>
      <vt:lpstr>About Red Clay Consolidated School District</vt:lpstr>
      <vt:lpstr>Red Clay’s MTSS PD/TA Structures</vt:lpstr>
      <vt:lpstr>Red Clay’s Restorative Practices Integration Plan </vt:lpstr>
      <vt:lpstr>Red Clay’s Restorative Practices Integration Plan </vt:lpstr>
      <vt:lpstr>Red Clay’s Restorative Practices Integration Plan </vt:lpstr>
      <vt:lpstr>Red Clay’s Restorative Practices Integration Plan </vt:lpstr>
      <vt:lpstr>Red Clay’s Restorative Practices Integration Plan </vt:lpstr>
      <vt:lpstr>PowerPoint Presentation</vt:lpstr>
      <vt:lpstr>Session Evaluation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MTSS to Align &amp; Integrate  SEB Practices  </dc:title>
  <dc:creator>Hearn, Sarah</dc:creator>
  <cp:lastModifiedBy>Hearn, Sarah</cp:lastModifiedBy>
  <cp:revision>1</cp:revision>
  <dcterms:modified xsi:type="dcterms:W3CDTF">2022-05-12T11:56:03Z</dcterms:modified>
</cp:coreProperties>
</file>