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Comfortaa" pitchFamily="2" charset="0"/>
      <p:regular r:id="rId42"/>
      <p:bold r:id="rId43"/>
    </p:embeddedFont>
    <p:embeddedFont>
      <p:font typeface="Open Sans" panose="020B0606030504020204" pitchFamily="34" charset="0"/>
      <p:regular r:id="rId44"/>
      <p:bold r:id="rId45"/>
      <p:italic r:id="rId46"/>
      <p:boldItalic r:id="rId47"/>
    </p:embeddedFont>
    <p:embeddedFont>
      <p:font typeface="Open Sans Light" panose="020B0306030504020204" pitchFamily="34" charset="0"/>
      <p:regular r:id="rId48"/>
      <p:bold r:id="rId49"/>
      <p:italic r:id="rId50"/>
      <p:boldItalic r:id="rId51"/>
    </p:embeddedFont>
    <p:embeddedFont>
      <p:font typeface="Proxima Nova" panose="02000506030000020004" pitchFamily="2"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dra Syglows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646C2F-78CA-48FC-B80B-872CA67B1A56}">
  <a:tblStyle styleId="{DE646C2F-78CA-48FC-B80B-872CA67B1A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3265"/>
  </p:normalViewPr>
  <p:slideViewPr>
    <p:cSldViewPr snapToGrid="0">
      <p:cViewPr varScale="1">
        <p:scale>
          <a:sx n="122" d="100"/>
          <a:sy n="122" d="100"/>
        </p:scale>
        <p:origin x="190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6-21T18:24:11.044" idx="1">
    <p:pos x="114" y="640"/>
    <p:text>@adriana.ignudo@doe.k12.de.us 
Do we want to include our credentials so they see the breadth of expertise and types of expertise we bring?
_Assigned to adriana.ignudo@doe.k12.de.us_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f1a08ea7d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f1a08ea7d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gf1a08ea7d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e13c26eeb_2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12e13c26eeb_2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g12e13c26eeb_2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460d01bb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13460d01bb4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g13460d01bb4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3460d01bb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3460d01bb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2e13c26eeb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2e13c26eeb_2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43" name="Google Shape;243;g12e13c26eeb_2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2e13c26ee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2e13c26eeb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8" name="Google Shape;258;g12e13c26eeb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e13c26eeb_2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12e13c26eeb_2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1" name="Google Shape;271;g12e13c26eeb_2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34d911945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134d911945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g134d911945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e13c26eeb_2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12e13c26eeb_2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dirty="0"/>
          </a:p>
        </p:txBody>
      </p:sp>
      <p:sp>
        <p:nvSpPr>
          <p:cNvPr id="303" name="Google Shape;303;g12e13c26eeb_2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e13c26eeb_2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12e13c26eeb_2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g12e13c26eeb_2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460d01bb4_5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13460d01bb4_5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g13460d01bb4_5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e13c26eeb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12e13c26eeb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g12e13c26eeb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2e13c26eeb_2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12e13c26eeb_2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9" name="Google Shape;349;g12e13c26eeb_2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35f423e50e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135f423e50e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1" name="Google Shape;361;g135f423e50e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3460d01bb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13460d01bb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g13460d01bb4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1a08ea7de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f1a08ea7de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gf1a08ea7de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2e13c26eeb_3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12e13c26eeb_3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Sandi</a:t>
            </a:r>
            <a:endParaRPr/>
          </a:p>
        </p:txBody>
      </p:sp>
      <p:sp>
        <p:nvSpPr>
          <p:cNvPr id="405" name="Google Shape;405;g12e13c26eeb_3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2e261a8e0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12e261a8e0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  </a:t>
            </a:r>
            <a:endParaRPr dirty="0"/>
          </a:p>
        </p:txBody>
      </p:sp>
      <p:sp>
        <p:nvSpPr>
          <p:cNvPr id="425" name="Google Shape;425;g12e261a8e0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460d01bb4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13460d01bb4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9" name="Google Shape;439;g13460d01bb4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35f423e50e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135f423e50e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3" name="Google Shape;453;g135f423e50e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35f423e50e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135f423e50e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6" name="Google Shape;466;g135f423e50e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3460d01bb4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13460d01bb4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9" name="Google Shape;479;g13460d01bb4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e13c26eeb_2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12e13c26eeb_2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g12e13c26eeb_2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35fbf0310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135fbf031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4" name="Google Shape;494;g135fbf0310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3611e5b935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13611e5b935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3" name="Google Shape;523;g13611e5b935_1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1d189320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11d1893208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0" name="Google Shape;540;g11d1893208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e13c26eeb_2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12e13c26eeb_2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4" name="Google Shape;554;g12e13c26eeb_2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2e13c26eeb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12e13c26eeb_2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0" name="Google Shape;570;g12e13c26eeb_2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e13c26eeb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12e13c26eeb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3" name="Google Shape;583;g12e13c26eeb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e13c26eeb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12e13c26eeb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119" name="Google Shape;119;g12e13c26eeb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e13c26eeb_2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12e13c26eeb_2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12e13c26eeb_2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2e13c26eeb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12e13c26eeb_2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g12e13c26eeb_2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3611e5b93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13611e5b93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g13611e5b935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e13c26e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2e13c26ee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g12e13c26ee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e13c26eeb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2e13c26eeb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g12e13c26eeb_1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6"/>
        <p:cNvGrpSpPr/>
        <p:nvPr/>
      </p:nvGrpSpPr>
      <p:grpSpPr>
        <a:xfrm>
          <a:off x="0" y="0"/>
          <a:ext cx="0" cy="0"/>
          <a:chOff x="0" y="0"/>
          <a:chExt cx="0" cy="0"/>
        </a:xfrm>
      </p:grpSpPr>
      <p:sp>
        <p:nvSpPr>
          <p:cNvPr id="57" name="Google Shape;57;p1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4"/>
          <p:cNvSpPr txBox="1">
            <a:spLocks noGrp="1"/>
          </p:cNvSpPr>
          <p:nvPr>
            <p:ph type="subTitle" idx="1"/>
          </p:nvPr>
        </p:nvSpPr>
        <p:spPr>
          <a:xfrm>
            <a:off x="1214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 name="Google Shape;60;p14"/>
          <p:cNvSpPr txBox="1">
            <a:spLocks noGrp="1"/>
          </p:cNvSpPr>
          <p:nvPr>
            <p:ph type="subTitle" idx="2"/>
          </p:nvPr>
        </p:nvSpPr>
        <p:spPr>
          <a:xfrm>
            <a:off x="1214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14"/>
          <p:cNvSpPr txBox="1">
            <a:spLocks noGrp="1"/>
          </p:cNvSpPr>
          <p:nvPr>
            <p:ph type="subTitle" idx="3"/>
          </p:nvPr>
        </p:nvSpPr>
        <p:spPr>
          <a:xfrm>
            <a:off x="5490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4"/>
          <p:cNvSpPr txBox="1">
            <a:spLocks noGrp="1"/>
          </p:cNvSpPr>
          <p:nvPr>
            <p:ph type="subTitle" idx="4"/>
          </p:nvPr>
        </p:nvSpPr>
        <p:spPr>
          <a:xfrm>
            <a:off x="5490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youtube.com/watch?v=wD1kvS_n5Dk" TargetMode="External"/><Relationship Id="rId5" Type="http://schemas.openxmlformats.org/officeDocument/2006/relationships/hyperlink" Target="https://www.doe.k12.de.us/Page/4531" TargetMode="External"/><Relationship Id="rId4" Type="http://schemas.openxmlformats.org/officeDocument/2006/relationships/hyperlink" Target="https://www.doe.k12.de.us/Page/447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www.doe.k12.de.us/Page/4413"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hyperlink" Target="https://www.mentalhealthcollaborative.org/what-we-do/" TargetMode="External"/><Relationship Id="rId4" Type="http://schemas.openxmlformats.org/officeDocument/2006/relationships/hyperlink" Target="https://dpi.wi.gov/sspw/mental-health/framework/universal-practices/literac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vimeo.com/438597438/d7bcdf035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https://stacks.cdc.gov/view/cdc/1139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pSp>
        <p:nvGrpSpPr>
          <p:cNvPr id="68" name="Google Shape;68;p15"/>
          <p:cNvGrpSpPr/>
          <p:nvPr/>
        </p:nvGrpSpPr>
        <p:grpSpPr>
          <a:xfrm>
            <a:off x="-789" y="4068252"/>
            <a:ext cx="9144000" cy="203545"/>
            <a:chOff x="0" y="2409092"/>
            <a:chExt cx="9144000" cy="685800"/>
          </a:xfrm>
        </p:grpSpPr>
        <p:sp>
          <p:nvSpPr>
            <p:cNvPr id="69" name="Google Shape;69;p15"/>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70" name="Google Shape;70;p15"/>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71" name="Google Shape;71;p15"/>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72" name="Google Shape;72;p15"/>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73" name="Google Shape;73;p15"/>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grpSp>
      <p:pic>
        <p:nvPicPr>
          <p:cNvPr id="74" name="Google Shape;74;p15"/>
          <p:cNvPicPr preferRelativeResize="0"/>
          <p:nvPr/>
        </p:nvPicPr>
        <p:blipFill rotWithShape="1">
          <a:blip r:embed="rId3">
            <a:alphaModFix/>
          </a:blip>
          <a:srcRect b="10273"/>
          <a:stretch/>
        </p:blipFill>
        <p:spPr>
          <a:xfrm>
            <a:off x="397" y="18791"/>
            <a:ext cx="1828009" cy="1697264"/>
          </a:xfrm>
          <a:prstGeom prst="rect">
            <a:avLst/>
          </a:prstGeom>
          <a:noFill/>
          <a:ln>
            <a:noFill/>
          </a:ln>
        </p:spPr>
      </p:pic>
      <p:pic>
        <p:nvPicPr>
          <p:cNvPr id="75" name="Google Shape;75;p15"/>
          <p:cNvPicPr preferRelativeResize="0"/>
          <p:nvPr/>
        </p:nvPicPr>
        <p:blipFill rotWithShape="1">
          <a:blip r:embed="rId4">
            <a:alphaModFix/>
          </a:blip>
          <a:srcRect l="13156"/>
          <a:stretch/>
        </p:blipFill>
        <p:spPr>
          <a:xfrm>
            <a:off x="1828011" y="101066"/>
            <a:ext cx="1857393" cy="1583381"/>
          </a:xfrm>
          <a:prstGeom prst="rect">
            <a:avLst/>
          </a:prstGeom>
          <a:noFill/>
          <a:ln>
            <a:noFill/>
          </a:ln>
        </p:spPr>
      </p:pic>
      <p:pic>
        <p:nvPicPr>
          <p:cNvPr id="76" name="Google Shape;76;p15"/>
          <p:cNvPicPr preferRelativeResize="0"/>
          <p:nvPr/>
        </p:nvPicPr>
        <p:blipFill rotWithShape="1">
          <a:blip r:embed="rId5">
            <a:alphaModFix/>
          </a:blip>
          <a:srcRect l="17295" r="2369"/>
          <a:stretch/>
        </p:blipFill>
        <p:spPr>
          <a:xfrm rot="5400000">
            <a:off x="3836626" y="61817"/>
            <a:ext cx="1469170" cy="1828800"/>
          </a:xfrm>
          <a:prstGeom prst="rect">
            <a:avLst/>
          </a:prstGeom>
          <a:noFill/>
          <a:ln>
            <a:noFill/>
          </a:ln>
        </p:spPr>
      </p:pic>
      <p:pic>
        <p:nvPicPr>
          <p:cNvPr id="77" name="Google Shape;77;p15"/>
          <p:cNvPicPr preferRelativeResize="0"/>
          <p:nvPr/>
        </p:nvPicPr>
        <p:blipFill rotWithShape="1">
          <a:blip r:embed="rId6">
            <a:alphaModFix/>
          </a:blip>
          <a:srcRect l="5314" r="30881"/>
          <a:stretch/>
        </p:blipFill>
        <p:spPr>
          <a:xfrm>
            <a:off x="7315200" y="276325"/>
            <a:ext cx="1828801" cy="1433074"/>
          </a:xfrm>
          <a:prstGeom prst="rect">
            <a:avLst/>
          </a:prstGeom>
          <a:noFill/>
          <a:ln>
            <a:noFill/>
          </a:ln>
        </p:spPr>
      </p:pic>
      <p:pic>
        <p:nvPicPr>
          <p:cNvPr id="78" name="Google Shape;78;p15"/>
          <p:cNvPicPr preferRelativeResize="0"/>
          <p:nvPr/>
        </p:nvPicPr>
        <p:blipFill rotWithShape="1">
          <a:blip r:embed="rId7">
            <a:alphaModFix/>
          </a:blip>
          <a:srcRect l="4507" t="9550" b="23330"/>
          <a:stretch/>
        </p:blipFill>
        <p:spPr>
          <a:xfrm flipH="1">
            <a:off x="5485611" y="266525"/>
            <a:ext cx="1828009" cy="1445164"/>
          </a:xfrm>
          <a:prstGeom prst="rect">
            <a:avLst/>
          </a:prstGeom>
          <a:noFill/>
          <a:ln>
            <a:noFill/>
          </a:ln>
        </p:spPr>
      </p:pic>
      <p:grpSp>
        <p:nvGrpSpPr>
          <p:cNvPr id="79" name="Google Shape;79;p15"/>
          <p:cNvGrpSpPr/>
          <p:nvPr/>
        </p:nvGrpSpPr>
        <p:grpSpPr>
          <a:xfrm>
            <a:off x="0" y="-19"/>
            <a:ext cx="9144000" cy="284881"/>
            <a:chOff x="0" y="2409092"/>
            <a:chExt cx="9144000" cy="685800"/>
          </a:xfrm>
        </p:grpSpPr>
        <p:sp>
          <p:nvSpPr>
            <p:cNvPr id="80" name="Google Shape;80;p15"/>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81" name="Google Shape;81;p15"/>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82" name="Google Shape;82;p15"/>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83" name="Google Shape;83;p15"/>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84" name="Google Shape;84;p15"/>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grpSp>
      <p:pic>
        <p:nvPicPr>
          <p:cNvPr id="85" name="Google Shape;85;p15"/>
          <p:cNvPicPr preferRelativeResize="0"/>
          <p:nvPr/>
        </p:nvPicPr>
        <p:blipFill rotWithShape="1">
          <a:blip r:embed="rId8">
            <a:alphaModFix/>
          </a:blip>
          <a:srcRect l="39073" t="78559" r="43796" b="13538"/>
          <a:stretch/>
        </p:blipFill>
        <p:spPr>
          <a:xfrm>
            <a:off x="2577305" y="4369636"/>
            <a:ext cx="3670426" cy="714245"/>
          </a:xfrm>
          <a:prstGeom prst="rect">
            <a:avLst/>
          </a:prstGeom>
          <a:noFill/>
          <a:ln>
            <a:noFill/>
          </a:ln>
        </p:spPr>
      </p:pic>
      <p:sp>
        <p:nvSpPr>
          <p:cNvPr id="86" name="Google Shape;86;p15"/>
          <p:cNvSpPr txBox="1">
            <a:spLocks noGrp="1"/>
          </p:cNvSpPr>
          <p:nvPr>
            <p:ph type="subTitle" idx="1"/>
          </p:nvPr>
        </p:nvSpPr>
        <p:spPr>
          <a:xfrm>
            <a:off x="1018900" y="2948943"/>
            <a:ext cx="7223700" cy="889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F7F7F"/>
              </a:buClr>
              <a:buSzPts val="3600"/>
              <a:buNone/>
            </a:pPr>
            <a:r>
              <a:rPr lang="en" sz="2200" b="1">
                <a:solidFill>
                  <a:srgbClr val="7F7F7F"/>
                </a:solidFill>
              </a:rPr>
              <a:t>DASL Policy &amp; Practice Institute</a:t>
            </a:r>
            <a:endParaRPr sz="2200" b="1">
              <a:solidFill>
                <a:srgbClr val="7F7F7F"/>
              </a:solidFill>
            </a:endParaRPr>
          </a:p>
          <a:p>
            <a:pPr marL="0" lvl="0" indent="0" algn="ctr" rtl="0">
              <a:lnSpc>
                <a:spcPct val="90000"/>
              </a:lnSpc>
              <a:spcBef>
                <a:spcPts val="0"/>
              </a:spcBef>
              <a:spcAft>
                <a:spcPts val="0"/>
              </a:spcAft>
              <a:buClr>
                <a:srgbClr val="7F7F7F"/>
              </a:buClr>
              <a:buSzPts val="3600"/>
              <a:buNone/>
            </a:pPr>
            <a:r>
              <a:rPr lang="en" sz="2200" b="1">
                <a:solidFill>
                  <a:srgbClr val="7F7F7F"/>
                </a:solidFill>
              </a:rPr>
              <a:t>June 28, 2022</a:t>
            </a:r>
            <a:endParaRPr sz="2200" b="1">
              <a:solidFill>
                <a:srgbClr val="7F7F7F"/>
              </a:solidFill>
            </a:endParaRPr>
          </a:p>
          <a:p>
            <a:pPr marL="0" lvl="0" indent="0" algn="ctr" rtl="0">
              <a:lnSpc>
                <a:spcPct val="90000"/>
              </a:lnSpc>
              <a:spcBef>
                <a:spcPts val="750"/>
              </a:spcBef>
              <a:spcAft>
                <a:spcPts val="0"/>
              </a:spcAft>
              <a:buClr>
                <a:srgbClr val="7F7F7F"/>
              </a:buClr>
              <a:buSzPts val="3600"/>
              <a:buNone/>
            </a:pPr>
            <a:endParaRPr sz="3400" b="1">
              <a:solidFill>
                <a:srgbClr val="7F7F7F"/>
              </a:solidFill>
            </a:endParaRPr>
          </a:p>
        </p:txBody>
      </p:sp>
      <p:sp>
        <p:nvSpPr>
          <p:cNvPr id="87" name="Google Shape;87;p15"/>
          <p:cNvSpPr txBox="1">
            <a:spLocks noGrp="1"/>
          </p:cNvSpPr>
          <p:nvPr>
            <p:ph type="ctrTitle"/>
          </p:nvPr>
        </p:nvSpPr>
        <p:spPr>
          <a:xfrm>
            <a:off x="0" y="1671923"/>
            <a:ext cx="9144000" cy="1277100"/>
          </a:xfrm>
          <a:prstGeom prst="rect">
            <a:avLst/>
          </a:prstGeom>
          <a:solidFill>
            <a:srgbClr val="1F497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400"/>
              <a:buFont typeface="Calibri"/>
              <a:buNone/>
            </a:pPr>
            <a:r>
              <a:rPr lang="en" sz="2200" b="1">
                <a:solidFill>
                  <a:schemeClr val="lt1"/>
                </a:solidFill>
              </a:rPr>
              <a:t>How can school leaders increase protective </a:t>
            </a:r>
            <a:endParaRPr sz="2200" b="1">
              <a:solidFill>
                <a:schemeClr val="lt1"/>
              </a:solidFill>
            </a:endParaRPr>
          </a:p>
          <a:p>
            <a:pPr marL="0" lvl="0" indent="0" algn="ctr" rtl="0">
              <a:lnSpc>
                <a:spcPct val="90000"/>
              </a:lnSpc>
              <a:spcBef>
                <a:spcPts val="0"/>
              </a:spcBef>
              <a:spcAft>
                <a:spcPts val="0"/>
              </a:spcAft>
              <a:buClr>
                <a:schemeClr val="lt1"/>
              </a:buClr>
              <a:buSzPts val="2400"/>
              <a:buFont typeface="Calibri"/>
              <a:buNone/>
            </a:pPr>
            <a:r>
              <a:rPr lang="en" sz="2200" b="1">
                <a:solidFill>
                  <a:schemeClr val="lt1"/>
                </a:solidFill>
              </a:rPr>
              <a:t>factors to improve mental health?</a:t>
            </a:r>
            <a:endParaRPr sz="2200" b="1">
              <a:solidFill>
                <a:schemeClr val="lt1"/>
              </a:solidFill>
            </a:endParaRPr>
          </a:p>
        </p:txBody>
      </p:sp>
      <p:pic>
        <p:nvPicPr>
          <p:cNvPr id="88" name="Google Shape;88;p15"/>
          <p:cNvPicPr preferRelativeResize="0"/>
          <p:nvPr/>
        </p:nvPicPr>
        <p:blipFill rotWithShape="1">
          <a:blip r:embed="rId9">
            <a:alphaModFix/>
          </a:blip>
          <a:srcRect/>
          <a:stretch/>
        </p:blipFill>
        <p:spPr>
          <a:xfrm>
            <a:off x="645695" y="1783488"/>
            <a:ext cx="1142944" cy="1096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204" name="Google Shape;204;p24"/>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205" name="Google Shape;205;p24"/>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206" name="Google Shape;206;p24"/>
          <p:cNvSpPr txBox="1"/>
          <p:nvPr/>
        </p:nvSpPr>
        <p:spPr>
          <a:xfrm>
            <a:off x="1145000" y="122900"/>
            <a:ext cx="6843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Building a Culture of Care</a:t>
            </a:r>
            <a:endParaRPr sz="3200">
              <a:solidFill>
                <a:schemeClr val="lt1"/>
              </a:solidFill>
            </a:endParaRPr>
          </a:p>
        </p:txBody>
      </p:sp>
      <p:sp>
        <p:nvSpPr>
          <p:cNvPr id="207" name="Google Shape;207;p24"/>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208" name="Google Shape;208;p24"/>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209" name="Google Shape;209;p24"/>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210" name="Google Shape;210;p24"/>
          <p:cNvSpPr/>
          <p:nvPr/>
        </p:nvSpPr>
        <p:spPr>
          <a:xfrm>
            <a:off x="2946925" y="1569175"/>
            <a:ext cx="3501300" cy="3297300"/>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24"/>
          <p:cNvGrpSpPr/>
          <p:nvPr/>
        </p:nvGrpSpPr>
        <p:grpSpPr>
          <a:xfrm>
            <a:off x="3614575" y="1015302"/>
            <a:ext cx="2166000" cy="2091923"/>
            <a:chOff x="3632601" y="808602"/>
            <a:chExt cx="2166000" cy="2166000"/>
          </a:xfrm>
        </p:grpSpPr>
        <p:sp>
          <p:nvSpPr>
            <p:cNvPr id="212" name="Google Shape;212;p24"/>
            <p:cNvSpPr/>
            <p:nvPr/>
          </p:nvSpPr>
          <p:spPr>
            <a:xfrm>
              <a:off x="3632601" y="808602"/>
              <a:ext cx="2166000" cy="21660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txBox="1"/>
            <p:nvPr/>
          </p:nvSpPr>
          <p:spPr>
            <a:xfrm>
              <a:off x="3967551" y="1040247"/>
              <a:ext cx="1496100" cy="138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rgbClr val="FFFFFF"/>
                  </a:solidFill>
                  <a:latin typeface="Roboto"/>
                  <a:ea typeface="Roboto"/>
                  <a:cs typeface="Roboto"/>
                  <a:sym typeface="Roboto"/>
                </a:rPr>
                <a:t>DDOE</a:t>
              </a:r>
              <a:endParaRPr sz="2500">
                <a:solidFill>
                  <a:srgbClr val="FFFFFF"/>
                </a:solidFill>
                <a:latin typeface="Roboto"/>
                <a:ea typeface="Roboto"/>
                <a:cs typeface="Roboto"/>
                <a:sym typeface="Roboto"/>
              </a:endParaRPr>
            </a:p>
            <a:p>
              <a:pPr marL="0" lvl="0" indent="0" algn="ctr" rtl="0">
                <a:spcBef>
                  <a:spcPts val="0"/>
                </a:spcBef>
                <a:spcAft>
                  <a:spcPts val="0"/>
                </a:spcAft>
                <a:buNone/>
              </a:pPr>
              <a:r>
                <a:rPr lang="en" sz="2500">
                  <a:solidFill>
                    <a:srgbClr val="FFFFFF"/>
                  </a:solidFill>
                  <a:latin typeface="Roboto"/>
                  <a:ea typeface="Roboto"/>
                  <a:cs typeface="Roboto"/>
                  <a:sym typeface="Roboto"/>
                </a:rPr>
                <a:t>SEBW Plan </a:t>
              </a:r>
              <a:endParaRPr sz="2500">
                <a:solidFill>
                  <a:srgbClr val="FFFFFF"/>
                </a:solidFill>
                <a:latin typeface="Roboto"/>
                <a:ea typeface="Roboto"/>
                <a:cs typeface="Roboto"/>
                <a:sym typeface="Roboto"/>
              </a:endParaRPr>
            </a:p>
          </p:txBody>
        </p:sp>
      </p:grpSp>
      <p:grpSp>
        <p:nvGrpSpPr>
          <p:cNvPr id="214" name="Google Shape;214;p24"/>
          <p:cNvGrpSpPr/>
          <p:nvPr/>
        </p:nvGrpSpPr>
        <p:grpSpPr>
          <a:xfrm>
            <a:off x="4572000" y="2843849"/>
            <a:ext cx="2166000" cy="2166000"/>
            <a:chOff x="4562258" y="2032864"/>
            <a:chExt cx="2166000" cy="2166000"/>
          </a:xfrm>
        </p:grpSpPr>
        <p:sp>
          <p:nvSpPr>
            <p:cNvPr id="215" name="Google Shape;215;p24"/>
            <p:cNvSpPr/>
            <p:nvPr/>
          </p:nvSpPr>
          <p:spPr>
            <a:xfrm>
              <a:off x="4562258" y="2032864"/>
              <a:ext cx="2166000" cy="21660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txBox="1"/>
            <p:nvPr/>
          </p:nvSpPr>
          <p:spPr>
            <a:xfrm>
              <a:off x="4812108" y="2652940"/>
              <a:ext cx="1916100" cy="87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Project DelAWARE</a:t>
              </a:r>
              <a:endParaRPr sz="2400">
                <a:solidFill>
                  <a:srgbClr val="FFFFFF"/>
                </a:solidFill>
                <a:latin typeface="Roboto"/>
                <a:ea typeface="Roboto"/>
                <a:cs typeface="Roboto"/>
                <a:sym typeface="Roboto"/>
              </a:endParaRPr>
            </a:p>
          </p:txBody>
        </p:sp>
      </p:grpSp>
      <p:grpSp>
        <p:nvGrpSpPr>
          <p:cNvPr id="217" name="Google Shape;217;p24"/>
          <p:cNvGrpSpPr/>
          <p:nvPr/>
        </p:nvGrpSpPr>
        <p:grpSpPr>
          <a:xfrm>
            <a:off x="2655851" y="2843839"/>
            <a:ext cx="2166000" cy="2166000"/>
            <a:chOff x="2702876" y="2032864"/>
            <a:chExt cx="2166000" cy="2166000"/>
          </a:xfrm>
        </p:grpSpPr>
        <p:sp>
          <p:nvSpPr>
            <p:cNvPr id="218" name="Google Shape;218;p24"/>
            <p:cNvSpPr/>
            <p:nvPr/>
          </p:nvSpPr>
          <p:spPr>
            <a:xfrm>
              <a:off x="2702876" y="2032864"/>
              <a:ext cx="2166000" cy="2166000"/>
            </a:xfrm>
            <a:prstGeom prst="ellipse">
              <a:avLst/>
            </a:prstGeom>
            <a:solidFill>
              <a:srgbClr val="80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txBox="1"/>
            <p:nvPr/>
          </p:nvSpPr>
          <p:spPr>
            <a:xfrm>
              <a:off x="2855274" y="2834725"/>
              <a:ext cx="17637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Project THRIVE </a:t>
              </a:r>
              <a:endParaRPr sz="2400">
                <a:solidFill>
                  <a:srgbClr val="FFFFFF"/>
                </a:solidFill>
                <a:latin typeface="Roboto"/>
                <a:ea typeface="Roboto"/>
                <a:cs typeface="Roboto"/>
                <a:sym typeface="Roboto"/>
              </a:endParaRPr>
            </a:p>
          </p:txBody>
        </p:sp>
      </p:grpSp>
      <p:sp>
        <p:nvSpPr>
          <p:cNvPr id="220" name="Google Shape;220;p24"/>
          <p:cNvSpPr/>
          <p:nvPr/>
        </p:nvSpPr>
        <p:spPr>
          <a:xfrm>
            <a:off x="3945650" y="2571750"/>
            <a:ext cx="1709400" cy="1225800"/>
          </a:xfrm>
          <a:prstGeom prst="ellipse">
            <a:avLst/>
          </a:prstGeom>
          <a:solidFill>
            <a:srgbClr val="EDA2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3 State Level MH Initiatives</a:t>
            </a:r>
            <a:endParaRPr sz="17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5"/>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227" name="Google Shape;227;p25"/>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228" name="Google Shape;228;p25"/>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229" name="Google Shape;229;p25"/>
          <p:cNvSpPr txBox="1"/>
          <p:nvPr/>
        </p:nvSpPr>
        <p:spPr>
          <a:xfrm>
            <a:off x="991450" y="151650"/>
            <a:ext cx="7744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rPr>
              <a:t>Social Emotional Behavioral Wellbeing (SEBW) Plan </a:t>
            </a:r>
            <a:endParaRPr sz="2400">
              <a:solidFill>
                <a:schemeClr val="lt1"/>
              </a:solidFill>
            </a:endParaRPr>
          </a:p>
        </p:txBody>
      </p:sp>
      <p:sp>
        <p:nvSpPr>
          <p:cNvPr id="230" name="Google Shape;230;p25"/>
          <p:cNvSpPr txBox="1"/>
          <p:nvPr/>
        </p:nvSpPr>
        <p:spPr>
          <a:xfrm>
            <a:off x="782350" y="975113"/>
            <a:ext cx="53286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u="sng">
                <a:solidFill>
                  <a:schemeClr val="hlink"/>
                </a:solidFill>
                <a:hlinkClick r:id="rId4"/>
              </a:rPr>
              <a:t>Website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u="sng">
                <a:solidFill>
                  <a:schemeClr val="hlink"/>
                </a:solidFill>
                <a:hlinkClick r:id="rId5"/>
              </a:rPr>
              <a:t>Newsletters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u="sng">
                <a:solidFill>
                  <a:schemeClr val="hlink"/>
                </a:solidFill>
                <a:hlinkClick r:id="rId6"/>
              </a:rPr>
              <a:t>Overview Video</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Self-paced modules through PDMS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MTSS Coaching </a:t>
            </a:r>
            <a:endParaRPr/>
          </a:p>
        </p:txBody>
      </p:sp>
      <p:pic>
        <p:nvPicPr>
          <p:cNvPr id="231" name="Google Shape;231;p25"/>
          <p:cNvPicPr preferRelativeResize="0"/>
          <p:nvPr/>
        </p:nvPicPr>
        <p:blipFill>
          <a:blip r:embed="rId7">
            <a:alphaModFix/>
          </a:blip>
          <a:stretch>
            <a:fillRect/>
          </a:stretch>
        </p:blipFill>
        <p:spPr>
          <a:xfrm>
            <a:off x="1957525" y="3615900"/>
            <a:ext cx="5097500" cy="1282825"/>
          </a:xfrm>
          <a:prstGeom prst="rect">
            <a:avLst/>
          </a:prstGeom>
          <a:noFill/>
          <a:ln>
            <a:noFill/>
          </a:ln>
        </p:spPr>
      </p:pic>
      <p:pic>
        <p:nvPicPr>
          <p:cNvPr id="232" name="Google Shape;232;p25"/>
          <p:cNvPicPr preferRelativeResize="0"/>
          <p:nvPr/>
        </p:nvPicPr>
        <p:blipFill>
          <a:blip r:embed="rId8">
            <a:alphaModFix/>
          </a:blip>
          <a:stretch>
            <a:fillRect/>
          </a:stretch>
        </p:blipFill>
        <p:spPr>
          <a:xfrm>
            <a:off x="6268699" y="1187977"/>
            <a:ext cx="2076050" cy="2076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236"/>
        <p:cNvGrpSpPr/>
        <p:nvPr/>
      </p:nvGrpSpPr>
      <p:grpSpPr>
        <a:xfrm>
          <a:off x="0" y="0"/>
          <a:ext cx="0" cy="0"/>
          <a:chOff x="0" y="0"/>
          <a:chExt cx="0" cy="0"/>
        </a:xfrm>
      </p:grpSpPr>
      <p:sp>
        <p:nvSpPr>
          <p:cNvPr id="237" name="Google Shape;237;p26"/>
          <p:cNvSpPr txBox="1">
            <a:spLocks noGrp="1"/>
          </p:cNvSpPr>
          <p:nvPr>
            <p:ph type="body" idx="1"/>
          </p:nvPr>
        </p:nvSpPr>
        <p:spPr>
          <a:xfrm>
            <a:off x="628650" y="1738250"/>
            <a:ext cx="7886700" cy="2757900"/>
          </a:xfrm>
          <a:prstGeom prst="rect">
            <a:avLst/>
          </a:prstGeom>
        </p:spPr>
        <p:txBody>
          <a:bodyPr spcFirstLastPara="1" wrap="square" lIns="91425" tIns="45700" rIns="91425" bIns="45700" anchor="t" anchorCtr="0">
            <a:normAutofit/>
          </a:bodyPr>
          <a:lstStyle/>
          <a:p>
            <a:pPr marL="457200" lvl="0" indent="0" algn="l" rtl="0">
              <a:spcBef>
                <a:spcPts val="1000"/>
              </a:spcBef>
              <a:spcAft>
                <a:spcPts val="0"/>
              </a:spcAft>
              <a:buNone/>
            </a:pPr>
            <a:endParaRPr sz="111">
              <a:solidFill>
                <a:schemeClr val="dk1"/>
              </a:solidFill>
            </a:endParaRPr>
          </a:p>
          <a:p>
            <a:pPr marL="457200" lvl="0" indent="0" algn="l" rtl="0">
              <a:spcBef>
                <a:spcPts val="1200"/>
              </a:spcBef>
              <a:spcAft>
                <a:spcPts val="0"/>
              </a:spcAft>
              <a:buNone/>
            </a:pPr>
            <a:endParaRPr sz="100">
              <a:solidFill>
                <a:schemeClr val="dk1"/>
              </a:solidFill>
            </a:endParaRPr>
          </a:p>
          <a:p>
            <a:pPr marL="0" lvl="0" indent="0" algn="l" rtl="0">
              <a:spcBef>
                <a:spcPts val="1200"/>
              </a:spcBef>
              <a:spcAft>
                <a:spcPts val="1200"/>
              </a:spcAft>
              <a:buNone/>
            </a:pPr>
            <a:endParaRPr>
              <a:solidFill>
                <a:schemeClr val="dk1"/>
              </a:solidFill>
            </a:endParaRPr>
          </a:p>
        </p:txBody>
      </p:sp>
      <p:graphicFrame>
        <p:nvGraphicFramePr>
          <p:cNvPr id="238" name="Google Shape;238;p26"/>
          <p:cNvGraphicFramePr/>
          <p:nvPr/>
        </p:nvGraphicFramePr>
        <p:xfrm>
          <a:off x="188775" y="205550"/>
          <a:ext cx="8766450" cy="4754250"/>
        </p:xfrm>
        <a:graphic>
          <a:graphicData uri="http://schemas.openxmlformats.org/drawingml/2006/table">
            <a:tbl>
              <a:tblPr>
                <a:noFill/>
                <a:tableStyleId>{DE646C2F-78CA-48FC-B80B-872CA67B1A56}</a:tableStyleId>
              </a:tblPr>
              <a:tblGrid>
                <a:gridCol w="8766450">
                  <a:extLst>
                    <a:ext uri="{9D8B030D-6E8A-4147-A177-3AD203B41FA5}">
                      <a16:colId xmlns:a16="http://schemas.microsoft.com/office/drawing/2014/main" val="20000"/>
                    </a:ext>
                  </a:extLst>
                </a:gridCol>
              </a:tblGrid>
              <a:tr h="16958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solidFill>
                      <a:schemeClr val="lt1"/>
                    </a:solidFill>
                  </a:tcPr>
                </a:tc>
                <a:extLst>
                  <a:ext uri="{0D108BD9-81ED-4DB2-BD59-A6C34878D82A}">
                    <a16:rowId xmlns:a16="http://schemas.microsoft.com/office/drawing/2014/main" val="10000"/>
                  </a:ext>
                </a:extLst>
              </a:tr>
              <a:tr h="505100">
                <a:tc>
                  <a:txBody>
                    <a:bodyPr/>
                    <a:lstStyle/>
                    <a:p>
                      <a:pPr marL="0" lvl="0" indent="0" algn="l" rtl="0">
                        <a:lnSpc>
                          <a:spcPct val="90000"/>
                        </a:lnSpc>
                        <a:spcBef>
                          <a:spcPts val="1000"/>
                        </a:spcBef>
                        <a:spcAft>
                          <a:spcPts val="1200"/>
                        </a:spcAft>
                        <a:buNone/>
                      </a:pPr>
                      <a:r>
                        <a:rPr lang="en" sz="1800">
                          <a:solidFill>
                            <a:schemeClr val="dk1"/>
                          </a:solidFill>
                        </a:rPr>
                        <a:t>Federal grant funded by SAMHSA in 2018</a:t>
                      </a:r>
                      <a:endParaRPr sz="1800">
                        <a:solidFill>
                          <a:schemeClr val="dk1"/>
                        </a:solidFill>
                      </a:endParaRPr>
                    </a:p>
                  </a:txBody>
                  <a:tcPr marL="91425" marR="91425" marT="91425" marB="91425">
                    <a:solidFill>
                      <a:schemeClr val="lt1"/>
                    </a:solidFill>
                  </a:tcPr>
                </a:tc>
                <a:extLst>
                  <a:ext uri="{0D108BD9-81ED-4DB2-BD59-A6C34878D82A}">
                    <a16:rowId xmlns:a16="http://schemas.microsoft.com/office/drawing/2014/main" val="10001"/>
                  </a:ext>
                </a:extLst>
              </a:tr>
              <a:tr h="1038400">
                <a:tc>
                  <a:txBody>
                    <a:bodyPr/>
                    <a:lstStyle/>
                    <a:p>
                      <a:pPr marL="0" lvl="0" indent="0" algn="l" rtl="0">
                        <a:lnSpc>
                          <a:spcPct val="90000"/>
                        </a:lnSpc>
                        <a:spcBef>
                          <a:spcPts val="1000"/>
                        </a:spcBef>
                        <a:spcAft>
                          <a:spcPts val="1200"/>
                        </a:spcAft>
                        <a:buNone/>
                      </a:pPr>
                      <a:r>
                        <a:rPr lang="en" sz="1800" b="1" u="sng">
                          <a:solidFill>
                            <a:schemeClr val="dk1"/>
                          </a:solidFill>
                        </a:rPr>
                        <a:t>Purpose</a:t>
                      </a:r>
                      <a:r>
                        <a:rPr lang="en" sz="1800">
                          <a:solidFill>
                            <a:schemeClr val="dk1"/>
                          </a:solidFill>
                        </a:rPr>
                        <a:t> -  implement evidence-based mental health services in school settings within the context of the Multi-Tiered System of Support (MTSS) in order to promote wellness and resilience in school-aged children</a:t>
                      </a:r>
                      <a:endParaRPr/>
                    </a:p>
                  </a:txBody>
                  <a:tcPr marL="91425" marR="91425" marT="91425" marB="91425">
                    <a:solidFill>
                      <a:schemeClr val="lt1"/>
                    </a:solidFill>
                  </a:tcPr>
                </a:tc>
                <a:extLst>
                  <a:ext uri="{0D108BD9-81ED-4DB2-BD59-A6C34878D82A}">
                    <a16:rowId xmlns:a16="http://schemas.microsoft.com/office/drawing/2014/main" val="10002"/>
                  </a:ext>
                </a:extLst>
              </a:tr>
              <a:tr h="1514875">
                <a:tc>
                  <a:txBody>
                    <a:bodyPr/>
                    <a:lstStyle/>
                    <a:p>
                      <a:pPr marL="457200" lvl="0" indent="-342900" algn="l" rtl="0">
                        <a:lnSpc>
                          <a:spcPct val="90000"/>
                        </a:lnSpc>
                        <a:spcBef>
                          <a:spcPts val="500"/>
                        </a:spcBef>
                        <a:spcAft>
                          <a:spcPts val="0"/>
                        </a:spcAft>
                        <a:buClr>
                          <a:schemeClr val="dk1"/>
                        </a:buClr>
                        <a:buSzPts val="1800"/>
                        <a:buChar char="●"/>
                      </a:pPr>
                      <a:r>
                        <a:rPr lang="en">
                          <a:solidFill>
                            <a:schemeClr val="dk1"/>
                          </a:solidFill>
                        </a:rPr>
                        <a:t>Strengthen school referral and assessment process</a:t>
                      </a:r>
                      <a:endParaRPr>
                        <a:solidFill>
                          <a:schemeClr val="dk1"/>
                        </a:solidFill>
                      </a:endParaRPr>
                    </a:p>
                    <a:p>
                      <a:pPr marL="457200" lvl="0" indent="-342900" algn="l" rtl="0">
                        <a:lnSpc>
                          <a:spcPct val="90000"/>
                        </a:lnSpc>
                        <a:spcBef>
                          <a:spcPts val="0"/>
                        </a:spcBef>
                        <a:spcAft>
                          <a:spcPts val="0"/>
                        </a:spcAft>
                        <a:buClr>
                          <a:schemeClr val="dk1"/>
                        </a:buClr>
                        <a:buSzPts val="1800"/>
                        <a:buChar char="●"/>
                      </a:pPr>
                      <a:r>
                        <a:rPr lang="en">
                          <a:solidFill>
                            <a:schemeClr val="dk1"/>
                          </a:solidFill>
                        </a:rPr>
                        <a:t>Additional human resources in each District - mental health professionals</a:t>
                      </a:r>
                      <a:endParaRPr>
                        <a:solidFill>
                          <a:schemeClr val="dk1"/>
                        </a:solidFill>
                      </a:endParaRPr>
                    </a:p>
                    <a:p>
                      <a:pPr marL="457200" lvl="0" indent="-342900" algn="l" rtl="0">
                        <a:lnSpc>
                          <a:spcPct val="90000"/>
                        </a:lnSpc>
                        <a:spcBef>
                          <a:spcPts val="0"/>
                        </a:spcBef>
                        <a:spcAft>
                          <a:spcPts val="0"/>
                        </a:spcAft>
                        <a:buClr>
                          <a:schemeClr val="dk1"/>
                        </a:buClr>
                        <a:buSzPts val="1800"/>
                        <a:buChar char="●"/>
                      </a:pPr>
                      <a:r>
                        <a:rPr lang="en">
                          <a:solidFill>
                            <a:schemeClr val="dk1"/>
                          </a:solidFill>
                        </a:rPr>
                        <a:t>Youth Mental Health First Aid - mental health literacy</a:t>
                      </a:r>
                      <a:endParaRPr>
                        <a:solidFill>
                          <a:schemeClr val="dk1"/>
                        </a:solidFill>
                      </a:endParaRPr>
                    </a:p>
                    <a:p>
                      <a:pPr marL="457200" lvl="0" indent="-342900" algn="l" rtl="0">
                        <a:lnSpc>
                          <a:spcPct val="90000"/>
                        </a:lnSpc>
                        <a:spcBef>
                          <a:spcPts val="0"/>
                        </a:spcBef>
                        <a:spcAft>
                          <a:spcPts val="0"/>
                        </a:spcAft>
                        <a:buClr>
                          <a:schemeClr val="dk1"/>
                        </a:buClr>
                        <a:buSzPts val="1800"/>
                        <a:buChar char="●"/>
                      </a:pPr>
                      <a:r>
                        <a:rPr lang="en">
                          <a:solidFill>
                            <a:schemeClr val="dk1"/>
                          </a:solidFill>
                        </a:rPr>
                        <a:t>Universal Screening Process</a:t>
                      </a:r>
                      <a:endParaRPr>
                        <a:solidFill>
                          <a:schemeClr val="dk1"/>
                        </a:solidFill>
                      </a:endParaRPr>
                    </a:p>
                    <a:p>
                      <a:pPr marL="457200" lvl="0" indent="-342900" algn="l" rtl="0">
                        <a:lnSpc>
                          <a:spcPct val="90000"/>
                        </a:lnSpc>
                        <a:spcBef>
                          <a:spcPts val="0"/>
                        </a:spcBef>
                        <a:spcAft>
                          <a:spcPts val="0"/>
                        </a:spcAft>
                        <a:buClr>
                          <a:schemeClr val="dk1"/>
                        </a:buClr>
                        <a:buSzPts val="1800"/>
                        <a:buChar char="●"/>
                      </a:pPr>
                      <a:r>
                        <a:rPr lang="en">
                          <a:solidFill>
                            <a:schemeClr val="dk1"/>
                          </a:solidFill>
                        </a:rPr>
                        <a:t>Mental Health Awareness Campaign</a:t>
                      </a:r>
                      <a:endParaRPr/>
                    </a:p>
                  </a:txBody>
                  <a:tcPr marL="91425" marR="91425" marT="91425" marB="91425">
                    <a:solidFill>
                      <a:schemeClr val="lt1"/>
                    </a:solidFill>
                  </a:tcPr>
                </a:tc>
                <a:extLst>
                  <a:ext uri="{0D108BD9-81ED-4DB2-BD59-A6C34878D82A}">
                    <a16:rowId xmlns:a16="http://schemas.microsoft.com/office/drawing/2014/main" val="10003"/>
                  </a:ext>
                </a:extLst>
              </a:tr>
            </a:tbl>
          </a:graphicData>
        </a:graphic>
      </p:graphicFrame>
      <p:pic>
        <p:nvPicPr>
          <p:cNvPr id="239" name="Google Shape;239;p26"/>
          <p:cNvPicPr preferRelativeResize="0"/>
          <p:nvPr/>
        </p:nvPicPr>
        <p:blipFill>
          <a:blip r:embed="rId3">
            <a:alphaModFix/>
          </a:blip>
          <a:stretch>
            <a:fillRect/>
          </a:stretch>
        </p:blipFill>
        <p:spPr>
          <a:xfrm>
            <a:off x="1487525" y="410475"/>
            <a:ext cx="6330199" cy="12876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7"/>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246" name="Google Shape;246;p27"/>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247" name="Google Shape;247;p27"/>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248" name="Google Shape;248;p27"/>
          <p:cNvSpPr txBox="1"/>
          <p:nvPr/>
        </p:nvSpPr>
        <p:spPr>
          <a:xfrm>
            <a:off x="1376525" y="122900"/>
            <a:ext cx="7342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lt1"/>
                </a:solidFill>
              </a:rPr>
              <a:t>End the Stigma Campaign</a:t>
            </a:r>
            <a:endParaRPr sz="2600">
              <a:solidFill>
                <a:schemeClr val="lt1"/>
              </a:solidFill>
            </a:endParaRPr>
          </a:p>
        </p:txBody>
      </p:sp>
      <p:sp>
        <p:nvSpPr>
          <p:cNvPr id="249" name="Google Shape;249;p27"/>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250" name="Google Shape;250;p27"/>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251" name="Google Shape;251;p27"/>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252" name="Google Shape;252;p27"/>
          <p:cNvPicPr preferRelativeResize="0"/>
          <p:nvPr/>
        </p:nvPicPr>
        <p:blipFill>
          <a:blip r:embed="rId4">
            <a:alphaModFix/>
          </a:blip>
          <a:stretch>
            <a:fillRect/>
          </a:stretch>
        </p:blipFill>
        <p:spPr>
          <a:xfrm>
            <a:off x="3083025" y="1058675"/>
            <a:ext cx="2804750" cy="3917700"/>
          </a:xfrm>
          <a:prstGeom prst="rect">
            <a:avLst/>
          </a:prstGeom>
          <a:noFill/>
          <a:ln w="28575" cap="flat" cmpd="sng">
            <a:solidFill>
              <a:schemeClr val="dk2"/>
            </a:solidFill>
            <a:prstDash val="solid"/>
            <a:round/>
            <a:headEnd type="none" w="sm" len="sm"/>
            <a:tailEnd type="none" w="sm" len="sm"/>
          </a:ln>
        </p:spPr>
      </p:pic>
      <p:pic>
        <p:nvPicPr>
          <p:cNvPr id="253" name="Google Shape;253;p27"/>
          <p:cNvPicPr preferRelativeResize="0"/>
          <p:nvPr/>
        </p:nvPicPr>
        <p:blipFill>
          <a:blip r:embed="rId5">
            <a:alphaModFix/>
          </a:blip>
          <a:stretch>
            <a:fillRect/>
          </a:stretch>
        </p:blipFill>
        <p:spPr>
          <a:xfrm>
            <a:off x="6020400" y="1062725"/>
            <a:ext cx="2804750" cy="3917700"/>
          </a:xfrm>
          <a:prstGeom prst="rect">
            <a:avLst/>
          </a:prstGeom>
          <a:noFill/>
          <a:ln w="28575" cap="flat" cmpd="sng">
            <a:solidFill>
              <a:schemeClr val="dk2"/>
            </a:solidFill>
            <a:prstDash val="solid"/>
            <a:round/>
            <a:headEnd type="none" w="sm" len="sm"/>
            <a:tailEnd type="none" w="sm" len="sm"/>
          </a:ln>
        </p:spPr>
      </p:pic>
      <p:sp>
        <p:nvSpPr>
          <p:cNvPr id="254" name="Google Shape;254;p27"/>
          <p:cNvSpPr txBox="1"/>
          <p:nvPr/>
        </p:nvSpPr>
        <p:spPr>
          <a:xfrm>
            <a:off x="325450" y="1062725"/>
            <a:ext cx="2554200" cy="39096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Audience</a:t>
            </a:r>
            <a:r>
              <a:rPr lang="en"/>
              <a:t> - </a:t>
            </a:r>
            <a:r>
              <a:rPr lang="en" sz="1200">
                <a:solidFill>
                  <a:schemeClr val="dk1"/>
                </a:solidFill>
                <a:highlight>
                  <a:srgbClr val="FFFFFF"/>
                </a:highlight>
              </a:rPr>
              <a:t>DE parents of elementary, middle and high school students, teachers and school staff,  as well as middle and high school students</a:t>
            </a:r>
            <a:endParaRPr sz="1200"/>
          </a:p>
          <a:p>
            <a:pPr marL="457200" lvl="0" indent="-317500" algn="l" rtl="0">
              <a:spcBef>
                <a:spcPts val="0"/>
              </a:spcBef>
              <a:spcAft>
                <a:spcPts val="0"/>
              </a:spcAft>
              <a:buSzPts val="1400"/>
              <a:buChar char="●"/>
            </a:pPr>
            <a:r>
              <a:rPr lang="en" b="1"/>
              <a:t>Social Media Ads</a:t>
            </a:r>
            <a:r>
              <a:rPr lang="en"/>
              <a:t> Facebook, Instagram, TikTok and SnapChat</a:t>
            </a:r>
            <a:endParaRPr/>
          </a:p>
          <a:p>
            <a:pPr marL="457200" lvl="0" indent="-317500" algn="l" rtl="0">
              <a:spcBef>
                <a:spcPts val="0"/>
              </a:spcBef>
              <a:spcAft>
                <a:spcPts val="0"/>
              </a:spcAft>
              <a:buSzPts val="1400"/>
              <a:buChar char="●"/>
            </a:pPr>
            <a:r>
              <a:rPr lang="en" b="1"/>
              <a:t>Grassroots</a:t>
            </a:r>
            <a:r>
              <a:rPr lang="en"/>
              <a:t> - Boy and Girls Clubs, Big Brother and Big Sisters, </a:t>
            </a:r>
            <a:endParaRPr/>
          </a:p>
          <a:p>
            <a:pPr marL="457200" lvl="0" indent="-317500" algn="l" rtl="0">
              <a:spcBef>
                <a:spcPts val="0"/>
              </a:spcBef>
              <a:spcAft>
                <a:spcPts val="0"/>
              </a:spcAft>
              <a:buSzPts val="1400"/>
              <a:buChar char="●"/>
            </a:pPr>
            <a:r>
              <a:rPr lang="en"/>
              <a:t>Opinion Piece online/in-print</a:t>
            </a:r>
            <a:endParaRPr/>
          </a:p>
          <a:p>
            <a:pPr marL="457200" lvl="0" indent="-317500" algn="l" rtl="0">
              <a:spcBef>
                <a:spcPts val="0"/>
              </a:spcBef>
              <a:spcAft>
                <a:spcPts val="0"/>
              </a:spcAft>
              <a:buSzPts val="1400"/>
              <a:buChar char="●"/>
            </a:pPr>
            <a:r>
              <a:rPr lang="en" b="1"/>
              <a:t>YMHFA Curriculum </a:t>
            </a:r>
            <a:endParaRPr b="1"/>
          </a:p>
          <a:p>
            <a:pPr marL="457200" lvl="0" indent="-317500" algn="l" rtl="0">
              <a:spcBef>
                <a:spcPts val="0"/>
              </a:spcBef>
              <a:spcAft>
                <a:spcPts val="0"/>
              </a:spcAft>
              <a:buSzPts val="1400"/>
              <a:buChar char="●"/>
            </a:pPr>
            <a:r>
              <a:rPr lang="en" b="1"/>
              <a:t>Posters</a:t>
            </a:r>
            <a:r>
              <a:rPr lang="en"/>
              <a:t> in AWARE schools</a:t>
            </a:r>
            <a:endParaRPr/>
          </a:p>
          <a:p>
            <a:pPr marL="457200" lvl="0" indent="-317500" algn="l" rtl="0">
              <a:spcBef>
                <a:spcPts val="0"/>
              </a:spcBef>
              <a:spcAft>
                <a:spcPts val="0"/>
              </a:spcAft>
              <a:buSzPts val="1400"/>
              <a:buChar char="●"/>
            </a:pPr>
            <a:r>
              <a:rPr lang="en"/>
              <a:t>Mentalhealthde.com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8"/>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261" name="Google Shape;261;p28"/>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262" name="Google Shape;262;p28"/>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263" name="Google Shape;263;p28"/>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a:solidFill>
                <a:schemeClr val="lt1"/>
              </a:solidFill>
            </a:endParaRPr>
          </a:p>
        </p:txBody>
      </p:sp>
      <p:sp>
        <p:nvSpPr>
          <p:cNvPr id="264" name="Google Shape;264;p28"/>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265" name="Google Shape;265;p28"/>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266" name="Google Shape;266;p28"/>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267" name="Google Shape;267;p28"/>
          <p:cNvPicPr preferRelativeResize="0"/>
          <p:nvPr/>
        </p:nvPicPr>
        <p:blipFill>
          <a:blip r:embed="rId4">
            <a:alphaModFix/>
          </a:blip>
          <a:stretch>
            <a:fillRect/>
          </a:stretch>
        </p:blipFill>
        <p:spPr>
          <a:xfrm>
            <a:off x="737525" y="874149"/>
            <a:ext cx="7586438" cy="4269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274" name="Google Shape;274;p29"/>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275" name="Google Shape;275;p29"/>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276" name="Google Shape;276;p29"/>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a:solidFill>
                <a:schemeClr val="lt1"/>
              </a:solidFill>
            </a:endParaRPr>
          </a:p>
        </p:txBody>
      </p:sp>
      <p:sp>
        <p:nvSpPr>
          <p:cNvPr id="277" name="Google Shape;277;p29"/>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278" name="Google Shape;278;p29"/>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279" name="Google Shape;279;p29"/>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280" name="Google Shape;280;p29"/>
          <p:cNvPicPr preferRelativeResize="0"/>
          <p:nvPr/>
        </p:nvPicPr>
        <p:blipFill>
          <a:blip r:embed="rId4">
            <a:alphaModFix/>
          </a:blip>
          <a:stretch>
            <a:fillRect/>
          </a:stretch>
        </p:blipFill>
        <p:spPr>
          <a:xfrm>
            <a:off x="1092238" y="2972747"/>
            <a:ext cx="7180863" cy="2071127"/>
          </a:xfrm>
          <a:prstGeom prst="rect">
            <a:avLst/>
          </a:prstGeom>
          <a:noFill/>
          <a:ln>
            <a:noFill/>
          </a:ln>
        </p:spPr>
      </p:pic>
      <p:pic>
        <p:nvPicPr>
          <p:cNvPr id="281" name="Google Shape;281;p29"/>
          <p:cNvPicPr preferRelativeResize="0"/>
          <p:nvPr/>
        </p:nvPicPr>
        <p:blipFill>
          <a:blip r:embed="rId5">
            <a:alphaModFix/>
          </a:blip>
          <a:stretch>
            <a:fillRect/>
          </a:stretch>
        </p:blipFill>
        <p:spPr>
          <a:xfrm>
            <a:off x="5240530" y="987825"/>
            <a:ext cx="1921795" cy="1871225"/>
          </a:xfrm>
          <a:prstGeom prst="rect">
            <a:avLst/>
          </a:prstGeom>
          <a:noFill/>
          <a:ln>
            <a:noFill/>
          </a:ln>
        </p:spPr>
      </p:pic>
      <p:sp>
        <p:nvSpPr>
          <p:cNvPr id="282" name="Google Shape;282;p29"/>
          <p:cNvSpPr txBox="1"/>
          <p:nvPr/>
        </p:nvSpPr>
        <p:spPr>
          <a:xfrm>
            <a:off x="1106288" y="222950"/>
            <a:ext cx="5148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rPr>
              <a:t>Multi Tiered System of Support </a:t>
            </a:r>
            <a:endParaRPr sz="2600" b="1">
              <a:solidFill>
                <a:schemeClr val="lt1"/>
              </a:solidFill>
            </a:endParaRPr>
          </a:p>
        </p:txBody>
      </p:sp>
      <p:pic>
        <p:nvPicPr>
          <p:cNvPr id="283" name="Google Shape;283;p29"/>
          <p:cNvPicPr preferRelativeResize="0"/>
          <p:nvPr/>
        </p:nvPicPr>
        <p:blipFill>
          <a:blip r:embed="rId6">
            <a:alphaModFix/>
          </a:blip>
          <a:stretch>
            <a:fillRect/>
          </a:stretch>
        </p:blipFill>
        <p:spPr>
          <a:xfrm>
            <a:off x="2304238" y="1026547"/>
            <a:ext cx="1969827" cy="1793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0"/>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290" name="Google Shape;290;p30"/>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291" name="Google Shape;291;p30"/>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292" name="Google Shape;292;p30"/>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a:solidFill>
                <a:schemeClr val="lt1"/>
              </a:solidFill>
            </a:endParaRPr>
          </a:p>
        </p:txBody>
      </p:sp>
      <p:sp>
        <p:nvSpPr>
          <p:cNvPr id="293" name="Google Shape;293;p30"/>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294" name="Google Shape;294;p30"/>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295" name="Google Shape;295;p30"/>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296" name="Google Shape;296;p30"/>
          <p:cNvSpPr txBox="1"/>
          <p:nvPr/>
        </p:nvSpPr>
        <p:spPr>
          <a:xfrm>
            <a:off x="1106288" y="222950"/>
            <a:ext cx="5148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rPr>
              <a:t>Multi Tiered System of Support </a:t>
            </a:r>
            <a:endParaRPr sz="2600" b="1">
              <a:solidFill>
                <a:schemeClr val="lt1"/>
              </a:solidFill>
            </a:endParaRPr>
          </a:p>
        </p:txBody>
      </p:sp>
      <p:pic>
        <p:nvPicPr>
          <p:cNvPr id="297" name="Google Shape;297;p30"/>
          <p:cNvPicPr preferRelativeResize="0"/>
          <p:nvPr/>
        </p:nvPicPr>
        <p:blipFill>
          <a:blip r:embed="rId4">
            <a:alphaModFix/>
          </a:blip>
          <a:stretch>
            <a:fillRect/>
          </a:stretch>
        </p:blipFill>
        <p:spPr>
          <a:xfrm>
            <a:off x="2084401" y="1025753"/>
            <a:ext cx="4975175" cy="3984104"/>
          </a:xfrm>
          <a:prstGeom prst="rect">
            <a:avLst/>
          </a:prstGeom>
          <a:noFill/>
          <a:ln>
            <a:noFill/>
          </a:ln>
        </p:spPr>
      </p:pic>
      <p:sp>
        <p:nvSpPr>
          <p:cNvPr id="298" name="Google Shape;298;p30"/>
          <p:cNvSpPr txBox="1"/>
          <p:nvPr/>
        </p:nvSpPr>
        <p:spPr>
          <a:xfrm>
            <a:off x="182000" y="1755700"/>
            <a:ext cx="2089500" cy="2524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Without MTSS: </a:t>
            </a:r>
            <a:endParaRPr sz="1900" b="1"/>
          </a:p>
          <a:p>
            <a:pPr marL="457200" lvl="0" indent="-349250" algn="l" rtl="0">
              <a:spcBef>
                <a:spcPts val="0"/>
              </a:spcBef>
              <a:spcAft>
                <a:spcPts val="0"/>
              </a:spcAft>
              <a:buSzPts val="1900"/>
              <a:buChar char="-"/>
            </a:pPr>
            <a:r>
              <a:rPr lang="en" sz="1900"/>
              <a:t>Messy </a:t>
            </a:r>
            <a:endParaRPr sz="1900"/>
          </a:p>
          <a:p>
            <a:pPr marL="457200" lvl="0" indent="-349250" algn="l" rtl="0">
              <a:spcBef>
                <a:spcPts val="0"/>
              </a:spcBef>
              <a:spcAft>
                <a:spcPts val="0"/>
              </a:spcAft>
              <a:buSzPts val="1900"/>
              <a:buChar char="-"/>
            </a:pPr>
            <a:r>
              <a:rPr lang="en" sz="1900"/>
              <a:t>Disorganized </a:t>
            </a:r>
            <a:endParaRPr sz="1900"/>
          </a:p>
          <a:p>
            <a:pPr marL="457200" lvl="0" indent="-349250" algn="l" rtl="0">
              <a:spcBef>
                <a:spcPts val="0"/>
              </a:spcBef>
              <a:spcAft>
                <a:spcPts val="0"/>
              </a:spcAft>
              <a:buSzPts val="1900"/>
              <a:buChar char="-"/>
            </a:pPr>
            <a:r>
              <a:rPr lang="en" sz="1900"/>
              <a:t>Reactive </a:t>
            </a:r>
            <a:endParaRPr sz="1900"/>
          </a:p>
          <a:p>
            <a:pPr marL="457200" lvl="0" indent="-349250" algn="l" rtl="0">
              <a:spcBef>
                <a:spcPts val="0"/>
              </a:spcBef>
              <a:spcAft>
                <a:spcPts val="0"/>
              </a:spcAft>
              <a:buSzPts val="1900"/>
              <a:buChar char="-"/>
            </a:pPr>
            <a:r>
              <a:rPr lang="en" sz="1900"/>
              <a:t>Confusing </a:t>
            </a:r>
            <a:endParaRPr sz="1900"/>
          </a:p>
          <a:p>
            <a:pPr marL="457200" lvl="0" indent="-349250" algn="l" rtl="0">
              <a:spcBef>
                <a:spcPts val="0"/>
              </a:spcBef>
              <a:spcAft>
                <a:spcPts val="0"/>
              </a:spcAft>
              <a:buSzPts val="1900"/>
              <a:buChar char="-"/>
            </a:pPr>
            <a:r>
              <a:rPr lang="en" sz="1900"/>
              <a:t>Split focus areas</a:t>
            </a:r>
            <a:endParaRPr sz="1900"/>
          </a:p>
          <a:p>
            <a:pPr marL="457200" lvl="0" indent="-349250" algn="l" rtl="0">
              <a:spcBef>
                <a:spcPts val="0"/>
              </a:spcBef>
              <a:spcAft>
                <a:spcPts val="0"/>
              </a:spcAft>
              <a:buSzPts val="1900"/>
              <a:buChar char="-"/>
            </a:pPr>
            <a:r>
              <a:rPr lang="en" sz="1900"/>
              <a:t>Ineffective </a:t>
            </a:r>
            <a:endParaRPr sz="1900"/>
          </a:p>
        </p:txBody>
      </p:sp>
      <p:sp>
        <p:nvSpPr>
          <p:cNvPr id="299" name="Google Shape;299;p30"/>
          <p:cNvSpPr txBox="1"/>
          <p:nvPr/>
        </p:nvSpPr>
        <p:spPr>
          <a:xfrm>
            <a:off x="6962325" y="1755700"/>
            <a:ext cx="2145600" cy="25242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With MTSS: </a:t>
            </a:r>
            <a:endParaRPr sz="1900" b="1">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Structure </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Organized </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Proactive </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Defined goals</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Data-driven</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Equity-driven</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Effective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1"/>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306" name="Google Shape;306;p31"/>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307" name="Google Shape;307;p31"/>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308" name="Google Shape;308;p31"/>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DE-MTSS (Regulation 508) </a:t>
            </a:r>
            <a:endParaRPr sz="3200">
              <a:solidFill>
                <a:schemeClr val="lt1"/>
              </a:solidFill>
            </a:endParaRPr>
          </a:p>
        </p:txBody>
      </p:sp>
      <p:sp>
        <p:nvSpPr>
          <p:cNvPr id="309" name="Google Shape;309;p31"/>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310" name="Google Shape;310;p31"/>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311" name="Google Shape;311;p31"/>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312" name="Google Shape;312;p31"/>
          <p:cNvSpPr txBox="1"/>
          <p:nvPr/>
        </p:nvSpPr>
        <p:spPr>
          <a:xfrm>
            <a:off x="283000" y="1444963"/>
            <a:ext cx="4959600" cy="28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900" b="1">
                <a:solidFill>
                  <a:schemeClr val="dk1"/>
                </a:solidFill>
                <a:highlight>
                  <a:schemeClr val="lt1"/>
                </a:highlight>
              </a:rPr>
              <a:t>“DE-MTSS is a framework designed to meet the needs of the whole child through an integrated, multilevel prevention system that optimizes team-based leadership and data-driven decision making to meet the academic and nonacademic (e.g., behavioral, social and emotional) needs of all students.”</a:t>
            </a:r>
            <a:endParaRPr/>
          </a:p>
        </p:txBody>
      </p:sp>
      <p:pic>
        <p:nvPicPr>
          <p:cNvPr id="313" name="Google Shape;313;p31"/>
          <p:cNvPicPr preferRelativeResize="0"/>
          <p:nvPr/>
        </p:nvPicPr>
        <p:blipFill>
          <a:blip r:embed="rId4">
            <a:alphaModFix/>
          </a:blip>
          <a:stretch>
            <a:fillRect/>
          </a:stretch>
        </p:blipFill>
        <p:spPr>
          <a:xfrm>
            <a:off x="5358450" y="1093775"/>
            <a:ext cx="3295650" cy="3533775"/>
          </a:xfrm>
          <a:prstGeom prst="rect">
            <a:avLst/>
          </a:prstGeom>
          <a:noFill/>
          <a:ln>
            <a:noFill/>
          </a:ln>
        </p:spPr>
      </p:pic>
      <p:sp>
        <p:nvSpPr>
          <p:cNvPr id="314" name="Google Shape;314;p31"/>
          <p:cNvSpPr txBox="1"/>
          <p:nvPr/>
        </p:nvSpPr>
        <p:spPr>
          <a:xfrm>
            <a:off x="5187100" y="4727675"/>
            <a:ext cx="385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roxima Nova"/>
                <a:ea typeface="Proxima Nova"/>
                <a:cs typeface="Proxima Nova"/>
                <a:sym typeface="Proxima Nova"/>
              </a:rPr>
              <a:t>DDOE. (2021). </a:t>
            </a:r>
            <a:r>
              <a:rPr lang="en" u="sng">
                <a:solidFill>
                  <a:srgbClr val="1C3AA9"/>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Delaware’s MTSS Framework</a:t>
            </a:r>
            <a:endParaRPr>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2"/>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321" name="Google Shape;321;p32"/>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322" name="Google Shape;322;p32"/>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323" name="Google Shape;323;p32"/>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Tier 1 Universal Mental Health</a:t>
            </a:r>
            <a:endParaRPr sz="3200">
              <a:solidFill>
                <a:schemeClr val="lt1"/>
              </a:solidFill>
            </a:endParaRPr>
          </a:p>
        </p:txBody>
      </p:sp>
      <p:sp>
        <p:nvSpPr>
          <p:cNvPr id="324" name="Google Shape;324;p32"/>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325" name="Google Shape;325;p32"/>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326" name="Google Shape;326;p32"/>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327" name="Google Shape;327;p32"/>
          <p:cNvPicPr preferRelativeResize="0"/>
          <p:nvPr/>
        </p:nvPicPr>
        <p:blipFill>
          <a:blip r:embed="rId4">
            <a:alphaModFix/>
          </a:blip>
          <a:stretch>
            <a:fillRect/>
          </a:stretch>
        </p:blipFill>
        <p:spPr>
          <a:xfrm>
            <a:off x="1" y="2869376"/>
            <a:ext cx="9144228" cy="1845666"/>
          </a:xfrm>
          <a:prstGeom prst="rect">
            <a:avLst/>
          </a:prstGeom>
          <a:noFill/>
          <a:ln>
            <a:noFill/>
          </a:ln>
        </p:spPr>
      </p:pic>
      <p:sp>
        <p:nvSpPr>
          <p:cNvPr id="328" name="Google Shape;328;p32"/>
          <p:cNvSpPr txBox="1"/>
          <p:nvPr/>
        </p:nvSpPr>
        <p:spPr>
          <a:xfrm>
            <a:off x="1393500" y="1642925"/>
            <a:ext cx="6357000" cy="631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t>What do ALL Students Need? </a:t>
            </a:r>
            <a:endParaRPr sz="2900" b="1"/>
          </a:p>
        </p:txBody>
      </p:sp>
      <p:sp>
        <p:nvSpPr>
          <p:cNvPr id="329" name="Google Shape;329;p32"/>
          <p:cNvSpPr txBox="1"/>
          <p:nvPr/>
        </p:nvSpPr>
        <p:spPr>
          <a:xfrm>
            <a:off x="6889125" y="4760775"/>
            <a:ext cx="17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Center on PBIS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3"/>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336" name="Google Shape;336;p33"/>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337" name="Google Shape;337;p33"/>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338" name="Google Shape;338;p33"/>
          <p:cNvSpPr txBox="1"/>
          <p:nvPr/>
        </p:nvSpPr>
        <p:spPr>
          <a:xfrm>
            <a:off x="1376525" y="122900"/>
            <a:ext cx="6612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100" b="1">
                <a:solidFill>
                  <a:schemeClr val="lt1"/>
                </a:solidFill>
              </a:rPr>
              <a:t>Tier 1 SEB in Delaware</a:t>
            </a:r>
            <a:endParaRPr sz="2500">
              <a:solidFill>
                <a:schemeClr val="lt1"/>
              </a:solidFill>
            </a:endParaRPr>
          </a:p>
          <a:p>
            <a:pPr marL="0" lvl="0" indent="0" algn="ctr" rtl="0">
              <a:spcBef>
                <a:spcPts val="0"/>
              </a:spcBef>
              <a:spcAft>
                <a:spcPts val="0"/>
              </a:spcAft>
              <a:buNone/>
            </a:pPr>
            <a:endParaRPr sz="2900">
              <a:solidFill>
                <a:schemeClr val="lt1"/>
              </a:solidFill>
            </a:endParaRPr>
          </a:p>
        </p:txBody>
      </p:sp>
      <p:sp>
        <p:nvSpPr>
          <p:cNvPr id="339" name="Google Shape;339;p33"/>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340" name="Google Shape;340;p33"/>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341" name="Google Shape;341;p33"/>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342" name="Google Shape;342;p33"/>
          <p:cNvSpPr txBox="1"/>
          <p:nvPr/>
        </p:nvSpPr>
        <p:spPr>
          <a:xfrm>
            <a:off x="382050" y="1132000"/>
            <a:ext cx="81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43" name="Google Shape;343;p33"/>
          <p:cNvPicPr preferRelativeResize="0"/>
          <p:nvPr/>
        </p:nvPicPr>
        <p:blipFill>
          <a:blip r:embed="rId4">
            <a:alphaModFix/>
          </a:blip>
          <a:stretch>
            <a:fillRect/>
          </a:stretch>
        </p:blipFill>
        <p:spPr>
          <a:xfrm>
            <a:off x="5139275" y="1615775"/>
            <a:ext cx="3913750" cy="3394075"/>
          </a:xfrm>
          <a:prstGeom prst="rect">
            <a:avLst/>
          </a:prstGeom>
          <a:noFill/>
          <a:ln>
            <a:noFill/>
          </a:ln>
        </p:spPr>
      </p:pic>
      <p:pic>
        <p:nvPicPr>
          <p:cNvPr id="344" name="Google Shape;344;p33"/>
          <p:cNvPicPr preferRelativeResize="0"/>
          <p:nvPr/>
        </p:nvPicPr>
        <p:blipFill>
          <a:blip r:embed="rId5">
            <a:alphaModFix/>
          </a:blip>
          <a:stretch>
            <a:fillRect/>
          </a:stretch>
        </p:blipFill>
        <p:spPr>
          <a:xfrm>
            <a:off x="5976000" y="195201"/>
            <a:ext cx="2873450" cy="1501600"/>
          </a:xfrm>
          <a:prstGeom prst="rect">
            <a:avLst/>
          </a:prstGeom>
          <a:noFill/>
          <a:ln>
            <a:noFill/>
          </a:ln>
        </p:spPr>
      </p:pic>
      <p:sp>
        <p:nvSpPr>
          <p:cNvPr id="345" name="Google Shape;345;p33"/>
          <p:cNvSpPr txBox="1"/>
          <p:nvPr/>
        </p:nvSpPr>
        <p:spPr>
          <a:xfrm>
            <a:off x="182000" y="1132000"/>
            <a:ext cx="55449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Teaching core SEL skills (CASEL, Second Step, Leader in Me, etc.) </a:t>
            </a:r>
            <a:endParaRPr sz="1800" b="1">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Universal Positive Expectations (DE-PBS)</a:t>
            </a:r>
            <a:endParaRPr sz="1800" b="1">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Student voice prioritized </a:t>
            </a:r>
            <a:endParaRPr sz="1800" b="1">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Mental health literacy for all (TREP, SSET, Neurologic Classroom, YMHFA)</a:t>
            </a:r>
            <a:endParaRPr sz="1800" b="1">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DDOE Whole Child Community of Practice (focus on Restorative Practices, Equity, Data)</a:t>
            </a:r>
            <a:endParaRPr sz="1800" b="1">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Universal SEB Screening (modules) </a:t>
            </a:r>
            <a:endParaRPr sz="1800" b="1">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Rethinking policy and exclusionary practices (Code of Conduct → Student Success Guide)</a:t>
            </a:r>
            <a:endParaRPr sz="1800" b="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95" name="Google Shape;95;p16"/>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96" name="Google Shape;96;p16"/>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97" name="Google Shape;97;p16"/>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About Your Presenters</a:t>
            </a:r>
            <a:endParaRPr sz="3200">
              <a:solidFill>
                <a:schemeClr val="lt1"/>
              </a:solidFill>
            </a:endParaRPr>
          </a:p>
        </p:txBody>
      </p:sp>
      <p:sp>
        <p:nvSpPr>
          <p:cNvPr id="98" name="Google Shape;98;p16"/>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99" name="Google Shape;99;p16"/>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100" name="Google Shape;100;p16"/>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graphicFrame>
        <p:nvGraphicFramePr>
          <p:cNvPr id="101" name="Google Shape;101;p16"/>
          <p:cNvGraphicFramePr/>
          <p:nvPr/>
        </p:nvGraphicFramePr>
        <p:xfrm>
          <a:off x="182000" y="1016225"/>
          <a:ext cx="8790825" cy="3842375"/>
        </p:xfrm>
        <a:graphic>
          <a:graphicData uri="http://schemas.openxmlformats.org/drawingml/2006/table">
            <a:tbl>
              <a:tblPr>
                <a:noFill/>
                <a:tableStyleId>{DE646C2F-78CA-48FC-B80B-872CA67B1A56}</a:tableStyleId>
              </a:tblPr>
              <a:tblGrid>
                <a:gridCol w="8790825">
                  <a:extLst>
                    <a:ext uri="{9D8B030D-6E8A-4147-A177-3AD203B41FA5}">
                      <a16:colId xmlns:a16="http://schemas.microsoft.com/office/drawing/2014/main" val="20000"/>
                    </a:ext>
                  </a:extLst>
                </a:gridCol>
              </a:tblGrid>
              <a:tr h="768475">
                <a:tc>
                  <a:txBody>
                    <a:bodyPr/>
                    <a:lstStyle/>
                    <a:p>
                      <a:pPr marL="0" lvl="0" indent="0" algn="ctr" rtl="0">
                        <a:spcBef>
                          <a:spcPts val="0"/>
                        </a:spcBef>
                        <a:spcAft>
                          <a:spcPts val="0"/>
                        </a:spcAft>
                        <a:buNone/>
                      </a:pPr>
                      <a:r>
                        <a:rPr lang="en" sz="1900">
                          <a:solidFill>
                            <a:schemeClr val="lt1"/>
                          </a:solidFill>
                        </a:rPr>
                        <a:t>Adriana Ignudo</a:t>
                      </a:r>
                      <a:r>
                        <a:rPr lang="en" sz="1300">
                          <a:solidFill>
                            <a:schemeClr val="lt1"/>
                          </a:solidFill>
                        </a:rPr>
                        <a:t> </a:t>
                      </a:r>
                      <a:r>
                        <a:rPr lang="en" sz="1500">
                          <a:solidFill>
                            <a:schemeClr val="lt1"/>
                          </a:solidFill>
                        </a:rPr>
                        <a:t>- Delaware DOE Social, Emotional, Behavioral Wellbeing (SEBW) Plan Coordinator </a:t>
                      </a:r>
                      <a:endParaRPr sz="1500">
                        <a:solidFill>
                          <a:schemeClr val="lt1"/>
                        </a:solidFill>
                      </a:endParaRPr>
                    </a:p>
                  </a:txBody>
                  <a:tcPr marL="91425" marR="91425" marT="91425" marB="91425">
                    <a:solidFill>
                      <a:schemeClr val="accent4"/>
                    </a:solidFill>
                  </a:tcPr>
                </a:tc>
                <a:extLst>
                  <a:ext uri="{0D108BD9-81ED-4DB2-BD59-A6C34878D82A}">
                    <a16:rowId xmlns:a16="http://schemas.microsoft.com/office/drawing/2014/main" val="10000"/>
                  </a:ext>
                </a:extLst>
              </a:tr>
              <a:tr h="768475">
                <a:tc>
                  <a:txBody>
                    <a:bodyPr/>
                    <a:lstStyle/>
                    <a:p>
                      <a:pPr marL="0" lvl="0" indent="0" algn="ctr" rtl="0">
                        <a:spcBef>
                          <a:spcPts val="0"/>
                        </a:spcBef>
                        <a:spcAft>
                          <a:spcPts val="0"/>
                        </a:spcAft>
                        <a:buNone/>
                      </a:pPr>
                      <a:r>
                        <a:rPr lang="en" sz="1900">
                          <a:solidFill>
                            <a:schemeClr val="lt1"/>
                          </a:solidFill>
                        </a:rPr>
                        <a:t>Takeisha Edmonds</a:t>
                      </a:r>
                      <a:r>
                        <a:rPr lang="en" sz="1300">
                          <a:solidFill>
                            <a:schemeClr val="lt1"/>
                          </a:solidFill>
                        </a:rPr>
                        <a:t> </a:t>
                      </a:r>
                      <a:r>
                        <a:rPr lang="en" sz="1500">
                          <a:solidFill>
                            <a:schemeClr val="lt1"/>
                          </a:solidFill>
                        </a:rPr>
                        <a:t>- Project DelAWARE Coordinator </a:t>
                      </a:r>
                      <a:endParaRPr sz="1500">
                        <a:solidFill>
                          <a:schemeClr val="lt1"/>
                        </a:solidFill>
                      </a:endParaRPr>
                    </a:p>
                  </a:txBody>
                  <a:tcPr marL="91425" marR="91425" marT="91425" marB="91425">
                    <a:solidFill>
                      <a:srgbClr val="14B4C0"/>
                    </a:solidFill>
                  </a:tcPr>
                </a:tc>
                <a:extLst>
                  <a:ext uri="{0D108BD9-81ED-4DB2-BD59-A6C34878D82A}">
                    <a16:rowId xmlns:a16="http://schemas.microsoft.com/office/drawing/2014/main" val="10001"/>
                  </a:ext>
                </a:extLst>
              </a:tr>
              <a:tr h="768475">
                <a:tc>
                  <a:txBody>
                    <a:bodyPr/>
                    <a:lstStyle/>
                    <a:p>
                      <a:pPr marL="0" lvl="0" indent="0" algn="ctr" rtl="0">
                        <a:spcBef>
                          <a:spcPts val="0"/>
                        </a:spcBef>
                        <a:spcAft>
                          <a:spcPts val="0"/>
                        </a:spcAft>
                        <a:buNone/>
                      </a:pPr>
                      <a:r>
                        <a:rPr lang="en" sz="1900">
                          <a:solidFill>
                            <a:schemeClr val="lt1"/>
                          </a:solidFill>
                        </a:rPr>
                        <a:t>Sandi Syglowski</a:t>
                      </a:r>
                      <a:r>
                        <a:rPr lang="en" sz="1300">
                          <a:solidFill>
                            <a:schemeClr val="lt1"/>
                          </a:solidFill>
                        </a:rPr>
                        <a:t> </a:t>
                      </a:r>
                      <a:r>
                        <a:rPr lang="en" sz="1500">
                          <a:solidFill>
                            <a:schemeClr val="lt1"/>
                          </a:solidFill>
                        </a:rPr>
                        <a:t>- Project DelAWARE Co-Coordinator </a:t>
                      </a:r>
                      <a:endParaRPr sz="1500">
                        <a:solidFill>
                          <a:schemeClr val="lt1"/>
                        </a:solidFill>
                      </a:endParaRPr>
                    </a:p>
                  </a:txBody>
                  <a:tcPr marL="91425" marR="91425" marT="91425" marB="91425">
                    <a:solidFill>
                      <a:srgbClr val="1C3AA9"/>
                    </a:solidFill>
                  </a:tcPr>
                </a:tc>
                <a:extLst>
                  <a:ext uri="{0D108BD9-81ED-4DB2-BD59-A6C34878D82A}">
                    <a16:rowId xmlns:a16="http://schemas.microsoft.com/office/drawing/2014/main" val="10002"/>
                  </a:ext>
                </a:extLst>
              </a:tr>
              <a:tr h="768475">
                <a:tc>
                  <a:txBody>
                    <a:bodyPr/>
                    <a:lstStyle/>
                    <a:p>
                      <a:pPr marL="0" lvl="0" indent="0" algn="ctr" rtl="0">
                        <a:spcBef>
                          <a:spcPts val="0"/>
                        </a:spcBef>
                        <a:spcAft>
                          <a:spcPts val="0"/>
                        </a:spcAft>
                        <a:buNone/>
                      </a:pPr>
                      <a:r>
                        <a:rPr lang="en" sz="1900">
                          <a:solidFill>
                            <a:schemeClr val="lt1"/>
                          </a:solidFill>
                        </a:rPr>
                        <a:t>Brynn Fallah</a:t>
                      </a:r>
                      <a:r>
                        <a:rPr lang="en" sz="1300">
                          <a:solidFill>
                            <a:schemeClr val="lt1"/>
                          </a:solidFill>
                        </a:rPr>
                        <a:t> </a:t>
                      </a:r>
                      <a:r>
                        <a:rPr lang="en" sz="1500">
                          <a:solidFill>
                            <a:schemeClr val="lt1"/>
                          </a:solidFill>
                        </a:rPr>
                        <a:t>- Delaware Positive Behavior Support Project Coach</a:t>
                      </a:r>
                      <a:r>
                        <a:rPr lang="en" sz="1300">
                          <a:solidFill>
                            <a:schemeClr val="lt1"/>
                          </a:solidFill>
                        </a:rPr>
                        <a:t> </a:t>
                      </a:r>
                      <a:endParaRPr sz="1300">
                        <a:solidFill>
                          <a:schemeClr val="lt1"/>
                        </a:solidFill>
                      </a:endParaRPr>
                    </a:p>
                  </a:txBody>
                  <a:tcPr marL="91425" marR="91425" marT="91425" marB="91425">
                    <a:solidFill>
                      <a:srgbClr val="0BA14B"/>
                    </a:solidFill>
                  </a:tcPr>
                </a:tc>
                <a:extLst>
                  <a:ext uri="{0D108BD9-81ED-4DB2-BD59-A6C34878D82A}">
                    <a16:rowId xmlns:a16="http://schemas.microsoft.com/office/drawing/2014/main" val="10003"/>
                  </a:ext>
                </a:extLst>
              </a:tr>
              <a:tr h="768475">
                <a:tc>
                  <a:txBody>
                    <a:bodyPr/>
                    <a:lstStyle/>
                    <a:p>
                      <a:pPr marL="0" lvl="0" indent="0" algn="ctr" rtl="0">
                        <a:spcBef>
                          <a:spcPts val="0"/>
                        </a:spcBef>
                        <a:spcAft>
                          <a:spcPts val="0"/>
                        </a:spcAft>
                        <a:buNone/>
                      </a:pPr>
                      <a:r>
                        <a:rPr lang="en" sz="1900">
                          <a:solidFill>
                            <a:schemeClr val="lt1"/>
                          </a:solidFill>
                        </a:rPr>
                        <a:t>Valerie Brown</a:t>
                      </a:r>
                      <a:r>
                        <a:rPr lang="en" sz="1300">
                          <a:solidFill>
                            <a:schemeClr val="lt1"/>
                          </a:solidFill>
                        </a:rPr>
                        <a:t> </a:t>
                      </a:r>
                      <a:r>
                        <a:rPr lang="en" sz="1500">
                          <a:solidFill>
                            <a:schemeClr val="lt1"/>
                          </a:solidFill>
                        </a:rPr>
                        <a:t>- Delaware Positive Behavior Support Project Coach</a:t>
                      </a:r>
                      <a:endParaRPr sz="1500">
                        <a:solidFill>
                          <a:schemeClr val="lt1"/>
                        </a:solidFill>
                      </a:endParaRPr>
                    </a:p>
                  </a:txBody>
                  <a:tcPr marL="91425" marR="91425" marT="91425" marB="91425">
                    <a:solidFill>
                      <a:srgbClr val="F26522"/>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4"/>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352" name="Google Shape;352;p34"/>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353" name="Google Shape;353;p34"/>
          <p:cNvSpPr txBox="1"/>
          <p:nvPr/>
        </p:nvSpPr>
        <p:spPr>
          <a:xfrm>
            <a:off x="1376525" y="122900"/>
            <a:ext cx="7455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What are risk and protective factors? </a:t>
            </a:r>
            <a:endParaRPr sz="3200">
              <a:solidFill>
                <a:schemeClr val="lt1"/>
              </a:solidFill>
            </a:endParaRPr>
          </a:p>
        </p:txBody>
      </p:sp>
      <p:sp>
        <p:nvSpPr>
          <p:cNvPr id="354" name="Google Shape;354;p34"/>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355" name="Google Shape;355;p34"/>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356" name="Google Shape;356;p34"/>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357" name="Google Shape;357;p34"/>
          <p:cNvSpPr txBox="1">
            <a:spLocks noGrp="1"/>
          </p:cNvSpPr>
          <p:nvPr>
            <p:ph type="body" idx="1"/>
          </p:nvPr>
        </p:nvSpPr>
        <p:spPr>
          <a:xfrm>
            <a:off x="633775" y="1131750"/>
            <a:ext cx="7779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As defined by </a:t>
            </a:r>
            <a:r>
              <a:rPr lang="en" b="1" u="sng"/>
              <a:t>SAMHSA</a:t>
            </a:r>
            <a:r>
              <a:rPr lang="en"/>
              <a:t>:</a:t>
            </a:r>
            <a:endParaRPr/>
          </a:p>
          <a:p>
            <a:pPr marL="0" lvl="0" indent="0" algn="l" rtl="0">
              <a:spcBef>
                <a:spcPts val="1200"/>
              </a:spcBef>
              <a:spcAft>
                <a:spcPts val="0"/>
              </a:spcAft>
              <a:buNone/>
            </a:pPr>
            <a:r>
              <a:rPr lang="en" b="1" i="1"/>
              <a:t>Risk Factors</a:t>
            </a:r>
            <a:r>
              <a:rPr lang="en"/>
              <a:t> are characteristics at the biological, psychological, family, community, or cultural level that precede and are associated with a higher likelihood of negative outcomes.</a:t>
            </a:r>
            <a:endParaRPr/>
          </a:p>
          <a:p>
            <a:pPr marL="0" lvl="0" indent="0" algn="l" rtl="0">
              <a:spcBef>
                <a:spcPts val="1200"/>
              </a:spcBef>
              <a:spcAft>
                <a:spcPts val="1200"/>
              </a:spcAft>
              <a:buNone/>
            </a:pPr>
            <a:r>
              <a:rPr lang="en" b="1" i="1"/>
              <a:t>Protective Factors</a:t>
            </a:r>
            <a:r>
              <a:rPr lang="en"/>
              <a:t> are characteristics associated with a lower likelihood of negative outcomes or that reduce a risk factor’s impact. Protective factors may be seen as positive countering events.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5"/>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364" name="Google Shape;364;p35"/>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365" name="Google Shape;365;p35"/>
          <p:cNvSpPr txBox="1"/>
          <p:nvPr/>
        </p:nvSpPr>
        <p:spPr>
          <a:xfrm>
            <a:off x="1376525" y="122900"/>
            <a:ext cx="7455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What are risk and protective factors? </a:t>
            </a:r>
            <a:endParaRPr sz="3200">
              <a:solidFill>
                <a:schemeClr val="lt1"/>
              </a:solidFill>
            </a:endParaRPr>
          </a:p>
        </p:txBody>
      </p:sp>
      <p:sp>
        <p:nvSpPr>
          <p:cNvPr id="366" name="Google Shape;366;p35"/>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367" name="Google Shape;367;p35"/>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368" name="Google Shape;368;p35"/>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369" name="Google Shape;369;p35"/>
          <p:cNvPicPr preferRelativeResize="0"/>
          <p:nvPr/>
        </p:nvPicPr>
        <p:blipFill>
          <a:blip r:embed="rId4">
            <a:alphaModFix/>
          </a:blip>
          <a:stretch>
            <a:fillRect/>
          </a:stretch>
        </p:blipFill>
        <p:spPr>
          <a:xfrm>
            <a:off x="1316262" y="874150"/>
            <a:ext cx="6511474" cy="41983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376" name="Google Shape;376;p36"/>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377" name="Google Shape;377;p36"/>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378" name="Google Shape;378;p36"/>
          <p:cNvSpPr txBox="1"/>
          <p:nvPr/>
        </p:nvSpPr>
        <p:spPr>
          <a:xfrm>
            <a:off x="1376525" y="122900"/>
            <a:ext cx="6612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Mental Health Literacy as a Protective Factor</a:t>
            </a:r>
            <a:endParaRPr sz="2500">
              <a:solidFill>
                <a:schemeClr val="lt1"/>
              </a:solidFill>
            </a:endParaRPr>
          </a:p>
        </p:txBody>
      </p:sp>
      <p:sp>
        <p:nvSpPr>
          <p:cNvPr id="379" name="Google Shape;379;p36"/>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380" name="Google Shape;380;p36"/>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381" name="Google Shape;381;p36"/>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382" name="Google Shape;382;p36"/>
          <p:cNvSpPr txBox="1"/>
          <p:nvPr/>
        </p:nvSpPr>
        <p:spPr>
          <a:xfrm>
            <a:off x="382050" y="1132000"/>
            <a:ext cx="81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3" name="Google Shape;383;p36"/>
          <p:cNvSpPr txBox="1"/>
          <p:nvPr/>
        </p:nvSpPr>
        <p:spPr>
          <a:xfrm>
            <a:off x="54725" y="1132000"/>
            <a:ext cx="8962800" cy="410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What is Mental Health Literacy?</a:t>
            </a:r>
            <a:endParaRPr sz="1900" b="1"/>
          </a:p>
          <a:p>
            <a:pPr marL="0" lvl="0" indent="0" algn="l" rtl="0">
              <a:spcBef>
                <a:spcPts val="0"/>
              </a:spcBef>
              <a:spcAft>
                <a:spcPts val="0"/>
              </a:spcAft>
              <a:buNone/>
            </a:pPr>
            <a:endParaRPr sz="1700"/>
          </a:p>
          <a:p>
            <a:pPr marL="0" lvl="0" indent="0" algn="l" rtl="0">
              <a:spcBef>
                <a:spcPts val="0"/>
              </a:spcBef>
              <a:spcAft>
                <a:spcPts val="0"/>
              </a:spcAft>
              <a:buNone/>
            </a:pPr>
            <a:r>
              <a:rPr lang="en" sz="1900"/>
              <a:t>Mental health literacy includes the knowledge, attitudes, and skills needed to develop and maintain positive mental health, identify mental health challenges in self and others, reduce stigma, and seek appropriate help.</a:t>
            </a:r>
            <a:endParaRPr sz="1900"/>
          </a:p>
          <a:p>
            <a:pPr marL="0" lvl="0" indent="0" algn="ctr" rtl="0">
              <a:spcBef>
                <a:spcPts val="0"/>
              </a:spcBef>
              <a:spcAft>
                <a:spcPts val="0"/>
              </a:spcAft>
              <a:buNone/>
            </a:pPr>
            <a:r>
              <a:rPr lang="en" sz="900" u="sng">
                <a:solidFill>
                  <a:schemeClr val="hlink"/>
                </a:solidFill>
                <a:hlinkClick r:id="rId4"/>
              </a:rPr>
              <a:t>https://dpi.wi.gov/sspw/mental-health/framework/universal-practices/literacy</a:t>
            </a:r>
            <a:endParaRPr sz="900"/>
          </a:p>
          <a:p>
            <a:pPr marL="0" lvl="0" indent="0" algn="ctr"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900" b="1"/>
              <a:t>What are the benefits to Mental Health Literacy?</a:t>
            </a:r>
            <a:endParaRPr sz="1900" b="1"/>
          </a:p>
          <a:p>
            <a:pPr marL="0" lvl="0" indent="0" algn="l" rtl="0">
              <a:spcBef>
                <a:spcPts val="0"/>
              </a:spcBef>
              <a:spcAft>
                <a:spcPts val="0"/>
              </a:spcAft>
              <a:buNone/>
            </a:pPr>
            <a:endParaRPr sz="1700"/>
          </a:p>
          <a:p>
            <a:pPr marL="0" lvl="0" indent="0" algn="l" rtl="0">
              <a:spcBef>
                <a:spcPts val="0"/>
              </a:spcBef>
              <a:spcAft>
                <a:spcPts val="0"/>
              </a:spcAft>
              <a:buNone/>
            </a:pPr>
            <a:r>
              <a:rPr lang="en" sz="1900"/>
              <a:t>Good mental health literacy helps us understand and destigmatize mental disorders and treatments while promoting and optimizing good mental health.</a:t>
            </a:r>
            <a:endParaRPr sz="1900"/>
          </a:p>
          <a:p>
            <a:pPr marL="0" lvl="0" indent="0" algn="l" rtl="0">
              <a:spcBef>
                <a:spcPts val="0"/>
              </a:spcBef>
              <a:spcAft>
                <a:spcPts val="0"/>
              </a:spcAft>
              <a:buNone/>
            </a:pPr>
            <a:endParaRPr sz="700"/>
          </a:p>
          <a:p>
            <a:pPr marL="0" lvl="0" indent="0" algn="ctr" rtl="0">
              <a:spcBef>
                <a:spcPts val="0"/>
              </a:spcBef>
              <a:spcAft>
                <a:spcPts val="0"/>
              </a:spcAft>
              <a:buNone/>
            </a:pPr>
            <a:r>
              <a:rPr lang="en" sz="1000" u="sng">
                <a:solidFill>
                  <a:schemeClr val="hlink"/>
                </a:solidFill>
                <a:hlinkClick r:id="rId5"/>
              </a:rPr>
              <a:t>https://www.mentalhealthcollaborative.org/what-we-do/</a:t>
            </a:r>
            <a:endParaRPr sz="1000"/>
          </a:p>
          <a:p>
            <a:pPr marL="0" lvl="0" indent="0" algn="ctr" rtl="0">
              <a:spcBef>
                <a:spcPts val="0"/>
              </a:spcBef>
              <a:spcAft>
                <a:spcPts val="0"/>
              </a:spcAft>
              <a:buNone/>
            </a:pPr>
            <a:endParaRPr sz="1000"/>
          </a:p>
        </p:txBody>
      </p:sp>
      <p:pic>
        <p:nvPicPr>
          <p:cNvPr id="384" name="Google Shape;384;p36"/>
          <p:cNvPicPr preferRelativeResize="0"/>
          <p:nvPr/>
        </p:nvPicPr>
        <p:blipFill>
          <a:blip r:embed="rId6">
            <a:alphaModFix/>
          </a:blip>
          <a:stretch>
            <a:fillRect/>
          </a:stretch>
        </p:blipFill>
        <p:spPr>
          <a:xfrm>
            <a:off x="6802476" y="2452513"/>
            <a:ext cx="1904675" cy="14686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7"/>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391" name="Google Shape;391;p37"/>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392" name="Google Shape;392;p37"/>
          <p:cNvSpPr txBox="1"/>
          <p:nvPr/>
        </p:nvSpPr>
        <p:spPr>
          <a:xfrm>
            <a:off x="1376525" y="122900"/>
            <a:ext cx="72171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lt1"/>
                </a:solidFill>
              </a:rPr>
              <a:t>YMHFA as a Tier 1 Preventive Framework </a:t>
            </a:r>
            <a:endParaRPr sz="2900">
              <a:solidFill>
                <a:schemeClr val="lt1"/>
              </a:solidFill>
            </a:endParaRPr>
          </a:p>
        </p:txBody>
      </p:sp>
      <p:sp>
        <p:nvSpPr>
          <p:cNvPr id="393" name="Google Shape;393;p37"/>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394" name="Google Shape;394;p37"/>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395" name="Google Shape;395;p37"/>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396" name="Google Shape;396;p37"/>
          <p:cNvSpPr txBox="1"/>
          <p:nvPr/>
        </p:nvSpPr>
        <p:spPr>
          <a:xfrm>
            <a:off x="1913400" y="1506450"/>
            <a:ext cx="733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97" name="Google Shape;397;p37"/>
          <p:cNvPicPr preferRelativeResize="0"/>
          <p:nvPr/>
        </p:nvPicPr>
        <p:blipFill>
          <a:blip r:embed="rId4">
            <a:alphaModFix/>
          </a:blip>
          <a:stretch>
            <a:fillRect/>
          </a:stretch>
        </p:blipFill>
        <p:spPr>
          <a:xfrm>
            <a:off x="1637850" y="1098725"/>
            <a:ext cx="5868326" cy="4186925"/>
          </a:xfrm>
          <a:prstGeom prst="rect">
            <a:avLst/>
          </a:prstGeom>
          <a:noFill/>
          <a:ln>
            <a:noFill/>
          </a:ln>
        </p:spPr>
      </p:pic>
      <p:sp>
        <p:nvSpPr>
          <p:cNvPr id="398" name="Google Shape;398;p37"/>
          <p:cNvSpPr txBox="1"/>
          <p:nvPr/>
        </p:nvSpPr>
        <p:spPr>
          <a:xfrm>
            <a:off x="110025" y="1665975"/>
            <a:ext cx="3873300" cy="22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u="sng"/>
              <a:t>External Indicators</a:t>
            </a:r>
            <a:endParaRPr sz="1900" u="sng"/>
          </a:p>
          <a:p>
            <a:pPr marL="457200" lvl="0" indent="-349250" algn="l" rtl="0">
              <a:spcBef>
                <a:spcPts val="0"/>
              </a:spcBef>
              <a:spcAft>
                <a:spcPts val="0"/>
              </a:spcAft>
              <a:buSzPts val="1900"/>
              <a:buChar char="-"/>
            </a:pPr>
            <a:r>
              <a:rPr lang="en" sz="1900"/>
              <a:t>Office Discipline Referrals</a:t>
            </a:r>
            <a:endParaRPr sz="1900"/>
          </a:p>
          <a:p>
            <a:pPr marL="457200" lvl="0" indent="-349250" algn="l" rtl="0">
              <a:spcBef>
                <a:spcPts val="0"/>
              </a:spcBef>
              <a:spcAft>
                <a:spcPts val="0"/>
              </a:spcAft>
              <a:buSzPts val="1900"/>
              <a:buChar char="-"/>
            </a:pPr>
            <a:r>
              <a:rPr lang="en" sz="1900"/>
              <a:t>Crisis Calls</a:t>
            </a:r>
            <a:endParaRPr sz="1900"/>
          </a:p>
          <a:p>
            <a:pPr marL="457200" lvl="0" indent="-349250" algn="l" rtl="0">
              <a:spcBef>
                <a:spcPts val="0"/>
              </a:spcBef>
              <a:spcAft>
                <a:spcPts val="0"/>
              </a:spcAft>
              <a:buSzPts val="1900"/>
              <a:buChar char="-"/>
            </a:pPr>
            <a:r>
              <a:rPr lang="en" sz="1900"/>
              <a:t>Risk Assessments</a:t>
            </a:r>
            <a:endParaRPr sz="1900"/>
          </a:p>
          <a:p>
            <a:pPr marL="457200" lvl="0" indent="-349250" algn="l" rtl="0">
              <a:spcBef>
                <a:spcPts val="0"/>
              </a:spcBef>
              <a:spcAft>
                <a:spcPts val="0"/>
              </a:spcAft>
              <a:buSzPts val="1900"/>
              <a:buChar char="-"/>
            </a:pPr>
            <a:r>
              <a:rPr lang="en" sz="1900"/>
              <a:t>Truancy Cases</a:t>
            </a:r>
            <a:endParaRPr sz="1900"/>
          </a:p>
          <a:p>
            <a:pPr marL="457200" lvl="0" indent="-349250" algn="l" rtl="0">
              <a:spcBef>
                <a:spcPts val="0"/>
              </a:spcBef>
              <a:spcAft>
                <a:spcPts val="0"/>
              </a:spcAft>
              <a:buSzPts val="1900"/>
              <a:buChar char="-"/>
            </a:pPr>
            <a:r>
              <a:rPr lang="en" sz="1900"/>
              <a:t>Overwhelming student </a:t>
            </a:r>
            <a:endParaRPr sz="1900"/>
          </a:p>
          <a:p>
            <a:pPr marL="457200" lvl="0" indent="0" algn="l" rtl="0">
              <a:spcBef>
                <a:spcPts val="0"/>
              </a:spcBef>
              <a:spcAft>
                <a:spcPts val="0"/>
              </a:spcAft>
              <a:buNone/>
            </a:pPr>
            <a:r>
              <a:rPr lang="en" sz="1900"/>
              <a:t>support team</a:t>
            </a:r>
            <a:endParaRPr sz="1900"/>
          </a:p>
        </p:txBody>
      </p:sp>
      <p:sp>
        <p:nvSpPr>
          <p:cNvPr id="399" name="Google Shape;399;p37"/>
          <p:cNvSpPr txBox="1"/>
          <p:nvPr/>
        </p:nvSpPr>
        <p:spPr>
          <a:xfrm>
            <a:off x="6100350" y="1665975"/>
            <a:ext cx="2853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u="sng"/>
              <a:t>Internal Indicators</a:t>
            </a:r>
            <a:endParaRPr sz="1900" u="sng"/>
          </a:p>
          <a:p>
            <a:pPr marL="457200" lvl="0" indent="-349250" algn="l" rtl="0">
              <a:spcBef>
                <a:spcPts val="0"/>
              </a:spcBef>
              <a:spcAft>
                <a:spcPts val="0"/>
              </a:spcAft>
              <a:buSzPts val="1900"/>
              <a:buChar char="-"/>
            </a:pPr>
            <a:r>
              <a:rPr lang="en" sz="1900"/>
              <a:t>Anxiety</a:t>
            </a:r>
            <a:endParaRPr sz="1900"/>
          </a:p>
          <a:p>
            <a:pPr marL="457200" lvl="0" indent="-349250" algn="l" rtl="0">
              <a:spcBef>
                <a:spcPts val="0"/>
              </a:spcBef>
              <a:spcAft>
                <a:spcPts val="0"/>
              </a:spcAft>
              <a:buSzPts val="1900"/>
              <a:buChar char="-"/>
            </a:pPr>
            <a:r>
              <a:rPr lang="en" sz="1900"/>
              <a:t>Depression</a:t>
            </a:r>
            <a:endParaRPr sz="1900"/>
          </a:p>
          <a:p>
            <a:pPr marL="457200" lvl="0" indent="-349250" algn="l" rtl="0">
              <a:spcBef>
                <a:spcPts val="0"/>
              </a:spcBef>
              <a:spcAft>
                <a:spcPts val="0"/>
              </a:spcAft>
              <a:buSzPts val="1900"/>
              <a:buChar char="-"/>
            </a:pPr>
            <a:r>
              <a:rPr lang="en" sz="1900"/>
              <a:t>Low self-esteem</a:t>
            </a:r>
            <a:endParaRPr sz="1900"/>
          </a:p>
          <a:p>
            <a:pPr marL="457200" lvl="0" indent="-349250" algn="l" rtl="0">
              <a:spcBef>
                <a:spcPts val="0"/>
              </a:spcBef>
              <a:spcAft>
                <a:spcPts val="0"/>
              </a:spcAft>
              <a:buSzPts val="1900"/>
              <a:buChar char="-"/>
            </a:pPr>
            <a:r>
              <a:rPr lang="en" sz="1900"/>
              <a:t>Burnout</a:t>
            </a:r>
            <a:endParaRPr sz="1900"/>
          </a:p>
          <a:p>
            <a:pPr marL="457200" lvl="0" indent="-349250" algn="l" rtl="0">
              <a:spcBef>
                <a:spcPts val="0"/>
              </a:spcBef>
              <a:spcAft>
                <a:spcPts val="0"/>
              </a:spcAft>
              <a:buSzPts val="1900"/>
              <a:buChar char="-"/>
            </a:pPr>
            <a:r>
              <a:rPr lang="en" sz="1900"/>
              <a:t>Stress</a:t>
            </a:r>
            <a:endParaRPr sz="1900"/>
          </a:p>
          <a:p>
            <a:pPr marL="457200" lvl="0" indent="-349250" algn="l" rtl="0">
              <a:spcBef>
                <a:spcPts val="0"/>
              </a:spcBef>
              <a:spcAft>
                <a:spcPts val="0"/>
              </a:spcAft>
              <a:buSzPts val="1900"/>
              <a:buChar char="-"/>
            </a:pPr>
            <a:r>
              <a:rPr lang="en" sz="1900"/>
              <a:t>Somatic Symptoms</a:t>
            </a:r>
            <a:endParaRPr sz="1900"/>
          </a:p>
          <a:p>
            <a:pPr marL="457200" lvl="0" indent="0" algn="l" rtl="0">
              <a:spcBef>
                <a:spcPts val="0"/>
              </a:spcBef>
              <a:spcAft>
                <a:spcPts val="0"/>
              </a:spcAft>
              <a:buNone/>
            </a:pPr>
            <a:endParaRPr sz="2000"/>
          </a:p>
        </p:txBody>
      </p:sp>
      <p:sp>
        <p:nvSpPr>
          <p:cNvPr id="400" name="Google Shape;400;p37"/>
          <p:cNvSpPr txBox="1"/>
          <p:nvPr/>
        </p:nvSpPr>
        <p:spPr>
          <a:xfrm>
            <a:off x="182000" y="973275"/>
            <a:ext cx="38733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i="1"/>
              <a:t>Reduction in:</a:t>
            </a:r>
            <a:endParaRPr sz="3300" i="1"/>
          </a:p>
        </p:txBody>
      </p:sp>
      <p:sp>
        <p:nvSpPr>
          <p:cNvPr id="401" name="Google Shape;401;p37"/>
          <p:cNvSpPr txBox="1"/>
          <p:nvPr/>
        </p:nvSpPr>
        <p:spPr>
          <a:xfrm>
            <a:off x="5426025" y="1006025"/>
            <a:ext cx="32931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i="1"/>
              <a:t>Response to:</a:t>
            </a:r>
            <a:endParaRPr sz="3300"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8"/>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408" name="Google Shape;408;p38"/>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409" name="Google Shape;409;p38"/>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410" name="Google Shape;410;p38"/>
          <p:cNvSpPr txBox="1"/>
          <p:nvPr/>
        </p:nvSpPr>
        <p:spPr>
          <a:xfrm>
            <a:off x="1376525" y="122900"/>
            <a:ext cx="7338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900">
                <a:solidFill>
                  <a:schemeClr val="lt1"/>
                </a:solidFill>
              </a:rPr>
              <a:t>Using YMHFA to Build Protective Factors</a:t>
            </a:r>
            <a:endParaRPr sz="3200">
              <a:solidFill>
                <a:schemeClr val="lt1"/>
              </a:solidFill>
            </a:endParaRPr>
          </a:p>
        </p:txBody>
      </p:sp>
      <p:sp>
        <p:nvSpPr>
          <p:cNvPr id="411" name="Google Shape;411;p38"/>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412" name="Google Shape;412;p38"/>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413" name="Google Shape;413;p38"/>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414" name="Google Shape;414;p38"/>
          <p:cNvSpPr txBox="1"/>
          <p:nvPr/>
        </p:nvSpPr>
        <p:spPr>
          <a:xfrm>
            <a:off x="1913400" y="1506450"/>
            <a:ext cx="733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15" name="Google Shape;415;p38"/>
          <p:cNvPicPr preferRelativeResize="0"/>
          <p:nvPr/>
        </p:nvPicPr>
        <p:blipFill>
          <a:blip r:embed="rId4">
            <a:alphaModFix/>
          </a:blip>
          <a:stretch>
            <a:fillRect/>
          </a:stretch>
        </p:blipFill>
        <p:spPr>
          <a:xfrm>
            <a:off x="-125175" y="1017725"/>
            <a:ext cx="5715174" cy="3973375"/>
          </a:xfrm>
          <a:prstGeom prst="rect">
            <a:avLst/>
          </a:prstGeom>
          <a:noFill/>
          <a:ln>
            <a:noFill/>
          </a:ln>
        </p:spPr>
      </p:pic>
      <p:sp>
        <p:nvSpPr>
          <p:cNvPr id="416" name="Google Shape;416;p38"/>
          <p:cNvSpPr txBox="1"/>
          <p:nvPr/>
        </p:nvSpPr>
        <p:spPr>
          <a:xfrm>
            <a:off x="110025" y="1665975"/>
            <a:ext cx="38733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100"/>
          </a:p>
        </p:txBody>
      </p:sp>
      <p:sp>
        <p:nvSpPr>
          <p:cNvPr id="417" name="Google Shape;417;p38"/>
          <p:cNvSpPr txBox="1"/>
          <p:nvPr/>
        </p:nvSpPr>
        <p:spPr>
          <a:xfrm>
            <a:off x="182000" y="973275"/>
            <a:ext cx="38733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300" i="1"/>
          </a:p>
        </p:txBody>
      </p:sp>
      <p:sp>
        <p:nvSpPr>
          <p:cNvPr id="418" name="Google Shape;418;p38"/>
          <p:cNvSpPr txBox="1"/>
          <p:nvPr/>
        </p:nvSpPr>
        <p:spPr>
          <a:xfrm>
            <a:off x="4304700" y="870300"/>
            <a:ext cx="4414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i="1"/>
              <a:t>Increase in:</a:t>
            </a:r>
            <a:endParaRPr sz="3000" i="1"/>
          </a:p>
        </p:txBody>
      </p:sp>
      <p:sp>
        <p:nvSpPr>
          <p:cNvPr id="419" name="Google Shape;419;p38"/>
          <p:cNvSpPr txBox="1"/>
          <p:nvPr/>
        </p:nvSpPr>
        <p:spPr>
          <a:xfrm>
            <a:off x="4572000" y="1412350"/>
            <a:ext cx="4414200" cy="20112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Char char="●"/>
            </a:pPr>
            <a:r>
              <a:rPr lang="en" sz="1700"/>
              <a:t>Identification of students struggling with a mental health challenge</a:t>
            </a:r>
            <a:endParaRPr sz="1700"/>
          </a:p>
          <a:p>
            <a:pPr marL="457200" lvl="0" indent="-336550" algn="l" rtl="0">
              <a:spcBef>
                <a:spcPts val="1000"/>
              </a:spcBef>
              <a:spcAft>
                <a:spcPts val="0"/>
              </a:spcAft>
              <a:buSzPts val="1700"/>
              <a:buChar char="●"/>
            </a:pPr>
            <a:r>
              <a:rPr lang="en" sz="1700"/>
              <a:t>Ability to respond to students struggling with a mental health challenge</a:t>
            </a:r>
            <a:endParaRPr sz="1700"/>
          </a:p>
          <a:p>
            <a:pPr marL="457200" lvl="0" indent="-336550" algn="l" rtl="0">
              <a:spcBef>
                <a:spcPts val="1000"/>
              </a:spcBef>
              <a:spcAft>
                <a:spcPts val="1000"/>
              </a:spcAft>
              <a:buSzPts val="1700"/>
              <a:buChar char="●"/>
            </a:pPr>
            <a:r>
              <a:rPr lang="en" sz="1700"/>
              <a:t>Connecting students to professional help</a:t>
            </a:r>
            <a:endParaRPr sz="1700"/>
          </a:p>
        </p:txBody>
      </p:sp>
      <p:sp>
        <p:nvSpPr>
          <p:cNvPr id="420" name="Google Shape;420;p38"/>
          <p:cNvSpPr/>
          <p:nvPr/>
        </p:nvSpPr>
        <p:spPr>
          <a:xfrm rot="-108">
            <a:off x="5621395" y="3307267"/>
            <a:ext cx="3421926" cy="1825686"/>
          </a:xfrm>
          <a:prstGeom prst="irregularSeal1">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txBox="1"/>
          <p:nvPr/>
        </p:nvSpPr>
        <p:spPr>
          <a:xfrm>
            <a:off x="6210100" y="3699050"/>
            <a:ext cx="21171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t>Overall better mental wellness of students</a:t>
            </a:r>
            <a:r>
              <a:rPr lang="en" sz="1800"/>
              <a:t> </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9"/>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428" name="Google Shape;428;p39"/>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429" name="Google Shape;429;p39"/>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430" name="Google Shape;430;p39"/>
          <p:cNvSpPr txBox="1"/>
          <p:nvPr/>
        </p:nvSpPr>
        <p:spPr>
          <a:xfrm>
            <a:off x="1376525" y="122900"/>
            <a:ext cx="74052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rPr>
              <a:t>Youth Mental Health First Aid (YMHFA)</a:t>
            </a:r>
            <a:endParaRPr sz="3100">
              <a:solidFill>
                <a:schemeClr val="lt1"/>
              </a:solidFill>
            </a:endParaRPr>
          </a:p>
        </p:txBody>
      </p:sp>
      <p:sp>
        <p:nvSpPr>
          <p:cNvPr id="431" name="Google Shape;431;p39"/>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432" name="Google Shape;432;p39"/>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433" name="Google Shape;433;p39"/>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434" name="Google Shape;434;p39"/>
          <p:cNvPicPr preferRelativeResize="0"/>
          <p:nvPr/>
        </p:nvPicPr>
        <p:blipFill>
          <a:blip r:embed="rId4">
            <a:alphaModFix/>
          </a:blip>
          <a:stretch>
            <a:fillRect/>
          </a:stretch>
        </p:blipFill>
        <p:spPr>
          <a:xfrm>
            <a:off x="4359700" y="1051675"/>
            <a:ext cx="4493326" cy="3720175"/>
          </a:xfrm>
          <a:prstGeom prst="rect">
            <a:avLst/>
          </a:prstGeom>
          <a:noFill/>
          <a:ln>
            <a:noFill/>
          </a:ln>
        </p:spPr>
      </p:pic>
      <p:pic>
        <p:nvPicPr>
          <p:cNvPr id="435" name="Google Shape;435;p39"/>
          <p:cNvPicPr preferRelativeResize="0"/>
          <p:nvPr/>
        </p:nvPicPr>
        <p:blipFill>
          <a:blip r:embed="rId5">
            <a:alphaModFix/>
          </a:blip>
          <a:stretch>
            <a:fillRect/>
          </a:stretch>
        </p:blipFill>
        <p:spPr>
          <a:xfrm>
            <a:off x="776684" y="1203563"/>
            <a:ext cx="2775841" cy="3416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0"/>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442" name="Google Shape;442;p40"/>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443" name="Google Shape;443;p40"/>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444" name="Google Shape;444;p40"/>
          <p:cNvSpPr txBox="1"/>
          <p:nvPr/>
        </p:nvSpPr>
        <p:spPr>
          <a:xfrm>
            <a:off x="1376525" y="122900"/>
            <a:ext cx="74052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rPr>
              <a:t>Youth Mental Health First Aid (YMHFA)</a:t>
            </a:r>
            <a:endParaRPr sz="3100">
              <a:solidFill>
                <a:schemeClr val="lt1"/>
              </a:solidFill>
            </a:endParaRPr>
          </a:p>
        </p:txBody>
      </p:sp>
      <p:sp>
        <p:nvSpPr>
          <p:cNvPr id="445" name="Google Shape;445;p40"/>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446" name="Google Shape;446;p40"/>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447" name="Google Shape;447;p40"/>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448" name="Google Shape;448;p40"/>
          <p:cNvSpPr txBox="1"/>
          <p:nvPr/>
        </p:nvSpPr>
        <p:spPr>
          <a:xfrm>
            <a:off x="182000" y="983975"/>
            <a:ext cx="7823700" cy="1851900"/>
          </a:xfrm>
          <a:prstGeom prst="rect">
            <a:avLst/>
          </a:prstGeom>
          <a:noFill/>
          <a:ln>
            <a:noFill/>
          </a:ln>
        </p:spPr>
        <p:txBody>
          <a:bodyPr spcFirstLastPara="1" wrap="square" lIns="91425" tIns="91425" rIns="91425" bIns="91425" anchor="t" anchorCtr="0">
            <a:spAutoFit/>
          </a:bodyPr>
          <a:lstStyle/>
          <a:p>
            <a:pPr marL="0" lvl="0" indent="0" algn="l" rtl="0">
              <a:lnSpc>
                <a:spcPct val="141739"/>
              </a:lnSpc>
              <a:spcBef>
                <a:spcPts val="1200"/>
              </a:spcBef>
              <a:spcAft>
                <a:spcPts val="0"/>
              </a:spcAft>
              <a:buNone/>
            </a:pPr>
            <a:r>
              <a:rPr lang="en" sz="1800" b="1">
                <a:solidFill>
                  <a:srgbClr val="0A519D"/>
                </a:solidFill>
                <a:latin typeface="Open Sans"/>
                <a:ea typeface="Open Sans"/>
                <a:cs typeface="Open Sans"/>
                <a:sym typeface="Open Sans"/>
              </a:rPr>
              <a:t>A - Assess and </a:t>
            </a:r>
            <a:r>
              <a:rPr lang="en" sz="1800" b="1" u="sng">
                <a:solidFill>
                  <a:srgbClr val="0A519D"/>
                </a:solidFill>
                <a:latin typeface="Open Sans"/>
                <a:ea typeface="Open Sans"/>
                <a:cs typeface="Open Sans"/>
                <a:sym typeface="Open Sans"/>
              </a:rPr>
              <a:t>Approach</a:t>
            </a:r>
            <a:r>
              <a:rPr lang="en" sz="1800" u="sng">
                <a:solidFill>
                  <a:schemeClr val="dk1"/>
                </a:solidFill>
                <a:latin typeface="Open Sans Light"/>
                <a:ea typeface="Open Sans Light"/>
                <a:cs typeface="Open Sans Light"/>
                <a:sym typeface="Open Sans Light"/>
              </a:rPr>
              <a:t> </a:t>
            </a:r>
            <a:endParaRPr sz="1900" u="sng">
              <a:solidFill>
                <a:schemeClr val="dk1"/>
              </a:solidFill>
              <a:latin typeface="Calibri"/>
              <a:ea typeface="Calibri"/>
              <a:cs typeface="Calibri"/>
              <a:sym typeface="Calibri"/>
            </a:endParaRPr>
          </a:p>
          <a:p>
            <a:pPr marL="365760" lvl="1" indent="0" algn="l" rtl="0">
              <a:lnSpc>
                <a:spcPct val="90000"/>
              </a:lnSpc>
              <a:spcBef>
                <a:spcPts val="2400"/>
              </a:spcBef>
              <a:spcAft>
                <a:spcPts val="0"/>
              </a:spcAft>
              <a:buNone/>
            </a:pPr>
            <a:endParaRPr sz="1600">
              <a:latin typeface="Calibri"/>
              <a:ea typeface="Calibri"/>
              <a:cs typeface="Calibri"/>
              <a:sym typeface="Calibri"/>
            </a:endParaRPr>
          </a:p>
          <a:p>
            <a:pPr marL="365760" lvl="1" indent="0" algn="l" rtl="0">
              <a:lnSpc>
                <a:spcPct val="90000"/>
              </a:lnSpc>
              <a:spcBef>
                <a:spcPts val="240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a:p>
        </p:txBody>
      </p:sp>
      <p:pic>
        <p:nvPicPr>
          <p:cNvPr id="449" name="Google Shape;449;p40"/>
          <p:cNvPicPr preferRelativeResize="0"/>
          <p:nvPr/>
        </p:nvPicPr>
        <p:blipFill>
          <a:blip r:embed="rId4">
            <a:alphaModFix/>
          </a:blip>
          <a:stretch>
            <a:fillRect/>
          </a:stretch>
        </p:blipFill>
        <p:spPr>
          <a:xfrm>
            <a:off x="799909" y="1458550"/>
            <a:ext cx="7544201" cy="3483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456" name="Google Shape;456;p41"/>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457" name="Google Shape;457;p41"/>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458" name="Google Shape;458;p41"/>
          <p:cNvSpPr txBox="1"/>
          <p:nvPr/>
        </p:nvSpPr>
        <p:spPr>
          <a:xfrm>
            <a:off x="1376525" y="122900"/>
            <a:ext cx="74052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rPr>
              <a:t>Youth Mental Health First Aid (YMHFA)</a:t>
            </a:r>
            <a:endParaRPr sz="3100">
              <a:solidFill>
                <a:schemeClr val="lt1"/>
              </a:solidFill>
            </a:endParaRPr>
          </a:p>
        </p:txBody>
      </p:sp>
      <p:sp>
        <p:nvSpPr>
          <p:cNvPr id="459" name="Google Shape;459;p41"/>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460" name="Google Shape;460;p41"/>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461" name="Google Shape;461;p41"/>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462" name="Google Shape;462;p41"/>
          <p:cNvSpPr txBox="1"/>
          <p:nvPr/>
        </p:nvSpPr>
        <p:spPr>
          <a:xfrm>
            <a:off x="275975" y="1180950"/>
            <a:ext cx="8505900" cy="3606000"/>
          </a:xfrm>
          <a:prstGeom prst="rect">
            <a:avLst/>
          </a:prstGeom>
          <a:noFill/>
          <a:ln>
            <a:noFill/>
          </a:ln>
        </p:spPr>
        <p:txBody>
          <a:bodyPr spcFirstLastPara="1" wrap="square" lIns="91425" tIns="91425" rIns="91425" bIns="91425" anchor="t" anchorCtr="0">
            <a:spAutoFit/>
          </a:bodyPr>
          <a:lstStyle/>
          <a:p>
            <a:pPr marL="0" lvl="0" indent="0" algn="l" rtl="0">
              <a:lnSpc>
                <a:spcPct val="141739"/>
              </a:lnSpc>
              <a:spcBef>
                <a:spcPts val="0"/>
              </a:spcBef>
              <a:spcAft>
                <a:spcPts val="0"/>
              </a:spcAft>
              <a:buNone/>
            </a:pPr>
            <a:r>
              <a:rPr lang="en" sz="1800" b="1">
                <a:solidFill>
                  <a:srgbClr val="0A519D"/>
                </a:solidFill>
                <a:latin typeface="Open Sans"/>
                <a:ea typeface="Open Sans"/>
                <a:cs typeface="Open Sans"/>
                <a:sym typeface="Open Sans"/>
              </a:rPr>
              <a:t>G - Give Reassurance and Information</a:t>
            </a:r>
            <a:endParaRPr sz="1800" b="1">
              <a:solidFill>
                <a:srgbClr val="0A519D"/>
              </a:solidFill>
              <a:latin typeface="Open Sans"/>
              <a:ea typeface="Open Sans"/>
              <a:cs typeface="Open Sans"/>
              <a:sym typeface="Open Sans"/>
            </a:endParaRPr>
          </a:p>
          <a:p>
            <a:pPr marL="0" lvl="0" indent="0" algn="l" rtl="0">
              <a:lnSpc>
                <a:spcPct val="141739"/>
              </a:lnSpc>
              <a:spcBef>
                <a:spcPts val="0"/>
              </a:spcBef>
              <a:spcAft>
                <a:spcPts val="0"/>
              </a:spcAft>
              <a:buNone/>
            </a:pPr>
            <a:endParaRPr sz="1800" b="1">
              <a:solidFill>
                <a:srgbClr val="0A519D"/>
              </a:solidFill>
              <a:latin typeface="Open Sans"/>
              <a:ea typeface="Open Sans"/>
              <a:cs typeface="Open Sans"/>
              <a:sym typeface="Open Sans"/>
            </a:endParaRPr>
          </a:p>
          <a:p>
            <a:pPr marL="342900" lvl="1" indent="-311150" algn="l" rtl="0">
              <a:lnSpc>
                <a:spcPct val="141739"/>
              </a:lnSpc>
              <a:spcBef>
                <a:spcPts val="0"/>
              </a:spcBef>
              <a:spcAft>
                <a:spcPts val="0"/>
              </a:spcAft>
              <a:buClr>
                <a:srgbClr val="0A519D"/>
              </a:buClr>
              <a:buSzPts val="1800"/>
              <a:buChar char="•"/>
            </a:pPr>
            <a:r>
              <a:rPr lang="en" sz="1800" b="1">
                <a:solidFill>
                  <a:srgbClr val="0A519D"/>
                </a:solidFill>
                <a:latin typeface="Open Sans"/>
                <a:ea typeface="Open Sans"/>
                <a:cs typeface="Open Sans"/>
                <a:sym typeface="Open Sans"/>
              </a:rPr>
              <a:t>Reassurance</a:t>
            </a:r>
            <a:r>
              <a:rPr lang="en" sz="1800">
                <a:latin typeface="Open Sans Light"/>
                <a:ea typeface="Open Sans Light"/>
                <a:cs typeface="Open Sans Light"/>
                <a:sym typeface="Open Sans Light"/>
              </a:rPr>
              <a:t> is a statement, comment, or action that helps remove a person’s fears.</a:t>
            </a:r>
            <a:endParaRPr sz="1900">
              <a:latin typeface="Calibri"/>
              <a:ea typeface="Calibri"/>
              <a:cs typeface="Calibri"/>
              <a:sym typeface="Calibri"/>
            </a:endParaRPr>
          </a:p>
          <a:p>
            <a:pPr marL="342900" lvl="1" indent="-311150" algn="l" rtl="0">
              <a:lnSpc>
                <a:spcPct val="141739"/>
              </a:lnSpc>
              <a:spcBef>
                <a:spcPts val="1200"/>
              </a:spcBef>
              <a:spcAft>
                <a:spcPts val="0"/>
              </a:spcAft>
              <a:buClr>
                <a:srgbClr val="0A519D"/>
              </a:buClr>
              <a:buSzPts val="1800"/>
              <a:buChar char="•"/>
            </a:pPr>
            <a:r>
              <a:rPr lang="en" sz="1800" b="1">
                <a:solidFill>
                  <a:srgbClr val="0A519D"/>
                </a:solidFill>
                <a:latin typeface="Open Sans"/>
                <a:ea typeface="Open Sans"/>
                <a:cs typeface="Open Sans"/>
                <a:sym typeface="Open Sans"/>
              </a:rPr>
              <a:t>Information</a:t>
            </a:r>
            <a:r>
              <a:rPr lang="en" sz="1800">
                <a:latin typeface="Open Sans Light"/>
                <a:ea typeface="Open Sans Light"/>
                <a:cs typeface="Open Sans Light"/>
                <a:sym typeface="Open Sans Light"/>
              </a:rPr>
              <a:t> helps a person understand a concept, discuss options and next steps, and indicate when they need additional help or support.</a:t>
            </a:r>
            <a:endParaRPr sz="1900">
              <a:latin typeface="Calibri"/>
              <a:ea typeface="Calibri"/>
              <a:cs typeface="Calibri"/>
              <a:sym typeface="Calibri"/>
            </a:endParaRPr>
          </a:p>
          <a:p>
            <a:pPr marL="365760" lvl="1" indent="0" algn="l" rtl="0">
              <a:lnSpc>
                <a:spcPct val="90000"/>
              </a:lnSpc>
              <a:spcBef>
                <a:spcPts val="2400"/>
              </a:spcBef>
              <a:spcAft>
                <a:spcPts val="0"/>
              </a:spcAft>
              <a:buNone/>
            </a:pPr>
            <a:r>
              <a:rPr lang="en" sz="2800" b="1">
                <a:solidFill>
                  <a:srgbClr val="0A519D"/>
                </a:solidFill>
                <a:latin typeface="Open Sans"/>
                <a:ea typeface="Open Sans"/>
                <a:cs typeface="Open Sans"/>
                <a:sym typeface="Open Sans"/>
              </a:rPr>
              <a:t>HOPE with FACTS</a:t>
            </a:r>
            <a:endParaRPr sz="15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2"/>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469" name="Google Shape;469;p42"/>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470" name="Google Shape;470;p42"/>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471" name="Google Shape;471;p42"/>
          <p:cNvSpPr txBox="1"/>
          <p:nvPr/>
        </p:nvSpPr>
        <p:spPr>
          <a:xfrm>
            <a:off x="1376525" y="122900"/>
            <a:ext cx="74052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rPr>
              <a:t>Youth Mental Health First Aid (YMHFA)</a:t>
            </a:r>
            <a:endParaRPr sz="3100">
              <a:solidFill>
                <a:schemeClr val="lt1"/>
              </a:solidFill>
            </a:endParaRPr>
          </a:p>
        </p:txBody>
      </p:sp>
      <p:sp>
        <p:nvSpPr>
          <p:cNvPr id="472" name="Google Shape;472;p42"/>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473" name="Google Shape;473;p42"/>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474" name="Google Shape;474;p42"/>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475" name="Google Shape;475;p42"/>
          <p:cNvPicPr preferRelativeResize="0"/>
          <p:nvPr/>
        </p:nvPicPr>
        <p:blipFill>
          <a:blip r:embed="rId4">
            <a:alphaModFix/>
          </a:blip>
          <a:stretch>
            <a:fillRect/>
          </a:stretch>
        </p:blipFill>
        <p:spPr>
          <a:xfrm>
            <a:off x="302368" y="1058301"/>
            <a:ext cx="8539269" cy="3846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3"/>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482" name="Google Shape;482;p43"/>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483" name="Google Shape;483;p43"/>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484" name="Google Shape;484;p43"/>
          <p:cNvSpPr txBox="1"/>
          <p:nvPr/>
        </p:nvSpPr>
        <p:spPr>
          <a:xfrm>
            <a:off x="1376525" y="122900"/>
            <a:ext cx="74052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rPr>
              <a:t>Youth Mental Health First Aid (YMHFA)</a:t>
            </a:r>
            <a:endParaRPr sz="3100">
              <a:solidFill>
                <a:schemeClr val="lt1"/>
              </a:solidFill>
            </a:endParaRPr>
          </a:p>
        </p:txBody>
      </p:sp>
      <p:sp>
        <p:nvSpPr>
          <p:cNvPr id="485" name="Google Shape;485;p43"/>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486" name="Google Shape;486;p43"/>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487" name="Google Shape;487;p43"/>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488" name="Google Shape;488;p43"/>
          <p:cNvSpPr txBox="1"/>
          <p:nvPr/>
        </p:nvSpPr>
        <p:spPr>
          <a:xfrm rot="-1809386">
            <a:off x="325193" y="1355900"/>
            <a:ext cx="1880514" cy="107741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Talking about it </a:t>
            </a:r>
            <a:endParaRPr sz="1700" b="1"/>
          </a:p>
          <a:p>
            <a:pPr marL="0" lvl="0" indent="0" algn="ctr" rtl="0">
              <a:spcBef>
                <a:spcPts val="0"/>
              </a:spcBef>
              <a:spcAft>
                <a:spcPts val="0"/>
              </a:spcAft>
              <a:buNone/>
            </a:pPr>
            <a:r>
              <a:rPr lang="en" sz="1700" b="1"/>
              <a:t>Part 3 Video </a:t>
            </a:r>
            <a:endParaRPr sz="1700" b="1"/>
          </a:p>
          <a:p>
            <a:pPr marL="0" lvl="0" indent="0" algn="ctr" rtl="0">
              <a:spcBef>
                <a:spcPts val="0"/>
              </a:spcBef>
              <a:spcAft>
                <a:spcPts val="0"/>
              </a:spcAft>
              <a:buNone/>
            </a:pPr>
            <a:r>
              <a:rPr lang="en" sz="1200" u="sng">
                <a:solidFill>
                  <a:schemeClr val="hlink"/>
                </a:solidFill>
                <a:latin typeface="Calibri"/>
                <a:ea typeface="Calibri"/>
                <a:cs typeface="Calibri"/>
                <a:sym typeface="Calibri"/>
                <a:hlinkClick r:id="rId4"/>
              </a:rPr>
              <a:t>https://vimeo.com/</a:t>
            </a:r>
            <a:endParaRPr/>
          </a:p>
          <a:p>
            <a:pPr marL="0" lvl="0" indent="0" algn="ctr" rtl="0">
              <a:spcBef>
                <a:spcPts val="0"/>
              </a:spcBef>
              <a:spcAft>
                <a:spcPts val="0"/>
              </a:spcAft>
              <a:buNone/>
            </a:pPr>
            <a:r>
              <a:rPr lang="en" sz="1200" u="sng">
                <a:solidFill>
                  <a:schemeClr val="hlink"/>
                </a:solidFill>
                <a:latin typeface="Calibri"/>
                <a:ea typeface="Calibri"/>
                <a:cs typeface="Calibri"/>
                <a:sym typeface="Calibri"/>
                <a:hlinkClick r:id="rId4"/>
              </a:rPr>
              <a:t>438597438/d7bcdf035e</a:t>
            </a:r>
            <a:endParaRPr/>
          </a:p>
        </p:txBody>
      </p:sp>
      <p:pic>
        <p:nvPicPr>
          <p:cNvPr id="489" name="Google Shape;489;p43"/>
          <p:cNvPicPr preferRelativeResize="0"/>
          <p:nvPr/>
        </p:nvPicPr>
        <p:blipFill>
          <a:blip r:embed="rId5">
            <a:alphaModFix/>
          </a:blip>
          <a:stretch>
            <a:fillRect/>
          </a:stretch>
        </p:blipFill>
        <p:spPr>
          <a:xfrm>
            <a:off x="3191500" y="956350"/>
            <a:ext cx="5789175" cy="4121499"/>
          </a:xfrm>
          <a:prstGeom prst="rect">
            <a:avLst/>
          </a:prstGeom>
          <a:noFill/>
          <a:ln>
            <a:noFill/>
          </a:ln>
        </p:spPr>
      </p:pic>
      <p:pic>
        <p:nvPicPr>
          <p:cNvPr id="490" name="Google Shape;490;p43"/>
          <p:cNvPicPr preferRelativeResize="0"/>
          <p:nvPr/>
        </p:nvPicPr>
        <p:blipFill>
          <a:blip r:embed="rId6">
            <a:alphaModFix/>
          </a:blip>
          <a:stretch>
            <a:fillRect/>
          </a:stretch>
        </p:blipFill>
        <p:spPr>
          <a:xfrm>
            <a:off x="182006" y="2832850"/>
            <a:ext cx="2764350" cy="17331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08" name="Google Shape;108;p17"/>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109" name="Google Shape;109;p17"/>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10" name="Google Shape;110;p17"/>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Expectations</a:t>
            </a:r>
            <a:endParaRPr sz="3200">
              <a:solidFill>
                <a:schemeClr val="lt1"/>
              </a:solidFill>
            </a:endParaRPr>
          </a:p>
        </p:txBody>
      </p:sp>
      <p:sp>
        <p:nvSpPr>
          <p:cNvPr id="111" name="Google Shape;111;p17"/>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112" name="Google Shape;112;p17"/>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113" name="Google Shape;113;p17"/>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114" name="Google Shape;114;p17"/>
          <p:cNvSpPr txBox="1"/>
          <p:nvPr/>
        </p:nvSpPr>
        <p:spPr>
          <a:xfrm>
            <a:off x="283050" y="1122400"/>
            <a:ext cx="79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115" name="Google Shape;115;p17"/>
          <p:cNvGraphicFramePr/>
          <p:nvPr/>
        </p:nvGraphicFramePr>
        <p:xfrm>
          <a:off x="443725" y="1031513"/>
          <a:ext cx="8256550" cy="3903009"/>
        </p:xfrm>
        <a:graphic>
          <a:graphicData uri="http://schemas.openxmlformats.org/drawingml/2006/table">
            <a:tbl>
              <a:tblPr>
                <a:noFill/>
                <a:tableStyleId>{DE646C2F-78CA-48FC-B80B-872CA67B1A56}</a:tableStyleId>
              </a:tblPr>
              <a:tblGrid>
                <a:gridCol w="1961950">
                  <a:extLst>
                    <a:ext uri="{9D8B030D-6E8A-4147-A177-3AD203B41FA5}">
                      <a16:colId xmlns:a16="http://schemas.microsoft.com/office/drawing/2014/main" val="20000"/>
                    </a:ext>
                  </a:extLst>
                </a:gridCol>
                <a:gridCol w="6294600">
                  <a:extLst>
                    <a:ext uri="{9D8B030D-6E8A-4147-A177-3AD203B41FA5}">
                      <a16:colId xmlns:a16="http://schemas.microsoft.com/office/drawing/2014/main" val="20001"/>
                    </a:ext>
                  </a:extLst>
                </a:gridCol>
              </a:tblGrid>
              <a:tr h="427425">
                <a:tc>
                  <a:txBody>
                    <a:bodyPr/>
                    <a:lstStyle/>
                    <a:p>
                      <a:pPr marL="0" lvl="0" indent="0" algn="l" rtl="0">
                        <a:spcBef>
                          <a:spcPts val="0"/>
                        </a:spcBef>
                        <a:spcAft>
                          <a:spcPts val="0"/>
                        </a:spcAft>
                        <a:buNone/>
                      </a:pPr>
                      <a:r>
                        <a:rPr lang="en" sz="1600" b="1">
                          <a:latin typeface="Calibri"/>
                          <a:ea typeface="Calibri"/>
                          <a:cs typeface="Calibri"/>
                          <a:sym typeface="Calibri"/>
                        </a:rPr>
                        <a:t>We are...</a:t>
                      </a:r>
                      <a:endParaRPr sz="1600" b="1">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gradFill>
                      <a:gsLst>
                        <a:gs pos="0">
                          <a:srgbClr val="FFF6DB"/>
                        </a:gs>
                        <a:gs pos="100000">
                          <a:srgbClr val="FAD25C"/>
                        </a:gs>
                      </a:gsLst>
                      <a:path path="circle">
                        <a:fillToRect l="50000" t="50000" r="50000" b="50000"/>
                      </a:path>
                      <a:tileRect/>
                    </a:gradFill>
                  </a:tcPr>
                </a:tc>
                <a:tc>
                  <a:txBody>
                    <a:bodyPr/>
                    <a:lstStyle/>
                    <a:p>
                      <a:pPr marL="0" lvl="0" indent="0" algn="l" rtl="0">
                        <a:lnSpc>
                          <a:spcPct val="120000"/>
                        </a:lnSpc>
                        <a:spcBef>
                          <a:spcPts val="0"/>
                        </a:spcBef>
                        <a:spcAft>
                          <a:spcPts val="0"/>
                        </a:spcAft>
                        <a:buNone/>
                      </a:pPr>
                      <a:endParaRPr>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gradFill>
                      <a:gsLst>
                        <a:gs pos="0">
                          <a:srgbClr val="FFF6DB"/>
                        </a:gs>
                        <a:gs pos="100000">
                          <a:srgbClr val="FAD25C"/>
                        </a:gs>
                      </a:gsLst>
                      <a:path path="circle">
                        <a:fillToRect l="50000" t="50000" r="50000" b="50000"/>
                      </a:path>
                      <a:tileRect/>
                    </a:gradFill>
                  </a:tcPr>
                </a:tc>
                <a:extLst>
                  <a:ext uri="{0D108BD9-81ED-4DB2-BD59-A6C34878D82A}">
                    <a16:rowId xmlns:a16="http://schemas.microsoft.com/office/drawing/2014/main" val="10000"/>
                  </a:ext>
                </a:extLst>
              </a:tr>
              <a:tr h="1056450">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Calibri"/>
                        <a:ea typeface="Calibri"/>
                        <a:cs typeface="Calibri"/>
                        <a:sym typeface="Calibri"/>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Calibri"/>
                          <a:ea typeface="Calibri"/>
                          <a:cs typeface="Calibri"/>
                          <a:sym typeface="Calibri"/>
                        </a:rPr>
                        <a:t>ENGAGED</a:t>
                      </a:r>
                      <a:endParaRPr sz="1800" b="1">
                        <a:solidFill>
                          <a:srgbClr val="1A1A1A"/>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Leave electronics and distractions to the side</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Participate in discussions</a:t>
                      </a:r>
                      <a:endParaRPr sz="10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Take notes, if helpful to you</a:t>
                      </a:r>
                      <a:endParaRPr sz="1300">
                        <a:latin typeface="Calibri"/>
                        <a:ea typeface="Calibri"/>
                        <a:cs typeface="Calibri"/>
                        <a:sym typeface="Calibri"/>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9837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Calibri"/>
                        <a:ea typeface="Calibri"/>
                        <a:cs typeface="Calibri"/>
                        <a:sym typeface="Calibri"/>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Calibri"/>
                          <a:ea typeface="Calibri"/>
                          <a:cs typeface="Calibri"/>
                          <a:sym typeface="Calibri"/>
                        </a:rPr>
                        <a:t>REFLECTIVE</a:t>
                      </a:r>
                      <a:endParaRPr>
                        <a:latin typeface="Calibri"/>
                        <a:ea typeface="Calibri"/>
                        <a:cs typeface="Calibri"/>
                        <a:sym typeface="Calibri"/>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gradFill>
                      <a:gsLst>
                        <a:gs pos="0">
                          <a:srgbClr val="FFF6DB"/>
                        </a:gs>
                        <a:gs pos="100000">
                          <a:srgbClr val="FAD25C"/>
                        </a:gs>
                      </a:gsLst>
                      <a:path path="circle">
                        <a:fillToRect l="50000" t="50000" r="50000" b="50000"/>
                      </a:path>
                      <a:tileRect/>
                    </a:gradFill>
                  </a:tcPr>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Share questions you have for full group </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Note follow up questions for presentation team and/or individuals </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Focus on problem solving around areas of concern </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Make note if you have a “parking lot” question</a:t>
                      </a:r>
                      <a:endParaRPr sz="1700">
                        <a:latin typeface="Calibri"/>
                        <a:ea typeface="Calibri"/>
                        <a:cs typeface="Calibri"/>
                        <a:sym typeface="Calibri"/>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gradFill>
                      <a:gsLst>
                        <a:gs pos="0">
                          <a:srgbClr val="FFF6DB"/>
                        </a:gs>
                        <a:gs pos="100000">
                          <a:srgbClr val="FAD25C"/>
                        </a:gs>
                      </a:gsLst>
                      <a:path path="circle">
                        <a:fillToRect l="50000" t="50000" r="50000" b="50000"/>
                      </a:path>
                      <a:tileRect/>
                    </a:gradFill>
                  </a:tcPr>
                </a:tc>
                <a:extLst>
                  <a:ext uri="{0D108BD9-81ED-4DB2-BD59-A6C34878D82A}">
                    <a16:rowId xmlns:a16="http://schemas.microsoft.com/office/drawing/2014/main" val="10002"/>
                  </a:ext>
                </a:extLst>
              </a:tr>
              <a:tr h="102867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Calibri"/>
                        <a:ea typeface="Calibri"/>
                        <a:cs typeface="Calibri"/>
                        <a:sym typeface="Calibri"/>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Calibri"/>
                          <a:ea typeface="Calibri"/>
                          <a:cs typeface="Calibri"/>
                          <a:sym typeface="Calibri"/>
                        </a:rPr>
                        <a:t>SUPPORTIVE</a:t>
                      </a:r>
                      <a:endParaRPr>
                        <a:latin typeface="Calibri"/>
                        <a:ea typeface="Calibri"/>
                        <a:cs typeface="Calibri"/>
                        <a:sym typeface="Calibri"/>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Share successes, ideas, useful resources</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Listen with openness and understanding</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Attend to your own needs</a:t>
                      </a:r>
                      <a:endParaRPr sz="1300">
                        <a:latin typeface="Calibri"/>
                        <a:ea typeface="Calibri"/>
                        <a:cs typeface="Calibri"/>
                        <a:sym typeface="Calibri"/>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497" name="Google Shape;497;p44"/>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498" name="Google Shape;498;p44"/>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499" name="Google Shape;499;p44"/>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lt1"/>
                </a:solidFill>
              </a:rPr>
              <a:t>Delaware DOE YMHFA Instructors</a:t>
            </a:r>
            <a:endParaRPr sz="3200">
              <a:solidFill>
                <a:schemeClr val="lt1"/>
              </a:solidFill>
            </a:endParaRPr>
          </a:p>
        </p:txBody>
      </p:sp>
      <p:sp>
        <p:nvSpPr>
          <p:cNvPr id="500" name="Google Shape;500;p44"/>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501" name="Google Shape;501;p44"/>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502" name="Google Shape;502;p44"/>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503" name="Google Shape;503;p44"/>
          <p:cNvSpPr txBox="1"/>
          <p:nvPr/>
        </p:nvSpPr>
        <p:spPr>
          <a:xfrm>
            <a:off x="-203600" y="1396675"/>
            <a:ext cx="156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04" name="Google Shape;504;p44"/>
          <p:cNvSpPr/>
          <p:nvPr/>
        </p:nvSpPr>
        <p:spPr>
          <a:xfrm>
            <a:off x="6613475" y="1177150"/>
            <a:ext cx="2367900" cy="1803330"/>
          </a:xfrm>
          <a:prstGeom prst="irregularSeal1">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4"/>
          <p:cNvSpPr/>
          <p:nvPr/>
        </p:nvSpPr>
        <p:spPr>
          <a:xfrm>
            <a:off x="2353063" y="1476063"/>
            <a:ext cx="1110000" cy="1172100"/>
          </a:xfrm>
          <a:prstGeom prst="mathPlus">
            <a:avLst>
              <a:gd name="adj1" fmla="val 2352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4"/>
          <p:cNvSpPr/>
          <p:nvPr/>
        </p:nvSpPr>
        <p:spPr>
          <a:xfrm>
            <a:off x="627525" y="1426250"/>
            <a:ext cx="1568100" cy="1381800"/>
          </a:xfrm>
          <a:prstGeom prst="flowChartConnector">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4"/>
          <p:cNvSpPr txBox="1"/>
          <p:nvPr/>
        </p:nvSpPr>
        <p:spPr>
          <a:xfrm>
            <a:off x="815700" y="1630275"/>
            <a:ext cx="1219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t>26</a:t>
            </a:r>
            <a:endParaRPr sz="4200"/>
          </a:p>
        </p:txBody>
      </p:sp>
      <p:sp>
        <p:nvSpPr>
          <p:cNvPr id="508" name="Google Shape;508;p44"/>
          <p:cNvSpPr/>
          <p:nvPr/>
        </p:nvSpPr>
        <p:spPr>
          <a:xfrm>
            <a:off x="3794650" y="1387925"/>
            <a:ext cx="1490400" cy="1381800"/>
          </a:xfrm>
          <a:prstGeom prst="flowChartConnector">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4"/>
          <p:cNvSpPr txBox="1"/>
          <p:nvPr/>
        </p:nvSpPr>
        <p:spPr>
          <a:xfrm>
            <a:off x="3794650" y="1584200"/>
            <a:ext cx="1490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t>30</a:t>
            </a:r>
            <a:endParaRPr sz="4200"/>
          </a:p>
        </p:txBody>
      </p:sp>
      <p:sp>
        <p:nvSpPr>
          <p:cNvPr id="510" name="Google Shape;510;p44"/>
          <p:cNvSpPr/>
          <p:nvPr/>
        </p:nvSpPr>
        <p:spPr>
          <a:xfrm>
            <a:off x="5469488" y="1778600"/>
            <a:ext cx="863100" cy="677100"/>
          </a:xfrm>
          <a:prstGeom prst="mathEqual">
            <a:avLst>
              <a:gd name="adj1" fmla="val 23520"/>
              <a:gd name="adj2" fmla="val 33418"/>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4"/>
          <p:cNvSpPr txBox="1"/>
          <p:nvPr/>
        </p:nvSpPr>
        <p:spPr>
          <a:xfrm>
            <a:off x="7135300" y="1582575"/>
            <a:ext cx="131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t>56</a:t>
            </a:r>
            <a:endParaRPr sz="4200" b="1"/>
          </a:p>
        </p:txBody>
      </p:sp>
      <p:sp>
        <p:nvSpPr>
          <p:cNvPr id="512" name="Google Shape;512;p44"/>
          <p:cNvSpPr/>
          <p:nvPr/>
        </p:nvSpPr>
        <p:spPr>
          <a:xfrm>
            <a:off x="768650" y="3090250"/>
            <a:ext cx="7680600" cy="180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4"/>
          <p:cNvSpPr txBox="1"/>
          <p:nvPr/>
        </p:nvSpPr>
        <p:spPr>
          <a:xfrm>
            <a:off x="1207875" y="3090250"/>
            <a:ext cx="2163900" cy="29685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chemeClr val="dk1"/>
              </a:buClr>
              <a:buSzPts val="1700"/>
              <a:buChar char="●"/>
            </a:pPr>
            <a:r>
              <a:rPr lang="en" sz="1700">
                <a:solidFill>
                  <a:schemeClr val="dk1"/>
                </a:solidFill>
              </a:rPr>
              <a:t>Appoquinimink</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Brandywine</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Caesar Rodney</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Cape Henlopen</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Capital</a:t>
            </a:r>
            <a:endParaRPr sz="1700">
              <a:solidFill>
                <a:schemeClr val="dk1"/>
              </a:solidFill>
            </a:endParaRPr>
          </a:p>
          <a:p>
            <a:pPr marL="457200" lvl="0" indent="0" algn="l" rtl="0">
              <a:lnSpc>
                <a:spcPct val="115000"/>
              </a:lnSpc>
              <a:spcBef>
                <a:spcPts val="1200"/>
              </a:spcBef>
              <a:spcAft>
                <a:spcPts val="0"/>
              </a:spcAft>
              <a:buNone/>
            </a:pPr>
            <a:endParaRPr sz="1700">
              <a:solidFill>
                <a:schemeClr val="dk2"/>
              </a:solidFill>
            </a:endParaRPr>
          </a:p>
          <a:p>
            <a:pPr marL="0" lvl="0" indent="0" algn="l" rtl="0">
              <a:lnSpc>
                <a:spcPct val="115000"/>
              </a:lnSpc>
              <a:spcBef>
                <a:spcPts val="1200"/>
              </a:spcBef>
              <a:spcAft>
                <a:spcPts val="0"/>
              </a:spcAft>
              <a:buNone/>
            </a:pPr>
            <a:endParaRPr sz="1700">
              <a:solidFill>
                <a:schemeClr val="dk2"/>
              </a:solidFill>
            </a:endParaRPr>
          </a:p>
          <a:p>
            <a:pPr marL="457200" lvl="0" indent="0" algn="l" rtl="0">
              <a:lnSpc>
                <a:spcPct val="115000"/>
              </a:lnSpc>
              <a:spcBef>
                <a:spcPts val="1200"/>
              </a:spcBef>
              <a:spcAft>
                <a:spcPts val="1200"/>
              </a:spcAft>
              <a:buNone/>
            </a:pPr>
            <a:endParaRPr>
              <a:solidFill>
                <a:schemeClr val="dk2"/>
              </a:solidFill>
            </a:endParaRPr>
          </a:p>
        </p:txBody>
      </p:sp>
      <p:sp>
        <p:nvSpPr>
          <p:cNvPr id="514" name="Google Shape;514;p44"/>
          <p:cNvSpPr txBox="1"/>
          <p:nvPr/>
        </p:nvSpPr>
        <p:spPr>
          <a:xfrm>
            <a:off x="3983350" y="4093875"/>
            <a:ext cx="733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5" name="Google Shape;515;p44"/>
          <p:cNvSpPr txBox="1"/>
          <p:nvPr/>
        </p:nvSpPr>
        <p:spPr>
          <a:xfrm>
            <a:off x="3716900" y="3090250"/>
            <a:ext cx="2163900" cy="17547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Char char="●"/>
            </a:pPr>
            <a:r>
              <a:rPr lang="en" sz="1700"/>
              <a:t>Christina</a:t>
            </a:r>
            <a:endParaRPr sz="1700"/>
          </a:p>
          <a:p>
            <a:pPr marL="457200" lvl="0" indent="-336550" algn="l" rtl="0">
              <a:spcBef>
                <a:spcPts val="0"/>
              </a:spcBef>
              <a:spcAft>
                <a:spcPts val="0"/>
              </a:spcAft>
              <a:buSzPts val="1700"/>
              <a:buChar char="●"/>
            </a:pPr>
            <a:r>
              <a:rPr lang="en" sz="1700"/>
              <a:t>Colonial</a:t>
            </a:r>
            <a:endParaRPr sz="1700"/>
          </a:p>
          <a:p>
            <a:pPr marL="457200" lvl="0" indent="-336550" algn="l" rtl="0">
              <a:spcBef>
                <a:spcPts val="0"/>
              </a:spcBef>
              <a:spcAft>
                <a:spcPts val="0"/>
              </a:spcAft>
              <a:buSzPts val="1700"/>
              <a:buChar char="●"/>
            </a:pPr>
            <a:r>
              <a:rPr lang="en" sz="1700"/>
              <a:t>Indian River</a:t>
            </a:r>
            <a:endParaRPr sz="1700"/>
          </a:p>
          <a:p>
            <a:pPr marL="457200" lvl="0" indent="-336550" algn="l" rtl="0">
              <a:spcBef>
                <a:spcPts val="0"/>
              </a:spcBef>
              <a:spcAft>
                <a:spcPts val="0"/>
              </a:spcAft>
              <a:buSzPts val="1700"/>
              <a:buChar char="●"/>
            </a:pPr>
            <a:r>
              <a:rPr lang="en" sz="1700"/>
              <a:t>Lake Forest</a:t>
            </a:r>
            <a:endParaRPr sz="1700"/>
          </a:p>
          <a:p>
            <a:pPr marL="457200" lvl="0" indent="-336550" algn="l" rtl="0">
              <a:spcBef>
                <a:spcPts val="0"/>
              </a:spcBef>
              <a:spcAft>
                <a:spcPts val="0"/>
              </a:spcAft>
              <a:buSzPts val="1700"/>
              <a:buChar char="●"/>
            </a:pPr>
            <a:r>
              <a:rPr lang="en" sz="1700"/>
              <a:t>New Castle County Votech</a:t>
            </a:r>
            <a:endParaRPr sz="1700"/>
          </a:p>
        </p:txBody>
      </p:sp>
      <p:sp>
        <p:nvSpPr>
          <p:cNvPr id="516" name="Google Shape;516;p44"/>
          <p:cNvSpPr txBox="1"/>
          <p:nvPr/>
        </p:nvSpPr>
        <p:spPr>
          <a:xfrm>
            <a:off x="5824850" y="3042675"/>
            <a:ext cx="2163900" cy="14931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Char char="●"/>
            </a:pPr>
            <a:r>
              <a:rPr lang="en" sz="1700"/>
              <a:t>Polytech High School</a:t>
            </a:r>
            <a:endParaRPr sz="1700"/>
          </a:p>
          <a:p>
            <a:pPr marL="457200" lvl="0" indent="-336550" algn="l" rtl="0">
              <a:spcBef>
                <a:spcPts val="0"/>
              </a:spcBef>
              <a:spcAft>
                <a:spcPts val="0"/>
              </a:spcAft>
              <a:buSzPts val="1700"/>
              <a:buChar char="●"/>
            </a:pPr>
            <a:r>
              <a:rPr lang="en" sz="1700"/>
              <a:t>Red Clay</a:t>
            </a:r>
            <a:endParaRPr sz="1700"/>
          </a:p>
          <a:p>
            <a:pPr marL="457200" lvl="0" indent="-336550" algn="l" rtl="0">
              <a:spcBef>
                <a:spcPts val="0"/>
              </a:spcBef>
              <a:spcAft>
                <a:spcPts val="0"/>
              </a:spcAft>
              <a:buSzPts val="1700"/>
              <a:buChar char="●"/>
            </a:pPr>
            <a:r>
              <a:rPr lang="en" sz="1700"/>
              <a:t>Kuumba</a:t>
            </a:r>
            <a:endParaRPr sz="1700"/>
          </a:p>
          <a:p>
            <a:pPr marL="457200" lvl="0" indent="-336550" algn="l" rtl="0">
              <a:spcBef>
                <a:spcPts val="0"/>
              </a:spcBef>
              <a:spcAft>
                <a:spcPts val="0"/>
              </a:spcAft>
              <a:buSzPts val="1700"/>
              <a:buChar char="●"/>
            </a:pPr>
            <a:r>
              <a:rPr lang="en" sz="1700"/>
              <a:t>State Members</a:t>
            </a:r>
            <a:endParaRPr sz="1700"/>
          </a:p>
        </p:txBody>
      </p:sp>
      <p:sp>
        <p:nvSpPr>
          <p:cNvPr id="517" name="Google Shape;517;p44"/>
          <p:cNvSpPr txBox="1"/>
          <p:nvPr/>
        </p:nvSpPr>
        <p:spPr>
          <a:xfrm>
            <a:off x="7135300" y="2119250"/>
            <a:ext cx="1395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Instructors </a:t>
            </a:r>
            <a:endParaRPr b="1"/>
          </a:p>
        </p:txBody>
      </p:sp>
      <p:sp>
        <p:nvSpPr>
          <p:cNvPr id="518" name="Google Shape;518;p44"/>
          <p:cNvSpPr txBox="1"/>
          <p:nvPr/>
        </p:nvSpPr>
        <p:spPr>
          <a:xfrm>
            <a:off x="673850" y="2243450"/>
            <a:ext cx="149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Project AWARE</a:t>
            </a:r>
            <a:endParaRPr b="1"/>
          </a:p>
        </p:txBody>
      </p:sp>
      <p:sp>
        <p:nvSpPr>
          <p:cNvPr id="519" name="Google Shape;519;p44"/>
          <p:cNvSpPr txBox="1"/>
          <p:nvPr/>
        </p:nvSpPr>
        <p:spPr>
          <a:xfrm>
            <a:off x="3842375" y="2229000"/>
            <a:ext cx="1395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SEBW</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526" name="Google Shape;526;p45"/>
          <p:cNvPicPr preferRelativeResize="0"/>
          <p:nvPr/>
        </p:nvPicPr>
        <p:blipFill rotWithShape="1">
          <a:blip r:embed="rId3">
            <a:alphaModFix/>
          </a:blip>
          <a:srcRect/>
          <a:stretch/>
        </p:blipFill>
        <p:spPr>
          <a:xfrm>
            <a:off x="45366" y="20438"/>
            <a:ext cx="863177" cy="828415"/>
          </a:xfrm>
          <a:prstGeom prst="rect">
            <a:avLst/>
          </a:prstGeom>
          <a:noFill/>
          <a:ln>
            <a:noFill/>
          </a:ln>
        </p:spPr>
      </p:pic>
      <p:sp>
        <p:nvSpPr>
          <p:cNvPr id="527" name="Google Shape;527;p45"/>
          <p:cNvSpPr txBox="1"/>
          <p:nvPr/>
        </p:nvSpPr>
        <p:spPr>
          <a:xfrm>
            <a:off x="517275" y="0"/>
            <a:ext cx="87255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solidFill>
                  <a:schemeClr val="lt1"/>
                </a:solidFill>
              </a:rPr>
              <a:t>YMHFA Participants Trained Through SEBW 2021-22</a:t>
            </a:r>
            <a:endParaRPr sz="2700">
              <a:solidFill>
                <a:schemeClr val="lt1"/>
              </a:solidFill>
            </a:endParaRPr>
          </a:p>
        </p:txBody>
      </p:sp>
      <p:sp>
        <p:nvSpPr>
          <p:cNvPr id="528" name="Google Shape;528;p45"/>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529" name="Google Shape;529;p45"/>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530" name="Google Shape;530;p45"/>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531" name="Google Shape;531;p45"/>
          <p:cNvSpPr txBox="1"/>
          <p:nvPr/>
        </p:nvSpPr>
        <p:spPr>
          <a:xfrm>
            <a:off x="-203600" y="1396675"/>
            <a:ext cx="156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32" name="Google Shape;532;p45"/>
          <p:cNvSpPr/>
          <p:nvPr/>
        </p:nvSpPr>
        <p:spPr>
          <a:xfrm>
            <a:off x="2356525" y="3115450"/>
            <a:ext cx="2008800" cy="1750800"/>
          </a:xfrm>
          <a:prstGeom prst="flowChartConnector">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dk1"/>
                </a:solidFill>
              </a:rPr>
              <a:t>9 Charter Schools</a:t>
            </a:r>
            <a:endParaRPr sz="2000" b="1"/>
          </a:p>
        </p:txBody>
      </p:sp>
      <p:sp>
        <p:nvSpPr>
          <p:cNvPr id="533" name="Google Shape;533;p45"/>
          <p:cNvSpPr/>
          <p:nvPr/>
        </p:nvSpPr>
        <p:spPr>
          <a:xfrm>
            <a:off x="4954950" y="3115450"/>
            <a:ext cx="1879500" cy="1750800"/>
          </a:xfrm>
          <a:prstGeom prst="flowChartConnector">
            <a:avLst/>
          </a:prstGeom>
          <a:solidFill>
            <a:srgbClr val="14B4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dk1"/>
                </a:solidFill>
              </a:rPr>
              <a:t>18 School Districts</a:t>
            </a:r>
            <a:endParaRPr sz="2000" b="1"/>
          </a:p>
        </p:txBody>
      </p:sp>
      <p:sp>
        <p:nvSpPr>
          <p:cNvPr id="534" name="Google Shape;534;p45"/>
          <p:cNvSpPr/>
          <p:nvPr/>
        </p:nvSpPr>
        <p:spPr>
          <a:xfrm>
            <a:off x="3068025" y="1296750"/>
            <a:ext cx="2945700" cy="127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t>230 participants </a:t>
            </a:r>
            <a:endParaRPr sz="2600" b="1"/>
          </a:p>
          <a:p>
            <a:pPr marL="0" lvl="0" indent="0" algn="l" rtl="0">
              <a:spcBef>
                <a:spcPts val="0"/>
              </a:spcBef>
              <a:spcAft>
                <a:spcPts val="0"/>
              </a:spcAft>
              <a:buNone/>
            </a:pPr>
            <a:endParaRPr/>
          </a:p>
        </p:txBody>
      </p:sp>
      <p:sp>
        <p:nvSpPr>
          <p:cNvPr id="535" name="Google Shape;535;p45"/>
          <p:cNvSpPr/>
          <p:nvPr/>
        </p:nvSpPr>
        <p:spPr>
          <a:xfrm rot="1368027">
            <a:off x="3457145" y="2653166"/>
            <a:ext cx="351463" cy="461725"/>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5"/>
          <p:cNvSpPr/>
          <p:nvPr/>
        </p:nvSpPr>
        <p:spPr>
          <a:xfrm rot="-1416586">
            <a:off x="5314621" y="2653165"/>
            <a:ext cx="351306" cy="461726"/>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543" name="Google Shape;543;p46"/>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544" name="Google Shape;544;p46"/>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545" name="Google Shape;545;p46"/>
          <p:cNvSpPr txBox="1"/>
          <p:nvPr/>
        </p:nvSpPr>
        <p:spPr>
          <a:xfrm>
            <a:off x="1376525" y="122900"/>
            <a:ext cx="74052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chemeClr val="lt1"/>
                </a:solidFill>
              </a:rPr>
              <a:t>YMHFA Implementation Highlights</a:t>
            </a:r>
            <a:endParaRPr sz="3100">
              <a:solidFill>
                <a:schemeClr val="lt1"/>
              </a:solidFill>
            </a:endParaRPr>
          </a:p>
        </p:txBody>
      </p:sp>
      <p:sp>
        <p:nvSpPr>
          <p:cNvPr id="546" name="Google Shape;546;p46"/>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547" name="Google Shape;547;p46"/>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548" name="Google Shape;548;p46"/>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549" name="Google Shape;549;p46"/>
          <p:cNvSpPr txBox="1"/>
          <p:nvPr/>
        </p:nvSpPr>
        <p:spPr>
          <a:xfrm>
            <a:off x="263775" y="939675"/>
            <a:ext cx="7974000" cy="263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sz="1600"/>
              <a:t>Some districts and charters who are committed to increasing mental health literacy within their schools have used professional development time or offered compensation for trainings completed outside of contractual hour (i.e. EPER, SNOW Hours, Summer PD Days, Stipends).</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 sz="1600"/>
              <a:t> </a:t>
            </a:r>
            <a:endParaRPr sz="1600"/>
          </a:p>
          <a:p>
            <a:pPr marL="0" lvl="0" indent="0" algn="l" rtl="0">
              <a:spcBef>
                <a:spcPts val="0"/>
              </a:spcBef>
              <a:spcAft>
                <a:spcPts val="0"/>
              </a:spcAft>
              <a:buClr>
                <a:schemeClr val="dk1"/>
              </a:buClr>
              <a:buSzPts val="1100"/>
              <a:buFont typeface="Arial"/>
              <a:buNone/>
            </a:pPr>
            <a:r>
              <a:rPr lang="en" sz="1600"/>
              <a:t>Instructors have worked with state and local leadership to complete action plans of YMHFA implementation to incorporate district PD plans, MTSS framework, and utilize strategic planning. </a:t>
            </a:r>
            <a:r>
              <a:rPr lang="en" sz="1700"/>
              <a:t> </a:t>
            </a:r>
            <a:endParaRPr sz="1700"/>
          </a:p>
        </p:txBody>
      </p:sp>
      <p:pic>
        <p:nvPicPr>
          <p:cNvPr id="550" name="Google Shape;550;p46"/>
          <p:cNvPicPr preferRelativeResize="0"/>
          <p:nvPr/>
        </p:nvPicPr>
        <p:blipFill>
          <a:blip r:embed="rId4">
            <a:alphaModFix/>
          </a:blip>
          <a:stretch>
            <a:fillRect/>
          </a:stretch>
        </p:blipFill>
        <p:spPr>
          <a:xfrm>
            <a:off x="3308625" y="3513475"/>
            <a:ext cx="2204145" cy="1416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7"/>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557" name="Google Shape;557;p47"/>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558" name="Google Shape;558;p47"/>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559" name="Google Shape;559;p47"/>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Testimonials</a:t>
            </a:r>
            <a:endParaRPr sz="3200">
              <a:solidFill>
                <a:schemeClr val="lt1"/>
              </a:solidFill>
            </a:endParaRPr>
          </a:p>
        </p:txBody>
      </p:sp>
      <p:sp>
        <p:nvSpPr>
          <p:cNvPr id="560" name="Google Shape;560;p47"/>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561" name="Google Shape;561;p47"/>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562" name="Google Shape;562;p47"/>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563" name="Google Shape;563;p47"/>
          <p:cNvSpPr txBox="1"/>
          <p:nvPr/>
        </p:nvSpPr>
        <p:spPr>
          <a:xfrm>
            <a:off x="615525" y="2208225"/>
            <a:ext cx="35559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Comfortaa"/>
                <a:ea typeface="Comfortaa"/>
                <a:cs typeface="Comfortaa"/>
                <a:sym typeface="Comfortaa"/>
              </a:rPr>
              <a:t>“</a:t>
            </a:r>
            <a:r>
              <a:rPr lang="en" sz="1200" b="1">
                <a:solidFill>
                  <a:schemeClr val="dk1"/>
                </a:solidFill>
                <a:latin typeface="Comfortaa"/>
                <a:ea typeface="Comfortaa"/>
                <a:cs typeface="Comfortaa"/>
                <a:sym typeface="Comfortaa"/>
              </a:rPr>
              <a:t>I thought the training was great -- fast paced, interactive and hands on.  I thought it was super helpful and meaningful to have us teach the lesson to our peers and have to prepare for it. I also think it is great that we have co-instructors now around the state to partner with.” </a:t>
            </a:r>
            <a:r>
              <a:rPr lang="en" sz="1000" b="1">
                <a:solidFill>
                  <a:schemeClr val="dk1"/>
                </a:solidFill>
                <a:latin typeface="Comfortaa"/>
                <a:ea typeface="Comfortaa"/>
                <a:cs typeface="Comfortaa"/>
                <a:sym typeface="Comfortaa"/>
              </a:rPr>
              <a:t>- Eileen Baker, School Psychologist, Cape Henlopen School District - newly certified Mental Health First Aider and Instructor</a:t>
            </a:r>
            <a:endParaRPr b="1">
              <a:solidFill>
                <a:schemeClr val="dk1"/>
              </a:solidFill>
              <a:latin typeface="Comfortaa"/>
              <a:ea typeface="Comfortaa"/>
              <a:cs typeface="Comfortaa"/>
              <a:sym typeface="Comfortaa"/>
            </a:endParaRPr>
          </a:p>
        </p:txBody>
      </p:sp>
      <p:sp>
        <p:nvSpPr>
          <p:cNvPr id="564" name="Google Shape;564;p47"/>
          <p:cNvSpPr txBox="1"/>
          <p:nvPr/>
        </p:nvSpPr>
        <p:spPr>
          <a:xfrm>
            <a:off x="4807100" y="2197175"/>
            <a:ext cx="4308600" cy="273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Comfortaa"/>
                <a:ea typeface="Comfortaa"/>
                <a:cs typeface="Comfortaa"/>
                <a:sym typeface="Comfortaa"/>
              </a:rPr>
              <a:t> “</a:t>
            </a:r>
            <a:r>
              <a:rPr lang="en" sz="1200" b="1">
                <a:solidFill>
                  <a:schemeClr val="dk1"/>
                </a:solidFill>
                <a:latin typeface="Comfortaa"/>
                <a:ea typeface="Comfortaa"/>
                <a:cs typeface="Comfortaa"/>
                <a:sym typeface="Comfortaa"/>
              </a:rPr>
              <a:t>For anyone considering taking a course on YMHFA or for becoming a YMHFA Trainer- it is definitely worth every minute.  It may seem intense but this training is something that all ancillary and non-ancillary staff in education need to have access to.  We are dealing with unprecedented times in our students’ lives and anything that we can do to support them, and proactively intervene when we, as adults, recognize signs and symptoms of non-crisis or crisis mental health concerns, will empower our educational community to respond in appropriate ways.” </a:t>
            </a:r>
            <a:r>
              <a:rPr lang="en" sz="1000" b="1">
                <a:solidFill>
                  <a:schemeClr val="dk1"/>
                </a:solidFill>
                <a:latin typeface="Comfortaa"/>
                <a:ea typeface="Comfortaa"/>
                <a:cs typeface="Comfortaa"/>
                <a:sym typeface="Comfortaa"/>
              </a:rPr>
              <a:t>- Jennifer Martin, Supervisor of Instruction, Caesar Rodney School District - newly certified Mental Health First Aider and Instructor</a:t>
            </a:r>
            <a:endParaRPr b="1">
              <a:solidFill>
                <a:schemeClr val="dk1"/>
              </a:solidFill>
              <a:latin typeface="Comfortaa"/>
              <a:ea typeface="Comfortaa"/>
              <a:cs typeface="Comfortaa"/>
              <a:sym typeface="Comfortaa"/>
            </a:endParaRPr>
          </a:p>
        </p:txBody>
      </p:sp>
      <p:pic>
        <p:nvPicPr>
          <p:cNvPr id="565" name="Google Shape;565;p47"/>
          <p:cNvPicPr preferRelativeResize="0"/>
          <p:nvPr/>
        </p:nvPicPr>
        <p:blipFill>
          <a:blip r:embed="rId4">
            <a:alphaModFix/>
          </a:blip>
          <a:stretch>
            <a:fillRect/>
          </a:stretch>
        </p:blipFill>
        <p:spPr>
          <a:xfrm>
            <a:off x="6703125" y="1243226"/>
            <a:ext cx="863175" cy="901025"/>
          </a:xfrm>
          <a:prstGeom prst="rect">
            <a:avLst/>
          </a:prstGeom>
          <a:noFill/>
          <a:ln>
            <a:noFill/>
          </a:ln>
        </p:spPr>
      </p:pic>
      <p:pic>
        <p:nvPicPr>
          <p:cNvPr id="566" name="Google Shape;566;p47"/>
          <p:cNvPicPr preferRelativeResize="0"/>
          <p:nvPr/>
        </p:nvPicPr>
        <p:blipFill>
          <a:blip r:embed="rId5">
            <a:alphaModFix/>
          </a:blip>
          <a:stretch>
            <a:fillRect/>
          </a:stretch>
        </p:blipFill>
        <p:spPr>
          <a:xfrm>
            <a:off x="1927350" y="1279525"/>
            <a:ext cx="662751" cy="828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8"/>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573" name="Google Shape;573;p48"/>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574" name="Google Shape;574;p48"/>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575" name="Google Shape;575;p48"/>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Action Planning</a:t>
            </a:r>
            <a:endParaRPr sz="3200">
              <a:solidFill>
                <a:schemeClr val="lt1"/>
              </a:solidFill>
            </a:endParaRPr>
          </a:p>
        </p:txBody>
      </p:sp>
      <p:sp>
        <p:nvSpPr>
          <p:cNvPr id="576" name="Google Shape;576;p48"/>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577" name="Google Shape;577;p48"/>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578" name="Google Shape;578;p48"/>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579" name="Google Shape;579;p48"/>
          <p:cNvPicPr preferRelativeResize="0"/>
          <p:nvPr/>
        </p:nvPicPr>
        <p:blipFill rotWithShape="1">
          <a:blip r:embed="rId4">
            <a:alphaModFix/>
          </a:blip>
          <a:srcRect t="1623"/>
          <a:stretch/>
        </p:blipFill>
        <p:spPr>
          <a:xfrm>
            <a:off x="1745160" y="874150"/>
            <a:ext cx="5919715" cy="4234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9"/>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586" name="Google Shape;586;p49"/>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587" name="Google Shape;587;p49"/>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588" name="Google Shape;588;p49"/>
          <p:cNvSpPr txBox="1"/>
          <p:nvPr/>
        </p:nvSpPr>
        <p:spPr>
          <a:xfrm>
            <a:off x="1376538" y="961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Q&amp;A</a:t>
            </a:r>
            <a:endParaRPr sz="3200">
              <a:solidFill>
                <a:schemeClr val="lt1"/>
              </a:solidFill>
            </a:endParaRPr>
          </a:p>
        </p:txBody>
      </p:sp>
      <p:sp>
        <p:nvSpPr>
          <p:cNvPr id="589" name="Google Shape;589;p49"/>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590" name="Google Shape;590;p49"/>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591" name="Google Shape;591;p49"/>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592" name="Google Shape;592;p49"/>
          <p:cNvPicPr preferRelativeResize="0"/>
          <p:nvPr/>
        </p:nvPicPr>
        <p:blipFill>
          <a:blip r:embed="rId4">
            <a:alphaModFix/>
          </a:blip>
          <a:stretch>
            <a:fillRect/>
          </a:stretch>
        </p:blipFill>
        <p:spPr>
          <a:xfrm>
            <a:off x="2353000" y="1321498"/>
            <a:ext cx="5150374" cy="33692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14B4C0"/>
            </a:gs>
            <a:gs pos="100000">
              <a:srgbClr val="737373"/>
            </a:gs>
          </a:gsLst>
          <a:lin ang="5400012" scaled="0"/>
        </a:gradFill>
        <a:effectLst/>
      </p:bgPr>
    </p:bg>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22" name="Google Shape;122;p18"/>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123" name="Google Shape;123;p18"/>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24" name="Google Shape;124;p18"/>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Learning Objectives</a:t>
            </a:r>
            <a:endParaRPr sz="3200">
              <a:solidFill>
                <a:schemeClr val="lt1"/>
              </a:solidFill>
            </a:endParaRPr>
          </a:p>
        </p:txBody>
      </p:sp>
      <p:sp>
        <p:nvSpPr>
          <p:cNvPr id="125" name="Google Shape;125;p18"/>
          <p:cNvSpPr txBox="1"/>
          <p:nvPr/>
        </p:nvSpPr>
        <p:spPr>
          <a:xfrm>
            <a:off x="531350" y="1044300"/>
            <a:ext cx="8178900" cy="3879000"/>
          </a:xfrm>
          <a:prstGeom prst="rect">
            <a:avLst/>
          </a:prstGeom>
          <a:solidFill>
            <a:schemeClr val="lt1"/>
          </a:solidFill>
          <a:ln w="76200"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457200" lvl="0" indent="-355600" algn="l" rtl="0">
              <a:spcBef>
                <a:spcPts val="0"/>
              </a:spcBef>
              <a:spcAft>
                <a:spcPts val="0"/>
              </a:spcAft>
              <a:buSzPts val="2000"/>
              <a:buAutoNum type="arabicPeriod"/>
            </a:pPr>
            <a:r>
              <a:rPr lang="en" sz="2000"/>
              <a:t>Understand how Regulation 508 (MTSS) applies to social and emotional wellbeing</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AutoNum type="arabicPeriod"/>
            </a:pPr>
            <a:r>
              <a:rPr lang="en" sz="2000"/>
              <a:t>Understand and identify Tier 1 interventions and supports</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AutoNum type="arabicPeriod"/>
            </a:pPr>
            <a:r>
              <a:rPr lang="en" sz="2000"/>
              <a:t>Understand the importance of mental health literacy as a Tier 1 universal strategy </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AutoNum type="arabicPeriod"/>
            </a:pPr>
            <a:r>
              <a:rPr lang="en" sz="2000"/>
              <a:t>Understand how to access supports through the SEBW Plan</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AutoNum type="arabicPeriod"/>
            </a:pPr>
            <a:r>
              <a:rPr lang="en" sz="2000"/>
              <a:t>Understand the impact of Youth Mental Health First Aid as a Tier 1 curriculum</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32" name="Google Shape;132;p19"/>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133" name="Google Shape;133;p19"/>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34" name="Google Shape;134;p19"/>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National Level Guidance </a:t>
            </a:r>
            <a:endParaRPr sz="3200">
              <a:solidFill>
                <a:schemeClr val="lt1"/>
              </a:solidFill>
            </a:endParaRPr>
          </a:p>
        </p:txBody>
      </p:sp>
      <p:sp>
        <p:nvSpPr>
          <p:cNvPr id="135" name="Google Shape;135;p19"/>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136" name="Google Shape;136;p19"/>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137" name="Google Shape;137;p19"/>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138" name="Google Shape;138;p19"/>
          <p:cNvPicPr preferRelativeResize="0"/>
          <p:nvPr/>
        </p:nvPicPr>
        <p:blipFill>
          <a:blip r:embed="rId4">
            <a:alphaModFix/>
          </a:blip>
          <a:stretch>
            <a:fillRect/>
          </a:stretch>
        </p:blipFill>
        <p:spPr>
          <a:xfrm>
            <a:off x="913714" y="984075"/>
            <a:ext cx="7316560" cy="4080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45" name="Google Shape;145;p20"/>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146" name="Google Shape;146;p20"/>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47" name="Google Shape;147;p20"/>
          <p:cNvSpPr txBox="1"/>
          <p:nvPr/>
        </p:nvSpPr>
        <p:spPr>
          <a:xfrm>
            <a:off x="1425175" y="-11750"/>
            <a:ext cx="6612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rPr>
              <a:t>What Educators, School Staff, and School Districts Can Do</a:t>
            </a:r>
            <a:endParaRPr sz="4100">
              <a:solidFill>
                <a:schemeClr val="lt1"/>
              </a:solidFill>
            </a:endParaRPr>
          </a:p>
        </p:txBody>
      </p:sp>
      <p:sp>
        <p:nvSpPr>
          <p:cNvPr id="148" name="Google Shape;148;p20"/>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149" name="Google Shape;149;p20"/>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150" name="Google Shape;150;p20"/>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151" name="Google Shape;151;p20"/>
          <p:cNvPicPr preferRelativeResize="0"/>
          <p:nvPr/>
        </p:nvPicPr>
        <p:blipFill rotWithShape="1">
          <a:blip r:embed="rId4">
            <a:alphaModFix/>
          </a:blip>
          <a:srcRect t="5140" b="-5140"/>
          <a:stretch/>
        </p:blipFill>
        <p:spPr>
          <a:xfrm>
            <a:off x="7802724" y="522525"/>
            <a:ext cx="1292675" cy="1654125"/>
          </a:xfrm>
          <a:prstGeom prst="rect">
            <a:avLst/>
          </a:prstGeom>
          <a:noFill/>
          <a:ln>
            <a:noFill/>
          </a:ln>
        </p:spPr>
      </p:pic>
      <p:sp>
        <p:nvSpPr>
          <p:cNvPr id="152" name="Google Shape;152;p20"/>
          <p:cNvSpPr txBox="1"/>
          <p:nvPr/>
        </p:nvSpPr>
        <p:spPr>
          <a:xfrm>
            <a:off x="0" y="828425"/>
            <a:ext cx="8708100" cy="4756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600"/>
          </a:p>
          <a:p>
            <a:pPr marL="0" lvl="0" indent="0" algn="l" rtl="0">
              <a:spcBef>
                <a:spcPts val="0"/>
              </a:spcBef>
              <a:spcAft>
                <a:spcPts val="0"/>
              </a:spcAft>
              <a:buNone/>
            </a:pPr>
            <a:endParaRPr sz="1700"/>
          </a:p>
          <a:p>
            <a:pPr marL="457200" lvl="0" indent="-342900" algn="l" rtl="0">
              <a:spcBef>
                <a:spcPts val="0"/>
              </a:spcBef>
              <a:spcAft>
                <a:spcPts val="0"/>
              </a:spcAft>
              <a:buSzPts val="1800"/>
              <a:buChar char="●"/>
            </a:pPr>
            <a:r>
              <a:rPr lang="en" sz="1800"/>
              <a:t>Create positive, safe, and affirming school environments. </a:t>
            </a: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900"/>
          </a:p>
          <a:p>
            <a:pPr marL="457200" lvl="0" indent="-342900" algn="l" rtl="0">
              <a:spcBef>
                <a:spcPts val="0"/>
              </a:spcBef>
              <a:spcAft>
                <a:spcPts val="0"/>
              </a:spcAft>
              <a:buSzPts val="1800"/>
              <a:buChar char="●"/>
            </a:pPr>
            <a:r>
              <a:rPr lang="en" sz="1800"/>
              <a:t>Expand social and emotional learning programs and other evidence-based                          approaches that promote healthy development.</a:t>
            </a: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900"/>
          </a:p>
          <a:p>
            <a:pPr marL="457200" lvl="0" indent="-342900" algn="l" rtl="0">
              <a:spcBef>
                <a:spcPts val="0"/>
              </a:spcBef>
              <a:spcAft>
                <a:spcPts val="0"/>
              </a:spcAft>
              <a:buSzPts val="1800"/>
              <a:buChar char="●"/>
            </a:pPr>
            <a:r>
              <a:rPr lang="en" sz="1800"/>
              <a:t>Learn how to recognize signs of changes in mental and physical health among                             students, including trauma and behavior changes. Take appropriate action when needed.</a:t>
            </a: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900"/>
          </a:p>
          <a:p>
            <a:pPr marL="457200" lvl="0" indent="-342900" algn="l" rtl="0">
              <a:spcBef>
                <a:spcPts val="0"/>
              </a:spcBef>
              <a:spcAft>
                <a:spcPts val="0"/>
              </a:spcAft>
              <a:buSzPts val="1800"/>
              <a:buChar char="●"/>
            </a:pPr>
            <a:r>
              <a:rPr lang="en" sz="1800"/>
              <a:t>Provide a continuum of supports to meet student mental health needs, including evidence based prevention practices and trauma-informed mental health care. </a:t>
            </a:r>
            <a:endParaRPr sz="1800"/>
          </a:p>
          <a:p>
            <a:pPr marL="457200" lvl="0" indent="0" algn="l" rtl="0">
              <a:spcBef>
                <a:spcPts val="0"/>
              </a:spcBef>
              <a:spcAft>
                <a:spcPts val="0"/>
              </a:spcAft>
              <a:buNone/>
            </a:pPr>
            <a:endParaRPr sz="700"/>
          </a:p>
          <a:p>
            <a:pPr marL="45720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59" name="Google Shape;159;p21"/>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160" name="Google Shape;160;p21"/>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61" name="Google Shape;161;p21"/>
          <p:cNvSpPr txBox="1"/>
          <p:nvPr/>
        </p:nvSpPr>
        <p:spPr>
          <a:xfrm>
            <a:off x="1425175" y="-11750"/>
            <a:ext cx="6612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lt1"/>
                </a:solidFill>
              </a:rPr>
              <a:t>What Educators, School Staff, and School Districts Can Do</a:t>
            </a:r>
            <a:endParaRPr sz="4100">
              <a:solidFill>
                <a:schemeClr val="lt1"/>
              </a:solidFill>
            </a:endParaRPr>
          </a:p>
        </p:txBody>
      </p:sp>
      <p:sp>
        <p:nvSpPr>
          <p:cNvPr id="162" name="Google Shape;162;p21"/>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163" name="Google Shape;163;p21"/>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164" name="Google Shape;164;p21"/>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165" name="Google Shape;165;p21"/>
          <p:cNvPicPr preferRelativeResize="0"/>
          <p:nvPr/>
        </p:nvPicPr>
        <p:blipFill rotWithShape="1">
          <a:blip r:embed="rId4">
            <a:alphaModFix/>
          </a:blip>
          <a:srcRect t="5140" b="-5140"/>
          <a:stretch/>
        </p:blipFill>
        <p:spPr>
          <a:xfrm>
            <a:off x="6925449" y="763075"/>
            <a:ext cx="1292675" cy="1654125"/>
          </a:xfrm>
          <a:prstGeom prst="rect">
            <a:avLst/>
          </a:prstGeom>
          <a:noFill/>
          <a:ln>
            <a:noFill/>
          </a:ln>
        </p:spPr>
      </p:pic>
      <p:sp>
        <p:nvSpPr>
          <p:cNvPr id="166" name="Google Shape;166;p21"/>
          <p:cNvSpPr txBox="1"/>
          <p:nvPr/>
        </p:nvSpPr>
        <p:spPr>
          <a:xfrm>
            <a:off x="0" y="857400"/>
            <a:ext cx="9095400" cy="4279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600"/>
          </a:p>
          <a:p>
            <a:pPr marL="457200" lvl="0" indent="0" algn="l" rtl="0">
              <a:spcBef>
                <a:spcPts val="0"/>
              </a:spcBef>
              <a:spcAft>
                <a:spcPts val="0"/>
              </a:spcAft>
              <a:buNone/>
            </a:pPr>
            <a:endParaRPr sz="700"/>
          </a:p>
          <a:p>
            <a:pPr marL="457200" lvl="0" indent="-342900" algn="l" rtl="0">
              <a:spcBef>
                <a:spcPts val="0"/>
              </a:spcBef>
              <a:spcAft>
                <a:spcPts val="0"/>
              </a:spcAft>
              <a:buSzPts val="1800"/>
              <a:buChar char="●"/>
            </a:pPr>
            <a:r>
              <a:rPr lang="en" sz="1800"/>
              <a:t>Expand the school-based mental health workforce.</a:t>
            </a: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900"/>
          </a:p>
          <a:p>
            <a:pPr marL="457200" lvl="0" indent="-342900" algn="l" rtl="0">
              <a:spcBef>
                <a:spcPts val="0"/>
              </a:spcBef>
              <a:spcAft>
                <a:spcPts val="0"/>
              </a:spcAft>
              <a:buSzPts val="1800"/>
              <a:buChar char="●"/>
            </a:pPr>
            <a:r>
              <a:rPr lang="en" sz="1800"/>
              <a:t>Support the mental health of all school personnel.</a:t>
            </a: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900"/>
          </a:p>
          <a:p>
            <a:pPr marL="457200" lvl="0" indent="-342900" algn="l" rtl="0">
              <a:spcBef>
                <a:spcPts val="0"/>
              </a:spcBef>
              <a:spcAft>
                <a:spcPts val="0"/>
              </a:spcAft>
              <a:buSzPts val="1800"/>
              <a:buChar char="●"/>
            </a:pPr>
            <a:r>
              <a:rPr lang="en" sz="1800"/>
              <a:t>Promote enrolling and retaining eligible children in Medicaid, CHIP, or a Marketplace plan, so that children have health coverage that includes behavioral health services. </a:t>
            </a: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900"/>
          </a:p>
          <a:p>
            <a:pPr marL="457200" lvl="0" indent="-342900" algn="l" rtl="0">
              <a:spcBef>
                <a:spcPts val="0"/>
              </a:spcBef>
              <a:spcAft>
                <a:spcPts val="0"/>
              </a:spcAft>
              <a:buSzPts val="1800"/>
              <a:buChar char="●"/>
            </a:pPr>
            <a:r>
              <a:rPr lang="en" sz="1800"/>
              <a:t>Protect and prioritize students with higher needs and those at higher risk of mental health challenges, such as students with disabilities, personal or family mental health challenges, or other risk factors (e.g., adverse childhood experiences, trauma, poverty).</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173" name="Google Shape;173;p22"/>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74" name="Google Shape;174;p22"/>
          <p:cNvSpPr txBox="1"/>
          <p:nvPr/>
        </p:nvSpPr>
        <p:spPr>
          <a:xfrm>
            <a:off x="1376525" y="122900"/>
            <a:ext cx="661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rPr>
              <a:t>We need more support . . .</a:t>
            </a:r>
            <a:endParaRPr sz="3200">
              <a:solidFill>
                <a:schemeClr val="lt1"/>
              </a:solidFill>
            </a:endParaRPr>
          </a:p>
        </p:txBody>
      </p:sp>
      <p:sp>
        <p:nvSpPr>
          <p:cNvPr id="175" name="Google Shape;175;p22"/>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176" name="Google Shape;176;p22"/>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177" name="Google Shape;177;p22"/>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pic>
        <p:nvPicPr>
          <p:cNvPr id="178" name="Google Shape;178;p22"/>
          <p:cNvPicPr preferRelativeResize="0"/>
          <p:nvPr/>
        </p:nvPicPr>
        <p:blipFill>
          <a:blip r:embed="rId4">
            <a:alphaModFix/>
          </a:blip>
          <a:stretch>
            <a:fillRect/>
          </a:stretch>
        </p:blipFill>
        <p:spPr>
          <a:xfrm>
            <a:off x="711125" y="874138"/>
            <a:ext cx="7721725" cy="3646549"/>
          </a:xfrm>
          <a:prstGeom prst="rect">
            <a:avLst/>
          </a:prstGeom>
          <a:noFill/>
          <a:ln>
            <a:noFill/>
          </a:ln>
        </p:spPr>
      </p:pic>
      <p:sp>
        <p:nvSpPr>
          <p:cNvPr id="179" name="Google Shape;179;p22"/>
          <p:cNvSpPr txBox="1"/>
          <p:nvPr/>
        </p:nvSpPr>
        <p:spPr>
          <a:xfrm>
            <a:off x="380650" y="946725"/>
            <a:ext cx="772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endParaRPr/>
          </a:p>
        </p:txBody>
      </p:sp>
      <p:pic>
        <p:nvPicPr>
          <p:cNvPr id="186" name="Google Shape;186;p23"/>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87" name="Google Shape;187;p23"/>
          <p:cNvSpPr txBox="1"/>
          <p:nvPr/>
        </p:nvSpPr>
        <p:spPr>
          <a:xfrm>
            <a:off x="3191500" y="3250075"/>
            <a:ext cx="195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9</a:t>
            </a:r>
            <a:endParaRPr sz="1800" b="1">
              <a:solidFill>
                <a:schemeClr val="lt1"/>
              </a:solidFill>
            </a:endParaRPr>
          </a:p>
        </p:txBody>
      </p:sp>
      <p:sp>
        <p:nvSpPr>
          <p:cNvPr id="188" name="Google Shape;188;p23"/>
          <p:cNvSpPr txBox="1"/>
          <p:nvPr/>
        </p:nvSpPr>
        <p:spPr>
          <a:xfrm>
            <a:off x="3308625" y="4040625"/>
            <a:ext cx="24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5</a:t>
            </a:r>
            <a:endParaRPr sz="1800" b="1">
              <a:solidFill>
                <a:schemeClr val="lt1"/>
              </a:solidFill>
            </a:endParaRPr>
          </a:p>
        </p:txBody>
      </p:sp>
      <p:sp>
        <p:nvSpPr>
          <p:cNvPr id="189" name="Google Shape;189;p23"/>
          <p:cNvSpPr txBox="1"/>
          <p:nvPr/>
        </p:nvSpPr>
        <p:spPr>
          <a:xfrm>
            <a:off x="3457213" y="4548150"/>
            <a:ext cx="3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7</a:t>
            </a:r>
            <a:endParaRPr sz="1800" b="1">
              <a:solidFill>
                <a:schemeClr val="lt1"/>
              </a:solidFill>
            </a:endParaRPr>
          </a:p>
        </p:txBody>
      </p:sp>
      <p:sp>
        <p:nvSpPr>
          <p:cNvPr id="190" name="Google Shape;190;p23"/>
          <p:cNvSpPr txBox="1"/>
          <p:nvPr/>
        </p:nvSpPr>
        <p:spPr>
          <a:xfrm>
            <a:off x="0" y="874150"/>
            <a:ext cx="8962500" cy="3540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000"/>
              </a:spcBef>
              <a:spcAft>
                <a:spcPts val="1000"/>
              </a:spcAft>
              <a:buNone/>
            </a:pPr>
            <a:endParaRPr sz="1100">
              <a:solidFill>
                <a:srgbClr val="222222"/>
              </a:solidFill>
            </a:endParaRPr>
          </a:p>
        </p:txBody>
      </p:sp>
      <p:sp>
        <p:nvSpPr>
          <p:cNvPr id="191" name="Google Shape;191;p23"/>
          <p:cNvSpPr txBox="1"/>
          <p:nvPr/>
        </p:nvSpPr>
        <p:spPr>
          <a:xfrm>
            <a:off x="1136175" y="99800"/>
            <a:ext cx="7910700" cy="708000"/>
          </a:xfrm>
          <a:prstGeom prst="rect">
            <a:avLst/>
          </a:prstGeom>
          <a:solidFill>
            <a:srgbClr val="1F497D"/>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3400">
                <a:solidFill>
                  <a:schemeClr val="lt1"/>
                </a:solidFill>
              </a:rPr>
              <a:t>The State of Delaware Youth</a:t>
            </a:r>
            <a:endParaRPr sz="3400">
              <a:solidFill>
                <a:schemeClr val="lt1"/>
              </a:solidFill>
            </a:endParaRPr>
          </a:p>
        </p:txBody>
      </p:sp>
      <p:sp>
        <p:nvSpPr>
          <p:cNvPr id="192" name="Google Shape;192;p23"/>
          <p:cNvSpPr/>
          <p:nvPr/>
        </p:nvSpPr>
        <p:spPr>
          <a:xfrm>
            <a:off x="182000" y="1010250"/>
            <a:ext cx="2763600" cy="3999600"/>
          </a:xfrm>
          <a:prstGeom prst="rect">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endParaRPr/>
          </a:p>
        </p:txBody>
      </p:sp>
      <p:sp>
        <p:nvSpPr>
          <p:cNvPr id="193" name="Google Shape;193;p23"/>
          <p:cNvSpPr/>
          <p:nvPr/>
        </p:nvSpPr>
        <p:spPr>
          <a:xfrm>
            <a:off x="6162750" y="1010250"/>
            <a:ext cx="2763600" cy="3999600"/>
          </a:xfrm>
          <a:prstGeom prst="rect">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txBox="1"/>
          <p:nvPr/>
        </p:nvSpPr>
        <p:spPr>
          <a:xfrm>
            <a:off x="245650" y="1028700"/>
            <a:ext cx="2671500" cy="3915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1200" b="1">
                <a:solidFill>
                  <a:schemeClr val="dk1"/>
                </a:solidFill>
              </a:rPr>
              <a:t>Depression</a:t>
            </a:r>
            <a:endParaRPr sz="1200" b="1">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r>
              <a:rPr lang="en" sz="1200">
                <a:solidFill>
                  <a:schemeClr val="dk1"/>
                </a:solidFill>
              </a:rPr>
              <a:t>1 in 5 Delaware youth age 12 to 17 </a:t>
            </a:r>
            <a:endParaRPr sz="1200">
              <a:solidFill>
                <a:schemeClr val="dk1"/>
              </a:solidFill>
            </a:endParaRPr>
          </a:p>
          <a:p>
            <a:pPr marL="0" lvl="0" indent="0" algn="l" rtl="0">
              <a:lnSpc>
                <a:spcPct val="120000"/>
              </a:lnSpc>
              <a:spcBef>
                <a:spcPts val="0"/>
              </a:spcBef>
              <a:spcAft>
                <a:spcPts val="0"/>
              </a:spcAft>
              <a:buNone/>
            </a:pPr>
            <a:r>
              <a:rPr lang="en" sz="1200">
                <a:solidFill>
                  <a:schemeClr val="dk1"/>
                </a:solidFill>
              </a:rPr>
              <a:t>experienced a major depressive episode each year</a:t>
            </a: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762000" lvl="0" indent="0" algn="l" rtl="0">
              <a:lnSpc>
                <a:spcPct val="115000"/>
              </a:lnSpc>
              <a:spcBef>
                <a:spcPts val="0"/>
              </a:spcBef>
              <a:spcAft>
                <a:spcPts val="0"/>
              </a:spcAft>
              <a:buNone/>
            </a:pPr>
            <a:endParaRPr sz="500" i="1">
              <a:solidFill>
                <a:schemeClr val="dk1"/>
              </a:solidFill>
              <a:highlight>
                <a:srgbClr val="FFFFFF"/>
              </a:highlight>
            </a:endParaRPr>
          </a:p>
          <a:p>
            <a:pPr marL="0" lvl="0" indent="0" algn="l" rtl="0">
              <a:lnSpc>
                <a:spcPct val="115000"/>
              </a:lnSpc>
              <a:spcBef>
                <a:spcPts val="0"/>
              </a:spcBef>
              <a:spcAft>
                <a:spcPts val="0"/>
              </a:spcAft>
              <a:buNone/>
            </a:pPr>
            <a:endParaRPr sz="500" i="1">
              <a:solidFill>
                <a:schemeClr val="dk1"/>
              </a:solidFill>
              <a:highlight>
                <a:srgbClr val="FFFFFF"/>
              </a:highlight>
            </a:endParaRPr>
          </a:p>
          <a:p>
            <a:pPr marL="0" lvl="0" indent="0" algn="l" rtl="0">
              <a:lnSpc>
                <a:spcPct val="115000"/>
              </a:lnSpc>
              <a:spcBef>
                <a:spcPts val="0"/>
              </a:spcBef>
              <a:spcAft>
                <a:spcPts val="0"/>
              </a:spcAft>
              <a:buNone/>
            </a:pPr>
            <a:r>
              <a:rPr lang="en" sz="500" i="1">
                <a:solidFill>
                  <a:schemeClr val="dk1"/>
                </a:solidFill>
                <a:highlight>
                  <a:srgbClr val="FFFFFF"/>
                </a:highlight>
              </a:rPr>
              <a:t>Citation: </a:t>
            </a:r>
            <a:r>
              <a:rPr lang="en" sz="500" i="1">
                <a:solidFill>
                  <a:srgbClr val="222222"/>
                </a:solidFill>
                <a:highlight>
                  <a:srgbClr val="FFFFFF"/>
                </a:highlight>
              </a:rPr>
              <a:t>Title : Mental Health Surveillance Among Children — United States, 2013–2019, Personal Author(s) : Centers for Disease Control and Prevention (U.S.). Published Date : 02/24/2022, URL : </a:t>
            </a:r>
            <a:r>
              <a:rPr lang="en" sz="500" i="1" u="sng">
                <a:solidFill>
                  <a:srgbClr val="1155CC"/>
                </a:solidFill>
                <a:highlight>
                  <a:srgbClr val="FFFFFF"/>
                </a:highlight>
                <a:hlinkClick r:id="rId4">
                  <a:extLst>
                    <a:ext uri="{A12FA001-AC4F-418D-AE19-62706E023703}">
                      <ahyp:hlinkClr xmlns:ahyp="http://schemas.microsoft.com/office/drawing/2018/hyperlinkcolor" val="tx"/>
                    </a:ext>
                  </a:extLst>
                </a:hlinkClick>
              </a:rPr>
              <a:t>https://stacks.cdc.gov/view/cdc/113924</a:t>
            </a:r>
            <a:r>
              <a:rPr lang="en" sz="500">
                <a:solidFill>
                  <a:srgbClr val="222222"/>
                </a:solidFill>
                <a:highlight>
                  <a:srgbClr val="FFFFFF"/>
                </a:highlight>
              </a:rPr>
              <a:t> </a:t>
            </a:r>
            <a:endParaRPr sz="100">
              <a:solidFill>
                <a:schemeClr val="dk1"/>
              </a:solidFill>
            </a:endParaRPr>
          </a:p>
          <a:p>
            <a:pPr marL="0" lvl="0" indent="0" algn="l" rtl="0">
              <a:lnSpc>
                <a:spcPct val="120000"/>
              </a:lnSpc>
              <a:spcBef>
                <a:spcPts val="0"/>
              </a:spcBef>
              <a:spcAft>
                <a:spcPts val="0"/>
              </a:spcAft>
              <a:buClr>
                <a:schemeClr val="dk1"/>
              </a:buClr>
              <a:buSzPts val="1100"/>
              <a:buFont typeface="Arial"/>
              <a:buNone/>
            </a:pPr>
            <a:endParaRPr sz="1200">
              <a:solidFill>
                <a:schemeClr val="dk1"/>
              </a:solidFill>
            </a:endParaRPr>
          </a:p>
        </p:txBody>
      </p:sp>
      <p:sp>
        <p:nvSpPr>
          <p:cNvPr id="195" name="Google Shape;195;p23"/>
          <p:cNvSpPr txBox="1"/>
          <p:nvPr/>
        </p:nvSpPr>
        <p:spPr>
          <a:xfrm>
            <a:off x="3142700" y="1028700"/>
            <a:ext cx="2794500" cy="37134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Anxiety</a:t>
            </a:r>
            <a:endParaRPr sz="1200" b="1">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1 in 10 Delaware youth </a:t>
            </a:r>
            <a:r>
              <a:rPr lang="en" sz="1200">
                <a:solidFill>
                  <a:srgbClr val="222222"/>
                </a:solidFill>
              </a:rPr>
              <a:t>age</a:t>
            </a:r>
            <a:r>
              <a:rPr lang="en" sz="1200">
                <a:solidFill>
                  <a:schemeClr val="dk1"/>
                </a:solidFill>
              </a:rPr>
              <a:t> 12 to 17 have been diagnosed with anxiety.</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500" i="1">
              <a:solidFill>
                <a:schemeClr val="dk1"/>
              </a:solidFill>
              <a:highlight>
                <a:srgbClr val="FFFFFF"/>
              </a:highlight>
            </a:endParaRPr>
          </a:p>
          <a:p>
            <a:pPr marL="0" lvl="0" indent="0" algn="l" rtl="0">
              <a:lnSpc>
                <a:spcPct val="115000"/>
              </a:lnSpc>
              <a:spcBef>
                <a:spcPts val="0"/>
              </a:spcBef>
              <a:spcAft>
                <a:spcPts val="0"/>
              </a:spcAft>
              <a:buNone/>
            </a:pPr>
            <a:r>
              <a:rPr lang="en" sz="500" i="1">
                <a:solidFill>
                  <a:schemeClr val="dk1"/>
                </a:solidFill>
                <a:highlight>
                  <a:srgbClr val="FFFFFF"/>
                </a:highlight>
              </a:rPr>
              <a:t>Citation: </a:t>
            </a:r>
            <a:r>
              <a:rPr lang="en" sz="500" i="1">
                <a:solidFill>
                  <a:srgbClr val="222222"/>
                </a:solidFill>
                <a:highlight>
                  <a:srgbClr val="FFFFFF"/>
                </a:highlight>
              </a:rPr>
              <a:t>Title : Mental Health Surveillance Among Children — United States, 2013–2019, Personal Author(s) : Centers for Disease Control and Prevention (U.S.). Published Date : 02/24/2022, URL : </a:t>
            </a:r>
            <a:r>
              <a:rPr lang="en" sz="500" i="1" u="sng">
                <a:solidFill>
                  <a:srgbClr val="1155CC"/>
                </a:solidFill>
                <a:highlight>
                  <a:srgbClr val="FFFFFF"/>
                </a:highlight>
                <a:hlinkClick r:id="rId4">
                  <a:extLst>
                    <a:ext uri="{A12FA001-AC4F-418D-AE19-62706E023703}">
                      <ahyp:hlinkClr xmlns:ahyp="http://schemas.microsoft.com/office/drawing/2018/hyperlinkcolor" val="tx"/>
                    </a:ext>
                  </a:extLst>
                </a:hlinkClick>
              </a:rPr>
              <a:t>https://stacks.cdc.gov/view/cdc/113924</a:t>
            </a:r>
            <a:r>
              <a:rPr lang="en" sz="500">
                <a:solidFill>
                  <a:srgbClr val="222222"/>
                </a:solidFill>
                <a:highlight>
                  <a:srgbClr val="FFFFFF"/>
                </a:highlight>
              </a:rPr>
              <a:t> </a:t>
            </a:r>
            <a:endParaRPr sz="500">
              <a:solidFill>
                <a:schemeClr val="dk1"/>
              </a:solidFill>
            </a:endParaRPr>
          </a:p>
        </p:txBody>
      </p:sp>
      <p:sp>
        <p:nvSpPr>
          <p:cNvPr id="196" name="Google Shape;196;p23"/>
          <p:cNvSpPr txBox="1"/>
          <p:nvPr/>
        </p:nvSpPr>
        <p:spPr>
          <a:xfrm>
            <a:off x="6210575" y="1010250"/>
            <a:ext cx="2671500" cy="35598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1200" b="1">
                <a:solidFill>
                  <a:schemeClr val="dk1"/>
                </a:solidFill>
              </a:rPr>
              <a:t>Suicide</a:t>
            </a:r>
            <a:endParaRPr sz="1200" b="1">
              <a:solidFill>
                <a:schemeClr val="dk1"/>
              </a:solidFill>
            </a:endParaRPr>
          </a:p>
          <a:p>
            <a:pPr marL="0" lvl="0" indent="0" algn="l" rtl="0">
              <a:lnSpc>
                <a:spcPct val="120000"/>
              </a:lnSpc>
              <a:spcBef>
                <a:spcPts val="0"/>
              </a:spcBef>
              <a:spcAft>
                <a:spcPts val="0"/>
              </a:spcAft>
              <a:buNone/>
            </a:pPr>
            <a:endParaRPr sz="1200">
              <a:solidFill>
                <a:schemeClr val="dk1"/>
              </a:solidFill>
            </a:endParaRPr>
          </a:p>
          <a:p>
            <a:pPr marL="0" lvl="0" indent="0" algn="l" rtl="0">
              <a:lnSpc>
                <a:spcPct val="120000"/>
              </a:lnSpc>
              <a:spcBef>
                <a:spcPts val="0"/>
              </a:spcBef>
              <a:spcAft>
                <a:spcPts val="0"/>
              </a:spcAft>
              <a:buNone/>
            </a:pPr>
            <a:r>
              <a:rPr lang="en" sz="1200">
                <a:solidFill>
                  <a:schemeClr val="dk1"/>
                </a:solidFill>
              </a:rPr>
              <a:t>The 2017 Youth Risk Behavior Survey (YRBS) data indicated that:</a:t>
            </a:r>
            <a:endParaRPr sz="1200">
              <a:solidFill>
                <a:schemeClr val="dk1"/>
              </a:solidFill>
            </a:endParaRPr>
          </a:p>
          <a:p>
            <a:pPr marL="596900" lvl="0" indent="-304800" algn="l" rtl="0">
              <a:lnSpc>
                <a:spcPct val="115000"/>
              </a:lnSpc>
              <a:spcBef>
                <a:spcPts val="1400"/>
              </a:spcBef>
              <a:spcAft>
                <a:spcPts val="0"/>
              </a:spcAft>
              <a:buClr>
                <a:srgbClr val="222222"/>
              </a:buClr>
              <a:buSzPts val="1200"/>
              <a:buChar char="●"/>
            </a:pPr>
            <a:r>
              <a:rPr lang="en" sz="1200">
                <a:solidFill>
                  <a:schemeClr val="dk1"/>
                </a:solidFill>
              </a:rPr>
              <a:t>27.6% felt sad or hopeless (almost every day for 2 or more weeks),</a:t>
            </a:r>
            <a:endParaRPr sz="1200">
              <a:solidFill>
                <a:schemeClr val="dk1"/>
              </a:solidFill>
            </a:endParaRPr>
          </a:p>
          <a:p>
            <a:pPr marL="596900" lvl="0" indent="-304800" algn="l" rtl="0">
              <a:lnSpc>
                <a:spcPct val="115000"/>
              </a:lnSpc>
              <a:spcBef>
                <a:spcPts val="0"/>
              </a:spcBef>
              <a:spcAft>
                <a:spcPts val="0"/>
              </a:spcAft>
              <a:buClr>
                <a:srgbClr val="222222"/>
              </a:buClr>
              <a:buSzPts val="1200"/>
              <a:buChar char="●"/>
            </a:pPr>
            <a:r>
              <a:rPr lang="en" sz="1200">
                <a:solidFill>
                  <a:schemeClr val="dk1"/>
                </a:solidFill>
              </a:rPr>
              <a:t>16.1% seriously considered attempting suicide (during the past 12 months before the survey),</a:t>
            </a:r>
            <a:endParaRPr sz="1200">
              <a:solidFill>
                <a:schemeClr val="dk1"/>
              </a:solidFill>
            </a:endParaRPr>
          </a:p>
          <a:p>
            <a:pPr marL="596900" lvl="0" indent="-304800" algn="l" rtl="0">
              <a:lnSpc>
                <a:spcPct val="115000"/>
              </a:lnSpc>
              <a:spcBef>
                <a:spcPts val="0"/>
              </a:spcBef>
              <a:spcAft>
                <a:spcPts val="0"/>
              </a:spcAft>
              <a:buClr>
                <a:srgbClr val="222222"/>
              </a:buClr>
              <a:buSzPts val="1200"/>
              <a:buChar char="●"/>
            </a:pPr>
            <a:r>
              <a:rPr lang="en" sz="1200">
                <a:solidFill>
                  <a:schemeClr val="dk1"/>
                </a:solidFill>
              </a:rPr>
              <a:t>12.0% made a suicide plan, and</a:t>
            </a:r>
            <a:endParaRPr sz="1200">
              <a:solidFill>
                <a:schemeClr val="dk1"/>
              </a:solidFill>
            </a:endParaRPr>
          </a:p>
          <a:p>
            <a:pPr marL="596900" lvl="0" indent="-304800" algn="l" rtl="0">
              <a:lnSpc>
                <a:spcPct val="115000"/>
              </a:lnSpc>
              <a:spcBef>
                <a:spcPts val="0"/>
              </a:spcBef>
              <a:spcAft>
                <a:spcPts val="0"/>
              </a:spcAft>
              <a:buClr>
                <a:srgbClr val="222222"/>
              </a:buClr>
              <a:buSzPts val="1200"/>
              <a:buChar char="●"/>
            </a:pPr>
            <a:r>
              <a:rPr lang="en" sz="1200">
                <a:solidFill>
                  <a:schemeClr val="dk1"/>
                </a:solidFill>
              </a:rPr>
              <a:t>7.2% attempted suicide one or more times</a:t>
            </a:r>
            <a:endParaRPr sz="1200" b="1">
              <a:solidFill>
                <a:schemeClr val="dk1"/>
              </a:solidFill>
            </a:endParaRPr>
          </a:p>
        </p:txBody>
      </p:sp>
      <p:pic>
        <p:nvPicPr>
          <p:cNvPr id="197" name="Google Shape;197;p23"/>
          <p:cNvPicPr preferRelativeResize="0"/>
          <p:nvPr/>
        </p:nvPicPr>
        <p:blipFill>
          <a:blip r:embed="rId5">
            <a:alphaModFix/>
          </a:blip>
          <a:stretch>
            <a:fillRect/>
          </a:stretch>
        </p:blipFill>
        <p:spPr>
          <a:xfrm>
            <a:off x="787178" y="2372897"/>
            <a:ext cx="1397575" cy="17969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1889</Words>
  <Application>Microsoft Macintosh PowerPoint</Application>
  <PresentationFormat>On-screen Show (16:9)</PresentationFormat>
  <Paragraphs>426</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Times New Roman</vt:lpstr>
      <vt:lpstr>Comfortaa</vt:lpstr>
      <vt:lpstr>Calibri</vt:lpstr>
      <vt:lpstr>Proxima Nova</vt:lpstr>
      <vt:lpstr>Arial</vt:lpstr>
      <vt:lpstr>Open Sans</vt:lpstr>
      <vt:lpstr>Roboto</vt:lpstr>
      <vt:lpstr>Open Sans Light</vt:lpstr>
      <vt:lpstr>Simple Light</vt:lpstr>
      <vt:lpstr>How can school leaders increase protective  factors to improve mental health?</vt:lpstr>
      <vt:lpstr>Community Resilience Model</vt:lpstr>
      <vt:lpstr>Community Resilience Model</vt:lpstr>
      <vt:lpstr>Community Resilience Model</vt:lpstr>
      <vt:lpstr>Community Resilience Model</vt:lpstr>
      <vt:lpstr>Community Resilience Model</vt:lpstr>
      <vt:lpstr>Community Resilience Model</vt:lpstr>
      <vt:lpstr>PowerPoint Presentation</vt:lpstr>
      <vt:lpstr>PowerPoint Presentation</vt:lpstr>
      <vt:lpstr>Community Resilience Model</vt:lpstr>
      <vt:lpstr>Community Resilience Model</vt:lpstr>
      <vt:lpstr>PowerPoint Presentation</vt:lpstr>
      <vt:lpstr>Community Resilience Model</vt:lpstr>
      <vt:lpstr>Community Resilience Model</vt:lpstr>
      <vt:lpstr>Community Resilience Model</vt:lpstr>
      <vt:lpstr>Community Resilience Model</vt:lpstr>
      <vt:lpstr>Community Resilience Model</vt:lpstr>
      <vt:lpstr>Community Resilience Model</vt:lpstr>
      <vt:lpstr>Community Resilience Model</vt:lpstr>
      <vt:lpstr>PowerPoint Presentation</vt:lpstr>
      <vt:lpstr>PowerPoint Presentation</vt:lpstr>
      <vt:lpstr>Community Resilience Model</vt:lpstr>
      <vt:lpstr>PowerPoint Presentation</vt:lpstr>
      <vt:lpstr>Community Resilience Model</vt:lpstr>
      <vt:lpstr>Community Resilience Model</vt:lpstr>
      <vt:lpstr>Community Resilience Model</vt:lpstr>
      <vt:lpstr>Community Resilience Model</vt:lpstr>
      <vt:lpstr>Community Resilience Model</vt:lpstr>
      <vt:lpstr>Community Resilience Model</vt:lpstr>
      <vt:lpstr>Community Resilience Model</vt:lpstr>
      <vt:lpstr>PowerPoint Presentation</vt:lpstr>
      <vt:lpstr>Community Resilience Model</vt:lpstr>
      <vt:lpstr>Community Resilience Model</vt:lpstr>
      <vt:lpstr>Community Resilience Model</vt:lpstr>
      <vt:lpstr>Community Resilience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school leaders increase protective  factors to improve mental health?</dc:title>
  <cp:lastModifiedBy>Fallah, Brynn</cp:lastModifiedBy>
  <cp:revision>1</cp:revision>
  <dcterms:modified xsi:type="dcterms:W3CDTF">2022-06-27T20:22:20Z</dcterms:modified>
</cp:coreProperties>
</file>