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3"/>
  </p:notesMasterIdLst>
  <p:handoutMasterIdLst>
    <p:handoutMasterId r:id="rId24"/>
  </p:handoutMasterIdLst>
  <p:sldIdLst>
    <p:sldId id="256" r:id="rId5"/>
    <p:sldId id="257" r:id="rId6"/>
    <p:sldId id="263" r:id="rId7"/>
    <p:sldId id="271" r:id="rId8"/>
    <p:sldId id="266" r:id="rId9"/>
    <p:sldId id="269" r:id="rId10"/>
    <p:sldId id="270" r:id="rId11"/>
    <p:sldId id="286" r:id="rId12"/>
    <p:sldId id="276" r:id="rId13"/>
    <p:sldId id="291" r:id="rId14"/>
    <p:sldId id="274" r:id="rId15"/>
    <p:sldId id="289" r:id="rId16"/>
    <p:sldId id="285" r:id="rId17"/>
    <p:sldId id="281" r:id="rId18"/>
    <p:sldId id="292" r:id="rId19"/>
    <p:sldId id="262" r:id="rId20"/>
    <p:sldId id="258" r:id="rId21"/>
    <p:sldId id="29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rnol Jalee" initials="PJ" lastIdx="4" clrIdx="0">
    <p:extLst>
      <p:ext uri="{19B8F6BF-5375-455C-9EA6-DF929625EA0E}">
        <p15:presenceInfo xmlns:p15="http://schemas.microsoft.com/office/powerpoint/2012/main" userId="S-1-5-21-1663063133-427115637-1538882281-20392" providerId="AD"/>
      </p:ext>
    </p:extLst>
  </p:cmAuthor>
  <p:cmAuthor id="2" name="Weingarten, Zachary" initials="WZ" lastIdx="7" clrIdx="1">
    <p:extLst>
      <p:ext uri="{19B8F6BF-5375-455C-9EA6-DF929625EA0E}">
        <p15:presenceInfo xmlns:p15="http://schemas.microsoft.com/office/powerpoint/2012/main" userId="S::zweingarten@air.org::ffaec3ee-184f-423d-85c9-0dd6195329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9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68C12F-2AA1-6B4E-B55E-B9A1597A7215}" v="2" dt="2022-06-16T15:35:20.6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69"/>
    <p:restoredTop sz="55399" autoAdjust="0"/>
  </p:normalViewPr>
  <p:slideViewPr>
    <p:cSldViewPr snapToGrid="0" snapToObjects="1">
      <p:cViewPr varScale="1">
        <p:scale>
          <a:sx n="58" d="100"/>
          <a:sy n="58" d="100"/>
        </p:scale>
        <p:origin x="1864" y="184"/>
      </p:cViewPr>
      <p:guideLst/>
    </p:cSldViewPr>
  </p:slideViewPr>
  <p:notesTextViewPr>
    <p:cViewPr>
      <p:scale>
        <a:sx n="1" d="1"/>
        <a:sy n="1" d="1"/>
      </p:scale>
      <p:origin x="0" y="0"/>
    </p:cViewPr>
  </p:notesText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DD9A8E-CD8E-32C0-9C1D-C5F00D9C61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6745C73-6158-7021-D1A0-AC2D776094D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63FFAE-49D3-CB4A-807A-39C3FFC54EC3}" type="datetimeFigureOut">
              <a:rPr lang="en-US" smtClean="0"/>
              <a:t>6/16/22</a:t>
            </a:fld>
            <a:endParaRPr lang="en-US"/>
          </a:p>
        </p:txBody>
      </p:sp>
      <p:sp>
        <p:nvSpPr>
          <p:cNvPr id="4" name="Footer Placeholder 3">
            <a:extLst>
              <a:ext uri="{FF2B5EF4-FFF2-40B4-BE49-F238E27FC236}">
                <a16:creationId xmlns:a16="http://schemas.microsoft.com/office/drawing/2014/main" id="{2AC5BA02-26A1-8055-7F93-7AB42150E30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CB0829A-3ADD-E647-B4E4-DBC1F19F1FD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D6E8B89-8932-D340-92A1-B955F342A53D}" type="slidenum">
              <a:rPr lang="en-US" smtClean="0"/>
              <a:t>‹#›</a:t>
            </a:fld>
            <a:endParaRPr lang="en-US"/>
          </a:p>
        </p:txBody>
      </p:sp>
    </p:spTree>
    <p:extLst>
      <p:ext uri="{BB962C8B-B14F-4D97-AF65-F5344CB8AC3E}">
        <p14:creationId xmlns:p14="http://schemas.microsoft.com/office/powerpoint/2010/main" val="16713558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1AD28F-F6E5-524F-8FD8-D289D1EC6AE1}" type="datetimeFigureOut">
              <a:rPr lang="en-US" smtClean="0"/>
              <a:t>6/16/22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7BEE4C-63E5-A542-ABF1-92DE529D64E9}" type="slidenum">
              <a:rPr lang="en-US" smtClean="0"/>
              <a:t>‹#›</a:t>
            </a:fld>
            <a:endParaRPr lang="en-US"/>
          </a:p>
        </p:txBody>
      </p:sp>
    </p:spTree>
    <p:extLst>
      <p:ext uri="{BB962C8B-B14F-4D97-AF65-F5344CB8AC3E}">
        <p14:creationId xmlns:p14="http://schemas.microsoft.com/office/powerpoint/2010/main" val="3550474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 to Universal SEB or social, emotional and behavioral screener selection</a:t>
            </a:r>
            <a:r>
              <a:rPr lang="en-US"/>
              <a:t>.  </a:t>
            </a:r>
            <a:endParaRPr lang="en-US" dirty="0"/>
          </a:p>
        </p:txBody>
      </p:sp>
      <p:sp>
        <p:nvSpPr>
          <p:cNvPr id="4" name="Slide Number Placeholder 3"/>
          <p:cNvSpPr>
            <a:spLocks noGrp="1"/>
          </p:cNvSpPr>
          <p:nvPr>
            <p:ph type="sldNum" sz="quarter" idx="5"/>
          </p:nvPr>
        </p:nvSpPr>
        <p:spPr/>
        <p:txBody>
          <a:bodyPr/>
          <a:lstStyle/>
          <a:p>
            <a:fld id="{A47BEE4C-63E5-A542-ABF1-92DE529D64E9}" type="slidenum">
              <a:rPr lang="en-US" smtClean="0"/>
              <a:t>1</a:t>
            </a:fld>
            <a:endParaRPr lang="en-US"/>
          </a:p>
        </p:txBody>
      </p:sp>
    </p:spTree>
    <p:extLst>
      <p:ext uri="{BB962C8B-B14F-4D97-AF65-F5344CB8AC3E}">
        <p14:creationId xmlns:p14="http://schemas.microsoft.com/office/powerpoint/2010/main" val="3536697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284c2fa2be_0_5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g1284c2fa2be_0_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 b="0" dirty="0"/>
              <a:t>It is also important to keep in mind that  “universal” implies that every single student should be included in the screening process.  Which is 100% correct.  Your universal screening process should provide each student equal opportunity to be considered for support.  </a:t>
            </a:r>
            <a:r>
              <a:rPr lang="en" sz="1200" b="0" i="0" u="none" strike="noStrike" dirty="0">
                <a:solidFill>
                  <a:schemeClr val="dk1"/>
                </a:solidFill>
                <a:latin typeface="Calibri"/>
                <a:ea typeface="Calibri"/>
                <a:cs typeface="Calibri"/>
                <a:sym typeface="Calibri"/>
              </a:rPr>
              <a:t>To prevent negative outcomes, teams must have information about the impact of their core (Tier 1) approach on all students before significant concerns arise.  For this reason, screening sources should be sensitive to core academic and universal SEB practices and the response of every student should be considered.  This process is referred to as universal screening.  </a:t>
            </a:r>
            <a:endParaRPr b="0" dirty="0"/>
          </a:p>
          <a:p>
            <a:pPr marL="0" lvl="0" indent="0" algn="l" rtl="0">
              <a:lnSpc>
                <a:spcPct val="100000"/>
              </a:lnSpc>
              <a:spcBef>
                <a:spcPts val="0"/>
              </a:spcBef>
              <a:spcAft>
                <a:spcPts val="0"/>
              </a:spcAft>
              <a:buClr>
                <a:schemeClr val="dk1"/>
              </a:buClr>
              <a:buSzPts val="1400"/>
              <a:buFont typeface="Calibri"/>
              <a:buNone/>
            </a:pPr>
            <a:endParaRPr sz="1200" b="0"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Calibri"/>
              <a:buNone/>
            </a:pPr>
            <a:r>
              <a:rPr lang="en" b="0" dirty="0"/>
              <a:t>However, w</a:t>
            </a:r>
            <a:r>
              <a:rPr lang="en" sz="1200" b="0" i="0" u="none" strike="noStrike" dirty="0">
                <a:solidFill>
                  <a:schemeClr val="dk1"/>
                </a:solidFill>
                <a:latin typeface="Calibri"/>
                <a:ea typeface="Calibri"/>
                <a:cs typeface="Calibri"/>
                <a:sym typeface="Calibri"/>
              </a:rPr>
              <a:t>hile your screening process includes all students, this does not mean that each student is screened with each measure every year. Specific standardized screen</a:t>
            </a:r>
            <a:r>
              <a:rPr lang="en" b="0" dirty="0"/>
              <a:t>ing tools</a:t>
            </a:r>
            <a:r>
              <a:rPr lang="en" sz="1200" b="0" i="0" u="none" strike="noStrike" dirty="0">
                <a:solidFill>
                  <a:schemeClr val="dk1"/>
                </a:solidFill>
                <a:latin typeface="Calibri"/>
                <a:ea typeface="Calibri"/>
                <a:cs typeface="Calibri"/>
                <a:sym typeface="Calibri"/>
              </a:rPr>
              <a:t> </a:t>
            </a:r>
            <a:r>
              <a:rPr lang="en" sz="1200" b="0" i="0" u="sng" strike="noStrike" dirty="0">
                <a:solidFill>
                  <a:schemeClr val="dk1"/>
                </a:solidFill>
                <a:latin typeface="Calibri"/>
                <a:ea typeface="Calibri"/>
                <a:cs typeface="Calibri"/>
                <a:sym typeface="Calibri"/>
              </a:rPr>
              <a:t>may be employed</a:t>
            </a:r>
            <a:r>
              <a:rPr lang="en" sz="1200" b="0" i="0" u="none" strike="noStrike" dirty="0">
                <a:solidFill>
                  <a:schemeClr val="dk1"/>
                </a:solidFill>
                <a:latin typeface="Calibri"/>
                <a:ea typeface="Calibri"/>
                <a:cs typeface="Calibri"/>
                <a:sym typeface="Calibri"/>
              </a:rPr>
              <a:t> with particular grade levels (e.g., DIBELS in K-4) or with certain groups of students (e.g., a SEB questionnaire with all students who transfer to a school).  Teams should develop a plan (to ensure </a:t>
            </a:r>
            <a:r>
              <a:rPr lang="en" b="0" dirty="0"/>
              <a:t>screening activities are meaningful and not overly cumbersome) </a:t>
            </a:r>
            <a:r>
              <a:rPr lang="en" sz="1200" b="0" i="0" u="none" strike="noStrike" dirty="0">
                <a:solidFill>
                  <a:schemeClr val="dk1"/>
                </a:solidFill>
                <a:latin typeface="Calibri"/>
                <a:ea typeface="Calibri"/>
                <a:cs typeface="Calibri"/>
                <a:sym typeface="Calibri"/>
              </a:rPr>
              <a:t>for who to screen based on their prioritized goals and core instructional approach.</a:t>
            </a:r>
            <a:endParaRPr b="0" dirty="0"/>
          </a:p>
          <a:p>
            <a:pPr marL="0" lvl="0" indent="0" algn="l" rtl="0">
              <a:lnSpc>
                <a:spcPct val="100000"/>
              </a:lnSpc>
              <a:spcBef>
                <a:spcPts val="0"/>
              </a:spcBef>
              <a:spcAft>
                <a:spcPts val="0"/>
              </a:spcAft>
              <a:buClr>
                <a:schemeClr val="dk1"/>
              </a:buClr>
              <a:buSzPts val="1400"/>
              <a:buFont typeface="Calibri"/>
              <a:buNone/>
            </a:pPr>
            <a:br>
              <a:rPr lang="en" dirty="0"/>
            </a:br>
            <a:endParaRPr dirty="0"/>
          </a:p>
        </p:txBody>
      </p:sp>
      <p:sp>
        <p:nvSpPr>
          <p:cNvPr id="235" name="Google Shape;235;g1284c2fa2be_0_5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ts val="1400"/>
            </a:pPr>
            <a:r>
              <a:rPr lang="en-US" sz="1050" dirty="0">
                <a:solidFill>
                  <a:srgbClr val="000000"/>
                </a:solidFill>
                <a:latin typeface="Roboto"/>
                <a:ea typeface="Roboto"/>
                <a:cs typeface="Roboto"/>
                <a:sym typeface="Roboto"/>
              </a:rPr>
              <a:t>It is also important to keep in mind, the similarities and differences between SEB and academic screening data. </a:t>
            </a:r>
            <a:r>
              <a:rPr lang="en-US" dirty="0">
                <a:solidFill>
                  <a:srgbClr val="000000"/>
                </a:solidFill>
              </a:rPr>
              <a:t>What you see in the graphic above is a comparison of academic vs. SEB screening data.  While there is overlap, there are some fundamental, albeit parallel, differences.  One of the main differences is academic screening emphasizes direct measures (e.g., skill based) while SEB screening relies on indirect measures (as direct observation of behavior is not feasible with all children).  A similarity that is very important to point out is the necessity to ensure screening data aligns with the behaviors and academic skills you intend to TEACH and REINFORCE.  </a:t>
            </a:r>
            <a:r>
              <a:rPr lang="en-US" dirty="0">
                <a:solidFill>
                  <a:srgbClr val="000000"/>
                </a:solidFil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It would not make sense to screen for social and emotional or academic skills if you do not have a plan to teach and support students with these needs.</a:t>
            </a:r>
            <a:endParaRPr lang="en-US">
              <a:solidFill>
                <a:srgbClr val="000000"/>
              </a:solidFill>
              <a:cs typeface="Calibri"/>
            </a:endParaRPr>
          </a:p>
          <a:p>
            <a:endParaRPr lang="en-US" dirty="0"/>
          </a:p>
        </p:txBody>
      </p:sp>
      <p:sp>
        <p:nvSpPr>
          <p:cNvPr id="4" name="Slide Number Placeholder 3"/>
          <p:cNvSpPr>
            <a:spLocks noGrp="1"/>
          </p:cNvSpPr>
          <p:nvPr>
            <p:ph type="sldNum" sz="quarter" idx="5"/>
          </p:nvPr>
        </p:nvSpPr>
        <p:spPr/>
        <p:txBody>
          <a:bodyPr/>
          <a:lstStyle/>
          <a:p>
            <a:fld id="{A47BEE4C-63E5-A542-ABF1-92DE529D64E9}" type="slidenum">
              <a:rPr lang="en-US" smtClean="0"/>
              <a:t>11</a:t>
            </a:fld>
            <a:endParaRPr lang="en-US"/>
          </a:p>
        </p:txBody>
      </p:sp>
    </p:spTree>
    <p:extLst>
      <p:ext uri="{BB962C8B-B14F-4D97-AF65-F5344CB8AC3E}">
        <p14:creationId xmlns:p14="http://schemas.microsoft.com/office/powerpoint/2010/main" val="3149865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buSzPts val="1400"/>
            </a:pPr>
            <a:r>
              <a:rPr lang="en-US" dirty="0"/>
              <a:t>Ok, so now we know that as per regulation 508 schools are required to implement multiple-gating procedures to identify students who require academic and non-academic support.  And that universal means every student is screened (but not necessarily with every tool).  We also looked at the key similarities and differences between academic and SEB screening data.</a:t>
            </a:r>
          </a:p>
          <a:p>
            <a:pPr>
              <a:buSzPts val="1400"/>
            </a:pPr>
            <a:endParaRPr lang="en-US" dirty="0"/>
          </a:p>
          <a:p>
            <a:pPr>
              <a:buSzPts val="1400"/>
            </a:pPr>
            <a:r>
              <a:rPr lang="en-US" dirty="0"/>
              <a:t>Now, Let’s look at some general guidelines for implementing a universal screening process.  This information is important to keep in mind as you work to strengthen your procedures.</a:t>
            </a:r>
            <a:endParaRPr lang="en-US" dirty="0">
              <a:cs typeface="Calibri" panose="020F0502020204030204"/>
            </a:endParaRPr>
          </a:p>
          <a:p>
            <a:pPr marL="0" lvl="0" indent="0" algn="l" rtl="0">
              <a:lnSpc>
                <a:spcPct val="100000"/>
              </a:lnSpc>
              <a:spcBef>
                <a:spcPts val="0"/>
              </a:spcBef>
              <a:spcAft>
                <a:spcPts val="0"/>
              </a:spcAft>
              <a:buSzPts val="1400"/>
              <a:buNone/>
            </a:pPr>
            <a:endParaRPr lang="en-US" dirty="0"/>
          </a:p>
          <a:p>
            <a:pPr>
              <a:buSzPts val="1400"/>
            </a:pPr>
            <a:r>
              <a:rPr lang="en-US" sz="1200" b="0" i="0" u="none" strike="noStrike" dirty="0">
                <a:solidFill>
                  <a:schemeClr val="dk1"/>
                </a:solidFill>
                <a:latin typeface="Calibri"/>
                <a:ea typeface="Calibri"/>
                <a:cs typeface="Calibri"/>
                <a:sym typeface="Calibri"/>
              </a:rPr>
              <a:t>Guideline 1:  </a:t>
            </a:r>
            <a:r>
              <a:rPr lang="en-US" dirty="0">
                <a:solidFill>
                  <a:schemeClr val="dk1"/>
                </a:solidFill>
                <a:latin typeface="Calibri"/>
                <a:ea typeface="Calibri"/>
                <a:cs typeface="Calibri"/>
                <a:sym typeface="Calibri"/>
              </a:rPr>
              <a:t>At stage 1, teams should use</a:t>
            </a:r>
            <a:r>
              <a:rPr lang="en-US" sz="1200" b="0" i="0" u="none" strike="noStrike" dirty="0">
                <a:solidFill>
                  <a:schemeClr val="dk1"/>
                </a:solidFill>
                <a:latin typeface="Calibri"/>
                <a:ea typeface="Calibri"/>
                <a:cs typeface="Calibri"/>
                <a:sym typeface="Calibri"/>
              </a:rPr>
              <a:t> </a:t>
            </a:r>
            <a:r>
              <a:rPr lang="en-US" sz="1200" b="1" i="0" u="none" strike="noStrike" dirty="0">
                <a:solidFill>
                  <a:schemeClr val="dk1"/>
                </a:solidFill>
                <a:latin typeface="Calibri"/>
                <a:ea typeface="Calibri"/>
                <a:cs typeface="Calibri"/>
                <a:sym typeface="Calibri"/>
              </a:rPr>
              <a:t>multiple screening measures versus a single source</a:t>
            </a:r>
            <a:r>
              <a:rPr lang="en-US" sz="1200" b="0" i="0" u="none" strike="noStrike" dirty="0">
                <a:solidFill>
                  <a:schemeClr val="dk1"/>
                </a:solidFill>
                <a:latin typeface="Calibri"/>
                <a:ea typeface="Calibri"/>
                <a:cs typeface="Calibri"/>
                <a:sym typeface="Calibri"/>
              </a:rPr>
              <a:t> (or type of data) to determine risk prevalence for prioritized academic and SEB indicators. When teams rely on one source of data, they run the risk of over or under-identifying students. </a:t>
            </a:r>
            <a:r>
              <a:rPr lang="en-US" dirty="0">
                <a:sym typeface="Calibri"/>
              </a:rPr>
              <a:t>  </a:t>
            </a:r>
            <a:endParaRPr lang="en-US" b="0"/>
          </a:p>
          <a:p>
            <a:pPr>
              <a:buSzPts val="1400"/>
            </a:pPr>
            <a:br>
              <a:rPr lang="en-US" b="0" dirty="0">
                <a:cs typeface="+mn-lt"/>
              </a:rPr>
            </a:br>
            <a:r>
              <a:rPr lang="en-US" sz="1200" b="0" i="0" u="none" strike="noStrike" dirty="0">
                <a:solidFill>
                  <a:schemeClr val="dk1"/>
                </a:solidFill>
                <a:latin typeface="Calibri"/>
                <a:ea typeface="Calibri"/>
                <a:cs typeface="Calibri"/>
                <a:sym typeface="Calibri"/>
              </a:rPr>
              <a:t>Guideline 2:  Once students are identified</a:t>
            </a:r>
            <a:r>
              <a:rPr lang="en-US" dirty="0">
                <a:solidFill>
                  <a:schemeClr val="dk1"/>
                </a:solidFill>
                <a:latin typeface="Calibri"/>
                <a:ea typeface="Calibri"/>
                <a:cs typeface="Calibri"/>
                <a:sym typeface="Calibri"/>
              </a:rPr>
              <a:t> through universal screening in stage 1</a:t>
            </a:r>
            <a:r>
              <a:rPr lang="en-US" sz="1200" b="0" i="0" u="none" strike="noStrike" dirty="0">
                <a:solidFill>
                  <a:schemeClr val="dk1"/>
                </a:solidFill>
                <a:latin typeface="Calibri"/>
                <a:ea typeface="Calibri"/>
                <a:cs typeface="Calibri"/>
                <a:sym typeface="Calibri"/>
              </a:rPr>
              <a:t>, </a:t>
            </a:r>
            <a:r>
              <a:rPr lang="en-US" sz="1200" b="0" i="0" u="none" strike="noStrike"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teams </a:t>
            </a:r>
            <a:r>
              <a:rPr lang="en-US"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should verify these students need support for specific area(s) of concern using additional data sources in stage 2.  </a:t>
            </a:r>
            <a:endParaRPr lang="en-US" dirty="0">
              <a:solidFill>
                <a:schemeClr val="dk1"/>
              </a:solidFill>
              <a:latin typeface="Calibri"/>
              <a:ea typeface="Calibri"/>
              <a:cs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endParaRPr>
          </a:p>
          <a:p>
            <a:pPr>
              <a:buSzPts val="1400"/>
            </a:pPr>
            <a:endParaRPr lang="en-US"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endParaRPr>
          </a:p>
          <a:p>
            <a:pPr marL="0" lvl="0" indent="0" algn="l" rtl="0">
              <a:lnSpc>
                <a:spcPct val="100000"/>
              </a:lnSpc>
              <a:spcBef>
                <a:spcPts val="0"/>
              </a:spcBef>
              <a:spcAft>
                <a:spcPts val="0"/>
              </a:spcAft>
              <a:buSzPts val="1400"/>
              <a:buNone/>
            </a:pPr>
            <a:r>
              <a:rPr lang="en-US" sz="1200" b="0" i="0" u="none" strike="noStrike" dirty="0">
                <a:solidFill>
                  <a:schemeClr val="dk1"/>
                </a:solidFill>
                <a:latin typeface="Calibri"/>
                <a:cs typeface="Calibri"/>
                <a:sym typeface="Calibri"/>
              </a:rPr>
              <a:t>Let’s look at the types of data that may be used in stage 1 and stage 2 of your  multiple-gating screening procedures.</a:t>
            </a:r>
            <a:br>
              <a:rPr lang="en-US" b="0" dirty="0"/>
            </a:br>
            <a:endParaRPr lang="en-US" b="0" dirty="0"/>
          </a:p>
          <a:p>
            <a:pPr marL="0" lvl="0" indent="0" algn="l" rtl="0">
              <a:lnSpc>
                <a:spcPct val="100000"/>
              </a:lnSpc>
              <a:spcBef>
                <a:spcPts val="0"/>
              </a:spcBef>
              <a:spcAft>
                <a:spcPts val="0"/>
              </a:spcAft>
              <a:buSzPts val="1400"/>
              <a:buNone/>
            </a:pPr>
            <a:br>
              <a:rPr lang="en-US" dirty="0"/>
            </a:br>
            <a:endParaRPr lang="en-US" dirty="0"/>
          </a:p>
        </p:txBody>
      </p:sp>
      <p:sp>
        <p:nvSpPr>
          <p:cNvPr id="321" name="Google Shape;32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stage 1 (universal screening) data are listed on this slide.  When determining which sources of data to use for stage 1 or universal screening – remember to use multiple measures vs. a single source. </a:t>
            </a:r>
          </a:p>
          <a:p>
            <a:endParaRPr lang="en-US" dirty="0"/>
          </a:p>
          <a:p>
            <a:r>
              <a:rPr lang="en-US" dirty="0"/>
              <a:t>Your academic and non-academic screening procedures will likely always include family/educator referrals for support and school-wide data (such as attendance and discipline data) with decision rules.  A decision rule such as 2+ ODRs in a marking period indicates a student might need additional support should always be included in your universal screening procedures.  On the right in orange, the same is true for academics.  An example of an academic data source with a decision rule is ensuring students have necessary supports if they are failing 2+ classes in a marking period. </a:t>
            </a:r>
            <a:endParaRPr lang="en-US" dirty="0">
              <a:cs typeface="Calibri" panose="020F0502020204030204"/>
            </a:endParaRPr>
          </a:p>
          <a:p>
            <a:br>
              <a:rPr lang="en-US" dirty="0">
                <a:cs typeface="+mn-lt"/>
              </a:rPr>
            </a:br>
            <a:r>
              <a:rPr lang="en-US" dirty="0"/>
              <a:t>Sometimes, schools will include additional data to ensure they are capturing all student needs. For example, sometimes schools will design their own screeners or use something like Connect the Dots, which asks students to report whether they have a trusted adult in their school.  Teams will also likely include brief standardized screening tools of prioritized academic skills (e.g.,  basic reading skills) or behaviors, mind-sets or competencies that you are addressing universally at Tier 1.  For example, all students in grades K – 2 should be screened for early reading skills using a valid and reliable screening tool, three times per year.</a:t>
            </a:r>
            <a:endParaRPr lang="en-US" dirty="0">
              <a:cs typeface="Calibri"/>
            </a:endParaRPr>
          </a:p>
          <a:p>
            <a:endParaRPr lang="en-US" dirty="0"/>
          </a:p>
          <a:p>
            <a:r>
              <a:rPr lang="en-US" dirty="0"/>
              <a:t>The webinars in this series are designed to help you select and implement an SEB screening tool.  But again, this is not required, though teams may find it necessary because they aren’t able to effectively identify students who need support with their existing screening data.</a:t>
            </a:r>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A47BEE4C-63E5-A542-ABF1-92DE529D64E9}" type="slidenum">
              <a:rPr lang="en-US" smtClean="0"/>
              <a:t>13</a:t>
            </a:fld>
            <a:endParaRPr lang="en-US"/>
          </a:p>
        </p:txBody>
      </p:sp>
    </p:spTree>
    <p:extLst>
      <p:ext uri="{BB962C8B-B14F-4D97-AF65-F5344CB8AC3E}">
        <p14:creationId xmlns:p14="http://schemas.microsoft.com/office/powerpoint/2010/main" val="2054535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b1823468ff_0_27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gb1823468ff_0_2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en-US" dirty="0"/>
              <a:t>Next, for students identified through universal screening as needing potential support, the team should conduct additional data analysis within two weeks to verify the need.  The examples above are types of data the team may choose to analyze.  Sometimes, your team might have enough information after completing a record review to quickly link a student to an adjustment to Tier 1 classroom support, to a standard Tier 2 intervention like CICO or, a small group for additional reading instruction.</a:t>
            </a:r>
            <a:endParaRPr lang="en-US" dirty="0">
              <a:cs typeface="Calibri" panose="020F0502020204030204"/>
            </a:endParaRPr>
          </a:p>
          <a:p>
            <a:pPr marL="0" lvl="0" indent="0" algn="l" rtl="0">
              <a:spcBef>
                <a:spcPts val="0"/>
              </a:spcBef>
              <a:spcAft>
                <a:spcPts val="0"/>
              </a:spcAft>
              <a:buNone/>
            </a:pPr>
            <a:endParaRPr lang="en-US" dirty="0"/>
          </a:p>
          <a:p>
            <a:r>
              <a:rPr lang="en-US" dirty="0"/>
              <a:t>In some cases, additional data collection and/or analysis may be required.  You may realize a student has not responded to multiple attempts to intervene and continues to need support.  Or you may not fully understand the student’s needs to make the right match to intervention.  In these cases, some additional data collection might be indicated.  The visual above shows some common step 2 types of data that can be used to refine a student’s linkage to support.  </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400"/>
              <a:buFont typeface="Arial"/>
              <a:buNone/>
            </a:pPr>
            <a:br>
              <a:rPr lang="en-US" dirty="0"/>
            </a:br>
            <a:endParaRPr dirty="0"/>
          </a:p>
        </p:txBody>
      </p:sp>
      <p:sp>
        <p:nvSpPr>
          <p:cNvPr id="478" name="Google Shape;478;gb1823468ff_0_27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we’ve discussed the requirements for screening as per regulation 508.  Reviewed some guidelines for implementation and discussed the various types of data used in a multiple-gating procedure.  The remaining webinars in this series will cover a specific set of steps for selecting and adding a universal SEB screener to your existing screening practices.  Before proceeding consider the following (read slide).  </a:t>
            </a:r>
          </a:p>
        </p:txBody>
      </p:sp>
      <p:sp>
        <p:nvSpPr>
          <p:cNvPr id="4" name="Slide Number Placeholder 3"/>
          <p:cNvSpPr>
            <a:spLocks noGrp="1"/>
          </p:cNvSpPr>
          <p:nvPr>
            <p:ph type="sldNum" sz="quarter" idx="5"/>
          </p:nvPr>
        </p:nvSpPr>
        <p:spPr/>
        <p:txBody>
          <a:bodyPr/>
          <a:lstStyle/>
          <a:p>
            <a:fld id="{A47BEE4C-63E5-A542-ABF1-92DE529D64E9}" type="slidenum">
              <a:rPr lang="en-US" smtClean="0"/>
              <a:t>15</a:t>
            </a:fld>
            <a:endParaRPr lang="en-US"/>
          </a:p>
        </p:txBody>
      </p:sp>
    </p:spTree>
    <p:extLst>
      <p:ext uri="{BB962C8B-B14F-4D97-AF65-F5344CB8AC3E}">
        <p14:creationId xmlns:p14="http://schemas.microsoft.com/office/powerpoint/2010/main" val="1919028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284c2fa2be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g1284c2fa2be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 dirty="0"/>
              <a:t>Thank you for taking the time to review this introductory webinar.  Before wrapping up, let’s review the key universal screening assumptions we’ve discussed (read slide).</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284c2fa2be_2_1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g1284c2fa2be_2_131:notes"/>
          <p:cNvSpPr txBox="1">
            <a:spLocks noGrp="1"/>
          </p:cNvSpPr>
          <p:nvPr>
            <p:ph type="body" idx="1"/>
          </p:nvPr>
        </p:nvSpPr>
        <p:spPr>
          <a:xfrm>
            <a:off x="685800" y="4400550"/>
            <a:ext cx="5486400" cy="3600600"/>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Congratulations, you have completed webinar 1 in this series.  If you are interested in going deeper in your general understanding of  universal screening please consider watching the Top Ten Questions about Universal Screening webinar.   </a:t>
            </a:r>
          </a:p>
          <a:p>
            <a:pPr marL="0" lvl="0" indent="0" algn="l" rtl="0">
              <a:spcBef>
                <a:spcPts val="0"/>
              </a:spcBef>
              <a:spcAft>
                <a:spcPts val="0"/>
              </a:spcAft>
              <a:buClr>
                <a:schemeClr val="dk1"/>
              </a:buClr>
              <a:buSzPts val="1100"/>
              <a:buFont typeface="Arial"/>
              <a:buNone/>
            </a:pPr>
            <a:endParaRPr lang="en"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These remaining webinars are designed to be used during all phases of your installation of a universal SEB screener (from exploration to full implementation).  Because the installation of a universal screener will require both fiscal and human resources for successful implementation, it is recommended the work is facilitated at the district level rather than the school level.  However, a similar process could be conducted at the school level if district level support is unavailable.  I have broken these webinars into 5 “mini” presentations.  In webinar 2, we will explore a process for selecting an SEB screener.  To support this, we’ve also create a bonus webinar that reviews some commonly used SEB screener tools.  </a:t>
            </a:r>
          </a:p>
          <a:p>
            <a:pPr marL="0" lvl="0" indent="0" algn="l" rtl="0">
              <a:spcBef>
                <a:spcPts val="0"/>
              </a:spcBef>
              <a:spcAft>
                <a:spcPts val="0"/>
              </a:spcAft>
              <a:buClr>
                <a:schemeClr val="dk1"/>
              </a:buClr>
              <a:buSzPts val="1100"/>
              <a:buFont typeface="Arial"/>
              <a:buNone/>
            </a:pPr>
            <a:endParaRPr lang="en" sz="1200" dirty="0">
              <a:solidFill>
                <a:schemeClr val="dk1"/>
              </a:solidFill>
              <a:latin typeface="Calibri"/>
              <a:ea typeface="Calibri"/>
              <a:cs typeface="Calibri"/>
              <a:sym typeface="Calibri"/>
            </a:endParaRPr>
          </a:p>
        </p:txBody>
      </p:sp>
      <p:sp>
        <p:nvSpPr>
          <p:cNvPr id="140" name="Google Shape;140;g1284c2fa2be_2_131:notes"/>
          <p:cNvSpPr txBox="1">
            <a:spLocks noGrp="1"/>
          </p:cNvSpPr>
          <p:nvPr>
            <p:ph type="sldNum" idx="12"/>
          </p:nvPr>
        </p:nvSpPr>
        <p:spPr>
          <a:xfrm>
            <a:off x="3884613" y="8685214"/>
            <a:ext cx="2971800" cy="458700"/>
          </a:xfrm>
          <a:prstGeom prst="rect">
            <a:avLst/>
          </a:prstGeom>
          <a:noFill/>
          <a:ln>
            <a:noFill/>
          </a:ln>
        </p:spPr>
        <p:txBody>
          <a:bodyPr spcFirstLastPara="1" wrap="square" lIns="91350" tIns="45675" rIns="91350" bIns="45675" anchor="b" anchorCtr="0">
            <a:noAutofit/>
          </a:bodyPr>
          <a:lstStyle/>
          <a:p>
            <a:pPr marL="0" lvl="0" indent="0" algn="r" rtl="0">
              <a:spcBef>
                <a:spcPts val="0"/>
              </a:spcBef>
              <a:spcAft>
                <a:spcPts val="0"/>
              </a:spcAft>
              <a:buNone/>
            </a:pPr>
            <a:fld id="{00000000-1234-1234-1234-123412341234}" type="slidenum">
              <a:rPr lang="en" sz="1400"/>
              <a:t>17</a:t>
            </a:fld>
            <a:endParaRPr sz="14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If you have any questions, please feel free to reach out to me at </a:t>
            </a:r>
            <a:r>
              <a:rPr lang="en-US" dirty="0" err="1"/>
              <a:t>robertsn@udel.edu</a:t>
            </a:r>
            <a:r>
              <a:rPr lang="en-US" dirty="0"/>
              <a:t>!</a:t>
            </a:r>
          </a:p>
        </p:txBody>
      </p:sp>
      <p:sp>
        <p:nvSpPr>
          <p:cNvPr id="4" name="Slide Number Placeholder 3"/>
          <p:cNvSpPr>
            <a:spLocks noGrp="1"/>
          </p:cNvSpPr>
          <p:nvPr>
            <p:ph type="sldNum" sz="quarter" idx="5"/>
          </p:nvPr>
        </p:nvSpPr>
        <p:spPr/>
        <p:txBody>
          <a:bodyPr/>
          <a:lstStyle/>
          <a:p>
            <a:fld id="{A47BEE4C-63E5-A542-ABF1-92DE529D64E9}" type="slidenum">
              <a:rPr lang="en-US" smtClean="0"/>
              <a:t>18</a:t>
            </a:fld>
            <a:endParaRPr lang="en-US"/>
          </a:p>
        </p:txBody>
      </p:sp>
    </p:spTree>
    <p:extLst>
      <p:ext uri="{BB962C8B-B14F-4D97-AF65-F5344CB8AC3E}">
        <p14:creationId xmlns:p14="http://schemas.microsoft.com/office/powerpoint/2010/main" val="1151058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284c2fa2be_2_10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g1284c2fa2be_2_100:notes"/>
          <p:cNvSpPr txBox="1">
            <a:spLocks noGrp="1"/>
          </p:cNvSpPr>
          <p:nvPr>
            <p:ph type="body" idx="1"/>
          </p:nvPr>
        </p:nvSpPr>
        <p:spPr>
          <a:xfrm>
            <a:off x="685800" y="4400550"/>
            <a:ext cx="5486400" cy="3600450"/>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This webinar series was developed by Niki Kendall on behalf of the DE-PBS Project.  The DE-PBS project is an ongoing collaboration between the </a:t>
            </a:r>
            <a:r>
              <a:rPr lang="en" sz="1200" dirty="0" err="1">
                <a:solidFill>
                  <a:schemeClr val="dk1"/>
                </a:solidFill>
                <a:latin typeface="Calibri"/>
                <a:ea typeface="Calibri"/>
                <a:cs typeface="Calibri"/>
                <a:sym typeface="Calibri"/>
              </a:rPr>
              <a:t>delaware</a:t>
            </a:r>
            <a:r>
              <a:rPr lang="en" sz="1200" dirty="0">
                <a:solidFill>
                  <a:schemeClr val="dk1"/>
                </a:solidFill>
                <a:latin typeface="Calibri"/>
                <a:ea typeface="Calibri"/>
                <a:cs typeface="Calibri"/>
                <a:sym typeface="Calibri"/>
              </a:rPr>
              <a:t> department of education and the UD center for disabilities studies.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The DE-PBS Project serves as a technical assistance center for the Delaware Department of Education to actualize the vision to create safe and caring learning environments that promote the social-emotional and academic development of all children.  The statewide initiative is designed to build the knowledge and skills of Delaware educators in the concepts and evidence-based practices of Positive Behavior Support (PBS) as a Multi-tiered System of Support (MTSS).</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SzPts val="1100"/>
              <a:buNone/>
            </a:pPr>
            <a:r>
              <a:rPr lang="en" sz="1200" dirty="0">
                <a:solidFill>
                  <a:schemeClr val="dk1"/>
                </a:solidFill>
                <a:latin typeface="Calibri"/>
                <a:ea typeface="Calibri"/>
                <a:cs typeface="Calibri"/>
                <a:sym typeface="Calibri"/>
              </a:rPr>
              <a:t>All resources from this webinar can be found on our website at:  https://</a:t>
            </a:r>
            <a:r>
              <a:rPr lang="en" sz="1200" dirty="0" err="1">
                <a:solidFill>
                  <a:schemeClr val="dk1"/>
                </a:solidFill>
                <a:latin typeface="Calibri"/>
                <a:ea typeface="Calibri"/>
                <a:cs typeface="Calibri"/>
                <a:sym typeface="Calibri"/>
              </a:rPr>
              <a:t>www.delawarepbs.org</a:t>
            </a:r>
            <a:r>
              <a:rPr lang="en" sz="1200" dirty="0">
                <a:solidFill>
                  <a:schemeClr val="dk1"/>
                </a:solidFill>
                <a:latin typeface="Calibri"/>
                <a:ea typeface="Calibri"/>
                <a:cs typeface="Calibri"/>
                <a:sym typeface="Calibri"/>
              </a:rPr>
              <a:t>/universal-screening/</a:t>
            </a:r>
            <a:endParaRPr sz="1200" dirty="0">
              <a:solidFill>
                <a:schemeClr val="dk1"/>
              </a:solidFill>
              <a:latin typeface="Calibri"/>
              <a:ea typeface="Calibri"/>
              <a:cs typeface="Calibri"/>
              <a:sym typeface="Calibri"/>
            </a:endParaRPr>
          </a:p>
        </p:txBody>
      </p:sp>
      <p:sp>
        <p:nvSpPr>
          <p:cNvPr id="123" name="Google Shape;123;g1284c2fa2be_2_100:notes"/>
          <p:cNvSpPr txBox="1">
            <a:spLocks noGrp="1"/>
          </p:cNvSpPr>
          <p:nvPr>
            <p:ph type="sldNum" idx="12"/>
          </p:nvPr>
        </p:nvSpPr>
        <p:spPr>
          <a:xfrm>
            <a:off x="3884613" y="8685214"/>
            <a:ext cx="2971800" cy="458787"/>
          </a:xfrm>
          <a:prstGeom prst="rect">
            <a:avLst/>
          </a:prstGeom>
          <a:noFill/>
          <a:ln>
            <a:noFill/>
          </a:ln>
        </p:spPr>
        <p:txBody>
          <a:bodyPr spcFirstLastPara="1" wrap="square" lIns="91350" tIns="45675" rIns="91350" bIns="45675" anchor="b" anchorCtr="0">
            <a:noAutofit/>
          </a:bodyPr>
          <a:lstStyle/>
          <a:p>
            <a:pPr marL="0" lvl="0" indent="0" algn="r" rtl="0">
              <a:spcBef>
                <a:spcPts val="0"/>
              </a:spcBef>
              <a:spcAft>
                <a:spcPts val="0"/>
              </a:spcAft>
              <a:buNone/>
            </a:pPr>
            <a:fld id="{00000000-1234-1234-1234-123412341234}" type="slidenum">
              <a:rPr lang="en" sz="1400"/>
              <a:t>2</a:t>
            </a:fld>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begin, please consider the following </a:t>
            </a:r>
          </a:p>
          <a:p>
            <a:endParaRPr lang="en-US" dirty="0"/>
          </a:p>
        </p:txBody>
      </p:sp>
      <p:sp>
        <p:nvSpPr>
          <p:cNvPr id="4" name="Slide Number Placeholder 3"/>
          <p:cNvSpPr>
            <a:spLocks noGrp="1"/>
          </p:cNvSpPr>
          <p:nvPr>
            <p:ph type="sldNum" sz="quarter" idx="5"/>
          </p:nvPr>
        </p:nvSpPr>
        <p:spPr/>
        <p:txBody>
          <a:bodyPr/>
          <a:lstStyle/>
          <a:p>
            <a:fld id="{A47BEE4C-63E5-A542-ABF1-92DE529D64E9}" type="slidenum">
              <a:rPr lang="en-US" smtClean="0"/>
              <a:t>3</a:t>
            </a:fld>
            <a:endParaRPr lang="en-US"/>
          </a:p>
        </p:txBody>
      </p:sp>
    </p:spTree>
    <p:extLst>
      <p:ext uri="{BB962C8B-B14F-4D97-AF65-F5344CB8AC3E}">
        <p14:creationId xmlns:p14="http://schemas.microsoft.com/office/powerpoint/2010/main" val="3574176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objectives for today are as follows</a:t>
            </a:r>
          </a:p>
        </p:txBody>
      </p:sp>
      <p:sp>
        <p:nvSpPr>
          <p:cNvPr id="4" name="Slide Number Placeholder 3"/>
          <p:cNvSpPr>
            <a:spLocks noGrp="1"/>
          </p:cNvSpPr>
          <p:nvPr>
            <p:ph type="sldNum" sz="quarter" idx="5"/>
          </p:nvPr>
        </p:nvSpPr>
        <p:spPr/>
        <p:txBody>
          <a:bodyPr/>
          <a:lstStyle/>
          <a:p>
            <a:fld id="{A47BEE4C-63E5-A542-ABF1-92DE529D64E9}" type="slidenum">
              <a:rPr lang="en-US" smtClean="0"/>
              <a:t>4</a:t>
            </a:fld>
            <a:endParaRPr lang="en-US"/>
          </a:p>
        </p:txBody>
      </p:sp>
    </p:spTree>
    <p:extLst>
      <p:ext uri="{BB962C8B-B14F-4D97-AF65-F5344CB8AC3E}">
        <p14:creationId xmlns:p14="http://schemas.microsoft.com/office/powerpoint/2010/main" val="4024117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1284c2fa2be_0_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g1284c2fa2be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US" dirty="0"/>
              <a:t>When planning and implementing your universal screening process, it will be critical that you and your team understand the purpose of universal screening in the context of MTSS implementation.  On this slide, I have summarized the purpose, key components and procedures outlined in Regulation 508, Multi-Tiered System of Support.  </a:t>
            </a:r>
          </a:p>
          <a:p>
            <a:pPr marL="0" lvl="0" indent="0" algn="l" rtl="0">
              <a:spcBef>
                <a:spcPts val="0"/>
              </a:spcBef>
              <a:spcAft>
                <a:spcPts val="0"/>
              </a:spcAft>
              <a:buClr>
                <a:schemeClr val="dk1"/>
              </a:buClr>
              <a:buSzPts val="1200"/>
              <a:buFont typeface="Calibri"/>
              <a:buNone/>
            </a:pPr>
            <a:endParaRPr lang="en-US" dirty="0"/>
          </a:p>
          <a:p>
            <a:pPr marL="0" lvl="0" indent="0" algn="l" rtl="0">
              <a:spcBef>
                <a:spcPts val="0"/>
              </a:spcBef>
              <a:spcAft>
                <a:spcPts val="0"/>
              </a:spcAft>
              <a:buClr>
                <a:schemeClr val="dk1"/>
              </a:buClr>
              <a:buSzPts val="1200"/>
              <a:buFont typeface="Calibri"/>
              <a:buNone/>
            </a:pPr>
            <a:r>
              <a:rPr lang="en-US" dirty="0"/>
              <a:t>The purpose of 508 is to determine when a student requires scientific evidence-based interventions within a multi-tiered system of support.  More broadly, the regulation is designed to ensure equitable delivery of academic and non-academic supports and interventions that support the needs of all learners.  The key components listed in the regulation for teams to utilize to meet the intended purpose are things like instructional resources, assessments and developing a problem-solving team.   The procedures include delivery of high quality Tier 1 instruction and utilizing a multiple-gating screening process to determine when a student (or students) need support.  </a:t>
            </a:r>
          </a:p>
          <a:p>
            <a:pPr marL="0" lvl="0" indent="0" algn="l" rtl="0">
              <a:spcBef>
                <a:spcPts val="0"/>
              </a:spcBef>
              <a:spcAft>
                <a:spcPts val="0"/>
              </a:spcAft>
              <a:buClr>
                <a:schemeClr val="dk1"/>
              </a:buClr>
              <a:buSzPts val="1200"/>
              <a:buFont typeface="Calibri"/>
              <a:buNone/>
            </a:pPr>
            <a:endParaRPr lang="en-US" dirty="0"/>
          </a:p>
          <a:p>
            <a:pPr marL="0" lvl="0" indent="0" algn="l" rtl="0">
              <a:spcBef>
                <a:spcPts val="0"/>
              </a:spcBef>
              <a:spcAft>
                <a:spcPts val="0"/>
              </a:spcAft>
              <a:buClr>
                <a:schemeClr val="dk1"/>
              </a:buClr>
              <a:buSzPts val="1200"/>
              <a:buFont typeface="Calibri"/>
              <a:buNone/>
            </a:pPr>
            <a:r>
              <a:rPr lang="en-US" dirty="0"/>
              <a:t>In this multiple-gating screening process, the first stage is universal screening to identify potential students for support followed by a second stage of screening to confirm areas of need.   In this process, teams should consider the total %age of students identified for support.  If more than 20% have a demonstrated need, teams are required to consider their universal supports and instruction.  For individual students, if a need is confirmed Tier 2 and Tier 3 interventions are delivered and monitored for effectiveness.  </a:t>
            </a:r>
          </a:p>
          <a:p>
            <a:pPr marL="0" lvl="0" indent="0" algn="l" rtl="0">
              <a:spcBef>
                <a:spcPts val="0"/>
              </a:spcBef>
              <a:spcAft>
                <a:spcPts val="0"/>
              </a:spcAft>
              <a:buClr>
                <a:schemeClr val="dk1"/>
              </a:buClr>
              <a:buSzPts val="1200"/>
              <a:buFont typeface="Calibri"/>
              <a:buNone/>
            </a:pPr>
            <a:endParaRPr lang="en-US" dirty="0"/>
          </a:p>
          <a:p>
            <a:pPr marL="0" lvl="0" indent="0" algn="l" rtl="0">
              <a:spcBef>
                <a:spcPts val="0"/>
              </a:spcBef>
              <a:spcAft>
                <a:spcPts val="0"/>
              </a:spcAft>
              <a:buClr>
                <a:schemeClr val="dk1"/>
              </a:buClr>
              <a:buSzPts val="1200"/>
              <a:buFont typeface="Calibri"/>
              <a:buNone/>
            </a:pPr>
            <a:r>
              <a:rPr lang="en" dirty="0"/>
              <a:t>In this webinar, the focus is on one aspect of a larger MTSS framework (screening).   However, to enact the policy in a way that aligns with its intended purpose it is essential to remain focused on the entire process.  Let me take a moment to explain.</a:t>
            </a:r>
            <a:endParaRPr dirty="0"/>
          </a:p>
          <a:p>
            <a:pPr marL="0" lvl="0" indent="0" algn="l" rtl="0">
              <a:spcBef>
                <a:spcPts val="0"/>
              </a:spcBef>
              <a:spcAft>
                <a:spcPts val="0"/>
              </a:spcAft>
              <a:buClr>
                <a:schemeClr val="dk1"/>
              </a:buClr>
              <a:buSzPts val="1200"/>
              <a:buFont typeface="Calibri"/>
              <a:buNone/>
            </a:pPr>
            <a:endParaRPr dirty="0"/>
          </a:p>
          <a:p>
            <a:pPr marL="0" indent="0">
              <a:spcBef>
                <a:spcPts val="800"/>
              </a:spcBef>
              <a:buSzPct val="10000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will be extremely difficult to implement a screening process outside of the MTSS framework.   These essential components work together to improve the delivery of supports to your students.  When thinking about how screening fits into the MTSS framework, consider the following:</a:t>
            </a:r>
          </a:p>
          <a:p>
            <a:endParaRPr lang="en-US" dirty="0"/>
          </a:p>
          <a:p>
            <a:r>
              <a:rPr lang="en-US" dirty="0"/>
              <a:t>Universal screening requires a team-based approach to collect and respond to the data across your tiered delivery system.  Effective teaming structures increase the efficiency of your screening process, distribute the workload, and ensure multiple perspectives are at the table when making decisions with the data.</a:t>
            </a:r>
          </a:p>
          <a:p>
            <a:endParaRPr lang="en-US" dirty="0"/>
          </a:p>
          <a:p>
            <a:r>
              <a:rPr lang="en-US" dirty="0"/>
              <a:t>As noted in the regulations, the MTSS framework requires all students to receive quality Tier 1 instruction in all areas addressed by the regulation.  This means, when developing an academic or non-academic screening process, your first step should be to ensure you have aligned Tier 1 instruction being taught to all students with fidelity.  </a:t>
            </a:r>
          </a:p>
          <a:p>
            <a:endParaRPr lang="en-US" dirty="0"/>
          </a:p>
          <a:p>
            <a:r>
              <a:rPr lang="en-US" dirty="0"/>
              <a:t>Relatedly, when additional needs are identified (at the universal, group or individual level) teams will benefit from a structured process to identify and implement appropriate scientifically-based practices or interventions.</a:t>
            </a:r>
          </a:p>
          <a:p>
            <a:endParaRPr lang="en-US" dirty="0"/>
          </a:p>
          <a:p>
            <a:r>
              <a:rPr lang="en-US" dirty="0"/>
              <a:t>Finally, teams will require access to a comprehensive assessment system that provides multiple types of data for decision making.  And, equally important they will require support in using the logic of data-based decision making to continuously improve the delivery of their supports in response to identified student needs.</a:t>
            </a:r>
          </a:p>
        </p:txBody>
      </p:sp>
      <p:sp>
        <p:nvSpPr>
          <p:cNvPr id="4" name="Slide Number Placeholder 3"/>
          <p:cNvSpPr>
            <a:spLocks noGrp="1"/>
          </p:cNvSpPr>
          <p:nvPr>
            <p:ph type="sldNum" sz="quarter" idx="5"/>
          </p:nvPr>
        </p:nvSpPr>
        <p:spPr/>
        <p:txBody>
          <a:bodyPr/>
          <a:lstStyle/>
          <a:p>
            <a:fld id="{A47BEE4C-63E5-A542-ABF1-92DE529D64E9}" type="slidenum">
              <a:rPr lang="en-US" smtClean="0"/>
              <a:t>6</a:t>
            </a:fld>
            <a:endParaRPr lang="en-US"/>
          </a:p>
        </p:txBody>
      </p:sp>
    </p:spTree>
    <p:extLst>
      <p:ext uri="{BB962C8B-B14F-4D97-AF65-F5344CB8AC3E}">
        <p14:creationId xmlns:p14="http://schemas.microsoft.com/office/powerpoint/2010/main" val="2185700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563"/>
              </a:spcBef>
            </a:pPr>
            <a:r>
              <a:rPr lang="en-US"/>
              <a:t>Comprehensive screening practices that are embedded into the DE-MTSS framework will improve your team's ability to deliver academic and non-academic instructional practices for all students.  Adopting a screening process equips teams to:</a:t>
            </a:r>
            <a:br>
              <a:rPr lang="en-US" dirty="0">
                <a:cs typeface="+mn-lt"/>
              </a:rPr>
            </a:br>
            <a:endParaRPr lang="en-US"/>
          </a:p>
          <a:p>
            <a:pPr marL="556895" lvl="1" indent="-171450">
              <a:lnSpc>
                <a:spcPct val="90000"/>
              </a:lnSpc>
              <a:spcBef>
                <a:spcPts val="563"/>
              </a:spcBef>
              <a:buFont typeface="Arial"/>
              <a:buChar char="•"/>
            </a:pPr>
            <a:r>
              <a:rPr lang="en-US"/>
              <a:t>Proactively monitor student response to all academic and non-academic instructional practices.  For example, more and more schools are prioritizing universal approaches that support student mental health, which often requires additional screening measures to identify students for support that display less observable needs such as depression and anxiety.</a:t>
            </a:r>
          </a:p>
          <a:p>
            <a:pPr marL="556895" lvl="1" indent="-171450">
              <a:lnSpc>
                <a:spcPct val="90000"/>
              </a:lnSpc>
              <a:spcBef>
                <a:spcPts val="563"/>
              </a:spcBef>
              <a:buFont typeface="Arial"/>
              <a:buChar char="•"/>
            </a:pPr>
            <a:endParaRPr lang="en-US" dirty="0"/>
          </a:p>
          <a:p>
            <a:pPr marL="556895" lvl="1" indent="-171450">
              <a:lnSpc>
                <a:spcPct val="90000"/>
              </a:lnSpc>
              <a:spcBef>
                <a:spcPts val="563"/>
              </a:spcBef>
              <a:buFont typeface="Arial"/>
              <a:buChar char="•"/>
            </a:pPr>
            <a:r>
              <a:rPr lang="en-US"/>
              <a:t>Identify areas in which additional academic and non-academic resources and interventions are needed.  Remember, if universal screening indicates more than 20% of the students in a grade, school or classroom need support, your team should consider adjustments to your universal (T1) practices.  You may also discover gaps in the availability of interventions based on trends identified in your data.</a:t>
            </a:r>
          </a:p>
          <a:p>
            <a:pPr marL="385445" lvl="1">
              <a:lnSpc>
                <a:spcPct val="90000"/>
              </a:lnSpc>
              <a:spcBef>
                <a:spcPts val="563"/>
              </a:spcBef>
            </a:pPr>
            <a:endParaRPr lang="en-US" dirty="0">
              <a:cs typeface="Calibri" panose="020F0502020204030204"/>
            </a:endParaRPr>
          </a:p>
          <a:p>
            <a:pPr marL="385445" lvl="1">
              <a:lnSpc>
                <a:spcPct val="90000"/>
              </a:lnSpc>
              <a:spcBef>
                <a:spcPts val="563"/>
              </a:spcBef>
            </a:pPr>
            <a:r>
              <a:rPr lang="en-US">
                <a:cs typeface="Calibri"/>
              </a:rPr>
              <a:t>Similarly, your screening data will likely inform decisions about:</a:t>
            </a:r>
            <a:endParaRPr lang="en-US" dirty="0"/>
          </a:p>
          <a:p>
            <a:pPr marL="556895" lvl="1" indent="-171450">
              <a:lnSpc>
                <a:spcPct val="90000"/>
              </a:lnSpc>
              <a:spcBef>
                <a:spcPts val="563"/>
              </a:spcBef>
              <a:buFont typeface="Arial"/>
              <a:buChar char="•"/>
            </a:pPr>
            <a:r>
              <a:rPr lang="en-US"/>
              <a:t>Which staff need additional support to implement universal instructional practices with fidelity</a:t>
            </a:r>
          </a:p>
          <a:p>
            <a:pPr marL="385445" lvl="1">
              <a:lnSpc>
                <a:spcPct val="90000"/>
              </a:lnSpc>
              <a:spcBef>
                <a:spcPts val="563"/>
              </a:spcBef>
            </a:pPr>
            <a:endParaRPr lang="en-US" dirty="0">
              <a:cs typeface="Calibri" panose="020F0502020204030204"/>
            </a:endParaRPr>
          </a:p>
          <a:p>
            <a:pPr marL="556895" lvl="1" indent="-171450">
              <a:lnSpc>
                <a:spcPct val="90000"/>
              </a:lnSpc>
              <a:spcBef>
                <a:spcPts val="563"/>
              </a:spcBef>
              <a:buFont typeface="Arial"/>
              <a:buChar char="•"/>
            </a:pPr>
            <a:r>
              <a:rPr lang="en-US"/>
              <a:t>Which students need differentiated instruction in the classroom</a:t>
            </a:r>
          </a:p>
          <a:p>
            <a:pPr marL="385445" lvl="1">
              <a:lnSpc>
                <a:spcPct val="90000"/>
              </a:lnSpc>
              <a:spcBef>
                <a:spcPts val="563"/>
              </a:spcBef>
            </a:pPr>
            <a:endParaRPr lang="en-US" dirty="0">
              <a:cs typeface="Calibri" panose="020F0502020204030204"/>
            </a:endParaRPr>
          </a:p>
          <a:p>
            <a:pPr marL="556895" lvl="1" indent="-171450">
              <a:lnSpc>
                <a:spcPct val="90000"/>
              </a:lnSpc>
              <a:spcBef>
                <a:spcPts val="563"/>
              </a:spcBef>
              <a:buFont typeface="Arial"/>
              <a:buChar char="•"/>
            </a:pPr>
            <a:r>
              <a:rPr lang="en-US"/>
              <a:t>Which students are struggling to meet benchmarks and need additional intervention to prevent further gaps in progress</a:t>
            </a:r>
            <a:endParaRPr lang="en-US">
              <a:cs typeface="Calibri" panose="020F0502020204030204"/>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A47BEE4C-63E5-A542-ABF1-92DE529D64E9}" type="slidenum">
              <a:rPr lang="en-US" smtClean="0"/>
              <a:t>7</a:t>
            </a:fld>
            <a:endParaRPr lang="en-US"/>
          </a:p>
        </p:txBody>
      </p:sp>
    </p:spTree>
    <p:extLst>
      <p:ext uri="{BB962C8B-B14F-4D97-AF65-F5344CB8AC3E}">
        <p14:creationId xmlns:p14="http://schemas.microsoft.com/office/powerpoint/2010/main" val="367429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1284c2fa2be_0_1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t>Ok, now we understand that planning and implementing a universal screening process (or a multiple-gating procedure as described in the regulations) will require attending to all of the essential features of DE-MTSS, let’s turn our attention to what we mean by universal screening.</a:t>
            </a:r>
          </a:p>
          <a:p>
            <a:pPr marL="0" lvl="0" indent="0" algn="l" rtl="0">
              <a:lnSpc>
                <a:spcPct val="115000"/>
              </a:lnSpc>
              <a:spcBef>
                <a:spcPts val="0"/>
              </a:spcBef>
              <a:spcAft>
                <a:spcPts val="0"/>
              </a:spcAft>
              <a:buClr>
                <a:schemeClr val="dk1"/>
              </a:buClr>
              <a:buSzPts val="1100"/>
              <a:buFont typeface="Arial"/>
              <a:buNone/>
            </a:pPr>
            <a:endParaRPr lang="en-US" dirty="0"/>
          </a:p>
          <a:p>
            <a:pPr marL="0" lvl="0" indent="0" algn="l" rtl="0">
              <a:lnSpc>
                <a:spcPct val="115000"/>
              </a:lnSpc>
              <a:spcBef>
                <a:spcPts val="0"/>
              </a:spcBef>
              <a:spcAft>
                <a:spcPts val="0"/>
              </a:spcAft>
              <a:buClr>
                <a:schemeClr val="dk1"/>
              </a:buClr>
              <a:buSzPts val="1100"/>
              <a:buFont typeface="Arial"/>
              <a:buNone/>
            </a:pPr>
            <a:r>
              <a:rPr lang="en-US" dirty="0"/>
              <a:t>Universal screening, as I have said before is a PROCESS or procedure (as described in the regulations) it is not a tool.  Screening tools (highlighted in green above) are one source of information that teams can use to identify students in need of support.  A specific tool is not mandated in the regulation.  Schools should use additional screening sources to identify students in need of support such as teacher/caregiver referrals and review of early warning indicators (e.g., grades, attention and discipline). </a:t>
            </a:r>
            <a:endParaRPr dirty="0"/>
          </a:p>
        </p:txBody>
      </p:sp>
      <p:sp>
        <p:nvSpPr>
          <p:cNvPr id="290" name="Google Shape;290;g1284c2fa2be_0_10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aa847eda85_7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To really highlight the key message here:  there is a difference between </a:t>
            </a:r>
            <a:r>
              <a:rPr lang="en-US" b="1" dirty="0"/>
              <a:t>universal screener tools (or universal screeners) versus universal screening (or a universal screening process)</a:t>
            </a:r>
            <a:r>
              <a:rPr lang="en-US" dirty="0"/>
              <a:t>.  The top box above describes a tool.  A screening tool, such as the BIMAS (a common universal screening tool to determine which students demonstrate concerning social and emotional behaviors) is one example.  These tools are added to your screening process when you determine you don’t have the right (or enough) information to answer your questions.  For example, a team might ask:  “are there students with internalizing behaviors that are not responding to our Tier 1 behavioral supports?”  They would explore their existing data and might determine some additional data would be helpful to add to their comprehensive screening process. So when people talk about universal screening (as an action) they are referring to the use of multiple sources of screening data to capture student needs </a:t>
            </a:r>
            <a:r>
              <a:rPr lang="en-US" b="1" dirty="0"/>
              <a:t>not a specific tool.</a:t>
            </a:r>
            <a:endParaRPr b="1" dirty="0"/>
          </a:p>
        </p:txBody>
      </p:sp>
      <p:sp>
        <p:nvSpPr>
          <p:cNvPr id="337" name="Google Shape;337;gaa847eda85_7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Ref idx="1002">
        <a:schemeClr val="bg1"/>
      </p:bgRef>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2211" y="3911063"/>
            <a:ext cx="6858000" cy="482945"/>
          </a:xfrm>
        </p:spPr>
        <p:txBody>
          <a:bodyPr>
            <a:noAutofit/>
          </a:bodyPr>
          <a:lstStyle>
            <a:lvl1pPr marL="0" indent="0" algn="ctr">
              <a:buNone/>
              <a:defRPr sz="2700" b="1">
                <a:solidFill>
                  <a:schemeClr val="bg1">
                    <a:lumMod val="50000"/>
                  </a:schemeClr>
                </a:solidFill>
              </a:defRPr>
            </a:lvl1pPr>
            <a:lvl2pPr marL="257169"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a:t>Click to edit Master subtitle style</a:t>
            </a:r>
            <a:endParaRPr lang="en-US" dirty="0"/>
          </a:p>
        </p:txBody>
      </p:sp>
      <p:pic>
        <p:nvPicPr>
          <p:cNvPr id="19" name="Picture 2" descr="Masks Required in Delaware Schools for All Students, Teachers – NBC10  Philadelphia">
            <a:extLst>
              <a:ext uri="{FF2B5EF4-FFF2-40B4-BE49-F238E27FC236}">
                <a16:creationId xmlns:a16="http://schemas.microsoft.com/office/drawing/2014/main" id="{0362627A-484F-4A37-BEA1-CC5BBDB7BE6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116" r="7060"/>
          <a:stretch/>
        </p:blipFill>
        <p:spPr bwMode="auto">
          <a:xfrm>
            <a:off x="1528011" y="369216"/>
            <a:ext cx="2319792" cy="186881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Christina district first in Delaware to announce 2021-22 mask policy">
            <a:extLst>
              <a:ext uri="{FF2B5EF4-FFF2-40B4-BE49-F238E27FC236}">
                <a16:creationId xmlns:a16="http://schemas.microsoft.com/office/drawing/2014/main" id="{E087BF6A-BF29-AEE1-ED87-368DC2D234C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159" t="18279" r="23328"/>
          <a:stretch/>
        </p:blipFill>
        <p:spPr bwMode="auto">
          <a:xfrm>
            <a:off x="5464345" y="339480"/>
            <a:ext cx="1891332" cy="2039338"/>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a:extLst>
              <a:ext uri="{FF2B5EF4-FFF2-40B4-BE49-F238E27FC236}">
                <a16:creationId xmlns:a16="http://schemas.microsoft.com/office/drawing/2014/main" id="{34EA68C9-9918-9B83-EE42-43DA1D254659}"/>
              </a:ext>
            </a:extLst>
          </p:cNvPr>
          <p:cNvGrpSpPr/>
          <p:nvPr/>
        </p:nvGrpSpPr>
        <p:grpSpPr>
          <a:xfrm>
            <a:off x="-789" y="5424168"/>
            <a:ext cx="9144000" cy="271346"/>
            <a:chOff x="-789" y="5424168"/>
            <a:chExt cx="9144000" cy="271346"/>
          </a:xfrm>
        </p:grpSpPr>
        <p:sp>
          <p:nvSpPr>
            <p:cNvPr id="22" name="Rectangle 21">
              <a:extLst>
                <a:ext uri="{FF2B5EF4-FFF2-40B4-BE49-F238E27FC236}">
                  <a16:creationId xmlns:a16="http://schemas.microsoft.com/office/drawing/2014/main" id="{6ABED90A-BC08-1652-494D-F25851B6E076}"/>
                </a:ext>
              </a:extLst>
            </p:cNvPr>
            <p:cNvSpPr/>
            <p:nvPr/>
          </p:nvSpPr>
          <p:spPr>
            <a:xfrm>
              <a:off x="-789" y="5424168"/>
              <a:ext cx="1828800" cy="271346"/>
            </a:xfrm>
            <a:prstGeom prst="rect">
              <a:avLst/>
            </a:prstGeom>
            <a:solidFill>
              <a:srgbClr val="14B4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23" name="Rectangle 22">
              <a:extLst>
                <a:ext uri="{FF2B5EF4-FFF2-40B4-BE49-F238E27FC236}">
                  <a16:creationId xmlns:a16="http://schemas.microsoft.com/office/drawing/2014/main" id="{598BE114-77C0-FD5A-5586-9ECCA6EEF914}"/>
                </a:ext>
              </a:extLst>
            </p:cNvPr>
            <p:cNvSpPr/>
            <p:nvPr/>
          </p:nvSpPr>
          <p:spPr>
            <a:xfrm>
              <a:off x="1828011" y="5424168"/>
              <a:ext cx="1828800" cy="271346"/>
            </a:xfrm>
            <a:prstGeom prst="rect">
              <a:avLst/>
            </a:prstGeom>
            <a:solidFill>
              <a:srgbClr val="2040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24" name="Rectangle 23">
              <a:extLst>
                <a:ext uri="{FF2B5EF4-FFF2-40B4-BE49-F238E27FC236}">
                  <a16:creationId xmlns:a16="http://schemas.microsoft.com/office/drawing/2014/main" id="{626F25ED-6C1C-B63C-7598-2BF048EE39B3}"/>
                </a:ext>
              </a:extLst>
            </p:cNvPr>
            <p:cNvSpPr/>
            <p:nvPr/>
          </p:nvSpPr>
          <p:spPr>
            <a:xfrm>
              <a:off x="3656811" y="5424168"/>
              <a:ext cx="1828800" cy="271346"/>
            </a:xfrm>
            <a:prstGeom prst="rect">
              <a:avLst/>
            </a:prstGeom>
            <a:solidFill>
              <a:srgbClr val="0BA1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25" name="Rectangle 24">
              <a:extLst>
                <a:ext uri="{FF2B5EF4-FFF2-40B4-BE49-F238E27FC236}">
                  <a16:creationId xmlns:a16="http://schemas.microsoft.com/office/drawing/2014/main" id="{83B88A96-CAB3-5121-B959-071E464790D3}"/>
                </a:ext>
              </a:extLst>
            </p:cNvPr>
            <p:cNvSpPr/>
            <p:nvPr/>
          </p:nvSpPr>
          <p:spPr>
            <a:xfrm>
              <a:off x="5485611" y="5424168"/>
              <a:ext cx="1828800" cy="271346"/>
            </a:xfrm>
            <a:prstGeom prst="rect">
              <a:avLst/>
            </a:prstGeom>
            <a:solidFill>
              <a:srgbClr val="F265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26" name="Rectangle 25">
              <a:extLst>
                <a:ext uri="{FF2B5EF4-FFF2-40B4-BE49-F238E27FC236}">
                  <a16:creationId xmlns:a16="http://schemas.microsoft.com/office/drawing/2014/main" id="{C6A7AAC2-7DAC-282E-6E89-E9B812CD6133}"/>
                </a:ext>
              </a:extLst>
            </p:cNvPr>
            <p:cNvSpPr/>
            <p:nvPr/>
          </p:nvSpPr>
          <p:spPr>
            <a:xfrm>
              <a:off x="7314411" y="5424168"/>
              <a:ext cx="1828800" cy="271346"/>
            </a:xfrm>
            <a:prstGeom prst="rect">
              <a:avLst/>
            </a:prstGeom>
            <a:solidFill>
              <a:srgbClr val="F9B8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pic>
        <p:nvPicPr>
          <p:cNvPr id="27" name="Picture 26">
            <a:extLst>
              <a:ext uri="{FF2B5EF4-FFF2-40B4-BE49-F238E27FC236}">
                <a16:creationId xmlns:a16="http://schemas.microsoft.com/office/drawing/2014/main" id="{110D980A-8B48-743A-64B9-ABF1D22D938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98" y="25057"/>
            <a:ext cx="1828009" cy="2263019"/>
          </a:xfrm>
          <a:prstGeom prst="rect">
            <a:avLst/>
          </a:prstGeom>
        </p:spPr>
      </p:pic>
      <p:pic>
        <p:nvPicPr>
          <p:cNvPr id="28" name="Picture 27">
            <a:extLst>
              <a:ext uri="{FF2B5EF4-FFF2-40B4-BE49-F238E27FC236}">
                <a16:creationId xmlns:a16="http://schemas.microsoft.com/office/drawing/2014/main" id="{D7AEE64F-B478-332E-1285-FD245D0D882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3591764" y="387223"/>
            <a:ext cx="1958894" cy="1828800"/>
          </a:xfrm>
          <a:prstGeom prst="rect">
            <a:avLst/>
          </a:prstGeom>
        </p:spPr>
      </p:pic>
      <p:pic>
        <p:nvPicPr>
          <p:cNvPr id="29" name="Picture 28">
            <a:extLst>
              <a:ext uri="{FF2B5EF4-FFF2-40B4-BE49-F238E27FC236}">
                <a16:creationId xmlns:a16="http://schemas.microsoft.com/office/drawing/2014/main" id="{D2F032AF-CE39-A644-ACF8-AFA9B32F3B9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315200" y="368435"/>
            <a:ext cx="1828800" cy="1910765"/>
          </a:xfrm>
          <a:prstGeom prst="rect">
            <a:avLst/>
          </a:prstGeom>
        </p:spPr>
      </p:pic>
      <p:sp>
        <p:nvSpPr>
          <p:cNvPr id="30" name="Rectangle 29">
            <a:extLst>
              <a:ext uri="{FF2B5EF4-FFF2-40B4-BE49-F238E27FC236}">
                <a16:creationId xmlns:a16="http://schemas.microsoft.com/office/drawing/2014/main" id="{D92C15E9-2A0E-3FA8-F47D-A4D06555BE4A}"/>
              </a:ext>
            </a:extLst>
          </p:cNvPr>
          <p:cNvSpPr/>
          <p:nvPr/>
        </p:nvSpPr>
        <p:spPr>
          <a:xfrm>
            <a:off x="0" y="2"/>
            <a:ext cx="1828800" cy="379849"/>
          </a:xfrm>
          <a:prstGeom prst="rect">
            <a:avLst/>
          </a:prstGeom>
          <a:solidFill>
            <a:srgbClr val="14B4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31" name="Rectangle 30">
            <a:extLst>
              <a:ext uri="{FF2B5EF4-FFF2-40B4-BE49-F238E27FC236}">
                <a16:creationId xmlns:a16="http://schemas.microsoft.com/office/drawing/2014/main" id="{6D246E93-9B7A-434F-2E8A-F599DCD6A2A9}"/>
              </a:ext>
            </a:extLst>
          </p:cNvPr>
          <p:cNvSpPr/>
          <p:nvPr/>
        </p:nvSpPr>
        <p:spPr>
          <a:xfrm>
            <a:off x="1828800" y="2"/>
            <a:ext cx="1828800" cy="379849"/>
          </a:xfrm>
          <a:prstGeom prst="rect">
            <a:avLst/>
          </a:prstGeom>
          <a:solidFill>
            <a:srgbClr val="2040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32" name="Rectangle 31">
            <a:extLst>
              <a:ext uri="{FF2B5EF4-FFF2-40B4-BE49-F238E27FC236}">
                <a16:creationId xmlns:a16="http://schemas.microsoft.com/office/drawing/2014/main" id="{744A5858-4EE9-5338-6913-25C3B32972BF}"/>
              </a:ext>
            </a:extLst>
          </p:cNvPr>
          <p:cNvSpPr/>
          <p:nvPr/>
        </p:nvSpPr>
        <p:spPr>
          <a:xfrm>
            <a:off x="3657600" y="2"/>
            <a:ext cx="1828800" cy="379849"/>
          </a:xfrm>
          <a:prstGeom prst="rect">
            <a:avLst/>
          </a:prstGeom>
          <a:solidFill>
            <a:srgbClr val="0BA1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33" name="Rectangle 32">
            <a:extLst>
              <a:ext uri="{FF2B5EF4-FFF2-40B4-BE49-F238E27FC236}">
                <a16:creationId xmlns:a16="http://schemas.microsoft.com/office/drawing/2014/main" id="{710A9F43-330E-76A6-5EF0-D774B35B47C9}"/>
              </a:ext>
            </a:extLst>
          </p:cNvPr>
          <p:cNvSpPr/>
          <p:nvPr/>
        </p:nvSpPr>
        <p:spPr>
          <a:xfrm>
            <a:off x="5486400" y="2"/>
            <a:ext cx="1828800" cy="379849"/>
          </a:xfrm>
          <a:prstGeom prst="rect">
            <a:avLst/>
          </a:prstGeom>
          <a:solidFill>
            <a:srgbClr val="F265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34" name="Rectangle 33">
            <a:extLst>
              <a:ext uri="{FF2B5EF4-FFF2-40B4-BE49-F238E27FC236}">
                <a16:creationId xmlns:a16="http://schemas.microsoft.com/office/drawing/2014/main" id="{3C2EA479-D24B-B2F5-7C25-734409996364}"/>
              </a:ext>
            </a:extLst>
          </p:cNvPr>
          <p:cNvSpPr/>
          <p:nvPr/>
        </p:nvSpPr>
        <p:spPr>
          <a:xfrm>
            <a:off x="7315200" y="2"/>
            <a:ext cx="1828800" cy="379849"/>
          </a:xfrm>
          <a:prstGeom prst="rect">
            <a:avLst/>
          </a:prstGeom>
          <a:solidFill>
            <a:srgbClr val="F9B8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2" name="Date Placeholder 1">
            <a:extLst>
              <a:ext uri="{FF2B5EF4-FFF2-40B4-BE49-F238E27FC236}">
                <a16:creationId xmlns:a16="http://schemas.microsoft.com/office/drawing/2014/main" id="{B8B2C58D-22A4-55E6-DD16-A2411289D946}"/>
              </a:ext>
            </a:extLst>
          </p:cNvPr>
          <p:cNvSpPr>
            <a:spLocks noGrp="1"/>
          </p:cNvSpPr>
          <p:nvPr>
            <p:ph type="dt" sz="half" idx="10"/>
          </p:nvPr>
        </p:nvSpPr>
        <p:spPr>
          <a:xfrm>
            <a:off x="6971511" y="6360553"/>
            <a:ext cx="2057400" cy="365125"/>
          </a:xfrm>
        </p:spPr>
        <p:txBody>
          <a:bodyPr/>
          <a:lstStyle>
            <a:lvl1pPr algn="r">
              <a:defRPr/>
            </a:lvl1pPr>
          </a:lstStyle>
          <a:p>
            <a:fld id="{1779F40A-1168-854F-ACA0-4E060CF05BD8}" type="datetimeFigureOut">
              <a:rPr lang="en-US" smtClean="0"/>
              <a:t>6/16/22</a:t>
            </a:fld>
            <a:endParaRPr lang="en-US"/>
          </a:p>
        </p:txBody>
      </p:sp>
      <p:sp>
        <p:nvSpPr>
          <p:cNvPr id="6" name="Title 5">
            <a:extLst>
              <a:ext uri="{FF2B5EF4-FFF2-40B4-BE49-F238E27FC236}">
                <a16:creationId xmlns:a16="http://schemas.microsoft.com/office/drawing/2014/main" id="{AC014929-1F24-BC47-EC95-C51C44BEC3C3}"/>
              </a:ext>
            </a:extLst>
          </p:cNvPr>
          <p:cNvSpPr>
            <a:spLocks noGrp="1"/>
          </p:cNvSpPr>
          <p:nvPr>
            <p:ph type="title"/>
          </p:nvPr>
        </p:nvSpPr>
        <p:spPr>
          <a:xfrm>
            <a:off x="0" y="2221962"/>
            <a:ext cx="9144000" cy="1325563"/>
          </a:xfrm>
          <a:solidFill>
            <a:srgbClr val="1F497D"/>
          </a:solidFill>
        </p:spPr>
        <p:txBody>
          <a:bodyPr>
            <a:normAutofit/>
          </a:bodyPr>
          <a:lstStyle>
            <a:lvl1pPr algn="ctr">
              <a:defRPr sz="3600" b="1">
                <a:solidFill>
                  <a:schemeClr val="bg1"/>
                </a:solidFill>
              </a:defRPr>
            </a:lvl1pPr>
          </a:lstStyle>
          <a:p>
            <a:r>
              <a:rPr lang="en-US"/>
              <a:t>Click to edit Master title style</a:t>
            </a:r>
          </a:p>
        </p:txBody>
      </p:sp>
      <p:pic>
        <p:nvPicPr>
          <p:cNvPr id="1028" name="Picture 4">
            <a:extLst>
              <a:ext uri="{FF2B5EF4-FFF2-40B4-BE49-F238E27FC236}">
                <a16:creationId xmlns:a16="http://schemas.microsoft.com/office/drawing/2014/main" id="{E6D2267F-35E2-F8F4-B1F9-B635F323341A}"/>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8000"/>
                    </a14:imgEffect>
                  </a14:imgLayer>
                </a14:imgProps>
              </a:ext>
              <a:ext uri="{28A0092B-C50C-407E-A947-70E740481C1C}">
                <a14:useLocalDpi xmlns:a14="http://schemas.microsoft.com/office/drawing/2010/main" val="0"/>
              </a:ext>
            </a:extLst>
          </a:blip>
          <a:srcRect/>
          <a:stretch>
            <a:fillRect/>
          </a:stretch>
        </p:blipFill>
        <p:spPr bwMode="auto">
          <a:xfrm>
            <a:off x="3636695" y="4681691"/>
            <a:ext cx="2404717" cy="2027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61222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428060"/>
            <a:ext cx="78867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52A3D45C-E179-E0DA-1A41-72A5EAE2C503}"/>
              </a:ext>
            </a:extLst>
          </p:cNvPr>
          <p:cNvSpPr txBox="1">
            <a:spLocks/>
          </p:cNvSpPr>
          <p:nvPr/>
        </p:nvSpPr>
        <p:spPr>
          <a:xfrm>
            <a:off x="0" y="12357"/>
            <a:ext cx="9144000" cy="1172095"/>
          </a:xfrm>
          <a:prstGeom prst="rect">
            <a:avLst/>
          </a:prstGeom>
          <a:solidFill>
            <a:srgbClr val="1F497D"/>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4500" b="1" dirty="0">
              <a:solidFill>
                <a:schemeClr val="bg1"/>
              </a:solidFill>
            </a:endParaRPr>
          </a:p>
        </p:txBody>
      </p:sp>
      <p:grpSp>
        <p:nvGrpSpPr>
          <p:cNvPr id="9" name="Group 8">
            <a:extLst>
              <a:ext uri="{FF2B5EF4-FFF2-40B4-BE49-F238E27FC236}">
                <a16:creationId xmlns:a16="http://schemas.microsoft.com/office/drawing/2014/main" id="{6ABFA292-906E-2E8D-305D-F37AA6066E92}"/>
              </a:ext>
            </a:extLst>
          </p:cNvPr>
          <p:cNvGrpSpPr/>
          <p:nvPr/>
        </p:nvGrpSpPr>
        <p:grpSpPr>
          <a:xfrm>
            <a:off x="0" y="6316524"/>
            <a:ext cx="9144000" cy="64384"/>
            <a:chOff x="0" y="2409092"/>
            <a:chExt cx="9144000" cy="685800"/>
          </a:xfrm>
        </p:grpSpPr>
        <p:sp>
          <p:nvSpPr>
            <p:cNvPr id="11" name="Rectangle 10">
              <a:extLst>
                <a:ext uri="{FF2B5EF4-FFF2-40B4-BE49-F238E27FC236}">
                  <a16:creationId xmlns:a16="http://schemas.microsoft.com/office/drawing/2014/main" id="{B9384EA7-3E2C-F422-248B-F91AE92749DE}"/>
                </a:ext>
              </a:extLst>
            </p:cNvPr>
            <p:cNvSpPr/>
            <p:nvPr/>
          </p:nvSpPr>
          <p:spPr>
            <a:xfrm>
              <a:off x="0" y="2409092"/>
              <a:ext cx="1828800" cy="685800"/>
            </a:xfrm>
            <a:prstGeom prst="rect">
              <a:avLst/>
            </a:prstGeom>
            <a:solidFill>
              <a:srgbClr val="14B4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3CF2D12E-7974-8783-1001-FB87DB30A2DD}"/>
                </a:ext>
              </a:extLst>
            </p:cNvPr>
            <p:cNvSpPr/>
            <p:nvPr/>
          </p:nvSpPr>
          <p:spPr>
            <a:xfrm>
              <a:off x="1828800" y="2409092"/>
              <a:ext cx="1828800" cy="685800"/>
            </a:xfrm>
            <a:prstGeom prst="rect">
              <a:avLst/>
            </a:prstGeom>
            <a:solidFill>
              <a:srgbClr val="2040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D6ABDFF8-E08C-6885-A450-4FDDEA81BB72}"/>
                </a:ext>
              </a:extLst>
            </p:cNvPr>
            <p:cNvSpPr/>
            <p:nvPr/>
          </p:nvSpPr>
          <p:spPr>
            <a:xfrm>
              <a:off x="3657600" y="2409092"/>
              <a:ext cx="1828800" cy="685800"/>
            </a:xfrm>
            <a:prstGeom prst="rect">
              <a:avLst/>
            </a:prstGeom>
            <a:solidFill>
              <a:srgbClr val="0BA1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E57B97B5-109D-7A98-7BD4-C8BE3B49ADEB}"/>
                </a:ext>
              </a:extLst>
            </p:cNvPr>
            <p:cNvSpPr/>
            <p:nvPr/>
          </p:nvSpPr>
          <p:spPr>
            <a:xfrm>
              <a:off x="5486400" y="2409092"/>
              <a:ext cx="1828800" cy="685800"/>
            </a:xfrm>
            <a:prstGeom prst="rect">
              <a:avLst/>
            </a:prstGeom>
            <a:solidFill>
              <a:srgbClr val="F265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5" name="Rectangle 14">
              <a:extLst>
                <a:ext uri="{FF2B5EF4-FFF2-40B4-BE49-F238E27FC236}">
                  <a16:creationId xmlns:a16="http://schemas.microsoft.com/office/drawing/2014/main" id="{28E777B7-F219-58F5-880E-AD202F32AC9A}"/>
                </a:ext>
              </a:extLst>
            </p:cNvPr>
            <p:cNvSpPr/>
            <p:nvPr/>
          </p:nvSpPr>
          <p:spPr>
            <a:xfrm>
              <a:off x="7315200" y="2409092"/>
              <a:ext cx="1828800" cy="685800"/>
            </a:xfrm>
            <a:prstGeom prst="rect">
              <a:avLst/>
            </a:prstGeom>
            <a:solidFill>
              <a:srgbClr val="F9B8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pic>
        <p:nvPicPr>
          <p:cNvPr id="10" name="Picture 9">
            <a:extLst>
              <a:ext uri="{FF2B5EF4-FFF2-40B4-BE49-F238E27FC236}">
                <a16:creationId xmlns:a16="http://schemas.microsoft.com/office/drawing/2014/main" id="{45D234BB-F97E-7164-7313-B1AAF2080C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563" y="0"/>
            <a:ext cx="1405237" cy="1184452"/>
          </a:xfrm>
          <a:prstGeom prst="rect">
            <a:avLst/>
          </a:prstGeom>
        </p:spPr>
      </p:pic>
      <p:sp>
        <p:nvSpPr>
          <p:cNvPr id="17" name="Title 16">
            <a:extLst>
              <a:ext uri="{FF2B5EF4-FFF2-40B4-BE49-F238E27FC236}">
                <a16:creationId xmlns:a16="http://schemas.microsoft.com/office/drawing/2014/main" id="{3EA0B0CC-C8DF-1C6C-4171-1980C66B623D}"/>
              </a:ext>
            </a:extLst>
          </p:cNvPr>
          <p:cNvSpPr>
            <a:spLocks noGrp="1"/>
          </p:cNvSpPr>
          <p:nvPr>
            <p:ph type="title"/>
          </p:nvPr>
        </p:nvSpPr>
        <p:spPr>
          <a:xfrm>
            <a:off x="1828800" y="-12558"/>
            <a:ext cx="7315200" cy="1182949"/>
          </a:xfrm>
        </p:spPr>
        <p:txBody>
          <a:bodyPr>
            <a:noAutofit/>
          </a:bodyPr>
          <a:lstStyle>
            <a:lvl1pPr>
              <a:defRPr sz="33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521125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39F68AF-03D2-C73D-3448-62CAED211750}"/>
              </a:ext>
            </a:extLst>
          </p:cNvPr>
          <p:cNvGrpSpPr/>
          <p:nvPr/>
        </p:nvGrpSpPr>
        <p:grpSpPr>
          <a:xfrm>
            <a:off x="0" y="6316524"/>
            <a:ext cx="9144000" cy="64384"/>
            <a:chOff x="0" y="2409092"/>
            <a:chExt cx="9144000" cy="685800"/>
          </a:xfrm>
        </p:grpSpPr>
        <p:sp>
          <p:nvSpPr>
            <p:cNvPr id="7" name="Rectangle 6">
              <a:extLst>
                <a:ext uri="{FF2B5EF4-FFF2-40B4-BE49-F238E27FC236}">
                  <a16:creationId xmlns:a16="http://schemas.microsoft.com/office/drawing/2014/main" id="{DBECEF05-3BFA-6546-6DFB-B983312D3246}"/>
                </a:ext>
              </a:extLst>
            </p:cNvPr>
            <p:cNvSpPr/>
            <p:nvPr/>
          </p:nvSpPr>
          <p:spPr>
            <a:xfrm>
              <a:off x="0" y="2409092"/>
              <a:ext cx="1828800" cy="685800"/>
            </a:xfrm>
            <a:prstGeom prst="rect">
              <a:avLst/>
            </a:prstGeom>
            <a:solidFill>
              <a:srgbClr val="14B4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8" name="Rectangle 7">
              <a:extLst>
                <a:ext uri="{FF2B5EF4-FFF2-40B4-BE49-F238E27FC236}">
                  <a16:creationId xmlns:a16="http://schemas.microsoft.com/office/drawing/2014/main" id="{EF7AE74E-BCFF-E15F-6930-F56F77F4ABD0}"/>
                </a:ext>
              </a:extLst>
            </p:cNvPr>
            <p:cNvSpPr/>
            <p:nvPr/>
          </p:nvSpPr>
          <p:spPr>
            <a:xfrm>
              <a:off x="1828800" y="2409092"/>
              <a:ext cx="1828800" cy="685800"/>
            </a:xfrm>
            <a:prstGeom prst="rect">
              <a:avLst/>
            </a:prstGeom>
            <a:solidFill>
              <a:srgbClr val="2040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9" name="Rectangle 8">
              <a:extLst>
                <a:ext uri="{FF2B5EF4-FFF2-40B4-BE49-F238E27FC236}">
                  <a16:creationId xmlns:a16="http://schemas.microsoft.com/office/drawing/2014/main" id="{57FB59F8-A9A1-5461-AA46-B6BE83CE2D85}"/>
                </a:ext>
              </a:extLst>
            </p:cNvPr>
            <p:cNvSpPr/>
            <p:nvPr/>
          </p:nvSpPr>
          <p:spPr>
            <a:xfrm>
              <a:off x="3657600" y="2409092"/>
              <a:ext cx="1828800" cy="685800"/>
            </a:xfrm>
            <a:prstGeom prst="rect">
              <a:avLst/>
            </a:prstGeom>
            <a:solidFill>
              <a:srgbClr val="0BA1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0" name="Rectangle 9">
              <a:extLst>
                <a:ext uri="{FF2B5EF4-FFF2-40B4-BE49-F238E27FC236}">
                  <a16:creationId xmlns:a16="http://schemas.microsoft.com/office/drawing/2014/main" id="{6C67F8F5-CC1C-CE92-7181-6F35E29FABBB}"/>
                </a:ext>
              </a:extLst>
            </p:cNvPr>
            <p:cNvSpPr/>
            <p:nvPr/>
          </p:nvSpPr>
          <p:spPr>
            <a:xfrm>
              <a:off x="5486400" y="2409092"/>
              <a:ext cx="1828800" cy="685800"/>
            </a:xfrm>
            <a:prstGeom prst="rect">
              <a:avLst/>
            </a:prstGeom>
            <a:solidFill>
              <a:srgbClr val="F265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9E47441-0A91-468D-3619-A181F1B0E0A5}"/>
                </a:ext>
              </a:extLst>
            </p:cNvPr>
            <p:cNvSpPr/>
            <p:nvPr/>
          </p:nvSpPr>
          <p:spPr>
            <a:xfrm>
              <a:off x="7315200" y="2409092"/>
              <a:ext cx="1828800" cy="685800"/>
            </a:xfrm>
            <a:prstGeom prst="rect">
              <a:avLst/>
            </a:prstGeom>
            <a:solidFill>
              <a:srgbClr val="F9B8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pic>
        <p:nvPicPr>
          <p:cNvPr id="12" name="Picture 11">
            <a:extLst>
              <a:ext uri="{FF2B5EF4-FFF2-40B4-BE49-F238E27FC236}">
                <a16:creationId xmlns:a16="http://schemas.microsoft.com/office/drawing/2014/main" id="{000A611E-9B19-4B0C-B44A-58075503C3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9382" y="5462400"/>
            <a:ext cx="1405237" cy="1184452"/>
          </a:xfrm>
          <a:prstGeom prst="rect">
            <a:avLst/>
          </a:prstGeom>
        </p:spPr>
      </p:pic>
    </p:spTree>
    <p:extLst>
      <p:ext uri="{BB962C8B-B14F-4D97-AF65-F5344CB8AC3E}">
        <p14:creationId xmlns:p14="http://schemas.microsoft.com/office/powerpoint/2010/main" val="2490131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1 1">
  <p:cSld name="Title and Content 1 1">
    <p:spTree>
      <p:nvGrpSpPr>
        <p:cNvPr id="1" name="Shape 89"/>
        <p:cNvGrpSpPr/>
        <p:nvPr/>
      </p:nvGrpSpPr>
      <p:grpSpPr>
        <a:xfrm>
          <a:off x="0" y="0"/>
          <a:ext cx="0" cy="0"/>
          <a:chOff x="0" y="0"/>
          <a:chExt cx="0" cy="0"/>
        </a:xfrm>
      </p:grpSpPr>
      <p:sp>
        <p:nvSpPr>
          <p:cNvPr id="90" name="Google Shape;90;p15"/>
          <p:cNvSpPr txBox="1">
            <a:spLocks noGrp="1"/>
          </p:cNvSpPr>
          <p:nvPr>
            <p:ph type="title"/>
          </p:nvPr>
        </p:nvSpPr>
        <p:spPr>
          <a:xfrm>
            <a:off x="628650" y="365125"/>
            <a:ext cx="7886700" cy="1325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lt1"/>
              </a:buClr>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1" name="Google Shape;91;p15"/>
          <p:cNvSpPr txBox="1">
            <a:spLocks noGrp="1"/>
          </p:cNvSpPr>
          <p:nvPr>
            <p:ph type="body" idx="1"/>
          </p:nvPr>
        </p:nvSpPr>
        <p:spPr>
          <a:xfrm>
            <a:off x="628650" y="1825625"/>
            <a:ext cx="7886700" cy="43512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lt1"/>
              </a:buClr>
              <a:buSzPts val="1400"/>
              <a:buChar char="•"/>
              <a:defRPr/>
            </a:lvl1pPr>
            <a:lvl2pPr marL="914400" lvl="1" indent="-317500" algn="l" rtl="0">
              <a:lnSpc>
                <a:spcPct val="90000"/>
              </a:lnSpc>
              <a:spcBef>
                <a:spcPts val="400"/>
              </a:spcBef>
              <a:spcAft>
                <a:spcPts val="0"/>
              </a:spcAft>
              <a:buClr>
                <a:schemeClr val="lt1"/>
              </a:buClr>
              <a:buSzPts val="1400"/>
              <a:buChar char="•"/>
              <a:defRPr/>
            </a:lvl2pPr>
            <a:lvl3pPr marL="1371600" lvl="2" indent="-317500" algn="l" rtl="0">
              <a:lnSpc>
                <a:spcPct val="90000"/>
              </a:lnSpc>
              <a:spcBef>
                <a:spcPts val="400"/>
              </a:spcBef>
              <a:spcAft>
                <a:spcPts val="0"/>
              </a:spcAft>
              <a:buClr>
                <a:schemeClr val="lt1"/>
              </a:buClr>
              <a:buSzPts val="1400"/>
              <a:buChar char="•"/>
              <a:defRPr/>
            </a:lvl3pPr>
            <a:lvl4pPr marL="1828800" lvl="3" indent="-317500" algn="l" rtl="0">
              <a:lnSpc>
                <a:spcPct val="90000"/>
              </a:lnSpc>
              <a:spcBef>
                <a:spcPts val="400"/>
              </a:spcBef>
              <a:spcAft>
                <a:spcPts val="0"/>
              </a:spcAft>
              <a:buClr>
                <a:schemeClr val="lt1"/>
              </a:buClr>
              <a:buSzPts val="1400"/>
              <a:buChar char="•"/>
              <a:defRPr/>
            </a:lvl4pPr>
            <a:lvl5pPr marL="2286000" lvl="4" indent="-317500" algn="l" rtl="0">
              <a:lnSpc>
                <a:spcPct val="90000"/>
              </a:lnSpc>
              <a:spcBef>
                <a:spcPts val="400"/>
              </a:spcBef>
              <a:spcAft>
                <a:spcPts val="0"/>
              </a:spcAft>
              <a:buClr>
                <a:schemeClr val="lt1"/>
              </a:buClr>
              <a:buSzPts val="1400"/>
              <a:buChar char="•"/>
              <a:defRPr/>
            </a:lvl5pPr>
            <a:lvl6pPr marL="2743200" lvl="5" indent="-317500" algn="l" rtl="0">
              <a:lnSpc>
                <a:spcPct val="90000"/>
              </a:lnSpc>
              <a:spcBef>
                <a:spcPts val="400"/>
              </a:spcBef>
              <a:spcAft>
                <a:spcPts val="0"/>
              </a:spcAft>
              <a:buClr>
                <a:schemeClr val="lt1"/>
              </a:buClr>
              <a:buSzPts val="1400"/>
              <a:buChar char="•"/>
              <a:defRPr/>
            </a:lvl6pPr>
            <a:lvl7pPr marL="3200400" lvl="6" indent="-317500" algn="l" rtl="0">
              <a:lnSpc>
                <a:spcPct val="90000"/>
              </a:lnSpc>
              <a:spcBef>
                <a:spcPts val="400"/>
              </a:spcBef>
              <a:spcAft>
                <a:spcPts val="0"/>
              </a:spcAft>
              <a:buClr>
                <a:schemeClr val="lt1"/>
              </a:buClr>
              <a:buSzPts val="1400"/>
              <a:buChar char="•"/>
              <a:defRPr/>
            </a:lvl7pPr>
            <a:lvl8pPr marL="3657600" lvl="7" indent="-317500" algn="l" rtl="0">
              <a:lnSpc>
                <a:spcPct val="90000"/>
              </a:lnSpc>
              <a:spcBef>
                <a:spcPts val="400"/>
              </a:spcBef>
              <a:spcAft>
                <a:spcPts val="0"/>
              </a:spcAft>
              <a:buClr>
                <a:schemeClr val="lt1"/>
              </a:buClr>
              <a:buSzPts val="1400"/>
              <a:buChar char="•"/>
              <a:defRPr/>
            </a:lvl8pPr>
            <a:lvl9pPr marL="4114800" lvl="8" indent="-317500" algn="l" rtl="0">
              <a:lnSpc>
                <a:spcPct val="90000"/>
              </a:lnSpc>
              <a:spcBef>
                <a:spcPts val="400"/>
              </a:spcBef>
              <a:spcAft>
                <a:spcPts val="0"/>
              </a:spcAft>
              <a:buClr>
                <a:schemeClr val="lt1"/>
              </a:buClr>
              <a:buSzPts val="1400"/>
              <a:buChar char="•"/>
              <a:defRPr/>
            </a:lvl9pPr>
          </a:lstStyle>
          <a:p>
            <a:endParaRPr/>
          </a:p>
        </p:txBody>
      </p:sp>
      <p:sp>
        <p:nvSpPr>
          <p:cNvPr id="92" name="Google Shape;92;p15"/>
          <p:cNvSpPr txBox="1">
            <a:spLocks noGrp="1"/>
          </p:cNvSpPr>
          <p:nvPr>
            <p:ph type="dt" idx="10"/>
          </p:nvPr>
        </p:nvSpPr>
        <p:spPr>
          <a:xfrm>
            <a:off x="628650" y="6356351"/>
            <a:ext cx="20574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93" name="Google Shape;93;p15"/>
          <p:cNvSpPr txBox="1">
            <a:spLocks noGrp="1"/>
          </p:cNvSpPr>
          <p:nvPr>
            <p:ph type="ftr" idx="11"/>
          </p:nvPr>
        </p:nvSpPr>
        <p:spPr>
          <a:xfrm>
            <a:off x="3028950" y="6356351"/>
            <a:ext cx="30861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94" name="Google Shape;94;p15"/>
          <p:cNvSpPr txBox="1">
            <a:spLocks noGrp="1"/>
          </p:cNvSpPr>
          <p:nvPr>
            <p:ph type="sldNum" idx="12"/>
          </p:nvPr>
        </p:nvSpPr>
        <p:spPr>
          <a:xfrm>
            <a:off x="6457950" y="6356351"/>
            <a:ext cx="20574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9008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25"/>
        <p:cNvGrpSpPr/>
        <p:nvPr/>
      </p:nvGrpSpPr>
      <p:grpSpPr>
        <a:xfrm>
          <a:off x="0" y="0"/>
          <a:ext cx="0" cy="0"/>
          <a:chOff x="0" y="0"/>
          <a:chExt cx="0" cy="0"/>
        </a:xfrm>
      </p:grpSpPr>
      <p:sp>
        <p:nvSpPr>
          <p:cNvPr id="26" name="Google Shape;26;p22"/>
          <p:cNvSpPr txBox="1">
            <a:spLocks noGrp="1"/>
          </p:cNvSpPr>
          <p:nvPr>
            <p:ph type="title"/>
          </p:nvPr>
        </p:nvSpPr>
        <p:spPr>
          <a:xfrm>
            <a:off x="1028700" y="685800"/>
            <a:ext cx="7200900" cy="1485900"/>
          </a:xfrm>
          <a:prstGeom prst="rect">
            <a:avLst/>
          </a:prstGeom>
          <a:noFill/>
          <a:ln>
            <a:noFill/>
          </a:ln>
        </p:spPr>
        <p:txBody>
          <a:bodyPr spcFirstLastPara="1" wrap="square" lIns="91425" tIns="45700" rIns="91425" bIns="45700" anchor="t" anchorCtr="0">
            <a:normAutofit/>
          </a:bodyPr>
          <a:lstStyle>
            <a:lvl1pPr lvl="0" algn="l">
              <a:lnSpc>
                <a:spcPct val="89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2"/>
          <p:cNvSpPr txBox="1">
            <a:spLocks noGrp="1"/>
          </p:cNvSpPr>
          <p:nvPr>
            <p:ph type="body" idx="1"/>
          </p:nvPr>
        </p:nvSpPr>
        <p:spPr>
          <a:xfrm>
            <a:off x="1028700" y="2286000"/>
            <a:ext cx="7200900" cy="3581400"/>
          </a:xfrm>
          <a:prstGeom prst="rect">
            <a:avLst/>
          </a:prstGeom>
          <a:noFill/>
          <a:ln>
            <a:noFill/>
          </a:ln>
        </p:spPr>
        <p:txBody>
          <a:bodyPr spcFirstLastPara="1" wrap="square" lIns="91425" tIns="45700" rIns="91425" bIns="45700" anchor="t" anchorCtr="0">
            <a:normAutofit/>
          </a:bodyPr>
          <a:lstStyle>
            <a:lvl1pPr marL="342900" lvl="0" indent="-257175" algn="l">
              <a:lnSpc>
                <a:spcPct val="94000"/>
              </a:lnSpc>
              <a:spcBef>
                <a:spcPts val="750"/>
              </a:spcBef>
              <a:spcAft>
                <a:spcPts val="0"/>
              </a:spcAft>
              <a:buClr>
                <a:schemeClr val="dk2"/>
              </a:buClr>
              <a:buSzPts val="1800"/>
              <a:buChar char="■"/>
              <a:defRPr/>
            </a:lvl1pPr>
            <a:lvl2pPr marL="685800" lvl="1" indent="-257175" algn="l">
              <a:lnSpc>
                <a:spcPct val="94000"/>
              </a:lnSpc>
              <a:spcBef>
                <a:spcPts val="375"/>
              </a:spcBef>
              <a:spcAft>
                <a:spcPts val="0"/>
              </a:spcAft>
              <a:buClr>
                <a:schemeClr val="dk2"/>
              </a:buClr>
              <a:buSzPts val="1800"/>
              <a:buChar char="–"/>
              <a:defRPr/>
            </a:lvl2pPr>
            <a:lvl3pPr marL="1028700" lvl="2" indent="-257175" algn="l">
              <a:lnSpc>
                <a:spcPct val="94000"/>
              </a:lnSpc>
              <a:spcBef>
                <a:spcPts val="375"/>
              </a:spcBef>
              <a:spcAft>
                <a:spcPts val="0"/>
              </a:spcAft>
              <a:buClr>
                <a:schemeClr val="dk2"/>
              </a:buClr>
              <a:buSzPts val="1800"/>
              <a:buChar char="■"/>
              <a:defRPr/>
            </a:lvl3pPr>
            <a:lvl4pPr marL="1371600" lvl="3" indent="-257175" algn="l">
              <a:lnSpc>
                <a:spcPct val="94000"/>
              </a:lnSpc>
              <a:spcBef>
                <a:spcPts val="375"/>
              </a:spcBef>
              <a:spcAft>
                <a:spcPts val="0"/>
              </a:spcAft>
              <a:buClr>
                <a:schemeClr val="dk2"/>
              </a:buClr>
              <a:buSzPts val="1800"/>
              <a:buChar char="–"/>
              <a:defRPr/>
            </a:lvl4pPr>
            <a:lvl5pPr marL="1714500" lvl="4" indent="-257175" algn="l">
              <a:lnSpc>
                <a:spcPct val="94000"/>
              </a:lnSpc>
              <a:spcBef>
                <a:spcPts val="375"/>
              </a:spcBef>
              <a:spcAft>
                <a:spcPts val="0"/>
              </a:spcAft>
              <a:buClr>
                <a:schemeClr val="dk2"/>
              </a:buClr>
              <a:buSzPts val="1800"/>
              <a:buChar char="■"/>
              <a:defRPr/>
            </a:lvl5pPr>
            <a:lvl6pPr marL="2057400" lvl="5" indent="-257175" algn="l">
              <a:lnSpc>
                <a:spcPct val="94000"/>
              </a:lnSpc>
              <a:spcBef>
                <a:spcPts val="375"/>
              </a:spcBef>
              <a:spcAft>
                <a:spcPts val="0"/>
              </a:spcAft>
              <a:buClr>
                <a:schemeClr val="dk2"/>
              </a:buClr>
              <a:buSzPts val="1800"/>
              <a:buChar char="–"/>
              <a:defRPr/>
            </a:lvl6pPr>
            <a:lvl7pPr marL="2400300" lvl="6" indent="-257175" algn="l">
              <a:lnSpc>
                <a:spcPct val="94000"/>
              </a:lnSpc>
              <a:spcBef>
                <a:spcPts val="375"/>
              </a:spcBef>
              <a:spcAft>
                <a:spcPts val="0"/>
              </a:spcAft>
              <a:buClr>
                <a:schemeClr val="dk2"/>
              </a:buClr>
              <a:buSzPts val="1800"/>
              <a:buChar char="■"/>
              <a:defRPr/>
            </a:lvl7pPr>
            <a:lvl8pPr marL="2743200" lvl="7" indent="-257175" algn="l">
              <a:lnSpc>
                <a:spcPct val="94000"/>
              </a:lnSpc>
              <a:spcBef>
                <a:spcPts val="375"/>
              </a:spcBef>
              <a:spcAft>
                <a:spcPts val="0"/>
              </a:spcAft>
              <a:buClr>
                <a:schemeClr val="dk2"/>
              </a:buClr>
              <a:buSzPts val="1800"/>
              <a:buChar char="–"/>
              <a:defRPr/>
            </a:lvl8pPr>
            <a:lvl9pPr marL="3086100" lvl="8" indent="-257175" algn="l">
              <a:lnSpc>
                <a:spcPct val="94000"/>
              </a:lnSpc>
              <a:spcBef>
                <a:spcPts val="375"/>
              </a:spcBef>
              <a:spcAft>
                <a:spcPts val="150"/>
              </a:spcAft>
              <a:buClr>
                <a:schemeClr val="dk2"/>
              </a:buClr>
              <a:buSzPts val="1800"/>
              <a:buChar char="■"/>
              <a:defRPr/>
            </a:lvl9pPr>
          </a:lstStyle>
          <a:p>
            <a:endParaRPr/>
          </a:p>
        </p:txBody>
      </p:sp>
      <p:sp>
        <p:nvSpPr>
          <p:cNvPr id="28" name="Google Shape;28;p22"/>
          <p:cNvSpPr txBox="1">
            <a:spLocks noGrp="1"/>
          </p:cNvSpPr>
          <p:nvPr>
            <p:ph type="dt" idx="10"/>
          </p:nvPr>
        </p:nvSpPr>
        <p:spPr>
          <a:xfrm>
            <a:off x="1042987" y="6453386"/>
            <a:ext cx="903429" cy="40461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2"/>
          <p:cNvSpPr txBox="1">
            <a:spLocks noGrp="1"/>
          </p:cNvSpPr>
          <p:nvPr>
            <p:ph type="ftr" idx="11"/>
          </p:nvPr>
        </p:nvSpPr>
        <p:spPr>
          <a:xfrm>
            <a:off x="2170173" y="6453386"/>
            <a:ext cx="4710623" cy="40461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2"/>
          <p:cNvSpPr txBox="1">
            <a:spLocks noGrp="1"/>
          </p:cNvSpPr>
          <p:nvPr>
            <p:ph type="sldNum" idx="12"/>
          </p:nvPr>
        </p:nvSpPr>
        <p:spPr>
          <a:xfrm>
            <a:off x="7104552" y="6453386"/>
            <a:ext cx="1197219" cy="40461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chemeClr val="dk2"/>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chemeClr val="dk2"/>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chemeClr val="dk2"/>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chemeClr val="dk2"/>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chemeClr val="dk2"/>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chemeClr val="dk2"/>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chemeClr val="dk2"/>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chemeClr val="dk2"/>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chemeClr val="dk2"/>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22371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5"/>
        <p:cNvGrpSpPr/>
        <p:nvPr/>
      </p:nvGrpSpPr>
      <p:grpSpPr>
        <a:xfrm>
          <a:off x="0" y="0"/>
          <a:ext cx="0" cy="0"/>
          <a:chOff x="0" y="0"/>
          <a:chExt cx="0" cy="0"/>
        </a:xfrm>
      </p:grpSpPr>
      <p:sp>
        <p:nvSpPr>
          <p:cNvPr id="86" name="Google Shape;86;p14"/>
          <p:cNvSpPr txBox="1">
            <a:spLocks noGrp="1"/>
          </p:cNvSpPr>
          <p:nvPr>
            <p:ph type="title"/>
          </p:nvPr>
        </p:nvSpPr>
        <p:spPr>
          <a:xfrm>
            <a:off x="311700" y="593367"/>
            <a:ext cx="8520600" cy="763600"/>
          </a:xfrm>
          <a:prstGeom prst="rect">
            <a:avLst/>
          </a:prstGeom>
          <a:noFill/>
          <a:ln>
            <a:noFill/>
          </a:ln>
        </p:spPr>
        <p:txBody>
          <a:bodyPr spcFirstLastPara="1" wrap="square" lIns="68575" tIns="68575" rIns="68575" bIns="68575" anchor="t" anchorCtr="0">
            <a:normAutofit/>
          </a:bodyPr>
          <a:lstStyle>
            <a:lvl1pPr lvl="0" algn="l" rtl="0">
              <a:lnSpc>
                <a:spcPct val="90000"/>
              </a:lnSpc>
              <a:spcBef>
                <a:spcPts val="0"/>
              </a:spcBef>
              <a:spcAft>
                <a:spcPts val="0"/>
              </a:spcAft>
              <a:buClr>
                <a:schemeClr val="dk1"/>
              </a:buClr>
              <a:buSzPts val="2100"/>
              <a:buFont typeface="Calibri"/>
              <a:buNone/>
              <a:defRPr/>
            </a:lvl1pPr>
            <a:lvl2pPr lvl="1" rtl="0">
              <a:spcBef>
                <a:spcPts val="0"/>
              </a:spcBef>
              <a:spcAft>
                <a:spcPts val="0"/>
              </a:spcAft>
              <a:buSzPts val="2100"/>
              <a:buNone/>
              <a:defRPr/>
            </a:lvl2pPr>
            <a:lvl3pPr lvl="2" rtl="0">
              <a:spcBef>
                <a:spcPts val="0"/>
              </a:spcBef>
              <a:spcAft>
                <a:spcPts val="0"/>
              </a:spcAft>
              <a:buSzPts val="2100"/>
              <a:buNone/>
              <a:defRPr/>
            </a:lvl3pPr>
            <a:lvl4pPr lvl="3" rtl="0">
              <a:spcBef>
                <a:spcPts val="0"/>
              </a:spcBef>
              <a:spcAft>
                <a:spcPts val="0"/>
              </a:spcAft>
              <a:buSzPts val="2100"/>
              <a:buNone/>
              <a:defRPr/>
            </a:lvl4pPr>
            <a:lvl5pPr lvl="4" rtl="0">
              <a:spcBef>
                <a:spcPts val="0"/>
              </a:spcBef>
              <a:spcAft>
                <a:spcPts val="0"/>
              </a:spcAft>
              <a:buSzPts val="2100"/>
              <a:buNone/>
              <a:defRPr/>
            </a:lvl5pPr>
            <a:lvl6pPr lvl="5" rtl="0">
              <a:spcBef>
                <a:spcPts val="0"/>
              </a:spcBef>
              <a:spcAft>
                <a:spcPts val="0"/>
              </a:spcAft>
              <a:buSzPts val="2100"/>
              <a:buNone/>
              <a:defRPr/>
            </a:lvl6pPr>
            <a:lvl7pPr lvl="6" rtl="0">
              <a:spcBef>
                <a:spcPts val="0"/>
              </a:spcBef>
              <a:spcAft>
                <a:spcPts val="0"/>
              </a:spcAft>
              <a:buSzPts val="2100"/>
              <a:buNone/>
              <a:defRPr/>
            </a:lvl7pPr>
            <a:lvl8pPr lvl="7" rtl="0">
              <a:spcBef>
                <a:spcPts val="0"/>
              </a:spcBef>
              <a:spcAft>
                <a:spcPts val="0"/>
              </a:spcAft>
              <a:buSzPts val="2100"/>
              <a:buNone/>
              <a:defRPr/>
            </a:lvl8pPr>
            <a:lvl9pPr lvl="8" rtl="0">
              <a:spcBef>
                <a:spcPts val="0"/>
              </a:spcBef>
              <a:spcAft>
                <a:spcPts val="0"/>
              </a:spcAft>
              <a:buSzPts val="2100"/>
              <a:buNone/>
              <a:defRPr/>
            </a:lvl9pPr>
          </a:lstStyle>
          <a:p>
            <a:endParaRPr/>
          </a:p>
        </p:txBody>
      </p:sp>
      <p:sp>
        <p:nvSpPr>
          <p:cNvPr id="87" name="Google Shape;87;p14"/>
          <p:cNvSpPr txBox="1">
            <a:spLocks noGrp="1"/>
          </p:cNvSpPr>
          <p:nvPr>
            <p:ph type="body" idx="1"/>
          </p:nvPr>
        </p:nvSpPr>
        <p:spPr>
          <a:xfrm>
            <a:off x="311700" y="1536633"/>
            <a:ext cx="8520600" cy="4555200"/>
          </a:xfrm>
          <a:prstGeom prst="rect">
            <a:avLst/>
          </a:prstGeom>
          <a:noFill/>
          <a:ln>
            <a:noFill/>
          </a:ln>
        </p:spPr>
        <p:txBody>
          <a:bodyPr spcFirstLastPara="1" wrap="square" lIns="68575" tIns="68575" rIns="68575" bIns="68575" anchor="t" anchorCtr="0">
            <a:normAutofit/>
          </a:bodyPr>
          <a:lstStyle>
            <a:lvl1pPr marL="457200" lvl="0" indent="-317500" algn="l" rtl="0">
              <a:lnSpc>
                <a:spcPct val="90000"/>
              </a:lnSpc>
              <a:spcBef>
                <a:spcPts val="0"/>
              </a:spcBef>
              <a:spcAft>
                <a:spcPts val="0"/>
              </a:spcAft>
              <a:buClr>
                <a:schemeClr val="dk1"/>
              </a:buClr>
              <a:buSzPts val="1400"/>
              <a:buChar char="●"/>
              <a:defRPr/>
            </a:lvl1pPr>
            <a:lvl2pPr marL="914400" lvl="1" indent="-298450" algn="l" rtl="0">
              <a:lnSpc>
                <a:spcPct val="90000"/>
              </a:lnSpc>
              <a:spcBef>
                <a:spcPts val="0"/>
              </a:spcBef>
              <a:spcAft>
                <a:spcPts val="0"/>
              </a:spcAft>
              <a:buClr>
                <a:schemeClr val="dk1"/>
              </a:buClr>
              <a:buSzPts val="1100"/>
              <a:buChar char="○"/>
              <a:defRPr/>
            </a:lvl2pPr>
            <a:lvl3pPr marL="1371600" lvl="2" indent="-298450" algn="l" rtl="0">
              <a:lnSpc>
                <a:spcPct val="90000"/>
              </a:lnSpc>
              <a:spcBef>
                <a:spcPts val="0"/>
              </a:spcBef>
              <a:spcAft>
                <a:spcPts val="0"/>
              </a:spcAft>
              <a:buClr>
                <a:schemeClr val="dk1"/>
              </a:buClr>
              <a:buSzPts val="1100"/>
              <a:buChar char="■"/>
              <a:defRPr/>
            </a:lvl3pPr>
            <a:lvl4pPr marL="1828800" lvl="3" indent="-298450" algn="l" rtl="0">
              <a:lnSpc>
                <a:spcPct val="90000"/>
              </a:lnSpc>
              <a:spcBef>
                <a:spcPts val="0"/>
              </a:spcBef>
              <a:spcAft>
                <a:spcPts val="0"/>
              </a:spcAft>
              <a:buClr>
                <a:schemeClr val="dk1"/>
              </a:buClr>
              <a:buSzPts val="1100"/>
              <a:buChar char="●"/>
              <a:defRPr/>
            </a:lvl4pPr>
            <a:lvl5pPr marL="2286000" lvl="4" indent="-298450" algn="l" rtl="0">
              <a:lnSpc>
                <a:spcPct val="90000"/>
              </a:lnSpc>
              <a:spcBef>
                <a:spcPts val="0"/>
              </a:spcBef>
              <a:spcAft>
                <a:spcPts val="0"/>
              </a:spcAft>
              <a:buClr>
                <a:schemeClr val="dk1"/>
              </a:buClr>
              <a:buSzPts val="1100"/>
              <a:buChar char="○"/>
              <a:defRPr/>
            </a:lvl5pPr>
            <a:lvl6pPr marL="2743200" lvl="5" indent="-298450" algn="l" rtl="0">
              <a:lnSpc>
                <a:spcPct val="90000"/>
              </a:lnSpc>
              <a:spcBef>
                <a:spcPts val="0"/>
              </a:spcBef>
              <a:spcAft>
                <a:spcPts val="0"/>
              </a:spcAft>
              <a:buClr>
                <a:schemeClr val="dk1"/>
              </a:buClr>
              <a:buSzPts val="1100"/>
              <a:buChar char="■"/>
              <a:defRPr/>
            </a:lvl6pPr>
            <a:lvl7pPr marL="3200400" lvl="6" indent="-298450" algn="l" rtl="0">
              <a:lnSpc>
                <a:spcPct val="90000"/>
              </a:lnSpc>
              <a:spcBef>
                <a:spcPts val="0"/>
              </a:spcBef>
              <a:spcAft>
                <a:spcPts val="0"/>
              </a:spcAft>
              <a:buClr>
                <a:schemeClr val="dk1"/>
              </a:buClr>
              <a:buSzPts val="1100"/>
              <a:buChar char="●"/>
              <a:defRPr/>
            </a:lvl7pPr>
            <a:lvl8pPr marL="3657600" lvl="7" indent="-298450" algn="l" rtl="0">
              <a:lnSpc>
                <a:spcPct val="90000"/>
              </a:lnSpc>
              <a:spcBef>
                <a:spcPts val="0"/>
              </a:spcBef>
              <a:spcAft>
                <a:spcPts val="0"/>
              </a:spcAft>
              <a:buClr>
                <a:schemeClr val="dk1"/>
              </a:buClr>
              <a:buSzPts val="1100"/>
              <a:buChar char="○"/>
              <a:defRPr/>
            </a:lvl8pPr>
            <a:lvl9pPr marL="4114800" lvl="8" indent="-298450" algn="l" rtl="0">
              <a:lnSpc>
                <a:spcPct val="90000"/>
              </a:lnSpc>
              <a:spcBef>
                <a:spcPts val="0"/>
              </a:spcBef>
              <a:spcAft>
                <a:spcPts val="0"/>
              </a:spcAft>
              <a:buClr>
                <a:schemeClr val="dk1"/>
              </a:buClr>
              <a:buSzPts val="1100"/>
              <a:buChar char="■"/>
              <a:defRPr/>
            </a:lvl9pPr>
          </a:lstStyle>
          <a:p>
            <a:endParaRPr/>
          </a:p>
        </p:txBody>
      </p:sp>
      <p:sp>
        <p:nvSpPr>
          <p:cNvPr id="88" name="Google Shape;88;p14"/>
          <p:cNvSpPr txBox="1">
            <a:spLocks noGrp="1"/>
          </p:cNvSpPr>
          <p:nvPr>
            <p:ph type="sldNum" idx="12"/>
          </p:nvPr>
        </p:nvSpPr>
        <p:spPr>
          <a:xfrm>
            <a:off x="8472458" y="6217623"/>
            <a:ext cx="548700" cy="524800"/>
          </a:xfrm>
          <a:prstGeom prst="rect">
            <a:avLst/>
          </a:prstGeom>
          <a:noFill/>
          <a:ln>
            <a:noFill/>
          </a:ln>
        </p:spPr>
        <p:txBody>
          <a:bodyPr spcFirstLastPara="1" wrap="square" lIns="68575" tIns="68575" rIns="68575" bIns="68575" anchor="ctr" anchorCtr="0">
            <a:normAutofit/>
          </a:bodyPr>
          <a:lstStyle>
            <a:lvl1pPr marL="0" lvl="0" indent="0" algn="r" rtl="0">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lvl="1" indent="0" algn="r" rtl="0">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lvl="2" indent="0" algn="r" rtl="0">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lvl="3" indent="0" algn="r" rtl="0">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lvl="4" indent="0" algn="r" rtl="0">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lvl="5" indent="0" algn="r" rtl="0">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lvl="6" indent="0" algn="r" rtl="0">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lvl="7" indent="0" algn="r" rtl="0">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lvl="8" indent="0" algn="r" rtl="0">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246205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9"/>
            <a:ext cx="2057400"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1779F40A-1168-854F-ACA0-4E060CF05BD8}" type="datetimeFigureOut">
              <a:rPr lang="en-US" smtClean="0"/>
              <a:t>6/16/22</a:t>
            </a:fld>
            <a:endParaRPr lang="en-US"/>
          </a:p>
        </p:txBody>
      </p:sp>
      <p:sp>
        <p:nvSpPr>
          <p:cNvPr id="5" name="Footer Placeholder 4"/>
          <p:cNvSpPr>
            <a:spLocks noGrp="1"/>
          </p:cNvSpPr>
          <p:nvPr>
            <p:ph type="ftr" sz="quarter" idx="3"/>
          </p:nvPr>
        </p:nvSpPr>
        <p:spPr>
          <a:xfrm>
            <a:off x="3028950" y="6356359"/>
            <a:ext cx="30861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9"/>
            <a:ext cx="2057400"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855EF8D4-15C7-164F-9E4E-D08C403A5785}" type="slidenum">
              <a:rPr lang="en-US" smtClean="0"/>
              <a:t>‹#›</a:t>
            </a:fld>
            <a:endParaRPr lang="en-US"/>
          </a:p>
        </p:txBody>
      </p:sp>
    </p:spTree>
    <p:extLst>
      <p:ext uri="{BB962C8B-B14F-4D97-AF65-F5344CB8AC3E}">
        <p14:creationId xmlns:p14="http://schemas.microsoft.com/office/powerpoint/2010/main" val="37012781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Lst>
  <p:txStyles>
    <p:titleStyle>
      <a:lvl1pPr algn="l" defTabSz="514337"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5" indent="-128585" algn="l" defTabSz="514337"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53" indent="-128585" algn="l" defTabSz="514337"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21" indent="-128585" algn="l" defTabSz="514337"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90"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59"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amazon.com/Integrated-Multi-Tiered-Systems-Support-Intervention/dp/1462524745"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flickr.com/photos/30478819@N08/29613507968/"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9.jp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6E75E5E-1A94-BC42-9987-F867BA649649}"/>
              </a:ext>
            </a:extLst>
          </p:cNvPr>
          <p:cNvSpPr>
            <a:spLocks noGrp="1"/>
          </p:cNvSpPr>
          <p:nvPr>
            <p:ph type="subTitle" idx="1"/>
          </p:nvPr>
        </p:nvSpPr>
        <p:spPr>
          <a:xfrm>
            <a:off x="155519" y="3744986"/>
            <a:ext cx="8675076" cy="482945"/>
          </a:xfrm>
        </p:spPr>
        <p:txBody>
          <a:bodyPr vert="horz" lIns="91440" tIns="45720" rIns="91440" bIns="45720" rtlCol="0" anchor="t">
            <a:noAutofit/>
          </a:bodyPr>
          <a:lstStyle/>
          <a:p>
            <a:r>
              <a:rPr lang="en-US" dirty="0">
                <a:cs typeface="Calibri"/>
              </a:rPr>
              <a:t>Developed by Niki Kendall on Behalf of the DE-PBS Project</a:t>
            </a:r>
            <a:endParaRPr lang="en-US" dirty="0"/>
          </a:p>
        </p:txBody>
      </p:sp>
      <p:sp>
        <p:nvSpPr>
          <p:cNvPr id="2" name="Title 1">
            <a:extLst>
              <a:ext uri="{FF2B5EF4-FFF2-40B4-BE49-F238E27FC236}">
                <a16:creationId xmlns:a16="http://schemas.microsoft.com/office/drawing/2014/main" id="{C269F636-035F-F2B2-0D53-E34CD735070B}"/>
              </a:ext>
            </a:extLst>
          </p:cNvPr>
          <p:cNvSpPr>
            <a:spLocks noGrp="1"/>
          </p:cNvSpPr>
          <p:nvPr>
            <p:ph type="title"/>
          </p:nvPr>
        </p:nvSpPr>
        <p:spPr/>
        <p:txBody>
          <a:bodyPr/>
          <a:lstStyle/>
          <a:p>
            <a:r>
              <a:rPr lang="en-US" dirty="0">
                <a:cs typeface="Calibri Light"/>
              </a:rPr>
              <a:t>Introduction to Universal SEB Screener Selection</a:t>
            </a:r>
            <a:endParaRPr lang="en-US" dirty="0"/>
          </a:p>
        </p:txBody>
      </p:sp>
    </p:spTree>
    <p:extLst>
      <p:ext uri="{BB962C8B-B14F-4D97-AF65-F5344CB8AC3E}">
        <p14:creationId xmlns:p14="http://schemas.microsoft.com/office/powerpoint/2010/main" val="2060528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6"/>
          <p:cNvSpPr txBox="1">
            <a:spLocks noGrp="1"/>
          </p:cNvSpPr>
          <p:nvPr>
            <p:ph type="title"/>
          </p:nvPr>
        </p:nvSpPr>
        <p:spPr>
          <a:prstGeom prst="rect">
            <a:avLst/>
          </a:prstGeom>
          <a:noFill/>
          <a:ln>
            <a:noFill/>
          </a:ln>
        </p:spPr>
        <p:txBody>
          <a:bodyPr spcFirstLastPara="1" vert="horz" wrap="square" lIns="68575" tIns="34275" rIns="68575" bIns="34275" rtlCol="0" anchor="t" anchorCtr="0">
            <a:noAutofit/>
          </a:bodyPr>
          <a:lstStyle/>
          <a:p>
            <a:pPr>
              <a:lnSpc>
                <a:spcPct val="89000"/>
              </a:lnSpc>
              <a:buClr>
                <a:schemeClr val="dk2"/>
              </a:buClr>
              <a:buSzPts val="2500"/>
            </a:pPr>
            <a:br>
              <a:rPr lang="en" sz="2700" b="1" dirty="0"/>
            </a:br>
            <a:r>
              <a:rPr lang="en" b="1" dirty="0"/>
              <a:t>Keep in mind…</a:t>
            </a:r>
            <a:endParaRPr dirty="0"/>
          </a:p>
        </p:txBody>
      </p:sp>
      <p:grpSp>
        <p:nvGrpSpPr>
          <p:cNvPr id="238" name="Google Shape;238;p26"/>
          <p:cNvGrpSpPr/>
          <p:nvPr/>
        </p:nvGrpSpPr>
        <p:grpSpPr>
          <a:xfrm>
            <a:off x="3199781" y="1422819"/>
            <a:ext cx="4266583" cy="3710025"/>
            <a:chOff x="2642016" y="0"/>
            <a:chExt cx="5688777" cy="4946700"/>
          </a:xfrm>
        </p:grpSpPr>
        <p:sp>
          <p:nvSpPr>
            <p:cNvPr id="239" name="Google Shape;239;p26"/>
            <p:cNvSpPr/>
            <p:nvPr/>
          </p:nvSpPr>
          <p:spPr>
            <a:xfrm>
              <a:off x="2642016" y="0"/>
              <a:ext cx="4946700" cy="4946700"/>
            </a:xfrm>
            <a:prstGeom prst="triangle">
              <a:avLst>
                <a:gd name="adj" fmla="val 50000"/>
              </a:avLst>
            </a:prstGeom>
            <a:solidFill>
              <a:schemeClr val="accent1"/>
            </a:solidFill>
            <a:ln w="34925"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endParaRPr sz="1100">
                <a:solidFill>
                  <a:srgbClr val="000000"/>
                </a:solidFill>
                <a:latin typeface="Arial"/>
                <a:ea typeface="Arial"/>
                <a:cs typeface="Arial"/>
                <a:sym typeface="Arial"/>
              </a:endParaRPr>
            </a:p>
          </p:txBody>
        </p:sp>
        <p:sp>
          <p:nvSpPr>
            <p:cNvPr id="240" name="Google Shape;240;p26"/>
            <p:cNvSpPr/>
            <p:nvPr/>
          </p:nvSpPr>
          <p:spPr>
            <a:xfrm>
              <a:off x="5115393" y="497332"/>
              <a:ext cx="3215400" cy="1170900"/>
            </a:xfrm>
            <a:prstGeom prst="roundRect">
              <a:avLst>
                <a:gd name="adj" fmla="val 16667"/>
              </a:avLst>
            </a:prstGeom>
            <a:solidFill>
              <a:schemeClr val="lt1">
                <a:alpha val="89020"/>
              </a:schemeClr>
            </a:solidFill>
            <a:ln w="34925" cap="flat" cmpd="sng">
              <a:solidFill>
                <a:schemeClr val="accent1"/>
              </a:solidFill>
              <a:prstDash val="solid"/>
              <a:round/>
              <a:headEnd type="none" w="sm" len="sm"/>
              <a:tailEnd type="none" w="sm" len="sm"/>
            </a:ln>
          </p:spPr>
          <p:txBody>
            <a:bodyPr spcFirstLastPara="1" wrap="square" lIns="68575" tIns="68575" rIns="68575" bIns="68575" anchor="ctr" anchorCtr="0">
              <a:noAutofit/>
            </a:bodyPr>
            <a:lstStyle/>
            <a:p>
              <a:endParaRPr sz="1100">
                <a:solidFill>
                  <a:srgbClr val="000000"/>
                </a:solidFill>
                <a:latin typeface="Arial"/>
                <a:ea typeface="Arial"/>
                <a:cs typeface="Arial"/>
                <a:sym typeface="Arial"/>
              </a:endParaRPr>
            </a:p>
          </p:txBody>
        </p:sp>
        <p:sp>
          <p:nvSpPr>
            <p:cNvPr id="241" name="Google Shape;241;p26"/>
            <p:cNvSpPr txBox="1"/>
            <p:nvPr/>
          </p:nvSpPr>
          <p:spPr>
            <a:xfrm>
              <a:off x="5172556" y="554495"/>
              <a:ext cx="3101100" cy="1056600"/>
            </a:xfrm>
            <a:prstGeom prst="rect">
              <a:avLst/>
            </a:prstGeom>
            <a:noFill/>
            <a:ln>
              <a:noFill/>
            </a:ln>
          </p:spPr>
          <p:txBody>
            <a:bodyPr spcFirstLastPara="1" wrap="square" lIns="145725" tIns="145725" rIns="145725" bIns="145725" anchor="ctr" anchorCtr="0">
              <a:noAutofit/>
            </a:bodyPr>
            <a:lstStyle/>
            <a:p>
              <a:pPr algn="ctr">
                <a:lnSpc>
                  <a:spcPct val="90000"/>
                </a:lnSpc>
              </a:pPr>
              <a:r>
                <a:rPr lang="en" sz="3800">
                  <a:solidFill>
                    <a:schemeClr val="dk1"/>
                  </a:solidFill>
                  <a:latin typeface="Libre Franklin"/>
                  <a:ea typeface="Libre Franklin"/>
                  <a:cs typeface="Libre Franklin"/>
                  <a:sym typeface="Libre Franklin"/>
                </a:rPr>
                <a:t>Few?</a:t>
              </a:r>
              <a:endParaRPr sz="1100">
                <a:solidFill>
                  <a:srgbClr val="000000"/>
                </a:solidFill>
                <a:latin typeface="Arial"/>
                <a:ea typeface="Arial"/>
                <a:cs typeface="Arial"/>
                <a:sym typeface="Arial"/>
              </a:endParaRPr>
            </a:p>
          </p:txBody>
        </p:sp>
        <p:sp>
          <p:nvSpPr>
            <p:cNvPr id="242" name="Google Shape;242;p26"/>
            <p:cNvSpPr/>
            <p:nvPr/>
          </p:nvSpPr>
          <p:spPr>
            <a:xfrm>
              <a:off x="5115393" y="1814695"/>
              <a:ext cx="3215400" cy="1170900"/>
            </a:xfrm>
            <a:prstGeom prst="roundRect">
              <a:avLst>
                <a:gd name="adj" fmla="val 16667"/>
              </a:avLst>
            </a:prstGeom>
            <a:solidFill>
              <a:schemeClr val="lt1">
                <a:alpha val="89020"/>
              </a:schemeClr>
            </a:solidFill>
            <a:ln w="34925" cap="flat" cmpd="sng">
              <a:solidFill>
                <a:schemeClr val="accent1"/>
              </a:solidFill>
              <a:prstDash val="solid"/>
              <a:round/>
              <a:headEnd type="none" w="sm" len="sm"/>
              <a:tailEnd type="none" w="sm" len="sm"/>
            </a:ln>
          </p:spPr>
          <p:txBody>
            <a:bodyPr spcFirstLastPara="1" wrap="square" lIns="68575" tIns="68575" rIns="68575" bIns="68575" anchor="ctr" anchorCtr="0">
              <a:noAutofit/>
            </a:bodyPr>
            <a:lstStyle/>
            <a:p>
              <a:endParaRPr sz="1100">
                <a:solidFill>
                  <a:srgbClr val="000000"/>
                </a:solidFill>
                <a:latin typeface="Arial"/>
                <a:ea typeface="Arial"/>
                <a:cs typeface="Arial"/>
                <a:sym typeface="Arial"/>
              </a:endParaRPr>
            </a:p>
          </p:txBody>
        </p:sp>
        <p:sp>
          <p:nvSpPr>
            <p:cNvPr id="243" name="Google Shape;243;p26"/>
            <p:cNvSpPr txBox="1"/>
            <p:nvPr/>
          </p:nvSpPr>
          <p:spPr>
            <a:xfrm>
              <a:off x="5172556" y="1871858"/>
              <a:ext cx="3101100" cy="1056600"/>
            </a:xfrm>
            <a:prstGeom prst="rect">
              <a:avLst/>
            </a:prstGeom>
            <a:noFill/>
            <a:ln>
              <a:noFill/>
            </a:ln>
          </p:spPr>
          <p:txBody>
            <a:bodyPr spcFirstLastPara="1" wrap="square" lIns="145725" tIns="145725" rIns="145725" bIns="145725" anchor="ctr" anchorCtr="0">
              <a:noAutofit/>
            </a:bodyPr>
            <a:lstStyle/>
            <a:p>
              <a:pPr algn="ctr">
                <a:lnSpc>
                  <a:spcPct val="90000"/>
                </a:lnSpc>
              </a:pPr>
              <a:r>
                <a:rPr lang="en" sz="3800">
                  <a:solidFill>
                    <a:schemeClr val="dk1"/>
                  </a:solidFill>
                  <a:latin typeface="Libre Franklin"/>
                  <a:ea typeface="Libre Franklin"/>
                  <a:cs typeface="Libre Franklin"/>
                  <a:sym typeface="Libre Franklin"/>
                </a:rPr>
                <a:t>Some?</a:t>
              </a:r>
              <a:endParaRPr sz="1100">
                <a:solidFill>
                  <a:srgbClr val="000000"/>
                </a:solidFill>
                <a:latin typeface="Arial"/>
                <a:ea typeface="Arial"/>
                <a:cs typeface="Arial"/>
                <a:sym typeface="Arial"/>
              </a:endParaRPr>
            </a:p>
          </p:txBody>
        </p:sp>
        <p:sp>
          <p:nvSpPr>
            <p:cNvPr id="244" name="Google Shape;244;p26"/>
            <p:cNvSpPr/>
            <p:nvPr/>
          </p:nvSpPr>
          <p:spPr>
            <a:xfrm>
              <a:off x="5115393" y="3132058"/>
              <a:ext cx="3215400" cy="1170900"/>
            </a:xfrm>
            <a:prstGeom prst="roundRect">
              <a:avLst>
                <a:gd name="adj" fmla="val 16667"/>
              </a:avLst>
            </a:prstGeom>
            <a:solidFill>
              <a:schemeClr val="lt1">
                <a:alpha val="89020"/>
              </a:schemeClr>
            </a:solidFill>
            <a:ln w="34925" cap="flat" cmpd="sng">
              <a:solidFill>
                <a:schemeClr val="accent1"/>
              </a:solidFill>
              <a:prstDash val="solid"/>
              <a:round/>
              <a:headEnd type="none" w="sm" len="sm"/>
              <a:tailEnd type="none" w="sm" len="sm"/>
            </a:ln>
          </p:spPr>
          <p:txBody>
            <a:bodyPr spcFirstLastPara="1" wrap="square" lIns="68575" tIns="68575" rIns="68575" bIns="68575" anchor="ctr" anchorCtr="0">
              <a:noAutofit/>
            </a:bodyPr>
            <a:lstStyle/>
            <a:p>
              <a:endParaRPr sz="1100">
                <a:solidFill>
                  <a:srgbClr val="000000"/>
                </a:solidFill>
                <a:latin typeface="Arial"/>
                <a:ea typeface="Arial"/>
                <a:cs typeface="Arial"/>
                <a:sym typeface="Arial"/>
              </a:endParaRPr>
            </a:p>
          </p:txBody>
        </p:sp>
        <p:sp>
          <p:nvSpPr>
            <p:cNvPr id="245" name="Google Shape;245;p26"/>
            <p:cNvSpPr txBox="1"/>
            <p:nvPr/>
          </p:nvSpPr>
          <p:spPr>
            <a:xfrm>
              <a:off x="5172556" y="3189221"/>
              <a:ext cx="3101100" cy="1056600"/>
            </a:xfrm>
            <a:prstGeom prst="rect">
              <a:avLst/>
            </a:prstGeom>
            <a:noFill/>
            <a:ln>
              <a:noFill/>
            </a:ln>
          </p:spPr>
          <p:txBody>
            <a:bodyPr spcFirstLastPara="1" wrap="square" lIns="145725" tIns="145725" rIns="145725" bIns="145725" anchor="ctr" anchorCtr="0">
              <a:noAutofit/>
            </a:bodyPr>
            <a:lstStyle/>
            <a:p>
              <a:pPr algn="ctr">
                <a:lnSpc>
                  <a:spcPct val="90000"/>
                </a:lnSpc>
              </a:pPr>
              <a:r>
                <a:rPr lang="en" sz="3800">
                  <a:solidFill>
                    <a:schemeClr val="dk1"/>
                  </a:solidFill>
                  <a:latin typeface="Libre Franklin"/>
                  <a:ea typeface="Libre Franklin"/>
                  <a:cs typeface="Libre Franklin"/>
                  <a:sym typeface="Libre Franklin"/>
                </a:rPr>
                <a:t>All?</a:t>
              </a:r>
              <a:endParaRPr sz="1100">
                <a:solidFill>
                  <a:srgbClr val="000000"/>
                </a:solidFill>
                <a:latin typeface="Arial"/>
                <a:ea typeface="Arial"/>
                <a:cs typeface="Arial"/>
                <a:sym typeface="Arial"/>
              </a:endParaRPr>
            </a:p>
          </p:txBody>
        </p:sp>
      </p:grpSp>
      <p:sp>
        <p:nvSpPr>
          <p:cNvPr id="246" name="Google Shape;246;p26"/>
          <p:cNvSpPr/>
          <p:nvPr/>
        </p:nvSpPr>
        <p:spPr>
          <a:xfrm>
            <a:off x="2970384" y="4184108"/>
            <a:ext cx="2640000" cy="1959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solidFill>
                <a:schemeClr val="dk1"/>
              </a:solidFill>
              <a:latin typeface="Calibri"/>
              <a:ea typeface="Calibri"/>
              <a:cs typeface="Calibri"/>
              <a:sym typeface="Calibri"/>
            </a:endParaRPr>
          </a:p>
        </p:txBody>
      </p:sp>
      <p:sp>
        <p:nvSpPr>
          <p:cNvPr id="247" name="Google Shape;247;p26"/>
          <p:cNvSpPr txBox="1"/>
          <p:nvPr/>
        </p:nvSpPr>
        <p:spPr>
          <a:xfrm>
            <a:off x="1303584" y="3435458"/>
            <a:ext cx="1666800" cy="156963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algn="ctr"/>
            <a:r>
              <a:rPr lang="en" sz="1500" dirty="0">
                <a:solidFill>
                  <a:schemeClr val="dk1"/>
                </a:solidFill>
                <a:ea typeface="Montserrat"/>
                <a:cs typeface="Montserrat"/>
                <a:sym typeface="Montserrat"/>
              </a:rPr>
              <a:t>The response of every student should be captured in your </a:t>
            </a:r>
            <a:r>
              <a:rPr lang="en" sz="1500" b="1" dirty="0">
                <a:solidFill>
                  <a:schemeClr val="dk1"/>
                </a:solidFill>
                <a:ea typeface="Montserrat"/>
                <a:cs typeface="Montserrat"/>
                <a:sym typeface="Montserrat"/>
              </a:rPr>
              <a:t>universal screening process</a:t>
            </a:r>
            <a:endParaRPr sz="1500" b="1" dirty="0">
              <a:solidFill>
                <a:schemeClr val="dk1"/>
              </a:solidFill>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096689-147A-EB9E-EB08-831136180A2F}"/>
              </a:ext>
            </a:extLst>
          </p:cNvPr>
          <p:cNvSpPr>
            <a:spLocks noGrp="1"/>
          </p:cNvSpPr>
          <p:nvPr>
            <p:ph type="title"/>
          </p:nvPr>
        </p:nvSpPr>
        <p:spPr/>
        <p:txBody>
          <a:bodyPr/>
          <a:lstStyle/>
          <a:p>
            <a:r>
              <a:rPr lang="en-US" dirty="0"/>
              <a:t>Academic vs. SEB Screening Data</a:t>
            </a:r>
          </a:p>
        </p:txBody>
      </p:sp>
      <p:pic>
        <p:nvPicPr>
          <p:cNvPr id="4" name="Google Shape;316;p7">
            <a:extLst>
              <a:ext uri="{FF2B5EF4-FFF2-40B4-BE49-F238E27FC236}">
                <a16:creationId xmlns:a16="http://schemas.microsoft.com/office/drawing/2014/main" id="{1EB64FBB-949A-D126-692D-9E1FA6D89E9B}"/>
              </a:ext>
            </a:extLst>
          </p:cNvPr>
          <p:cNvPicPr preferRelativeResize="0">
            <a:picLocks noGrp="1"/>
          </p:cNvPicPr>
          <p:nvPr>
            <p:ph idx="1"/>
          </p:nvPr>
        </p:nvPicPr>
        <p:blipFill rotWithShape="1">
          <a:blip r:embed="rId3">
            <a:alphaModFix/>
          </a:blip>
          <a:srcRect/>
          <a:stretch/>
        </p:blipFill>
        <p:spPr>
          <a:xfrm>
            <a:off x="819632" y="1428750"/>
            <a:ext cx="7504736" cy="4352544"/>
          </a:xfrm>
          <a:prstGeom prst="rect">
            <a:avLst/>
          </a:prstGeom>
          <a:noFill/>
          <a:ln w="28575" cap="flat" cmpd="sng">
            <a:solidFill>
              <a:schemeClr val="dk2"/>
            </a:solidFill>
            <a:prstDash val="solid"/>
            <a:round/>
            <a:headEnd type="none" w="sm" len="sm"/>
            <a:tailEnd type="none" w="sm" len="sm"/>
          </a:ln>
        </p:spPr>
      </p:pic>
      <p:sp>
        <p:nvSpPr>
          <p:cNvPr id="5" name="Google Shape;317;p7">
            <a:extLst>
              <a:ext uri="{FF2B5EF4-FFF2-40B4-BE49-F238E27FC236}">
                <a16:creationId xmlns:a16="http://schemas.microsoft.com/office/drawing/2014/main" id="{35E89F63-8410-2487-965A-8DCC122E4919}"/>
              </a:ext>
            </a:extLst>
          </p:cNvPr>
          <p:cNvSpPr txBox="1"/>
          <p:nvPr/>
        </p:nvSpPr>
        <p:spPr>
          <a:xfrm>
            <a:off x="3490328" y="5828072"/>
            <a:ext cx="4909725" cy="210375"/>
          </a:xfrm>
          <a:prstGeom prst="rect">
            <a:avLst/>
          </a:prstGeom>
          <a:noFill/>
          <a:ln>
            <a:noFill/>
          </a:ln>
        </p:spPr>
        <p:txBody>
          <a:bodyPr spcFirstLastPara="1" wrap="square" lIns="68569" tIns="68569" rIns="68569" bIns="68569" anchor="t" anchorCtr="0">
            <a:noAutofit/>
          </a:bodyPr>
          <a:lstStyle/>
          <a:p>
            <a:pPr algn="r"/>
            <a:r>
              <a:rPr lang="en-US" sz="1350" dirty="0">
                <a:latin typeface="Libre Franklin"/>
                <a:ea typeface="Libre Franklin"/>
                <a:cs typeface="Libre Franklin"/>
                <a:sym typeface="Libre Franklin"/>
              </a:rPr>
              <a:t>Based on information from:  </a:t>
            </a:r>
            <a:r>
              <a:rPr lang="en-US" sz="1350" u="sng" dirty="0">
                <a:solidFill>
                  <a:schemeClr val="hlink"/>
                </a:solidFill>
                <a:latin typeface="Libre Franklin"/>
                <a:ea typeface="Libre Franklin"/>
                <a:cs typeface="Libre Franklin"/>
                <a:sym typeface="Libre Franklin"/>
                <a:hlinkClick r:id="rId4"/>
              </a:rPr>
              <a:t>McIntosh &amp; Goodman, 2016</a:t>
            </a:r>
            <a:endParaRPr sz="1350" dirty="0">
              <a:latin typeface="Libre Franklin"/>
              <a:ea typeface="Libre Franklin"/>
              <a:cs typeface="Libre Franklin"/>
              <a:sym typeface="Libre Franklin"/>
            </a:endParaRPr>
          </a:p>
        </p:txBody>
      </p:sp>
    </p:spTree>
    <p:extLst>
      <p:ext uri="{BB962C8B-B14F-4D97-AF65-F5344CB8AC3E}">
        <p14:creationId xmlns:p14="http://schemas.microsoft.com/office/powerpoint/2010/main" val="3697124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8"/>
          <p:cNvSpPr txBox="1">
            <a:spLocks noGrp="1"/>
          </p:cNvSpPr>
          <p:nvPr>
            <p:ph type="title"/>
          </p:nvPr>
        </p:nvSpPr>
        <p:spPr>
          <a:xfrm>
            <a:off x="1828800" y="-1353"/>
            <a:ext cx="7348817" cy="1171744"/>
          </a:xfrm>
          <a:prstGeom prst="rect">
            <a:avLst/>
          </a:prstGeom>
          <a:noFill/>
          <a:ln>
            <a:noFill/>
          </a:ln>
        </p:spPr>
        <p:txBody>
          <a:bodyPr spcFirstLastPara="1" vert="horz" wrap="square" lIns="68569" tIns="34275" rIns="68569" bIns="34275" rtlCol="0" anchor="t" anchorCtr="0">
            <a:normAutofit/>
          </a:bodyPr>
          <a:lstStyle/>
          <a:p>
            <a:pPr>
              <a:buSzPts val="4400"/>
            </a:pPr>
            <a:br>
              <a:rPr lang="en-US" dirty="0"/>
            </a:br>
            <a:r>
              <a:rPr lang="en-US" dirty="0"/>
              <a:t>Multiple-gate screening guidelines</a:t>
            </a:r>
            <a:endParaRPr dirty="0"/>
          </a:p>
        </p:txBody>
      </p:sp>
      <p:grpSp>
        <p:nvGrpSpPr>
          <p:cNvPr id="324" name="Google Shape;324;p8"/>
          <p:cNvGrpSpPr/>
          <p:nvPr/>
        </p:nvGrpSpPr>
        <p:grpSpPr>
          <a:xfrm>
            <a:off x="1634836" y="1773382"/>
            <a:ext cx="5786517" cy="3886789"/>
            <a:chOff x="0" y="0"/>
            <a:chExt cx="6300712" cy="3581400"/>
          </a:xfrm>
        </p:grpSpPr>
        <p:sp>
          <p:nvSpPr>
            <p:cNvPr id="325" name="Google Shape;325;p8"/>
            <p:cNvSpPr/>
            <p:nvPr/>
          </p:nvSpPr>
          <p:spPr>
            <a:xfrm>
              <a:off x="0" y="0"/>
              <a:ext cx="3000300" cy="3581400"/>
            </a:xfrm>
            <a:prstGeom prst="rect">
              <a:avLst/>
            </a:prstGeom>
            <a:solidFill>
              <a:srgbClr val="D1D1D1">
                <a:alpha val="89410"/>
              </a:srgbClr>
            </a:solidFill>
            <a:ln w="34925" cap="flat" cmpd="sng">
              <a:solidFill>
                <a:srgbClr val="D1D1D1">
                  <a:alpha val="89410"/>
                </a:srgbClr>
              </a:solidFill>
              <a:prstDash val="solid"/>
              <a:round/>
              <a:headEnd type="none" w="sm" len="sm"/>
              <a:tailEnd type="none" w="sm" len="sm"/>
            </a:ln>
          </p:spPr>
          <p:txBody>
            <a:bodyPr spcFirstLastPara="1" wrap="square" lIns="68569" tIns="68569" rIns="68569" bIns="68569" anchor="ctr" anchorCtr="0">
              <a:noAutofit/>
            </a:bodyPr>
            <a:lstStyle/>
            <a:p>
              <a:pPr>
                <a:buClr>
                  <a:srgbClr val="000000"/>
                </a:buClr>
                <a:buSzPts val="1400"/>
              </a:pPr>
              <a:endParaRPr sz="1050" dirty="0">
                <a:solidFill>
                  <a:srgbClr val="000000"/>
                </a:solidFill>
                <a:highlight>
                  <a:srgbClr val="1E497D"/>
                </a:highlight>
                <a:latin typeface="Arial"/>
                <a:ea typeface="Arial"/>
                <a:cs typeface="Arial"/>
                <a:sym typeface="Arial"/>
              </a:endParaRPr>
            </a:p>
          </p:txBody>
        </p:sp>
        <p:sp>
          <p:nvSpPr>
            <p:cNvPr id="326" name="Google Shape;326;p8"/>
            <p:cNvSpPr txBox="1"/>
            <p:nvPr/>
          </p:nvSpPr>
          <p:spPr>
            <a:xfrm>
              <a:off x="0" y="1525534"/>
              <a:ext cx="3000300" cy="1984298"/>
            </a:xfrm>
            <a:prstGeom prst="rect">
              <a:avLst/>
            </a:prstGeom>
            <a:noFill/>
            <a:ln>
              <a:noFill/>
            </a:ln>
          </p:spPr>
          <p:txBody>
            <a:bodyPr spcFirstLastPara="1" wrap="square" lIns="175425" tIns="247650" rIns="175425" bIns="247650" anchor="t" anchorCtr="0">
              <a:noAutofit/>
            </a:bodyPr>
            <a:lstStyle/>
            <a:p>
              <a:pPr algn="ctr">
                <a:lnSpc>
                  <a:spcPct val="90000"/>
                </a:lnSpc>
                <a:buClr>
                  <a:schemeClr val="dk1"/>
                </a:buClr>
                <a:buSzPts val="1900"/>
              </a:pPr>
              <a:r>
                <a:rPr lang="en-US" dirty="0">
                  <a:solidFill>
                    <a:schemeClr val="dk1"/>
                  </a:solidFill>
                  <a:latin typeface="Libre Franklin"/>
                  <a:ea typeface="Libre Franklin"/>
                  <a:cs typeface="Libre Franklin"/>
                  <a:sym typeface="Libre Franklin"/>
                </a:rPr>
                <a:t>Stage 1:  </a:t>
              </a:r>
            </a:p>
            <a:p>
              <a:pPr algn="ctr">
                <a:lnSpc>
                  <a:spcPct val="90000"/>
                </a:lnSpc>
                <a:buSzPts val="1900"/>
              </a:pPr>
              <a:r>
                <a:rPr lang="en-US" dirty="0">
                  <a:solidFill>
                    <a:schemeClr val="dk1"/>
                  </a:solidFill>
                  <a:latin typeface="Libre Franklin"/>
                  <a:ea typeface="Libre Franklin"/>
                  <a:cs typeface="Libre Franklin"/>
                  <a:sym typeface="Libre Franklin"/>
                </a:rPr>
                <a:t>Use </a:t>
              </a:r>
              <a:r>
                <a:rPr lang="en-US" b="1" dirty="0">
                  <a:solidFill>
                    <a:schemeClr val="dk1"/>
                  </a:solidFill>
                  <a:latin typeface="Libre Franklin"/>
                  <a:ea typeface="Libre Franklin"/>
                  <a:cs typeface="Libre Franklin"/>
                  <a:sym typeface="Libre Franklin"/>
                </a:rPr>
                <a:t>multiple measures to identify which students may need support</a:t>
              </a:r>
              <a:endParaRPr lang="en-US" b="1" dirty="0">
                <a:solidFill>
                  <a:schemeClr val="dk1"/>
                </a:solidFill>
                <a:latin typeface="Libre Franklin"/>
                <a:ea typeface="Libre Franklin"/>
                <a:cs typeface="Libre Franklin"/>
              </a:endParaRPr>
            </a:p>
          </p:txBody>
        </p:sp>
        <p:sp>
          <p:nvSpPr>
            <p:cNvPr id="327" name="Google Shape;327;p8"/>
            <p:cNvSpPr/>
            <p:nvPr/>
          </p:nvSpPr>
          <p:spPr>
            <a:xfrm>
              <a:off x="962977" y="358139"/>
              <a:ext cx="1074300" cy="1074300"/>
            </a:xfrm>
            <a:prstGeom prst="ellipse">
              <a:avLst/>
            </a:prstGeom>
            <a:solidFill>
              <a:schemeClr val="accent5"/>
            </a:solidFill>
            <a:ln w="34925" cap="flat" cmpd="sng">
              <a:solidFill>
                <a:schemeClr val="accent5"/>
              </a:solidFill>
              <a:prstDash val="solid"/>
              <a:round/>
              <a:headEnd type="none" w="sm" len="sm"/>
              <a:tailEnd type="none" w="sm" len="sm"/>
            </a:ln>
          </p:spPr>
          <p:txBody>
            <a:bodyPr spcFirstLastPara="1" wrap="square" lIns="68569" tIns="68569" rIns="68569" bIns="68569" anchor="ctr" anchorCtr="0">
              <a:noAutofit/>
            </a:bodyPr>
            <a:lstStyle/>
            <a:p>
              <a:pPr>
                <a:buClr>
                  <a:srgbClr val="000000"/>
                </a:buClr>
                <a:buSzPts val="1400"/>
              </a:pPr>
              <a:endParaRPr sz="1050">
                <a:solidFill>
                  <a:srgbClr val="000000"/>
                </a:solidFill>
                <a:latin typeface="Arial"/>
                <a:ea typeface="Arial"/>
                <a:cs typeface="Arial"/>
                <a:sym typeface="Arial"/>
              </a:endParaRPr>
            </a:p>
          </p:txBody>
        </p:sp>
        <p:sp>
          <p:nvSpPr>
            <p:cNvPr id="328" name="Google Shape;328;p8"/>
            <p:cNvSpPr txBox="1"/>
            <p:nvPr/>
          </p:nvSpPr>
          <p:spPr>
            <a:xfrm>
              <a:off x="1120322" y="515484"/>
              <a:ext cx="759600" cy="759600"/>
            </a:xfrm>
            <a:prstGeom prst="rect">
              <a:avLst/>
            </a:prstGeom>
            <a:noFill/>
            <a:ln>
              <a:noFill/>
            </a:ln>
          </p:spPr>
          <p:txBody>
            <a:bodyPr spcFirstLastPara="1" wrap="square" lIns="62813" tIns="9525" rIns="62813" bIns="9525" anchor="ctr" anchorCtr="0">
              <a:noAutofit/>
            </a:bodyPr>
            <a:lstStyle/>
            <a:p>
              <a:pPr algn="ctr">
                <a:lnSpc>
                  <a:spcPct val="90000"/>
                </a:lnSpc>
                <a:buClr>
                  <a:schemeClr val="lt1"/>
                </a:buClr>
                <a:buSzPts val="4800"/>
              </a:pPr>
              <a:r>
                <a:rPr lang="en-US" sz="3600">
                  <a:solidFill>
                    <a:schemeClr val="lt1"/>
                  </a:solidFill>
                  <a:latin typeface="Libre Franklin"/>
                  <a:ea typeface="Libre Franklin"/>
                  <a:cs typeface="Libre Franklin"/>
                  <a:sym typeface="Libre Franklin"/>
                </a:rPr>
                <a:t>1</a:t>
              </a:r>
              <a:endParaRPr sz="1050">
                <a:solidFill>
                  <a:srgbClr val="000000"/>
                </a:solidFill>
                <a:latin typeface="Arial"/>
                <a:ea typeface="Arial"/>
                <a:cs typeface="Arial"/>
                <a:sym typeface="Arial"/>
              </a:endParaRPr>
            </a:p>
          </p:txBody>
        </p:sp>
        <p:sp>
          <p:nvSpPr>
            <p:cNvPr id="329" name="Google Shape;329;p8"/>
            <p:cNvSpPr/>
            <p:nvPr/>
          </p:nvSpPr>
          <p:spPr>
            <a:xfrm>
              <a:off x="0" y="3581328"/>
              <a:ext cx="3000300" cy="0"/>
            </a:xfrm>
            <a:prstGeom prst="rect">
              <a:avLst/>
            </a:prstGeom>
            <a:solidFill>
              <a:srgbClr val="5B5B5B"/>
            </a:solidFill>
            <a:ln w="34925" cap="flat" cmpd="sng">
              <a:solidFill>
                <a:srgbClr val="5B5B5B"/>
              </a:solidFill>
              <a:prstDash val="solid"/>
              <a:round/>
              <a:headEnd type="none" w="sm" len="sm"/>
              <a:tailEnd type="none" w="sm" len="sm"/>
            </a:ln>
          </p:spPr>
          <p:txBody>
            <a:bodyPr spcFirstLastPara="1" wrap="square" lIns="68569" tIns="68569" rIns="68569" bIns="68569" anchor="ctr" anchorCtr="0">
              <a:noAutofit/>
            </a:bodyPr>
            <a:lstStyle/>
            <a:p>
              <a:pPr>
                <a:buClr>
                  <a:srgbClr val="000000"/>
                </a:buClr>
                <a:buSzPts val="1400"/>
              </a:pPr>
              <a:endParaRPr sz="1050">
                <a:solidFill>
                  <a:srgbClr val="000000"/>
                </a:solidFill>
                <a:latin typeface="Arial"/>
                <a:ea typeface="Arial"/>
                <a:cs typeface="Arial"/>
                <a:sym typeface="Arial"/>
              </a:endParaRPr>
            </a:p>
          </p:txBody>
        </p:sp>
        <p:sp>
          <p:nvSpPr>
            <p:cNvPr id="330" name="Google Shape;330;p8"/>
            <p:cNvSpPr/>
            <p:nvPr/>
          </p:nvSpPr>
          <p:spPr>
            <a:xfrm>
              <a:off x="3300412" y="0"/>
              <a:ext cx="3000300" cy="3581400"/>
            </a:xfrm>
            <a:prstGeom prst="rect">
              <a:avLst/>
            </a:prstGeom>
            <a:solidFill>
              <a:srgbClr val="CFCFCF">
                <a:alpha val="89410"/>
              </a:srgbClr>
            </a:solidFill>
            <a:ln w="34925" cap="flat" cmpd="sng">
              <a:solidFill>
                <a:srgbClr val="CFCFCF">
                  <a:alpha val="89410"/>
                </a:srgbClr>
              </a:solidFill>
              <a:prstDash val="solid"/>
              <a:round/>
              <a:headEnd type="none" w="sm" len="sm"/>
              <a:tailEnd type="none" w="sm" len="sm"/>
            </a:ln>
          </p:spPr>
          <p:txBody>
            <a:bodyPr spcFirstLastPara="1" wrap="square" lIns="68569" tIns="68569" rIns="68569" bIns="68569" anchor="ctr" anchorCtr="0">
              <a:noAutofit/>
            </a:bodyPr>
            <a:lstStyle/>
            <a:p>
              <a:pPr>
                <a:buClr>
                  <a:srgbClr val="000000"/>
                </a:buClr>
                <a:buSzPts val="1400"/>
              </a:pPr>
              <a:endParaRPr sz="1050">
                <a:solidFill>
                  <a:srgbClr val="000000"/>
                </a:solidFill>
                <a:latin typeface="Arial"/>
                <a:ea typeface="Arial"/>
                <a:cs typeface="Arial"/>
                <a:sym typeface="Arial"/>
              </a:endParaRPr>
            </a:p>
          </p:txBody>
        </p:sp>
        <p:sp>
          <p:nvSpPr>
            <p:cNvPr id="331" name="Google Shape;331;p8"/>
            <p:cNvSpPr txBox="1"/>
            <p:nvPr/>
          </p:nvSpPr>
          <p:spPr>
            <a:xfrm>
              <a:off x="3300412" y="1589784"/>
              <a:ext cx="3000300" cy="1920049"/>
            </a:xfrm>
            <a:prstGeom prst="rect">
              <a:avLst/>
            </a:prstGeom>
            <a:noFill/>
            <a:ln>
              <a:noFill/>
            </a:ln>
          </p:spPr>
          <p:txBody>
            <a:bodyPr spcFirstLastPara="1" wrap="square" lIns="175425" tIns="247650" rIns="175425" bIns="247650" anchor="t" anchorCtr="0">
              <a:noAutofit/>
            </a:bodyPr>
            <a:lstStyle/>
            <a:p>
              <a:pPr algn="ctr">
                <a:lnSpc>
                  <a:spcPct val="90000"/>
                </a:lnSpc>
                <a:buClr>
                  <a:schemeClr val="dk1"/>
                </a:buClr>
                <a:buSzPts val="1900"/>
              </a:pPr>
              <a:r>
                <a:rPr lang="en-US" dirty="0">
                  <a:solidFill>
                    <a:schemeClr val="dk1"/>
                  </a:solidFill>
                  <a:latin typeface="Libre Franklin"/>
                  <a:ea typeface="Libre Franklin"/>
                  <a:cs typeface="Libre Franklin"/>
                  <a:sym typeface="Libre Franklin"/>
                </a:rPr>
                <a:t>Stage 2:  </a:t>
              </a:r>
            </a:p>
            <a:p>
              <a:pPr algn="ctr">
                <a:lnSpc>
                  <a:spcPct val="90000"/>
                </a:lnSpc>
                <a:buSzPts val="1900"/>
              </a:pPr>
              <a:r>
                <a:rPr lang="en-US" dirty="0">
                  <a:solidFill>
                    <a:schemeClr val="dk1"/>
                  </a:solidFill>
                  <a:latin typeface="Libre Franklin"/>
                  <a:ea typeface="Libre Franklin"/>
                  <a:cs typeface="Libre Franklin"/>
                  <a:sym typeface="Libre Franklin"/>
                </a:rPr>
                <a:t>Use </a:t>
              </a:r>
              <a:r>
                <a:rPr lang="en-US" b="1" dirty="0">
                  <a:solidFill>
                    <a:schemeClr val="dk1"/>
                  </a:solidFill>
                  <a:latin typeface="Libre Franklin"/>
                  <a:ea typeface="Libre Franklin"/>
                  <a:cs typeface="Libre Franklin"/>
                  <a:sym typeface="Libre Franklin"/>
                </a:rPr>
                <a:t>multiple measures to verify specific areas of concern</a:t>
              </a:r>
              <a:endParaRPr lang="en-US" b="1" dirty="0">
                <a:solidFill>
                  <a:schemeClr val="dk1"/>
                </a:solidFill>
                <a:latin typeface="Libre Franklin"/>
                <a:ea typeface="Libre Franklin"/>
                <a:cs typeface="Libre Franklin"/>
              </a:endParaRPr>
            </a:p>
          </p:txBody>
        </p:sp>
        <p:sp>
          <p:nvSpPr>
            <p:cNvPr id="332" name="Google Shape;332;p8"/>
            <p:cNvSpPr/>
            <p:nvPr/>
          </p:nvSpPr>
          <p:spPr>
            <a:xfrm>
              <a:off x="4263389" y="358139"/>
              <a:ext cx="1074300" cy="1074300"/>
            </a:xfrm>
            <a:prstGeom prst="ellipse">
              <a:avLst/>
            </a:prstGeom>
            <a:solidFill>
              <a:schemeClr val="accent4">
                <a:lumMod val="20000"/>
                <a:lumOff val="80000"/>
              </a:schemeClr>
            </a:solidFill>
            <a:ln w="34925" cap="flat" cmpd="sng">
              <a:solidFill>
                <a:srgbClr val="575757"/>
              </a:solidFill>
              <a:prstDash val="solid"/>
              <a:round/>
              <a:headEnd type="none" w="sm" len="sm"/>
              <a:tailEnd type="none" w="sm" len="sm"/>
            </a:ln>
          </p:spPr>
          <p:txBody>
            <a:bodyPr spcFirstLastPara="1" wrap="square" lIns="68569" tIns="68569" rIns="68569" bIns="68569" anchor="ctr" anchorCtr="0">
              <a:noAutofit/>
            </a:bodyPr>
            <a:lstStyle/>
            <a:p>
              <a:pPr>
                <a:buClr>
                  <a:srgbClr val="000000"/>
                </a:buClr>
                <a:buSzPts val="1400"/>
              </a:pPr>
              <a:endParaRPr sz="1050" dirty="0">
                <a:solidFill>
                  <a:srgbClr val="000000"/>
                </a:solidFill>
                <a:latin typeface="Arial"/>
                <a:ea typeface="Arial"/>
                <a:cs typeface="Arial"/>
                <a:sym typeface="Arial"/>
              </a:endParaRPr>
            </a:p>
          </p:txBody>
        </p:sp>
        <p:sp>
          <p:nvSpPr>
            <p:cNvPr id="333" name="Google Shape;333;p8"/>
            <p:cNvSpPr txBox="1"/>
            <p:nvPr/>
          </p:nvSpPr>
          <p:spPr>
            <a:xfrm>
              <a:off x="4420734" y="515484"/>
              <a:ext cx="759600" cy="759600"/>
            </a:xfrm>
            <a:prstGeom prst="rect">
              <a:avLst/>
            </a:prstGeom>
            <a:noFill/>
            <a:ln>
              <a:noFill/>
            </a:ln>
          </p:spPr>
          <p:txBody>
            <a:bodyPr spcFirstLastPara="1" wrap="square" lIns="62813" tIns="9525" rIns="62813" bIns="9525" anchor="ctr" anchorCtr="0">
              <a:noAutofit/>
            </a:bodyPr>
            <a:lstStyle/>
            <a:p>
              <a:pPr algn="ctr">
                <a:lnSpc>
                  <a:spcPct val="90000"/>
                </a:lnSpc>
                <a:buClr>
                  <a:schemeClr val="lt1"/>
                </a:buClr>
                <a:buSzPts val="4800"/>
              </a:pPr>
              <a:r>
                <a:rPr lang="en-US" sz="3600" dirty="0">
                  <a:latin typeface="Libre Franklin"/>
                  <a:ea typeface="Libre Franklin"/>
                  <a:cs typeface="Libre Franklin"/>
                  <a:sym typeface="Libre Franklin"/>
                </a:rPr>
                <a:t>2</a:t>
              </a:r>
              <a:endParaRPr sz="1050" dirty="0">
                <a:latin typeface="Arial"/>
                <a:ea typeface="Arial"/>
                <a:cs typeface="Arial"/>
                <a:sym typeface="Arial"/>
              </a:endParaRPr>
            </a:p>
          </p:txBody>
        </p:sp>
        <p:sp>
          <p:nvSpPr>
            <p:cNvPr id="334" name="Google Shape;334;p8"/>
            <p:cNvSpPr/>
            <p:nvPr/>
          </p:nvSpPr>
          <p:spPr>
            <a:xfrm>
              <a:off x="3300412" y="3581328"/>
              <a:ext cx="3000300" cy="0"/>
            </a:xfrm>
            <a:prstGeom prst="rect">
              <a:avLst/>
            </a:prstGeom>
            <a:solidFill>
              <a:srgbClr val="545454"/>
            </a:solidFill>
            <a:ln w="34925" cap="flat" cmpd="sng">
              <a:solidFill>
                <a:srgbClr val="545454"/>
              </a:solidFill>
              <a:prstDash val="solid"/>
              <a:round/>
              <a:headEnd type="none" w="sm" len="sm"/>
              <a:tailEnd type="none" w="sm" len="sm"/>
            </a:ln>
          </p:spPr>
          <p:txBody>
            <a:bodyPr spcFirstLastPara="1" wrap="square" lIns="68569" tIns="68569" rIns="68569" bIns="68569" anchor="ctr" anchorCtr="0">
              <a:noAutofit/>
            </a:bodyPr>
            <a:lstStyle/>
            <a:p>
              <a:pPr>
                <a:buClr>
                  <a:srgbClr val="000000"/>
                </a:buClr>
                <a:buSzPts val="1400"/>
              </a:pPr>
              <a:endParaRPr sz="1050">
                <a:solidFill>
                  <a:srgbClr val="000000"/>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0482DBD2-B0FF-A8AC-E455-DE4379F25C7C}"/>
              </a:ext>
            </a:extLst>
          </p:cNvPr>
          <p:cNvGraphicFramePr>
            <a:graphicFrameLocks noGrp="1"/>
          </p:cNvGraphicFramePr>
          <p:nvPr>
            <p:extLst>
              <p:ext uri="{D42A27DB-BD31-4B8C-83A1-F6EECF244321}">
                <p14:modId xmlns:p14="http://schemas.microsoft.com/office/powerpoint/2010/main" val="3710788075"/>
              </p:ext>
            </p:extLst>
          </p:nvPr>
        </p:nvGraphicFramePr>
        <p:xfrm>
          <a:off x="725781" y="778925"/>
          <a:ext cx="7792668" cy="4218922"/>
        </p:xfrm>
        <a:graphic>
          <a:graphicData uri="http://schemas.openxmlformats.org/drawingml/2006/table">
            <a:tbl>
              <a:tblPr firstRow="1" bandRow="1">
                <a:tableStyleId>{5C22544A-7EE6-4342-B048-85BDC9FD1C3A}</a:tableStyleId>
              </a:tblPr>
              <a:tblGrid>
                <a:gridCol w="3896334">
                  <a:extLst>
                    <a:ext uri="{9D8B030D-6E8A-4147-A177-3AD203B41FA5}">
                      <a16:colId xmlns:a16="http://schemas.microsoft.com/office/drawing/2014/main" val="501224282"/>
                    </a:ext>
                  </a:extLst>
                </a:gridCol>
                <a:gridCol w="3896334">
                  <a:extLst>
                    <a:ext uri="{9D8B030D-6E8A-4147-A177-3AD203B41FA5}">
                      <a16:colId xmlns:a16="http://schemas.microsoft.com/office/drawing/2014/main" val="3722606541"/>
                    </a:ext>
                  </a:extLst>
                </a:gridCol>
              </a:tblGrid>
              <a:tr h="372257">
                <a:tc gridSpan="2">
                  <a:txBody>
                    <a:bodyPr/>
                    <a:lstStyle/>
                    <a:p>
                      <a:pPr algn="ctr"/>
                      <a:r>
                        <a:rPr lang="en-US" sz="1800" dirty="0"/>
                        <a:t>Sources of data to identify students (stage 1)</a:t>
                      </a:r>
                    </a:p>
                  </a:txBody>
                  <a:tcPr/>
                </a:tc>
                <a:tc hMerge="1">
                  <a:txBody>
                    <a:bodyPr/>
                    <a:lstStyle/>
                    <a:p>
                      <a:endParaRPr lang="en-US" dirty="0"/>
                    </a:p>
                  </a:txBody>
                  <a:tcPr/>
                </a:tc>
                <a:extLst>
                  <a:ext uri="{0D108BD9-81ED-4DB2-BD59-A6C34878D82A}">
                    <a16:rowId xmlns:a16="http://schemas.microsoft.com/office/drawing/2014/main" val="192859989"/>
                  </a:ext>
                </a:extLst>
              </a:tr>
              <a:tr h="670064">
                <a:tc>
                  <a:txBody>
                    <a:bodyPr/>
                    <a:lstStyle/>
                    <a:p>
                      <a:pPr algn="ctr"/>
                      <a:r>
                        <a:rPr lang="en-US" sz="1600" b="1" dirty="0"/>
                        <a:t>SEB Screening Approaches</a:t>
                      </a:r>
                    </a:p>
                  </a:txBody>
                  <a:tcPr/>
                </a:tc>
                <a:tc>
                  <a:txBody>
                    <a:bodyPr/>
                    <a:lstStyle/>
                    <a:p>
                      <a:pPr algn="ctr"/>
                      <a:r>
                        <a:rPr lang="en-US" sz="1600" b="1" dirty="0">
                          <a:solidFill>
                            <a:schemeClr val="tx1"/>
                          </a:solidFill>
                        </a:rPr>
                        <a:t>Academic Screening Approaches</a:t>
                      </a:r>
                    </a:p>
                  </a:txBody>
                  <a:tcPr>
                    <a:solidFill>
                      <a:schemeClr val="accent2">
                        <a:lumMod val="20000"/>
                        <a:lumOff val="80000"/>
                      </a:schemeClr>
                    </a:solidFill>
                  </a:tcPr>
                </a:tc>
                <a:extLst>
                  <a:ext uri="{0D108BD9-81ED-4DB2-BD59-A6C34878D82A}">
                    <a16:rowId xmlns:a16="http://schemas.microsoft.com/office/drawing/2014/main" val="3052811028"/>
                  </a:ext>
                </a:extLst>
              </a:tr>
              <a:tr h="653519">
                <a:tc>
                  <a:txBody>
                    <a:bodyPr/>
                    <a:lstStyle/>
                    <a:p>
                      <a:pPr marL="0" marR="0" lvl="0" indent="0" algn="l" defTabSz="514337" rtl="0" eaLnBrk="1" fontAlgn="auto" latinLnBrk="0" hangingPunct="1">
                        <a:lnSpc>
                          <a:spcPct val="100000"/>
                        </a:lnSpc>
                        <a:spcBef>
                          <a:spcPts val="0"/>
                        </a:spcBef>
                        <a:spcAft>
                          <a:spcPts val="0"/>
                        </a:spcAft>
                        <a:buClrTx/>
                        <a:buSzTx/>
                        <a:buFontTx/>
                        <a:buNone/>
                        <a:tabLst/>
                        <a:defRPr/>
                      </a:pPr>
                      <a:r>
                        <a:rPr lang="en-US" sz="1600" dirty="0"/>
                        <a:t>School wide data with decision rules </a:t>
                      </a:r>
                    </a:p>
                    <a:p>
                      <a:endParaRPr lang="en-US" sz="1600" dirty="0"/>
                    </a:p>
                  </a:txBody>
                  <a:tcPr/>
                </a:tc>
                <a:tc>
                  <a:txBody>
                    <a:bodyPr/>
                    <a:lstStyle/>
                    <a:p>
                      <a:r>
                        <a:rPr lang="en-US" sz="1600" dirty="0">
                          <a:solidFill>
                            <a:schemeClr val="tx1"/>
                          </a:solidFill>
                        </a:rPr>
                        <a:t>School wide data with decision rules</a:t>
                      </a:r>
                    </a:p>
                  </a:txBody>
                  <a:tcPr>
                    <a:solidFill>
                      <a:schemeClr val="accent2">
                        <a:lumMod val="20000"/>
                        <a:lumOff val="80000"/>
                      </a:schemeClr>
                    </a:solidFill>
                  </a:tcPr>
                </a:tc>
                <a:extLst>
                  <a:ext uri="{0D108BD9-81ED-4DB2-BD59-A6C34878D82A}">
                    <a16:rowId xmlns:a16="http://schemas.microsoft.com/office/drawing/2014/main" val="1107425510"/>
                  </a:ext>
                </a:extLst>
              </a:tr>
              <a:tr h="537706">
                <a:tc>
                  <a:txBody>
                    <a:bodyPr/>
                    <a:lstStyle/>
                    <a:p>
                      <a:r>
                        <a:rPr lang="en-US" sz="1600" dirty="0"/>
                        <a:t>Family and educator referrals </a:t>
                      </a:r>
                    </a:p>
                  </a:txBody>
                  <a:tcPr/>
                </a:tc>
                <a:tc>
                  <a:txBody>
                    <a:bodyPr/>
                    <a:lstStyle/>
                    <a:p>
                      <a:r>
                        <a:rPr lang="en-US" sz="1600" dirty="0">
                          <a:solidFill>
                            <a:schemeClr val="tx1"/>
                          </a:solidFill>
                        </a:rPr>
                        <a:t>Family and educator referrals</a:t>
                      </a:r>
                    </a:p>
                  </a:txBody>
                  <a:tcPr>
                    <a:solidFill>
                      <a:schemeClr val="accent2">
                        <a:lumMod val="20000"/>
                        <a:lumOff val="80000"/>
                      </a:schemeClr>
                    </a:solidFill>
                  </a:tcPr>
                </a:tc>
                <a:extLst>
                  <a:ext uri="{0D108BD9-81ED-4DB2-BD59-A6C34878D82A}">
                    <a16:rowId xmlns:a16="http://schemas.microsoft.com/office/drawing/2014/main" val="162953232"/>
                  </a:ext>
                </a:extLst>
              </a:tr>
              <a:tr h="992688">
                <a:tc>
                  <a:txBody>
                    <a:bodyPr/>
                    <a:lstStyle/>
                    <a:p>
                      <a:pPr lvl="0">
                        <a:buNone/>
                      </a:pPr>
                      <a:r>
                        <a:rPr lang="en-US" sz="1600" dirty="0"/>
                        <a:t>Brief norm or criterion referenced ratings of universally supported behaviors, mind-sets or competencies</a:t>
                      </a:r>
                      <a:endParaRPr lang="en-US" dirty="0"/>
                    </a:p>
                  </a:txBody>
                  <a:tcPr/>
                </a:tc>
                <a:tc>
                  <a:txBody>
                    <a:bodyPr/>
                    <a:lstStyle/>
                    <a:p>
                      <a:pPr lvl="0">
                        <a:buNone/>
                      </a:pPr>
                      <a:r>
                        <a:rPr lang="en-US" sz="1600" dirty="0">
                          <a:solidFill>
                            <a:schemeClr val="tx1"/>
                          </a:solidFill>
                        </a:rPr>
                        <a:t>Brief direct measures of universally supported academic skills </a:t>
                      </a:r>
                      <a:endParaRPr lang="en-US" dirty="0"/>
                    </a:p>
                  </a:txBody>
                  <a:tcPr>
                    <a:solidFill>
                      <a:schemeClr val="accent2">
                        <a:lumMod val="20000"/>
                        <a:lumOff val="80000"/>
                      </a:schemeClr>
                    </a:solidFill>
                  </a:tcPr>
                </a:tc>
                <a:extLst>
                  <a:ext uri="{0D108BD9-81ED-4DB2-BD59-A6C34878D82A}">
                    <a16:rowId xmlns:a16="http://schemas.microsoft.com/office/drawing/2014/main" val="1461464296"/>
                  </a:ext>
                </a:extLst>
              </a:tr>
              <a:tr h="992688">
                <a:tc>
                  <a:txBody>
                    <a:bodyPr/>
                    <a:lstStyle/>
                    <a:p>
                      <a:pPr lvl="0">
                        <a:buNone/>
                      </a:pPr>
                      <a:r>
                        <a:rPr lang="en-US" sz="1600" dirty="0"/>
                        <a:t>Brief surveys/questionnaires</a:t>
                      </a:r>
                      <a:endParaRPr lang="en-US" dirty="0"/>
                    </a:p>
                  </a:txBody>
                  <a:tcPr/>
                </a:tc>
                <a:tc>
                  <a:txBody>
                    <a:bodyPr/>
                    <a:lstStyle/>
                    <a:p>
                      <a:pPr lvl="0">
                        <a:buNone/>
                      </a:pPr>
                      <a:r>
                        <a:rPr lang="en-US" sz="1600" dirty="0">
                          <a:solidFill>
                            <a:schemeClr val="tx1"/>
                          </a:solidFill>
                        </a:rPr>
                        <a:t>Brief surveys/questionnaires</a:t>
                      </a:r>
                      <a:endParaRPr lang="en-US" dirty="0"/>
                    </a:p>
                  </a:txBody>
                  <a:tcPr>
                    <a:solidFill>
                      <a:schemeClr val="accent2">
                        <a:lumMod val="20000"/>
                        <a:lumOff val="80000"/>
                      </a:schemeClr>
                    </a:solidFill>
                  </a:tcPr>
                </a:tc>
                <a:extLst>
                  <a:ext uri="{0D108BD9-81ED-4DB2-BD59-A6C34878D82A}">
                    <a16:rowId xmlns:a16="http://schemas.microsoft.com/office/drawing/2014/main" val="546411125"/>
                  </a:ext>
                </a:extLst>
              </a:tr>
            </a:tbl>
          </a:graphicData>
        </a:graphic>
      </p:graphicFrame>
      <p:cxnSp>
        <p:nvCxnSpPr>
          <p:cNvPr id="4" name="Straight Connector 3">
            <a:extLst>
              <a:ext uri="{FF2B5EF4-FFF2-40B4-BE49-F238E27FC236}">
                <a16:creationId xmlns:a16="http://schemas.microsoft.com/office/drawing/2014/main" id="{F027E23F-C57B-086E-3D55-F8FF5C419C5D}"/>
              </a:ext>
            </a:extLst>
          </p:cNvPr>
          <p:cNvCxnSpPr>
            <a:cxnSpLocks/>
          </p:cNvCxnSpPr>
          <p:nvPr/>
        </p:nvCxnSpPr>
        <p:spPr>
          <a:xfrm>
            <a:off x="4608754" y="1125990"/>
            <a:ext cx="2440" cy="3863772"/>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2819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graphicFrame>
        <p:nvGraphicFramePr>
          <p:cNvPr id="4" name="Table 2">
            <a:extLst>
              <a:ext uri="{FF2B5EF4-FFF2-40B4-BE49-F238E27FC236}">
                <a16:creationId xmlns:a16="http://schemas.microsoft.com/office/drawing/2014/main" id="{6EC0F499-2A21-F77C-4A79-778B18139009}"/>
              </a:ext>
            </a:extLst>
          </p:cNvPr>
          <p:cNvGraphicFramePr>
            <a:graphicFrameLocks noGrp="1"/>
          </p:cNvGraphicFramePr>
          <p:nvPr>
            <p:extLst>
              <p:ext uri="{D42A27DB-BD31-4B8C-83A1-F6EECF244321}">
                <p14:modId xmlns:p14="http://schemas.microsoft.com/office/powerpoint/2010/main" val="3396422075"/>
              </p:ext>
            </p:extLst>
          </p:nvPr>
        </p:nvGraphicFramePr>
        <p:xfrm>
          <a:off x="907704" y="1057228"/>
          <a:ext cx="7303466" cy="3949648"/>
        </p:xfrm>
        <a:graphic>
          <a:graphicData uri="http://schemas.openxmlformats.org/drawingml/2006/table">
            <a:tbl>
              <a:tblPr firstRow="1" bandRow="1">
                <a:tableStyleId>{5C22544A-7EE6-4342-B048-85BDC9FD1C3A}</a:tableStyleId>
              </a:tblPr>
              <a:tblGrid>
                <a:gridCol w="3651733">
                  <a:extLst>
                    <a:ext uri="{9D8B030D-6E8A-4147-A177-3AD203B41FA5}">
                      <a16:colId xmlns:a16="http://schemas.microsoft.com/office/drawing/2014/main" val="501224282"/>
                    </a:ext>
                  </a:extLst>
                </a:gridCol>
                <a:gridCol w="3651733">
                  <a:extLst>
                    <a:ext uri="{9D8B030D-6E8A-4147-A177-3AD203B41FA5}">
                      <a16:colId xmlns:a16="http://schemas.microsoft.com/office/drawing/2014/main" val="3722606541"/>
                    </a:ext>
                  </a:extLst>
                </a:gridCol>
              </a:tblGrid>
              <a:tr h="431800">
                <a:tc gridSpan="2">
                  <a:txBody>
                    <a:bodyPr/>
                    <a:lstStyle/>
                    <a:p>
                      <a:pPr algn="ctr"/>
                      <a:r>
                        <a:rPr lang="en-US" sz="1800" dirty="0"/>
                        <a:t>Sources of data to verify areas of need (stage 2)</a:t>
                      </a:r>
                      <a:endParaRPr lang="en-US" dirty="0"/>
                    </a:p>
                  </a:txBody>
                  <a:tcPr/>
                </a:tc>
                <a:tc hMerge="1">
                  <a:txBody>
                    <a:bodyPr/>
                    <a:lstStyle/>
                    <a:p>
                      <a:endParaRPr lang="en-US" dirty="0"/>
                    </a:p>
                  </a:txBody>
                  <a:tcPr/>
                </a:tc>
                <a:extLst>
                  <a:ext uri="{0D108BD9-81ED-4DB2-BD59-A6C34878D82A}">
                    <a16:rowId xmlns:a16="http://schemas.microsoft.com/office/drawing/2014/main" val="192859989"/>
                  </a:ext>
                </a:extLst>
              </a:tr>
              <a:tr h="422585">
                <a:tc>
                  <a:txBody>
                    <a:bodyPr/>
                    <a:lstStyle/>
                    <a:p>
                      <a:pPr algn="ctr"/>
                      <a:r>
                        <a:rPr lang="en-US" sz="1600" b="1" dirty="0"/>
                        <a:t>Examples of SEB data to analyze</a:t>
                      </a:r>
                    </a:p>
                  </a:txBody>
                  <a:tcPr/>
                </a:tc>
                <a:tc>
                  <a:txBody>
                    <a:bodyPr/>
                    <a:lstStyle/>
                    <a:p>
                      <a:pPr algn="ctr"/>
                      <a:r>
                        <a:rPr lang="en-US" sz="1600" b="1" dirty="0">
                          <a:solidFill>
                            <a:schemeClr val="tx1"/>
                          </a:solidFill>
                        </a:rPr>
                        <a:t>Examples of academic data to analyze</a:t>
                      </a:r>
                    </a:p>
                  </a:txBody>
                  <a:tcPr>
                    <a:solidFill>
                      <a:schemeClr val="accent2">
                        <a:lumMod val="20000"/>
                        <a:lumOff val="80000"/>
                      </a:schemeClr>
                    </a:solidFill>
                  </a:tcPr>
                </a:tc>
                <a:extLst>
                  <a:ext uri="{0D108BD9-81ED-4DB2-BD59-A6C34878D82A}">
                    <a16:rowId xmlns:a16="http://schemas.microsoft.com/office/drawing/2014/main" val="3052811028"/>
                  </a:ext>
                </a:extLst>
              </a:tr>
              <a:tr h="968375">
                <a:tc>
                  <a:txBody>
                    <a:bodyPr/>
                    <a:lstStyle/>
                    <a:p>
                      <a:pPr marL="0" marR="0" lvl="0" indent="0" algn="l" rtl="0" eaLnBrk="1" fontAlgn="auto" latinLnBrk="0" hangingPunct="1">
                        <a:lnSpc>
                          <a:spcPct val="100000"/>
                        </a:lnSpc>
                        <a:spcBef>
                          <a:spcPts val="0"/>
                        </a:spcBef>
                        <a:spcAft>
                          <a:spcPts val="0"/>
                        </a:spcAft>
                        <a:buClrTx/>
                        <a:buSzTx/>
                        <a:buFontTx/>
                        <a:buNone/>
                      </a:pPr>
                      <a:r>
                        <a:rPr lang="en-US" sz="1600" dirty="0"/>
                        <a:t>Review of existing supports and progress monitoring</a:t>
                      </a:r>
                    </a:p>
                    <a:p>
                      <a:endParaRPr lang="en-US" sz="1600" dirty="0"/>
                    </a:p>
                  </a:txBody>
                  <a:tcPr/>
                </a:tc>
                <a:tc>
                  <a:txBody>
                    <a:bodyPr/>
                    <a:lstStyle/>
                    <a:p>
                      <a:r>
                        <a:rPr lang="en-US" sz="1600" dirty="0">
                          <a:solidFill>
                            <a:schemeClr val="tx1"/>
                          </a:solidFill>
                        </a:rPr>
                        <a:t>Review of existing supports and progress monitoring</a:t>
                      </a:r>
                    </a:p>
                  </a:txBody>
                  <a:tcPr>
                    <a:solidFill>
                      <a:schemeClr val="accent2">
                        <a:lumMod val="20000"/>
                        <a:lumOff val="80000"/>
                      </a:schemeClr>
                    </a:solidFill>
                  </a:tcPr>
                </a:tc>
                <a:extLst>
                  <a:ext uri="{0D108BD9-81ED-4DB2-BD59-A6C34878D82A}">
                    <a16:rowId xmlns:a16="http://schemas.microsoft.com/office/drawing/2014/main" val="1107425510"/>
                  </a:ext>
                </a:extLst>
              </a:tr>
              <a:tr h="516466">
                <a:tc>
                  <a:txBody>
                    <a:bodyPr/>
                    <a:lstStyle/>
                    <a:p>
                      <a:pPr lvl="0">
                        <a:buNone/>
                      </a:pPr>
                      <a:r>
                        <a:rPr lang="en-US" sz="1600" dirty="0"/>
                        <a:t>Review of classroom performance</a:t>
                      </a:r>
                    </a:p>
                  </a:txBody>
                  <a:tcPr/>
                </a:tc>
                <a:tc>
                  <a:txBody>
                    <a:bodyPr/>
                    <a:lstStyle/>
                    <a:p>
                      <a:pPr lvl="0">
                        <a:buNone/>
                      </a:pPr>
                      <a:r>
                        <a:rPr lang="en-US" sz="1600" b="0" i="0" u="none" strike="noStrike" noProof="0" dirty="0">
                          <a:latin typeface="Calibri"/>
                        </a:rPr>
                        <a:t>Review of classroom performance</a:t>
                      </a:r>
                    </a:p>
                  </a:txBody>
                  <a:tcPr>
                    <a:solidFill>
                      <a:schemeClr val="accent2">
                        <a:lumMod val="20000"/>
                        <a:lumOff val="80000"/>
                      </a:schemeClr>
                    </a:solidFill>
                  </a:tcPr>
                </a:tc>
                <a:extLst>
                  <a:ext uri="{0D108BD9-81ED-4DB2-BD59-A6C34878D82A}">
                    <a16:rowId xmlns:a16="http://schemas.microsoft.com/office/drawing/2014/main" val="1919445496"/>
                  </a:ext>
                </a:extLst>
              </a:tr>
              <a:tr h="736599">
                <a:tc>
                  <a:txBody>
                    <a:bodyPr/>
                    <a:lstStyle/>
                    <a:p>
                      <a:pPr lvl="0">
                        <a:buNone/>
                      </a:pPr>
                      <a:r>
                        <a:rPr lang="en-US" sz="1600" dirty="0"/>
                        <a:t>Targeted screeners (e.g., PTSD screener or social skills screener)</a:t>
                      </a:r>
                      <a:endParaRPr lang="en-US"/>
                    </a:p>
                    <a:p>
                      <a:pPr lvl="0">
                        <a:buNone/>
                      </a:pPr>
                      <a:endParaRPr lang="en-US"/>
                    </a:p>
                  </a:txBody>
                  <a:tcPr/>
                </a:tc>
                <a:tc>
                  <a:txBody>
                    <a:bodyPr/>
                    <a:lstStyle/>
                    <a:p>
                      <a:pPr lvl="0" algn="l">
                        <a:lnSpc>
                          <a:spcPct val="100000"/>
                        </a:lnSpc>
                        <a:spcBef>
                          <a:spcPts val="0"/>
                        </a:spcBef>
                        <a:spcAft>
                          <a:spcPts val="0"/>
                        </a:spcAft>
                        <a:buNone/>
                      </a:pPr>
                      <a:r>
                        <a:rPr lang="en-US" sz="1600" b="0" i="0" u="none" strike="noStrike" noProof="0" dirty="0">
                          <a:solidFill>
                            <a:schemeClr val="tx1"/>
                          </a:solidFill>
                        </a:rPr>
                        <a:t>Performance on State assessments</a:t>
                      </a:r>
                    </a:p>
                  </a:txBody>
                  <a:tcPr>
                    <a:solidFill>
                      <a:schemeClr val="accent2">
                        <a:lumMod val="20000"/>
                        <a:lumOff val="80000"/>
                      </a:schemeClr>
                    </a:solidFill>
                  </a:tcPr>
                </a:tc>
                <a:extLst>
                  <a:ext uri="{0D108BD9-81ED-4DB2-BD59-A6C34878D82A}">
                    <a16:rowId xmlns:a16="http://schemas.microsoft.com/office/drawing/2014/main" val="4049690216"/>
                  </a:ext>
                </a:extLst>
              </a:tr>
              <a:tr h="873823">
                <a:tc>
                  <a:txBody>
                    <a:bodyPr/>
                    <a:lstStyle/>
                    <a:p>
                      <a:pPr lvl="0">
                        <a:buNone/>
                      </a:pPr>
                      <a:r>
                        <a:rPr lang="en-US" sz="1600" dirty="0"/>
                        <a:t>Additional administration of universal screening tool</a:t>
                      </a:r>
                      <a:endParaRPr lang="en-US"/>
                    </a:p>
                  </a:txBody>
                  <a:tcPr/>
                </a:tc>
                <a:tc>
                  <a:txBody>
                    <a:bodyPr/>
                    <a:lstStyle/>
                    <a:p>
                      <a:pPr lvl="0" algn="l">
                        <a:lnSpc>
                          <a:spcPct val="100000"/>
                        </a:lnSpc>
                        <a:spcBef>
                          <a:spcPts val="0"/>
                        </a:spcBef>
                        <a:spcAft>
                          <a:spcPts val="0"/>
                        </a:spcAft>
                        <a:buNone/>
                      </a:pPr>
                      <a:r>
                        <a:rPr lang="en-US" sz="1600" b="0" i="0" u="none" strike="noStrike" noProof="0" dirty="0">
                          <a:solidFill>
                            <a:schemeClr val="tx1"/>
                          </a:solidFill>
                          <a:latin typeface="Calibri"/>
                        </a:rPr>
                        <a:t>Diagnostic assessment data</a:t>
                      </a:r>
                      <a:endParaRPr lang="en-US" sz="1600" b="0" i="0" u="none" strike="noStrike" noProof="0" dirty="0">
                        <a:latin typeface="Calibri"/>
                      </a:endParaRPr>
                    </a:p>
                    <a:p>
                      <a:pPr lvl="0">
                        <a:buNone/>
                      </a:pPr>
                      <a:endParaRPr lang="en-US" sz="1600" dirty="0">
                        <a:solidFill>
                          <a:schemeClr val="tx1"/>
                        </a:solidFill>
                      </a:endParaRPr>
                    </a:p>
                  </a:txBody>
                  <a:tcPr>
                    <a:solidFill>
                      <a:schemeClr val="accent2">
                        <a:lumMod val="20000"/>
                        <a:lumOff val="80000"/>
                      </a:schemeClr>
                    </a:solidFill>
                  </a:tcPr>
                </a:tc>
                <a:extLst>
                  <a:ext uri="{0D108BD9-81ED-4DB2-BD59-A6C34878D82A}">
                    <a16:rowId xmlns:a16="http://schemas.microsoft.com/office/drawing/2014/main" val="2451914829"/>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8D801F-A360-2F57-2F1C-E34E978A817B}"/>
              </a:ext>
            </a:extLst>
          </p:cNvPr>
          <p:cNvSpPr>
            <a:spLocks noGrp="1"/>
          </p:cNvSpPr>
          <p:nvPr>
            <p:ph idx="1"/>
          </p:nvPr>
        </p:nvSpPr>
        <p:spPr/>
        <p:txBody>
          <a:bodyPr>
            <a:normAutofit/>
          </a:bodyPr>
          <a:lstStyle/>
          <a:p>
            <a:r>
              <a:rPr lang="en-US" dirty="0">
                <a:solidFill>
                  <a:srgbClr val="1E497D"/>
                </a:solidFill>
              </a:rPr>
              <a:t>There are student behaviors, mind-sets or competencies that you have prioritized in your LEA that aren’t captured in your existing screening process.   </a:t>
            </a:r>
          </a:p>
          <a:p>
            <a:pPr lvl="1"/>
            <a:r>
              <a:rPr lang="en-US" i="1" dirty="0"/>
              <a:t>For example, many LEAs are interested in screening for internalizing challenges that are often missed in our existing data.</a:t>
            </a:r>
          </a:p>
          <a:p>
            <a:pPr lvl="1"/>
            <a:endParaRPr lang="en-US" dirty="0"/>
          </a:p>
          <a:p>
            <a:r>
              <a:rPr lang="en-US" dirty="0">
                <a:solidFill>
                  <a:srgbClr val="1E497D"/>
                </a:solidFill>
              </a:rPr>
              <a:t>You have the resources and human capital to establish a district leadership team (connected to your MTSS leadership team) tasked with selecting tool(s) and facilitating action planning/coaching with implementing schools.</a:t>
            </a:r>
          </a:p>
          <a:p>
            <a:endParaRPr lang="en-US" dirty="0"/>
          </a:p>
          <a:p>
            <a:r>
              <a:rPr lang="en-US" dirty="0">
                <a:solidFill>
                  <a:srgbClr val="1E497D"/>
                </a:solidFill>
              </a:rPr>
              <a:t>There are potential pilot schools in your LEA that meet the following readiness criteria:</a:t>
            </a:r>
          </a:p>
          <a:p>
            <a:pPr lvl="1" fontAlgn="base"/>
            <a:r>
              <a:rPr lang="en-US" sz="1375" dirty="0"/>
              <a:t>Administrator Buy In</a:t>
            </a:r>
          </a:p>
          <a:p>
            <a:pPr lvl="1" fontAlgn="base"/>
            <a:r>
              <a:rPr lang="en-US" sz="1375" dirty="0"/>
              <a:t>High level of implementation fidelity with MTSS/PBIS framework </a:t>
            </a:r>
          </a:p>
          <a:p>
            <a:pPr lvl="2" fontAlgn="base"/>
            <a:r>
              <a:rPr lang="en-US" sz="1175" i="1" dirty="0"/>
              <a:t>Or effective teams with strong literacy in data-based decision-making </a:t>
            </a:r>
            <a:endParaRPr lang="en-US" sz="975" i="1" dirty="0"/>
          </a:p>
          <a:p>
            <a:pPr lvl="1" fontAlgn="base"/>
            <a:r>
              <a:rPr lang="en-US" sz="1375" dirty="0"/>
              <a:t>Universal SEB support(s) are available</a:t>
            </a:r>
          </a:p>
          <a:p>
            <a:pPr lvl="1" fontAlgn="base"/>
            <a:r>
              <a:rPr lang="en-US" sz="1375" dirty="0"/>
              <a:t>At least one other SEB intervention available for students at each tier</a:t>
            </a:r>
            <a:endParaRPr lang="en-US" sz="1600" dirty="0"/>
          </a:p>
          <a:p>
            <a:pPr lvl="1" fontAlgn="base"/>
            <a:r>
              <a:rPr lang="en-US" sz="1375" dirty="0"/>
              <a:t>OR District level commitment to dedicate personnel, time and training resources to: </a:t>
            </a:r>
          </a:p>
          <a:p>
            <a:pPr lvl="2" fontAlgn="base"/>
            <a:r>
              <a:rPr lang="en-US" sz="1175" i="1" dirty="0"/>
              <a:t>Build the school’s SEB supports</a:t>
            </a:r>
            <a:endParaRPr lang="en-US" sz="975" i="1" dirty="0"/>
          </a:p>
          <a:p>
            <a:pPr lvl="2" fontAlgn="base"/>
            <a:r>
              <a:rPr lang="en-US" sz="1175" i="1" dirty="0"/>
              <a:t>Establish effective teams with data-based decision-making skills</a:t>
            </a:r>
            <a:endParaRPr lang="en-US" sz="975" i="1" dirty="0"/>
          </a:p>
          <a:p>
            <a:endParaRPr lang="en-US" dirty="0"/>
          </a:p>
        </p:txBody>
      </p:sp>
      <p:sp>
        <p:nvSpPr>
          <p:cNvPr id="3" name="Title 2">
            <a:extLst>
              <a:ext uri="{FF2B5EF4-FFF2-40B4-BE49-F238E27FC236}">
                <a16:creationId xmlns:a16="http://schemas.microsoft.com/office/drawing/2014/main" id="{E69D27D6-C4AA-518D-9576-9DB6044E7BD8}"/>
              </a:ext>
            </a:extLst>
          </p:cNvPr>
          <p:cNvSpPr>
            <a:spLocks noGrp="1"/>
          </p:cNvSpPr>
          <p:nvPr>
            <p:ph type="title"/>
          </p:nvPr>
        </p:nvSpPr>
        <p:spPr/>
        <p:txBody>
          <a:bodyPr/>
          <a:lstStyle/>
          <a:p>
            <a:r>
              <a:rPr lang="en-US" dirty="0"/>
              <a:t>When to consider adding a universal screening tool</a:t>
            </a:r>
          </a:p>
        </p:txBody>
      </p:sp>
    </p:spTree>
    <p:extLst>
      <p:ext uri="{BB962C8B-B14F-4D97-AF65-F5344CB8AC3E}">
        <p14:creationId xmlns:p14="http://schemas.microsoft.com/office/powerpoint/2010/main" val="1141506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0" name="Google Shape;190;p22"/>
          <p:cNvSpPr txBox="1">
            <a:spLocks noGrp="1"/>
          </p:cNvSpPr>
          <p:nvPr>
            <p:ph idx="1"/>
          </p:nvPr>
        </p:nvSpPr>
        <p:spPr>
          <a:xfrm>
            <a:off x="628650" y="1474555"/>
            <a:ext cx="7886700" cy="3291174"/>
          </a:xfrm>
          <a:prstGeom prst="rect">
            <a:avLst/>
          </a:prstGeom>
          <a:noFill/>
          <a:ln>
            <a:noFill/>
          </a:ln>
        </p:spPr>
        <p:txBody>
          <a:bodyPr spcFirstLastPara="1" vert="horz" wrap="square" lIns="68575" tIns="34275" rIns="68575" bIns="34275" rtlCol="0" anchor="t" anchorCtr="0">
            <a:normAutofit lnSpcReduction="10000"/>
          </a:bodyPr>
          <a:lstStyle/>
          <a:p>
            <a:pPr marL="469900" indent="-342900">
              <a:lnSpc>
                <a:spcPct val="90000"/>
              </a:lnSpc>
              <a:spcBef>
                <a:spcPts val="800"/>
              </a:spcBef>
              <a:buClr>
                <a:schemeClr val="dk1"/>
              </a:buClr>
              <a:buSzPts val="1200"/>
              <a:buFont typeface="Wingdings" pitchFamily="2" charset="2"/>
              <a:buChar char="ü"/>
            </a:pPr>
            <a:r>
              <a:rPr lang="en" sz="2000" dirty="0">
                <a:solidFill>
                  <a:schemeClr val="dk1"/>
                </a:solidFill>
                <a:ea typeface="Montserrat"/>
                <a:cs typeface="Montserrat"/>
                <a:sym typeface="Montserrat"/>
              </a:rPr>
              <a:t>Universal screening is a key component of your comprehensive MTSS assessment system (not a separate initiative).</a:t>
            </a:r>
            <a:br>
              <a:rPr lang="en" sz="2000" dirty="0">
                <a:solidFill>
                  <a:schemeClr val="dk1"/>
                </a:solidFill>
                <a:ea typeface="Montserrat"/>
                <a:cs typeface="Montserrat"/>
                <a:sym typeface="Montserrat"/>
              </a:rPr>
            </a:br>
            <a:endParaRPr sz="2000" dirty="0">
              <a:solidFill>
                <a:schemeClr val="dk1"/>
              </a:solidFill>
              <a:ea typeface="Montserrat"/>
              <a:cs typeface="Montserrat"/>
              <a:sym typeface="Montserrat"/>
            </a:endParaRPr>
          </a:p>
          <a:p>
            <a:pPr marL="469900" indent="-342900">
              <a:lnSpc>
                <a:spcPct val="90000"/>
              </a:lnSpc>
              <a:spcBef>
                <a:spcPts val="0"/>
              </a:spcBef>
              <a:buClr>
                <a:schemeClr val="dk1"/>
              </a:buClr>
              <a:buSzPts val="1200"/>
              <a:buFont typeface="Wingdings" pitchFamily="2" charset="2"/>
              <a:buChar char="ü"/>
            </a:pPr>
            <a:r>
              <a:rPr lang="en" sz="2000" dirty="0">
                <a:solidFill>
                  <a:schemeClr val="dk1"/>
                </a:solidFill>
                <a:ea typeface="Montserrat"/>
                <a:cs typeface="Montserrat"/>
                <a:sym typeface="Montserrat"/>
              </a:rPr>
              <a:t>Universal screening is </a:t>
            </a:r>
            <a:r>
              <a:rPr lang="en" sz="2000" u="sng" dirty="0">
                <a:solidFill>
                  <a:schemeClr val="dk1"/>
                </a:solidFill>
                <a:ea typeface="Montserrat"/>
                <a:cs typeface="Montserrat"/>
                <a:sym typeface="Montserrat"/>
              </a:rPr>
              <a:t>a process</a:t>
            </a:r>
            <a:r>
              <a:rPr lang="en" sz="2000" dirty="0">
                <a:solidFill>
                  <a:schemeClr val="dk1"/>
                </a:solidFill>
                <a:ea typeface="Montserrat"/>
                <a:cs typeface="Montserrat"/>
                <a:sym typeface="Montserrat"/>
              </a:rPr>
              <a:t> to monitor student responsiveness to instruction and supports </a:t>
            </a:r>
            <a:r>
              <a:rPr lang="en" sz="2000" u="sng" dirty="0">
                <a:solidFill>
                  <a:schemeClr val="dk1"/>
                </a:solidFill>
                <a:ea typeface="Montserrat"/>
                <a:cs typeface="Montserrat"/>
                <a:sym typeface="Montserrat"/>
              </a:rPr>
              <a:t>not a tool.</a:t>
            </a:r>
            <a:br>
              <a:rPr lang="en" sz="2000" u="sng" dirty="0">
                <a:solidFill>
                  <a:schemeClr val="dk1"/>
                </a:solidFill>
                <a:ea typeface="Montserrat"/>
                <a:cs typeface="Montserrat"/>
                <a:sym typeface="Montserrat"/>
              </a:rPr>
            </a:br>
            <a:endParaRPr sz="2000" u="sng" dirty="0">
              <a:solidFill>
                <a:schemeClr val="dk1"/>
              </a:solidFill>
              <a:ea typeface="Montserrat"/>
              <a:cs typeface="Montserrat"/>
              <a:sym typeface="Montserrat"/>
            </a:endParaRPr>
          </a:p>
          <a:p>
            <a:pPr marL="469900" indent="-342900">
              <a:lnSpc>
                <a:spcPct val="90000"/>
              </a:lnSpc>
              <a:spcBef>
                <a:spcPts val="0"/>
              </a:spcBef>
              <a:buClr>
                <a:schemeClr val="dk1"/>
              </a:buClr>
              <a:buSzPts val="1200"/>
              <a:buFont typeface="Wingdings" pitchFamily="2" charset="2"/>
              <a:buChar char="ü"/>
            </a:pPr>
            <a:r>
              <a:rPr lang="en" sz="2000" dirty="0">
                <a:solidFill>
                  <a:schemeClr val="dk1"/>
                </a:solidFill>
                <a:ea typeface="Montserrat"/>
                <a:cs typeface="Montserrat"/>
                <a:sym typeface="Montserrat"/>
              </a:rPr>
              <a:t>Universal means ALL students are part of your process not ALL students are screened with every tool.</a:t>
            </a:r>
            <a:br>
              <a:rPr lang="en" sz="2000" dirty="0">
                <a:solidFill>
                  <a:schemeClr val="dk1"/>
                </a:solidFill>
                <a:ea typeface="Montserrat"/>
                <a:cs typeface="Montserrat"/>
                <a:sym typeface="Montserrat"/>
              </a:rPr>
            </a:br>
            <a:endParaRPr lang="en" sz="2000" dirty="0">
              <a:solidFill>
                <a:schemeClr val="dk1"/>
              </a:solidFill>
              <a:ea typeface="Montserrat"/>
              <a:cs typeface="Montserrat"/>
              <a:sym typeface="Montserrat"/>
            </a:endParaRPr>
          </a:p>
          <a:p>
            <a:pPr marL="469900" indent="-342900">
              <a:lnSpc>
                <a:spcPct val="90000"/>
              </a:lnSpc>
              <a:spcBef>
                <a:spcPts val="0"/>
              </a:spcBef>
              <a:buClr>
                <a:schemeClr val="dk1"/>
              </a:buClr>
              <a:buSzPts val="1200"/>
              <a:buFont typeface="Wingdings" pitchFamily="2" charset="2"/>
              <a:buChar char="ü"/>
            </a:pPr>
            <a:r>
              <a:rPr lang="en" sz="2000" dirty="0">
                <a:solidFill>
                  <a:schemeClr val="dk1"/>
                </a:solidFill>
                <a:ea typeface="Montserrat"/>
                <a:cs typeface="Montserrat"/>
                <a:sym typeface="Montserrat"/>
              </a:rPr>
              <a:t>Universal screening will inform the delivery of your academic and non-academic support at the universal, group and individual level.</a:t>
            </a:r>
            <a:br>
              <a:rPr lang="en" sz="2000" dirty="0">
                <a:solidFill>
                  <a:schemeClr val="dk1"/>
                </a:solidFill>
                <a:ea typeface="Montserrat"/>
                <a:cs typeface="Montserrat"/>
                <a:sym typeface="Montserrat"/>
              </a:rPr>
            </a:br>
            <a:endParaRPr lang="en" sz="2000" dirty="0">
              <a:solidFill>
                <a:schemeClr val="dk1"/>
              </a:solidFill>
              <a:ea typeface="Montserrat"/>
              <a:cs typeface="Montserrat"/>
              <a:sym typeface="Montserrat"/>
            </a:endParaRPr>
          </a:p>
        </p:txBody>
      </p:sp>
      <p:sp>
        <p:nvSpPr>
          <p:cNvPr id="189" name="Google Shape;189;p22"/>
          <p:cNvSpPr txBox="1">
            <a:spLocks noGrp="1"/>
          </p:cNvSpPr>
          <p:nvPr>
            <p:ph type="title"/>
          </p:nvPr>
        </p:nvSpPr>
        <p:spPr>
          <a:prstGeom prst="rect">
            <a:avLst/>
          </a:prstGeom>
          <a:noFill/>
          <a:ln>
            <a:noFill/>
          </a:ln>
        </p:spPr>
        <p:txBody>
          <a:bodyPr spcFirstLastPara="1" vert="horz" wrap="square" lIns="68575" tIns="34275" rIns="68575" bIns="34275" rtlCol="0" anchor="ctr" anchorCtr="0">
            <a:normAutofit/>
          </a:bodyPr>
          <a:lstStyle/>
          <a:p>
            <a:pPr>
              <a:lnSpc>
                <a:spcPct val="90000"/>
              </a:lnSpc>
              <a:buClr>
                <a:schemeClr val="accent1"/>
              </a:buClr>
              <a:buSzPts val="3300"/>
            </a:pPr>
            <a:r>
              <a:rPr lang="en" dirty="0">
                <a:ea typeface="Montserrat"/>
                <a:cs typeface="Montserrat"/>
                <a:sym typeface="Montserrat"/>
              </a:rPr>
              <a:t>Recap:  Key Universal Screening Assumptions</a:t>
            </a:r>
            <a:endParaRPr dirty="0">
              <a:ea typeface="Montserrat"/>
              <a:cs typeface="Montserrat"/>
              <a:sym typeface="Montserrat"/>
            </a:endParaRPr>
          </a:p>
        </p:txBody>
      </p:sp>
      <p:pic>
        <p:nvPicPr>
          <p:cNvPr id="9" name="Picture 8" descr="A picture containing text, envelope, businesscard&#10;&#10;Description automatically generated">
            <a:extLst>
              <a:ext uri="{FF2B5EF4-FFF2-40B4-BE49-F238E27FC236}">
                <a16:creationId xmlns:a16="http://schemas.microsoft.com/office/drawing/2014/main" id="{674A76CB-3555-423C-D0E6-36CDBCC22A4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774511" y="4685042"/>
            <a:ext cx="1981064" cy="139680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50" name="Google Shape;150;p18"/>
          <p:cNvSpPr txBox="1"/>
          <p:nvPr/>
        </p:nvSpPr>
        <p:spPr>
          <a:xfrm>
            <a:off x="649500" y="1440002"/>
            <a:ext cx="7845000" cy="2673028"/>
          </a:xfrm>
          <a:prstGeom prst="rect">
            <a:avLst/>
          </a:prstGeom>
          <a:noFill/>
          <a:ln>
            <a:noFill/>
          </a:ln>
        </p:spPr>
        <p:txBody>
          <a:bodyPr spcFirstLastPara="1" wrap="square" lIns="68575" tIns="68575" rIns="68575" bIns="68575" anchor="t" anchorCtr="0">
            <a:noAutofit/>
          </a:bodyPr>
          <a:lstStyle/>
          <a:p>
            <a:r>
              <a:rPr lang="en" dirty="0">
                <a:solidFill>
                  <a:schemeClr val="dk1"/>
                </a:solidFill>
                <a:latin typeface="Libre Franklin"/>
                <a:ea typeface="Libre Franklin"/>
                <a:cs typeface="Libre Franklin"/>
                <a:sym typeface="Libre Franklin"/>
              </a:rPr>
              <a:t>Key Webinars in this Series:</a:t>
            </a:r>
          </a:p>
          <a:p>
            <a:endParaRPr lang="en" dirty="0">
              <a:solidFill>
                <a:schemeClr val="dk1"/>
              </a:solidFill>
              <a:latin typeface="Libre Franklin"/>
              <a:ea typeface="Libre Franklin"/>
              <a:cs typeface="Libre Franklin"/>
              <a:sym typeface="Libre Franklin"/>
            </a:endParaRPr>
          </a:p>
          <a:p>
            <a:pPr marL="285750" indent="-285750">
              <a:buFont typeface="Wingdings" pitchFamily="2" charset="2"/>
              <a:buChar char="ü"/>
            </a:pPr>
            <a:r>
              <a:rPr lang="en" dirty="0">
                <a:solidFill>
                  <a:schemeClr val="dk1"/>
                </a:solidFill>
                <a:latin typeface="Libre Franklin"/>
                <a:ea typeface="Libre Franklin"/>
                <a:cs typeface="Libre Franklin"/>
                <a:sym typeface="Libre Franklin"/>
              </a:rPr>
              <a:t>Webinar 1:  introduction</a:t>
            </a:r>
          </a:p>
          <a:p>
            <a:pPr marL="285750" indent="-285750">
              <a:buFont typeface="Arial" panose="020B0604020202020204" pitchFamily="34" charset="0"/>
              <a:buChar char="•"/>
            </a:pPr>
            <a:r>
              <a:rPr lang="en" dirty="0">
                <a:solidFill>
                  <a:schemeClr val="dk1"/>
                </a:solidFill>
                <a:highlight>
                  <a:schemeClr val="lt1"/>
                </a:highlight>
                <a:latin typeface="Libre Franklin"/>
                <a:ea typeface="Libre Franklin"/>
                <a:cs typeface="Libre Franklin"/>
                <a:sym typeface="Libre Franklin"/>
              </a:rPr>
              <a:t>Webinar 2:  universal SEB screener selection</a:t>
            </a:r>
          </a:p>
          <a:p>
            <a:pPr marL="285750" indent="-285750">
              <a:buFont typeface="Arial" panose="020B0604020202020204" pitchFamily="34" charset="0"/>
              <a:buChar char="•"/>
            </a:pPr>
            <a:r>
              <a:rPr lang="en" dirty="0">
                <a:solidFill>
                  <a:schemeClr val="dk1"/>
                </a:solidFill>
                <a:latin typeface="Libre Franklin"/>
                <a:ea typeface="Libre Franklin"/>
                <a:cs typeface="Libre Franklin"/>
                <a:sym typeface="Libre Franklin"/>
              </a:rPr>
              <a:t>Webinar 3:  universal screening readiness, resource mapping, gap analysis</a:t>
            </a:r>
          </a:p>
          <a:p>
            <a:pPr marL="285750" indent="-285750">
              <a:buFont typeface="Arial" panose="020B0604020202020204" pitchFamily="34" charset="0"/>
              <a:buChar char="•"/>
            </a:pPr>
            <a:r>
              <a:rPr lang="en" dirty="0">
                <a:solidFill>
                  <a:schemeClr val="dk1"/>
                </a:solidFill>
                <a:latin typeface="Libre Franklin"/>
                <a:ea typeface="Libre Franklin"/>
                <a:cs typeface="Libre Franklin"/>
                <a:sym typeface="Libre Franklin"/>
              </a:rPr>
              <a:t>Webinar 4:  parental consent, action planning and gaining stakeholder buy in</a:t>
            </a:r>
          </a:p>
          <a:p>
            <a:pPr marL="285750" indent="-285750">
              <a:buFont typeface="Arial" panose="020B0604020202020204" pitchFamily="34" charset="0"/>
              <a:buChar char="•"/>
            </a:pPr>
            <a:r>
              <a:rPr lang="en" dirty="0">
                <a:solidFill>
                  <a:schemeClr val="dk1"/>
                </a:solidFill>
                <a:latin typeface="Libre Franklin"/>
                <a:ea typeface="Libre Franklin"/>
                <a:cs typeface="Libre Franklin"/>
                <a:sym typeface="Libre Franklin"/>
              </a:rPr>
              <a:t>Webinar 5:  data-based decision making</a:t>
            </a:r>
          </a:p>
          <a:p>
            <a:pPr marL="285750" indent="-285750">
              <a:buFont typeface="Arial" panose="020B0604020202020204" pitchFamily="34" charset="0"/>
              <a:buChar char="•"/>
            </a:pPr>
            <a:endParaRPr lang="en" dirty="0">
              <a:solidFill>
                <a:schemeClr val="dk1"/>
              </a:solidFill>
              <a:latin typeface="Libre Franklin"/>
              <a:ea typeface="Libre Franklin"/>
              <a:cs typeface="Libre Franklin"/>
              <a:sym typeface="Libre Franklin"/>
            </a:endParaRPr>
          </a:p>
          <a:p>
            <a:r>
              <a:rPr lang="en" dirty="0">
                <a:solidFill>
                  <a:schemeClr val="dk1"/>
                </a:solidFill>
                <a:latin typeface="Libre Franklin"/>
                <a:ea typeface="Libre Franklin"/>
                <a:cs typeface="Libre Franklin"/>
                <a:sym typeface="Libre Franklin"/>
              </a:rPr>
              <a:t>Bonus Content for Enhanced Learning:</a:t>
            </a:r>
            <a:br>
              <a:rPr lang="en" dirty="0">
                <a:solidFill>
                  <a:schemeClr val="dk1"/>
                </a:solidFill>
                <a:latin typeface="Libre Franklin"/>
                <a:ea typeface="Libre Franklin"/>
                <a:cs typeface="Libre Franklin"/>
                <a:sym typeface="Libre Franklin"/>
              </a:rPr>
            </a:br>
            <a:endParaRPr lang="en" dirty="0">
              <a:solidFill>
                <a:schemeClr val="dk1"/>
              </a:solidFill>
              <a:latin typeface="Libre Franklin"/>
              <a:ea typeface="Libre Franklin"/>
              <a:cs typeface="Libre Franklin"/>
              <a:sym typeface="Libre Franklin"/>
            </a:endParaRPr>
          </a:p>
          <a:p>
            <a:pPr marL="742950" lvl="1" indent="-285750">
              <a:buFont typeface="Arial" panose="020B0604020202020204" pitchFamily="34" charset="0"/>
              <a:buChar char="•"/>
            </a:pPr>
            <a:r>
              <a:rPr lang="en" dirty="0">
                <a:solidFill>
                  <a:schemeClr val="dk1"/>
                </a:solidFill>
                <a:latin typeface="Libre Franklin"/>
                <a:ea typeface="Libre Franklin"/>
                <a:cs typeface="Libre Franklin"/>
                <a:sym typeface="Libre Franklin"/>
              </a:rPr>
              <a:t>Webinar 1 bonus content:  Top Ten Questions about Universal Screening</a:t>
            </a:r>
          </a:p>
          <a:p>
            <a:pPr marL="742950" lvl="1" indent="-285750">
              <a:buFont typeface="Arial" panose="020B0604020202020204" pitchFamily="34" charset="0"/>
              <a:buChar char="•"/>
            </a:pPr>
            <a:r>
              <a:rPr lang="en" dirty="0">
                <a:solidFill>
                  <a:schemeClr val="dk1"/>
                </a:solidFill>
                <a:highlight>
                  <a:schemeClr val="lt1"/>
                </a:highlight>
                <a:latin typeface="Libre Franklin"/>
                <a:ea typeface="Libre Franklin"/>
                <a:cs typeface="Libre Franklin"/>
                <a:sym typeface="Libre Franklin"/>
              </a:rPr>
              <a:t>Webinar 2 bonus content:  a review of select SEB screening tools</a:t>
            </a:r>
          </a:p>
          <a:p>
            <a:pPr marL="285750" indent="-285750">
              <a:buFont typeface="Arial" panose="020B0604020202020204" pitchFamily="34" charset="0"/>
              <a:buChar char="•"/>
            </a:pPr>
            <a:endParaRPr sz="1600" dirty="0">
              <a:solidFill>
                <a:schemeClr val="dk1"/>
              </a:solidFill>
              <a:latin typeface="Libre Franklin"/>
              <a:ea typeface="Libre Franklin"/>
              <a:cs typeface="Libre Franklin"/>
              <a:sym typeface="Libre Franklin"/>
            </a:endParaRPr>
          </a:p>
        </p:txBody>
      </p:sp>
      <p:sp>
        <p:nvSpPr>
          <p:cNvPr id="2" name="Title 1">
            <a:extLst>
              <a:ext uri="{FF2B5EF4-FFF2-40B4-BE49-F238E27FC236}">
                <a16:creationId xmlns:a16="http://schemas.microsoft.com/office/drawing/2014/main" id="{0959C9E6-1F64-41F1-1BA6-61068A01E036}"/>
              </a:ext>
            </a:extLst>
          </p:cNvPr>
          <p:cNvSpPr>
            <a:spLocks noGrp="1"/>
          </p:cNvSpPr>
          <p:nvPr>
            <p:ph type="title"/>
          </p:nvPr>
        </p:nvSpPr>
        <p:spPr/>
        <p:txBody>
          <a:bodyPr/>
          <a:lstStyle/>
          <a:p>
            <a:r>
              <a:rPr lang="en-US" dirty="0"/>
              <a:t>Installing a Universal SEB Screener Series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EE11C5-65FC-CB32-A54B-C503DA7FB6DB}"/>
              </a:ext>
            </a:extLst>
          </p:cNvPr>
          <p:cNvSpPr>
            <a:spLocks noGrp="1"/>
          </p:cNvSpPr>
          <p:nvPr>
            <p:ph idx="1"/>
          </p:nvPr>
        </p:nvSpPr>
        <p:spPr/>
        <p:txBody>
          <a:bodyPr>
            <a:normAutofit/>
          </a:bodyPr>
          <a:lstStyle/>
          <a:p>
            <a:pPr marL="0" indent="0" algn="ctr">
              <a:buNone/>
            </a:pPr>
            <a:endParaRPr lang="en-US" sz="2400" dirty="0"/>
          </a:p>
          <a:p>
            <a:pPr marL="0" indent="0" algn="ctr">
              <a:buNone/>
            </a:pPr>
            <a:endParaRPr lang="en-US" sz="2400" dirty="0"/>
          </a:p>
          <a:p>
            <a:pPr marL="0" indent="0" algn="ctr">
              <a:buNone/>
            </a:pPr>
            <a:endParaRPr lang="en-US" sz="2400" dirty="0"/>
          </a:p>
          <a:p>
            <a:pPr marL="0" indent="0" algn="ctr">
              <a:buNone/>
            </a:pPr>
            <a:r>
              <a:rPr lang="en-US" sz="2400" dirty="0"/>
              <a:t>Niki Kendall, DE-PBS Project</a:t>
            </a:r>
          </a:p>
          <a:p>
            <a:pPr marL="0" indent="0" algn="ctr">
              <a:buNone/>
            </a:pPr>
            <a:r>
              <a:rPr lang="en-US" sz="2400" dirty="0" err="1"/>
              <a:t>Robertsn@udel.edu</a:t>
            </a:r>
            <a:endParaRPr lang="en-US" sz="2400" dirty="0"/>
          </a:p>
        </p:txBody>
      </p:sp>
      <p:sp>
        <p:nvSpPr>
          <p:cNvPr id="3" name="Title 2">
            <a:extLst>
              <a:ext uri="{FF2B5EF4-FFF2-40B4-BE49-F238E27FC236}">
                <a16:creationId xmlns:a16="http://schemas.microsoft.com/office/drawing/2014/main" id="{669DDF97-753A-E3BB-5031-4D0042F71B40}"/>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3565671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7"/>
          <p:cNvSpPr txBox="1"/>
          <p:nvPr/>
        </p:nvSpPr>
        <p:spPr>
          <a:xfrm>
            <a:off x="-341" y="3785"/>
            <a:ext cx="9144000" cy="879000"/>
          </a:xfrm>
          <a:prstGeom prst="rect">
            <a:avLst/>
          </a:prstGeom>
          <a:solidFill>
            <a:srgbClr val="1F497D"/>
          </a:solidFill>
          <a:ln>
            <a:noFill/>
          </a:ln>
        </p:spPr>
        <p:txBody>
          <a:bodyPr spcFirstLastPara="1" wrap="square" lIns="68575" tIns="34275" rIns="68575" bIns="34275" anchor="ctr" anchorCtr="0">
            <a:normAutofit lnSpcReduction="10000"/>
          </a:bodyPr>
          <a:lstStyle/>
          <a:p>
            <a:pPr algn="ctr">
              <a:lnSpc>
                <a:spcPct val="90000"/>
              </a:lnSpc>
              <a:buClr>
                <a:schemeClr val="dk1"/>
              </a:buClr>
              <a:buSzPts val="6000"/>
            </a:pPr>
            <a:endParaRPr sz="6000" b="1">
              <a:solidFill>
                <a:schemeClr val="lt1"/>
              </a:solidFill>
              <a:latin typeface="Calibri"/>
              <a:ea typeface="Calibri"/>
              <a:cs typeface="Calibri"/>
              <a:sym typeface="Calibri"/>
            </a:endParaRPr>
          </a:p>
        </p:txBody>
      </p:sp>
      <p:sp>
        <p:nvSpPr>
          <p:cNvPr id="132" name="Google Shape;132;p17"/>
          <p:cNvSpPr txBox="1"/>
          <p:nvPr/>
        </p:nvSpPr>
        <p:spPr>
          <a:xfrm>
            <a:off x="967448" y="1469914"/>
            <a:ext cx="6932400" cy="2975700"/>
          </a:xfrm>
          <a:prstGeom prst="rect">
            <a:avLst/>
          </a:prstGeom>
          <a:noFill/>
          <a:ln>
            <a:noFill/>
          </a:ln>
        </p:spPr>
        <p:txBody>
          <a:bodyPr spcFirstLastPara="1" wrap="square" lIns="68575" tIns="34275" rIns="68575" bIns="34275" anchor="t" anchorCtr="0">
            <a:noAutofit/>
          </a:bodyPr>
          <a:lstStyle/>
          <a:p>
            <a:pPr algn="ctr">
              <a:buClr>
                <a:schemeClr val="dk1"/>
              </a:buClr>
              <a:buSzPts val="1100"/>
            </a:pPr>
            <a:r>
              <a:rPr lang="en" sz="2200" dirty="0">
                <a:solidFill>
                  <a:schemeClr val="dk1"/>
                </a:solidFill>
                <a:latin typeface="Calibri"/>
                <a:ea typeface="Calibri"/>
                <a:cs typeface="Calibri"/>
                <a:sym typeface="Calibri"/>
              </a:rPr>
              <a:t>The DE-PBS Project serves as a technical assistance center for the Delaware DOE to actualize the vision to create safe and caring learning environments  that promote the social-emotional and academic development of all children.</a:t>
            </a:r>
            <a:endParaRPr sz="2200" dirty="0">
              <a:solidFill>
                <a:schemeClr val="dk1"/>
              </a:solidFill>
              <a:latin typeface="Calibri"/>
              <a:ea typeface="Calibri"/>
              <a:cs typeface="Calibri"/>
              <a:sym typeface="Calibri"/>
            </a:endParaRPr>
          </a:p>
          <a:p>
            <a:pPr algn="ctr">
              <a:buClr>
                <a:schemeClr val="dk1"/>
              </a:buClr>
              <a:buSzPts val="1100"/>
            </a:pPr>
            <a:endParaRPr sz="2200" dirty="0">
              <a:solidFill>
                <a:schemeClr val="dk1"/>
              </a:solidFill>
              <a:latin typeface="Calibri"/>
              <a:ea typeface="Calibri"/>
              <a:cs typeface="Calibri"/>
              <a:sym typeface="Calibri"/>
            </a:endParaRPr>
          </a:p>
          <a:p>
            <a:pPr algn="ctr">
              <a:buClr>
                <a:schemeClr val="dk1"/>
              </a:buClr>
              <a:buSzPts val="1100"/>
            </a:pPr>
            <a:r>
              <a:rPr lang="en" sz="2200" dirty="0">
                <a:solidFill>
                  <a:schemeClr val="dk1"/>
                </a:solidFill>
                <a:latin typeface="Calibri"/>
                <a:ea typeface="Calibri"/>
                <a:cs typeface="Calibri"/>
                <a:sym typeface="Calibri"/>
              </a:rPr>
              <a:t>The statewide initiative is designed to build the knowledge and skills of Delaware educators in the concepts and evidence-based practices of Positive Behavior Support (PBS) as a Multi-tiered System of Support (MTSS).</a:t>
            </a:r>
            <a:endParaRPr sz="2200" dirty="0">
              <a:solidFill>
                <a:schemeClr val="dk1"/>
              </a:solidFill>
              <a:latin typeface="Calibri"/>
              <a:ea typeface="Calibri"/>
              <a:cs typeface="Calibri"/>
              <a:sym typeface="Calibri"/>
            </a:endParaRPr>
          </a:p>
        </p:txBody>
      </p:sp>
      <p:pic>
        <p:nvPicPr>
          <p:cNvPr id="133" name="Google Shape;133;p17"/>
          <p:cNvPicPr preferRelativeResize="0"/>
          <p:nvPr/>
        </p:nvPicPr>
        <p:blipFill rotWithShape="1">
          <a:blip r:embed="rId3">
            <a:alphaModFix/>
          </a:blip>
          <a:srcRect/>
          <a:stretch/>
        </p:blipFill>
        <p:spPr>
          <a:xfrm>
            <a:off x="423563" y="-18289"/>
            <a:ext cx="1053664" cy="888117"/>
          </a:xfrm>
          <a:prstGeom prst="rect">
            <a:avLst/>
          </a:prstGeom>
          <a:noFill/>
          <a:ln>
            <a:noFill/>
          </a:ln>
        </p:spPr>
      </p:pic>
      <p:pic>
        <p:nvPicPr>
          <p:cNvPr id="134" name="Google Shape;134;p17"/>
          <p:cNvPicPr preferRelativeResize="0"/>
          <p:nvPr/>
        </p:nvPicPr>
        <p:blipFill rotWithShape="1">
          <a:blip r:embed="rId4">
            <a:alphaModFix/>
          </a:blip>
          <a:srcRect l="83869" t="11601" r="1490" b="50704"/>
          <a:stretch/>
        </p:blipFill>
        <p:spPr>
          <a:xfrm>
            <a:off x="7536225" y="-3882"/>
            <a:ext cx="1184250" cy="859535"/>
          </a:xfrm>
          <a:prstGeom prst="rect">
            <a:avLst/>
          </a:prstGeom>
          <a:noFill/>
          <a:ln>
            <a:noFill/>
          </a:ln>
        </p:spPr>
      </p:pic>
      <p:sp>
        <p:nvSpPr>
          <p:cNvPr id="135" name="Google Shape;135;p17"/>
          <p:cNvSpPr txBox="1"/>
          <p:nvPr/>
        </p:nvSpPr>
        <p:spPr>
          <a:xfrm>
            <a:off x="2274288" y="5032744"/>
            <a:ext cx="4595400" cy="4038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algn="ctr"/>
            <a:r>
              <a:rPr lang="en" sz="1400">
                <a:latin typeface="Libre Franklin"/>
                <a:ea typeface="Libre Franklin"/>
                <a:cs typeface="Libre Franklin"/>
                <a:sym typeface="Libre Franklin"/>
              </a:rPr>
              <a:t>https://www.delawarepbs.org/universal-screening/</a:t>
            </a:r>
            <a:endParaRPr sz="1400">
              <a:latin typeface="Libre Franklin"/>
              <a:ea typeface="Libre Franklin"/>
              <a:cs typeface="Libre Franklin"/>
              <a:sym typeface="Libre Franklin"/>
            </a:endParaRPr>
          </a:p>
        </p:txBody>
      </p:sp>
      <p:pic>
        <p:nvPicPr>
          <p:cNvPr id="136" name="Google Shape;136;p17" descr="CDS-UD_logo_rgb.jpg.jpg"/>
          <p:cNvPicPr preferRelativeResize="0"/>
          <p:nvPr/>
        </p:nvPicPr>
        <p:blipFill rotWithShape="1">
          <a:blip r:embed="rId5">
            <a:alphaModFix/>
          </a:blip>
          <a:srcRect/>
          <a:stretch/>
        </p:blipFill>
        <p:spPr>
          <a:xfrm>
            <a:off x="3206729" y="58129"/>
            <a:ext cx="2729861" cy="74451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0341684-FD63-C0D8-DBCC-66744EC5A55A}"/>
              </a:ext>
            </a:extLst>
          </p:cNvPr>
          <p:cNvSpPr>
            <a:spLocks noGrp="1"/>
          </p:cNvSpPr>
          <p:nvPr>
            <p:ph idx="1"/>
          </p:nvPr>
        </p:nvSpPr>
        <p:spPr>
          <a:xfrm>
            <a:off x="259772" y="1440367"/>
            <a:ext cx="8624455" cy="4351338"/>
          </a:xfrm>
        </p:spPr>
        <p:txBody>
          <a:bodyPr vert="horz" lIns="91440" tIns="45720" rIns="91440" bIns="45720" rtlCol="0" anchor="t">
            <a:noAutofit/>
          </a:bodyPr>
          <a:lstStyle/>
          <a:p>
            <a:pPr marL="128270" indent="-128270"/>
            <a:r>
              <a:rPr lang="en-US" sz="1550" dirty="0"/>
              <a:t>These webinars were developed in response to the frequent requests we have received at the Delaware PBS Project for guidance on selecting a universal social-emotional and behavior (SEB) screener.   </a:t>
            </a:r>
            <a:br>
              <a:rPr lang="en-US" sz="1550" dirty="0"/>
            </a:br>
            <a:endParaRPr lang="en-US" sz="1550" dirty="0">
              <a:cs typeface="Calibri"/>
            </a:endParaRPr>
          </a:p>
          <a:p>
            <a:pPr marL="128270" indent="-128270"/>
            <a:r>
              <a:rPr lang="en-US" sz="1550" dirty="0"/>
              <a:t>As a reminder, our State MTSS policy (</a:t>
            </a:r>
            <a:r>
              <a:rPr lang="en-US" sz="1550" dirty="0">
                <a:ea typeface="+mn-lt"/>
                <a:cs typeface="+mn-lt"/>
              </a:rPr>
              <a:t>14 DE Admin. Code § 508.6.1.1 - 508.6.1.1.4</a:t>
            </a:r>
            <a:r>
              <a:rPr lang="en-US" sz="1550" dirty="0"/>
              <a:t>) requires the use of a universal screening process (not a screener) to identify students who are not meeting academic and non-academic benchmarks. </a:t>
            </a:r>
            <a:br>
              <a:rPr lang="en-US" sz="1550" dirty="0"/>
            </a:br>
            <a:endParaRPr lang="en-US" sz="1550" dirty="0">
              <a:cs typeface="Calibri"/>
            </a:endParaRPr>
          </a:p>
          <a:p>
            <a:pPr marL="128270" indent="-128270"/>
            <a:r>
              <a:rPr lang="en-US" sz="1550" dirty="0"/>
              <a:t>Regulation 508 and the DE Department of Education does not endorse use of a specific tool.  Instead, LEAs and charters are required to implement a comprehensive universal screening process.  A comprehensive screening process typically includes a combination of multiple data sources such as:</a:t>
            </a:r>
            <a:endParaRPr lang="en-US" sz="1550" dirty="0">
              <a:cs typeface="Calibri"/>
            </a:endParaRPr>
          </a:p>
          <a:p>
            <a:pPr marL="599440" lvl="1" indent="-342900">
              <a:buFont typeface="+mj-lt"/>
              <a:buAutoNum type="arabicPeriod"/>
            </a:pPr>
            <a:r>
              <a:rPr lang="en-US" dirty="0"/>
              <a:t>Existing schoolwide data (e.g., attendance, office discipline data, course grades)</a:t>
            </a:r>
            <a:endParaRPr lang="en-US" dirty="0">
              <a:cs typeface="Calibri"/>
            </a:endParaRPr>
          </a:p>
          <a:p>
            <a:pPr marL="599440" lvl="1" indent="-342900">
              <a:buFont typeface="+mj-lt"/>
              <a:buAutoNum type="arabicPeriod"/>
            </a:pPr>
            <a:r>
              <a:rPr lang="en-US" dirty="0"/>
              <a:t>Requests for assistance from teachers, families and students</a:t>
            </a:r>
            <a:endParaRPr lang="en-US" dirty="0">
              <a:cs typeface="Calibri"/>
            </a:endParaRPr>
          </a:p>
          <a:p>
            <a:pPr marL="599440" lvl="1" indent="-342900">
              <a:buFont typeface="+mj-lt"/>
              <a:buAutoNum type="arabicPeriod"/>
            </a:pPr>
            <a:r>
              <a:rPr lang="en-US" dirty="0"/>
              <a:t>Norm referenced, criterion-referenced, or curriculum-based screening tools</a:t>
            </a:r>
            <a:br>
              <a:rPr lang="en-US" dirty="0"/>
            </a:br>
            <a:endParaRPr lang="en-US" dirty="0">
              <a:cs typeface="Calibri"/>
            </a:endParaRPr>
          </a:p>
          <a:p>
            <a:pPr marL="128270" indent="-128270"/>
            <a:r>
              <a:rPr lang="en-US" sz="1550" dirty="0"/>
              <a:t>This series is designed to help leadership teams select and install a screening tool after they identify and prioritize non-academic skills, competencies or mind-sets that are not identified in their current screening processes.  </a:t>
            </a:r>
            <a:br>
              <a:rPr lang="en-US" sz="1550" dirty="0"/>
            </a:br>
            <a:endParaRPr lang="en-US" sz="1550" dirty="0">
              <a:cs typeface="Calibri"/>
            </a:endParaRPr>
          </a:p>
          <a:p>
            <a:pPr marL="128270" indent="-128270"/>
            <a:r>
              <a:rPr lang="en-US" sz="1550" dirty="0"/>
              <a:t>Although these webinars focus on selecting an SEB screener, a similar process can be used to select and install academic screening tools.  </a:t>
            </a:r>
            <a:endParaRPr lang="en-US" sz="1550" dirty="0">
              <a:cs typeface="Calibri"/>
            </a:endParaRPr>
          </a:p>
        </p:txBody>
      </p:sp>
      <p:sp>
        <p:nvSpPr>
          <p:cNvPr id="4" name="Title 3">
            <a:extLst>
              <a:ext uri="{FF2B5EF4-FFF2-40B4-BE49-F238E27FC236}">
                <a16:creationId xmlns:a16="http://schemas.microsoft.com/office/drawing/2014/main" id="{B2AB6206-00BC-AB91-BEC8-BA743CE469F2}"/>
              </a:ext>
            </a:extLst>
          </p:cNvPr>
          <p:cNvSpPr>
            <a:spLocks noGrp="1"/>
          </p:cNvSpPr>
          <p:nvPr>
            <p:ph type="title"/>
          </p:nvPr>
        </p:nvSpPr>
        <p:spPr/>
        <p:txBody>
          <a:bodyPr/>
          <a:lstStyle/>
          <a:p>
            <a:r>
              <a:rPr lang="en-US" dirty="0"/>
              <a:t>Please take note:</a:t>
            </a:r>
          </a:p>
        </p:txBody>
      </p:sp>
    </p:spTree>
    <p:extLst>
      <p:ext uri="{BB962C8B-B14F-4D97-AF65-F5344CB8AC3E}">
        <p14:creationId xmlns:p14="http://schemas.microsoft.com/office/powerpoint/2010/main" val="4246179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E4EE5B-69BC-580D-E071-DD764BD9D7B2}"/>
              </a:ext>
            </a:extLst>
          </p:cNvPr>
          <p:cNvSpPr>
            <a:spLocks noGrp="1"/>
          </p:cNvSpPr>
          <p:nvPr>
            <p:ph idx="1"/>
          </p:nvPr>
        </p:nvSpPr>
        <p:spPr>
          <a:xfrm>
            <a:off x="628650" y="1448843"/>
            <a:ext cx="7886700" cy="4351338"/>
          </a:xfrm>
        </p:spPr>
        <p:txBody>
          <a:bodyPr vert="horz" lIns="91440" tIns="45720" rIns="91440" bIns="45720" rtlCol="0" anchor="t">
            <a:normAutofit/>
          </a:bodyPr>
          <a:lstStyle/>
          <a:p>
            <a:pPr marL="256540" lvl="1" indent="0">
              <a:buNone/>
            </a:pPr>
            <a:r>
              <a:rPr lang="en-US" sz="2400" dirty="0"/>
              <a:t>After viewing this webinar, you will be able to:</a:t>
            </a:r>
            <a:br>
              <a:rPr lang="en-US" sz="2400" dirty="0"/>
            </a:br>
            <a:endParaRPr lang="en-US" sz="2400" dirty="0">
              <a:cs typeface="Calibri" panose="020F0502020204030204"/>
            </a:endParaRPr>
          </a:p>
          <a:p>
            <a:pPr marL="856615" lvl="2" indent="-342900">
              <a:buFont typeface="+mj-lt"/>
              <a:buAutoNum type="arabicPeriod"/>
            </a:pPr>
            <a:r>
              <a:rPr lang="en-US" sz="2175" dirty="0"/>
              <a:t>Position universal screening in the context of MTSS implementation</a:t>
            </a:r>
            <a:br>
              <a:rPr lang="en-US" sz="2175" dirty="0"/>
            </a:br>
            <a:endParaRPr lang="en-US" sz="2175" dirty="0">
              <a:cs typeface="Calibri" panose="020F0502020204030204"/>
            </a:endParaRPr>
          </a:p>
          <a:p>
            <a:pPr marL="856615" lvl="2" indent="-342900">
              <a:buFont typeface="+mj-lt"/>
              <a:buAutoNum type="arabicPeriod"/>
            </a:pPr>
            <a:r>
              <a:rPr lang="en-US" sz="2175" dirty="0"/>
              <a:t>Describe a comprehensive universal screening process</a:t>
            </a:r>
            <a:br>
              <a:rPr lang="en-US" sz="2175" dirty="0"/>
            </a:br>
            <a:endParaRPr lang="en-US" sz="2175" dirty="0">
              <a:cs typeface="Calibri" panose="020F0502020204030204"/>
            </a:endParaRPr>
          </a:p>
          <a:p>
            <a:pPr marL="856615" lvl="2" indent="-342900">
              <a:buFont typeface="+mj-lt"/>
              <a:buAutoNum type="arabicPeriod"/>
            </a:pPr>
            <a:r>
              <a:rPr lang="en-US" sz="2175" dirty="0"/>
              <a:t>Identify the similarities and differences between academic and non-academic screening</a:t>
            </a:r>
            <a:br>
              <a:rPr lang="en-US" sz="2175" dirty="0"/>
            </a:br>
            <a:endParaRPr lang="en-US" sz="2175" dirty="0">
              <a:cs typeface="Calibri" panose="020F0502020204030204"/>
            </a:endParaRPr>
          </a:p>
          <a:p>
            <a:pPr marL="856615" lvl="2" indent="-342900">
              <a:buFont typeface="+mj-lt"/>
              <a:buAutoNum type="arabicPeriod"/>
            </a:pPr>
            <a:r>
              <a:rPr lang="en-US" sz="2150" dirty="0"/>
              <a:t>Determine whether installing an SEB screener is an appropriate next step in your MTSS implementation</a:t>
            </a:r>
            <a:endParaRPr lang="en-US" sz="2150" dirty="0">
              <a:cs typeface="Calibri"/>
            </a:endParaRPr>
          </a:p>
          <a:p>
            <a:pPr marL="599440" lvl="1" indent="-342900">
              <a:buFont typeface="+mj-lt"/>
              <a:buAutoNum type="arabicPeriod"/>
            </a:pPr>
            <a:endParaRPr lang="en-US" dirty="0">
              <a:cs typeface="Calibri" panose="020F0502020204030204"/>
            </a:endParaRPr>
          </a:p>
          <a:p>
            <a:pPr marL="0" indent="0">
              <a:buNone/>
            </a:pPr>
            <a:endParaRPr lang="en-US" dirty="0"/>
          </a:p>
        </p:txBody>
      </p:sp>
      <p:sp>
        <p:nvSpPr>
          <p:cNvPr id="3" name="Title 2">
            <a:extLst>
              <a:ext uri="{FF2B5EF4-FFF2-40B4-BE49-F238E27FC236}">
                <a16:creationId xmlns:a16="http://schemas.microsoft.com/office/drawing/2014/main" id="{56CB7BEE-62CF-23AA-6DD0-9187BA794A7A}"/>
              </a:ext>
            </a:extLst>
          </p:cNvPr>
          <p:cNvSpPr>
            <a:spLocks noGrp="1"/>
          </p:cNvSpPr>
          <p:nvPr>
            <p:ph type="title"/>
          </p:nvPr>
        </p:nvSpPr>
        <p:spPr/>
        <p:txBody>
          <a:bodyPr/>
          <a:lstStyle/>
          <a:p>
            <a:r>
              <a:rPr lang="en-US" sz="3600" dirty="0"/>
              <a:t>Objectives</a:t>
            </a:r>
            <a:endParaRPr lang="en-US" dirty="0"/>
          </a:p>
        </p:txBody>
      </p:sp>
    </p:spTree>
    <p:extLst>
      <p:ext uri="{BB962C8B-B14F-4D97-AF65-F5344CB8AC3E}">
        <p14:creationId xmlns:p14="http://schemas.microsoft.com/office/powerpoint/2010/main" val="1287654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4" name="Google Shape;224;p24"/>
          <p:cNvSpPr txBox="1">
            <a:spLocks noGrp="1"/>
          </p:cNvSpPr>
          <p:nvPr>
            <p:ph idx="1"/>
          </p:nvPr>
        </p:nvSpPr>
        <p:spPr>
          <a:xfrm>
            <a:off x="628650" y="1244665"/>
            <a:ext cx="8058150" cy="4992850"/>
          </a:xfrm>
          <a:prstGeom prst="rect">
            <a:avLst/>
          </a:prstGeom>
          <a:noFill/>
          <a:ln w="19050" cap="flat" cmpd="sng">
            <a:noFill/>
            <a:prstDash val="solid"/>
            <a:round/>
            <a:headEnd type="none" w="sm" len="sm"/>
            <a:tailEnd type="none" w="sm" len="sm"/>
          </a:ln>
        </p:spPr>
        <p:txBody>
          <a:bodyPr spcFirstLastPara="1" vert="horz" wrap="square" lIns="68575" tIns="34275" rIns="68575" bIns="34275" rtlCol="0" anchor="t" anchorCtr="0">
            <a:normAutofit fontScale="92500" lnSpcReduction="20000"/>
          </a:bodyPr>
          <a:lstStyle/>
          <a:p>
            <a:pPr marL="0" indent="0">
              <a:buNone/>
            </a:pPr>
            <a:r>
              <a:rPr lang="en-US" sz="2600" b="1" dirty="0"/>
              <a:t>Purpose</a:t>
            </a:r>
            <a:r>
              <a:rPr lang="en-US" sz="2600" dirty="0"/>
              <a:t> </a:t>
            </a:r>
            <a:r>
              <a:rPr lang="en-US" sz="2200" dirty="0"/>
              <a:t>of 14 DE Admin. Code § 508.6.1.1 - 508.6.1.1.4:  ​</a:t>
            </a:r>
            <a:endParaRPr lang="en-US" sz="1900" dirty="0"/>
          </a:p>
          <a:p>
            <a:pPr lvl="1" fontAlgn="base"/>
            <a:r>
              <a:rPr lang="en-US" sz="1900" dirty="0"/>
              <a:t>To meet the academic and non-academic needs of the whole child</a:t>
            </a:r>
          </a:p>
          <a:p>
            <a:pPr lvl="1" fontAlgn="base"/>
            <a:r>
              <a:rPr lang="en-US" sz="1900" dirty="0"/>
              <a:t>To determine when a student requires scientific evidence- based interventions</a:t>
            </a:r>
          </a:p>
          <a:p>
            <a:pPr lvl="1" fontAlgn="base"/>
            <a:r>
              <a:rPr lang="en-US" sz="1900" dirty="0"/>
              <a:t>To identify needed supportive services for all students</a:t>
            </a:r>
          </a:p>
          <a:p>
            <a:pPr marL="0" indent="0">
              <a:buNone/>
            </a:pPr>
            <a:br>
              <a:rPr lang="en-US" sz="2200" b="1" dirty="0"/>
            </a:br>
            <a:r>
              <a:rPr lang="en-US" sz="2200" b="1" dirty="0"/>
              <a:t>Essential Components</a:t>
            </a:r>
            <a:r>
              <a:rPr lang="en-US" sz="2200" dirty="0"/>
              <a:t>:​</a:t>
            </a:r>
            <a:endParaRPr lang="en-US" sz="1900" dirty="0"/>
          </a:p>
          <a:p>
            <a:pPr lvl="1" fontAlgn="base"/>
            <a:r>
              <a:rPr lang="en-US" sz="1975" dirty="0"/>
              <a:t>Team-based leadership, tiered system of support, assessment, data-based decision making, academic and non-academic resources support and intervention</a:t>
            </a:r>
            <a:br>
              <a:rPr lang="en-US" sz="1975" dirty="0"/>
            </a:br>
            <a:br>
              <a:rPr lang="en-US" sz="1975" dirty="0"/>
            </a:br>
            <a:endParaRPr lang="en-US" sz="1975" dirty="0"/>
          </a:p>
          <a:p>
            <a:pPr marL="0" indent="0">
              <a:buNone/>
            </a:pPr>
            <a:r>
              <a:rPr lang="en-US" sz="2200" b="1" dirty="0"/>
              <a:t>Procedures</a:t>
            </a:r>
            <a:r>
              <a:rPr lang="en-US" sz="2200" dirty="0"/>
              <a:t>:  ​</a:t>
            </a:r>
            <a:endParaRPr lang="en-US" sz="1900" dirty="0"/>
          </a:p>
          <a:p>
            <a:pPr lvl="1" fontAlgn="base"/>
            <a:r>
              <a:rPr lang="en-US" sz="1975" dirty="0"/>
              <a:t>Tier 1 core instruction delivered with fidelity to all students​</a:t>
            </a:r>
          </a:p>
          <a:p>
            <a:pPr lvl="1" fontAlgn="base"/>
            <a:r>
              <a:rPr lang="en-US" sz="1975" dirty="0"/>
              <a:t>Multiple gating procedure to determine when a student needs support​</a:t>
            </a:r>
            <a:br>
              <a:rPr lang="en-US" sz="1975" dirty="0"/>
            </a:br>
            <a:endParaRPr lang="en-US" sz="1975" dirty="0"/>
          </a:p>
          <a:p>
            <a:pPr lvl="2" fontAlgn="base">
              <a:buFont typeface="Wingdings" pitchFamily="2" charset="2"/>
              <a:buChar char="Ø"/>
            </a:pPr>
            <a:r>
              <a:rPr lang="en-US" sz="1675" i="1" dirty="0"/>
              <a:t>First stage is universal screening </a:t>
            </a:r>
            <a:r>
              <a:rPr lang="en-US" sz="1675" dirty="0"/>
              <a:t>to identify students who may need additional supports​</a:t>
            </a:r>
            <a:endParaRPr lang="en-US" sz="1975" dirty="0"/>
          </a:p>
          <a:p>
            <a:pPr lvl="2" fontAlgn="base">
              <a:buFont typeface="Wingdings" pitchFamily="2" charset="2"/>
              <a:buChar char="Ø"/>
            </a:pPr>
            <a:r>
              <a:rPr lang="en-US" sz="1675" dirty="0"/>
              <a:t>Second stage (within two weeks) is data analysis to confirm there are specific areas of need for Tier 2 supports​</a:t>
            </a:r>
            <a:endParaRPr lang="en-US" sz="1975" dirty="0"/>
          </a:p>
          <a:p>
            <a:pPr lvl="2" fontAlgn="base">
              <a:buFont typeface="Wingdings" pitchFamily="2" charset="2"/>
              <a:buChar char="Ø"/>
            </a:pPr>
            <a:r>
              <a:rPr lang="en-US" sz="1675" dirty="0"/>
              <a:t>Based on results identified students matched to supports​</a:t>
            </a:r>
            <a:endParaRPr lang="en-US" sz="1975" dirty="0"/>
          </a:p>
          <a:p>
            <a:pPr lvl="2" fontAlgn="base">
              <a:buFont typeface="Wingdings" pitchFamily="2" charset="2"/>
              <a:buChar char="Ø"/>
            </a:pPr>
            <a:r>
              <a:rPr lang="en-US" sz="1675" dirty="0"/>
              <a:t>If 20% of students in a classroom are not meeting a benchmark consider the need for additional classroom, instructional and systems level supports and strategies​</a:t>
            </a:r>
          </a:p>
        </p:txBody>
      </p:sp>
      <p:sp>
        <p:nvSpPr>
          <p:cNvPr id="223" name="Google Shape;223;p24"/>
          <p:cNvSpPr txBox="1">
            <a:spLocks noGrp="1"/>
          </p:cNvSpPr>
          <p:nvPr>
            <p:ph type="title"/>
          </p:nvPr>
        </p:nvSpPr>
        <p:spPr>
          <a:prstGeom prst="rect">
            <a:avLst/>
          </a:prstGeom>
          <a:noFill/>
          <a:ln>
            <a:noFill/>
          </a:ln>
        </p:spPr>
        <p:txBody>
          <a:bodyPr spcFirstLastPara="1" vert="horz" wrap="square" lIns="68575" tIns="34275" rIns="68575" bIns="34275" rtlCol="0" anchor="ctr" anchorCtr="0">
            <a:normAutofit/>
          </a:bodyPr>
          <a:lstStyle/>
          <a:p>
            <a:pPr>
              <a:buClr>
                <a:schemeClr val="accent1"/>
              </a:buClr>
              <a:buSzPts val="2400"/>
            </a:pPr>
            <a:r>
              <a:rPr lang="en-US" sz="3200" b="1" dirty="0">
                <a:ea typeface="Montserrat"/>
                <a:cs typeface="Montserrat"/>
                <a:sym typeface="Montserrat"/>
              </a:rPr>
              <a:t>A quick review of Regulation 508 Multi-Tiered System of Support (MTSS)</a:t>
            </a:r>
            <a:endParaRPr sz="3200" b="1" dirty="0">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E2D6D7-40EA-70C0-8C26-3B7F7510977B}"/>
              </a:ext>
            </a:extLst>
          </p:cNvPr>
          <p:cNvSpPr>
            <a:spLocks noGrp="1"/>
          </p:cNvSpPr>
          <p:nvPr>
            <p:ph idx="1"/>
          </p:nvPr>
        </p:nvSpPr>
        <p:spPr>
          <a:xfrm>
            <a:off x="451263" y="1810931"/>
            <a:ext cx="5035137" cy="3853655"/>
          </a:xfrm>
        </p:spPr>
        <p:txBody>
          <a:bodyPr vert="horz" lIns="91440" tIns="45720" rIns="91440" bIns="45720" rtlCol="0" anchor="t">
            <a:normAutofit fontScale="92500" lnSpcReduction="20000"/>
          </a:bodyPr>
          <a:lstStyle/>
          <a:p>
            <a:pPr marL="609600" lvl="0" indent="-495935">
              <a:spcBef>
                <a:spcPts val="0"/>
              </a:spcBef>
              <a:buClr>
                <a:srgbClr val="2E414D"/>
              </a:buClr>
              <a:buSzPct val="100000"/>
              <a:buChar char="●"/>
            </a:pPr>
            <a:r>
              <a:rPr lang="en-US" sz="3100" dirty="0">
                <a:solidFill>
                  <a:schemeClr val="dk1"/>
                </a:solidFill>
              </a:rPr>
              <a:t>Team-based leadership</a:t>
            </a:r>
            <a:br>
              <a:rPr lang="en-US" sz="3100" dirty="0">
                <a:solidFill>
                  <a:schemeClr val="dk1"/>
                </a:solidFill>
              </a:rPr>
            </a:br>
            <a:r>
              <a:rPr lang="en-US" sz="3100" dirty="0">
                <a:solidFill>
                  <a:schemeClr val="dk1"/>
                </a:solidFill>
              </a:rPr>
              <a:t> </a:t>
            </a:r>
            <a:endParaRPr lang="en-US" dirty="0"/>
          </a:p>
          <a:p>
            <a:pPr marL="609600" indent="-495935">
              <a:spcBef>
                <a:spcPts val="0"/>
              </a:spcBef>
              <a:buClr>
                <a:srgbClr val="2E414D"/>
              </a:buClr>
              <a:buSzPct val="100000"/>
              <a:buChar char="●"/>
            </a:pPr>
            <a:r>
              <a:rPr lang="en-US" sz="3100" dirty="0">
                <a:solidFill>
                  <a:schemeClr val="dk1"/>
                </a:solidFill>
              </a:rPr>
              <a:t>A tiered system of support </a:t>
            </a:r>
            <a:br>
              <a:rPr lang="en-US" sz="3100" dirty="0">
                <a:solidFill>
                  <a:schemeClr val="dk1"/>
                </a:solidFill>
              </a:rPr>
            </a:br>
            <a:endParaRPr lang="en-US" sz="3100" dirty="0">
              <a:solidFill>
                <a:schemeClr val="dk1"/>
              </a:solidFill>
              <a:cs typeface="Calibri" panose="020F0502020204030204"/>
            </a:endParaRPr>
          </a:p>
          <a:p>
            <a:pPr marL="609600" indent="-495935">
              <a:spcBef>
                <a:spcPts val="0"/>
              </a:spcBef>
              <a:buClr>
                <a:srgbClr val="2E414D"/>
              </a:buClr>
              <a:buSzPct val="100000"/>
              <a:buChar char="●"/>
            </a:pPr>
            <a:r>
              <a:rPr lang="en-US" sz="3100" dirty="0">
                <a:solidFill>
                  <a:schemeClr val="dk1"/>
                </a:solidFill>
              </a:rPr>
              <a:t>Selection of academic and non-academic resources, support and intervention</a:t>
            </a:r>
            <a:br>
              <a:rPr lang="en-US" sz="3100" dirty="0">
                <a:solidFill>
                  <a:schemeClr val="dk1"/>
                </a:solidFill>
              </a:rPr>
            </a:br>
            <a:r>
              <a:rPr lang="en-US" sz="3100" dirty="0">
                <a:solidFill>
                  <a:schemeClr val="dk1"/>
                </a:solidFill>
              </a:rPr>
              <a:t> </a:t>
            </a:r>
            <a:endParaRPr lang="en-US" sz="3100" dirty="0">
              <a:solidFill>
                <a:schemeClr val="dk1"/>
              </a:solidFill>
              <a:cs typeface="Calibri"/>
            </a:endParaRPr>
          </a:p>
          <a:p>
            <a:pPr marL="609600" indent="-495935">
              <a:spcBef>
                <a:spcPts val="0"/>
              </a:spcBef>
              <a:buClr>
                <a:srgbClr val="2E414D"/>
              </a:buClr>
              <a:buSzPct val="100000"/>
              <a:buChar char="●"/>
            </a:pPr>
            <a:r>
              <a:rPr lang="en-US" sz="3100" dirty="0">
                <a:solidFill>
                  <a:schemeClr val="dk1"/>
                </a:solidFill>
              </a:rPr>
              <a:t>A comprehensive assessment system</a:t>
            </a:r>
            <a:br>
              <a:rPr lang="en-US" sz="3100" dirty="0">
                <a:solidFill>
                  <a:schemeClr val="dk1"/>
                </a:solidFill>
              </a:rPr>
            </a:br>
            <a:r>
              <a:rPr lang="en-US" sz="3100" dirty="0">
                <a:solidFill>
                  <a:schemeClr val="dk1"/>
                </a:solidFill>
              </a:rPr>
              <a:t> </a:t>
            </a:r>
            <a:endParaRPr lang="en-US" sz="3100" dirty="0">
              <a:solidFill>
                <a:schemeClr val="dk1"/>
              </a:solidFill>
              <a:cs typeface="Calibri"/>
            </a:endParaRPr>
          </a:p>
          <a:p>
            <a:pPr marL="609600" indent="-495935">
              <a:spcBef>
                <a:spcPts val="0"/>
              </a:spcBef>
              <a:buClr>
                <a:srgbClr val="2E414D"/>
              </a:buClr>
              <a:buSzPct val="100000"/>
              <a:buChar char="●"/>
            </a:pPr>
            <a:r>
              <a:rPr lang="en-US" sz="3100" dirty="0">
                <a:solidFill>
                  <a:schemeClr val="dk1"/>
                </a:solidFill>
                <a:ea typeface="Calibri"/>
                <a:cs typeface="Calibri"/>
              </a:rPr>
              <a:t>Data-based decision making</a:t>
            </a:r>
          </a:p>
        </p:txBody>
      </p:sp>
      <p:sp>
        <p:nvSpPr>
          <p:cNvPr id="3" name="Title 2">
            <a:extLst>
              <a:ext uri="{FF2B5EF4-FFF2-40B4-BE49-F238E27FC236}">
                <a16:creationId xmlns:a16="http://schemas.microsoft.com/office/drawing/2014/main" id="{6EDB91DA-C3F5-6134-ED80-F758E418F36B}"/>
              </a:ext>
            </a:extLst>
          </p:cNvPr>
          <p:cNvSpPr>
            <a:spLocks noGrp="1"/>
          </p:cNvSpPr>
          <p:nvPr>
            <p:ph type="title"/>
          </p:nvPr>
        </p:nvSpPr>
        <p:spPr/>
        <p:txBody>
          <a:bodyPr/>
          <a:lstStyle/>
          <a:p>
            <a:r>
              <a:rPr lang="en-US" sz="2800" b="0" dirty="0"/>
              <a:t>Effective universal screening is supported by the essential elements of DE-MTSS:</a:t>
            </a:r>
          </a:p>
        </p:txBody>
      </p:sp>
      <p:pic>
        <p:nvPicPr>
          <p:cNvPr id="6" name="Google Shape;179;p20">
            <a:extLst>
              <a:ext uri="{FF2B5EF4-FFF2-40B4-BE49-F238E27FC236}">
                <a16:creationId xmlns:a16="http://schemas.microsoft.com/office/drawing/2014/main" id="{A1988BD1-25A2-0029-A482-1ED314F4080F}"/>
              </a:ext>
            </a:extLst>
          </p:cNvPr>
          <p:cNvPicPr preferRelativeResize="0">
            <a:picLocks/>
          </p:cNvPicPr>
          <p:nvPr/>
        </p:nvPicPr>
        <p:blipFill>
          <a:blip r:embed="rId3">
            <a:alphaModFix/>
          </a:blip>
          <a:stretch>
            <a:fillRect/>
          </a:stretch>
        </p:blipFill>
        <p:spPr>
          <a:xfrm>
            <a:off x="5617029" y="2263733"/>
            <a:ext cx="2974770" cy="2758044"/>
          </a:xfrm>
          <a:prstGeom prst="rect">
            <a:avLst/>
          </a:prstGeom>
          <a:noFill/>
          <a:ln>
            <a:noFill/>
          </a:ln>
        </p:spPr>
      </p:pic>
    </p:spTree>
    <p:extLst>
      <p:ext uri="{BB962C8B-B14F-4D97-AF65-F5344CB8AC3E}">
        <p14:creationId xmlns:p14="http://schemas.microsoft.com/office/powerpoint/2010/main" val="1367579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BACC99E-FAE5-62F5-49B2-C2BE1B929CCF}"/>
              </a:ext>
            </a:extLst>
          </p:cNvPr>
          <p:cNvSpPr>
            <a:spLocks noGrp="1"/>
          </p:cNvSpPr>
          <p:nvPr>
            <p:ph type="title"/>
          </p:nvPr>
        </p:nvSpPr>
        <p:spPr/>
        <p:txBody>
          <a:bodyPr/>
          <a:lstStyle/>
          <a:p>
            <a:endParaRPr lang="en-US"/>
          </a:p>
        </p:txBody>
      </p:sp>
      <p:sp>
        <p:nvSpPr>
          <p:cNvPr id="7" name="Content Placeholder 6">
            <a:extLst>
              <a:ext uri="{FF2B5EF4-FFF2-40B4-BE49-F238E27FC236}">
                <a16:creationId xmlns:a16="http://schemas.microsoft.com/office/drawing/2014/main" id="{AF022C7D-5A84-E105-397E-C4B8E91501EF}"/>
              </a:ext>
            </a:extLst>
          </p:cNvPr>
          <p:cNvSpPr>
            <a:spLocks noGrp="1"/>
          </p:cNvSpPr>
          <p:nvPr>
            <p:ph idx="1"/>
          </p:nvPr>
        </p:nvSpPr>
        <p:spPr/>
        <p:txBody>
          <a:bodyPr vert="horz" lIns="91440" tIns="45720" rIns="91440" bIns="45720" rtlCol="0" anchor="t">
            <a:noAutofit/>
          </a:bodyPr>
          <a:lstStyle/>
          <a:p>
            <a:pPr marL="0" indent="0">
              <a:buNone/>
            </a:pPr>
            <a:r>
              <a:rPr lang="en-US" sz="1800">
                <a:ea typeface="+mn-lt"/>
                <a:cs typeface="+mn-lt"/>
              </a:rPr>
              <a:t>Comprehensive screening practices that are embedded into the DE-MTSS framework will improve your team's ability to deliver academic and non-academic instructional practices for all students.  </a:t>
            </a:r>
            <a:br>
              <a:rPr lang="en-US" sz="1800" dirty="0">
                <a:ea typeface="+mn-lt"/>
                <a:cs typeface="+mn-lt"/>
              </a:rPr>
            </a:br>
            <a:endParaRPr lang="en-US" sz="1800" dirty="0">
              <a:ea typeface="+mn-lt"/>
              <a:cs typeface="+mn-lt"/>
            </a:endParaRPr>
          </a:p>
          <a:p>
            <a:pPr marL="0" indent="0">
              <a:buNone/>
            </a:pPr>
            <a:r>
              <a:rPr lang="en-US" sz="1800">
                <a:cs typeface="Calibri"/>
              </a:rPr>
              <a:t>Adopting a screening process equips teams to:</a:t>
            </a:r>
            <a:br>
              <a:rPr lang="en-US" sz="1800" dirty="0">
                <a:cs typeface="Calibri"/>
              </a:rPr>
            </a:br>
            <a:endParaRPr lang="en-US" sz="1800" dirty="0">
              <a:cs typeface="Calibri"/>
            </a:endParaRPr>
          </a:p>
          <a:p>
            <a:pPr marL="385445" lvl="1" indent="-128270">
              <a:buFont typeface="Arial,Sans-Serif" panose="020B0604020202020204" pitchFamily="34" charset="0"/>
            </a:pPr>
            <a:r>
              <a:rPr lang="en-US" sz="1800">
                <a:ea typeface="+mn-lt"/>
                <a:cs typeface="+mn-lt"/>
              </a:rPr>
              <a:t>Proactively monitor student response to all academic and non-academic instructional practices</a:t>
            </a:r>
            <a:br>
              <a:rPr lang="en-US" sz="1800" dirty="0">
                <a:ea typeface="+mn-lt"/>
                <a:cs typeface="+mn-lt"/>
              </a:rPr>
            </a:br>
            <a:endParaRPr lang="en-US" sz="1800" dirty="0">
              <a:ea typeface="+mn-lt"/>
              <a:cs typeface="+mn-lt"/>
            </a:endParaRPr>
          </a:p>
          <a:p>
            <a:pPr marL="385445" lvl="1" indent="-128270">
              <a:buFont typeface="Arial,Sans-Serif" panose="020B0604020202020204" pitchFamily="34" charset="0"/>
            </a:pPr>
            <a:r>
              <a:rPr lang="en-US" sz="1800">
                <a:ea typeface="+mn-lt"/>
                <a:cs typeface="+mn-lt"/>
              </a:rPr>
              <a:t>Identify areas in which additional academic and non-academic resources and interventions are needed</a:t>
            </a:r>
            <a:br>
              <a:rPr lang="en-US" sz="1800" dirty="0">
                <a:ea typeface="+mn-lt"/>
                <a:cs typeface="+mn-lt"/>
              </a:rPr>
            </a:br>
            <a:endParaRPr lang="en-US" sz="1800" dirty="0">
              <a:ea typeface="+mn-lt"/>
              <a:cs typeface="+mn-lt"/>
            </a:endParaRPr>
          </a:p>
          <a:p>
            <a:pPr marL="385445" lvl="1" indent="-128270">
              <a:buFont typeface="Arial,Sans-Serif" panose="020B0604020202020204" pitchFamily="34" charset="0"/>
            </a:pPr>
            <a:r>
              <a:rPr lang="en-US" sz="1800">
                <a:ea typeface="+mn-lt"/>
                <a:cs typeface="+mn-lt"/>
              </a:rPr>
              <a:t>Differentiate coaching support to staff</a:t>
            </a:r>
            <a:endParaRPr lang="en-US" sz="1800" dirty="0">
              <a:ea typeface="+mn-lt"/>
              <a:cs typeface="+mn-lt"/>
            </a:endParaRPr>
          </a:p>
          <a:p>
            <a:pPr marL="128270" indent="-128270">
              <a:buFont typeface="Arial,Sans-Serif" panose="020B0604020202020204" pitchFamily="34" charset="0"/>
            </a:pPr>
            <a:endParaRPr lang="en-US" sz="1800" dirty="0">
              <a:ea typeface="+mn-lt"/>
              <a:cs typeface="+mn-lt"/>
            </a:endParaRPr>
          </a:p>
          <a:p>
            <a:pPr marL="385445" lvl="1" indent="-128270">
              <a:buFont typeface="Arial,Sans-Serif" panose="020B0604020202020204" pitchFamily="34" charset="0"/>
            </a:pPr>
            <a:r>
              <a:rPr lang="en-US" sz="1800">
                <a:ea typeface="+mn-lt"/>
                <a:cs typeface="+mn-lt"/>
              </a:rPr>
              <a:t>Differentiate universal practices to students</a:t>
            </a:r>
            <a:br>
              <a:rPr lang="en-US" sz="1800" dirty="0">
                <a:ea typeface="+mn-lt"/>
                <a:cs typeface="+mn-lt"/>
              </a:rPr>
            </a:br>
            <a:endParaRPr lang="en-US" sz="1800" dirty="0">
              <a:ea typeface="+mn-lt"/>
              <a:cs typeface="+mn-lt"/>
            </a:endParaRPr>
          </a:p>
          <a:p>
            <a:pPr marL="385445" lvl="1" indent="-128270">
              <a:buFont typeface="Arial,Sans-Serif" panose="020B0604020202020204" pitchFamily="34" charset="0"/>
            </a:pPr>
            <a:r>
              <a:rPr lang="en-US" sz="1800">
                <a:ea typeface="+mn-lt"/>
                <a:cs typeface="+mn-lt"/>
              </a:rPr>
              <a:t>Provide early intervention to students who are struggling to meet benchmarks</a:t>
            </a:r>
            <a:endParaRPr lang="en-US" sz="1800" dirty="0">
              <a:ea typeface="+mn-lt"/>
              <a:cs typeface="+mn-lt"/>
            </a:endParaRPr>
          </a:p>
          <a:p>
            <a:pPr marL="385445" lvl="1" indent="-128270"/>
            <a:endParaRPr lang="en-US" sz="1800" dirty="0">
              <a:cs typeface="Calibri" panose="020F0502020204030204"/>
            </a:endParaRPr>
          </a:p>
          <a:p>
            <a:pPr marL="128270" indent="-128270">
              <a:buNone/>
            </a:pPr>
            <a:endParaRPr lang="en-US" sz="1800" dirty="0">
              <a:cs typeface="Calibri" panose="020F0502020204030204"/>
            </a:endParaRPr>
          </a:p>
          <a:p>
            <a:pPr marL="0" indent="0">
              <a:buNone/>
            </a:pPr>
            <a:endParaRPr lang="en-US" sz="1550" dirty="0">
              <a:cs typeface="Calibri" panose="020F0502020204030204"/>
            </a:endParaRPr>
          </a:p>
        </p:txBody>
      </p:sp>
    </p:spTree>
    <p:extLst>
      <p:ext uri="{BB962C8B-B14F-4D97-AF65-F5344CB8AC3E}">
        <p14:creationId xmlns:p14="http://schemas.microsoft.com/office/powerpoint/2010/main" val="2880140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1"/>
          <p:cNvSpPr txBox="1"/>
          <p:nvPr/>
        </p:nvSpPr>
        <p:spPr>
          <a:xfrm>
            <a:off x="3087338" y="3045857"/>
            <a:ext cx="2632500" cy="327900"/>
          </a:xfrm>
          <a:prstGeom prst="rect">
            <a:avLst/>
          </a:prstGeom>
          <a:noFill/>
          <a:ln w="28575" cap="flat" cmpd="sng">
            <a:solidFill>
              <a:schemeClr val="accent1"/>
            </a:solidFill>
            <a:prstDash val="solid"/>
            <a:round/>
            <a:headEnd type="none" w="sm" len="sm"/>
            <a:tailEnd type="none" w="sm" len="sm"/>
          </a:ln>
        </p:spPr>
        <p:txBody>
          <a:bodyPr spcFirstLastPara="1" wrap="square" lIns="68575" tIns="34275" rIns="68575" bIns="34275" anchor="t" anchorCtr="0">
            <a:noAutofit/>
          </a:bodyPr>
          <a:lstStyle/>
          <a:p>
            <a:pPr algn="ctr">
              <a:buClr>
                <a:srgbClr val="000000"/>
              </a:buClr>
              <a:buSzPts val="1400"/>
            </a:pPr>
            <a:r>
              <a:rPr lang="en" sz="1600" dirty="0">
                <a:solidFill>
                  <a:srgbClr val="000000"/>
                </a:solidFill>
                <a:latin typeface="Corbel"/>
                <a:ea typeface="Corbel"/>
                <a:cs typeface="Corbel"/>
                <a:sym typeface="Corbel"/>
              </a:rPr>
              <a:t>Identifies Students' Needs</a:t>
            </a:r>
            <a:endParaRPr sz="1600" dirty="0">
              <a:solidFill>
                <a:srgbClr val="000000"/>
              </a:solidFill>
              <a:latin typeface="Corbel"/>
              <a:ea typeface="Corbel"/>
              <a:cs typeface="Corbel"/>
              <a:sym typeface="Corbel"/>
            </a:endParaRPr>
          </a:p>
        </p:txBody>
      </p:sp>
      <p:graphicFrame>
        <p:nvGraphicFramePr>
          <p:cNvPr id="293" name="Google Shape;293;p31"/>
          <p:cNvGraphicFramePr/>
          <p:nvPr>
            <p:extLst>
              <p:ext uri="{D42A27DB-BD31-4B8C-83A1-F6EECF244321}">
                <p14:modId xmlns:p14="http://schemas.microsoft.com/office/powerpoint/2010/main" val="2674264507"/>
              </p:ext>
            </p:extLst>
          </p:nvPr>
        </p:nvGraphicFramePr>
        <p:xfrm>
          <a:off x="750280" y="1624879"/>
          <a:ext cx="7692608" cy="1042000"/>
        </p:xfrm>
        <a:graphic>
          <a:graphicData uri="http://schemas.openxmlformats.org/drawingml/2006/table">
            <a:tbl>
              <a:tblPr>
                <a:noFill/>
              </a:tblPr>
              <a:tblGrid>
                <a:gridCol w="2725333">
                  <a:extLst>
                    <a:ext uri="{9D8B030D-6E8A-4147-A177-3AD203B41FA5}">
                      <a16:colId xmlns:a16="http://schemas.microsoft.com/office/drawing/2014/main" val="20000"/>
                    </a:ext>
                  </a:extLst>
                </a:gridCol>
                <a:gridCol w="2447750">
                  <a:extLst>
                    <a:ext uri="{9D8B030D-6E8A-4147-A177-3AD203B41FA5}">
                      <a16:colId xmlns:a16="http://schemas.microsoft.com/office/drawing/2014/main" val="20001"/>
                    </a:ext>
                  </a:extLst>
                </a:gridCol>
                <a:gridCol w="2519525">
                  <a:extLst>
                    <a:ext uri="{9D8B030D-6E8A-4147-A177-3AD203B41FA5}">
                      <a16:colId xmlns:a16="http://schemas.microsoft.com/office/drawing/2014/main" val="20002"/>
                    </a:ext>
                  </a:extLst>
                </a:gridCol>
              </a:tblGrid>
              <a:tr h="593900">
                <a:tc>
                  <a:txBody>
                    <a:bodyPr/>
                    <a:lstStyle/>
                    <a:p>
                      <a:pPr marL="0" marR="0" lvl="0" indent="0" algn="ctr" rtl="0">
                        <a:lnSpc>
                          <a:spcPct val="100000"/>
                        </a:lnSpc>
                        <a:spcBef>
                          <a:spcPts val="0"/>
                        </a:spcBef>
                        <a:spcAft>
                          <a:spcPts val="0"/>
                        </a:spcAft>
                        <a:buClr>
                          <a:srgbClr val="000000"/>
                        </a:buClr>
                        <a:buSzPts val="900"/>
                        <a:buFont typeface="Arial"/>
                        <a:buNone/>
                      </a:pPr>
                      <a:r>
                        <a:rPr lang="en" sz="1200" u="none" strike="noStrike" cap="none" dirty="0"/>
                        <a:t>Universal Screening TOOL</a:t>
                      </a:r>
                      <a:endParaRPr sz="1200" u="none" strike="noStrike" cap="none" dirty="0"/>
                    </a:p>
                  </a:txBody>
                  <a:tcPr marL="68600" marR="68600" marT="34300" marB="34300">
                    <a:lnL w="76200" cap="flat" cmpd="sng">
                      <a:solidFill>
                        <a:srgbClr val="6AA84F"/>
                      </a:solidFill>
                      <a:prstDash val="solid"/>
                      <a:round/>
                      <a:headEnd type="none" w="sm" len="sm"/>
                      <a:tailEnd type="none" w="sm" len="sm"/>
                    </a:lnL>
                    <a:lnR w="76200" cap="flat" cmpd="sng">
                      <a:solidFill>
                        <a:srgbClr val="6AA84F"/>
                      </a:solidFill>
                      <a:prstDash val="solid"/>
                      <a:round/>
                      <a:headEnd type="none" w="sm" len="sm"/>
                      <a:tailEnd type="none" w="sm" len="sm"/>
                    </a:lnR>
                    <a:lnT w="76200" cap="flat" cmpd="sng">
                      <a:solidFill>
                        <a:srgbClr val="6AA84F"/>
                      </a:solidFill>
                      <a:prstDash val="solid"/>
                      <a:round/>
                      <a:headEnd type="none" w="sm" len="sm"/>
                      <a:tailEnd type="none" w="sm" len="sm"/>
                    </a:lnT>
                    <a:lnB w="76200" cap="flat" cmpd="sng">
                      <a:solidFill>
                        <a:srgbClr val="6AA84F"/>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1200" dirty="0"/>
                        <a:t>Teacher and Caregiver </a:t>
                      </a:r>
                      <a:r>
                        <a:rPr lang="en" sz="1200" u="none" strike="noStrike" cap="none" dirty="0"/>
                        <a:t>Referrals</a:t>
                      </a:r>
                      <a:endParaRPr sz="1200" u="none" strike="noStrike" cap="none" dirty="0"/>
                    </a:p>
                    <a:p>
                      <a:pPr marL="0" marR="0" lvl="0" indent="0" algn="l" rtl="0">
                        <a:lnSpc>
                          <a:spcPct val="100000"/>
                        </a:lnSpc>
                        <a:spcBef>
                          <a:spcPts val="0"/>
                        </a:spcBef>
                        <a:spcAft>
                          <a:spcPts val="0"/>
                        </a:spcAft>
                        <a:buClr>
                          <a:srgbClr val="000000"/>
                        </a:buClr>
                        <a:buSzPts val="900"/>
                        <a:buFont typeface="Arial"/>
                        <a:buNone/>
                      </a:pPr>
                      <a:endParaRPr sz="1200" u="none" strike="noStrike" cap="none" dirty="0"/>
                    </a:p>
                  </a:txBody>
                  <a:tcPr marL="68600" marR="68600" marT="34300" marB="34300">
                    <a:lnL w="76200" cap="flat" cmpd="sng">
                      <a:solidFill>
                        <a:srgbClr val="6AA84F"/>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en" sz="1200" u="none" strike="noStrike" cap="none"/>
                        <a:t>Early Warning Indicators (grades, attendance, behavior referrals)</a:t>
                      </a:r>
                      <a:endParaRPr sz="1200" u="none" strike="noStrike" cap="none"/>
                    </a:p>
                  </a:txBody>
                  <a:tcPr marL="68600" marR="68600" marT="34300" marB="3430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48100">
                <a:tc>
                  <a:txBody>
                    <a:bodyPr/>
                    <a:lstStyle/>
                    <a:p>
                      <a:pPr marL="0" marR="0" lvl="0" indent="0" algn="ctr" rtl="0">
                        <a:lnSpc>
                          <a:spcPct val="100000"/>
                        </a:lnSpc>
                        <a:spcBef>
                          <a:spcPts val="0"/>
                        </a:spcBef>
                        <a:spcAft>
                          <a:spcPts val="0"/>
                        </a:spcAft>
                        <a:buClr>
                          <a:srgbClr val="000000"/>
                        </a:buClr>
                        <a:buSzPts val="900"/>
                        <a:buFont typeface="Arial"/>
                        <a:buNone/>
                      </a:pPr>
                      <a:r>
                        <a:rPr lang="en" sz="1200" u="none" strike="noStrike" cap="none"/>
                        <a:t>Collected/Reviewed 2 or 3 times per year</a:t>
                      </a:r>
                      <a:endParaRPr sz="1200" u="none" strike="noStrike" cap="none"/>
                    </a:p>
                  </a:txBody>
                  <a:tcPr marL="68600" marR="68600" marT="34300" marB="3430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76200" cap="flat" cmpd="sng">
                      <a:solidFill>
                        <a:srgbClr val="6AA84F"/>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en" sz="1200" u="none" strike="noStrike" cap="none"/>
                        <a:t>On-going review</a:t>
                      </a:r>
                      <a:endParaRPr sz="1200" u="none" strike="noStrike" cap="none"/>
                    </a:p>
                  </a:txBody>
                  <a:tcPr marL="68600" marR="68600" marT="34300" marB="3430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en" sz="1200" u="none" strike="noStrike" cap="none" dirty="0"/>
                        <a:t>Quarterly/On-going review</a:t>
                      </a:r>
                      <a:endParaRPr sz="1200" u="none" strike="noStrike" cap="none" dirty="0"/>
                    </a:p>
                  </a:txBody>
                  <a:tcPr marL="68600" marR="68600" marT="34300" marB="3430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294" name="Google Shape;294;p31"/>
          <p:cNvGraphicFramePr/>
          <p:nvPr>
            <p:extLst>
              <p:ext uri="{D42A27DB-BD31-4B8C-83A1-F6EECF244321}">
                <p14:modId xmlns:p14="http://schemas.microsoft.com/office/powerpoint/2010/main" val="1103783384"/>
              </p:ext>
            </p:extLst>
          </p:nvPr>
        </p:nvGraphicFramePr>
        <p:xfrm>
          <a:off x="750265" y="3678676"/>
          <a:ext cx="7558525" cy="1912885"/>
        </p:xfrm>
        <a:graphic>
          <a:graphicData uri="http://schemas.openxmlformats.org/drawingml/2006/table">
            <a:tbl>
              <a:tblPr>
                <a:noFill/>
              </a:tblPr>
              <a:tblGrid>
                <a:gridCol w="2591250">
                  <a:extLst>
                    <a:ext uri="{9D8B030D-6E8A-4147-A177-3AD203B41FA5}">
                      <a16:colId xmlns:a16="http://schemas.microsoft.com/office/drawing/2014/main" val="20000"/>
                    </a:ext>
                  </a:extLst>
                </a:gridCol>
                <a:gridCol w="2447775">
                  <a:extLst>
                    <a:ext uri="{9D8B030D-6E8A-4147-A177-3AD203B41FA5}">
                      <a16:colId xmlns:a16="http://schemas.microsoft.com/office/drawing/2014/main" val="20001"/>
                    </a:ext>
                  </a:extLst>
                </a:gridCol>
                <a:gridCol w="2519500">
                  <a:extLst>
                    <a:ext uri="{9D8B030D-6E8A-4147-A177-3AD203B41FA5}">
                      <a16:colId xmlns:a16="http://schemas.microsoft.com/office/drawing/2014/main" val="20002"/>
                    </a:ext>
                  </a:extLst>
                </a:gridCol>
              </a:tblGrid>
              <a:tr h="335525">
                <a:tc>
                  <a:txBody>
                    <a:bodyPr/>
                    <a:lstStyle/>
                    <a:p>
                      <a:pPr marL="0" marR="0" lvl="0" indent="0" algn="ctr" rtl="0">
                        <a:lnSpc>
                          <a:spcPct val="100000"/>
                        </a:lnSpc>
                        <a:spcBef>
                          <a:spcPts val="0"/>
                        </a:spcBef>
                        <a:spcAft>
                          <a:spcPts val="0"/>
                        </a:spcAft>
                        <a:buClr>
                          <a:srgbClr val="000000"/>
                        </a:buClr>
                        <a:buSzPts val="900"/>
                        <a:buFont typeface="Arial"/>
                        <a:buNone/>
                      </a:pPr>
                      <a:r>
                        <a:rPr lang="en" sz="1600" u="none" strike="noStrike" cap="none"/>
                        <a:t>Tier 1</a:t>
                      </a:r>
                      <a:endParaRPr sz="1600" u="none" strike="noStrike" cap="none"/>
                    </a:p>
                  </a:txBody>
                  <a:tcPr marL="68600" marR="68600" marT="34300" marB="3430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en" sz="1600" u="none" strike="noStrike" cap="none"/>
                        <a:t>Tier 2</a:t>
                      </a:r>
                      <a:endParaRPr sz="1600" u="none" strike="noStrike" cap="none"/>
                    </a:p>
                  </a:txBody>
                  <a:tcPr marL="68600" marR="68600" marT="34300" marB="3430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en" sz="1600" u="none" strike="noStrike" cap="none" dirty="0"/>
                        <a:t>Tier 3</a:t>
                      </a:r>
                      <a:endParaRPr sz="1600" u="none" strike="noStrike" cap="none" dirty="0"/>
                    </a:p>
                  </a:txBody>
                  <a:tcPr marL="68600" marR="68600" marT="34300" marB="3430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48100">
                <a:tc>
                  <a:txBody>
                    <a:bodyPr/>
                    <a:lstStyle/>
                    <a:p>
                      <a:pPr marL="0" marR="0" lvl="0" indent="0" algn="ctr" rtl="0">
                        <a:lnSpc>
                          <a:spcPct val="100000"/>
                        </a:lnSpc>
                        <a:spcBef>
                          <a:spcPts val="0"/>
                        </a:spcBef>
                        <a:spcAft>
                          <a:spcPts val="0"/>
                        </a:spcAft>
                        <a:buClr>
                          <a:srgbClr val="000000"/>
                        </a:buClr>
                        <a:buSzPts val="900"/>
                        <a:buFont typeface="Arial"/>
                        <a:buNone/>
                      </a:pPr>
                      <a:r>
                        <a:rPr lang="en" sz="1100" u="none" strike="noStrike" cap="none"/>
                        <a:t>Inform universal prevention efforts (e.g. lessons to create/revise/revisit) </a:t>
                      </a:r>
                      <a:endParaRPr sz="1100" u="none" strike="noStrike" cap="none"/>
                    </a:p>
                  </a:txBody>
                  <a:tcPr marL="68600" marR="68600" marT="34300" marB="3430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en" sz="1100" u="none" strike="noStrike" cap="none"/>
                        <a:t>Collect or review additional data to understand student needs.</a:t>
                      </a:r>
                      <a:endParaRPr sz="1100" u="none" strike="noStrike" cap="none"/>
                    </a:p>
                    <a:p>
                      <a:pPr marL="0" marR="0" lvl="0" indent="0" algn="ctr" rtl="0">
                        <a:lnSpc>
                          <a:spcPct val="100000"/>
                        </a:lnSpc>
                        <a:spcBef>
                          <a:spcPts val="0"/>
                        </a:spcBef>
                        <a:spcAft>
                          <a:spcPts val="0"/>
                        </a:spcAft>
                        <a:buClr>
                          <a:srgbClr val="000000"/>
                        </a:buClr>
                        <a:buSzPts val="900"/>
                        <a:buFont typeface="Arial"/>
                        <a:buNone/>
                      </a:pPr>
                      <a:endParaRPr sz="1100" u="none" strike="noStrike" cap="none"/>
                    </a:p>
                    <a:p>
                      <a:pPr marL="0" marR="0" lvl="0" indent="0" algn="ctr" rtl="0">
                        <a:lnSpc>
                          <a:spcPct val="100000"/>
                        </a:lnSpc>
                        <a:spcBef>
                          <a:spcPts val="0"/>
                        </a:spcBef>
                        <a:spcAft>
                          <a:spcPts val="0"/>
                        </a:spcAft>
                        <a:buClr>
                          <a:srgbClr val="000000"/>
                        </a:buClr>
                        <a:buSzPts val="900"/>
                        <a:buFont typeface="Arial"/>
                        <a:buNone/>
                      </a:pPr>
                      <a:r>
                        <a:rPr lang="en" sz="1100" u="none" strike="noStrike" cap="none"/>
                        <a:t>Match students to existing interventions based on data based decision rules (</a:t>
                      </a:r>
                      <a:r>
                        <a:rPr lang="en" sz="1100" i="1" u="none" strike="noStrike" cap="none"/>
                        <a:t>problem solving conversations</a:t>
                      </a:r>
                      <a:r>
                        <a:rPr lang="en" sz="1100" u="none" strike="noStrike" cap="none"/>
                        <a:t>)</a:t>
                      </a:r>
                      <a:endParaRPr sz="1100" u="none" strike="noStrike" cap="none"/>
                    </a:p>
                    <a:p>
                      <a:pPr marL="0" marR="0" lvl="0" indent="0" algn="ctr" rtl="0">
                        <a:lnSpc>
                          <a:spcPct val="100000"/>
                        </a:lnSpc>
                        <a:spcBef>
                          <a:spcPts val="0"/>
                        </a:spcBef>
                        <a:spcAft>
                          <a:spcPts val="0"/>
                        </a:spcAft>
                        <a:buClr>
                          <a:srgbClr val="000000"/>
                        </a:buClr>
                        <a:buSzPts val="900"/>
                        <a:buFont typeface="Arial"/>
                        <a:buNone/>
                      </a:pPr>
                      <a:endParaRPr sz="1100" u="none" strike="noStrike" cap="none"/>
                    </a:p>
                    <a:p>
                      <a:pPr marL="0" marR="0" lvl="0" indent="0" algn="ctr" rtl="0">
                        <a:lnSpc>
                          <a:spcPct val="100000"/>
                        </a:lnSpc>
                        <a:spcBef>
                          <a:spcPts val="0"/>
                        </a:spcBef>
                        <a:spcAft>
                          <a:spcPts val="0"/>
                        </a:spcAft>
                        <a:buClr>
                          <a:srgbClr val="000000"/>
                        </a:buClr>
                        <a:buSzPts val="900"/>
                        <a:buFont typeface="Arial"/>
                        <a:buNone/>
                      </a:pPr>
                      <a:r>
                        <a:rPr lang="en" sz="1100" u="none" strike="noStrike" cap="none"/>
                        <a:t>Inform the development of new group interventions (</a:t>
                      </a:r>
                      <a:r>
                        <a:rPr lang="en" sz="1100" i="1" u="none" strike="noStrike" cap="none"/>
                        <a:t>systems conversations</a:t>
                      </a:r>
                      <a:r>
                        <a:rPr lang="en" sz="1100" u="none" strike="noStrike" cap="none"/>
                        <a:t>)</a:t>
                      </a:r>
                      <a:endParaRPr sz="1100" u="none" strike="noStrike" cap="none"/>
                    </a:p>
                  </a:txBody>
                  <a:tcPr marL="68600" marR="68600" marT="34300" marB="3430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en" sz="1100" u="none" strike="noStrike" cap="none" dirty="0"/>
                        <a:t>Collect additional data to understand the behavior and identify appropriate supports (e.g. risk assessment, secondary screening tool, FBA, observations, interviews)</a:t>
                      </a:r>
                      <a:endParaRPr sz="1100" u="none" strike="noStrike" cap="none" dirty="0"/>
                    </a:p>
                  </a:txBody>
                  <a:tcPr marL="68600" marR="68600" marT="34300" marB="3430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cxnSp>
        <p:nvCxnSpPr>
          <p:cNvPr id="295" name="Google Shape;295;p31"/>
          <p:cNvCxnSpPr>
            <a:cxnSpLocks/>
          </p:cNvCxnSpPr>
          <p:nvPr/>
        </p:nvCxnSpPr>
        <p:spPr>
          <a:xfrm>
            <a:off x="2927419" y="2646472"/>
            <a:ext cx="798000" cy="342300"/>
          </a:xfrm>
          <a:prstGeom prst="straightConnector1">
            <a:avLst/>
          </a:prstGeom>
          <a:noFill/>
          <a:ln w="28575" cap="flat" cmpd="sng">
            <a:solidFill>
              <a:schemeClr val="accent1"/>
            </a:solidFill>
            <a:prstDash val="solid"/>
            <a:round/>
            <a:headEnd type="none" w="sm" len="sm"/>
            <a:tailEnd type="triangle" w="med" len="med"/>
          </a:ln>
        </p:spPr>
      </p:cxnSp>
      <p:cxnSp>
        <p:nvCxnSpPr>
          <p:cNvPr id="296" name="Google Shape;296;p31"/>
          <p:cNvCxnSpPr>
            <a:cxnSpLocks/>
          </p:cNvCxnSpPr>
          <p:nvPr/>
        </p:nvCxnSpPr>
        <p:spPr>
          <a:xfrm>
            <a:off x="4406470" y="2650971"/>
            <a:ext cx="3000" cy="337800"/>
          </a:xfrm>
          <a:prstGeom prst="straightConnector1">
            <a:avLst/>
          </a:prstGeom>
          <a:noFill/>
          <a:ln w="28575" cap="flat" cmpd="sng">
            <a:solidFill>
              <a:schemeClr val="accent1"/>
            </a:solidFill>
            <a:prstDash val="solid"/>
            <a:round/>
            <a:headEnd type="none" w="sm" len="sm"/>
            <a:tailEnd type="triangle" w="med" len="med"/>
          </a:ln>
        </p:spPr>
      </p:cxnSp>
      <p:cxnSp>
        <p:nvCxnSpPr>
          <p:cNvPr id="297" name="Google Shape;297;p31"/>
          <p:cNvCxnSpPr>
            <a:cxnSpLocks/>
          </p:cNvCxnSpPr>
          <p:nvPr/>
        </p:nvCxnSpPr>
        <p:spPr>
          <a:xfrm flipH="1">
            <a:off x="5408175" y="2654478"/>
            <a:ext cx="662100" cy="334200"/>
          </a:xfrm>
          <a:prstGeom prst="straightConnector1">
            <a:avLst/>
          </a:prstGeom>
          <a:noFill/>
          <a:ln w="28575" cap="flat" cmpd="sng">
            <a:solidFill>
              <a:schemeClr val="accent1"/>
            </a:solidFill>
            <a:prstDash val="solid"/>
            <a:round/>
            <a:headEnd type="none" w="sm" len="sm"/>
            <a:tailEnd type="triangle" w="med" len="med"/>
          </a:ln>
        </p:spPr>
      </p:cxnSp>
      <p:cxnSp>
        <p:nvCxnSpPr>
          <p:cNvPr id="298" name="Google Shape;298;p31"/>
          <p:cNvCxnSpPr>
            <a:cxnSpLocks/>
          </p:cNvCxnSpPr>
          <p:nvPr/>
        </p:nvCxnSpPr>
        <p:spPr>
          <a:xfrm flipH="1">
            <a:off x="3045265" y="3373783"/>
            <a:ext cx="565800" cy="297900"/>
          </a:xfrm>
          <a:prstGeom prst="straightConnector1">
            <a:avLst/>
          </a:prstGeom>
          <a:noFill/>
          <a:ln w="28575" cap="flat" cmpd="sng">
            <a:solidFill>
              <a:schemeClr val="accent1"/>
            </a:solidFill>
            <a:prstDash val="solid"/>
            <a:round/>
            <a:headEnd type="none" w="sm" len="sm"/>
            <a:tailEnd type="triangle" w="med" len="med"/>
          </a:ln>
        </p:spPr>
      </p:cxnSp>
      <p:cxnSp>
        <p:nvCxnSpPr>
          <p:cNvPr id="299" name="Google Shape;299;p31"/>
          <p:cNvCxnSpPr>
            <a:cxnSpLocks/>
          </p:cNvCxnSpPr>
          <p:nvPr/>
        </p:nvCxnSpPr>
        <p:spPr>
          <a:xfrm>
            <a:off x="4414799" y="3373783"/>
            <a:ext cx="0" cy="342900"/>
          </a:xfrm>
          <a:prstGeom prst="straightConnector1">
            <a:avLst/>
          </a:prstGeom>
          <a:noFill/>
          <a:ln w="28575" cap="flat" cmpd="sng">
            <a:solidFill>
              <a:schemeClr val="accent1"/>
            </a:solidFill>
            <a:prstDash val="solid"/>
            <a:round/>
            <a:headEnd type="none" w="sm" len="sm"/>
            <a:tailEnd type="triangle" w="med" len="med"/>
          </a:ln>
        </p:spPr>
      </p:cxnSp>
      <p:cxnSp>
        <p:nvCxnSpPr>
          <p:cNvPr id="300" name="Google Shape;300;p31"/>
          <p:cNvCxnSpPr>
            <a:cxnSpLocks/>
          </p:cNvCxnSpPr>
          <p:nvPr/>
        </p:nvCxnSpPr>
        <p:spPr>
          <a:xfrm>
            <a:off x="5293680" y="3373783"/>
            <a:ext cx="654300" cy="313800"/>
          </a:xfrm>
          <a:prstGeom prst="straightConnector1">
            <a:avLst/>
          </a:prstGeom>
          <a:noFill/>
          <a:ln w="28575" cap="flat" cmpd="sng">
            <a:solidFill>
              <a:schemeClr val="accent1"/>
            </a:solidFill>
            <a:prstDash val="solid"/>
            <a:round/>
            <a:headEnd type="none" w="sm" len="sm"/>
            <a:tailEnd type="triangle" w="med" len="med"/>
          </a:ln>
        </p:spPr>
      </p:cxnSp>
      <p:sp>
        <p:nvSpPr>
          <p:cNvPr id="2" name="Title 1">
            <a:extLst>
              <a:ext uri="{FF2B5EF4-FFF2-40B4-BE49-F238E27FC236}">
                <a16:creationId xmlns:a16="http://schemas.microsoft.com/office/drawing/2014/main" id="{4164AEC0-4C4F-7BEC-23A2-6DF144570F15}"/>
              </a:ext>
            </a:extLst>
          </p:cNvPr>
          <p:cNvSpPr>
            <a:spLocks noGrp="1"/>
          </p:cNvSpPr>
          <p:nvPr>
            <p:ph type="title"/>
          </p:nvPr>
        </p:nvSpPr>
        <p:spPr/>
        <p:txBody>
          <a:bodyPr/>
          <a:lstStyle/>
          <a:p>
            <a:r>
              <a:rPr lang="en-US" dirty="0"/>
              <a:t>Universal screening is a process not a tool</a:t>
            </a:r>
          </a:p>
        </p:txBody>
      </p:sp>
      <p:sp>
        <p:nvSpPr>
          <p:cNvPr id="304" name="Google Shape;304;p31"/>
          <p:cNvSpPr txBox="1">
            <a:spLocks noGrp="1"/>
          </p:cNvSpPr>
          <p:nvPr>
            <p:ph type="sldNum" idx="4294967295"/>
          </p:nvPr>
        </p:nvSpPr>
        <p:spPr>
          <a:xfrm>
            <a:off x="7086600" y="4154488"/>
            <a:ext cx="2057400" cy="27305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9pPr>
          </a:lstStyle>
          <a:p>
            <a:pPr algn="r"/>
            <a:fld id="{00000000-1234-1234-1234-123412341234}" type="slidenum">
              <a:rPr lang="en" sz="1000" smtClean="0"/>
              <a:pPr algn="r"/>
              <a:t>8</a:t>
            </a:fld>
            <a:endParaRPr sz="1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gaa847eda85_7_0"/>
          <p:cNvSpPr/>
          <p:nvPr/>
        </p:nvSpPr>
        <p:spPr>
          <a:xfrm>
            <a:off x="691735" y="531130"/>
            <a:ext cx="5053200" cy="1823100"/>
          </a:xfrm>
          <a:prstGeom prst="rect">
            <a:avLst/>
          </a:prstGeom>
          <a:solidFill>
            <a:srgbClr val="2E414D">
              <a:alpha val="5490"/>
            </a:srgbClr>
          </a:solidFill>
          <a:ln w="114300" cap="flat" cmpd="sng">
            <a:solidFill>
              <a:schemeClr val="accent6"/>
            </a:solidFill>
            <a:prstDash val="solid"/>
            <a:round/>
            <a:headEnd type="none" w="sm" len="sm"/>
            <a:tailEnd type="none" w="sm" len="sm"/>
          </a:ln>
        </p:spPr>
        <p:txBody>
          <a:bodyPr spcFirstLastPara="1" wrap="square" lIns="45713" tIns="45713" rIns="45713" bIns="45713" anchor="ctr" anchorCtr="0">
            <a:noAutofit/>
          </a:bodyPr>
          <a:lstStyle/>
          <a:p>
            <a:endParaRPr sz="1400">
              <a:solidFill>
                <a:srgbClr val="000000"/>
              </a:solidFill>
              <a:latin typeface="Arial"/>
              <a:ea typeface="Arial"/>
              <a:cs typeface="Arial"/>
              <a:sym typeface="Arial"/>
            </a:endParaRPr>
          </a:p>
        </p:txBody>
      </p:sp>
      <p:grpSp>
        <p:nvGrpSpPr>
          <p:cNvPr id="340" name="Google Shape;340;gaa847eda85_7_0"/>
          <p:cNvGrpSpPr/>
          <p:nvPr/>
        </p:nvGrpSpPr>
        <p:grpSpPr>
          <a:xfrm>
            <a:off x="900011" y="779130"/>
            <a:ext cx="4432163" cy="1418756"/>
            <a:chOff x="-209386" y="-620101"/>
            <a:chExt cx="11819100" cy="2959440"/>
          </a:xfrm>
        </p:grpSpPr>
        <p:sp>
          <p:nvSpPr>
            <p:cNvPr id="341" name="Google Shape;341;gaa847eda85_7_0"/>
            <p:cNvSpPr txBox="1"/>
            <p:nvPr/>
          </p:nvSpPr>
          <p:spPr>
            <a:xfrm>
              <a:off x="9014" y="-620101"/>
              <a:ext cx="11600700" cy="1082100"/>
            </a:xfrm>
            <a:prstGeom prst="rect">
              <a:avLst/>
            </a:prstGeom>
            <a:solidFill>
              <a:srgbClr val="C9DAF8"/>
            </a:solid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algn="ctr">
                <a:lnSpc>
                  <a:spcPct val="139970"/>
                </a:lnSpc>
              </a:pPr>
              <a:r>
                <a:rPr lang="en-US" sz="1700" b="1">
                  <a:solidFill>
                    <a:srgbClr val="2E414D"/>
                  </a:solidFill>
                  <a:latin typeface="Open Sans"/>
                  <a:ea typeface="Open Sans"/>
                  <a:cs typeface="Open Sans"/>
                  <a:sym typeface="Open Sans"/>
                </a:rPr>
                <a:t>Universal Screener Tools</a:t>
              </a:r>
              <a:endParaRPr sz="700" b="1">
                <a:solidFill>
                  <a:srgbClr val="000000"/>
                </a:solidFill>
                <a:latin typeface="Arial"/>
                <a:ea typeface="Arial"/>
                <a:cs typeface="Arial"/>
                <a:sym typeface="Arial"/>
              </a:endParaRPr>
            </a:p>
          </p:txBody>
        </p:sp>
        <p:sp>
          <p:nvSpPr>
            <p:cNvPr id="342" name="Google Shape;342;gaa847eda85_7_0"/>
            <p:cNvSpPr txBox="1"/>
            <p:nvPr/>
          </p:nvSpPr>
          <p:spPr>
            <a:xfrm>
              <a:off x="-209386" y="360239"/>
              <a:ext cx="11819100" cy="1979100"/>
            </a:xfrm>
            <a:prstGeom prst="rect">
              <a:avLst/>
            </a:prstGeom>
            <a:noFill/>
            <a:ln>
              <a:noFill/>
            </a:ln>
          </p:spPr>
          <p:txBody>
            <a:bodyPr spcFirstLastPara="1" wrap="square" lIns="0" tIns="0" rIns="0" bIns="0" anchor="ctr" anchorCtr="0">
              <a:noAutofit/>
            </a:bodyPr>
            <a:lstStyle/>
            <a:p>
              <a:pPr algn="ctr"/>
              <a:r>
                <a:rPr lang="en-US" b="1" dirty="0">
                  <a:solidFill>
                    <a:srgbClr val="000000"/>
                  </a:solidFill>
                  <a:latin typeface="Corbel"/>
                  <a:ea typeface="Corbel"/>
                  <a:cs typeface="Corbel"/>
                  <a:sym typeface="Corbel"/>
                </a:rPr>
                <a:t>Data tool used to support data</a:t>
              </a:r>
              <a:r>
                <a:rPr lang="en-US" b="1" dirty="0">
                  <a:latin typeface="Corbel"/>
                  <a:ea typeface="Corbel"/>
                  <a:cs typeface="Corbel"/>
                  <a:sym typeface="Corbel"/>
                </a:rPr>
                <a:t>-</a:t>
              </a:r>
              <a:r>
                <a:rPr lang="en-US" b="1" dirty="0">
                  <a:solidFill>
                    <a:srgbClr val="000000"/>
                  </a:solidFill>
                  <a:latin typeface="Corbel"/>
                  <a:ea typeface="Corbel"/>
                  <a:cs typeface="Corbel"/>
                  <a:sym typeface="Corbel"/>
                </a:rPr>
                <a:t>based decision making about concerning risk factors </a:t>
              </a:r>
              <a:endParaRPr b="1" dirty="0">
                <a:solidFill>
                  <a:srgbClr val="000000"/>
                </a:solidFill>
                <a:latin typeface="Corbel"/>
                <a:ea typeface="Corbel"/>
                <a:cs typeface="Corbel"/>
                <a:sym typeface="Corbel"/>
              </a:endParaRPr>
            </a:p>
          </p:txBody>
        </p:sp>
      </p:grpSp>
      <p:sp>
        <p:nvSpPr>
          <p:cNvPr id="343" name="Google Shape;343;gaa847eda85_7_0"/>
          <p:cNvSpPr/>
          <p:nvPr/>
        </p:nvSpPr>
        <p:spPr>
          <a:xfrm>
            <a:off x="691735" y="3220405"/>
            <a:ext cx="5129400" cy="1823100"/>
          </a:xfrm>
          <a:prstGeom prst="rect">
            <a:avLst/>
          </a:prstGeom>
          <a:solidFill>
            <a:srgbClr val="2E414D">
              <a:alpha val="5490"/>
            </a:srgbClr>
          </a:solidFill>
          <a:ln>
            <a:noFill/>
          </a:ln>
        </p:spPr>
        <p:txBody>
          <a:bodyPr spcFirstLastPara="1" wrap="square" lIns="45713" tIns="45713" rIns="45713" bIns="45713" anchor="ctr" anchorCtr="0">
            <a:noAutofit/>
          </a:bodyPr>
          <a:lstStyle/>
          <a:p>
            <a:endParaRPr sz="1400">
              <a:solidFill>
                <a:srgbClr val="000000"/>
              </a:solidFill>
              <a:latin typeface="Arial"/>
              <a:ea typeface="Arial"/>
              <a:cs typeface="Arial"/>
              <a:sym typeface="Arial"/>
            </a:endParaRPr>
          </a:p>
        </p:txBody>
      </p:sp>
      <p:sp>
        <p:nvSpPr>
          <p:cNvPr id="344" name="Google Shape;344;gaa847eda85_7_0"/>
          <p:cNvSpPr txBox="1"/>
          <p:nvPr/>
        </p:nvSpPr>
        <p:spPr>
          <a:xfrm>
            <a:off x="981835" y="3255355"/>
            <a:ext cx="4350300" cy="720900"/>
          </a:xfrm>
          <a:prstGeom prst="rect">
            <a:avLst/>
          </a:prstGeom>
          <a:solidFill>
            <a:srgbClr val="C9DAF8"/>
          </a:solid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algn="ctr">
              <a:lnSpc>
                <a:spcPct val="139970"/>
              </a:lnSpc>
            </a:pPr>
            <a:r>
              <a:rPr lang="en-US" sz="1700" b="1">
                <a:solidFill>
                  <a:srgbClr val="2E414D"/>
                </a:solidFill>
                <a:latin typeface="Open Sans"/>
                <a:ea typeface="Open Sans"/>
                <a:cs typeface="Open Sans"/>
                <a:sym typeface="Open Sans"/>
              </a:rPr>
              <a:t>Comprehensive Screening and Assessment Process	</a:t>
            </a:r>
            <a:endParaRPr sz="1700" b="1">
              <a:solidFill>
                <a:srgbClr val="2E414D"/>
              </a:solidFill>
              <a:latin typeface="Open Sans"/>
              <a:ea typeface="Open Sans"/>
              <a:cs typeface="Open Sans"/>
              <a:sym typeface="Open Sans"/>
            </a:endParaRPr>
          </a:p>
          <a:p>
            <a:pPr>
              <a:lnSpc>
                <a:spcPct val="139970"/>
              </a:lnSpc>
            </a:pPr>
            <a:endParaRPr sz="1700">
              <a:solidFill>
                <a:srgbClr val="2E414D"/>
              </a:solidFill>
              <a:latin typeface="Open Sans"/>
              <a:ea typeface="Open Sans"/>
              <a:cs typeface="Open Sans"/>
              <a:sym typeface="Open Sans"/>
            </a:endParaRPr>
          </a:p>
        </p:txBody>
      </p:sp>
      <p:sp>
        <p:nvSpPr>
          <p:cNvPr id="345" name="Google Shape;345;gaa847eda85_7_0"/>
          <p:cNvSpPr/>
          <p:nvPr/>
        </p:nvSpPr>
        <p:spPr>
          <a:xfrm>
            <a:off x="615535" y="3144205"/>
            <a:ext cx="5129400" cy="2011500"/>
          </a:xfrm>
          <a:prstGeom prst="rect">
            <a:avLst/>
          </a:prstGeom>
          <a:solidFill>
            <a:srgbClr val="2E414D">
              <a:alpha val="5490"/>
            </a:srgbClr>
          </a:solidFill>
          <a:ln w="114300" cap="flat" cmpd="sng">
            <a:solidFill>
              <a:schemeClr val="accent6"/>
            </a:solidFill>
            <a:prstDash val="solid"/>
            <a:round/>
            <a:headEnd type="none" w="sm" len="sm"/>
            <a:tailEnd type="none" w="sm" len="sm"/>
          </a:ln>
        </p:spPr>
        <p:txBody>
          <a:bodyPr spcFirstLastPara="1" wrap="square" lIns="45713" tIns="45713" rIns="45713" bIns="45713" anchor="ctr" anchorCtr="0">
            <a:noAutofit/>
          </a:bodyPr>
          <a:lstStyle/>
          <a:p>
            <a:endParaRPr sz="1400">
              <a:solidFill>
                <a:srgbClr val="000000"/>
              </a:solidFill>
              <a:latin typeface="Arial"/>
              <a:ea typeface="Arial"/>
              <a:cs typeface="Arial"/>
              <a:sym typeface="Arial"/>
            </a:endParaRPr>
          </a:p>
        </p:txBody>
      </p:sp>
      <p:sp>
        <p:nvSpPr>
          <p:cNvPr id="346" name="Google Shape;346;gaa847eda85_7_0"/>
          <p:cNvSpPr txBox="1"/>
          <p:nvPr/>
        </p:nvSpPr>
        <p:spPr>
          <a:xfrm>
            <a:off x="2787835" y="2413668"/>
            <a:ext cx="1089600" cy="518700"/>
          </a:xfrm>
          <a:prstGeom prst="rect">
            <a:avLst/>
          </a:prstGeom>
          <a:noFill/>
          <a:ln>
            <a:noFill/>
          </a:ln>
        </p:spPr>
        <p:txBody>
          <a:bodyPr spcFirstLastPara="1" wrap="square" lIns="91425" tIns="91425" rIns="91425" bIns="91425" anchor="t" anchorCtr="0">
            <a:noAutofit/>
          </a:bodyPr>
          <a:lstStyle/>
          <a:p>
            <a:pPr algn="ctr"/>
            <a:r>
              <a:rPr lang="en-US" sz="3000">
                <a:solidFill>
                  <a:srgbClr val="000000"/>
                </a:solidFill>
                <a:latin typeface="Corbel"/>
                <a:ea typeface="Corbel"/>
                <a:cs typeface="Corbel"/>
                <a:sym typeface="Corbel"/>
              </a:rPr>
              <a:t>VS.</a:t>
            </a:r>
            <a:endParaRPr sz="3000">
              <a:solidFill>
                <a:srgbClr val="000000"/>
              </a:solidFill>
              <a:latin typeface="Corbel"/>
              <a:ea typeface="Corbel"/>
              <a:cs typeface="Corbel"/>
              <a:sym typeface="Corbel"/>
            </a:endParaRPr>
          </a:p>
        </p:txBody>
      </p:sp>
      <p:sp>
        <p:nvSpPr>
          <p:cNvPr id="347" name="Google Shape;347;gaa847eda85_7_0"/>
          <p:cNvSpPr txBox="1"/>
          <p:nvPr/>
        </p:nvSpPr>
        <p:spPr>
          <a:xfrm>
            <a:off x="981835" y="4128705"/>
            <a:ext cx="4350300" cy="752100"/>
          </a:xfrm>
          <a:prstGeom prst="rect">
            <a:avLst/>
          </a:prstGeom>
          <a:noFill/>
          <a:ln>
            <a:noFill/>
          </a:ln>
        </p:spPr>
        <p:txBody>
          <a:bodyPr spcFirstLastPara="1" wrap="square" lIns="91425" tIns="91425" rIns="91425" bIns="91425" anchor="ctr" anchorCtr="0">
            <a:noAutofit/>
          </a:bodyPr>
          <a:lstStyle/>
          <a:p>
            <a:pPr algn="ctr"/>
            <a:r>
              <a:rPr lang="en-US" b="1" dirty="0">
                <a:solidFill>
                  <a:srgbClr val="000000"/>
                </a:solidFill>
                <a:latin typeface="Corbel"/>
                <a:ea typeface="Corbel"/>
                <a:cs typeface="Corbel"/>
                <a:sym typeface="Corbel"/>
              </a:rPr>
              <a:t>A core feature of  MTSS to support data- based decision making across all three tiers of support</a:t>
            </a:r>
            <a:endParaRPr b="1" dirty="0">
              <a:solidFill>
                <a:srgbClr val="000000"/>
              </a:solidFill>
              <a:latin typeface="Corbel"/>
              <a:ea typeface="Corbel"/>
              <a:cs typeface="Corbel"/>
              <a:sym typeface="Corbel"/>
            </a:endParaRPr>
          </a:p>
        </p:txBody>
      </p:sp>
      <p:sp>
        <p:nvSpPr>
          <p:cNvPr id="350" name="Google Shape;350;gaa847eda85_7_0"/>
          <p:cNvSpPr txBox="1"/>
          <p:nvPr/>
        </p:nvSpPr>
        <p:spPr>
          <a:xfrm>
            <a:off x="5897335" y="4164513"/>
            <a:ext cx="2905200" cy="7209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algn="ctr"/>
            <a:r>
              <a:rPr lang="en-US" sz="1400" dirty="0">
                <a:solidFill>
                  <a:srgbClr val="000000"/>
                </a:solidFill>
                <a:latin typeface="Corbel"/>
                <a:ea typeface="Corbel"/>
                <a:cs typeface="Corbel"/>
                <a:sym typeface="Corbel"/>
              </a:rPr>
              <a:t>Includes multiple approaches to universal screening</a:t>
            </a:r>
            <a:endParaRPr sz="1400" dirty="0">
              <a:solidFill>
                <a:srgbClr val="000000"/>
              </a:solidFill>
              <a:latin typeface="Corbel"/>
              <a:ea typeface="Corbel"/>
              <a:cs typeface="Corbel"/>
              <a:sym typeface="Corbel"/>
            </a:endParaRPr>
          </a:p>
        </p:txBody>
      </p:sp>
      <p:cxnSp>
        <p:nvCxnSpPr>
          <p:cNvPr id="6" name="Elbow Connector 5">
            <a:extLst>
              <a:ext uri="{FF2B5EF4-FFF2-40B4-BE49-F238E27FC236}">
                <a16:creationId xmlns:a16="http://schemas.microsoft.com/office/drawing/2014/main" id="{18036805-ADC7-6B01-8CDB-4227F0306070}"/>
              </a:ext>
            </a:extLst>
          </p:cNvPr>
          <p:cNvCxnSpPr>
            <a:endCxn id="350" idx="0"/>
          </p:cNvCxnSpPr>
          <p:nvPr/>
        </p:nvCxnSpPr>
        <p:spPr>
          <a:xfrm>
            <a:off x="5744935" y="3804063"/>
            <a:ext cx="1605000" cy="360450"/>
          </a:xfrm>
          <a:prstGeom prst="bentConnector2">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DOE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E Template" id="{274BDAC9-9485-F14B-9A7A-8CE6016A0AAD}" vid="{8B595CB3-DC8F-FC4F-9991-7C2E991935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673F76C330A784390AFD1FE6386C323" ma:contentTypeVersion="12" ma:contentTypeDescription="Create a new document." ma:contentTypeScope="" ma:versionID="8cd9b1cf32b0a56a4b0b30e07be0a109">
  <xsd:schema xmlns:xsd="http://www.w3.org/2001/XMLSchema" xmlns:xs="http://www.w3.org/2001/XMLSchema" xmlns:p="http://schemas.microsoft.com/office/2006/metadata/properties" xmlns:ns2="e256f5de-2f8a-44f0-95ff-f3afa3acd884" xmlns:ns3="c50ce891-ddfb-460b-9b24-4d8895fe7486" targetNamespace="http://schemas.microsoft.com/office/2006/metadata/properties" ma:root="true" ma:fieldsID="40f68bffa2470fec0a5f5e3a423c53d1" ns2:_="" ns3:_="">
    <xsd:import namespace="e256f5de-2f8a-44f0-95ff-f3afa3acd884"/>
    <xsd:import namespace="c50ce891-ddfb-460b-9b24-4d8895fe748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3:SharedWithUsers" minOccurs="0"/>
                <xsd:element ref="ns3:SharedWithDetails" minOccurs="0"/>
                <xsd:element ref="ns2:MediaServiceDateTaken"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56f5de-2f8a-44f0-95ff-f3afa3acd8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0ce891-ddfb-460b-9b24-4d8895fe748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75F5B31-2382-4CB3-9CDA-25E1AA688FA3}">
  <ds:schemaRefs>
    <ds:schemaRef ds:uri="http://schemas.microsoft.com/sharepoint/v3/contenttype/forms"/>
  </ds:schemaRefs>
</ds:datastoreItem>
</file>

<file path=customXml/itemProps2.xml><?xml version="1.0" encoding="utf-8"?>
<ds:datastoreItem xmlns:ds="http://schemas.openxmlformats.org/officeDocument/2006/customXml" ds:itemID="{B21E6578-C4C0-443A-8003-37EAA06FBA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56f5de-2f8a-44f0-95ff-f3afa3acd884"/>
    <ds:schemaRef ds:uri="c50ce891-ddfb-460b-9b24-4d8895fe74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3F04153-BF3F-41BF-A04E-E91C72536A15}">
  <ds:schemaRefs>
    <ds:schemaRef ds:uri="http://schemas.microsoft.com/office/2006/documentManagement/types"/>
    <ds:schemaRef ds:uri="e256f5de-2f8a-44f0-95ff-f3afa3acd884"/>
    <ds:schemaRef ds:uri="http://purl.org/dc/elements/1.1/"/>
    <ds:schemaRef ds:uri="http://schemas.microsoft.com/office/2006/metadata/properties"/>
    <ds:schemaRef ds:uri="http://www.w3.org/XML/1998/namespace"/>
    <ds:schemaRef ds:uri="http://purl.org/dc/terms/"/>
    <ds:schemaRef ds:uri="c50ce891-ddfb-460b-9b24-4d8895fe7486"/>
    <ds:schemaRef ds:uri="http://purl.org/dc/dcmityp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DOE Template</Template>
  <TotalTime>4703</TotalTime>
  <Words>3998</Words>
  <Application>Microsoft Macintosh PowerPoint</Application>
  <PresentationFormat>On-screen Show (4:3)</PresentationFormat>
  <Paragraphs>238</Paragraphs>
  <Slides>18</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vt:lpstr>
      <vt:lpstr>Arial,Sans-Serif</vt:lpstr>
      <vt:lpstr>Calibri</vt:lpstr>
      <vt:lpstr>Calibri Light</vt:lpstr>
      <vt:lpstr>Corbel</vt:lpstr>
      <vt:lpstr>Libre Franklin</vt:lpstr>
      <vt:lpstr>Open Sans</vt:lpstr>
      <vt:lpstr>Roboto</vt:lpstr>
      <vt:lpstr>Wingdings</vt:lpstr>
      <vt:lpstr>DOE Template</vt:lpstr>
      <vt:lpstr>Introduction to Universal SEB Screener Selection</vt:lpstr>
      <vt:lpstr>PowerPoint Presentation</vt:lpstr>
      <vt:lpstr>Please take note:</vt:lpstr>
      <vt:lpstr>Objectives</vt:lpstr>
      <vt:lpstr>A quick review of Regulation 508 Multi-Tiered System of Support (MTSS)</vt:lpstr>
      <vt:lpstr>Effective universal screening is supported by the essential elements of DE-MTSS:</vt:lpstr>
      <vt:lpstr>PowerPoint Presentation</vt:lpstr>
      <vt:lpstr>Universal screening is a process not a tool</vt:lpstr>
      <vt:lpstr>PowerPoint Presentation</vt:lpstr>
      <vt:lpstr> Keep in mind…</vt:lpstr>
      <vt:lpstr>Academic vs. SEB Screening Data</vt:lpstr>
      <vt:lpstr> Multiple-gate screening guidelines</vt:lpstr>
      <vt:lpstr>PowerPoint Presentation</vt:lpstr>
      <vt:lpstr>PowerPoint Presentation</vt:lpstr>
      <vt:lpstr>When to consider adding a universal screening tool</vt:lpstr>
      <vt:lpstr>Recap:  Key Universal Screening Assumptions</vt:lpstr>
      <vt:lpstr>Installing a Universal SEB Screener Series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Kendall, Niki</dc:creator>
  <cp:lastModifiedBy>Kendall, Niki</cp:lastModifiedBy>
  <cp:revision>679</cp:revision>
  <dcterms:created xsi:type="dcterms:W3CDTF">2022-05-18T19:31:47Z</dcterms:created>
  <dcterms:modified xsi:type="dcterms:W3CDTF">2022-06-16T17:24:25Z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0x0101003673F76C330A784390AFD1FE6386C323</vt:lpwstr>
  </property>
</Properties>
</file>