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Lst>
  <p:notesMasterIdLst>
    <p:notesMasterId r:id="rId39"/>
  </p:notesMasterIdLst>
  <p:sldIdLst>
    <p:sldId id="292" r:id="rId6"/>
    <p:sldId id="293" r:id="rId7"/>
    <p:sldId id="258" r:id="rId8"/>
    <p:sldId id="294" r:id="rId9"/>
    <p:sldId id="260" r:id="rId10"/>
    <p:sldId id="261" r:id="rId11"/>
    <p:sldId id="262" r:id="rId12"/>
    <p:sldId id="277" r:id="rId13"/>
    <p:sldId id="264" r:id="rId14"/>
    <p:sldId id="265" r:id="rId15"/>
    <p:sldId id="266" r:id="rId16"/>
    <p:sldId id="267" r:id="rId17"/>
    <p:sldId id="268" r:id="rId18"/>
    <p:sldId id="269" r:id="rId19"/>
    <p:sldId id="270" r:id="rId20"/>
    <p:sldId id="271" r:id="rId21"/>
    <p:sldId id="291" r:id="rId22"/>
    <p:sldId id="273" r:id="rId23"/>
    <p:sldId id="274" r:id="rId24"/>
    <p:sldId id="275" r:id="rId25"/>
    <p:sldId id="289" r:id="rId26"/>
    <p:sldId id="276" r:id="rId27"/>
    <p:sldId id="278" r:id="rId28"/>
    <p:sldId id="279" r:id="rId29"/>
    <p:sldId id="280" r:id="rId30"/>
    <p:sldId id="281" r:id="rId31"/>
    <p:sldId id="282" r:id="rId32"/>
    <p:sldId id="284" r:id="rId33"/>
    <p:sldId id="283" r:id="rId34"/>
    <p:sldId id="285" r:id="rId35"/>
    <p:sldId id="286" r:id="rId36"/>
    <p:sldId id="287" r:id="rId37"/>
    <p:sldId id="288" r:id="rId3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F0F0F0"/>
    <a:srgbClr val="625EAE"/>
    <a:srgbClr val="3192BD"/>
    <a:srgbClr val="45A4CF"/>
    <a:srgbClr val="458DCF"/>
    <a:srgbClr val="609ED6"/>
    <a:srgbClr val="4685B0"/>
    <a:srgbClr val="2EA19E"/>
    <a:srgbClr val="359D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E15BF-AF54-494C-9598-8AF195ED5A56}" v="262" dt="2022-06-16T19:46:18.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8435" autoAdjust="0"/>
  </p:normalViewPr>
  <p:slideViewPr>
    <p:cSldViewPr snapToGrid="0" snapToObjects="1">
      <p:cViewPr varScale="1">
        <p:scale>
          <a:sx n="99" d="100"/>
          <a:sy n="99" d="100"/>
        </p:scale>
        <p:origin x="2544" y="176"/>
      </p:cViewPr>
      <p:guideLst/>
    </p:cSldViewPr>
  </p:slideViewPr>
  <p:outlineViewPr>
    <p:cViewPr>
      <p:scale>
        <a:sx n="33" d="100"/>
        <a:sy n="33" d="100"/>
      </p:scale>
      <p:origin x="0" y="-41357"/>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Miller" userId="9a68e0544d3cc9e2" providerId="LiveId" clId="{30149B4E-D373-493C-9077-A1DF910895B8}"/>
    <pc:docChg chg="undo redo custSel addSld delSld modSld modMainMaster">
      <pc:chgData name="Alex Miller" userId="9a68e0544d3cc9e2" providerId="LiveId" clId="{30149B4E-D373-493C-9077-A1DF910895B8}" dt="2022-06-15T17:10:39.452" v="4610" actId="14100"/>
      <pc:docMkLst>
        <pc:docMk/>
      </pc:docMkLst>
      <pc:sldChg chg="del">
        <pc:chgData name="Alex Miller" userId="9a68e0544d3cc9e2" providerId="LiveId" clId="{30149B4E-D373-493C-9077-A1DF910895B8}" dt="2022-06-15T14:58:57.354" v="295" actId="47"/>
        <pc:sldMkLst>
          <pc:docMk/>
          <pc:sldMk cId="2843316383" sldId="256"/>
        </pc:sldMkLst>
      </pc:sldChg>
      <pc:sldChg chg="add del">
        <pc:chgData name="Alex Miller" userId="9a68e0544d3cc9e2" providerId="LiveId" clId="{30149B4E-D373-493C-9077-A1DF910895B8}" dt="2022-06-15T14:39:10.822" v="4" actId="47"/>
        <pc:sldMkLst>
          <pc:docMk/>
          <pc:sldMk cId="3650933973" sldId="257"/>
        </pc:sldMkLst>
      </pc:sldChg>
      <pc:sldChg chg="modSp mod">
        <pc:chgData name="Alex Miller" userId="9a68e0544d3cc9e2" providerId="LiveId" clId="{30149B4E-D373-493C-9077-A1DF910895B8}" dt="2022-06-15T16:54:21.849" v="4257" actId="1035"/>
        <pc:sldMkLst>
          <pc:docMk/>
          <pc:sldMk cId="4186163775" sldId="258"/>
        </pc:sldMkLst>
        <pc:spChg chg="mod">
          <ac:chgData name="Alex Miller" userId="9a68e0544d3cc9e2" providerId="LiveId" clId="{30149B4E-D373-493C-9077-A1DF910895B8}" dt="2022-06-15T16:54:21.849" v="4257" actId="1035"/>
          <ac:spMkLst>
            <pc:docMk/>
            <pc:sldMk cId="4186163775" sldId="258"/>
            <ac:spMk id="2" creationId="{9D03EEBE-AEB4-9590-7D46-0EDA4D046E16}"/>
          </ac:spMkLst>
        </pc:spChg>
        <pc:spChg chg="mod">
          <ac:chgData name="Alex Miller" userId="9a68e0544d3cc9e2" providerId="LiveId" clId="{30149B4E-D373-493C-9077-A1DF910895B8}" dt="2022-06-15T16:52:04.871" v="4236" actId="12"/>
          <ac:spMkLst>
            <pc:docMk/>
            <pc:sldMk cId="4186163775" sldId="258"/>
            <ac:spMk id="4" creationId="{79D47D08-FE08-7974-B1E1-25774B715F9D}"/>
          </ac:spMkLst>
        </pc:spChg>
        <pc:picChg chg="mod">
          <ac:chgData name="Alex Miller" userId="9a68e0544d3cc9e2" providerId="LiveId" clId="{30149B4E-D373-493C-9077-A1DF910895B8}" dt="2022-06-15T16:06:36.071" v="3493" actId="1035"/>
          <ac:picMkLst>
            <pc:docMk/>
            <pc:sldMk cId="4186163775" sldId="258"/>
            <ac:picMk id="5" creationId="{0F2695AA-6433-58E7-D3BF-06CB6FC857FB}"/>
          </ac:picMkLst>
        </pc:picChg>
      </pc:sldChg>
      <pc:sldChg chg="delSp modSp mod">
        <pc:chgData name="Alex Miller" userId="9a68e0544d3cc9e2" providerId="LiveId" clId="{30149B4E-D373-493C-9077-A1DF910895B8}" dt="2022-06-15T16:54:24.338" v="4259" actId="1036"/>
        <pc:sldMkLst>
          <pc:docMk/>
          <pc:sldMk cId="4011386832" sldId="259"/>
        </pc:sldMkLst>
        <pc:spChg chg="mod">
          <ac:chgData name="Alex Miller" userId="9a68e0544d3cc9e2" providerId="LiveId" clId="{30149B4E-D373-493C-9077-A1DF910895B8}" dt="2022-06-15T16:54:24.338" v="4259" actId="1036"/>
          <ac:spMkLst>
            <pc:docMk/>
            <pc:sldMk cId="4011386832" sldId="259"/>
            <ac:spMk id="2" creationId="{C6E35B11-1071-EC9D-08F6-C7B1158EBB90}"/>
          </ac:spMkLst>
        </pc:spChg>
        <pc:spChg chg="mod">
          <ac:chgData name="Alex Miller" userId="9a68e0544d3cc9e2" providerId="LiveId" clId="{30149B4E-D373-493C-9077-A1DF910895B8}" dt="2022-06-15T16:49:31.738" v="4233" actId="948"/>
          <ac:spMkLst>
            <pc:docMk/>
            <pc:sldMk cId="4011386832" sldId="259"/>
            <ac:spMk id="3" creationId="{D333BB5E-0956-52C8-84FA-7A8C416577E3}"/>
          </ac:spMkLst>
        </pc:spChg>
        <pc:spChg chg="del">
          <ac:chgData name="Alex Miller" userId="9a68e0544d3cc9e2" providerId="LiveId" clId="{30149B4E-D373-493C-9077-A1DF910895B8}" dt="2022-06-15T14:56:25.538" v="268" actId="478"/>
          <ac:spMkLst>
            <pc:docMk/>
            <pc:sldMk cId="4011386832" sldId="259"/>
            <ac:spMk id="4" creationId="{9AA2CF47-3B3C-2D1D-7906-C36C8F8BD7A2}"/>
          </ac:spMkLst>
        </pc:spChg>
      </pc:sldChg>
      <pc:sldChg chg="addSp delSp modSp mod">
        <pc:chgData name="Alex Miller" userId="9a68e0544d3cc9e2" providerId="LiveId" clId="{30149B4E-D373-493C-9077-A1DF910895B8}" dt="2022-06-15T16:54:28.194" v="4261" actId="1036"/>
        <pc:sldMkLst>
          <pc:docMk/>
          <pc:sldMk cId="3581108953" sldId="260"/>
        </pc:sldMkLst>
        <pc:spChg chg="mod">
          <ac:chgData name="Alex Miller" userId="9a68e0544d3cc9e2" providerId="LiveId" clId="{30149B4E-D373-493C-9077-A1DF910895B8}" dt="2022-06-15T16:54:28.194" v="4261" actId="1036"/>
          <ac:spMkLst>
            <pc:docMk/>
            <pc:sldMk cId="3581108953" sldId="260"/>
            <ac:spMk id="2" creationId="{7C29CE47-679E-8D66-26E3-451A72E249B2}"/>
          </ac:spMkLst>
        </pc:spChg>
        <pc:spChg chg="mod">
          <ac:chgData name="Alex Miller" userId="9a68e0544d3cc9e2" providerId="LiveId" clId="{30149B4E-D373-493C-9077-A1DF910895B8}" dt="2022-06-15T16:26:00.850" v="3780" actId="179"/>
          <ac:spMkLst>
            <pc:docMk/>
            <pc:sldMk cId="3581108953" sldId="260"/>
            <ac:spMk id="3" creationId="{80195F72-DE7D-714A-C43C-1AA0D797A9BA}"/>
          </ac:spMkLst>
        </pc:spChg>
        <pc:spChg chg="add del mod">
          <ac:chgData name="Alex Miller" userId="9a68e0544d3cc9e2" providerId="LiveId" clId="{30149B4E-D373-493C-9077-A1DF910895B8}" dt="2022-06-15T16:07:25.597" v="3499"/>
          <ac:spMkLst>
            <pc:docMk/>
            <pc:sldMk cId="3581108953" sldId="260"/>
            <ac:spMk id="4" creationId="{6F8EAD9F-B6F0-61F9-BABC-30B63D18A8A6}"/>
          </ac:spMkLst>
        </pc:spChg>
        <pc:spChg chg="add del mod">
          <ac:chgData name="Alex Miller" userId="9a68e0544d3cc9e2" providerId="LiveId" clId="{30149B4E-D373-493C-9077-A1DF910895B8}" dt="2022-06-15T16:07:25.597" v="3499"/>
          <ac:spMkLst>
            <pc:docMk/>
            <pc:sldMk cId="3581108953" sldId="260"/>
            <ac:spMk id="5" creationId="{80796749-588A-934A-E0A6-660280552D9D}"/>
          </ac:spMkLst>
        </pc:spChg>
      </pc:sldChg>
      <pc:sldChg chg="modSp mod">
        <pc:chgData name="Alex Miller" userId="9a68e0544d3cc9e2" providerId="LiveId" clId="{30149B4E-D373-493C-9077-A1DF910895B8}" dt="2022-06-15T16:12:52.684" v="3596" actId="20577"/>
        <pc:sldMkLst>
          <pc:docMk/>
          <pc:sldMk cId="1478221381" sldId="261"/>
        </pc:sldMkLst>
        <pc:spChg chg="mod">
          <ac:chgData name="Alex Miller" userId="9a68e0544d3cc9e2" providerId="LiveId" clId="{30149B4E-D373-493C-9077-A1DF910895B8}" dt="2022-06-15T16:12:52.684" v="3596" actId="20577"/>
          <ac:spMkLst>
            <pc:docMk/>
            <pc:sldMk cId="1478221381" sldId="261"/>
            <ac:spMk id="3" creationId="{BBC8F661-CEE4-FA34-FE93-03A9E0E3D9F0}"/>
          </ac:spMkLst>
        </pc:spChg>
      </pc:sldChg>
      <pc:sldChg chg="modSp mod">
        <pc:chgData name="Alex Miller" userId="9a68e0544d3cc9e2" providerId="LiveId" clId="{30149B4E-D373-493C-9077-A1DF910895B8}" dt="2022-06-15T16:54:36.410" v="4264" actId="1036"/>
        <pc:sldMkLst>
          <pc:docMk/>
          <pc:sldMk cId="917900751" sldId="262"/>
        </pc:sldMkLst>
        <pc:spChg chg="mod">
          <ac:chgData name="Alex Miller" userId="9a68e0544d3cc9e2" providerId="LiveId" clId="{30149B4E-D373-493C-9077-A1DF910895B8}" dt="2022-06-15T16:54:36.410" v="4264" actId="1036"/>
          <ac:spMkLst>
            <pc:docMk/>
            <pc:sldMk cId="917900751" sldId="262"/>
            <ac:spMk id="2" creationId="{A287420F-BF09-D68C-F683-4B87D1CEBCE6}"/>
          </ac:spMkLst>
        </pc:spChg>
        <pc:spChg chg="mod">
          <ac:chgData name="Alex Miller" userId="9a68e0544d3cc9e2" providerId="LiveId" clId="{30149B4E-D373-493C-9077-A1DF910895B8}" dt="2022-06-15T16:52:16.521" v="4237" actId="12"/>
          <ac:spMkLst>
            <pc:docMk/>
            <pc:sldMk cId="917900751" sldId="262"/>
            <ac:spMk id="3" creationId="{D10DD0D2-EF48-0F44-3FEA-7B11146367A8}"/>
          </ac:spMkLst>
        </pc:spChg>
        <pc:spChg chg="mod">
          <ac:chgData name="Alex Miller" userId="9a68e0544d3cc9e2" providerId="LiveId" clId="{30149B4E-D373-493C-9077-A1DF910895B8}" dt="2022-06-15T16:10:48.349" v="3560" actId="14100"/>
          <ac:spMkLst>
            <pc:docMk/>
            <pc:sldMk cId="917900751" sldId="262"/>
            <ac:spMk id="4" creationId="{C028284B-7BD3-D866-8CB9-B5CFF42F90DA}"/>
          </ac:spMkLst>
        </pc:spChg>
      </pc:sldChg>
      <pc:sldChg chg="modSp mod">
        <pc:chgData name="Alex Miller" userId="9a68e0544d3cc9e2" providerId="LiveId" clId="{30149B4E-D373-493C-9077-A1DF910895B8}" dt="2022-06-15T16:54:41.673" v="4266" actId="1036"/>
        <pc:sldMkLst>
          <pc:docMk/>
          <pc:sldMk cId="3169683946" sldId="264"/>
        </pc:sldMkLst>
        <pc:spChg chg="mod">
          <ac:chgData name="Alex Miller" userId="9a68e0544d3cc9e2" providerId="LiveId" clId="{30149B4E-D373-493C-9077-A1DF910895B8}" dt="2022-06-15T16:54:41.673" v="4266" actId="1036"/>
          <ac:spMkLst>
            <pc:docMk/>
            <pc:sldMk cId="3169683946" sldId="264"/>
            <ac:spMk id="2" creationId="{03582172-9729-937E-A7B7-BFFCC335CF4A}"/>
          </ac:spMkLst>
        </pc:spChg>
        <pc:spChg chg="mod">
          <ac:chgData name="Alex Miller" userId="9a68e0544d3cc9e2" providerId="LiveId" clId="{30149B4E-D373-493C-9077-A1DF910895B8}" dt="2022-06-15T16:15:18.692" v="3622" actId="12788"/>
          <ac:spMkLst>
            <pc:docMk/>
            <pc:sldMk cId="3169683946" sldId="264"/>
            <ac:spMk id="3" creationId="{89475423-092B-228C-0BB8-95D2A5B8F0C3}"/>
          </ac:spMkLst>
        </pc:spChg>
      </pc:sldChg>
      <pc:sldChg chg="modSp mod">
        <pc:chgData name="Alex Miller" userId="9a68e0544d3cc9e2" providerId="LiveId" clId="{30149B4E-D373-493C-9077-A1DF910895B8}" dt="2022-06-15T16:54:47.074" v="4268" actId="1036"/>
        <pc:sldMkLst>
          <pc:docMk/>
          <pc:sldMk cId="256283969" sldId="265"/>
        </pc:sldMkLst>
        <pc:spChg chg="mod">
          <ac:chgData name="Alex Miller" userId="9a68e0544d3cc9e2" providerId="LiveId" clId="{30149B4E-D373-493C-9077-A1DF910895B8}" dt="2022-06-15T16:54:47.074" v="4268" actId="1036"/>
          <ac:spMkLst>
            <pc:docMk/>
            <pc:sldMk cId="256283969" sldId="265"/>
            <ac:spMk id="2" creationId="{D9D85784-9265-A022-7515-5F1BB9336729}"/>
          </ac:spMkLst>
        </pc:spChg>
        <pc:spChg chg="mod">
          <ac:chgData name="Alex Miller" userId="9a68e0544d3cc9e2" providerId="LiveId" clId="{30149B4E-D373-493C-9077-A1DF910895B8}" dt="2022-06-15T16:16:26.204" v="3671" actId="1035"/>
          <ac:spMkLst>
            <pc:docMk/>
            <pc:sldMk cId="256283969" sldId="265"/>
            <ac:spMk id="5" creationId="{FF07F1F9-46DC-F6D5-382E-1924EDB0B3D7}"/>
          </ac:spMkLst>
        </pc:spChg>
        <pc:graphicFrameChg chg="mod modGraphic">
          <ac:chgData name="Alex Miller" userId="9a68e0544d3cc9e2" providerId="LiveId" clId="{30149B4E-D373-493C-9077-A1DF910895B8}" dt="2022-06-15T16:23:15.915" v="3744" actId="207"/>
          <ac:graphicFrameMkLst>
            <pc:docMk/>
            <pc:sldMk cId="256283969" sldId="265"/>
            <ac:graphicFrameMk id="4" creationId="{4D4F5684-D222-336C-3C71-EDF0ABCBA489}"/>
          </ac:graphicFrameMkLst>
        </pc:graphicFrameChg>
      </pc:sldChg>
      <pc:sldChg chg="addSp delSp modSp mod">
        <pc:chgData name="Alex Miller" userId="9a68e0544d3cc9e2" providerId="LiveId" clId="{30149B4E-D373-493C-9077-A1DF910895B8}" dt="2022-06-15T16:54:50.660" v="4270" actId="1036"/>
        <pc:sldMkLst>
          <pc:docMk/>
          <pc:sldMk cId="1147477236" sldId="266"/>
        </pc:sldMkLst>
        <pc:spChg chg="mod">
          <ac:chgData name="Alex Miller" userId="9a68e0544d3cc9e2" providerId="LiveId" clId="{30149B4E-D373-493C-9077-A1DF910895B8}" dt="2022-06-15T16:54:50.660" v="4270" actId="1036"/>
          <ac:spMkLst>
            <pc:docMk/>
            <pc:sldMk cId="1147477236" sldId="266"/>
            <ac:spMk id="2" creationId="{7CE19829-5AC9-7ECE-F459-61B2794A7890}"/>
          </ac:spMkLst>
        </pc:spChg>
        <pc:spChg chg="mod topLvl">
          <ac:chgData name="Alex Miller" userId="9a68e0544d3cc9e2" providerId="LiveId" clId="{30149B4E-D373-493C-9077-A1DF910895B8}" dt="2022-06-15T16:19:17.482" v="3701" actId="207"/>
          <ac:spMkLst>
            <pc:docMk/>
            <pc:sldMk cId="1147477236" sldId="266"/>
            <ac:spMk id="5" creationId="{F04B34F4-0226-CAA8-F820-7C1C7D37848B}"/>
          </ac:spMkLst>
        </pc:spChg>
        <pc:spChg chg="mod topLvl">
          <ac:chgData name="Alex Miller" userId="9a68e0544d3cc9e2" providerId="LiveId" clId="{30149B4E-D373-493C-9077-A1DF910895B8}" dt="2022-06-15T16:19:17.482" v="3701" actId="207"/>
          <ac:spMkLst>
            <pc:docMk/>
            <pc:sldMk cId="1147477236" sldId="266"/>
            <ac:spMk id="6" creationId="{B34E99D9-E5A4-02AC-2A16-6AB97FCE0C9F}"/>
          </ac:spMkLst>
        </pc:spChg>
        <pc:spChg chg="mod topLvl">
          <ac:chgData name="Alex Miller" userId="9a68e0544d3cc9e2" providerId="LiveId" clId="{30149B4E-D373-493C-9077-A1DF910895B8}" dt="2022-06-15T16:19:17.482" v="3701" actId="207"/>
          <ac:spMkLst>
            <pc:docMk/>
            <pc:sldMk cId="1147477236" sldId="266"/>
            <ac:spMk id="7" creationId="{CC84663B-5D6D-DFCE-6A59-74F957D5602C}"/>
          </ac:spMkLst>
        </pc:spChg>
        <pc:spChg chg="mod topLvl">
          <ac:chgData name="Alex Miller" userId="9a68e0544d3cc9e2" providerId="LiveId" clId="{30149B4E-D373-493C-9077-A1DF910895B8}" dt="2022-06-15T16:19:17.482" v="3701" actId="207"/>
          <ac:spMkLst>
            <pc:docMk/>
            <pc:sldMk cId="1147477236" sldId="266"/>
            <ac:spMk id="8" creationId="{315BF42A-CA1F-7C10-850D-14DC5220A0CD}"/>
          </ac:spMkLst>
        </pc:spChg>
        <pc:spChg chg="mod topLvl">
          <ac:chgData name="Alex Miller" userId="9a68e0544d3cc9e2" providerId="LiveId" clId="{30149B4E-D373-493C-9077-A1DF910895B8}" dt="2022-06-15T16:19:17.482" v="3701" actId="207"/>
          <ac:spMkLst>
            <pc:docMk/>
            <pc:sldMk cId="1147477236" sldId="266"/>
            <ac:spMk id="9" creationId="{42E992C2-BD3A-6F6C-BC07-2962660B6D12}"/>
          </ac:spMkLst>
        </pc:spChg>
        <pc:spChg chg="mod topLvl">
          <ac:chgData name="Alex Miller" userId="9a68e0544d3cc9e2" providerId="LiveId" clId="{30149B4E-D373-493C-9077-A1DF910895B8}" dt="2022-06-15T16:19:17.482" v="3701" actId="207"/>
          <ac:spMkLst>
            <pc:docMk/>
            <pc:sldMk cId="1147477236" sldId="266"/>
            <ac:spMk id="10" creationId="{5F4EB8A7-AEE7-B638-0F49-F93876FD2498}"/>
          </ac:spMkLst>
        </pc:spChg>
        <pc:spChg chg="mod topLvl">
          <ac:chgData name="Alex Miller" userId="9a68e0544d3cc9e2" providerId="LiveId" clId="{30149B4E-D373-493C-9077-A1DF910895B8}" dt="2022-06-15T16:19:17.482" v="3701" actId="207"/>
          <ac:spMkLst>
            <pc:docMk/>
            <pc:sldMk cId="1147477236" sldId="266"/>
            <ac:spMk id="11" creationId="{876AE860-7A32-D3A0-F78B-5C18A3D144F4}"/>
          </ac:spMkLst>
        </pc:spChg>
        <pc:spChg chg="mod topLvl">
          <ac:chgData name="Alex Miller" userId="9a68e0544d3cc9e2" providerId="LiveId" clId="{30149B4E-D373-493C-9077-A1DF910895B8}" dt="2022-06-15T16:19:31.880" v="3702" actId="207"/>
          <ac:spMkLst>
            <pc:docMk/>
            <pc:sldMk cId="1147477236" sldId="266"/>
            <ac:spMk id="12" creationId="{C2C13280-828B-337C-ACD0-0B0B0539698A}"/>
          </ac:spMkLst>
        </pc:spChg>
        <pc:spChg chg="mod topLvl">
          <ac:chgData name="Alex Miller" userId="9a68e0544d3cc9e2" providerId="LiveId" clId="{30149B4E-D373-493C-9077-A1DF910895B8}" dt="2022-06-15T16:19:39.492" v="3703" actId="207"/>
          <ac:spMkLst>
            <pc:docMk/>
            <pc:sldMk cId="1147477236" sldId="266"/>
            <ac:spMk id="13" creationId="{2E3DACD4-3F5A-B781-6E6B-0679CCC3BAAB}"/>
          </ac:spMkLst>
        </pc:spChg>
        <pc:spChg chg="mod topLvl">
          <ac:chgData name="Alex Miller" userId="9a68e0544d3cc9e2" providerId="LiveId" clId="{30149B4E-D373-493C-9077-A1DF910895B8}" dt="2022-06-15T16:19:17.482" v="3701" actId="207"/>
          <ac:spMkLst>
            <pc:docMk/>
            <pc:sldMk cId="1147477236" sldId="266"/>
            <ac:spMk id="14" creationId="{281A4768-7F81-11B6-119F-0AB60D98D760}"/>
          </ac:spMkLst>
        </pc:spChg>
        <pc:spChg chg="mod topLvl">
          <ac:chgData name="Alex Miller" userId="9a68e0544d3cc9e2" providerId="LiveId" clId="{30149B4E-D373-493C-9077-A1DF910895B8}" dt="2022-06-15T16:19:39.492" v="3703" actId="207"/>
          <ac:spMkLst>
            <pc:docMk/>
            <pc:sldMk cId="1147477236" sldId="266"/>
            <ac:spMk id="15" creationId="{8DBD28CB-1FC3-014F-7BFF-90D2ECA5640A}"/>
          </ac:spMkLst>
        </pc:spChg>
        <pc:spChg chg="mod topLvl">
          <ac:chgData name="Alex Miller" userId="9a68e0544d3cc9e2" providerId="LiveId" clId="{30149B4E-D373-493C-9077-A1DF910895B8}" dt="2022-06-15T16:19:17.482" v="3701" actId="207"/>
          <ac:spMkLst>
            <pc:docMk/>
            <pc:sldMk cId="1147477236" sldId="266"/>
            <ac:spMk id="16" creationId="{E6415CFF-9F1A-DE62-0C74-F21C275B94D4}"/>
          </ac:spMkLst>
        </pc:spChg>
        <pc:spChg chg="mod topLvl">
          <ac:chgData name="Alex Miller" userId="9a68e0544d3cc9e2" providerId="LiveId" clId="{30149B4E-D373-493C-9077-A1DF910895B8}" dt="2022-06-15T16:19:39.492" v="3703" actId="207"/>
          <ac:spMkLst>
            <pc:docMk/>
            <pc:sldMk cId="1147477236" sldId="266"/>
            <ac:spMk id="17" creationId="{6A2BBF99-8965-8EE1-CE0E-792578853C6C}"/>
          </ac:spMkLst>
        </pc:spChg>
        <pc:spChg chg="mod topLvl">
          <ac:chgData name="Alex Miller" userId="9a68e0544d3cc9e2" providerId="LiveId" clId="{30149B4E-D373-493C-9077-A1DF910895B8}" dt="2022-06-15T16:19:39.492" v="3703" actId="207"/>
          <ac:spMkLst>
            <pc:docMk/>
            <pc:sldMk cId="1147477236" sldId="266"/>
            <ac:spMk id="18" creationId="{922510A4-7BE7-A758-F232-954A823FF8AF}"/>
          </ac:spMkLst>
        </pc:spChg>
        <pc:spChg chg="mod topLvl">
          <ac:chgData name="Alex Miller" userId="9a68e0544d3cc9e2" providerId="LiveId" clId="{30149B4E-D373-493C-9077-A1DF910895B8}" dt="2022-06-15T16:19:17.482" v="3701" actId="207"/>
          <ac:spMkLst>
            <pc:docMk/>
            <pc:sldMk cId="1147477236" sldId="266"/>
            <ac:spMk id="19" creationId="{7418CE97-888B-42E4-C5A1-6D1738CD67F9}"/>
          </ac:spMkLst>
        </pc:spChg>
        <pc:spChg chg="mod topLvl">
          <ac:chgData name="Alex Miller" userId="9a68e0544d3cc9e2" providerId="LiveId" clId="{30149B4E-D373-493C-9077-A1DF910895B8}" dt="2022-06-15T16:19:39.492" v="3703" actId="207"/>
          <ac:spMkLst>
            <pc:docMk/>
            <pc:sldMk cId="1147477236" sldId="266"/>
            <ac:spMk id="20" creationId="{EA3095A0-883A-4F5B-8BF6-AE094EA60D7F}"/>
          </ac:spMkLst>
        </pc:spChg>
        <pc:spChg chg="mod topLvl">
          <ac:chgData name="Alex Miller" userId="9a68e0544d3cc9e2" providerId="LiveId" clId="{30149B4E-D373-493C-9077-A1DF910895B8}" dt="2022-06-15T16:19:39.492" v="3703" actId="207"/>
          <ac:spMkLst>
            <pc:docMk/>
            <pc:sldMk cId="1147477236" sldId="266"/>
            <ac:spMk id="21" creationId="{BF8CFF2F-6E5C-DE3A-C4A9-1B09CA133EF8}"/>
          </ac:spMkLst>
        </pc:spChg>
        <pc:grpChg chg="add del mod">
          <ac:chgData name="Alex Miller" userId="9a68e0544d3cc9e2" providerId="LiveId" clId="{30149B4E-D373-493C-9077-A1DF910895B8}" dt="2022-06-15T16:19:17.482" v="3701" actId="207"/>
          <ac:grpSpMkLst>
            <pc:docMk/>
            <pc:sldMk cId="1147477236" sldId="266"/>
            <ac:grpSpMk id="4" creationId="{346C2423-D9BD-7C05-88E0-88182A8AF565}"/>
          </ac:grpSpMkLst>
        </pc:grpChg>
      </pc:sldChg>
      <pc:sldChg chg="modSp mod modNotesTx">
        <pc:chgData name="Alex Miller" userId="9a68e0544d3cc9e2" providerId="LiveId" clId="{30149B4E-D373-493C-9077-A1DF910895B8}" dt="2022-06-15T16:54:55.102" v="4272" actId="1036"/>
        <pc:sldMkLst>
          <pc:docMk/>
          <pc:sldMk cId="4183512297" sldId="267"/>
        </pc:sldMkLst>
        <pc:spChg chg="mod">
          <ac:chgData name="Alex Miller" userId="9a68e0544d3cc9e2" providerId="LiveId" clId="{30149B4E-D373-493C-9077-A1DF910895B8}" dt="2022-06-15T16:54:55.102" v="4272" actId="1036"/>
          <ac:spMkLst>
            <pc:docMk/>
            <pc:sldMk cId="4183512297" sldId="267"/>
            <ac:spMk id="2" creationId="{B7A5BD34-A7C8-5520-5545-4F0807EACE8A}"/>
          </ac:spMkLst>
        </pc:spChg>
        <pc:spChg chg="mod">
          <ac:chgData name="Alex Miller" userId="9a68e0544d3cc9e2" providerId="LiveId" clId="{30149B4E-D373-493C-9077-A1DF910895B8}" dt="2022-06-15T16:52:40.277" v="4239" actId="12"/>
          <ac:spMkLst>
            <pc:docMk/>
            <pc:sldMk cId="4183512297" sldId="267"/>
            <ac:spMk id="3" creationId="{741A7E6D-3CEE-9996-38D5-3923205C5783}"/>
          </ac:spMkLst>
        </pc:spChg>
      </pc:sldChg>
      <pc:sldChg chg="modSp mod">
        <pc:chgData name="Alex Miller" userId="9a68e0544d3cc9e2" providerId="LiveId" clId="{30149B4E-D373-493C-9077-A1DF910895B8}" dt="2022-06-15T16:55:49.481" v="4279" actId="1036"/>
        <pc:sldMkLst>
          <pc:docMk/>
          <pc:sldMk cId="563356366" sldId="268"/>
        </pc:sldMkLst>
        <pc:spChg chg="mod">
          <ac:chgData name="Alex Miller" userId="9a68e0544d3cc9e2" providerId="LiveId" clId="{30149B4E-D373-493C-9077-A1DF910895B8}" dt="2022-06-15T16:55:49.481" v="4279" actId="1036"/>
          <ac:spMkLst>
            <pc:docMk/>
            <pc:sldMk cId="563356366" sldId="268"/>
            <ac:spMk id="2" creationId="{F556D00A-EA93-73CF-8AD7-0F1B742E3FDF}"/>
          </ac:spMkLst>
        </pc:spChg>
        <pc:spChg chg="mod">
          <ac:chgData name="Alex Miller" userId="9a68e0544d3cc9e2" providerId="LiveId" clId="{30149B4E-D373-493C-9077-A1DF910895B8}" dt="2022-06-15T16:55:42.660" v="4276" actId="12788"/>
          <ac:spMkLst>
            <pc:docMk/>
            <pc:sldMk cId="563356366" sldId="268"/>
            <ac:spMk id="3" creationId="{7ADD1B1D-FF0B-6D0C-FBA3-2BB7B4605694}"/>
          </ac:spMkLst>
        </pc:spChg>
      </pc:sldChg>
      <pc:sldChg chg="modSp mod">
        <pc:chgData name="Alex Miller" userId="9a68e0544d3cc9e2" providerId="LiveId" clId="{30149B4E-D373-493C-9077-A1DF910895B8}" dt="2022-06-15T16:27:24.159" v="3792" actId="12788"/>
        <pc:sldMkLst>
          <pc:docMk/>
          <pc:sldMk cId="3100575478" sldId="269"/>
        </pc:sldMkLst>
        <pc:spChg chg="mod">
          <ac:chgData name="Alex Miller" userId="9a68e0544d3cc9e2" providerId="LiveId" clId="{30149B4E-D373-493C-9077-A1DF910895B8}" dt="2022-06-15T16:27:24.159" v="3792" actId="12788"/>
          <ac:spMkLst>
            <pc:docMk/>
            <pc:sldMk cId="3100575478" sldId="269"/>
            <ac:spMk id="3" creationId="{ADB4738F-F355-1820-6F83-45FB8EB46E69}"/>
          </ac:spMkLst>
        </pc:spChg>
      </pc:sldChg>
      <pc:sldChg chg="modSp mod">
        <pc:chgData name="Alex Miller" userId="9a68e0544d3cc9e2" providerId="LiveId" clId="{30149B4E-D373-493C-9077-A1DF910895B8}" dt="2022-06-15T16:55:55.003" v="4282" actId="1036"/>
        <pc:sldMkLst>
          <pc:docMk/>
          <pc:sldMk cId="532182851" sldId="270"/>
        </pc:sldMkLst>
        <pc:spChg chg="mod">
          <ac:chgData name="Alex Miller" userId="9a68e0544d3cc9e2" providerId="LiveId" clId="{30149B4E-D373-493C-9077-A1DF910895B8}" dt="2022-06-15T16:55:55.003" v="4282" actId="1036"/>
          <ac:spMkLst>
            <pc:docMk/>
            <pc:sldMk cId="532182851" sldId="270"/>
            <ac:spMk id="2" creationId="{00450A97-6E59-DE84-11F1-811E3B3D054E}"/>
          </ac:spMkLst>
        </pc:spChg>
        <pc:spChg chg="mod">
          <ac:chgData name="Alex Miller" userId="9a68e0544d3cc9e2" providerId="LiveId" clId="{30149B4E-D373-493C-9077-A1DF910895B8}" dt="2022-06-15T16:28:24.402" v="3805" actId="948"/>
          <ac:spMkLst>
            <pc:docMk/>
            <pc:sldMk cId="532182851" sldId="270"/>
            <ac:spMk id="3" creationId="{65CB0537-8F16-2591-185E-23109F9D4C23}"/>
          </ac:spMkLst>
        </pc:spChg>
      </pc:sldChg>
      <pc:sldChg chg="modSp mod">
        <pc:chgData name="Alex Miller" userId="9a68e0544d3cc9e2" providerId="LiveId" clId="{30149B4E-D373-493C-9077-A1DF910895B8}" dt="2022-06-15T16:56:28.538" v="4285" actId="207"/>
        <pc:sldMkLst>
          <pc:docMk/>
          <pc:sldMk cId="1446073199" sldId="271"/>
        </pc:sldMkLst>
        <pc:spChg chg="mod">
          <ac:chgData name="Alex Miller" userId="9a68e0544d3cc9e2" providerId="LiveId" clId="{30149B4E-D373-493C-9077-A1DF910895B8}" dt="2022-06-15T16:32:56.475" v="3964" actId="1036"/>
          <ac:spMkLst>
            <pc:docMk/>
            <pc:sldMk cId="1446073199" sldId="271"/>
            <ac:spMk id="2" creationId="{C8F99D37-4850-61F3-89FE-30670B1824AB}"/>
          </ac:spMkLst>
        </pc:spChg>
        <pc:spChg chg="mod">
          <ac:chgData name="Alex Miller" userId="9a68e0544d3cc9e2" providerId="LiveId" clId="{30149B4E-D373-493C-9077-A1DF910895B8}" dt="2022-06-15T16:56:28.538" v="4285" actId="207"/>
          <ac:spMkLst>
            <pc:docMk/>
            <pc:sldMk cId="1446073199" sldId="271"/>
            <ac:spMk id="6" creationId="{57AF18D4-4A53-6CD4-3506-DD0604F6D033}"/>
          </ac:spMkLst>
        </pc:spChg>
        <pc:spChg chg="mod">
          <ac:chgData name="Alex Miller" userId="9a68e0544d3cc9e2" providerId="LiveId" clId="{30149B4E-D373-493C-9077-A1DF910895B8}" dt="2022-06-15T16:56:28.538" v="4285" actId="207"/>
          <ac:spMkLst>
            <pc:docMk/>
            <pc:sldMk cId="1446073199" sldId="271"/>
            <ac:spMk id="7" creationId="{210E465B-89F8-F8A2-BBD6-DD5E3939EFB5}"/>
          </ac:spMkLst>
        </pc:spChg>
      </pc:sldChg>
      <pc:sldChg chg="modSp del mod">
        <pc:chgData name="Alex Miller" userId="9a68e0544d3cc9e2" providerId="LiveId" clId="{30149B4E-D373-493C-9077-A1DF910895B8}" dt="2022-06-15T14:53:38.163" v="73" actId="47"/>
        <pc:sldMkLst>
          <pc:docMk/>
          <pc:sldMk cId="3862602655" sldId="272"/>
        </pc:sldMkLst>
        <pc:spChg chg="mod">
          <ac:chgData name="Alex Miller" userId="9a68e0544d3cc9e2" providerId="LiveId" clId="{30149B4E-D373-493C-9077-A1DF910895B8}" dt="2022-06-15T14:42:28.782" v="20" actId="207"/>
          <ac:spMkLst>
            <pc:docMk/>
            <pc:sldMk cId="3862602655" sldId="272"/>
            <ac:spMk id="8" creationId="{4AEC9D67-B69F-9189-21B8-B56C3ADD3CAC}"/>
          </ac:spMkLst>
        </pc:spChg>
        <pc:spChg chg="mod">
          <ac:chgData name="Alex Miller" userId="9a68e0544d3cc9e2" providerId="LiveId" clId="{30149B4E-D373-493C-9077-A1DF910895B8}" dt="2022-06-15T14:43:21.221" v="25" actId="207"/>
          <ac:spMkLst>
            <pc:docMk/>
            <pc:sldMk cId="3862602655" sldId="272"/>
            <ac:spMk id="9" creationId="{0FAF4762-CE8F-F160-2C0B-3F038D1A023E}"/>
          </ac:spMkLst>
        </pc:spChg>
        <pc:spChg chg="mod">
          <ac:chgData name="Alex Miller" userId="9a68e0544d3cc9e2" providerId="LiveId" clId="{30149B4E-D373-493C-9077-A1DF910895B8}" dt="2022-06-15T14:42:57.575" v="22" actId="207"/>
          <ac:spMkLst>
            <pc:docMk/>
            <pc:sldMk cId="3862602655" sldId="272"/>
            <ac:spMk id="10" creationId="{FC7F7396-A991-8553-6FE9-5C9528331049}"/>
          </ac:spMkLst>
        </pc:spChg>
        <pc:spChg chg="mod">
          <ac:chgData name="Alex Miller" userId="9a68e0544d3cc9e2" providerId="LiveId" clId="{30149B4E-D373-493C-9077-A1DF910895B8}" dt="2022-06-15T14:43:04.357" v="23" actId="207"/>
          <ac:spMkLst>
            <pc:docMk/>
            <pc:sldMk cId="3862602655" sldId="272"/>
            <ac:spMk id="11" creationId="{8EADE3F9-7024-86B2-5D7D-E8FF09AF7188}"/>
          </ac:spMkLst>
        </pc:spChg>
        <pc:spChg chg="mod">
          <ac:chgData name="Alex Miller" userId="9a68e0544d3cc9e2" providerId="LiveId" clId="{30149B4E-D373-493C-9077-A1DF910895B8}" dt="2022-06-15T14:43:10.571" v="24" actId="207"/>
          <ac:spMkLst>
            <pc:docMk/>
            <pc:sldMk cId="3862602655" sldId="272"/>
            <ac:spMk id="12" creationId="{D03BEE4E-5CA9-563B-9381-5E95A1AB90C7}"/>
          </ac:spMkLst>
        </pc:spChg>
      </pc:sldChg>
      <pc:sldChg chg="modSp mod">
        <pc:chgData name="Alex Miller" userId="9a68e0544d3cc9e2" providerId="LiveId" clId="{30149B4E-D373-493C-9077-A1DF910895B8}" dt="2022-06-15T16:57:15.431" v="4296" actId="1036"/>
        <pc:sldMkLst>
          <pc:docMk/>
          <pc:sldMk cId="2651053233" sldId="273"/>
        </pc:sldMkLst>
        <pc:spChg chg="mod">
          <ac:chgData name="Alex Miller" userId="9a68e0544d3cc9e2" providerId="LiveId" clId="{30149B4E-D373-493C-9077-A1DF910895B8}" dt="2022-06-15T16:57:15.431" v="4296" actId="1036"/>
          <ac:spMkLst>
            <pc:docMk/>
            <pc:sldMk cId="2651053233" sldId="273"/>
            <ac:spMk id="2" creationId="{6977BB36-D7D7-75FC-5507-9A1B4A4D46AC}"/>
          </ac:spMkLst>
        </pc:spChg>
        <pc:spChg chg="mod">
          <ac:chgData name="Alex Miller" userId="9a68e0544d3cc9e2" providerId="LiveId" clId="{30149B4E-D373-493C-9077-A1DF910895B8}" dt="2022-06-15T16:57:01.291" v="4288" actId="12"/>
          <ac:spMkLst>
            <pc:docMk/>
            <pc:sldMk cId="2651053233" sldId="273"/>
            <ac:spMk id="3" creationId="{72FB6431-73B0-D87C-E5BC-D9792F579F22}"/>
          </ac:spMkLst>
        </pc:spChg>
      </pc:sldChg>
      <pc:sldChg chg="modSp mod modNotesTx">
        <pc:chgData name="Alex Miller" userId="9a68e0544d3cc9e2" providerId="LiveId" clId="{30149B4E-D373-493C-9077-A1DF910895B8}" dt="2022-06-15T16:58:40.842" v="4306" actId="114"/>
        <pc:sldMkLst>
          <pc:docMk/>
          <pc:sldMk cId="4170879238" sldId="274"/>
        </pc:sldMkLst>
        <pc:spChg chg="mod">
          <ac:chgData name="Alex Miller" userId="9a68e0544d3cc9e2" providerId="LiveId" clId="{30149B4E-D373-493C-9077-A1DF910895B8}" dt="2022-06-15T16:57:20.074" v="4298" actId="1036"/>
          <ac:spMkLst>
            <pc:docMk/>
            <pc:sldMk cId="4170879238" sldId="274"/>
            <ac:spMk id="2" creationId="{010CD807-6949-D511-8A48-80000145514E}"/>
          </ac:spMkLst>
        </pc:spChg>
        <pc:spChg chg="mod">
          <ac:chgData name="Alex Miller" userId="9a68e0544d3cc9e2" providerId="LiveId" clId="{30149B4E-D373-493C-9077-A1DF910895B8}" dt="2022-06-15T16:57:54.340" v="4301" actId="12"/>
          <ac:spMkLst>
            <pc:docMk/>
            <pc:sldMk cId="4170879238" sldId="274"/>
            <ac:spMk id="3" creationId="{8FF74823-7C3E-21DA-62B5-E5DCD76E5680}"/>
          </ac:spMkLst>
        </pc:spChg>
        <pc:spChg chg="mod">
          <ac:chgData name="Alex Miller" userId="9a68e0544d3cc9e2" providerId="LiveId" clId="{30149B4E-D373-493C-9077-A1DF910895B8}" dt="2022-06-15T16:36:04.037" v="4041" actId="403"/>
          <ac:spMkLst>
            <pc:docMk/>
            <pc:sldMk cId="4170879238" sldId="274"/>
            <ac:spMk id="5" creationId="{155433BA-521B-CC94-CE45-08BFC877D43C}"/>
          </ac:spMkLst>
        </pc:spChg>
      </pc:sldChg>
      <pc:sldChg chg="modSp mod">
        <pc:chgData name="Alex Miller" userId="9a68e0544d3cc9e2" providerId="LiveId" clId="{30149B4E-D373-493C-9077-A1DF910895B8}" dt="2022-06-15T16:58:52.592" v="4308" actId="1036"/>
        <pc:sldMkLst>
          <pc:docMk/>
          <pc:sldMk cId="2824812465" sldId="275"/>
        </pc:sldMkLst>
        <pc:spChg chg="mod">
          <ac:chgData name="Alex Miller" userId="9a68e0544d3cc9e2" providerId="LiveId" clId="{30149B4E-D373-493C-9077-A1DF910895B8}" dt="2022-06-15T16:58:52.592" v="4308" actId="1036"/>
          <ac:spMkLst>
            <pc:docMk/>
            <pc:sldMk cId="2824812465" sldId="275"/>
            <ac:spMk id="2" creationId="{6068BFEB-F44D-1B24-4147-80C801F8F8C6}"/>
          </ac:spMkLst>
        </pc:spChg>
        <pc:spChg chg="mod">
          <ac:chgData name="Alex Miller" userId="9a68e0544d3cc9e2" providerId="LiveId" clId="{30149B4E-D373-493C-9077-A1DF910895B8}" dt="2022-06-15T16:45:43.585" v="4189" actId="14100"/>
          <ac:spMkLst>
            <pc:docMk/>
            <pc:sldMk cId="2824812465" sldId="275"/>
            <ac:spMk id="7" creationId="{8ACFEDA1-C76E-CCB2-8F85-CB5F1FC7E0FF}"/>
          </ac:spMkLst>
        </pc:spChg>
        <pc:graphicFrameChg chg="mod modGraphic">
          <ac:chgData name="Alex Miller" userId="9a68e0544d3cc9e2" providerId="LiveId" clId="{30149B4E-D373-493C-9077-A1DF910895B8}" dt="2022-06-15T16:44:17.950" v="4150" actId="207"/>
          <ac:graphicFrameMkLst>
            <pc:docMk/>
            <pc:sldMk cId="2824812465" sldId="275"/>
            <ac:graphicFrameMk id="8" creationId="{0E637951-37E4-E26F-3325-78C7F3ECBCF0}"/>
          </ac:graphicFrameMkLst>
        </pc:graphicFrameChg>
        <pc:picChg chg="mod">
          <ac:chgData name="Alex Miller" userId="9a68e0544d3cc9e2" providerId="LiveId" clId="{30149B4E-D373-493C-9077-A1DF910895B8}" dt="2022-06-15T16:42:59.019" v="4129" actId="1076"/>
          <ac:picMkLst>
            <pc:docMk/>
            <pc:sldMk cId="2824812465" sldId="275"/>
            <ac:picMk id="9" creationId="{9A01EE12-A8FB-B4AD-0956-AD24D15B71E5}"/>
          </ac:picMkLst>
        </pc:picChg>
      </pc:sldChg>
      <pc:sldChg chg="modSp mod">
        <pc:chgData name="Alex Miller" userId="9a68e0544d3cc9e2" providerId="LiveId" clId="{30149B4E-D373-493C-9077-A1DF910895B8}" dt="2022-06-15T16:59:18.213" v="4313" actId="12"/>
        <pc:sldMkLst>
          <pc:docMk/>
          <pc:sldMk cId="1270344730" sldId="276"/>
        </pc:sldMkLst>
        <pc:spChg chg="mod">
          <ac:chgData name="Alex Miller" userId="9a68e0544d3cc9e2" providerId="LiveId" clId="{30149B4E-D373-493C-9077-A1DF910895B8}" dt="2022-06-15T16:59:05.886" v="4312" actId="1036"/>
          <ac:spMkLst>
            <pc:docMk/>
            <pc:sldMk cId="1270344730" sldId="276"/>
            <ac:spMk id="2" creationId="{9D90E25F-2905-BCC6-BFEC-61D081C08C44}"/>
          </ac:spMkLst>
        </pc:spChg>
        <pc:spChg chg="mod">
          <ac:chgData name="Alex Miller" userId="9a68e0544d3cc9e2" providerId="LiveId" clId="{30149B4E-D373-493C-9077-A1DF910895B8}" dt="2022-06-15T16:59:18.213" v="4313" actId="12"/>
          <ac:spMkLst>
            <pc:docMk/>
            <pc:sldMk cId="1270344730" sldId="276"/>
            <ac:spMk id="3" creationId="{3F118451-ECE8-8228-20D2-DBD57FDA86E0}"/>
          </ac:spMkLst>
        </pc:spChg>
      </pc:sldChg>
      <pc:sldChg chg="addSp modSp mod">
        <pc:chgData name="Alex Miller" userId="9a68e0544d3cc9e2" providerId="LiveId" clId="{30149B4E-D373-493C-9077-A1DF910895B8}" dt="2022-06-15T16:14:02.199" v="3606" actId="2711"/>
        <pc:sldMkLst>
          <pc:docMk/>
          <pc:sldMk cId="0" sldId="277"/>
        </pc:sldMkLst>
        <pc:spChg chg="add mod">
          <ac:chgData name="Alex Miller" userId="9a68e0544d3cc9e2" providerId="LiveId" clId="{30149B4E-D373-493C-9077-A1DF910895B8}" dt="2022-06-15T16:14:02.199" v="3606" actId="2711"/>
          <ac:spMkLst>
            <pc:docMk/>
            <pc:sldMk cId="0" sldId="277"/>
            <ac:spMk id="2" creationId="{1F2F2D88-C113-50EC-5DE2-60D48A74F41A}"/>
          </ac:spMkLst>
        </pc:spChg>
        <pc:picChg chg="mod">
          <ac:chgData name="Alex Miller" userId="9a68e0544d3cc9e2" providerId="LiveId" clId="{30149B4E-D373-493C-9077-A1DF910895B8}" dt="2022-06-15T15:25:55.357" v="2480" actId="962"/>
          <ac:picMkLst>
            <pc:docMk/>
            <pc:sldMk cId="0" sldId="277"/>
            <ac:picMk id="252" creationId="{00000000-0000-0000-0000-000000000000}"/>
          </ac:picMkLst>
        </pc:picChg>
      </pc:sldChg>
      <pc:sldChg chg="modSp mod">
        <pc:chgData name="Alex Miller" userId="9a68e0544d3cc9e2" providerId="LiveId" clId="{30149B4E-D373-493C-9077-A1DF910895B8}" dt="2022-06-15T17:00:56.827" v="4337" actId="1038"/>
        <pc:sldMkLst>
          <pc:docMk/>
          <pc:sldMk cId="1399850871" sldId="278"/>
        </pc:sldMkLst>
        <pc:spChg chg="mod">
          <ac:chgData name="Alex Miller" userId="9a68e0544d3cc9e2" providerId="LiveId" clId="{30149B4E-D373-493C-9077-A1DF910895B8}" dt="2022-06-15T17:00:56.827" v="4337" actId="1038"/>
          <ac:spMkLst>
            <pc:docMk/>
            <pc:sldMk cId="1399850871" sldId="278"/>
            <ac:spMk id="2" creationId="{9D90E25F-2905-BCC6-BFEC-61D081C08C44}"/>
          </ac:spMkLst>
        </pc:spChg>
        <pc:spChg chg="mod">
          <ac:chgData name="Alex Miller" userId="9a68e0544d3cc9e2" providerId="LiveId" clId="{30149B4E-D373-493C-9077-A1DF910895B8}" dt="2022-06-15T16:59:35.477" v="4315" actId="12"/>
          <ac:spMkLst>
            <pc:docMk/>
            <pc:sldMk cId="1399850871" sldId="278"/>
            <ac:spMk id="3" creationId="{3F118451-ECE8-8228-20D2-DBD57FDA86E0}"/>
          </ac:spMkLst>
        </pc:spChg>
      </pc:sldChg>
      <pc:sldChg chg="modSp mod">
        <pc:chgData name="Alex Miller" userId="9a68e0544d3cc9e2" providerId="LiveId" clId="{30149B4E-D373-493C-9077-A1DF910895B8}" dt="2022-06-15T17:01:00.217" v="4340" actId="1036"/>
        <pc:sldMkLst>
          <pc:docMk/>
          <pc:sldMk cId="2710350216" sldId="279"/>
        </pc:sldMkLst>
        <pc:spChg chg="mod">
          <ac:chgData name="Alex Miller" userId="9a68e0544d3cc9e2" providerId="LiveId" clId="{30149B4E-D373-493C-9077-A1DF910895B8}" dt="2022-06-15T17:01:00.217" v="4340" actId="1036"/>
          <ac:spMkLst>
            <pc:docMk/>
            <pc:sldMk cId="2710350216" sldId="279"/>
            <ac:spMk id="2" creationId="{9D90E25F-2905-BCC6-BFEC-61D081C08C44}"/>
          </ac:spMkLst>
        </pc:spChg>
        <pc:spChg chg="mod ord">
          <ac:chgData name="Alex Miller" userId="9a68e0544d3cc9e2" providerId="LiveId" clId="{30149B4E-D373-493C-9077-A1DF910895B8}" dt="2022-06-15T15:24:02.397" v="2473" actId="13244"/>
          <ac:spMkLst>
            <pc:docMk/>
            <pc:sldMk cId="2710350216" sldId="279"/>
            <ac:spMk id="7" creationId="{9A1BB0CD-6CD2-873E-3618-503DA87F12C7}"/>
          </ac:spMkLst>
        </pc:spChg>
        <pc:spChg chg="mod ord">
          <ac:chgData name="Alex Miller" userId="9a68e0544d3cc9e2" providerId="LiveId" clId="{30149B4E-D373-493C-9077-A1DF910895B8}" dt="2022-06-15T16:48:18.212" v="4225" actId="1035"/>
          <ac:spMkLst>
            <pc:docMk/>
            <pc:sldMk cId="2710350216" sldId="279"/>
            <ac:spMk id="8" creationId="{978108D0-76C3-C3C8-3F6B-4AA3DEE40994}"/>
          </ac:spMkLst>
        </pc:spChg>
        <pc:spChg chg="mod ord">
          <ac:chgData name="Alex Miller" userId="9a68e0544d3cc9e2" providerId="LiveId" clId="{30149B4E-D373-493C-9077-A1DF910895B8}" dt="2022-06-15T17:00:20.824" v="4323" actId="27636"/>
          <ac:spMkLst>
            <pc:docMk/>
            <pc:sldMk cId="2710350216" sldId="279"/>
            <ac:spMk id="9" creationId="{26EFB20D-5743-A16C-B495-8B6FC0739671}"/>
          </ac:spMkLst>
        </pc:spChg>
        <pc:picChg chg="mod">
          <ac:chgData name="Alex Miller" userId="9a68e0544d3cc9e2" providerId="LiveId" clId="{30149B4E-D373-493C-9077-A1DF910895B8}" dt="2022-06-15T15:21:33.315" v="2468" actId="962"/>
          <ac:picMkLst>
            <pc:docMk/>
            <pc:sldMk cId="2710350216" sldId="279"/>
            <ac:picMk id="6" creationId="{CFD1CE1C-667A-7129-2435-7FCE10CE4478}"/>
          </ac:picMkLst>
        </pc:picChg>
      </pc:sldChg>
      <pc:sldChg chg="modSp mod">
        <pc:chgData name="Alex Miller" userId="9a68e0544d3cc9e2" providerId="LiveId" clId="{30149B4E-D373-493C-9077-A1DF910895B8}" dt="2022-06-15T17:01:03.381" v="4341" actId="1036"/>
        <pc:sldMkLst>
          <pc:docMk/>
          <pc:sldMk cId="1904013041" sldId="280"/>
        </pc:sldMkLst>
        <pc:spChg chg="mod">
          <ac:chgData name="Alex Miller" userId="9a68e0544d3cc9e2" providerId="LiveId" clId="{30149B4E-D373-493C-9077-A1DF910895B8}" dt="2022-06-15T17:01:03.381" v="4341" actId="1036"/>
          <ac:spMkLst>
            <pc:docMk/>
            <pc:sldMk cId="1904013041" sldId="280"/>
            <ac:spMk id="2" creationId="{9D90E25F-2905-BCC6-BFEC-61D081C08C44}"/>
          </ac:spMkLst>
        </pc:spChg>
        <pc:spChg chg="mod">
          <ac:chgData name="Alex Miller" userId="9a68e0544d3cc9e2" providerId="LiveId" clId="{30149B4E-D373-493C-9077-A1DF910895B8}" dt="2022-06-15T17:00:43.078" v="4325" actId="12"/>
          <ac:spMkLst>
            <pc:docMk/>
            <pc:sldMk cId="1904013041" sldId="280"/>
            <ac:spMk id="3" creationId="{3F118451-ECE8-8228-20D2-DBD57FDA86E0}"/>
          </ac:spMkLst>
        </pc:spChg>
      </pc:sldChg>
      <pc:sldChg chg="modSp mod">
        <pc:chgData name="Alex Miller" userId="9a68e0544d3cc9e2" providerId="LiveId" clId="{30149B4E-D373-493C-9077-A1DF910895B8}" dt="2022-06-15T17:01:49.760" v="4385" actId="1076"/>
        <pc:sldMkLst>
          <pc:docMk/>
          <pc:sldMk cId="3974834336" sldId="281"/>
        </pc:sldMkLst>
        <pc:spChg chg="mod">
          <ac:chgData name="Alex Miller" userId="9a68e0544d3cc9e2" providerId="LiveId" clId="{30149B4E-D373-493C-9077-A1DF910895B8}" dt="2022-06-15T17:01:16.631" v="4346" actId="1036"/>
          <ac:spMkLst>
            <pc:docMk/>
            <pc:sldMk cId="3974834336" sldId="281"/>
            <ac:spMk id="2" creationId="{9D90E25F-2905-BCC6-BFEC-61D081C08C44}"/>
          </ac:spMkLst>
        </pc:spChg>
        <pc:picChg chg="mod">
          <ac:chgData name="Alex Miller" userId="9a68e0544d3cc9e2" providerId="LiveId" clId="{30149B4E-D373-493C-9077-A1DF910895B8}" dt="2022-06-15T17:01:40.943" v="4384" actId="1036"/>
          <ac:picMkLst>
            <pc:docMk/>
            <pc:sldMk cId="3974834336" sldId="281"/>
            <ac:picMk id="4" creationId="{808FA0F4-1DCE-5DA1-1A52-896F22EF2D63}"/>
          </ac:picMkLst>
        </pc:picChg>
        <pc:picChg chg="mod ord">
          <ac:chgData name="Alex Miller" userId="9a68e0544d3cc9e2" providerId="LiveId" clId="{30149B4E-D373-493C-9077-A1DF910895B8}" dt="2022-06-15T17:01:49.760" v="4385" actId="1076"/>
          <ac:picMkLst>
            <pc:docMk/>
            <pc:sldMk cId="3974834336" sldId="281"/>
            <ac:picMk id="5" creationId="{F300247B-AF09-79C1-1592-6E9EBE9A650D}"/>
          </ac:picMkLst>
        </pc:picChg>
      </pc:sldChg>
      <pc:sldChg chg="addSp delSp modSp mod">
        <pc:chgData name="Alex Miller" userId="9a68e0544d3cc9e2" providerId="LiveId" clId="{30149B4E-D373-493C-9077-A1DF910895B8}" dt="2022-06-15T17:05:26.273" v="4420" actId="122"/>
        <pc:sldMkLst>
          <pc:docMk/>
          <pc:sldMk cId="1311576357" sldId="282"/>
        </pc:sldMkLst>
        <pc:spChg chg="mod">
          <ac:chgData name="Alex Miller" userId="9a68e0544d3cc9e2" providerId="LiveId" clId="{30149B4E-D373-493C-9077-A1DF910895B8}" dt="2022-06-15T17:04:25.590" v="4411" actId="1035"/>
          <ac:spMkLst>
            <pc:docMk/>
            <pc:sldMk cId="1311576357" sldId="282"/>
            <ac:spMk id="2" creationId="{9D90E25F-2905-BCC6-BFEC-61D081C08C44}"/>
          </ac:spMkLst>
        </pc:spChg>
        <pc:spChg chg="mod">
          <ac:chgData name="Alex Miller" userId="9a68e0544d3cc9e2" providerId="LiveId" clId="{30149B4E-D373-493C-9077-A1DF910895B8}" dt="2022-06-15T15:41:53.972" v="2817" actId="14100"/>
          <ac:spMkLst>
            <pc:docMk/>
            <pc:sldMk cId="1311576357" sldId="282"/>
            <ac:spMk id="6" creationId="{3C570DA5-9630-44AD-8ADE-8423F304A85E}"/>
          </ac:spMkLst>
        </pc:spChg>
        <pc:graphicFrameChg chg="add mod modGraphic">
          <ac:chgData name="Alex Miller" userId="9a68e0544d3cc9e2" providerId="LiveId" clId="{30149B4E-D373-493C-9077-A1DF910895B8}" dt="2022-06-15T17:05:26.273" v="4420" actId="122"/>
          <ac:graphicFrameMkLst>
            <pc:docMk/>
            <pc:sldMk cId="1311576357" sldId="282"/>
            <ac:graphicFrameMk id="3" creationId="{372077F3-B86A-F142-4052-084CF362639E}"/>
          </ac:graphicFrameMkLst>
        </pc:graphicFrameChg>
        <pc:graphicFrameChg chg="del mod">
          <ac:chgData name="Alex Miller" userId="9a68e0544d3cc9e2" providerId="LiveId" clId="{30149B4E-D373-493C-9077-A1DF910895B8}" dt="2022-06-15T15:29:44.017" v="2667" actId="478"/>
          <ac:graphicFrameMkLst>
            <pc:docMk/>
            <pc:sldMk cId="1311576357" sldId="282"/>
            <ac:graphicFrameMk id="5" creationId="{BEA4CA6E-9A1E-7035-8E30-7FF9C43BFD1D}"/>
          </ac:graphicFrameMkLst>
        </pc:graphicFrameChg>
        <pc:picChg chg="mod">
          <ac:chgData name="Alex Miller" userId="9a68e0544d3cc9e2" providerId="LiveId" clId="{30149B4E-D373-493C-9077-A1DF910895B8}" dt="2022-06-15T15:41:48.665" v="2815" actId="1076"/>
          <ac:picMkLst>
            <pc:docMk/>
            <pc:sldMk cId="1311576357" sldId="282"/>
            <ac:picMk id="7" creationId="{8669B214-1AB7-4A55-F10B-E16DDB0DC826}"/>
          </ac:picMkLst>
        </pc:picChg>
      </pc:sldChg>
      <pc:sldChg chg="addSp delSp modSp mod">
        <pc:chgData name="Alex Miller" userId="9a68e0544d3cc9e2" providerId="LiveId" clId="{30149B4E-D373-493C-9077-A1DF910895B8}" dt="2022-06-15T17:05:15.379" v="4418" actId="122"/>
        <pc:sldMkLst>
          <pc:docMk/>
          <pc:sldMk cId="3516387106" sldId="283"/>
        </pc:sldMkLst>
        <pc:spChg chg="mod">
          <ac:chgData name="Alex Miller" userId="9a68e0544d3cc9e2" providerId="LiveId" clId="{30149B4E-D373-493C-9077-A1DF910895B8}" dt="2022-06-15T17:04:18.404" v="4409" actId="1036"/>
          <ac:spMkLst>
            <pc:docMk/>
            <pc:sldMk cId="3516387106" sldId="283"/>
            <ac:spMk id="2" creationId="{9D90E25F-2905-BCC6-BFEC-61D081C08C44}"/>
          </ac:spMkLst>
        </pc:spChg>
        <pc:spChg chg="mod">
          <ac:chgData name="Alex Miller" userId="9a68e0544d3cc9e2" providerId="LiveId" clId="{30149B4E-D373-493C-9077-A1DF910895B8}" dt="2022-06-15T17:05:04.708" v="4415" actId="12"/>
          <ac:spMkLst>
            <pc:docMk/>
            <pc:sldMk cId="3516387106" sldId="283"/>
            <ac:spMk id="4" creationId="{865E1698-B003-291F-306A-060308F87D7E}"/>
          </ac:spMkLst>
        </pc:spChg>
        <pc:spChg chg="del">
          <ac:chgData name="Alex Miller" userId="9a68e0544d3cc9e2" providerId="LiveId" clId="{30149B4E-D373-493C-9077-A1DF910895B8}" dt="2022-06-15T15:56:09.318" v="3134" actId="478"/>
          <ac:spMkLst>
            <pc:docMk/>
            <pc:sldMk cId="3516387106" sldId="283"/>
            <ac:spMk id="6" creationId="{F686A7FE-1505-6465-B21F-8BE3AF42F143}"/>
          </ac:spMkLst>
        </pc:spChg>
        <pc:spChg chg="add mod">
          <ac:chgData name="Alex Miller" userId="9a68e0544d3cc9e2" providerId="LiveId" clId="{30149B4E-D373-493C-9077-A1DF910895B8}" dt="2022-06-15T15:56:09.845" v="3135"/>
          <ac:spMkLst>
            <pc:docMk/>
            <pc:sldMk cId="3516387106" sldId="283"/>
            <ac:spMk id="7" creationId="{B551507E-5104-9B34-D57F-B1D81D9B9885}"/>
          </ac:spMkLst>
        </pc:spChg>
        <pc:graphicFrameChg chg="add mod ord modGraphic">
          <ac:chgData name="Alex Miller" userId="9a68e0544d3cc9e2" providerId="LiveId" clId="{30149B4E-D373-493C-9077-A1DF910895B8}" dt="2022-06-15T17:05:15.379" v="4418" actId="122"/>
          <ac:graphicFrameMkLst>
            <pc:docMk/>
            <pc:sldMk cId="3516387106" sldId="283"/>
            <ac:graphicFrameMk id="3" creationId="{AE6FFCA6-04BC-33B2-C0F7-4B98F15504CA}"/>
          </ac:graphicFrameMkLst>
        </pc:graphicFrameChg>
        <pc:graphicFrameChg chg="del">
          <ac:chgData name="Alex Miller" userId="9a68e0544d3cc9e2" providerId="LiveId" clId="{30149B4E-D373-493C-9077-A1DF910895B8}" dt="2022-06-15T15:58:15.706" v="3261" actId="478"/>
          <ac:graphicFrameMkLst>
            <pc:docMk/>
            <pc:sldMk cId="3516387106" sldId="283"/>
            <ac:graphicFrameMk id="5" creationId="{C334509C-8D95-4C7E-5E2B-1C2CA0266559}"/>
          </ac:graphicFrameMkLst>
        </pc:graphicFrameChg>
      </pc:sldChg>
      <pc:sldChg chg="addSp delSp modSp mod modNotesTx">
        <pc:chgData name="Alex Miller" userId="9a68e0544d3cc9e2" providerId="LiveId" clId="{30149B4E-D373-493C-9077-A1DF910895B8}" dt="2022-06-15T17:05:20.592" v="4419" actId="122"/>
        <pc:sldMkLst>
          <pc:docMk/>
          <pc:sldMk cId="1631240427" sldId="284"/>
        </pc:sldMkLst>
        <pc:spChg chg="mod">
          <ac:chgData name="Alex Miller" userId="9a68e0544d3cc9e2" providerId="LiveId" clId="{30149B4E-D373-493C-9077-A1DF910895B8}" dt="2022-06-15T17:04:09.461" v="4405" actId="1036"/>
          <ac:spMkLst>
            <pc:docMk/>
            <pc:sldMk cId="1631240427" sldId="284"/>
            <ac:spMk id="2" creationId="{9D90E25F-2905-BCC6-BFEC-61D081C08C44}"/>
          </ac:spMkLst>
        </pc:spChg>
        <pc:spChg chg="mod">
          <ac:chgData name="Alex Miller" userId="9a68e0544d3cc9e2" providerId="LiveId" clId="{30149B4E-D373-493C-9077-A1DF910895B8}" dt="2022-06-15T17:04:47.759" v="4413" actId="12"/>
          <ac:spMkLst>
            <pc:docMk/>
            <pc:sldMk cId="1631240427" sldId="284"/>
            <ac:spMk id="4" creationId="{4967C20F-03A8-B932-C1E2-47EF614E987F}"/>
          </ac:spMkLst>
        </pc:spChg>
        <pc:spChg chg="del mod">
          <ac:chgData name="Alex Miller" userId="9a68e0544d3cc9e2" providerId="LiveId" clId="{30149B4E-D373-493C-9077-A1DF910895B8}" dt="2022-06-15T15:54:09.060" v="3132" actId="478"/>
          <ac:spMkLst>
            <pc:docMk/>
            <pc:sldMk cId="1631240427" sldId="284"/>
            <ac:spMk id="5" creationId="{94E6289F-3CD1-5312-85B0-63BA0A84C8DA}"/>
          </ac:spMkLst>
        </pc:spChg>
        <pc:spChg chg="add mod">
          <ac:chgData name="Alex Miller" userId="9a68e0544d3cc9e2" providerId="LiveId" clId="{30149B4E-D373-493C-9077-A1DF910895B8}" dt="2022-06-15T15:54:09.615" v="3133"/>
          <ac:spMkLst>
            <pc:docMk/>
            <pc:sldMk cId="1631240427" sldId="284"/>
            <ac:spMk id="6" creationId="{CCEAD578-B3FC-0FA9-C03A-32A3B9362C10}"/>
          </ac:spMkLst>
        </pc:spChg>
        <pc:graphicFrameChg chg="add mod modGraphic">
          <ac:chgData name="Alex Miller" userId="9a68e0544d3cc9e2" providerId="LiveId" clId="{30149B4E-D373-493C-9077-A1DF910895B8}" dt="2022-06-15T17:05:20.592" v="4419" actId="122"/>
          <ac:graphicFrameMkLst>
            <pc:docMk/>
            <pc:sldMk cId="1631240427" sldId="284"/>
            <ac:graphicFrameMk id="3" creationId="{E6FB2E53-DC75-8076-213A-B346D5175CE7}"/>
          </ac:graphicFrameMkLst>
        </pc:graphicFrameChg>
        <pc:graphicFrameChg chg="del mod ord">
          <ac:chgData name="Alex Miller" userId="9a68e0544d3cc9e2" providerId="LiveId" clId="{30149B4E-D373-493C-9077-A1DF910895B8}" dt="2022-06-15T15:47:30.182" v="2985" actId="478"/>
          <ac:graphicFrameMkLst>
            <pc:docMk/>
            <pc:sldMk cId="1631240427" sldId="284"/>
            <ac:graphicFrameMk id="7" creationId="{3C182818-A747-A8F5-03DC-78BE20295B70}"/>
          </ac:graphicFrameMkLst>
        </pc:graphicFrameChg>
      </pc:sldChg>
      <pc:sldChg chg="modSp mod">
        <pc:chgData name="Alex Miller" userId="9a68e0544d3cc9e2" providerId="LiveId" clId="{30149B4E-D373-493C-9077-A1DF910895B8}" dt="2022-06-15T17:06:48.182" v="4481" actId="1035"/>
        <pc:sldMkLst>
          <pc:docMk/>
          <pc:sldMk cId="2661591141" sldId="285"/>
        </pc:sldMkLst>
        <pc:spChg chg="mod">
          <ac:chgData name="Alex Miller" userId="9a68e0544d3cc9e2" providerId="LiveId" clId="{30149B4E-D373-493C-9077-A1DF910895B8}" dt="2022-06-15T17:06:23.226" v="4468" actId="1036"/>
          <ac:spMkLst>
            <pc:docMk/>
            <pc:sldMk cId="2661591141" sldId="285"/>
            <ac:spMk id="2" creationId="{9D90E25F-2905-BCC6-BFEC-61D081C08C44}"/>
          </ac:spMkLst>
        </pc:spChg>
        <pc:spChg chg="mod">
          <ac:chgData name="Alex Miller" userId="9a68e0544d3cc9e2" providerId="LiveId" clId="{30149B4E-D373-493C-9077-A1DF910895B8}" dt="2022-06-15T17:06:48.182" v="4481" actId="1035"/>
          <ac:spMkLst>
            <pc:docMk/>
            <pc:sldMk cId="2661591141" sldId="285"/>
            <ac:spMk id="7" creationId="{4DA2129C-CBC0-03F6-701A-185215E3F266}"/>
          </ac:spMkLst>
        </pc:spChg>
        <pc:picChg chg="mod">
          <ac:chgData name="Alex Miller" userId="9a68e0544d3cc9e2" providerId="LiveId" clId="{30149B4E-D373-493C-9077-A1DF910895B8}" dt="2022-06-15T17:06:21.133" v="4464" actId="1038"/>
          <ac:picMkLst>
            <pc:docMk/>
            <pc:sldMk cId="2661591141" sldId="285"/>
            <ac:picMk id="8" creationId="{5F39B397-8AF5-798B-89CA-1EC7F35D07FC}"/>
          </ac:picMkLst>
        </pc:picChg>
      </pc:sldChg>
      <pc:sldChg chg="modSp mod">
        <pc:chgData name="Alex Miller" userId="9a68e0544d3cc9e2" providerId="LiveId" clId="{30149B4E-D373-493C-9077-A1DF910895B8}" dt="2022-06-15T17:07:08.089" v="4485" actId="948"/>
        <pc:sldMkLst>
          <pc:docMk/>
          <pc:sldMk cId="4265111399" sldId="286"/>
        </pc:sldMkLst>
        <pc:spChg chg="mod">
          <ac:chgData name="Alex Miller" userId="9a68e0544d3cc9e2" providerId="LiveId" clId="{30149B4E-D373-493C-9077-A1DF910895B8}" dt="2022-06-15T17:06:28.380" v="4471" actId="1036"/>
          <ac:spMkLst>
            <pc:docMk/>
            <pc:sldMk cId="4265111399" sldId="286"/>
            <ac:spMk id="2" creationId="{9D90E25F-2905-BCC6-BFEC-61D081C08C44}"/>
          </ac:spMkLst>
        </pc:spChg>
        <pc:spChg chg="mod">
          <ac:chgData name="Alex Miller" userId="9a68e0544d3cc9e2" providerId="LiveId" clId="{30149B4E-D373-493C-9077-A1DF910895B8}" dt="2022-06-15T17:07:08.089" v="4485" actId="948"/>
          <ac:spMkLst>
            <pc:docMk/>
            <pc:sldMk cId="4265111399" sldId="286"/>
            <ac:spMk id="3" creationId="{3F118451-ECE8-8228-20D2-DBD57FDA86E0}"/>
          </ac:spMkLst>
        </pc:spChg>
      </pc:sldChg>
      <pc:sldChg chg="modSp mod">
        <pc:chgData name="Alex Miller" userId="9a68e0544d3cc9e2" providerId="LiveId" clId="{30149B4E-D373-493C-9077-A1DF910895B8}" dt="2022-06-15T17:10:39.452" v="4610" actId="14100"/>
        <pc:sldMkLst>
          <pc:docMk/>
          <pc:sldMk cId="2587026106" sldId="287"/>
        </pc:sldMkLst>
        <pc:spChg chg="mod">
          <ac:chgData name="Alex Miller" userId="9a68e0544d3cc9e2" providerId="LiveId" clId="{30149B4E-D373-493C-9077-A1DF910895B8}" dt="2022-06-15T17:09:24.202" v="4573" actId="1036"/>
          <ac:spMkLst>
            <pc:docMk/>
            <pc:sldMk cId="2587026106" sldId="287"/>
            <ac:spMk id="2" creationId="{9D90E25F-2905-BCC6-BFEC-61D081C08C44}"/>
          </ac:spMkLst>
        </pc:spChg>
        <pc:spChg chg="mod">
          <ac:chgData name="Alex Miller" userId="9a68e0544d3cc9e2" providerId="LiveId" clId="{30149B4E-D373-493C-9077-A1DF910895B8}" dt="2022-06-15T17:10:39.452" v="4610" actId="14100"/>
          <ac:spMkLst>
            <pc:docMk/>
            <pc:sldMk cId="2587026106" sldId="287"/>
            <ac:spMk id="3" creationId="{3F118451-ECE8-8228-20D2-DBD57FDA86E0}"/>
          </ac:spMkLst>
        </pc:spChg>
        <pc:spChg chg="mod">
          <ac:chgData name="Alex Miller" userId="9a68e0544d3cc9e2" providerId="LiveId" clId="{30149B4E-D373-493C-9077-A1DF910895B8}" dt="2022-06-15T17:10:25.469" v="4607" actId="1036"/>
          <ac:spMkLst>
            <pc:docMk/>
            <pc:sldMk cId="2587026106" sldId="287"/>
            <ac:spMk id="5" creationId="{BCB07361-F518-266D-584B-0E72443BA913}"/>
          </ac:spMkLst>
        </pc:spChg>
        <pc:picChg chg="mod">
          <ac:chgData name="Alex Miller" userId="9a68e0544d3cc9e2" providerId="LiveId" clId="{30149B4E-D373-493C-9077-A1DF910895B8}" dt="2022-06-15T17:10:25.469" v="4607" actId="1036"/>
          <ac:picMkLst>
            <pc:docMk/>
            <pc:sldMk cId="2587026106" sldId="287"/>
            <ac:picMk id="4" creationId="{ED7C2DD8-4A5D-6C3B-A26A-EAF4C1669028}"/>
          </ac:picMkLst>
        </pc:picChg>
      </pc:sldChg>
      <pc:sldChg chg="modSp mod">
        <pc:chgData name="Alex Miller" userId="9a68e0544d3cc9e2" providerId="LiveId" clId="{30149B4E-D373-493C-9077-A1DF910895B8}" dt="2022-06-15T17:09:51.024" v="4587" actId="20577"/>
        <pc:sldMkLst>
          <pc:docMk/>
          <pc:sldMk cId="1823774197" sldId="288"/>
        </pc:sldMkLst>
        <pc:spChg chg="mod">
          <ac:chgData name="Alex Miller" userId="9a68e0544d3cc9e2" providerId="LiveId" clId="{30149B4E-D373-493C-9077-A1DF910895B8}" dt="2022-06-15T17:09:27.562" v="4576" actId="1036"/>
          <ac:spMkLst>
            <pc:docMk/>
            <pc:sldMk cId="1823774197" sldId="288"/>
            <ac:spMk id="2" creationId="{9D90E25F-2905-BCC6-BFEC-61D081C08C44}"/>
          </ac:spMkLst>
        </pc:spChg>
        <pc:spChg chg="mod">
          <ac:chgData name="Alex Miller" userId="9a68e0544d3cc9e2" providerId="LiveId" clId="{30149B4E-D373-493C-9077-A1DF910895B8}" dt="2022-06-15T17:09:51.024" v="4587" actId="20577"/>
          <ac:spMkLst>
            <pc:docMk/>
            <pc:sldMk cId="1823774197" sldId="288"/>
            <ac:spMk id="3" creationId="{3F118451-ECE8-8228-20D2-DBD57FDA86E0}"/>
          </ac:spMkLst>
        </pc:spChg>
      </pc:sldChg>
      <pc:sldChg chg="modSp mod">
        <pc:chgData name="Alex Miller" userId="9a68e0544d3cc9e2" providerId="LiveId" clId="{30149B4E-D373-493C-9077-A1DF910895B8}" dt="2022-06-15T16:59:02.850" v="4310" actId="1036"/>
        <pc:sldMkLst>
          <pc:docMk/>
          <pc:sldMk cId="3729597101" sldId="289"/>
        </pc:sldMkLst>
        <pc:spChg chg="mod">
          <ac:chgData name="Alex Miller" userId="9a68e0544d3cc9e2" providerId="LiveId" clId="{30149B4E-D373-493C-9077-A1DF910895B8}" dt="2022-06-15T16:59:02.850" v="4310" actId="1036"/>
          <ac:spMkLst>
            <pc:docMk/>
            <pc:sldMk cId="3729597101" sldId="289"/>
            <ac:spMk id="2" creationId="{9D90E25F-2905-BCC6-BFEC-61D081C08C44}"/>
          </ac:spMkLst>
        </pc:spChg>
        <pc:spChg chg="mod">
          <ac:chgData name="Alex Miller" userId="9a68e0544d3cc9e2" providerId="LiveId" clId="{30149B4E-D373-493C-9077-A1DF910895B8}" dt="2022-06-15T16:46:21.703" v="4194" actId="948"/>
          <ac:spMkLst>
            <pc:docMk/>
            <pc:sldMk cId="3729597101" sldId="289"/>
            <ac:spMk id="3" creationId="{3F118451-ECE8-8228-20D2-DBD57FDA86E0}"/>
          </ac:spMkLst>
        </pc:spChg>
        <pc:spChg chg="mod">
          <ac:chgData name="Alex Miller" userId="9a68e0544d3cc9e2" providerId="LiveId" clId="{30149B4E-D373-493C-9077-A1DF910895B8}" dt="2022-06-15T16:45:24.661" v="4187" actId="1035"/>
          <ac:spMkLst>
            <pc:docMk/>
            <pc:sldMk cId="3729597101" sldId="289"/>
            <ac:spMk id="4" creationId="{780A0E82-D00B-C418-7353-A5CDB2438FCC}"/>
          </ac:spMkLst>
        </pc:spChg>
      </pc:sldChg>
      <pc:sldChg chg="modSp add del mod">
        <pc:chgData name="Alex Miller" userId="9a68e0544d3cc9e2" providerId="LiveId" clId="{30149B4E-D373-493C-9077-A1DF910895B8}" dt="2022-06-15T14:59:11.419" v="296" actId="47"/>
        <pc:sldMkLst>
          <pc:docMk/>
          <pc:sldMk cId="897967546" sldId="290"/>
        </pc:sldMkLst>
        <pc:spChg chg="mod">
          <ac:chgData name="Alex Miller" userId="9a68e0544d3cc9e2" providerId="LiveId" clId="{30149B4E-D373-493C-9077-A1DF910895B8}" dt="2022-06-15T14:39:02.697" v="1" actId="27636"/>
          <ac:spMkLst>
            <pc:docMk/>
            <pc:sldMk cId="897967546" sldId="290"/>
            <ac:spMk id="2" creationId="{A18B5CDB-2F7A-E208-C589-1DF0690EB9E1}"/>
          </ac:spMkLst>
        </pc:spChg>
        <pc:spChg chg="mod">
          <ac:chgData name="Alex Miller" userId="9a68e0544d3cc9e2" providerId="LiveId" clId="{30149B4E-D373-493C-9077-A1DF910895B8}" dt="2022-06-15T14:40:04.769" v="11" actId="255"/>
          <ac:spMkLst>
            <pc:docMk/>
            <pc:sldMk cId="897967546" sldId="290"/>
            <ac:spMk id="3" creationId="{34A6E2FB-93A6-5491-96A3-42C85D6E3EDB}"/>
          </ac:spMkLst>
        </pc:spChg>
        <pc:picChg chg="mod">
          <ac:chgData name="Alex Miller" userId="9a68e0544d3cc9e2" providerId="LiveId" clId="{30149B4E-D373-493C-9077-A1DF910895B8}" dt="2022-06-15T14:39:15.113" v="10" actId="1037"/>
          <ac:picMkLst>
            <pc:docMk/>
            <pc:sldMk cId="897967546" sldId="290"/>
            <ac:picMk id="7" creationId="{46ED9945-E30D-C2CB-A677-3C12F36E8262}"/>
          </ac:picMkLst>
        </pc:picChg>
      </pc:sldChg>
      <pc:sldChg chg="addSp delSp modSp add mod">
        <pc:chgData name="Alex Miller" userId="9a68e0544d3cc9e2" providerId="LiveId" clId="{30149B4E-D373-493C-9077-A1DF910895B8}" dt="2022-06-15T16:33:54.014" v="3994" actId="14100"/>
        <pc:sldMkLst>
          <pc:docMk/>
          <pc:sldMk cId="3561723477" sldId="291"/>
        </pc:sldMkLst>
        <pc:spChg chg="mod">
          <ac:chgData name="Alex Miller" userId="9a68e0544d3cc9e2" providerId="LiveId" clId="{30149B4E-D373-493C-9077-A1DF910895B8}" dt="2022-06-15T16:33:34.407" v="3989" actId="1037"/>
          <ac:spMkLst>
            <pc:docMk/>
            <pc:sldMk cId="3561723477" sldId="291"/>
            <ac:spMk id="5" creationId="{EE3A1AFD-8A1D-A5CB-C7A1-C0F8FECCFA3A}"/>
          </ac:spMkLst>
        </pc:spChg>
        <pc:spChg chg="mod topLvl">
          <ac:chgData name="Alex Miller" userId="9a68e0544d3cc9e2" providerId="LiveId" clId="{30149B4E-D373-493C-9077-A1DF910895B8}" dt="2022-06-15T16:33:48.013" v="3992" actId="14100"/>
          <ac:spMkLst>
            <pc:docMk/>
            <pc:sldMk cId="3561723477" sldId="291"/>
            <ac:spMk id="8" creationId="{4AEC9D67-B69F-9189-21B8-B56C3ADD3CAC}"/>
          </ac:spMkLst>
        </pc:spChg>
        <pc:spChg chg="mod topLvl">
          <ac:chgData name="Alex Miller" userId="9a68e0544d3cc9e2" providerId="LiveId" clId="{30149B4E-D373-493C-9077-A1DF910895B8}" dt="2022-06-15T16:33:45.121" v="3991" actId="14100"/>
          <ac:spMkLst>
            <pc:docMk/>
            <pc:sldMk cId="3561723477" sldId="291"/>
            <ac:spMk id="9" creationId="{0FAF4762-CE8F-F160-2C0B-3F038D1A023E}"/>
          </ac:spMkLst>
        </pc:spChg>
        <pc:spChg chg="mod topLvl">
          <ac:chgData name="Alex Miller" userId="9a68e0544d3cc9e2" providerId="LiveId" clId="{30149B4E-D373-493C-9077-A1DF910895B8}" dt="2022-06-15T16:33:41.783" v="3990" actId="14100"/>
          <ac:spMkLst>
            <pc:docMk/>
            <pc:sldMk cId="3561723477" sldId="291"/>
            <ac:spMk id="10" creationId="{FC7F7396-A991-8553-6FE9-5C9528331049}"/>
          </ac:spMkLst>
        </pc:spChg>
        <pc:spChg chg="mod topLvl">
          <ac:chgData name="Alex Miller" userId="9a68e0544d3cc9e2" providerId="LiveId" clId="{30149B4E-D373-493C-9077-A1DF910895B8}" dt="2022-06-15T16:33:50.896" v="3993" actId="14100"/>
          <ac:spMkLst>
            <pc:docMk/>
            <pc:sldMk cId="3561723477" sldId="291"/>
            <ac:spMk id="11" creationId="{8EADE3F9-7024-86B2-5D7D-E8FF09AF7188}"/>
          </ac:spMkLst>
        </pc:spChg>
        <pc:spChg chg="mod topLvl">
          <ac:chgData name="Alex Miller" userId="9a68e0544d3cc9e2" providerId="LiveId" clId="{30149B4E-D373-493C-9077-A1DF910895B8}" dt="2022-06-15T16:33:54.014" v="3994" actId="14100"/>
          <ac:spMkLst>
            <pc:docMk/>
            <pc:sldMk cId="3561723477" sldId="291"/>
            <ac:spMk id="12" creationId="{D03BEE4E-5CA9-563B-9381-5E95A1AB90C7}"/>
          </ac:spMkLst>
        </pc:spChg>
        <pc:grpChg chg="add del mod">
          <ac:chgData name="Alex Miller" userId="9a68e0544d3cc9e2" providerId="LiveId" clId="{30149B4E-D373-493C-9077-A1DF910895B8}" dt="2022-06-15T15:05:20.336" v="491" actId="165"/>
          <ac:grpSpMkLst>
            <pc:docMk/>
            <pc:sldMk cId="3561723477" sldId="291"/>
            <ac:grpSpMk id="2" creationId="{380BC951-B462-EF9F-882C-58444F87BDA6}"/>
          </ac:grpSpMkLst>
        </pc:grpChg>
      </pc:sldChg>
      <pc:sldChg chg="modSp add del mod">
        <pc:chgData name="Alex Miller" userId="9a68e0544d3cc9e2" providerId="LiveId" clId="{30149B4E-D373-493C-9077-A1DF910895B8}" dt="2022-06-15T14:57:44.608" v="294" actId="20577"/>
        <pc:sldMkLst>
          <pc:docMk/>
          <pc:sldMk cId="3974144592" sldId="292"/>
        </pc:sldMkLst>
        <pc:spChg chg="mod">
          <ac:chgData name="Alex Miller" userId="9a68e0544d3cc9e2" providerId="LiveId" clId="{30149B4E-D373-493C-9077-A1DF910895B8}" dt="2022-06-15T14:57:44.608" v="294" actId="20577"/>
          <ac:spMkLst>
            <pc:docMk/>
            <pc:sldMk cId="3974144592" sldId="292"/>
            <ac:spMk id="3" creationId="{95AE90AC-6924-81AB-F57A-D704B937D669}"/>
          </ac:spMkLst>
        </pc:spChg>
      </pc:sldChg>
      <pc:sldChg chg="modSp add del mod">
        <pc:chgData name="Alex Miller" userId="9a68e0544d3cc9e2" providerId="LiveId" clId="{30149B4E-D373-493C-9077-A1DF910895B8}" dt="2022-06-15T14:57:11.048" v="272"/>
        <pc:sldMkLst>
          <pc:docMk/>
          <pc:sldMk cId="4276391123" sldId="292"/>
        </pc:sldMkLst>
        <pc:spChg chg="mod">
          <ac:chgData name="Alex Miller" userId="9a68e0544d3cc9e2" providerId="LiveId" clId="{30149B4E-D373-493C-9077-A1DF910895B8}" dt="2022-06-15T14:57:11.048" v="272"/>
          <ac:spMkLst>
            <pc:docMk/>
            <pc:sldMk cId="4276391123" sldId="292"/>
            <ac:spMk id="2" creationId="{A18B5CDB-2F7A-E208-C589-1DF0690EB9E1}"/>
          </ac:spMkLst>
        </pc:spChg>
      </pc:sldChg>
      <pc:sldChg chg="addSp delSp modSp add del mod">
        <pc:chgData name="Alex Miller" userId="9a68e0544d3cc9e2" providerId="LiveId" clId="{30149B4E-D373-493C-9077-A1DF910895B8}" dt="2022-06-15T15:14:42.147" v="2460" actId="47"/>
        <pc:sldMkLst>
          <pc:docMk/>
          <pc:sldMk cId="855175090" sldId="294"/>
        </pc:sldMkLst>
        <pc:spChg chg="add del">
          <ac:chgData name="Alex Miller" userId="9a68e0544d3cc9e2" providerId="LiveId" clId="{30149B4E-D373-493C-9077-A1DF910895B8}" dt="2022-06-15T15:14:25.304" v="2455" actId="478"/>
          <ac:spMkLst>
            <pc:docMk/>
            <pc:sldMk cId="855175090" sldId="294"/>
            <ac:spMk id="3" creationId="{D3827F81-20D0-0AF6-188A-2F88AA655417}"/>
          </ac:spMkLst>
        </pc:spChg>
        <pc:spChg chg="add del mod">
          <ac:chgData name="Alex Miller" userId="9a68e0544d3cc9e2" providerId="LiveId" clId="{30149B4E-D373-493C-9077-A1DF910895B8}" dt="2022-06-15T15:14:25.304" v="2455" actId="478"/>
          <ac:spMkLst>
            <pc:docMk/>
            <pc:sldMk cId="855175090" sldId="294"/>
            <ac:spMk id="4" creationId="{82800D79-CADA-38EA-E118-DD923E2E7319}"/>
          </ac:spMkLst>
        </pc:spChg>
      </pc:sldChg>
      <pc:sldMasterChg chg="modSldLayout">
        <pc:chgData name="Alex Miller" userId="9a68e0544d3cc9e2" providerId="LiveId" clId="{30149B4E-D373-493C-9077-A1DF910895B8}" dt="2022-06-15T16:04:55.699" v="3439" actId="113"/>
        <pc:sldMasterMkLst>
          <pc:docMk/>
          <pc:sldMasterMk cId="4286236455" sldId="2147483648"/>
        </pc:sldMasterMkLst>
        <pc:sldLayoutChg chg="modSp">
          <pc:chgData name="Alex Miller" userId="9a68e0544d3cc9e2" providerId="LiveId" clId="{30149B4E-D373-493C-9077-A1DF910895B8}" dt="2022-06-15T16:04:55.699" v="3439" actId="113"/>
          <pc:sldLayoutMkLst>
            <pc:docMk/>
            <pc:sldMasterMk cId="4286236455" sldId="2147483648"/>
            <pc:sldLayoutMk cId="2897886069" sldId="2147483650"/>
          </pc:sldLayoutMkLst>
          <pc:spChg chg="mod">
            <ac:chgData name="Alex Miller" userId="9a68e0544d3cc9e2" providerId="LiveId" clId="{30149B4E-D373-493C-9077-A1DF910895B8}" dt="2022-06-15T16:04:55.699" v="3439" actId="113"/>
            <ac:spMkLst>
              <pc:docMk/>
              <pc:sldMasterMk cId="4286236455" sldId="2147483648"/>
              <pc:sldLayoutMk cId="2897886069" sldId="2147483650"/>
              <ac:spMk id="2" creationId="{00000000-0000-0000-0000-000000000000}"/>
            </ac:spMkLst>
          </pc:spChg>
        </pc:sldLayoutChg>
      </pc:sldMasterChg>
      <pc:sldMasterChg chg="modSldLayout">
        <pc:chgData name="Alex Miller" userId="9a68e0544d3cc9e2" providerId="LiveId" clId="{30149B4E-D373-493C-9077-A1DF910895B8}" dt="2022-06-15T16:05:32.116" v="3440" actId="113"/>
        <pc:sldMasterMkLst>
          <pc:docMk/>
          <pc:sldMasterMk cId="1929895120" sldId="2147483652"/>
        </pc:sldMasterMkLst>
        <pc:sldLayoutChg chg="modSp">
          <pc:chgData name="Alex Miller" userId="9a68e0544d3cc9e2" providerId="LiveId" clId="{30149B4E-D373-493C-9077-A1DF910895B8}" dt="2022-06-15T16:05:32.116" v="3440" actId="113"/>
          <pc:sldLayoutMkLst>
            <pc:docMk/>
            <pc:sldMasterMk cId="1929895120" sldId="2147483652"/>
            <pc:sldLayoutMk cId="929855932" sldId="2147483654"/>
          </pc:sldLayoutMkLst>
          <pc:spChg chg="mod">
            <ac:chgData name="Alex Miller" userId="9a68e0544d3cc9e2" providerId="LiveId" clId="{30149B4E-D373-493C-9077-A1DF910895B8}" dt="2022-06-15T16:05:32.116" v="3440" actId="113"/>
            <ac:spMkLst>
              <pc:docMk/>
              <pc:sldMasterMk cId="1929895120" sldId="2147483652"/>
              <pc:sldLayoutMk cId="929855932" sldId="2147483654"/>
              <ac:spMk id="17" creationId="{3EA0B0CC-C8DF-1C6C-4171-1980C66B623D}"/>
            </ac:spMkLst>
          </pc:spChg>
        </pc:sldLayoutChg>
      </pc:sldMasterChg>
    </pc:docChg>
  </pc:docChgLst>
  <pc:docChgLst>
    <pc:chgData name="Kendall, Niki" userId="8dbe332c-1fc8-4744-aec5-093a2688cb8a" providerId="ADAL" clId="{A68E15BF-AF54-494C-9598-8AF195ED5A56}"/>
    <pc:docChg chg="custSel addSld delSld modSld">
      <pc:chgData name="Kendall, Niki" userId="8dbe332c-1fc8-4744-aec5-093a2688cb8a" providerId="ADAL" clId="{A68E15BF-AF54-494C-9598-8AF195ED5A56}" dt="2022-06-16T19:50:17.850" v="319" actId="20577"/>
      <pc:docMkLst>
        <pc:docMk/>
      </pc:docMkLst>
      <pc:sldChg chg="modSp del mod">
        <pc:chgData name="Kendall, Niki" userId="8dbe332c-1fc8-4744-aec5-093a2688cb8a" providerId="ADAL" clId="{A68E15BF-AF54-494C-9598-8AF195ED5A56}" dt="2022-06-16T19:41:46.693" v="14" actId="2696"/>
        <pc:sldMkLst>
          <pc:docMk/>
          <pc:sldMk cId="4011386832" sldId="259"/>
        </pc:sldMkLst>
        <pc:spChg chg="mod">
          <ac:chgData name="Kendall, Niki" userId="8dbe332c-1fc8-4744-aec5-093a2688cb8a" providerId="ADAL" clId="{A68E15BF-AF54-494C-9598-8AF195ED5A56}" dt="2022-06-16T19:40:02.810" v="3" actId="27636"/>
          <ac:spMkLst>
            <pc:docMk/>
            <pc:sldMk cId="4011386832" sldId="259"/>
            <ac:spMk id="3" creationId="{D333BB5E-0956-52C8-84FA-7A8C416577E3}"/>
          </ac:spMkLst>
        </pc:spChg>
      </pc:sldChg>
      <pc:sldChg chg="modNotesTx">
        <pc:chgData name="Kendall, Niki" userId="8dbe332c-1fc8-4744-aec5-093a2688cb8a" providerId="ADAL" clId="{A68E15BF-AF54-494C-9598-8AF195ED5A56}" dt="2022-06-16T19:42:30.655" v="38" actId="33524"/>
        <pc:sldMkLst>
          <pc:docMk/>
          <pc:sldMk cId="3581108953" sldId="260"/>
        </pc:sldMkLst>
      </pc:sldChg>
      <pc:sldChg chg="modNotesTx">
        <pc:chgData name="Kendall, Niki" userId="8dbe332c-1fc8-4744-aec5-093a2688cb8a" providerId="ADAL" clId="{A68E15BF-AF54-494C-9598-8AF195ED5A56}" dt="2022-06-16T19:50:17.850" v="319" actId="20577"/>
        <pc:sldMkLst>
          <pc:docMk/>
          <pc:sldMk cId="917900751" sldId="262"/>
        </pc:sldMkLst>
      </pc:sldChg>
      <pc:sldChg chg="modNotesTx">
        <pc:chgData name="Kendall, Niki" userId="8dbe332c-1fc8-4744-aec5-093a2688cb8a" providerId="ADAL" clId="{A68E15BF-AF54-494C-9598-8AF195ED5A56}" dt="2022-06-16T19:43:49.834" v="171" actId="20577"/>
        <pc:sldMkLst>
          <pc:docMk/>
          <pc:sldMk cId="2661591141" sldId="285"/>
        </pc:sldMkLst>
      </pc:sldChg>
      <pc:sldChg chg="modNotesTx">
        <pc:chgData name="Kendall, Niki" userId="8dbe332c-1fc8-4744-aec5-093a2688cb8a" providerId="ADAL" clId="{A68E15BF-AF54-494C-9598-8AF195ED5A56}" dt="2022-06-16T19:46:18.405" v="260" actId="20577"/>
        <pc:sldMkLst>
          <pc:docMk/>
          <pc:sldMk cId="3974144592" sldId="292"/>
        </pc:sldMkLst>
      </pc:sldChg>
      <pc:sldChg chg="modNotesTx">
        <pc:chgData name="Kendall, Niki" userId="8dbe332c-1fc8-4744-aec5-093a2688cb8a" providerId="ADAL" clId="{A68E15BF-AF54-494C-9598-8AF195ED5A56}" dt="2022-06-16T19:45:55.707" v="210" actId="20577"/>
        <pc:sldMkLst>
          <pc:docMk/>
          <pc:sldMk cId="897967546" sldId="293"/>
        </pc:sldMkLst>
      </pc:sldChg>
      <pc:sldChg chg="modSp add mod modNotesTx">
        <pc:chgData name="Kendall, Niki" userId="8dbe332c-1fc8-4744-aec5-093a2688cb8a" providerId="ADAL" clId="{A68E15BF-AF54-494C-9598-8AF195ED5A56}" dt="2022-06-16T19:41:39.723" v="13" actId="20577"/>
        <pc:sldMkLst>
          <pc:docMk/>
          <pc:sldMk cId="0" sldId="294"/>
        </pc:sldMkLst>
        <pc:spChg chg="mod">
          <ac:chgData name="Kendall, Niki" userId="8dbe332c-1fc8-4744-aec5-093a2688cb8a" providerId="ADAL" clId="{A68E15BF-AF54-494C-9598-8AF195ED5A56}" dt="2022-06-16T19:41:25.403" v="11" actId="12"/>
          <ac:spMkLst>
            <pc:docMk/>
            <pc:sldMk cId="0" sldId="294"/>
            <ac:spMk id="15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AD3AA9D-F374-4627-B33D-3522620EE744}" type="datetimeFigureOut">
              <a:rPr lang="en-US" smtClean="0"/>
              <a:t>6/16/22</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76DD49F-8664-4991-B352-1723F0A87323}" type="slidenum">
              <a:rPr lang="en-US" smtClean="0"/>
              <a:t>‹#›</a:t>
            </a:fld>
            <a:endParaRPr lang="en-US" dirty="0"/>
          </a:p>
        </p:txBody>
      </p:sp>
    </p:spTree>
    <p:extLst>
      <p:ext uri="{BB962C8B-B14F-4D97-AF65-F5344CB8AC3E}">
        <p14:creationId xmlns:p14="http://schemas.microsoft.com/office/powerpoint/2010/main" val="411647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ocs.google.com/document/d/1PQkhBK1FCXoeDOvAuJ9ZSwZpXAibFxBs/edit?usp=sharing&amp;ouid=113000889763264230152&amp;rtpof=true&amp;sd=true"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docs.google.com/document/d/1UKT2lQgiM1Z7zGOy8v0wln3PWzQgNpNjrrS6x9ORf9w/edit?usp=sharing"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Universal SEB screener selection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This webinar was developed on behalf of the DE-PBS Project by Niki Kendall.  A special thanks to our graduate students Rebecca Silver and Alex Miller for all of their help and research to make this happen!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97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When developing your district implementation team, it may be helpful to start with a team/committee map.  We have provided a sample template on the webinar resources page.  You can decide if it’s necessary to create a team specifically for screening to intervening work or modifying a current team to take the lead on the work.</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10</a:t>
            </a:fld>
            <a:endParaRPr lang="en-US" dirty="0"/>
          </a:p>
        </p:txBody>
      </p:sp>
    </p:spTree>
    <p:extLst>
      <p:ext uri="{BB962C8B-B14F-4D97-AF65-F5344CB8AC3E}">
        <p14:creationId xmlns:p14="http://schemas.microsoft.com/office/powerpoint/2010/main" val="2286390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If helpful, here is an example an MTSS teaming structure and where the screening work could potentially fit.   In the graphic, the district leadership team supports an overall district level MTSS committee.  District subcommittees operate under the overall goals of the larger MTSS committee and school based leaders work to connect work to school level implementation.  In this example, a screening implementation subcommittee has been established.  </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11</a:t>
            </a:fld>
            <a:endParaRPr lang="en-US" dirty="0"/>
          </a:p>
        </p:txBody>
      </p:sp>
    </p:spTree>
    <p:extLst>
      <p:ext uri="{BB962C8B-B14F-4D97-AF65-F5344CB8AC3E}">
        <p14:creationId xmlns:p14="http://schemas.microsoft.com/office/powerpoint/2010/main" val="4014642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highlight>
                  <a:schemeClr val="lt1"/>
                </a:highlight>
                <a:latin typeface="Calibri"/>
                <a:ea typeface="Calibri"/>
                <a:cs typeface="Calibri"/>
                <a:sym typeface="Calibri"/>
              </a:rPr>
              <a:t>Whether or not the district decides to implement a specific screening implementation team or delegate the work to another subcommittee (e.g., the Tier 1 team) the following example outlines the purpose, functions and necessary authority of this team.   In this example the purpose of the screening implementation team is to support the implementation of the MTSS for SEB framework across all schools by improving the data based decision making skills of MTSS team leaders and establishing procedures for universal screening.  The main team functions are to select screener tool, establish assessment timelines and readiness criteria for participating schools and to coordinate a monthly PLC with all screening coordinators.  The team has the authority to fund screening tools, set a monthly agenda item on the district MTSS committee and implement professional learning, coaching and PLCs to support screening implementation.</a:t>
            </a:r>
            <a:endParaRPr lang="en-US" sz="1200"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12</a:t>
            </a:fld>
            <a:endParaRPr lang="en-US" dirty="0"/>
          </a:p>
        </p:txBody>
      </p:sp>
    </p:spTree>
    <p:extLst>
      <p:ext uri="{BB962C8B-B14F-4D97-AF65-F5344CB8AC3E}">
        <p14:creationId xmlns:p14="http://schemas.microsoft.com/office/powerpoint/2010/main" val="3480486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sz="1200" dirty="0">
                <a:solidFill>
                  <a:schemeClr val="dk1"/>
                </a:solidFill>
                <a:highlight>
                  <a:schemeClr val="lt1"/>
                </a:highlight>
                <a:latin typeface="Calibri"/>
                <a:ea typeface="Calibri"/>
                <a:cs typeface="Calibri"/>
                <a:sym typeface="Calibri"/>
              </a:rPr>
              <a:t>As you develop your implementation team, make sure you have the right people at the table.  For screening work, we would recommend the following people. Someone that will be especially important for the selection process is a person who has expertise in SEB assessment and understands psychometric properties of various assessment tools, like a school psychologist.</a:t>
            </a:r>
          </a:p>
          <a:p>
            <a:pPr marL="0" lvl="0" indent="0" algn="l" rtl="0">
              <a:spcBef>
                <a:spcPts val="0"/>
              </a:spcBef>
              <a:spcAft>
                <a:spcPts val="0"/>
              </a:spcAft>
              <a:buClr>
                <a:schemeClr val="dk1"/>
              </a:buClr>
              <a:buSzPts val="1200"/>
              <a:buFont typeface="Calibri"/>
              <a:buNone/>
            </a:pPr>
            <a:endParaRPr lang="en-US" sz="1200" dirty="0">
              <a:solidFill>
                <a:schemeClr val="dk1"/>
              </a:solidFill>
              <a:highlight>
                <a:schemeClr val="lt1"/>
              </a:highlight>
              <a:latin typeface="Calibri"/>
              <a:ea typeface="Calibri"/>
              <a:cs typeface="Calibri"/>
              <a:sym typeface="Calibri"/>
            </a:endParaRPr>
          </a:p>
          <a:p>
            <a:pPr marL="0" lvl="0" indent="0" algn="l" rtl="0">
              <a:spcBef>
                <a:spcPts val="0"/>
              </a:spcBef>
              <a:spcAft>
                <a:spcPts val="0"/>
              </a:spcAft>
              <a:buSzPts val="1200"/>
              <a:buNone/>
            </a:pPr>
            <a:r>
              <a:rPr lang="en-US" sz="1200" dirty="0">
                <a:solidFill>
                  <a:schemeClr val="dk1"/>
                </a:solidFill>
                <a:highlight>
                  <a:schemeClr val="lt1"/>
                </a:highlight>
                <a:latin typeface="Calibri"/>
                <a:ea typeface="Calibri"/>
                <a:cs typeface="Calibri"/>
                <a:sym typeface="Calibri"/>
              </a:rPr>
              <a:t>You should also consider if the people you recruit have the time and willingness to do the work.  Finally, please consider how you will ensure family, community and student voice informs your decision making throughout the implementation process.</a:t>
            </a:r>
            <a:endParaRPr lang="en-US" sz="1200"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13</a:t>
            </a:fld>
            <a:endParaRPr lang="en-US" dirty="0"/>
          </a:p>
        </p:txBody>
      </p:sp>
    </p:spTree>
    <p:extLst>
      <p:ext uri="{BB962C8B-B14F-4D97-AF65-F5344CB8AC3E}">
        <p14:creationId xmlns:p14="http://schemas.microsoft.com/office/powerpoint/2010/main" val="3435141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Now that you have a team assembled, it is time to start thinking about which screener you’d like to adopt.  At the project, we are often asked for a list of tools that we’d recommend.  Unfortunately, simply selecting a tool from a list does not always lead to successful implementation.  We have found in working with districts, the best way to help a team select a tool is to walk them through the following steps.</a:t>
            </a:r>
          </a:p>
        </p:txBody>
      </p:sp>
      <p:sp>
        <p:nvSpPr>
          <p:cNvPr id="4" name="Slide Number Placeholder 3"/>
          <p:cNvSpPr>
            <a:spLocks noGrp="1"/>
          </p:cNvSpPr>
          <p:nvPr>
            <p:ph type="sldNum" sz="quarter" idx="5"/>
          </p:nvPr>
        </p:nvSpPr>
        <p:spPr/>
        <p:txBody>
          <a:bodyPr/>
          <a:lstStyle/>
          <a:p>
            <a:fld id="{376DD49F-8664-4991-B352-1723F0A87323}" type="slidenum">
              <a:rPr lang="en-US" smtClean="0"/>
              <a:t>14</a:t>
            </a:fld>
            <a:endParaRPr lang="en-US" dirty="0"/>
          </a:p>
        </p:txBody>
      </p:sp>
    </p:spTree>
    <p:extLst>
      <p:ext uri="{BB962C8B-B14F-4D97-AF65-F5344CB8AC3E}">
        <p14:creationId xmlns:p14="http://schemas.microsoft.com/office/powerpoint/2010/main" val="143282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First your team will review existing SEB data sources to determine need and explicitly identify the outcomes you hope to see as a result of implementation.  And then you will exploring screeners and select a tool that supports your need and capacity.</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This process can see overwhelming and time consuming.  But it is necessary to ensure you are able to justify your selection which will help you establish buy-in and commitment from your stakeholders.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15</a:t>
            </a:fld>
            <a:endParaRPr lang="en-US" dirty="0"/>
          </a:p>
        </p:txBody>
      </p:sp>
    </p:spTree>
    <p:extLst>
      <p:ext uri="{BB962C8B-B14F-4D97-AF65-F5344CB8AC3E}">
        <p14:creationId xmlns:p14="http://schemas.microsoft.com/office/powerpoint/2010/main" val="163528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Okay, step 1 is to do some data exploration.  We have a template for you  to use during this process.  But generally, you will dig into some student data such as discipline, attendance or academic data to understand existing issues.  You should also explore schoolwide/community data such as your district’s school climate results.  As you explore the data, you will focus on the following questions.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what trends do you notice?  which groups are impacted?  what supports do you already have that address these trends?  what types of questions could you ask students or teachers to better understand these needs?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16</a:t>
            </a:fld>
            <a:endParaRPr lang="en-US" dirty="0"/>
          </a:p>
        </p:txBody>
      </p:sp>
    </p:spTree>
    <p:extLst>
      <p:ext uri="{BB962C8B-B14F-4D97-AF65-F5344CB8AC3E}">
        <p14:creationId xmlns:p14="http://schemas.microsoft.com/office/powerpoint/2010/main" val="1599758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A few things to keep in mind during this process.  Remember the purpose of screening is to inform your supports.  This means the focus of the screener should align with the behaviors, mind-sets or competencies you hope to impact.  You can’t expect a single screener to capture everything.   </a:t>
            </a:r>
          </a:p>
          <a:p>
            <a:pPr marL="0" lvl="0" indent="0" algn="l" rtl="0">
              <a:spcBef>
                <a:spcPts val="0"/>
              </a:spcBef>
              <a:spcAft>
                <a:spcPts val="0"/>
              </a:spcAft>
              <a:buClr>
                <a:schemeClr val="dk1"/>
              </a:buClr>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Instead, use your existing data to help inform your focus.  For example, the team may want to identify students at risk of behavioral or emotional challenges, thereby opting for a screening tool that encompasses a broad focus, or the team may be interested in identifying students with signs of specific support needs, such as suicidal ideation.  Alternatively, schools may be interested in measuring the progress of their students with SEL skills and opt for a competencies focused screener.</a:t>
            </a:r>
          </a:p>
          <a:p>
            <a:pPr marL="0" lvl="0" indent="0" algn="l" rtl="0">
              <a:spcBef>
                <a:spcPts val="0"/>
              </a:spcBef>
              <a:spcAft>
                <a:spcPts val="0"/>
              </a:spcAft>
              <a:buClr>
                <a:schemeClr val="dk1"/>
              </a:buClr>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Just remember the purpose of screening is to inform prevention and intervention… so make sure the data help move your priorities forward.</a:t>
            </a:r>
          </a:p>
          <a:p>
            <a:pPr marL="0" lvl="0" indent="0" algn="l" rtl="0">
              <a:spcBef>
                <a:spcPts val="0"/>
              </a:spcBef>
              <a:spcAft>
                <a:spcPts val="0"/>
              </a:spcAft>
              <a:buClr>
                <a:schemeClr val="dk1"/>
              </a:buClr>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You may also find you need more than one screener or decide to use specific tools with certain grades.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17</a:t>
            </a:fld>
            <a:endParaRPr lang="en-US" dirty="0"/>
          </a:p>
        </p:txBody>
      </p:sp>
    </p:spTree>
    <p:extLst>
      <p:ext uri="{BB962C8B-B14F-4D97-AF65-F5344CB8AC3E}">
        <p14:creationId xmlns:p14="http://schemas.microsoft.com/office/powerpoint/2010/main" val="1505481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Next, pay close attention to who is impacted by the trends you notice in your data.  Are there groups of students impacted more than others.  You may opt to implement a screener with certain groups rather than all students k-12.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Just remember…universal screening prevents the wait to fail model – enabling teams to intervene early rather than waiting for a student to demonstrate persistent or profound challenges.  This means we screen ALL students not only those with known risk. Jennifer Daugherty from Colonial School District always says, universal screening makes the unseen, seen.  </a:t>
            </a: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For example, you may choose to screen all students transitioning to middle school.  It does not mean you only screen the students with known risk (e.g., all students entering middle school with 2+ discipline referrals).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18</a:t>
            </a:fld>
            <a:endParaRPr lang="en-US" dirty="0"/>
          </a:p>
        </p:txBody>
      </p:sp>
    </p:spTree>
    <p:extLst>
      <p:ext uri="{BB962C8B-B14F-4D97-AF65-F5344CB8AC3E}">
        <p14:creationId xmlns:p14="http://schemas.microsoft.com/office/powerpoint/2010/main" val="377092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When thinking about selecting a screener.  It is important to think about who you want to answer the question.  Some general guidelines from Katie Eklund, the co-author of a book called, Conducting Behavioral and Social Emotional Assessments in MTSS, are presented here.  We have found secondary schools are very invested in student voice, while earlier grades rely on teacher reports.  In many cases you may opt to use a multi-gate process.  In this model, teachers or students could complete the first round of screening and those with needs could be screened by a second rater.</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Citation:</a:t>
            </a: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Eklund, K.  (2022, February).  </a:t>
            </a:r>
            <a:r>
              <a:rPr lang="en-US" sz="1200" i="1" dirty="0">
                <a:solidFill>
                  <a:schemeClr val="dk1"/>
                </a:solidFill>
                <a:latin typeface="Calibri"/>
                <a:ea typeface="Calibri"/>
                <a:cs typeface="Calibri"/>
                <a:sym typeface="Calibri"/>
              </a:rPr>
              <a:t>Universal screening for social, emotional and behavioral concerns: Using data to guide interventions </a:t>
            </a:r>
            <a:r>
              <a:rPr lang="en-US" sz="1200" dirty="0">
                <a:solidFill>
                  <a:schemeClr val="dk1"/>
                </a:solidFill>
                <a:latin typeface="Calibri"/>
                <a:ea typeface="Calibri"/>
                <a:cs typeface="Calibri"/>
                <a:sym typeface="Calibri"/>
              </a:rPr>
              <a:t>[conference session].  National Association of School Psychologists Conference, Boston, MA.  </a:t>
            </a:r>
          </a:p>
        </p:txBody>
      </p:sp>
      <p:sp>
        <p:nvSpPr>
          <p:cNvPr id="4" name="Slide Number Placeholder 3"/>
          <p:cNvSpPr>
            <a:spLocks noGrp="1"/>
          </p:cNvSpPr>
          <p:nvPr>
            <p:ph type="sldNum" sz="quarter" idx="5"/>
          </p:nvPr>
        </p:nvSpPr>
        <p:spPr/>
        <p:txBody>
          <a:bodyPr/>
          <a:lstStyle/>
          <a:p>
            <a:fld id="{376DD49F-8664-4991-B352-1723F0A87323}" type="slidenum">
              <a:rPr lang="en-US" smtClean="0"/>
              <a:t>19</a:t>
            </a:fld>
            <a:endParaRPr lang="en-US" dirty="0"/>
          </a:p>
        </p:txBody>
      </p:sp>
    </p:spTree>
    <p:extLst>
      <p:ext uri="{BB962C8B-B14F-4D97-AF65-F5344CB8AC3E}">
        <p14:creationId xmlns:p14="http://schemas.microsoft.com/office/powerpoint/2010/main" val="422199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DE-PBS project is an ongoing collaboration between the Delaware department of education and the UD center for disabilities studies.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DE-PBS Project serves as a technical assistance center for the Delaware Department of Education to actualize the vision to create safe and caring learning environments that promote the social-emotional and academic development of all children.  The statewide initiative is designed to build the knowledge and skills of Delaware educators in the concepts and evidence-based practices of Positive Behavior Support (PBS) as a Multi-tiered System of Support (MTSS).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All resources from this webinar can be found on our website at:  https://www.delawarepbs.org/universal-screening/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382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Okay, let’s put all this together.  Here is an example of the template that is provided on the resources page.  In the exemplar, this team reviewed their Delaware School Climate data and noted some concerns with peer relationships.  In particular, the data indicated high school girls were really struggling.  They did a quick brainstorm of the prevention supports and interventions that already exist in the district that may support this trend.  And finally, they came up with some examples of specific questions they were interested in asking.</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Use this as an opportunity to gain consensus on the mind-sets, competencies or behaviors you are invested in addressing with a screener, who you want to ensure is captured, what supports the data should inform and the types of questions you’d like to ask.  Your data walk does not have to be exhaustive or overly complicated.</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Citation:</a:t>
            </a: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DuBois, M., Antonelli, R. &amp; Hill, E.  (2022, February). </a:t>
            </a:r>
            <a:r>
              <a:rPr lang="en-US" sz="1200" i="1" dirty="0">
                <a:solidFill>
                  <a:schemeClr val="dk1"/>
                </a:solidFill>
                <a:latin typeface="Calibri"/>
                <a:ea typeface="Calibri"/>
                <a:cs typeface="Calibri"/>
                <a:sym typeface="Calibri"/>
              </a:rPr>
              <a:t> Leveraging teacher buy in to implement school-wide SEB screening</a:t>
            </a:r>
            <a:r>
              <a:rPr lang="en-US" sz="1200" dirty="0">
                <a:solidFill>
                  <a:schemeClr val="dk1"/>
                </a:solidFill>
                <a:latin typeface="Calibri"/>
                <a:ea typeface="Calibri"/>
                <a:cs typeface="Calibri"/>
                <a:sym typeface="Calibri"/>
              </a:rPr>
              <a:t> [conference session].  National Association of School Psychologists Conference, Boston, MA. </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20</a:t>
            </a:fld>
            <a:endParaRPr lang="en-US" dirty="0"/>
          </a:p>
        </p:txBody>
      </p:sp>
    </p:spTree>
    <p:extLst>
      <p:ext uri="{BB962C8B-B14F-4D97-AF65-F5344CB8AC3E}">
        <p14:creationId xmlns:p14="http://schemas.microsoft.com/office/powerpoint/2010/main" val="2496229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Now that you have come to consensus about what you hope to be different as a result of screening (e.g., what student trends you hope to impact) it is time to begin your research.  When looking at tools, research on implementation science as well as specific recommendations from measurement experts (e.g., Todd Glover and Craig Albers) suggest keeping these three questions in mind when evaluating the utility of screening tools.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School-based assessments should have evidence to support their use in a problem-solving model.  They should be defensible, with psychometric adequacy.  They should be usable, meaning they present limited resource burden are efficient and repeatable.  And most importantly, they should meet the needs you identified in your data dig.  We will briefly look at each of these next.</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citation:</a:t>
            </a: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Glover, Todd &amp; Albers, Craig. (2007). Considerations for evaluating universal screening assessments. </a:t>
            </a:r>
            <a:r>
              <a:rPr lang="en-US" sz="1200" i="1" dirty="0">
                <a:solidFill>
                  <a:schemeClr val="dk1"/>
                </a:solidFill>
                <a:latin typeface="Calibri"/>
                <a:ea typeface="Calibri"/>
                <a:cs typeface="Calibri"/>
                <a:sym typeface="Calibri"/>
              </a:rPr>
              <a:t>Journal of School Psychology</a:t>
            </a:r>
            <a:r>
              <a:rPr lang="en-US" sz="1200" dirty="0">
                <a:solidFill>
                  <a:schemeClr val="dk1"/>
                </a:solidFill>
                <a:latin typeface="Calibri"/>
                <a:ea typeface="Calibri"/>
                <a:cs typeface="Calibri"/>
                <a:sym typeface="Calibri"/>
              </a:rPr>
              <a:t>. 45. 117-135. 10.1016/j.jsp.2006.05.005. </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21</a:t>
            </a:fld>
            <a:endParaRPr lang="en-US" dirty="0"/>
          </a:p>
        </p:txBody>
      </p:sp>
    </p:spTree>
    <p:extLst>
      <p:ext uri="{BB962C8B-B14F-4D97-AF65-F5344CB8AC3E}">
        <p14:creationId xmlns:p14="http://schemas.microsoft.com/office/powerpoint/2010/main" val="2929136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When deciding if a screener meets your need make sure it relates to the student trends you prioritized.  Do the items align?  Do they make sense?   You will also want to ensure the screener is designed to accurately capture the needs of the populations you’ve prioritized and whether there are accommodations to ensure the screener is universal (e.g., reading level, languages etc.).  You should also consider whether or not the data can be used in ways that will contribute to your prioritized student outcomes.   Ultimately, it should help you create a more effective tiered delivery system.  Finally, consider whether or not your stakeholders will understand and value the results.  Are they understandable to a wide audience?</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22</a:t>
            </a:fld>
            <a:endParaRPr lang="en-US" dirty="0"/>
          </a:p>
        </p:txBody>
      </p:sp>
    </p:spTree>
    <p:extLst>
      <p:ext uri="{BB962C8B-B14F-4D97-AF65-F5344CB8AC3E}">
        <p14:creationId xmlns:p14="http://schemas.microsoft.com/office/powerpoint/2010/main" val="4274060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Next, think about the usability of the screener.  Remember part of the job of an implementation team is to ensure “hospitable environments” for the educators tasked with implementing the screener experience success.  If the screener requires a lot of resources, it will likely fail.  It the results are hard to interpret, teams won’t use the data.  If the data management system is cumbersome, your teams will require a lot of training and time.  And finally, make sure the tool is sensitive enough to be used multiple times per year.</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23</a:t>
            </a:fld>
            <a:endParaRPr lang="en-US" dirty="0"/>
          </a:p>
        </p:txBody>
      </p:sp>
    </p:spTree>
    <p:extLst>
      <p:ext uri="{BB962C8B-B14F-4D97-AF65-F5344CB8AC3E}">
        <p14:creationId xmlns:p14="http://schemas.microsoft.com/office/powerpoint/2010/main" val="134072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When thinking about usability, you should also consider associated software.  Make sure you check out the publishing company and associated data platform when looking at tools.   Sometimes it is hard to discern which is which.  But gathering information about each of these will help you determine the fit of a screener.  For example, Panorama Education is a company that shares lots of webinars and resources.  They also operate several data platforms and publish various screeners and surveys.  </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24</a:t>
            </a:fld>
            <a:endParaRPr lang="en-US" dirty="0"/>
          </a:p>
        </p:txBody>
      </p:sp>
    </p:spTree>
    <p:extLst>
      <p:ext uri="{BB962C8B-B14F-4D97-AF65-F5344CB8AC3E}">
        <p14:creationId xmlns:p14="http://schemas.microsoft.com/office/powerpoint/2010/main" val="2060722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Finally, the fun part.  Is the screener technically adequate?  For this section, we will need to get into some nuts and bolts of measurement.   To summarize,  make sure you check out the standardization to help ensure any comparisons made between your students and a sample are accurate.  For example, I wouldn’t want to use a tool that compares my student’s scores to a group of European students.  Second, consider whether or not the tool accurately measures what it is intended to measure.  If it claims to be an SEL screener but the scales do not align with common definitions of SEL skills, it is probably not a fit.  Similarly, the screener should reliably measure what it is intended to measure and lead to accurate identification of students who might need support.  You don’t want to end up with too many students identified or missing students who might actually be at risk.</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25</a:t>
            </a:fld>
            <a:endParaRPr lang="en-US" dirty="0"/>
          </a:p>
        </p:txBody>
      </p:sp>
    </p:spTree>
    <p:extLst>
      <p:ext uri="{BB962C8B-B14F-4D97-AF65-F5344CB8AC3E}">
        <p14:creationId xmlns:p14="http://schemas.microsoft.com/office/powerpoint/2010/main" val="2522819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In the next few slides, we will jump into some definitions of standardization, reliability and validity.  Ultimately we want a tool that is both reliable (consistently measures what it is intended to measure) and valid (accurately measures what it is intended to measure).</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26</a:t>
            </a:fld>
            <a:endParaRPr lang="en-US" dirty="0"/>
          </a:p>
        </p:txBody>
      </p:sp>
    </p:spTree>
    <p:extLst>
      <p:ext uri="{BB962C8B-B14F-4D97-AF65-F5344CB8AC3E}">
        <p14:creationId xmlns:p14="http://schemas.microsoft.com/office/powerpoint/2010/main" val="1253885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First, let’s talk about sampling.  When exploring screening tools make sure there is a description of the normative sample.  The normative sample is the group of peers your student scores will be compared to.  This sample should be representative, recent and sufficiently large.   Ultimately, you should find evidence it is representative of your students in regards to age, gender, race, socioeconomic status, geographic location and disability status.   These norms should be recent (within the last ten years) and contain an adequate sample size of students at various age and grade levels.</a:t>
            </a:r>
          </a:p>
          <a:p>
            <a:pPr marL="0" lvl="0" indent="0" algn="l" rtl="0">
              <a:spcBef>
                <a:spcPts val="0"/>
              </a:spcBef>
              <a:spcAft>
                <a:spcPts val="0"/>
              </a:spcAft>
              <a:buClr>
                <a:schemeClr val="dk1"/>
              </a:buClr>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If you select a screener that provides norm referenced scores (compares your student scores to the normative sample) always ask the publisher to share this information with you.  And be suspicious of the screener if you can’t find this information.</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27</a:t>
            </a:fld>
            <a:endParaRPr lang="en-US" dirty="0"/>
          </a:p>
        </p:txBody>
      </p:sp>
    </p:spTree>
    <p:extLst>
      <p:ext uri="{BB962C8B-B14F-4D97-AF65-F5344CB8AC3E}">
        <p14:creationId xmlns:p14="http://schemas.microsoft.com/office/powerpoint/2010/main" val="3704279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Next, let’s talk validity.  Validity measures the extent to which a screener measures what it claims to measure.  All types of validity are typically measured using a statistic called Pearson’s r, which provides a useful metric to determine the strength of a relationship between two variables. Generally speaking, r coefficients range from -1 to 1, with scores closer to 1 indicating a stronger relationship.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Validity is captured in three main types:  content, construct and criterion.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Content validity measures the extent to which the screener captures all aspects of the construct being measured.</a:t>
            </a: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Construct validity measures the extent to which the screener relates to other measures of similar or different constructions.  Construct validity includes convergent (how similar) and divergent (how dissimilar) validity.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Criterion validity measures the extent to which the test corresponds to the results of a different test of the same thing.  Two types of criterion validity include predictive (how well a test predicts scores on another valid outcomes in the future) and concurrent (how well scores relate to another instrument at the same time).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We will share some examples of these at the end of this webinar when we review several SEB screeners.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The take-away… do you feel confident the screener measures the mind-sets, behaviors or  competencies you prioritized?</a:t>
            </a:r>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28</a:t>
            </a:fld>
            <a:endParaRPr lang="en-US" dirty="0"/>
          </a:p>
        </p:txBody>
      </p:sp>
    </p:spTree>
    <p:extLst>
      <p:ext uri="{BB962C8B-B14F-4D97-AF65-F5344CB8AC3E}">
        <p14:creationId xmlns:p14="http://schemas.microsoft.com/office/powerpoint/2010/main" val="3881437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Finally, you will want to consider reliability.  Reliability describes the ability of an assessment to produce stable and consistent results over time.  There are three main types of reliability that are of particular relevance to screeners.  Internal reliability is an indicator of how consistently individuals respond to items within the same instrument.  For example, I should respond similarly to all items that are meant to measure my peer relationships skills.  Second, we have test-retest reliability which is an indicator of how consistently an individual performs on the same instrument over time.  And finally, inter-rater reliability which gives us information about the level of agreement between different raters on an assessment.</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we’ve provided some information about reliability of several instruments at the end of this webinar.</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29</a:t>
            </a:fld>
            <a:endParaRPr lang="en-US" dirty="0"/>
          </a:p>
        </p:txBody>
      </p:sp>
    </p:spTree>
    <p:extLst>
      <p:ext uri="{BB962C8B-B14F-4D97-AF65-F5344CB8AC3E}">
        <p14:creationId xmlns:p14="http://schemas.microsoft.com/office/powerpoint/2010/main" val="70842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Before we begin, just a reminder to position your universal screening work within the context of the core features of Delaware MTSS.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All of this work overlaps.   Screening data is meant to help leadership teams at the district and school level make data based decisions that inform the selection, implementation and delivery of academic and non-academic supports across their tiered delivery systems. </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a:t>
            </a:fld>
            <a:endParaRPr lang="en-US" dirty="0"/>
          </a:p>
        </p:txBody>
      </p:sp>
    </p:spTree>
    <p:extLst>
      <p:ext uri="{BB962C8B-B14F-4D97-AF65-F5344CB8AC3E}">
        <p14:creationId xmlns:p14="http://schemas.microsoft.com/office/powerpoint/2010/main" val="1596915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We have created a set of bonus slides that reviews commonly used screening tools in Delaware.  I would recommend using these slides to guide your conversations after you’ve mapped out your priorities for screening.  Please use them as a reference and know we don’t endorse one specific tool.   As you review tools, you will likely find this screening tool exploration worksheet helpful.  The questions on this guide are based on implementation science research and are designed to help you do your own evaluation of screeners you are considering.</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30</a:t>
            </a:fld>
            <a:endParaRPr lang="en-US" dirty="0"/>
          </a:p>
        </p:txBody>
      </p:sp>
    </p:spTree>
    <p:extLst>
      <p:ext uri="{BB962C8B-B14F-4D97-AF65-F5344CB8AC3E}">
        <p14:creationId xmlns:p14="http://schemas.microsoft.com/office/powerpoint/2010/main" val="899573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After you’ve selected a screener, the next step is to establish readiness for schools to effectively use and respond to the data.  In webinar 3 we’ll share some guidance and resources related to these topics.  </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31</a:t>
            </a:fld>
            <a:endParaRPr lang="en-US" dirty="0"/>
          </a:p>
        </p:txBody>
      </p:sp>
    </p:spTree>
    <p:extLst>
      <p:ext uri="{BB962C8B-B14F-4D97-AF65-F5344CB8AC3E}">
        <p14:creationId xmlns:p14="http://schemas.microsoft.com/office/powerpoint/2010/main" val="2502615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concludes the main content of this webinar.  If you are interested in reviewing some screening tools, please continue watching to the end.  Otherwise, please feel free to access the following references on our resources page.</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Links to tools:</a:t>
            </a:r>
          </a:p>
          <a:p>
            <a:pPr marL="0" lvl="0" indent="0" algn="l" rtl="0">
              <a:spcBef>
                <a:spcPts val="0"/>
              </a:spcBef>
              <a:spcAft>
                <a:spcPts val="0"/>
              </a:spcAft>
              <a:buClr>
                <a:schemeClr val="dk1"/>
              </a:buClr>
              <a:buSzPts val="1100"/>
              <a:buFont typeface="Arial"/>
              <a:buNone/>
            </a:pPr>
            <a:r>
              <a:rPr lang="en-US" sz="12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https://docs.google.com/document/d/1PQkhBK1FCXoeDOvAuJ9ZSwZpXAibFxBs/edit?usp=sharing&amp;ouid=113000889763264230152&amp;rtpof=true&amp;sd=true</a:t>
            </a:r>
            <a:r>
              <a:rPr lang="en-US" sz="1200" dirty="0">
                <a:solidFill>
                  <a:schemeClr val="dk1"/>
                </a:solidFill>
                <a:latin typeface="Calibri"/>
                <a:ea typeface="Calibri"/>
                <a:cs typeface="Calibri"/>
                <a:sym typeface="Calibri"/>
              </a:rPr>
              <a:t> (universal screener tool selection worksheet)</a:t>
            </a:r>
          </a:p>
          <a:p>
            <a:pPr marL="0" lvl="0" indent="0" algn="l" rtl="0">
              <a:spcBef>
                <a:spcPts val="0"/>
              </a:spcBef>
              <a:spcAft>
                <a:spcPts val="0"/>
              </a:spcAft>
              <a:buSzPts val="1100"/>
              <a:buNone/>
            </a:pPr>
            <a:r>
              <a:rPr lang="en-US" sz="1200"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https://docs.google.com/document/d/1UKT2lQgiM1Z7zGOy8v0wln3PWzQgNpNjrrS6x9ORf9w/edit?usp=sharing</a:t>
            </a:r>
            <a:r>
              <a:rPr lang="en-US" sz="1200" dirty="0">
                <a:solidFill>
                  <a:schemeClr val="dk1"/>
                </a:solidFill>
                <a:latin typeface="Calibri"/>
                <a:ea typeface="Calibri"/>
                <a:cs typeface="Calibri"/>
                <a:sym typeface="Calibri"/>
              </a:rPr>
              <a:t> (data trends worksheet)</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32</a:t>
            </a:fld>
            <a:endParaRPr lang="en-US" dirty="0"/>
          </a:p>
        </p:txBody>
      </p:sp>
    </p:spTree>
    <p:extLst>
      <p:ext uri="{BB962C8B-B14F-4D97-AF65-F5344CB8AC3E}">
        <p14:creationId xmlns:p14="http://schemas.microsoft.com/office/powerpoint/2010/main" val="1451021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If you would like to learn more about these concepts, please see the following references. </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33</a:t>
            </a:fld>
            <a:endParaRPr lang="en-US" dirty="0"/>
          </a:p>
        </p:txBody>
      </p:sp>
    </p:spTree>
    <p:extLst>
      <p:ext uri="{BB962C8B-B14F-4D97-AF65-F5344CB8AC3E}">
        <p14:creationId xmlns:p14="http://schemas.microsoft.com/office/powerpoint/2010/main" val="394622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84c2fa2be_2_1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284c2fa2be_2_131: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mn-lt"/>
                <a:ea typeface="Calibri"/>
                <a:cs typeface="Calibri"/>
                <a:sym typeface="Calibri"/>
              </a:rPr>
              <a:t>These webinars are designed to be used during all phases of your installation of a universal SEB screener (from exploration to full implementation).   Because the installation of a universal screener will require both fiscal and human resources for successful implementation, it is recommended the work is facilitated at the district level rather than the school level.  However, a similar process could be conducted at the school level if district level support is unavailable.</a:t>
            </a:r>
          </a:p>
          <a:p>
            <a:pPr marL="0" lvl="0" indent="0" algn="l" rtl="0">
              <a:spcBef>
                <a:spcPts val="0"/>
              </a:spcBef>
              <a:spcAft>
                <a:spcPts val="0"/>
              </a:spcAft>
              <a:buClr>
                <a:schemeClr val="dk1"/>
              </a:buClr>
              <a:buSzPts val="1100"/>
              <a:buFont typeface="Arial"/>
              <a:buNone/>
            </a:pPr>
            <a:endParaRPr lang="en-US" sz="1200" dirty="0">
              <a:solidFill>
                <a:schemeClr val="dk1"/>
              </a:solidFill>
              <a:highlight>
                <a:schemeClr val="lt1"/>
              </a:highlight>
              <a:latin typeface="+mn-lt"/>
              <a:ea typeface="Calibri"/>
              <a:cs typeface="Calibri"/>
              <a:sym typeface="Calibri"/>
            </a:endParaRPr>
          </a:p>
          <a:p>
            <a:pPr marL="0" lvl="0" indent="0" algn="l" rtl="0">
              <a:spcBef>
                <a:spcPts val="0"/>
              </a:spcBef>
              <a:spcAft>
                <a:spcPts val="0"/>
              </a:spcAft>
              <a:buSzPts val="1100"/>
              <a:buNone/>
            </a:pPr>
            <a:r>
              <a:rPr lang="en-US" sz="1200" dirty="0">
                <a:solidFill>
                  <a:schemeClr val="dk1"/>
                </a:solidFill>
                <a:highlight>
                  <a:schemeClr val="lt1"/>
                </a:highlight>
                <a:latin typeface="+mn-lt"/>
                <a:ea typeface="Calibri"/>
                <a:cs typeface="Calibri"/>
                <a:sym typeface="Calibri"/>
              </a:rPr>
              <a:t>In this webinar, we will primarily focus on selecting a universal SEB screener.  However, it should be noted leadership teams interested in adopting an academic screener could benefit from following a similar process. </a:t>
            </a:r>
            <a:endParaRPr lang="en-US" sz="120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p:txBody>
      </p:sp>
      <p:sp>
        <p:nvSpPr>
          <p:cNvPr id="140" name="Google Shape;140;g1284c2fa2be_2_131: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Here you will find the 14 universal screener installation action steps.   Something important to recognize is the list looks linear but, you may find your team jumping ahead or back throughout the installation process.  For example, step 9 asks teams to consult with their legal team about consent for screening.  However, you may start discussing your consent process at the same time or before you start working on readiness with your school teams.  </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5</a:t>
            </a:fld>
            <a:endParaRPr lang="en-US" dirty="0"/>
          </a:p>
        </p:txBody>
      </p:sp>
    </p:spTree>
    <p:extLst>
      <p:ext uri="{BB962C8B-B14F-4D97-AF65-F5344CB8AC3E}">
        <p14:creationId xmlns:p14="http://schemas.microsoft.com/office/powerpoint/2010/main" val="263791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Alright, so let’s get started with establishing a district implementation team.</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6</a:t>
            </a:fld>
            <a:endParaRPr lang="en-US" dirty="0"/>
          </a:p>
        </p:txBody>
      </p:sp>
    </p:spTree>
    <p:extLst>
      <p:ext uri="{BB962C8B-B14F-4D97-AF65-F5344CB8AC3E}">
        <p14:creationId xmlns:p14="http://schemas.microsoft.com/office/powerpoint/2010/main" val="67430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National </a:t>
            </a:r>
            <a:r>
              <a:rPr lang="en-US" sz="1200" dirty="0">
                <a:solidFill>
                  <a:schemeClr val="dk1"/>
                </a:solidFill>
                <a:latin typeface="Calibri"/>
                <a:ea typeface="Calibri"/>
                <a:cs typeface="Calibri"/>
                <a:sym typeface="Calibri"/>
              </a:rPr>
              <a:t>implementation research network (NIRN) defines an implementation team as “a group of stakeholders that oversees, attends to, and is accountable for key functions of innovation selection, implementation and improvement related to evidence based practices or program”</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Primary functions of this implementation team include ensuring implementation, engagement with the community to establish buy-in and support and creating “hospitable environments” that help schools experience success.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200" dirty="0">
                <a:solidFill>
                  <a:schemeClr val="dk1"/>
                </a:solidFill>
                <a:latin typeface="Calibri"/>
                <a:ea typeface="Calibri"/>
                <a:cs typeface="Calibri"/>
                <a:sym typeface="Calibri"/>
              </a:rPr>
              <a:t>Selecting and implementing an SEB screener is a new innovation for many districts and schools.  Because of this, careful attention should be paid to all three functions throughout the process.</a:t>
            </a:r>
          </a:p>
          <a:p>
            <a:endParaRPr lang="en-US" dirty="0"/>
          </a:p>
        </p:txBody>
      </p:sp>
      <p:sp>
        <p:nvSpPr>
          <p:cNvPr id="4" name="Slide Number Placeholder 3"/>
          <p:cNvSpPr>
            <a:spLocks noGrp="1"/>
          </p:cNvSpPr>
          <p:nvPr>
            <p:ph type="sldNum" sz="quarter" idx="5"/>
          </p:nvPr>
        </p:nvSpPr>
        <p:spPr/>
        <p:txBody>
          <a:bodyPr/>
          <a:lstStyle/>
          <a:p>
            <a:fld id="{376DD49F-8664-4991-B352-1723F0A87323}" type="slidenum">
              <a:rPr lang="en-US" smtClean="0"/>
              <a:t>7</a:t>
            </a:fld>
            <a:endParaRPr lang="en-US" dirty="0"/>
          </a:p>
        </p:txBody>
      </p:sp>
    </p:spTree>
    <p:extLst>
      <p:ext uri="{BB962C8B-B14F-4D97-AF65-F5344CB8AC3E}">
        <p14:creationId xmlns:p14="http://schemas.microsoft.com/office/powerpoint/2010/main" val="400749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8fde3d99e_0_3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128fde3d99e_0_343: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Implementation science research tells us that establishing an implementation team to oversee a new initiative like screening is a key factor in successful adoption.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br>
              <a:rPr lang="en" sz="1200" b="1">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There are three ways a new policy or initiative can be implemented.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“letting it happen”</a:t>
            </a:r>
            <a:r>
              <a:rPr lang="en" sz="1200">
                <a:solidFill>
                  <a:schemeClr val="dk1"/>
                </a:solidFill>
                <a:latin typeface="Calibri"/>
                <a:ea typeface="Calibri"/>
                <a:cs typeface="Calibri"/>
                <a:sym typeface="Calibri"/>
              </a:rPr>
              <a:t> - A policy or program is mandated or adopted, and, with minimal supports, practitioners are expected to translate information to practice. Practitioners are held accountable for intended outcomes.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"Helping it happen"</a:t>
            </a:r>
            <a:r>
              <a:rPr lang="en" sz="1200">
                <a:solidFill>
                  <a:schemeClr val="dk1"/>
                </a:solidFill>
                <a:latin typeface="Calibri"/>
                <a:ea typeface="Calibri"/>
                <a:cs typeface="Calibri"/>
                <a:sym typeface="Calibri"/>
              </a:rPr>
              <a:t> – A policy or program is mandated or adopted with materials, training resources, and websites to support practitioners.  Practitioners are left to figure out how to solve problems while being held accountable for achieving positive outcomes.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"Making it happen"</a:t>
            </a:r>
            <a:r>
              <a:rPr lang="en" sz="1200">
                <a:solidFill>
                  <a:schemeClr val="dk1"/>
                </a:solidFill>
                <a:latin typeface="Calibri"/>
                <a:ea typeface="Calibri"/>
                <a:cs typeface="Calibri"/>
                <a:sym typeface="Calibri"/>
              </a:rPr>
              <a:t>– A policy or program is been mandated or adopted. Active and purposeful implementation best practices are used to support practitioners and administrators.  An Implementation Team is accountable for developing the implementation support systems, resolving organization and system issues, and achieving positive outcomes.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In these webinars, it is recommend that leadership teams take a “making it happen” approach, that includes active support to those required to adopt the universal SEB screener.  You can see from this visual that when an implementation team adopts a “making it happen” approach outcomes jump from a 14% in 17 years successful adoption rate to 80% in 3 years.  </a:t>
            </a:r>
            <a:endParaRPr sz="1200" dirty="0">
              <a:solidFill>
                <a:schemeClr val="dk1"/>
              </a:solidFill>
              <a:latin typeface="Calibri"/>
              <a:ea typeface="Calibri"/>
              <a:cs typeface="Calibri"/>
              <a:sym typeface="Calibri"/>
            </a:endParaRPr>
          </a:p>
        </p:txBody>
      </p:sp>
      <p:sp>
        <p:nvSpPr>
          <p:cNvPr id="243" name="Google Shape;243;g128fde3d99e_0_343: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8</a:t>
            </a:fld>
            <a:endParaRPr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Implementation teams that adopt a making it happen approach are essential to screening.   Because there is a direct link between screening and support delivery, it is important to select a screener that fits within the broader district improvement goals.  Even more importantly, the screener should be accepted by the community as a valuable tool to support students.  With that, district leaders need to ensure family rights are upheld.  To do so, the purpose and implications of the screener should be completely transparent to your families.  They should understand the types of questions being asked, how the data will be used and trust the information will be kept secure.  Finally, adopting a screener will require resources!!!   You will gather valuable information about the SEB needs of your students.  This information will inform how (and what) supports will be delivered across your tiered delivery system.  Schools will need support to respond to the data.</a:t>
            </a:r>
          </a:p>
        </p:txBody>
      </p:sp>
      <p:sp>
        <p:nvSpPr>
          <p:cNvPr id="4" name="Slide Number Placeholder 3"/>
          <p:cNvSpPr>
            <a:spLocks noGrp="1"/>
          </p:cNvSpPr>
          <p:nvPr>
            <p:ph type="sldNum" sz="quarter" idx="5"/>
          </p:nvPr>
        </p:nvSpPr>
        <p:spPr/>
        <p:txBody>
          <a:bodyPr/>
          <a:lstStyle/>
          <a:p>
            <a:fld id="{376DD49F-8664-4991-B352-1723F0A87323}" type="slidenum">
              <a:rPr lang="en-US" smtClean="0"/>
              <a:t>9</a:t>
            </a:fld>
            <a:endParaRPr lang="en-US" dirty="0"/>
          </a:p>
        </p:txBody>
      </p:sp>
    </p:spTree>
    <p:extLst>
      <p:ext uri="{BB962C8B-B14F-4D97-AF65-F5344CB8AC3E}">
        <p14:creationId xmlns:p14="http://schemas.microsoft.com/office/powerpoint/2010/main" val="4199593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30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solidFill>
                  <a:schemeClr val="bg1"/>
                </a:solidFill>
                <a:latin typeface="Libre Franklin" pitchFamily="2" charset="0"/>
              </a:defRPr>
            </a:lvl1pPr>
            <a:lvl2pPr marL="257162"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Tree>
    <p:extLst>
      <p:ext uri="{BB962C8B-B14F-4D97-AF65-F5344CB8AC3E}">
        <p14:creationId xmlns:p14="http://schemas.microsoft.com/office/powerpoint/2010/main" val="191219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9471" y="237029"/>
            <a:ext cx="6795880" cy="797749"/>
          </a:xfrm>
        </p:spPr>
        <p:txBody>
          <a:bodyPr>
            <a:noAutofit/>
          </a:bodyPr>
          <a:lstStyle>
            <a:lvl1pPr>
              <a:defRPr sz="4000" b="0">
                <a:solidFill>
                  <a:schemeClr val="bg1"/>
                </a:solidFill>
                <a:latin typeface="Libre Franklin" pitchFamily="2" charset="0"/>
              </a:defRPr>
            </a:lvl1pPr>
          </a:lstStyle>
          <a:p>
            <a:r>
              <a:rPr lang="en-US"/>
              <a:t>Click to edit Master title style</a:t>
            </a:r>
          </a:p>
        </p:txBody>
      </p:sp>
      <p:sp>
        <p:nvSpPr>
          <p:cNvPr id="3" name="Content Placeholder 2"/>
          <p:cNvSpPr>
            <a:spLocks noGrp="1"/>
          </p:cNvSpPr>
          <p:nvPr>
            <p:ph idx="1"/>
          </p:nvPr>
        </p:nvSpPr>
        <p:spPr>
          <a:solidFill>
            <a:schemeClr val="bg1"/>
          </a:solidFill>
        </p:spPr>
        <p:txBody>
          <a:bodyPr/>
          <a:lstStyle>
            <a:lvl1pPr>
              <a:defRPr>
                <a:solidFill>
                  <a:schemeClr val="tx1"/>
                </a:solidFill>
                <a:latin typeface="Libre Franklin" pitchFamily="2" charset="0"/>
              </a:defRPr>
            </a:lvl1pPr>
            <a:lvl2pPr>
              <a:defRPr>
                <a:solidFill>
                  <a:schemeClr val="tx1"/>
                </a:solidFill>
                <a:latin typeface="Libre Franklin" pitchFamily="2" charset="0"/>
              </a:defRPr>
            </a:lvl2pPr>
            <a:lvl3pPr>
              <a:defRPr>
                <a:solidFill>
                  <a:schemeClr val="tx1"/>
                </a:solidFill>
                <a:latin typeface="Libre Franklin" pitchFamily="2" charset="0"/>
              </a:defRPr>
            </a:lvl3pPr>
            <a:lvl4pPr>
              <a:defRPr>
                <a:solidFill>
                  <a:schemeClr val="tx1"/>
                </a:solidFill>
                <a:latin typeface="Libre Franklin" pitchFamily="2" charset="0"/>
              </a:defRPr>
            </a:lvl4pPr>
            <a:lvl5pPr>
              <a:defRPr>
                <a:solidFill>
                  <a:schemeClr val="tx1"/>
                </a:solidFill>
                <a:latin typeface="Libre Franklin"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78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12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2211" y="3911061"/>
            <a:ext cx="6858000" cy="482945"/>
          </a:xfrm>
        </p:spPr>
        <p:txBody>
          <a:bodyPr>
            <a:noAutofit/>
          </a:bodyPr>
          <a:lstStyle>
            <a:lvl1pPr marL="0" indent="0" algn="ctr">
              <a:buNone/>
              <a:defRPr sz="3600" b="1">
                <a:solidFill>
                  <a:schemeClr val="bg1">
                    <a:lumMod val="50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pic>
        <p:nvPicPr>
          <p:cNvPr id="19" name="Picture 2" descr="Masks Required in Delaware Schools for All Students, Teachers – NBC10  Philadelphia">
            <a:extLst>
              <a:ext uri="{FF2B5EF4-FFF2-40B4-BE49-F238E27FC236}">
                <a16:creationId xmlns:a16="http://schemas.microsoft.com/office/drawing/2014/main" id="{0362627A-484F-4A37-BEA1-CC5BBDB7BE6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116" r="7060"/>
          <a:stretch/>
        </p:blipFill>
        <p:spPr bwMode="auto">
          <a:xfrm>
            <a:off x="1528011" y="369216"/>
            <a:ext cx="2319792" cy="18688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hristina district first in Delaware to announce 2021-22 mask policy">
            <a:extLst>
              <a:ext uri="{FF2B5EF4-FFF2-40B4-BE49-F238E27FC236}">
                <a16:creationId xmlns:a16="http://schemas.microsoft.com/office/drawing/2014/main" id="{E087BF6A-BF29-AEE1-ED87-368DC2D234C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159" t="18279" r="23328"/>
          <a:stretch/>
        </p:blipFill>
        <p:spPr bwMode="auto">
          <a:xfrm>
            <a:off x="5464345" y="339480"/>
            <a:ext cx="1891332" cy="203933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34EA68C9-9918-9B83-EE42-43DA1D254659}"/>
              </a:ext>
            </a:extLst>
          </p:cNvPr>
          <p:cNvGrpSpPr/>
          <p:nvPr userDrawn="1"/>
        </p:nvGrpSpPr>
        <p:grpSpPr>
          <a:xfrm>
            <a:off x="-789" y="5424168"/>
            <a:ext cx="9144000" cy="271346"/>
            <a:chOff x="-789" y="5424168"/>
            <a:chExt cx="9144000" cy="271346"/>
          </a:xfrm>
        </p:grpSpPr>
        <p:sp>
          <p:nvSpPr>
            <p:cNvPr id="22" name="Rectangle 21">
              <a:extLst>
                <a:ext uri="{FF2B5EF4-FFF2-40B4-BE49-F238E27FC236}">
                  <a16:creationId xmlns:a16="http://schemas.microsoft.com/office/drawing/2014/main" id="{6ABED90A-BC08-1652-494D-F25851B6E076}"/>
                </a:ext>
              </a:extLst>
            </p:cNvPr>
            <p:cNvSpPr/>
            <p:nvPr/>
          </p:nvSpPr>
          <p:spPr>
            <a:xfrm>
              <a:off x="-789" y="5424168"/>
              <a:ext cx="1828800" cy="271346"/>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598BE114-77C0-FD5A-5586-9ECCA6EEF914}"/>
                </a:ext>
              </a:extLst>
            </p:cNvPr>
            <p:cNvSpPr/>
            <p:nvPr/>
          </p:nvSpPr>
          <p:spPr>
            <a:xfrm>
              <a:off x="1828011" y="5424168"/>
              <a:ext cx="1828800" cy="271346"/>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626F25ED-6C1C-B63C-7598-2BF048EE39B3}"/>
                </a:ext>
              </a:extLst>
            </p:cNvPr>
            <p:cNvSpPr/>
            <p:nvPr/>
          </p:nvSpPr>
          <p:spPr>
            <a:xfrm>
              <a:off x="3656811" y="5424168"/>
              <a:ext cx="1828800" cy="271346"/>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Rectangle 24">
              <a:extLst>
                <a:ext uri="{FF2B5EF4-FFF2-40B4-BE49-F238E27FC236}">
                  <a16:creationId xmlns:a16="http://schemas.microsoft.com/office/drawing/2014/main" id="{83B88A96-CAB3-5121-B959-071E464790D3}"/>
                </a:ext>
              </a:extLst>
            </p:cNvPr>
            <p:cNvSpPr/>
            <p:nvPr/>
          </p:nvSpPr>
          <p:spPr>
            <a:xfrm>
              <a:off x="5485611" y="5424168"/>
              <a:ext cx="1828800" cy="271346"/>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C6A7AAC2-7DAC-282E-6E89-E9B812CD6133}"/>
                </a:ext>
              </a:extLst>
            </p:cNvPr>
            <p:cNvSpPr/>
            <p:nvPr/>
          </p:nvSpPr>
          <p:spPr>
            <a:xfrm>
              <a:off x="7314411" y="5424168"/>
              <a:ext cx="1828800" cy="271346"/>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pic>
        <p:nvPicPr>
          <p:cNvPr id="27" name="Picture 26">
            <a:extLst>
              <a:ext uri="{FF2B5EF4-FFF2-40B4-BE49-F238E27FC236}">
                <a16:creationId xmlns:a16="http://schemas.microsoft.com/office/drawing/2014/main" id="{110D980A-8B48-743A-64B9-ABF1D22D938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97" y="25055"/>
            <a:ext cx="1828009" cy="2263019"/>
          </a:xfrm>
          <a:prstGeom prst="rect">
            <a:avLst/>
          </a:prstGeom>
        </p:spPr>
      </p:pic>
      <p:pic>
        <p:nvPicPr>
          <p:cNvPr id="28" name="Picture 27">
            <a:extLst>
              <a:ext uri="{FF2B5EF4-FFF2-40B4-BE49-F238E27FC236}">
                <a16:creationId xmlns:a16="http://schemas.microsoft.com/office/drawing/2014/main" id="{D7AEE64F-B478-332E-1285-FD245D0D882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5400000">
            <a:off x="3591764" y="387223"/>
            <a:ext cx="1958894" cy="1828800"/>
          </a:xfrm>
          <a:prstGeom prst="rect">
            <a:avLst/>
          </a:prstGeom>
        </p:spPr>
      </p:pic>
      <p:pic>
        <p:nvPicPr>
          <p:cNvPr id="29" name="Picture 28">
            <a:extLst>
              <a:ext uri="{FF2B5EF4-FFF2-40B4-BE49-F238E27FC236}">
                <a16:creationId xmlns:a16="http://schemas.microsoft.com/office/drawing/2014/main" id="{D2F032AF-CE39-A644-ACF8-AFA9B32F3B9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315200" y="368433"/>
            <a:ext cx="1828800" cy="1910765"/>
          </a:xfrm>
          <a:prstGeom prst="rect">
            <a:avLst/>
          </a:prstGeom>
        </p:spPr>
      </p:pic>
      <p:sp>
        <p:nvSpPr>
          <p:cNvPr id="30" name="Rectangle 29">
            <a:extLst>
              <a:ext uri="{FF2B5EF4-FFF2-40B4-BE49-F238E27FC236}">
                <a16:creationId xmlns:a16="http://schemas.microsoft.com/office/drawing/2014/main" id="{D92C15E9-2A0E-3FA8-F47D-A4D06555BE4A}"/>
              </a:ext>
            </a:extLst>
          </p:cNvPr>
          <p:cNvSpPr/>
          <p:nvPr userDrawn="1"/>
        </p:nvSpPr>
        <p:spPr>
          <a:xfrm>
            <a:off x="0" y="0"/>
            <a:ext cx="1828800" cy="379849"/>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Rectangle 30">
            <a:extLst>
              <a:ext uri="{FF2B5EF4-FFF2-40B4-BE49-F238E27FC236}">
                <a16:creationId xmlns:a16="http://schemas.microsoft.com/office/drawing/2014/main" id="{6D246E93-9B7A-434F-2E8A-F599DCD6A2A9}"/>
              </a:ext>
            </a:extLst>
          </p:cNvPr>
          <p:cNvSpPr/>
          <p:nvPr userDrawn="1"/>
        </p:nvSpPr>
        <p:spPr>
          <a:xfrm>
            <a:off x="1828800" y="0"/>
            <a:ext cx="1828800" cy="379849"/>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744A5858-4EE9-5338-6913-25C3B32972BF}"/>
              </a:ext>
            </a:extLst>
          </p:cNvPr>
          <p:cNvSpPr/>
          <p:nvPr userDrawn="1"/>
        </p:nvSpPr>
        <p:spPr>
          <a:xfrm>
            <a:off x="3657600" y="0"/>
            <a:ext cx="1828800" cy="379849"/>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3" name="Rectangle 32">
            <a:extLst>
              <a:ext uri="{FF2B5EF4-FFF2-40B4-BE49-F238E27FC236}">
                <a16:creationId xmlns:a16="http://schemas.microsoft.com/office/drawing/2014/main" id="{710A9F43-330E-76A6-5EF0-D774B35B47C9}"/>
              </a:ext>
            </a:extLst>
          </p:cNvPr>
          <p:cNvSpPr/>
          <p:nvPr userDrawn="1"/>
        </p:nvSpPr>
        <p:spPr>
          <a:xfrm>
            <a:off x="5486400" y="0"/>
            <a:ext cx="1828800" cy="379849"/>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4" name="Rectangle 33">
            <a:extLst>
              <a:ext uri="{FF2B5EF4-FFF2-40B4-BE49-F238E27FC236}">
                <a16:creationId xmlns:a16="http://schemas.microsoft.com/office/drawing/2014/main" id="{3C2EA479-D24B-B2F5-7C25-734409996364}"/>
              </a:ext>
            </a:extLst>
          </p:cNvPr>
          <p:cNvSpPr/>
          <p:nvPr userDrawn="1"/>
        </p:nvSpPr>
        <p:spPr>
          <a:xfrm>
            <a:off x="7315200" y="0"/>
            <a:ext cx="1828800" cy="379849"/>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36" name="Picture 35">
            <a:extLst>
              <a:ext uri="{FF2B5EF4-FFF2-40B4-BE49-F238E27FC236}">
                <a16:creationId xmlns:a16="http://schemas.microsoft.com/office/drawing/2014/main" id="{69CA1226-C9ED-0FE1-CBD2-610B3DF2359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55913" y="4652678"/>
            <a:ext cx="1830597" cy="1542980"/>
          </a:xfrm>
          <a:prstGeom prst="rect">
            <a:avLst/>
          </a:prstGeom>
        </p:spPr>
      </p:pic>
      <p:sp>
        <p:nvSpPr>
          <p:cNvPr id="41" name="Title 40">
            <a:extLst>
              <a:ext uri="{FF2B5EF4-FFF2-40B4-BE49-F238E27FC236}">
                <a16:creationId xmlns:a16="http://schemas.microsoft.com/office/drawing/2014/main" id="{C822F92D-F932-792F-869E-C3D4A84F696D}"/>
              </a:ext>
            </a:extLst>
          </p:cNvPr>
          <p:cNvSpPr>
            <a:spLocks noGrp="1"/>
          </p:cNvSpPr>
          <p:nvPr>
            <p:ph type="title"/>
          </p:nvPr>
        </p:nvSpPr>
        <p:spPr>
          <a:xfrm>
            <a:off x="-789" y="2238033"/>
            <a:ext cx="9144789" cy="1540462"/>
          </a:xfrm>
          <a:solidFill>
            <a:srgbClr val="1F497D"/>
          </a:solidFill>
        </p:spPr>
        <p:txBody>
          <a:bodyPr>
            <a:normAutofit/>
          </a:bodyPr>
          <a:lstStyle>
            <a:lvl1pPr algn="ctr">
              <a:defRPr sz="44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0727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28060"/>
            <a:ext cx="7886700" cy="4351338"/>
          </a:xfrm>
        </p:spPr>
        <p:txBody>
          <a:bodyPr/>
          <a:lstStyle>
            <a:lvl1pPr marL="463550" indent="-354013">
              <a:lnSpc>
                <a:spcPct val="100000"/>
              </a:lnSpc>
              <a:spcAft>
                <a:spcPts val="600"/>
              </a:spcAft>
              <a:buFont typeface="Arial" panose="020B0604020202020204" pitchFamily="34" charset="0"/>
              <a:buChar char="●"/>
              <a:defRPr>
                <a:latin typeface="Libre Franklin" pitchFamily="2" charset="0"/>
              </a:defRPr>
            </a:lvl1pPr>
            <a:lvl2pPr marL="736600" indent="-273050">
              <a:lnSpc>
                <a:spcPct val="100000"/>
              </a:lnSpc>
              <a:spcAft>
                <a:spcPts val="600"/>
              </a:spcAft>
              <a:buSzPct val="100000"/>
              <a:buFont typeface="Calibri" panose="020F0502020204030204" pitchFamily="34" charset="0"/>
              <a:buChar char="◦"/>
              <a:defRPr>
                <a:latin typeface="Libre Franklin" pitchFamily="2" charset="0"/>
              </a:defRPr>
            </a:lvl2pPr>
            <a:lvl3pPr marL="1146175" indent="-285750">
              <a:lnSpc>
                <a:spcPct val="100000"/>
              </a:lnSpc>
              <a:spcAft>
                <a:spcPts val="600"/>
              </a:spcAft>
              <a:buFont typeface="Wingdings" panose="05000000000000000000" pitchFamily="2" charset="2"/>
              <a:buChar char="§"/>
              <a:defRPr>
                <a:latin typeface="Libre Franklin" pitchFamily="2" charset="0"/>
              </a:defRPr>
            </a:lvl3pPr>
            <a:lvl4pPr marL="1597025" indent="-333375">
              <a:lnSpc>
                <a:spcPct val="100000"/>
              </a:lnSpc>
              <a:spcAft>
                <a:spcPts val="600"/>
              </a:spcAft>
              <a:buFont typeface="Libre Franklin" pitchFamily="2" charset="0"/>
              <a:buChar char="−"/>
              <a:defRPr>
                <a:latin typeface="Libre Franklin" pitchFamily="2" charset="0"/>
              </a:defRPr>
            </a:lvl4pPr>
            <a:lvl5pPr marL="1938338" indent="-225425">
              <a:lnSpc>
                <a:spcPct val="100000"/>
              </a:lnSpc>
              <a:spcAft>
                <a:spcPts val="600"/>
              </a:spcAft>
              <a:buFont typeface="Arial" panose="020B0604020202020204" pitchFamily="34" charset="0"/>
              <a:buChar char="•"/>
              <a:tabLst/>
              <a:defRPr>
                <a:latin typeface="Libre Franklin"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 Fourth level</a:t>
            </a:r>
          </a:p>
          <a:p>
            <a:pPr lvl="4"/>
            <a:r>
              <a:rPr lang="en-US" dirty="0"/>
              <a:t>Fifth level</a:t>
            </a:r>
          </a:p>
        </p:txBody>
      </p:sp>
      <p:grpSp>
        <p:nvGrpSpPr>
          <p:cNvPr id="7" name="Group 6">
            <a:extLst>
              <a:ext uri="{FF2B5EF4-FFF2-40B4-BE49-F238E27FC236}">
                <a16:creationId xmlns:a16="http://schemas.microsoft.com/office/drawing/2014/main" id="{14D4C014-E921-DB85-E135-CA6751D0AA34}"/>
              </a:ext>
            </a:extLst>
          </p:cNvPr>
          <p:cNvGrpSpPr/>
          <p:nvPr userDrawn="1"/>
        </p:nvGrpSpPr>
        <p:grpSpPr>
          <a:xfrm>
            <a:off x="0" y="-14061"/>
            <a:ext cx="9144000" cy="6380908"/>
            <a:chOff x="0" y="-12358"/>
            <a:chExt cx="9144000" cy="6380908"/>
          </a:xfrm>
        </p:grpSpPr>
        <p:sp>
          <p:nvSpPr>
            <p:cNvPr id="8" name="Title 1">
              <a:extLst>
                <a:ext uri="{FF2B5EF4-FFF2-40B4-BE49-F238E27FC236}">
                  <a16:creationId xmlns:a16="http://schemas.microsoft.com/office/drawing/2014/main" id="{52A3D45C-E179-E0DA-1A41-72A5EAE2C503}"/>
                </a:ext>
              </a:extLst>
            </p:cNvPr>
            <p:cNvSpPr txBox="1">
              <a:spLocks/>
            </p:cNvSpPr>
            <p:nvPr/>
          </p:nvSpPr>
          <p:spPr>
            <a:xfrm>
              <a:off x="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chemeClr val="bg1"/>
                </a:solidFill>
              </a:endParaRPr>
            </a:p>
          </p:txBody>
        </p:sp>
        <p:grpSp>
          <p:nvGrpSpPr>
            <p:cNvPr id="9" name="Group 8">
              <a:extLst>
                <a:ext uri="{FF2B5EF4-FFF2-40B4-BE49-F238E27FC236}">
                  <a16:creationId xmlns:a16="http://schemas.microsoft.com/office/drawing/2014/main" id="{6ABFA292-906E-2E8D-305D-F37AA6066E92}"/>
                </a:ext>
              </a:extLst>
            </p:cNvPr>
            <p:cNvGrpSpPr/>
            <p:nvPr/>
          </p:nvGrpSpPr>
          <p:grpSpPr>
            <a:xfrm>
              <a:off x="0" y="6304166"/>
              <a:ext cx="9144000" cy="64384"/>
              <a:chOff x="0" y="2409092"/>
              <a:chExt cx="9144000" cy="685800"/>
            </a:xfrm>
          </p:grpSpPr>
          <p:sp>
            <p:nvSpPr>
              <p:cNvPr id="11" name="Rectangle 10">
                <a:extLst>
                  <a:ext uri="{FF2B5EF4-FFF2-40B4-BE49-F238E27FC236}">
                    <a16:creationId xmlns:a16="http://schemas.microsoft.com/office/drawing/2014/main" id="{B9384EA7-3E2C-F422-248B-F91AE92749DE}"/>
                  </a:ext>
                </a:extLst>
              </p:cNvPr>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3CF2D12E-7974-8783-1001-FB87DB30A2DD}"/>
                  </a:ext>
                </a:extLst>
              </p:cNvPr>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D6ABDFF8-E08C-6885-A450-4FDDEA81BB72}"/>
                  </a:ext>
                </a:extLst>
              </p:cNvPr>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E57B97B5-109D-7A98-7BD4-C8BE3B49ADEB}"/>
                  </a:ext>
                </a:extLst>
              </p:cNvPr>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28E777B7-F219-58F5-880E-AD202F32AC9A}"/>
                  </a:ext>
                </a:extLst>
              </p:cNvPr>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pic>
          <p:nvPicPr>
            <p:cNvPr id="10" name="Picture 9">
              <a:extLst>
                <a:ext uri="{FF2B5EF4-FFF2-40B4-BE49-F238E27FC236}">
                  <a16:creationId xmlns:a16="http://schemas.microsoft.com/office/drawing/2014/main" id="{45D234BB-F97E-7164-7313-B1AAF2080C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grpSp>
      <p:sp>
        <p:nvSpPr>
          <p:cNvPr id="17" name="Title 16">
            <a:extLst>
              <a:ext uri="{FF2B5EF4-FFF2-40B4-BE49-F238E27FC236}">
                <a16:creationId xmlns:a16="http://schemas.microsoft.com/office/drawing/2014/main" id="{3EA0B0CC-C8DF-1C6C-4171-1980C66B623D}"/>
              </a:ext>
            </a:extLst>
          </p:cNvPr>
          <p:cNvSpPr>
            <a:spLocks noGrp="1"/>
          </p:cNvSpPr>
          <p:nvPr>
            <p:ph type="title"/>
          </p:nvPr>
        </p:nvSpPr>
        <p:spPr>
          <a:xfrm>
            <a:off x="1828800" y="-12558"/>
            <a:ext cx="7315200" cy="1182949"/>
          </a:xfrm>
        </p:spPr>
        <p:txBody>
          <a:bodyPr>
            <a:noAutofit/>
          </a:bodyPr>
          <a:lstStyle>
            <a:lvl1pPr>
              <a:defRPr sz="4000" b="0">
                <a:solidFill>
                  <a:schemeClr val="bg1"/>
                </a:solidFill>
                <a:latin typeface="Libre Franklin" pitchFamily="2" charset="0"/>
              </a:defRPr>
            </a:lvl1pPr>
          </a:lstStyle>
          <a:p>
            <a:r>
              <a:rPr lang="en-US" dirty="0"/>
              <a:t>Click to edit Master title style</a:t>
            </a:r>
          </a:p>
        </p:txBody>
      </p:sp>
    </p:spTree>
    <p:extLst>
      <p:ext uri="{BB962C8B-B14F-4D97-AF65-F5344CB8AC3E}">
        <p14:creationId xmlns:p14="http://schemas.microsoft.com/office/powerpoint/2010/main" val="92985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39F68AF-03D2-C73D-3448-62CAED211750}"/>
              </a:ext>
            </a:extLst>
          </p:cNvPr>
          <p:cNvGrpSpPr/>
          <p:nvPr userDrawn="1"/>
        </p:nvGrpSpPr>
        <p:grpSpPr>
          <a:xfrm>
            <a:off x="0" y="6316524"/>
            <a:ext cx="9144000" cy="64384"/>
            <a:chOff x="0" y="2409092"/>
            <a:chExt cx="9144000" cy="685800"/>
          </a:xfrm>
        </p:grpSpPr>
        <p:sp>
          <p:nvSpPr>
            <p:cNvPr id="7" name="Rectangle 6">
              <a:extLst>
                <a:ext uri="{FF2B5EF4-FFF2-40B4-BE49-F238E27FC236}">
                  <a16:creationId xmlns:a16="http://schemas.microsoft.com/office/drawing/2014/main" id="{DBECEF05-3BFA-6546-6DFB-B983312D3246}"/>
                </a:ext>
              </a:extLst>
            </p:cNvPr>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EF7AE74E-BCFF-E15F-6930-F56F77F4ABD0}"/>
                </a:ext>
              </a:extLst>
            </p:cNvPr>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7FB59F8-A9A1-5461-AA46-B6BE83CE2D85}"/>
                </a:ext>
              </a:extLst>
            </p:cNvPr>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6C67F8F5-CC1C-CE92-7181-6F35E29FABBB}"/>
                </a:ext>
              </a:extLst>
            </p:cNvPr>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9E47441-0A91-468D-3619-A181F1B0E0A5}"/>
                </a:ext>
              </a:extLst>
            </p:cNvPr>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pic>
        <p:nvPicPr>
          <p:cNvPr id="12" name="Picture 11">
            <a:extLst>
              <a:ext uri="{FF2B5EF4-FFF2-40B4-BE49-F238E27FC236}">
                <a16:creationId xmlns:a16="http://schemas.microsoft.com/office/drawing/2014/main" id="{000A611E-9B19-4B0C-B44A-58075503C3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9381" y="5462400"/>
            <a:ext cx="1405237" cy="1184452"/>
          </a:xfrm>
          <a:prstGeom prst="rect">
            <a:avLst/>
          </a:prstGeom>
        </p:spPr>
      </p:pic>
    </p:spTree>
    <p:extLst>
      <p:ext uri="{BB962C8B-B14F-4D97-AF65-F5344CB8AC3E}">
        <p14:creationId xmlns:p14="http://schemas.microsoft.com/office/powerpoint/2010/main" val="1401795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A5ECA534-C926-49C5-A073-A1499E492404}" type="datetimeFigureOut">
              <a:rPr lang="en-US" smtClean="0"/>
              <a:t>6/16/22</a:t>
            </a:fld>
            <a:endParaRPr lang="en-US" dirty="0"/>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5902728B-44A6-48A9-9850-E834E49C8380}" type="slidenum">
              <a:rPr lang="en-US" smtClean="0"/>
              <a:t>‹#›</a:t>
            </a:fld>
            <a:endParaRPr lang="en-US" dirty="0"/>
          </a:p>
        </p:txBody>
      </p:sp>
    </p:spTree>
    <p:extLst>
      <p:ext uri="{BB962C8B-B14F-4D97-AF65-F5344CB8AC3E}">
        <p14:creationId xmlns:p14="http://schemas.microsoft.com/office/powerpoint/2010/main" val="428623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514325"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2" indent="-128582" algn="l" defTabSz="514325"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43" indent="-128582" algn="l" defTabSz="514325"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05" indent="-128582" algn="l" defTabSz="514325"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68"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30"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392"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78"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3"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989512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l" defTabSz="685783" rtl="0" eaLnBrk="1" latinLnBrk="0" hangingPunct="1">
        <a:lnSpc>
          <a:spcPct val="100000"/>
        </a:lnSpc>
        <a:spcBef>
          <a:spcPct val="0"/>
        </a:spcBef>
        <a:buNone/>
        <a:defRPr sz="4000" kern="1200">
          <a:solidFill>
            <a:schemeClr val="tx1"/>
          </a:solidFill>
          <a:latin typeface="Libre Franklin" pitchFamily="2" charset="0"/>
          <a:ea typeface="+mj-ea"/>
          <a:cs typeface="+mj-cs"/>
        </a:defRPr>
      </a:lvl1pPr>
    </p:titleStyle>
    <p:bodyStyle>
      <a:lvl1pPr marL="171446" indent="-171446" algn="l" defTabSz="685783" rtl="0" eaLnBrk="1" latinLnBrk="0" hangingPunct="1">
        <a:lnSpc>
          <a:spcPct val="100000"/>
        </a:lnSpc>
        <a:spcBef>
          <a:spcPts val="750"/>
        </a:spcBef>
        <a:spcAft>
          <a:spcPts val="600"/>
        </a:spcAft>
        <a:buFont typeface="Arial" panose="020B0604020202020204" pitchFamily="34" charset="0"/>
        <a:buChar char="•"/>
        <a:defRPr sz="2400" kern="1200">
          <a:solidFill>
            <a:schemeClr val="tx1"/>
          </a:solidFill>
          <a:latin typeface="Libre Franklin" pitchFamily="2" charset="0"/>
          <a:ea typeface="+mn-ea"/>
          <a:cs typeface="+mn-cs"/>
        </a:defRPr>
      </a:lvl1pPr>
      <a:lvl2pPr marL="514337" indent="-171446" algn="l" defTabSz="685783" rtl="0" eaLnBrk="1" latinLnBrk="0" hangingPunct="1">
        <a:lnSpc>
          <a:spcPct val="100000"/>
        </a:lnSpc>
        <a:spcBef>
          <a:spcPts val="375"/>
        </a:spcBef>
        <a:spcAft>
          <a:spcPts val="600"/>
        </a:spcAft>
        <a:buFont typeface="Arial" panose="020B0604020202020204" pitchFamily="34" charset="0"/>
        <a:buChar char="◦"/>
        <a:defRPr sz="2000" kern="1200">
          <a:solidFill>
            <a:schemeClr val="tx1"/>
          </a:solidFill>
          <a:latin typeface="Libre Franklin" pitchFamily="2" charset="0"/>
          <a:ea typeface="+mn-ea"/>
          <a:cs typeface="+mn-cs"/>
        </a:defRPr>
      </a:lvl2pPr>
      <a:lvl3pPr marL="857228" indent="-171446" algn="l" defTabSz="685783" rtl="0" eaLnBrk="1" latinLnBrk="0" hangingPunct="1">
        <a:lnSpc>
          <a:spcPct val="100000"/>
        </a:lnSpc>
        <a:spcBef>
          <a:spcPts val="375"/>
        </a:spcBef>
        <a:spcAft>
          <a:spcPts val="600"/>
        </a:spcAft>
        <a:buFont typeface="Wingdings" panose="05000000000000000000" pitchFamily="2" charset="2"/>
        <a:buChar char="§"/>
        <a:defRPr sz="1600" kern="1200">
          <a:solidFill>
            <a:schemeClr val="tx1"/>
          </a:solidFill>
          <a:latin typeface="Libre Franklin" pitchFamily="2" charset="0"/>
          <a:ea typeface="+mn-ea"/>
          <a:cs typeface="+mn-cs"/>
        </a:defRPr>
      </a:lvl3pPr>
      <a:lvl4pPr marL="1200120" indent="-171446" algn="l" defTabSz="685783" rtl="0" eaLnBrk="1" latinLnBrk="0" hangingPunct="1">
        <a:lnSpc>
          <a:spcPct val="100000"/>
        </a:lnSpc>
        <a:spcBef>
          <a:spcPts val="375"/>
        </a:spcBef>
        <a:spcAft>
          <a:spcPts val="600"/>
        </a:spcAft>
        <a:buFont typeface="Libre Franklin" pitchFamily="2" charset="0"/>
        <a:buChar char="−"/>
        <a:defRPr sz="1400" kern="1200">
          <a:solidFill>
            <a:schemeClr val="tx1"/>
          </a:solidFill>
          <a:latin typeface="Libre Franklin" pitchFamily="2" charset="0"/>
          <a:ea typeface="+mn-ea"/>
          <a:cs typeface="+mn-cs"/>
        </a:defRPr>
      </a:lvl4pPr>
      <a:lvl5pPr marL="1543012" indent="-171446" algn="l" defTabSz="685783" rtl="0" eaLnBrk="1" latinLnBrk="0" hangingPunct="1">
        <a:lnSpc>
          <a:spcPct val="100000"/>
        </a:lnSpc>
        <a:spcBef>
          <a:spcPts val="375"/>
        </a:spcBef>
        <a:spcAft>
          <a:spcPts val="600"/>
        </a:spcAft>
        <a:buFont typeface="Arial" panose="020B0604020202020204" pitchFamily="34" charset="0"/>
        <a:buChar char="•"/>
        <a:defRPr sz="140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delawarepbs.org/school-climate/delaware-school-climate-survey-2019-2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07/978-3-030-35695-8"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oi.org/10.1177%2F0734282913516718" TargetMode="External"/><Relationship Id="rId4" Type="http://schemas.openxmlformats.org/officeDocument/2006/relationships/hyperlink" Target="https://doi.org/10.1016/j.jsp.2006.05.00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AE90AC-6924-81AB-F57A-D704B937D669}"/>
              </a:ext>
            </a:extLst>
          </p:cNvPr>
          <p:cNvSpPr>
            <a:spLocks noGrp="1"/>
          </p:cNvSpPr>
          <p:nvPr>
            <p:ph type="title"/>
          </p:nvPr>
        </p:nvSpPr>
        <p:spPr/>
        <p:txBody>
          <a:bodyPr/>
          <a:lstStyle/>
          <a:p>
            <a:r>
              <a:rPr kumimoji="0" lang="en-US" sz="3300" b="0" i="0" u="none" strike="noStrike" kern="1200" cap="none" spc="0" normalizeH="0" baseline="0" noProof="0" dirty="0">
                <a:ln>
                  <a:noFill/>
                </a:ln>
                <a:solidFill>
                  <a:prstClr val="white"/>
                </a:solidFill>
                <a:effectLst/>
                <a:uLnTx/>
                <a:uFillTx/>
                <a:latin typeface="Libre Franklin" pitchFamily="2" charset="0"/>
                <a:ea typeface="+mj-ea"/>
                <a:cs typeface="Arial" panose="020B0604020202020204" pitchFamily="34" charset="0"/>
              </a:rPr>
              <a:t>Universal SEB Screener Selection</a:t>
            </a:r>
            <a:endParaRPr lang="en-US" dirty="0"/>
          </a:p>
        </p:txBody>
      </p:sp>
      <p:sp>
        <p:nvSpPr>
          <p:cNvPr id="2" name="Subtitle 1">
            <a:extLst>
              <a:ext uri="{FF2B5EF4-FFF2-40B4-BE49-F238E27FC236}">
                <a16:creationId xmlns:a16="http://schemas.microsoft.com/office/drawing/2014/main" id="{E8FB054E-1135-8E6C-1C69-064D44E05B0D}"/>
              </a:ext>
            </a:extLst>
          </p:cNvPr>
          <p:cNvSpPr>
            <a:spLocks noGrp="1"/>
          </p:cNvSpPr>
          <p:nvPr>
            <p:ph type="subTitle" idx="1"/>
          </p:nvPr>
        </p:nvSpPr>
        <p:spPr/>
        <p:txBody>
          <a:bodyPr/>
          <a:lstStyle/>
          <a:p>
            <a:pPr marL="0" marR="0" lvl="0" indent="0" algn="ctr" defTabSz="514325"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prstClr val="black"/>
                </a:solidFill>
                <a:effectLst/>
                <a:uLnTx/>
                <a:uFillTx/>
                <a:latin typeface="Libre Franklin" pitchFamily="2" charset="0"/>
                <a:ea typeface="+mn-ea"/>
                <a:cs typeface="+mn-cs"/>
              </a:rPr>
              <a:t>Developed on behalf of the DE-PBS Project</a:t>
            </a:r>
          </a:p>
          <a:p>
            <a:pPr marL="0" marR="0" lvl="0" indent="0" algn="ctr" defTabSz="514325"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prstClr val="black"/>
                </a:solidFill>
                <a:effectLst/>
                <a:uLnTx/>
                <a:uFillTx/>
                <a:latin typeface="Libre Franklin" pitchFamily="2" charset="0"/>
                <a:ea typeface="+mn-ea"/>
                <a:cs typeface="+mn-cs"/>
              </a:rPr>
              <a:t>by Niki Kendall, Rebecca Silver, and Alex Miller</a:t>
            </a:r>
          </a:p>
          <a:p>
            <a:pPr marL="0" marR="0" lvl="0" indent="0" algn="ctr" defTabSz="514325"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prstClr val="black"/>
                </a:solidFill>
                <a:effectLst/>
                <a:uLnTx/>
                <a:uFillTx/>
                <a:latin typeface="Libre Franklin" pitchFamily="2" charset="0"/>
                <a:ea typeface="+mn-ea"/>
                <a:cs typeface="+mn-cs"/>
              </a:rPr>
              <a:t>Spring 2022</a:t>
            </a:r>
          </a:p>
          <a:p>
            <a:endParaRPr lang="en-US" dirty="0"/>
          </a:p>
        </p:txBody>
      </p:sp>
    </p:spTree>
    <p:extLst>
      <p:ext uri="{BB962C8B-B14F-4D97-AF65-F5344CB8AC3E}">
        <p14:creationId xmlns:p14="http://schemas.microsoft.com/office/powerpoint/2010/main" val="397414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5784-9265-A022-7515-5F1BB9336729}"/>
              </a:ext>
            </a:extLst>
          </p:cNvPr>
          <p:cNvSpPr>
            <a:spLocks noGrp="1"/>
          </p:cNvSpPr>
          <p:nvPr>
            <p:ph type="title"/>
          </p:nvPr>
        </p:nvSpPr>
        <p:spPr>
          <a:xfrm>
            <a:off x="1719470" y="123568"/>
            <a:ext cx="7424529" cy="1071881"/>
          </a:xfrm>
        </p:spPr>
        <p:txBody>
          <a:bodyPr/>
          <a:lstStyle/>
          <a:p>
            <a:r>
              <a:rPr lang="en-US" sz="3600" dirty="0"/>
              <a:t>Working Smarter - Team/Committee Map </a:t>
            </a:r>
          </a:p>
        </p:txBody>
      </p:sp>
      <p:graphicFrame>
        <p:nvGraphicFramePr>
          <p:cNvPr id="4" name="Google Shape;280;p34">
            <a:extLst>
              <a:ext uri="{FF2B5EF4-FFF2-40B4-BE49-F238E27FC236}">
                <a16:creationId xmlns:a16="http://schemas.microsoft.com/office/drawing/2014/main" id="{4D4F5684-D222-336C-3C71-EDF0ABCBA489}"/>
              </a:ext>
            </a:extLst>
          </p:cNvPr>
          <p:cNvGraphicFramePr/>
          <p:nvPr>
            <p:extLst>
              <p:ext uri="{D42A27DB-BD31-4B8C-83A1-F6EECF244321}">
                <p14:modId xmlns:p14="http://schemas.microsoft.com/office/powerpoint/2010/main" val="2206793633"/>
              </p:ext>
            </p:extLst>
          </p:nvPr>
        </p:nvGraphicFramePr>
        <p:xfrm>
          <a:off x="720957" y="2067802"/>
          <a:ext cx="7693995" cy="3845008"/>
        </p:xfrm>
        <a:graphic>
          <a:graphicData uri="http://schemas.openxmlformats.org/drawingml/2006/table">
            <a:tbl>
              <a:tblPr firstRow="1">
                <a:noFill/>
              </a:tblPr>
              <a:tblGrid>
                <a:gridCol w="1441475">
                  <a:extLst>
                    <a:ext uri="{9D8B030D-6E8A-4147-A177-3AD203B41FA5}">
                      <a16:colId xmlns:a16="http://schemas.microsoft.com/office/drawing/2014/main" val="20000"/>
                    </a:ext>
                  </a:extLst>
                </a:gridCol>
                <a:gridCol w="1396314">
                  <a:extLst>
                    <a:ext uri="{9D8B030D-6E8A-4147-A177-3AD203B41FA5}">
                      <a16:colId xmlns:a16="http://schemas.microsoft.com/office/drawing/2014/main" val="20001"/>
                    </a:ext>
                  </a:extLst>
                </a:gridCol>
                <a:gridCol w="1350872">
                  <a:extLst>
                    <a:ext uri="{9D8B030D-6E8A-4147-A177-3AD203B41FA5}">
                      <a16:colId xmlns:a16="http://schemas.microsoft.com/office/drawing/2014/main" val="20002"/>
                    </a:ext>
                  </a:extLst>
                </a:gridCol>
                <a:gridCol w="786032">
                  <a:extLst>
                    <a:ext uri="{9D8B030D-6E8A-4147-A177-3AD203B41FA5}">
                      <a16:colId xmlns:a16="http://schemas.microsoft.com/office/drawing/2014/main" val="20003"/>
                    </a:ext>
                  </a:extLst>
                </a:gridCol>
                <a:gridCol w="842277">
                  <a:extLst>
                    <a:ext uri="{9D8B030D-6E8A-4147-A177-3AD203B41FA5}">
                      <a16:colId xmlns:a16="http://schemas.microsoft.com/office/drawing/2014/main" val="20004"/>
                    </a:ext>
                  </a:extLst>
                </a:gridCol>
                <a:gridCol w="644867">
                  <a:extLst>
                    <a:ext uri="{9D8B030D-6E8A-4147-A177-3AD203B41FA5}">
                      <a16:colId xmlns:a16="http://schemas.microsoft.com/office/drawing/2014/main" val="20005"/>
                    </a:ext>
                  </a:extLst>
                </a:gridCol>
                <a:gridCol w="1232158">
                  <a:extLst>
                    <a:ext uri="{9D8B030D-6E8A-4147-A177-3AD203B41FA5}">
                      <a16:colId xmlns:a16="http://schemas.microsoft.com/office/drawing/2014/main" val="20006"/>
                    </a:ext>
                  </a:extLst>
                </a:gridCol>
              </a:tblGrid>
              <a:tr h="624840">
                <a:tc>
                  <a:txBody>
                    <a:bodyPr/>
                    <a:lstStyle/>
                    <a:p>
                      <a:pPr marL="0" marR="0" lvl="0" indent="0" algn="ctr" rtl="0">
                        <a:lnSpc>
                          <a:spcPct val="114000"/>
                        </a:lnSpc>
                        <a:spcBef>
                          <a:spcPts val="0"/>
                        </a:spcBef>
                        <a:spcAft>
                          <a:spcPts val="0"/>
                        </a:spcAft>
                        <a:buClr>
                          <a:srgbClr val="000000"/>
                        </a:buClr>
                        <a:buSzPts val="1300"/>
                        <a:buFont typeface="Calibri"/>
                        <a:buNone/>
                      </a:pPr>
                      <a:r>
                        <a:rPr lang="en" sz="1150" b="1" u="none" strike="noStrike" cap="none" dirty="0">
                          <a:latin typeface="Libre Franklin" pitchFamily="2" charset="0"/>
                        </a:rPr>
                        <a:t>District Level Team/Committee</a:t>
                      </a:r>
                      <a:endParaRPr sz="1150" b="1" u="none" strike="noStrike" cap="none" dirty="0">
                        <a:latin typeface="Libre Franklin" pitchFamily="2" charset="0"/>
                      </a:endParaRPr>
                    </a:p>
                  </a:txBody>
                  <a:tcPr marL="67923" marR="67923" marT="67923" marB="67923"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marR="0" lvl="0" indent="0" algn="ctr" rtl="0">
                        <a:lnSpc>
                          <a:spcPct val="114000"/>
                        </a:lnSpc>
                        <a:spcBef>
                          <a:spcPts val="0"/>
                        </a:spcBef>
                        <a:spcAft>
                          <a:spcPts val="0"/>
                        </a:spcAft>
                        <a:buClr>
                          <a:srgbClr val="000000"/>
                        </a:buClr>
                        <a:buSzPts val="1300"/>
                        <a:buFont typeface="Calibri"/>
                        <a:buNone/>
                      </a:pPr>
                      <a:r>
                        <a:rPr lang="en" sz="1150" b="1" u="none" strike="noStrike" cap="none" dirty="0">
                          <a:latin typeface="Libre Franklin" pitchFamily="2" charset="0"/>
                        </a:rPr>
                        <a:t>Purpose &amp; Goals Supported</a:t>
                      </a:r>
                      <a:endParaRPr sz="1150" b="1" u="none" strike="noStrike" cap="none" dirty="0">
                        <a:latin typeface="Libre Franklin" pitchFamily="2" charset="0"/>
                      </a:endParaRPr>
                    </a:p>
                  </a:txBody>
                  <a:tcPr marL="67923" marR="67923" marT="67923" marB="67923"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marR="0" lvl="0" indent="0" algn="ctr" rtl="0">
                        <a:lnSpc>
                          <a:spcPct val="114000"/>
                        </a:lnSpc>
                        <a:spcBef>
                          <a:spcPts val="0"/>
                        </a:spcBef>
                        <a:spcAft>
                          <a:spcPts val="0"/>
                        </a:spcAft>
                        <a:buClr>
                          <a:srgbClr val="000000"/>
                        </a:buClr>
                        <a:buSzPts val="1300"/>
                        <a:buFont typeface="Calibri"/>
                        <a:buNone/>
                      </a:pPr>
                      <a:r>
                        <a:rPr lang="en" sz="1150" b="1" u="none" strike="noStrike" cap="none" dirty="0">
                          <a:latin typeface="Libre Franklin" pitchFamily="2" charset="0"/>
                        </a:rPr>
                        <a:t>Measurable Outcome(s)-</a:t>
                      </a:r>
                    </a:p>
                    <a:p>
                      <a:pPr marL="0" marR="0" lvl="0" indent="0" algn="ctr" rtl="0">
                        <a:lnSpc>
                          <a:spcPct val="114000"/>
                        </a:lnSpc>
                        <a:spcBef>
                          <a:spcPts val="0"/>
                        </a:spcBef>
                        <a:spcAft>
                          <a:spcPts val="0"/>
                        </a:spcAft>
                        <a:buClr>
                          <a:srgbClr val="000000"/>
                        </a:buClr>
                        <a:buSzPts val="1300"/>
                        <a:buFont typeface="Calibri"/>
                        <a:buNone/>
                      </a:pPr>
                      <a:r>
                        <a:rPr lang="en" sz="1150" b="1" u="none" strike="noStrike" cap="none" dirty="0">
                          <a:latin typeface="Libre Franklin" pitchFamily="2" charset="0"/>
                        </a:rPr>
                        <a:t>Data-Based</a:t>
                      </a:r>
                      <a:endParaRPr sz="1150" b="1" u="none" strike="noStrike" cap="none" dirty="0">
                        <a:latin typeface="Libre Franklin" pitchFamily="2" charset="0"/>
                      </a:endParaRPr>
                    </a:p>
                  </a:txBody>
                  <a:tcPr marL="67923" marR="67923" marT="67923" marB="67923"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marR="0" lvl="0" indent="0" algn="ctr" rtl="0">
                        <a:lnSpc>
                          <a:spcPct val="114000"/>
                        </a:lnSpc>
                        <a:spcBef>
                          <a:spcPts val="0"/>
                        </a:spcBef>
                        <a:spcAft>
                          <a:spcPts val="0"/>
                        </a:spcAft>
                        <a:buClr>
                          <a:srgbClr val="000000"/>
                        </a:buClr>
                        <a:buSzPts val="1300"/>
                        <a:buFont typeface="Calibri"/>
                        <a:buNone/>
                      </a:pPr>
                      <a:r>
                        <a:rPr lang="en" sz="1150" b="1" u="none" strike="noStrike" cap="none" dirty="0">
                          <a:latin typeface="Libre Franklin" pitchFamily="2" charset="0"/>
                        </a:rPr>
                        <a:t>Target Group</a:t>
                      </a:r>
                      <a:endParaRPr sz="1150" b="1" u="none" strike="noStrike" cap="none" dirty="0">
                        <a:latin typeface="Libre Franklin" pitchFamily="2" charset="0"/>
                      </a:endParaRPr>
                    </a:p>
                  </a:txBody>
                  <a:tcPr marL="67923" marR="67923" marT="67923" marB="67923"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marR="0" lvl="0" indent="0" algn="ctr" rtl="0">
                        <a:lnSpc>
                          <a:spcPct val="114000"/>
                        </a:lnSpc>
                        <a:spcBef>
                          <a:spcPts val="0"/>
                        </a:spcBef>
                        <a:spcAft>
                          <a:spcPts val="0"/>
                        </a:spcAft>
                        <a:buClr>
                          <a:srgbClr val="000000"/>
                        </a:buClr>
                        <a:buSzPts val="1300"/>
                        <a:buFont typeface="Calibri"/>
                        <a:buNone/>
                      </a:pPr>
                      <a:r>
                        <a:rPr lang="en" sz="1150" b="1" u="none" strike="noStrike" cap="none" dirty="0">
                          <a:latin typeface="Libre Franklin" pitchFamily="2" charset="0"/>
                        </a:rPr>
                        <a:t>Staff Involved</a:t>
                      </a:r>
                      <a:endParaRPr sz="1150" b="1" u="none" strike="noStrike" cap="none" dirty="0">
                        <a:latin typeface="Libre Franklin" pitchFamily="2" charset="0"/>
                      </a:endParaRPr>
                    </a:p>
                  </a:txBody>
                  <a:tcPr marL="67923" marR="67923" marT="67923" marB="67923"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marR="0" lvl="0" indent="0" algn="ctr" rtl="0">
                        <a:lnSpc>
                          <a:spcPct val="114000"/>
                        </a:lnSpc>
                        <a:spcBef>
                          <a:spcPts val="0"/>
                        </a:spcBef>
                        <a:spcAft>
                          <a:spcPts val="0"/>
                        </a:spcAft>
                        <a:buClr>
                          <a:srgbClr val="000000"/>
                        </a:buClr>
                        <a:buSzPts val="1300"/>
                        <a:buFont typeface="Calibri"/>
                        <a:buNone/>
                      </a:pPr>
                      <a:r>
                        <a:rPr lang="en" sz="1150" b="1" u="none" strike="noStrike" cap="none" dirty="0">
                          <a:latin typeface="Libre Franklin" pitchFamily="2" charset="0"/>
                        </a:rPr>
                        <a:t>How often?</a:t>
                      </a:r>
                      <a:endParaRPr sz="1150" b="1" u="none" strike="noStrike" cap="none" dirty="0">
                        <a:latin typeface="Libre Franklin" pitchFamily="2" charset="0"/>
                      </a:endParaRPr>
                    </a:p>
                  </a:txBody>
                  <a:tcPr marL="67923" marR="67923" marT="67923" marB="67923"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marR="0" lvl="0" indent="0" algn="ctr" rtl="0">
                        <a:lnSpc>
                          <a:spcPct val="114000"/>
                        </a:lnSpc>
                        <a:spcBef>
                          <a:spcPts val="0"/>
                        </a:spcBef>
                        <a:spcAft>
                          <a:spcPts val="0"/>
                        </a:spcAft>
                        <a:buClr>
                          <a:srgbClr val="000000"/>
                        </a:buClr>
                        <a:buSzPts val="1300"/>
                        <a:buFont typeface="Calibri"/>
                        <a:buNone/>
                      </a:pPr>
                      <a:r>
                        <a:rPr lang="en" sz="1150" b="1" u="none" strike="noStrike" cap="none" dirty="0">
                          <a:latin typeface="Libre Franklin" pitchFamily="2" charset="0"/>
                        </a:rPr>
                        <a:t>Strategic Plan</a:t>
                      </a:r>
                      <a:endParaRPr sz="1150" b="1" u="none" strike="noStrike" cap="none" dirty="0">
                        <a:latin typeface="Libre Franklin" pitchFamily="2" charset="0"/>
                      </a:endParaRPr>
                    </a:p>
                  </a:txBody>
                  <a:tcPr marL="67923" marR="67923" marT="67923" marB="67923"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0"/>
                  </a:ext>
                </a:extLst>
              </a:tr>
              <a:tr h="624840">
                <a:tc>
                  <a:txBody>
                    <a:bodyPr/>
                    <a:lstStyle/>
                    <a:p>
                      <a:pPr marL="0" marR="0" lvl="0" indent="0" algn="l" rtl="0">
                        <a:spcBef>
                          <a:spcPts val="0"/>
                        </a:spcBef>
                        <a:spcAft>
                          <a:spcPts val="0"/>
                        </a:spcAft>
                        <a:buClr>
                          <a:srgbClr val="000000"/>
                        </a:buClr>
                        <a:buSzPts val="1300"/>
                        <a:buFont typeface="Calibri"/>
                        <a:buNone/>
                      </a:pPr>
                      <a:endParaRPr sz="1000" b="1" u="none" strike="noStrike" cap="none" dirty="0">
                        <a:latin typeface="Libre Franklin" pitchFamily="2" charset="0"/>
                      </a:endParaRPr>
                    </a:p>
                    <a:p>
                      <a:pPr marL="0" marR="0" lvl="0" indent="0" algn="l" rtl="0">
                        <a:spcBef>
                          <a:spcPts val="1200"/>
                        </a:spcBef>
                        <a:spcAft>
                          <a:spcPts val="0"/>
                        </a:spcAft>
                        <a:buClr>
                          <a:srgbClr val="000000"/>
                        </a:buClr>
                        <a:buSzPts val="1300"/>
                        <a:buFont typeface="Calibri"/>
                        <a:buNone/>
                      </a:pPr>
                      <a:endParaRPr sz="1000" b="1"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24840">
                <a:tc>
                  <a:txBody>
                    <a:bodyPr/>
                    <a:lstStyle/>
                    <a:p>
                      <a:pPr marL="0" marR="0" lvl="0" indent="0" algn="l" rtl="0">
                        <a:spcBef>
                          <a:spcPts val="0"/>
                        </a:spcBef>
                        <a:spcAft>
                          <a:spcPts val="0"/>
                        </a:spcAft>
                        <a:buClr>
                          <a:srgbClr val="000000"/>
                        </a:buClr>
                        <a:buSzPts val="1300"/>
                        <a:buFont typeface="Calibri"/>
                        <a:buNone/>
                      </a:pPr>
                      <a:endParaRPr sz="1000" b="1" u="none" strike="noStrike" cap="none" dirty="0">
                        <a:latin typeface="Libre Franklin" pitchFamily="2" charset="0"/>
                      </a:endParaRPr>
                    </a:p>
                    <a:p>
                      <a:pPr marL="0" marR="0" lvl="0" indent="0" algn="l" rtl="0">
                        <a:spcBef>
                          <a:spcPts val="1200"/>
                        </a:spcBef>
                        <a:spcAft>
                          <a:spcPts val="0"/>
                        </a:spcAft>
                        <a:buClr>
                          <a:srgbClr val="000000"/>
                        </a:buClr>
                        <a:buSzPts val="1300"/>
                        <a:buFont typeface="Calibri"/>
                        <a:buNone/>
                      </a:pPr>
                      <a:endParaRPr sz="1000" b="1"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24840">
                <a:tc>
                  <a:txBody>
                    <a:bodyPr/>
                    <a:lstStyle/>
                    <a:p>
                      <a:pPr marL="0" marR="0" lvl="0" indent="0" algn="l" rtl="0">
                        <a:spcBef>
                          <a:spcPts val="0"/>
                        </a:spcBef>
                        <a:spcAft>
                          <a:spcPts val="0"/>
                        </a:spcAft>
                        <a:buClr>
                          <a:srgbClr val="000000"/>
                        </a:buClr>
                        <a:buSzPts val="1300"/>
                        <a:buFont typeface="Calibri"/>
                        <a:buNone/>
                      </a:pPr>
                      <a:endParaRPr sz="1000" b="1" u="none" strike="noStrike" cap="none" dirty="0">
                        <a:latin typeface="Libre Franklin" pitchFamily="2" charset="0"/>
                      </a:endParaRPr>
                    </a:p>
                    <a:p>
                      <a:pPr marL="0" marR="0" lvl="0" indent="0" algn="l" rtl="0">
                        <a:spcBef>
                          <a:spcPts val="1200"/>
                        </a:spcBef>
                        <a:spcAft>
                          <a:spcPts val="0"/>
                        </a:spcAft>
                        <a:buClr>
                          <a:srgbClr val="000000"/>
                        </a:buClr>
                        <a:buSzPts val="1300"/>
                        <a:buFont typeface="Calibri"/>
                        <a:buNone/>
                      </a:pPr>
                      <a:endParaRPr sz="1000" b="1"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24840">
                <a:tc>
                  <a:txBody>
                    <a:bodyPr/>
                    <a:lstStyle/>
                    <a:p>
                      <a:pPr marL="0" marR="0" lvl="0" indent="0" algn="l" rtl="0">
                        <a:spcBef>
                          <a:spcPts val="0"/>
                        </a:spcBef>
                        <a:spcAft>
                          <a:spcPts val="0"/>
                        </a:spcAft>
                        <a:buClr>
                          <a:srgbClr val="000000"/>
                        </a:buClr>
                        <a:buSzPts val="1300"/>
                        <a:buFont typeface="Calibri"/>
                        <a:buNone/>
                      </a:pPr>
                      <a:endParaRPr sz="1000" b="1" u="none" strike="noStrike" cap="none" dirty="0">
                        <a:latin typeface="Libre Franklin" pitchFamily="2" charset="0"/>
                      </a:endParaRPr>
                    </a:p>
                    <a:p>
                      <a:pPr marL="0" marR="0" lvl="0" indent="0" algn="l" rtl="0">
                        <a:spcBef>
                          <a:spcPts val="1200"/>
                        </a:spcBef>
                        <a:spcAft>
                          <a:spcPts val="0"/>
                        </a:spcAft>
                        <a:buClr>
                          <a:srgbClr val="000000"/>
                        </a:buClr>
                        <a:buSzPts val="1300"/>
                        <a:buFont typeface="Calibri"/>
                        <a:buNone/>
                      </a:pPr>
                      <a:endParaRPr sz="1000" b="1"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24840">
                <a:tc>
                  <a:txBody>
                    <a:bodyPr/>
                    <a:lstStyle/>
                    <a:p>
                      <a:pPr marL="0" marR="0" lvl="0" indent="0" algn="l" rtl="0">
                        <a:spcBef>
                          <a:spcPts val="0"/>
                        </a:spcBef>
                        <a:spcAft>
                          <a:spcPts val="0"/>
                        </a:spcAft>
                        <a:buClr>
                          <a:srgbClr val="000000"/>
                        </a:buClr>
                        <a:buSzPts val="1300"/>
                        <a:buFont typeface="Calibri"/>
                        <a:buNone/>
                      </a:pPr>
                      <a:endParaRPr sz="1000" b="1" u="none" strike="noStrike" cap="none" dirty="0">
                        <a:latin typeface="Libre Franklin" pitchFamily="2" charset="0"/>
                      </a:endParaRPr>
                    </a:p>
                    <a:p>
                      <a:pPr marL="0" marR="0" lvl="0" indent="0" algn="l" rtl="0">
                        <a:spcBef>
                          <a:spcPts val="1200"/>
                        </a:spcBef>
                        <a:spcAft>
                          <a:spcPts val="0"/>
                        </a:spcAft>
                        <a:buClr>
                          <a:srgbClr val="000000"/>
                        </a:buClr>
                        <a:buSzPts val="1300"/>
                        <a:buFont typeface="Calibri"/>
                        <a:buNone/>
                      </a:pPr>
                      <a:endParaRPr sz="1000" b="1"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300"/>
                        <a:buFont typeface="Calibri"/>
                        <a:buNone/>
                      </a:pPr>
                      <a:endParaRPr sz="1000" u="none" strike="noStrike" cap="none" dirty="0">
                        <a:latin typeface="Libre Franklin" pitchFamily="2" charset="0"/>
                      </a:endParaRPr>
                    </a:p>
                  </a:txBody>
                  <a:tcPr marL="67923" marR="67923" marT="67923" marB="67923">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 name="Google Shape;281;p34">
            <a:extLst>
              <a:ext uri="{FF2B5EF4-FFF2-40B4-BE49-F238E27FC236}">
                <a16:creationId xmlns:a16="http://schemas.microsoft.com/office/drawing/2014/main" id="{FF07F1F9-46DC-F6D5-382E-1924EDB0B3D7}"/>
              </a:ext>
            </a:extLst>
          </p:cNvPr>
          <p:cNvSpPr/>
          <p:nvPr/>
        </p:nvSpPr>
        <p:spPr>
          <a:xfrm rot="506259">
            <a:off x="4607539" y="3732962"/>
            <a:ext cx="3052995" cy="2112452"/>
          </a:xfrm>
          <a:prstGeom prst="wedgeRectCallout">
            <a:avLst>
              <a:gd name="adj1" fmla="val -34646"/>
              <a:gd name="adj2" fmla="val 79293"/>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en" i="1" dirty="0">
                <a:solidFill>
                  <a:srgbClr val="000000"/>
                </a:solidFill>
                <a:latin typeface="Libre Franklin" pitchFamily="2" charset="0"/>
                <a:ea typeface="Calibri"/>
                <a:cs typeface="Calibri"/>
                <a:sym typeface="Calibri"/>
              </a:rPr>
              <a:t>First, decide if your screening work requires a new team or if an existing team could be expanded to do the work. </a:t>
            </a:r>
            <a:endParaRPr i="1" dirty="0">
              <a:solidFill>
                <a:srgbClr val="000000"/>
              </a:solidFill>
              <a:latin typeface="Libre Franklin" pitchFamily="2" charset="0"/>
              <a:ea typeface="Calibri"/>
              <a:cs typeface="Calibri"/>
              <a:sym typeface="Calibri"/>
            </a:endParaRPr>
          </a:p>
        </p:txBody>
      </p:sp>
    </p:spTree>
    <p:extLst>
      <p:ext uri="{BB962C8B-B14F-4D97-AF65-F5344CB8AC3E}">
        <p14:creationId xmlns:p14="http://schemas.microsoft.com/office/powerpoint/2010/main" val="256283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9829-5AC9-7ECE-F459-61B2794A7890}"/>
              </a:ext>
            </a:extLst>
          </p:cNvPr>
          <p:cNvSpPr>
            <a:spLocks noGrp="1"/>
          </p:cNvSpPr>
          <p:nvPr>
            <p:ph type="title"/>
          </p:nvPr>
        </p:nvSpPr>
        <p:spPr>
          <a:xfrm>
            <a:off x="1719470" y="261743"/>
            <a:ext cx="7424529" cy="797749"/>
          </a:xfrm>
        </p:spPr>
        <p:txBody>
          <a:bodyPr/>
          <a:lstStyle/>
          <a:p>
            <a:r>
              <a:rPr lang="en-US" sz="3600" dirty="0"/>
              <a:t>Sample MTSS Teaming Structure </a:t>
            </a:r>
          </a:p>
        </p:txBody>
      </p:sp>
      <p:grpSp>
        <p:nvGrpSpPr>
          <p:cNvPr id="4" name="Google Shape;295;p35" descr="Graphic showing the MTSS Teaming hierarchy. ">
            <a:extLst>
              <a:ext uri="{FF2B5EF4-FFF2-40B4-BE49-F238E27FC236}">
                <a16:creationId xmlns:a16="http://schemas.microsoft.com/office/drawing/2014/main" id="{346C2423-D9BD-7C05-88E0-88182A8AF565}"/>
              </a:ext>
            </a:extLst>
          </p:cNvPr>
          <p:cNvGrpSpPr>
            <a:grpSpLocks noChangeAspect="1"/>
          </p:cNvGrpSpPr>
          <p:nvPr/>
        </p:nvGrpSpPr>
        <p:grpSpPr>
          <a:xfrm>
            <a:off x="249364" y="2019746"/>
            <a:ext cx="8645272" cy="3749040"/>
            <a:chOff x="4631" y="17039"/>
            <a:chExt cx="10506471" cy="4317299"/>
          </a:xfrm>
        </p:grpSpPr>
        <p:sp>
          <p:nvSpPr>
            <p:cNvPr id="5" name="Google Shape;296;p35">
              <a:extLst>
                <a:ext uri="{FF2B5EF4-FFF2-40B4-BE49-F238E27FC236}">
                  <a16:creationId xmlns:a16="http://schemas.microsoft.com/office/drawing/2014/main" id="{F04B34F4-0226-CAA8-F820-7C1C7D37848B}"/>
                </a:ext>
              </a:extLst>
            </p:cNvPr>
            <p:cNvSpPr/>
            <p:nvPr/>
          </p:nvSpPr>
          <p:spPr>
            <a:xfrm>
              <a:off x="4053605" y="2380741"/>
              <a:ext cx="538200" cy="722099"/>
            </a:xfrm>
            <a:custGeom>
              <a:avLst/>
              <a:gdLst/>
              <a:ahLst/>
              <a:cxnLst/>
              <a:rect l="l" t="t" r="r" b="b"/>
              <a:pathLst>
                <a:path w="120000" h="120000" extrusionOk="0">
                  <a:moveTo>
                    <a:pt x="0" y="0"/>
                  </a:moveTo>
                  <a:lnTo>
                    <a:pt x="60000" y="0"/>
                  </a:lnTo>
                  <a:lnTo>
                    <a:pt x="60000" y="120000"/>
                  </a:lnTo>
                  <a:lnTo>
                    <a:pt x="120000" y="120000"/>
                  </a:lnTo>
                </a:path>
              </a:pathLst>
            </a:custGeom>
            <a:noFill/>
            <a:ln w="31750" cap="flat" cmpd="sng">
              <a:solidFill>
                <a:srgbClr val="000000"/>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800"/>
              </a:pPr>
              <a:endParaRPr sz="1350" dirty="0">
                <a:solidFill>
                  <a:srgbClr val="000000"/>
                </a:solidFill>
                <a:latin typeface="Libre Franklin" pitchFamily="2" charset="0"/>
                <a:ea typeface="Calibri"/>
                <a:cs typeface="Calibri"/>
                <a:sym typeface="Calibri"/>
              </a:endParaRPr>
            </a:p>
          </p:txBody>
        </p:sp>
        <p:sp>
          <p:nvSpPr>
            <p:cNvPr id="6" name="Google Shape;297;p35">
              <a:extLst>
                <a:ext uri="{FF2B5EF4-FFF2-40B4-BE49-F238E27FC236}">
                  <a16:creationId xmlns:a16="http://schemas.microsoft.com/office/drawing/2014/main" id="{B34E99D9-E5A4-02AC-2A16-6AB97FCE0C9F}"/>
                </a:ext>
              </a:extLst>
            </p:cNvPr>
            <p:cNvSpPr/>
            <p:nvPr/>
          </p:nvSpPr>
          <p:spPr>
            <a:xfrm rot="10800000" flipH="1">
              <a:off x="7282289" y="1708819"/>
              <a:ext cx="538200" cy="56700"/>
            </a:xfrm>
            <a:custGeom>
              <a:avLst/>
              <a:gdLst/>
              <a:ahLst/>
              <a:cxnLst/>
              <a:rect l="l" t="t" r="r" b="b"/>
              <a:pathLst>
                <a:path w="120000" h="120000" extrusionOk="0">
                  <a:moveTo>
                    <a:pt x="0" y="60000"/>
                  </a:moveTo>
                  <a:lnTo>
                    <a:pt x="120000" y="60000"/>
                  </a:lnTo>
                </a:path>
              </a:pathLst>
            </a:custGeom>
            <a:noFill/>
            <a:ln w="31750" cap="flat" cmpd="sng">
              <a:solidFill>
                <a:srgbClr val="000000"/>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800"/>
              </a:pPr>
              <a:endParaRPr sz="1350" dirty="0">
                <a:solidFill>
                  <a:srgbClr val="000000"/>
                </a:solidFill>
                <a:latin typeface="Libre Franklin" pitchFamily="2" charset="0"/>
                <a:ea typeface="Calibri"/>
                <a:cs typeface="Calibri"/>
                <a:sym typeface="Calibri"/>
              </a:endParaRPr>
            </a:p>
          </p:txBody>
        </p:sp>
        <p:sp>
          <p:nvSpPr>
            <p:cNvPr id="7" name="Google Shape;298;p35">
              <a:extLst>
                <a:ext uri="{FF2B5EF4-FFF2-40B4-BE49-F238E27FC236}">
                  <a16:creationId xmlns:a16="http://schemas.microsoft.com/office/drawing/2014/main" id="{CC84663B-5D6D-DFCE-6A59-74F957D5602C}"/>
                </a:ext>
              </a:extLst>
            </p:cNvPr>
            <p:cNvSpPr/>
            <p:nvPr/>
          </p:nvSpPr>
          <p:spPr>
            <a:xfrm>
              <a:off x="4053605" y="1667382"/>
              <a:ext cx="538200" cy="512699"/>
            </a:xfrm>
            <a:custGeom>
              <a:avLst/>
              <a:gdLst/>
              <a:ahLst/>
              <a:cxnLst/>
              <a:rect l="l" t="t" r="r" b="b"/>
              <a:pathLst>
                <a:path w="120000" h="120000" extrusionOk="0">
                  <a:moveTo>
                    <a:pt x="0" y="120000"/>
                  </a:moveTo>
                  <a:lnTo>
                    <a:pt x="60000" y="120000"/>
                  </a:lnTo>
                  <a:lnTo>
                    <a:pt x="60000" y="0"/>
                  </a:lnTo>
                  <a:lnTo>
                    <a:pt x="120000" y="0"/>
                  </a:lnTo>
                </a:path>
              </a:pathLst>
            </a:custGeom>
            <a:noFill/>
            <a:ln w="31750" cap="flat" cmpd="sng">
              <a:solidFill>
                <a:srgbClr val="000000"/>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800"/>
              </a:pPr>
              <a:endParaRPr sz="1350" dirty="0">
                <a:solidFill>
                  <a:srgbClr val="000000"/>
                </a:solidFill>
                <a:latin typeface="Libre Franklin" pitchFamily="2" charset="0"/>
                <a:ea typeface="Calibri"/>
                <a:cs typeface="Calibri"/>
                <a:sym typeface="Calibri"/>
              </a:endParaRPr>
            </a:p>
          </p:txBody>
        </p:sp>
        <p:sp>
          <p:nvSpPr>
            <p:cNvPr id="8" name="Google Shape;299;p35">
              <a:extLst>
                <a:ext uri="{FF2B5EF4-FFF2-40B4-BE49-F238E27FC236}">
                  <a16:creationId xmlns:a16="http://schemas.microsoft.com/office/drawing/2014/main" id="{315BF42A-CA1F-7C10-850D-14DC5220A0CD}"/>
                </a:ext>
              </a:extLst>
            </p:cNvPr>
            <p:cNvSpPr/>
            <p:nvPr/>
          </p:nvSpPr>
          <p:spPr>
            <a:xfrm>
              <a:off x="7282289" y="591895"/>
              <a:ext cx="538200" cy="91500"/>
            </a:xfrm>
            <a:custGeom>
              <a:avLst/>
              <a:gdLst/>
              <a:ahLst/>
              <a:cxnLst/>
              <a:rect l="l" t="t" r="r" b="b"/>
              <a:pathLst>
                <a:path w="120000" h="120000" extrusionOk="0">
                  <a:moveTo>
                    <a:pt x="0" y="60000"/>
                  </a:moveTo>
                  <a:lnTo>
                    <a:pt x="120000" y="60000"/>
                  </a:lnTo>
                </a:path>
              </a:pathLst>
            </a:custGeom>
            <a:noFill/>
            <a:ln w="31750" cap="flat" cmpd="sng">
              <a:solidFill>
                <a:srgbClr val="000000"/>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800"/>
              </a:pPr>
              <a:endParaRPr sz="1350" dirty="0">
                <a:solidFill>
                  <a:srgbClr val="000000"/>
                </a:solidFill>
                <a:latin typeface="Libre Franklin" pitchFamily="2" charset="0"/>
                <a:ea typeface="Calibri"/>
                <a:cs typeface="Calibri"/>
                <a:sym typeface="Calibri"/>
              </a:endParaRPr>
            </a:p>
          </p:txBody>
        </p:sp>
        <p:sp>
          <p:nvSpPr>
            <p:cNvPr id="9" name="Google Shape;300;p35">
              <a:extLst>
                <a:ext uri="{FF2B5EF4-FFF2-40B4-BE49-F238E27FC236}">
                  <a16:creationId xmlns:a16="http://schemas.microsoft.com/office/drawing/2014/main" id="{42E992C2-BD3A-6F6C-BC07-2962660B6D12}"/>
                </a:ext>
              </a:extLst>
            </p:cNvPr>
            <p:cNvSpPr/>
            <p:nvPr/>
          </p:nvSpPr>
          <p:spPr>
            <a:xfrm>
              <a:off x="4053605" y="637614"/>
              <a:ext cx="538200" cy="1538099"/>
            </a:xfrm>
            <a:custGeom>
              <a:avLst/>
              <a:gdLst/>
              <a:ahLst/>
              <a:cxnLst/>
              <a:rect l="l" t="t" r="r" b="b"/>
              <a:pathLst>
                <a:path w="120000" h="120000" extrusionOk="0">
                  <a:moveTo>
                    <a:pt x="0" y="120000"/>
                  </a:moveTo>
                  <a:lnTo>
                    <a:pt x="60000" y="120000"/>
                  </a:lnTo>
                  <a:lnTo>
                    <a:pt x="60000" y="0"/>
                  </a:lnTo>
                  <a:lnTo>
                    <a:pt x="120000" y="0"/>
                  </a:lnTo>
                </a:path>
              </a:pathLst>
            </a:custGeom>
            <a:noFill/>
            <a:ln w="31750" cap="flat" cmpd="sng">
              <a:solidFill>
                <a:srgbClr val="000000"/>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800"/>
              </a:pPr>
              <a:endParaRPr sz="1350" dirty="0">
                <a:solidFill>
                  <a:srgbClr val="000000"/>
                </a:solidFill>
                <a:latin typeface="Libre Franklin" pitchFamily="2" charset="0"/>
                <a:ea typeface="Calibri"/>
                <a:cs typeface="Calibri"/>
                <a:sym typeface="Calibri"/>
              </a:endParaRPr>
            </a:p>
          </p:txBody>
        </p:sp>
        <p:sp>
          <p:nvSpPr>
            <p:cNvPr id="10" name="Google Shape;301;p35">
              <a:extLst>
                <a:ext uri="{FF2B5EF4-FFF2-40B4-BE49-F238E27FC236}">
                  <a16:creationId xmlns:a16="http://schemas.microsoft.com/office/drawing/2014/main" id="{5F4EB8A7-AEE7-B638-0F49-F93876FD2498}"/>
                </a:ext>
              </a:extLst>
            </p:cNvPr>
            <p:cNvSpPr/>
            <p:nvPr/>
          </p:nvSpPr>
          <p:spPr>
            <a:xfrm>
              <a:off x="824925" y="2129948"/>
              <a:ext cx="538200" cy="91500"/>
            </a:xfrm>
            <a:custGeom>
              <a:avLst/>
              <a:gdLst/>
              <a:ahLst/>
              <a:cxnLst/>
              <a:rect l="l" t="t" r="r" b="b"/>
              <a:pathLst>
                <a:path w="120000" h="120000" extrusionOk="0">
                  <a:moveTo>
                    <a:pt x="0" y="60000"/>
                  </a:moveTo>
                  <a:lnTo>
                    <a:pt x="120000" y="60000"/>
                  </a:lnTo>
                </a:path>
              </a:pathLst>
            </a:custGeom>
            <a:noFill/>
            <a:ln w="31750" cap="flat" cmpd="sng">
              <a:solidFill>
                <a:srgbClr val="000000"/>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800"/>
              </a:pPr>
              <a:endParaRPr sz="1350" dirty="0">
                <a:solidFill>
                  <a:srgbClr val="000000"/>
                </a:solidFill>
                <a:latin typeface="Libre Franklin" pitchFamily="2" charset="0"/>
                <a:ea typeface="Calibri"/>
                <a:cs typeface="Calibri"/>
                <a:sym typeface="Calibri"/>
              </a:endParaRPr>
            </a:p>
          </p:txBody>
        </p:sp>
        <p:sp>
          <p:nvSpPr>
            <p:cNvPr id="11" name="Google Shape;302;p35">
              <a:extLst>
                <a:ext uri="{FF2B5EF4-FFF2-40B4-BE49-F238E27FC236}">
                  <a16:creationId xmlns:a16="http://schemas.microsoft.com/office/drawing/2014/main" id="{876AE860-7A32-D3A0-F78B-5C18A3D144F4}"/>
                </a:ext>
              </a:extLst>
            </p:cNvPr>
            <p:cNvSpPr/>
            <p:nvPr/>
          </p:nvSpPr>
          <p:spPr>
            <a:xfrm rot="16200000">
              <a:off x="-1743918" y="1765589"/>
              <a:ext cx="4317299" cy="820200"/>
            </a:xfrm>
            <a:prstGeom prst="rect">
              <a:avLst/>
            </a:prstGeom>
            <a:noFill/>
            <a:ln w="31750" cap="flat" cmpd="sng">
              <a:solidFill>
                <a:srgbClr val="000000"/>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800"/>
              </a:pPr>
              <a:endParaRPr sz="1350" dirty="0">
                <a:solidFill>
                  <a:srgbClr val="000000"/>
                </a:solidFill>
                <a:latin typeface="Libre Franklin" pitchFamily="2" charset="0"/>
                <a:ea typeface="Calibri"/>
                <a:cs typeface="Calibri"/>
                <a:sym typeface="Calibri"/>
              </a:endParaRPr>
            </a:p>
          </p:txBody>
        </p:sp>
        <p:sp>
          <p:nvSpPr>
            <p:cNvPr id="12" name="Google Shape;303;p35">
              <a:extLst>
                <a:ext uri="{FF2B5EF4-FFF2-40B4-BE49-F238E27FC236}">
                  <a16:creationId xmlns:a16="http://schemas.microsoft.com/office/drawing/2014/main" id="{C2C13280-828B-337C-ACD0-0B0B0539698A}"/>
                </a:ext>
              </a:extLst>
            </p:cNvPr>
            <p:cNvSpPr txBox="1"/>
            <p:nvPr/>
          </p:nvSpPr>
          <p:spPr>
            <a:xfrm rot="16200000">
              <a:off x="-1743919" y="1765589"/>
              <a:ext cx="4317299" cy="820200"/>
            </a:xfrm>
            <a:prstGeom prst="rect">
              <a:avLst/>
            </a:prstGeom>
            <a:solidFill>
              <a:schemeClr val="accent1">
                <a:lumMod val="20000"/>
                <a:lumOff val="80000"/>
              </a:schemeClr>
            </a:solidFill>
            <a:ln w="31750" cap="flat" cmpd="sng">
              <a:solidFill>
                <a:srgbClr val="000000"/>
              </a:solidFill>
              <a:prstDash val="solid"/>
              <a:round/>
              <a:headEnd type="none" w="sm" len="sm"/>
              <a:tailEnd type="none" w="sm" len="sm"/>
            </a:ln>
          </p:spPr>
          <p:txBody>
            <a:bodyPr spcFirstLastPara="1" wrap="square" lIns="6656" tIns="6656" rIns="6656" bIns="6656" anchor="ctr" anchorCtr="0">
              <a:noAutofit/>
            </a:bodyPr>
            <a:lstStyle/>
            <a:p>
              <a:pPr algn="ctr">
                <a:lnSpc>
                  <a:spcPct val="90000"/>
                </a:lnSpc>
                <a:buClr>
                  <a:srgbClr val="FFFFFF"/>
                </a:buClr>
                <a:buSzPts val="1400"/>
              </a:pPr>
              <a:r>
                <a:rPr lang="en" sz="2100" dirty="0">
                  <a:solidFill>
                    <a:srgbClr val="000000"/>
                  </a:solidFill>
                  <a:latin typeface="Libre Franklin" pitchFamily="2" charset="0"/>
                  <a:ea typeface="Calibri"/>
                  <a:cs typeface="Calibri"/>
                  <a:sym typeface="Calibri"/>
                </a:rPr>
                <a:t>District Leadership Team</a:t>
              </a:r>
              <a:endParaRPr sz="2700" dirty="0">
                <a:solidFill>
                  <a:srgbClr val="000000"/>
                </a:solidFill>
                <a:latin typeface="Libre Franklin" pitchFamily="2" charset="0"/>
                <a:ea typeface="Calibri"/>
                <a:cs typeface="Calibri"/>
                <a:sym typeface="Calibri"/>
              </a:endParaRPr>
            </a:p>
          </p:txBody>
        </p:sp>
        <p:sp>
          <p:nvSpPr>
            <p:cNvPr id="13" name="Google Shape;304;p35">
              <a:extLst>
                <a:ext uri="{FF2B5EF4-FFF2-40B4-BE49-F238E27FC236}">
                  <a16:creationId xmlns:a16="http://schemas.microsoft.com/office/drawing/2014/main" id="{2E3DACD4-3F5A-B781-6E6B-0679CCC3BAAB}"/>
                </a:ext>
              </a:extLst>
            </p:cNvPr>
            <p:cNvSpPr txBox="1"/>
            <p:nvPr/>
          </p:nvSpPr>
          <p:spPr>
            <a:xfrm>
              <a:off x="1373771" y="1195397"/>
              <a:ext cx="2690700" cy="1869000"/>
            </a:xfrm>
            <a:prstGeom prst="rect">
              <a:avLst/>
            </a:prstGeom>
            <a:solidFill>
              <a:schemeClr val="accent1">
                <a:lumMod val="20000"/>
                <a:lumOff val="80000"/>
              </a:schemeClr>
            </a:solidFill>
            <a:ln w="31750" cap="flat" cmpd="sng">
              <a:solidFill>
                <a:srgbClr val="000000"/>
              </a:solidFill>
              <a:prstDash val="solid"/>
              <a:round/>
              <a:headEnd type="none" w="sm" len="sm"/>
              <a:tailEnd type="none" w="sm" len="sm"/>
            </a:ln>
          </p:spPr>
          <p:txBody>
            <a:bodyPr spcFirstLastPara="1" wrap="square" lIns="7613" tIns="7613" rIns="7613" bIns="7613" anchor="ctr" anchorCtr="0">
              <a:noAutofit/>
            </a:bodyPr>
            <a:lstStyle/>
            <a:p>
              <a:pPr algn="ctr">
                <a:lnSpc>
                  <a:spcPct val="90000"/>
                </a:lnSpc>
                <a:buClr>
                  <a:srgbClr val="FFFFFF"/>
                </a:buClr>
                <a:buSzPts val="1600"/>
              </a:pPr>
              <a:r>
                <a:rPr lang="en" sz="1500" dirty="0">
                  <a:solidFill>
                    <a:srgbClr val="000000"/>
                  </a:solidFill>
                  <a:latin typeface="Libre Franklin" pitchFamily="2" charset="0"/>
                  <a:ea typeface="Calibri"/>
                  <a:cs typeface="Calibri"/>
                  <a:sym typeface="Calibri"/>
                </a:rPr>
                <a:t>MTSS Committee </a:t>
              </a:r>
              <a:endParaRPr sz="1350" dirty="0">
                <a:latin typeface="Libre Franklin" pitchFamily="2" charset="0"/>
              </a:endParaRPr>
            </a:p>
            <a:p>
              <a:pPr algn="ctr">
                <a:lnSpc>
                  <a:spcPct val="90000"/>
                </a:lnSpc>
                <a:buClr>
                  <a:srgbClr val="FFFFFF"/>
                </a:buClr>
                <a:buSzPts val="1600"/>
              </a:pPr>
              <a:r>
                <a:rPr lang="en" sz="1500" dirty="0">
                  <a:solidFill>
                    <a:srgbClr val="000000"/>
                  </a:solidFill>
                  <a:latin typeface="Libre Franklin" pitchFamily="2" charset="0"/>
                  <a:ea typeface="Calibri"/>
                  <a:cs typeface="Calibri"/>
                  <a:sym typeface="Calibri"/>
                </a:rPr>
                <a:t>(enacts district MTSS goals)</a:t>
              </a:r>
              <a:endParaRPr dirty="0">
                <a:solidFill>
                  <a:srgbClr val="000000"/>
                </a:solidFill>
                <a:latin typeface="Libre Franklin" pitchFamily="2" charset="0"/>
                <a:ea typeface="Calibri"/>
                <a:cs typeface="Calibri"/>
                <a:sym typeface="Calibri"/>
              </a:endParaRPr>
            </a:p>
          </p:txBody>
        </p:sp>
        <p:sp>
          <p:nvSpPr>
            <p:cNvPr id="14" name="Google Shape;305;p35">
              <a:extLst>
                <a:ext uri="{FF2B5EF4-FFF2-40B4-BE49-F238E27FC236}">
                  <a16:creationId xmlns:a16="http://schemas.microsoft.com/office/drawing/2014/main" id="{281A4768-7F81-11B6-119F-0AB60D98D760}"/>
                </a:ext>
              </a:extLst>
            </p:cNvPr>
            <p:cNvSpPr/>
            <p:nvPr/>
          </p:nvSpPr>
          <p:spPr>
            <a:xfrm>
              <a:off x="4591720" y="227467"/>
              <a:ext cx="2690700" cy="820200"/>
            </a:xfrm>
            <a:prstGeom prst="rect">
              <a:avLst/>
            </a:prstGeom>
            <a:noFill/>
            <a:ln w="31750" cap="flat" cmpd="sng">
              <a:solidFill>
                <a:srgbClr val="000000"/>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800"/>
              </a:pPr>
              <a:endParaRPr sz="1350" dirty="0">
                <a:solidFill>
                  <a:srgbClr val="000000"/>
                </a:solidFill>
                <a:latin typeface="Libre Franklin" pitchFamily="2" charset="0"/>
                <a:ea typeface="Calibri"/>
                <a:cs typeface="Calibri"/>
                <a:sym typeface="Calibri"/>
              </a:endParaRPr>
            </a:p>
          </p:txBody>
        </p:sp>
        <p:sp>
          <p:nvSpPr>
            <p:cNvPr id="15" name="Google Shape;306;p35">
              <a:extLst>
                <a:ext uri="{FF2B5EF4-FFF2-40B4-BE49-F238E27FC236}">
                  <a16:creationId xmlns:a16="http://schemas.microsoft.com/office/drawing/2014/main" id="{8DBD28CB-1FC3-014F-7BFF-90D2ECA5640A}"/>
                </a:ext>
              </a:extLst>
            </p:cNvPr>
            <p:cNvSpPr txBox="1"/>
            <p:nvPr/>
          </p:nvSpPr>
          <p:spPr>
            <a:xfrm>
              <a:off x="4591720" y="227467"/>
              <a:ext cx="2690700" cy="820200"/>
            </a:xfrm>
            <a:prstGeom prst="rect">
              <a:avLst/>
            </a:prstGeom>
            <a:solidFill>
              <a:schemeClr val="accent1">
                <a:lumMod val="20000"/>
                <a:lumOff val="80000"/>
              </a:schemeClr>
            </a:solidFill>
            <a:ln w="31750" cap="flat" cmpd="sng">
              <a:solidFill>
                <a:srgbClr val="000000"/>
              </a:solidFill>
              <a:prstDash val="solid"/>
              <a:round/>
              <a:headEnd type="none" w="sm" len="sm"/>
              <a:tailEnd type="none" w="sm" len="sm"/>
            </a:ln>
          </p:spPr>
          <p:txBody>
            <a:bodyPr spcFirstLastPara="1" wrap="square" lIns="7613" tIns="7613" rIns="7613" bIns="7613" anchor="ctr" anchorCtr="0">
              <a:noAutofit/>
            </a:bodyPr>
            <a:lstStyle/>
            <a:p>
              <a:pPr algn="ctr">
                <a:lnSpc>
                  <a:spcPct val="90000"/>
                </a:lnSpc>
                <a:buClr>
                  <a:srgbClr val="FFFFFF"/>
                </a:buClr>
                <a:buSzPts val="1600"/>
              </a:pPr>
              <a:r>
                <a:rPr lang="en" sz="1200">
                  <a:solidFill>
                    <a:srgbClr val="000000"/>
                  </a:solidFill>
                  <a:latin typeface="Libre Franklin" pitchFamily="2" charset="0"/>
                  <a:ea typeface="Calibri"/>
                  <a:cs typeface="Calibri"/>
                  <a:sym typeface="Calibri"/>
                </a:rPr>
                <a:t>Tier 1 Committee</a:t>
              </a:r>
              <a:endParaRPr sz="1350" dirty="0">
                <a:solidFill>
                  <a:srgbClr val="000000"/>
                </a:solidFill>
                <a:latin typeface="Libre Franklin" pitchFamily="2" charset="0"/>
                <a:ea typeface="Calibri"/>
                <a:cs typeface="Calibri"/>
                <a:sym typeface="Calibri"/>
              </a:endParaRPr>
            </a:p>
          </p:txBody>
        </p:sp>
        <p:sp>
          <p:nvSpPr>
            <p:cNvPr id="16" name="Google Shape;307;p35">
              <a:extLst>
                <a:ext uri="{FF2B5EF4-FFF2-40B4-BE49-F238E27FC236}">
                  <a16:creationId xmlns:a16="http://schemas.microsoft.com/office/drawing/2014/main" id="{E6415CFF-9F1A-DE62-0C74-F21C275B94D4}"/>
                </a:ext>
              </a:extLst>
            </p:cNvPr>
            <p:cNvSpPr/>
            <p:nvPr/>
          </p:nvSpPr>
          <p:spPr>
            <a:xfrm>
              <a:off x="7820402" y="227467"/>
              <a:ext cx="2690700" cy="820200"/>
            </a:xfrm>
            <a:prstGeom prst="rect">
              <a:avLst/>
            </a:prstGeom>
            <a:noFill/>
            <a:ln w="31750" cap="flat" cmpd="sng">
              <a:solidFill>
                <a:srgbClr val="000000"/>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800"/>
              </a:pPr>
              <a:endParaRPr sz="1350" dirty="0">
                <a:solidFill>
                  <a:srgbClr val="000000"/>
                </a:solidFill>
                <a:latin typeface="Libre Franklin" pitchFamily="2" charset="0"/>
                <a:ea typeface="Calibri"/>
                <a:cs typeface="Calibri"/>
                <a:sym typeface="Calibri"/>
              </a:endParaRPr>
            </a:p>
          </p:txBody>
        </p:sp>
        <p:sp>
          <p:nvSpPr>
            <p:cNvPr id="17" name="Google Shape;308;p35">
              <a:extLst>
                <a:ext uri="{FF2B5EF4-FFF2-40B4-BE49-F238E27FC236}">
                  <a16:creationId xmlns:a16="http://schemas.microsoft.com/office/drawing/2014/main" id="{6A2BBF99-8965-8EE1-CE0E-792578853C6C}"/>
                </a:ext>
              </a:extLst>
            </p:cNvPr>
            <p:cNvSpPr txBox="1"/>
            <p:nvPr/>
          </p:nvSpPr>
          <p:spPr>
            <a:xfrm>
              <a:off x="7820402" y="227467"/>
              <a:ext cx="2690700" cy="820200"/>
            </a:xfrm>
            <a:prstGeom prst="rect">
              <a:avLst/>
            </a:prstGeom>
            <a:solidFill>
              <a:schemeClr val="accent1">
                <a:lumMod val="20000"/>
                <a:lumOff val="80000"/>
              </a:schemeClr>
            </a:solidFill>
            <a:ln w="31750" cap="flat" cmpd="sng">
              <a:solidFill>
                <a:srgbClr val="000000"/>
              </a:solidFill>
              <a:prstDash val="solid"/>
              <a:round/>
              <a:headEnd type="none" w="sm" len="sm"/>
              <a:tailEnd type="none" w="sm" len="sm"/>
            </a:ln>
          </p:spPr>
          <p:txBody>
            <a:bodyPr spcFirstLastPara="1" wrap="square" lIns="7613" tIns="7613" rIns="7613" bIns="7613" anchor="ctr" anchorCtr="0">
              <a:noAutofit/>
            </a:bodyPr>
            <a:lstStyle/>
            <a:p>
              <a:pPr algn="ctr">
                <a:lnSpc>
                  <a:spcPct val="90000"/>
                </a:lnSpc>
                <a:buClr>
                  <a:srgbClr val="FFFFFF"/>
                </a:buClr>
                <a:buSzPts val="1600"/>
              </a:pPr>
              <a:r>
                <a:rPr lang="en" sz="1200">
                  <a:solidFill>
                    <a:srgbClr val="000000"/>
                  </a:solidFill>
                  <a:latin typeface="Libre Franklin" pitchFamily="2" charset="0"/>
                  <a:ea typeface="Calibri"/>
                  <a:cs typeface="Calibri"/>
                  <a:sym typeface="Calibri"/>
                </a:rPr>
                <a:t>Tier 1 Administrators &amp; </a:t>
              </a:r>
              <a:endParaRPr sz="1350" dirty="0">
                <a:latin typeface="Libre Franklin" pitchFamily="2" charset="0"/>
              </a:endParaRPr>
            </a:p>
            <a:p>
              <a:pPr algn="ctr">
                <a:lnSpc>
                  <a:spcPct val="90000"/>
                </a:lnSpc>
                <a:buClr>
                  <a:srgbClr val="FFFFFF"/>
                </a:buClr>
                <a:buSzPts val="1600"/>
              </a:pPr>
              <a:r>
                <a:rPr lang="en" sz="1200">
                  <a:solidFill>
                    <a:srgbClr val="000000"/>
                  </a:solidFill>
                  <a:latin typeface="Libre Franklin" pitchFamily="2" charset="0"/>
                  <a:ea typeface="Calibri"/>
                  <a:cs typeface="Calibri"/>
                  <a:sym typeface="Calibri"/>
                </a:rPr>
                <a:t>Team Leaders </a:t>
              </a:r>
              <a:endParaRPr sz="1350" dirty="0">
                <a:solidFill>
                  <a:srgbClr val="000000"/>
                </a:solidFill>
                <a:latin typeface="Libre Franklin" pitchFamily="2" charset="0"/>
                <a:ea typeface="Calibri"/>
                <a:cs typeface="Calibri"/>
                <a:sym typeface="Calibri"/>
              </a:endParaRPr>
            </a:p>
          </p:txBody>
        </p:sp>
        <p:sp>
          <p:nvSpPr>
            <p:cNvPr id="18" name="Google Shape;309;p35">
              <a:extLst>
                <a:ext uri="{FF2B5EF4-FFF2-40B4-BE49-F238E27FC236}">
                  <a16:creationId xmlns:a16="http://schemas.microsoft.com/office/drawing/2014/main" id="{922510A4-7BE7-A758-F232-954A823FF8AF}"/>
                </a:ext>
              </a:extLst>
            </p:cNvPr>
            <p:cNvSpPr txBox="1"/>
            <p:nvPr/>
          </p:nvSpPr>
          <p:spPr>
            <a:xfrm>
              <a:off x="4591720" y="1371707"/>
              <a:ext cx="2690700" cy="820200"/>
            </a:xfrm>
            <a:prstGeom prst="rect">
              <a:avLst/>
            </a:prstGeom>
            <a:solidFill>
              <a:schemeClr val="accent1">
                <a:lumMod val="20000"/>
                <a:lumOff val="80000"/>
              </a:schemeClr>
            </a:solidFill>
            <a:ln w="31750" cap="flat" cmpd="sng">
              <a:solidFill>
                <a:srgbClr val="000000"/>
              </a:solidFill>
              <a:prstDash val="solid"/>
              <a:round/>
              <a:headEnd type="none" w="sm" len="sm"/>
              <a:tailEnd type="none" w="sm" len="sm"/>
            </a:ln>
          </p:spPr>
          <p:txBody>
            <a:bodyPr spcFirstLastPara="1" wrap="square" lIns="7613" tIns="7613" rIns="7613" bIns="7613" anchor="ctr" anchorCtr="0">
              <a:noAutofit/>
            </a:bodyPr>
            <a:lstStyle/>
            <a:p>
              <a:pPr algn="ctr">
                <a:lnSpc>
                  <a:spcPct val="90000"/>
                </a:lnSpc>
              </a:pPr>
              <a:r>
                <a:rPr lang="en" sz="1200" dirty="0">
                  <a:solidFill>
                    <a:srgbClr val="000000"/>
                  </a:solidFill>
                  <a:latin typeface="Libre Franklin" pitchFamily="2" charset="0"/>
                  <a:ea typeface="Calibri"/>
                  <a:cs typeface="Calibri"/>
                  <a:sym typeface="Calibri"/>
                </a:rPr>
                <a:t> Screening Implementation Committee</a:t>
              </a:r>
              <a:endParaRPr sz="1200" dirty="0">
                <a:solidFill>
                  <a:srgbClr val="000000"/>
                </a:solidFill>
                <a:latin typeface="Libre Franklin" pitchFamily="2" charset="0"/>
                <a:ea typeface="Calibri"/>
                <a:cs typeface="Calibri"/>
                <a:sym typeface="Calibri"/>
              </a:endParaRPr>
            </a:p>
          </p:txBody>
        </p:sp>
        <p:sp>
          <p:nvSpPr>
            <p:cNvPr id="19" name="Google Shape;310;p35">
              <a:extLst>
                <a:ext uri="{FF2B5EF4-FFF2-40B4-BE49-F238E27FC236}">
                  <a16:creationId xmlns:a16="http://schemas.microsoft.com/office/drawing/2014/main" id="{7418CE97-888B-42E4-C5A1-6D1738CD67F9}"/>
                </a:ext>
              </a:extLst>
            </p:cNvPr>
            <p:cNvSpPr/>
            <p:nvPr/>
          </p:nvSpPr>
          <p:spPr>
            <a:xfrm>
              <a:off x="7820402" y="1252836"/>
              <a:ext cx="2690700" cy="820200"/>
            </a:xfrm>
            <a:prstGeom prst="rect">
              <a:avLst/>
            </a:prstGeom>
            <a:noFill/>
            <a:ln w="31750" cap="flat" cmpd="sng">
              <a:solidFill>
                <a:srgbClr val="000000"/>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800"/>
              </a:pPr>
              <a:endParaRPr sz="1350" dirty="0">
                <a:solidFill>
                  <a:srgbClr val="000000"/>
                </a:solidFill>
                <a:latin typeface="Libre Franklin" pitchFamily="2" charset="0"/>
                <a:ea typeface="Calibri"/>
                <a:cs typeface="Calibri"/>
                <a:sym typeface="Calibri"/>
              </a:endParaRPr>
            </a:p>
          </p:txBody>
        </p:sp>
        <p:sp>
          <p:nvSpPr>
            <p:cNvPr id="20" name="Google Shape;311;p35">
              <a:extLst>
                <a:ext uri="{FF2B5EF4-FFF2-40B4-BE49-F238E27FC236}">
                  <a16:creationId xmlns:a16="http://schemas.microsoft.com/office/drawing/2014/main" id="{EA3095A0-883A-4F5B-8BF6-AE094EA60D7F}"/>
                </a:ext>
              </a:extLst>
            </p:cNvPr>
            <p:cNvSpPr txBox="1"/>
            <p:nvPr/>
          </p:nvSpPr>
          <p:spPr>
            <a:xfrm>
              <a:off x="7820402" y="1252837"/>
              <a:ext cx="2690700" cy="820200"/>
            </a:xfrm>
            <a:prstGeom prst="rect">
              <a:avLst/>
            </a:prstGeom>
            <a:solidFill>
              <a:schemeClr val="accent1">
                <a:lumMod val="20000"/>
                <a:lumOff val="80000"/>
              </a:schemeClr>
            </a:solidFill>
            <a:ln w="31750" cap="flat" cmpd="sng">
              <a:solidFill>
                <a:srgbClr val="000000"/>
              </a:solidFill>
              <a:prstDash val="solid"/>
              <a:round/>
              <a:headEnd type="none" w="sm" len="sm"/>
              <a:tailEnd type="none" w="sm" len="sm"/>
            </a:ln>
          </p:spPr>
          <p:txBody>
            <a:bodyPr spcFirstLastPara="1" wrap="square" lIns="7613" tIns="7613" rIns="7613" bIns="7613" anchor="ctr" anchorCtr="0">
              <a:noAutofit/>
            </a:bodyPr>
            <a:lstStyle/>
            <a:p>
              <a:pPr algn="ctr">
                <a:lnSpc>
                  <a:spcPct val="90000"/>
                </a:lnSpc>
                <a:buClr>
                  <a:srgbClr val="FFFFFF"/>
                </a:buClr>
                <a:buSzPts val="1600"/>
              </a:pPr>
              <a:r>
                <a:rPr lang="en" sz="1200">
                  <a:solidFill>
                    <a:srgbClr val="000000"/>
                  </a:solidFill>
                  <a:latin typeface="Libre Franklin" pitchFamily="2" charset="0"/>
                  <a:ea typeface="Calibri"/>
                  <a:cs typeface="Calibri"/>
                  <a:sym typeface="Calibri"/>
                </a:rPr>
                <a:t>Universal Screening Coordinators &amp; Data Analysts</a:t>
              </a:r>
              <a:endParaRPr sz="1350" dirty="0">
                <a:solidFill>
                  <a:srgbClr val="000000"/>
                </a:solidFill>
                <a:latin typeface="Libre Franklin" pitchFamily="2" charset="0"/>
                <a:ea typeface="Calibri"/>
                <a:cs typeface="Calibri"/>
                <a:sym typeface="Calibri"/>
              </a:endParaRPr>
            </a:p>
          </p:txBody>
        </p:sp>
        <p:sp>
          <p:nvSpPr>
            <p:cNvPr id="21" name="Google Shape;312;p35">
              <a:extLst>
                <a:ext uri="{FF2B5EF4-FFF2-40B4-BE49-F238E27FC236}">
                  <a16:creationId xmlns:a16="http://schemas.microsoft.com/office/drawing/2014/main" id="{BF8CFF2F-6E5C-DE3A-C4A9-1B09CA133EF8}"/>
                </a:ext>
              </a:extLst>
            </p:cNvPr>
            <p:cNvSpPr txBox="1"/>
            <p:nvPr/>
          </p:nvSpPr>
          <p:spPr>
            <a:xfrm>
              <a:off x="4591720" y="2655874"/>
              <a:ext cx="2690700" cy="820200"/>
            </a:xfrm>
            <a:prstGeom prst="rect">
              <a:avLst/>
            </a:prstGeom>
            <a:solidFill>
              <a:schemeClr val="accent1">
                <a:lumMod val="20000"/>
                <a:lumOff val="80000"/>
              </a:schemeClr>
            </a:solidFill>
            <a:ln w="31750" cap="flat" cmpd="sng">
              <a:solidFill>
                <a:srgbClr val="000000"/>
              </a:solidFill>
              <a:prstDash val="solid"/>
              <a:round/>
              <a:headEnd type="none" w="sm" len="sm"/>
              <a:tailEnd type="none" w="sm" len="sm"/>
            </a:ln>
          </p:spPr>
          <p:txBody>
            <a:bodyPr spcFirstLastPara="1" wrap="square" lIns="7613" tIns="7613" rIns="7613" bIns="7613" anchor="ctr" anchorCtr="0">
              <a:noAutofit/>
            </a:bodyPr>
            <a:lstStyle/>
            <a:p>
              <a:pPr algn="ctr">
                <a:lnSpc>
                  <a:spcPct val="90000"/>
                </a:lnSpc>
                <a:buClr>
                  <a:srgbClr val="FFFFFF"/>
                </a:buClr>
                <a:buSzPts val="1600"/>
              </a:pPr>
              <a:r>
                <a:rPr lang="en" sz="1200">
                  <a:solidFill>
                    <a:srgbClr val="000000"/>
                  </a:solidFill>
                  <a:latin typeface="Libre Franklin" pitchFamily="2" charset="0"/>
                  <a:ea typeface="Calibri"/>
                  <a:cs typeface="Calibri"/>
                  <a:sym typeface="Calibri"/>
                </a:rPr>
                <a:t>Advanced Tiers Committee</a:t>
              </a:r>
              <a:endParaRPr sz="1350" dirty="0">
                <a:solidFill>
                  <a:srgbClr val="000000"/>
                </a:solidFill>
                <a:latin typeface="Libre Franklin" pitchFamily="2" charset="0"/>
                <a:ea typeface="Calibri"/>
                <a:cs typeface="Calibri"/>
                <a:sym typeface="Calibri"/>
              </a:endParaRPr>
            </a:p>
          </p:txBody>
        </p:sp>
      </p:grpSp>
    </p:spTree>
    <p:extLst>
      <p:ext uri="{BB962C8B-B14F-4D97-AF65-F5344CB8AC3E}">
        <p14:creationId xmlns:p14="http://schemas.microsoft.com/office/powerpoint/2010/main" val="114747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BD34-A7C8-5520-5545-4F0807EACE8A}"/>
              </a:ext>
            </a:extLst>
          </p:cNvPr>
          <p:cNvSpPr>
            <a:spLocks noGrp="1"/>
          </p:cNvSpPr>
          <p:nvPr>
            <p:ph type="title"/>
          </p:nvPr>
        </p:nvSpPr>
        <p:spPr>
          <a:xfrm>
            <a:off x="1719470" y="261743"/>
            <a:ext cx="7424529" cy="797749"/>
          </a:xfrm>
        </p:spPr>
        <p:txBody>
          <a:bodyPr/>
          <a:lstStyle/>
          <a:p>
            <a:r>
              <a:rPr lang="en-US" sz="3200" dirty="0"/>
              <a:t>Purpose, Functions, Authority:</a:t>
            </a:r>
            <a:br>
              <a:rPr lang="en-US" sz="3200" dirty="0"/>
            </a:br>
            <a:r>
              <a:rPr lang="en-US" sz="3200" dirty="0"/>
              <a:t>Screening Implementation Team </a:t>
            </a:r>
          </a:p>
        </p:txBody>
      </p:sp>
      <p:sp>
        <p:nvSpPr>
          <p:cNvPr id="3" name="Content Placeholder 2">
            <a:extLst>
              <a:ext uri="{FF2B5EF4-FFF2-40B4-BE49-F238E27FC236}">
                <a16:creationId xmlns:a16="http://schemas.microsoft.com/office/drawing/2014/main" id="{741A7E6D-3CEE-9996-38D5-3923205C5783}"/>
              </a:ext>
            </a:extLst>
          </p:cNvPr>
          <p:cNvSpPr>
            <a:spLocks noGrp="1"/>
          </p:cNvSpPr>
          <p:nvPr>
            <p:ph idx="1"/>
          </p:nvPr>
        </p:nvSpPr>
        <p:spPr>
          <a:xfrm>
            <a:off x="413952" y="1470451"/>
            <a:ext cx="8316097" cy="5026949"/>
          </a:xfrm>
        </p:spPr>
        <p:txBody>
          <a:bodyPr>
            <a:normAutofit fontScale="85000" lnSpcReduction="20000"/>
          </a:bodyPr>
          <a:lstStyle/>
          <a:p>
            <a:pPr marL="0" indent="0">
              <a:lnSpc>
                <a:spcPct val="120000"/>
              </a:lnSpc>
              <a:spcBef>
                <a:spcPts val="0"/>
              </a:spcBef>
              <a:buNone/>
            </a:pPr>
            <a:r>
              <a:rPr lang="en-US" sz="1800" b="1" dirty="0">
                <a:solidFill>
                  <a:srgbClr val="000000"/>
                </a:solidFill>
                <a:latin typeface="Libre Franklin"/>
                <a:ea typeface="Libre Franklin"/>
                <a:cs typeface="Libre Franklin"/>
                <a:sym typeface="Libre Franklin"/>
              </a:rPr>
              <a:t>Purpose</a:t>
            </a:r>
            <a:endParaRPr lang="en-US" sz="2100" dirty="0">
              <a:solidFill>
                <a:srgbClr val="000000"/>
              </a:solidFill>
              <a:latin typeface="Libre Franklin"/>
              <a:ea typeface="Libre Franklin"/>
              <a:cs typeface="Libre Franklin"/>
              <a:sym typeface="Libre Franklin"/>
            </a:endParaRPr>
          </a:p>
          <a:p>
            <a:pPr marL="0" indent="0">
              <a:lnSpc>
                <a:spcPct val="120000"/>
              </a:lnSpc>
              <a:spcBef>
                <a:spcPts val="0"/>
              </a:spcBef>
              <a:buNone/>
            </a:pPr>
            <a:r>
              <a:rPr lang="en-US" sz="1800" i="1" dirty="0">
                <a:solidFill>
                  <a:srgbClr val="000000"/>
                </a:solidFill>
                <a:latin typeface="Libre Franklin"/>
                <a:ea typeface="Libre Franklin"/>
                <a:cs typeface="Libre Franklin"/>
                <a:sym typeface="Libre Franklin"/>
              </a:rPr>
              <a:t>Our team supports Strategic Goal #3 (Success for All). Our purpose is to support implementation of the MTSS for SEB framework at all schools by improving the data-based decision-making skills of MTSS team leaders and establishing procedures for universal screening.</a:t>
            </a:r>
            <a:endParaRPr lang="en-US" sz="2100" dirty="0">
              <a:solidFill>
                <a:srgbClr val="000000"/>
              </a:solidFill>
              <a:latin typeface="Libre Franklin"/>
              <a:ea typeface="Libre Franklin"/>
              <a:cs typeface="Libre Franklin"/>
              <a:sym typeface="Libre Franklin"/>
            </a:endParaRPr>
          </a:p>
          <a:p>
            <a:pPr marL="0" indent="0">
              <a:lnSpc>
                <a:spcPct val="120000"/>
              </a:lnSpc>
              <a:spcBef>
                <a:spcPts val="0"/>
              </a:spcBef>
              <a:buNone/>
            </a:pPr>
            <a:endParaRPr lang="en-US" sz="1800" b="1" i="1" dirty="0">
              <a:solidFill>
                <a:srgbClr val="000000"/>
              </a:solidFill>
              <a:latin typeface="Libre Franklin"/>
              <a:ea typeface="Libre Franklin"/>
              <a:cs typeface="Libre Franklin"/>
              <a:sym typeface="Libre Franklin"/>
            </a:endParaRPr>
          </a:p>
          <a:p>
            <a:pPr marL="0" indent="0">
              <a:lnSpc>
                <a:spcPct val="120000"/>
              </a:lnSpc>
              <a:spcBef>
                <a:spcPts val="0"/>
              </a:spcBef>
              <a:buNone/>
            </a:pPr>
            <a:r>
              <a:rPr lang="en-US" sz="1800" b="1" dirty="0">
                <a:solidFill>
                  <a:srgbClr val="000000"/>
                </a:solidFill>
                <a:latin typeface="Libre Franklin"/>
                <a:ea typeface="Libre Franklin"/>
                <a:cs typeface="Libre Franklin"/>
                <a:sym typeface="Libre Franklin"/>
              </a:rPr>
              <a:t>Function</a:t>
            </a:r>
            <a:endParaRPr lang="en-US" sz="1800" dirty="0">
              <a:solidFill>
                <a:srgbClr val="000000"/>
              </a:solidFill>
              <a:latin typeface="Libre Franklin"/>
              <a:ea typeface="Libre Franklin"/>
              <a:cs typeface="Libre Franklin"/>
              <a:sym typeface="Libre Franklin"/>
            </a:endParaRPr>
          </a:p>
          <a:p>
            <a:pPr marL="376235" indent="-285750">
              <a:lnSpc>
                <a:spcPct val="120000"/>
              </a:lnSpc>
              <a:spcBef>
                <a:spcPts val="0"/>
              </a:spcBef>
              <a:buClr>
                <a:srgbClr val="000000"/>
              </a:buClr>
              <a:buSzPct val="85000"/>
              <a:buFont typeface="Arial" panose="020B0604020202020204" pitchFamily="34" charset="0"/>
              <a:buChar char="●"/>
            </a:pPr>
            <a:r>
              <a:rPr lang="en-US" sz="1800" i="1" dirty="0">
                <a:solidFill>
                  <a:srgbClr val="000000"/>
                </a:solidFill>
                <a:latin typeface="Libre Franklin"/>
                <a:ea typeface="Libre Franklin"/>
                <a:cs typeface="Libre Franklin"/>
                <a:sym typeface="Libre Franklin"/>
              </a:rPr>
              <a:t>Select universal screener tools </a:t>
            </a:r>
            <a:endParaRPr lang="en-US" sz="2100" dirty="0">
              <a:solidFill>
                <a:srgbClr val="000000"/>
              </a:solidFill>
              <a:latin typeface="Libre Franklin"/>
              <a:ea typeface="Libre Franklin"/>
              <a:cs typeface="Libre Franklin"/>
              <a:sym typeface="Libre Franklin"/>
            </a:endParaRPr>
          </a:p>
          <a:p>
            <a:pPr marL="376235" indent="-285750">
              <a:lnSpc>
                <a:spcPct val="120000"/>
              </a:lnSpc>
              <a:spcBef>
                <a:spcPts val="0"/>
              </a:spcBef>
              <a:buClr>
                <a:srgbClr val="000000"/>
              </a:buClr>
              <a:buSzPct val="85000"/>
              <a:buFont typeface="Arial" panose="020B0604020202020204" pitchFamily="34" charset="0"/>
              <a:buChar char="●"/>
            </a:pPr>
            <a:r>
              <a:rPr lang="en-US" sz="1800" i="1" dirty="0">
                <a:solidFill>
                  <a:srgbClr val="000000"/>
                </a:solidFill>
                <a:latin typeface="Libre Franklin"/>
                <a:ea typeface="Libre Franklin"/>
                <a:cs typeface="Libre Franklin"/>
                <a:sym typeface="Libre Franklin"/>
              </a:rPr>
              <a:t>Establish a screening/assessment timeline</a:t>
            </a:r>
            <a:endParaRPr lang="en-US" sz="2100" dirty="0">
              <a:solidFill>
                <a:srgbClr val="000000"/>
              </a:solidFill>
              <a:latin typeface="Libre Franklin"/>
              <a:ea typeface="Libre Franklin"/>
              <a:cs typeface="Libre Franklin"/>
              <a:sym typeface="Libre Franklin"/>
            </a:endParaRPr>
          </a:p>
          <a:p>
            <a:pPr marL="376235" indent="-285750">
              <a:lnSpc>
                <a:spcPct val="120000"/>
              </a:lnSpc>
              <a:spcBef>
                <a:spcPts val="0"/>
              </a:spcBef>
              <a:buClr>
                <a:srgbClr val="000000"/>
              </a:buClr>
              <a:buSzPct val="85000"/>
              <a:buFont typeface="Arial" panose="020B0604020202020204" pitchFamily="34" charset="0"/>
              <a:buChar char="●"/>
            </a:pPr>
            <a:r>
              <a:rPr lang="en-US" sz="1800" i="1" dirty="0">
                <a:solidFill>
                  <a:srgbClr val="000000"/>
                </a:solidFill>
                <a:latin typeface="Libre Franklin"/>
                <a:ea typeface="Libre Franklin"/>
                <a:cs typeface="Libre Franklin"/>
                <a:sym typeface="Libre Franklin"/>
              </a:rPr>
              <a:t>Determine criteria for schools to participate in screening</a:t>
            </a:r>
            <a:endParaRPr lang="en-US" sz="2100" dirty="0">
              <a:solidFill>
                <a:srgbClr val="000000"/>
              </a:solidFill>
              <a:latin typeface="Libre Franklin"/>
              <a:ea typeface="Libre Franklin"/>
              <a:cs typeface="Libre Franklin"/>
              <a:sym typeface="Libre Franklin"/>
            </a:endParaRPr>
          </a:p>
          <a:p>
            <a:pPr marL="376235" indent="-285750">
              <a:lnSpc>
                <a:spcPct val="120000"/>
              </a:lnSpc>
              <a:spcBef>
                <a:spcPts val="0"/>
              </a:spcBef>
              <a:buClr>
                <a:srgbClr val="000000"/>
              </a:buClr>
              <a:buSzPct val="85000"/>
              <a:buFont typeface="Arial" panose="020B0604020202020204" pitchFamily="34" charset="0"/>
              <a:buChar char="●"/>
            </a:pPr>
            <a:r>
              <a:rPr lang="en-US" sz="1800" i="1" dirty="0">
                <a:solidFill>
                  <a:srgbClr val="000000"/>
                </a:solidFill>
                <a:latin typeface="Libre Franklin"/>
                <a:ea typeface="Libre Franklin"/>
                <a:cs typeface="Libre Franklin"/>
                <a:sym typeface="Libre Franklin"/>
              </a:rPr>
              <a:t>Establish a professional learning and coaching plan</a:t>
            </a:r>
            <a:endParaRPr lang="en-US" sz="2100" dirty="0">
              <a:solidFill>
                <a:srgbClr val="000000"/>
              </a:solidFill>
              <a:latin typeface="Libre Franklin"/>
              <a:ea typeface="Libre Franklin"/>
              <a:cs typeface="Libre Franklin"/>
              <a:sym typeface="Libre Franklin"/>
            </a:endParaRPr>
          </a:p>
          <a:p>
            <a:pPr marL="376235" indent="-285750">
              <a:lnSpc>
                <a:spcPct val="120000"/>
              </a:lnSpc>
              <a:spcBef>
                <a:spcPts val="0"/>
              </a:spcBef>
              <a:buClr>
                <a:srgbClr val="000000"/>
              </a:buClr>
              <a:buSzPct val="85000"/>
              <a:buFont typeface="Arial" panose="020B0604020202020204" pitchFamily="34" charset="0"/>
              <a:buChar char="●"/>
            </a:pPr>
            <a:r>
              <a:rPr lang="en-US" sz="1800" i="1" dirty="0">
                <a:solidFill>
                  <a:srgbClr val="000000"/>
                </a:solidFill>
                <a:latin typeface="Libre Franklin"/>
                <a:ea typeface="Libre Franklin"/>
                <a:cs typeface="Libre Franklin"/>
                <a:sym typeface="Libre Franklin"/>
              </a:rPr>
              <a:t>Facilitate monthly PLC with all school screening coordinators and data analysts</a:t>
            </a:r>
            <a:endParaRPr lang="en-US" sz="2100" dirty="0">
              <a:solidFill>
                <a:srgbClr val="000000"/>
              </a:solidFill>
              <a:latin typeface="Libre Franklin"/>
              <a:ea typeface="Libre Franklin"/>
              <a:cs typeface="Libre Franklin"/>
              <a:sym typeface="Libre Franklin"/>
            </a:endParaRPr>
          </a:p>
          <a:p>
            <a:pPr marL="376235" indent="-285750">
              <a:lnSpc>
                <a:spcPct val="120000"/>
              </a:lnSpc>
              <a:spcBef>
                <a:spcPts val="0"/>
              </a:spcBef>
              <a:buClr>
                <a:srgbClr val="000000"/>
              </a:buClr>
              <a:buSzPct val="85000"/>
              <a:buFont typeface="Arial" panose="020B0604020202020204" pitchFamily="34" charset="0"/>
              <a:buChar char="●"/>
            </a:pPr>
            <a:r>
              <a:rPr lang="en-US" sz="1800" i="1" dirty="0">
                <a:solidFill>
                  <a:srgbClr val="000000"/>
                </a:solidFill>
                <a:latin typeface="Libre Franklin"/>
                <a:ea typeface="Libre Franklin"/>
                <a:cs typeface="Libre Franklin"/>
                <a:sym typeface="Libre Franklin"/>
              </a:rPr>
              <a:t>Collect and share district level screening reports with other MTSS committees (e.g., Tier 1 team)</a:t>
            </a:r>
            <a:endParaRPr lang="en-US" sz="2100" dirty="0">
              <a:solidFill>
                <a:srgbClr val="000000"/>
              </a:solidFill>
              <a:latin typeface="Libre Franklin"/>
              <a:ea typeface="Libre Franklin"/>
              <a:cs typeface="Libre Franklin"/>
              <a:sym typeface="Libre Franklin"/>
            </a:endParaRPr>
          </a:p>
          <a:p>
            <a:pPr marL="0" indent="0">
              <a:lnSpc>
                <a:spcPct val="120000"/>
              </a:lnSpc>
              <a:spcBef>
                <a:spcPts val="0"/>
              </a:spcBef>
              <a:buNone/>
            </a:pPr>
            <a:endParaRPr lang="en-US" sz="1800" dirty="0">
              <a:solidFill>
                <a:srgbClr val="000000"/>
              </a:solidFill>
              <a:latin typeface="Libre Franklin"/>
              <a:ea typeface="Libre Franklin"/>
              <a:cs typeface="Libre Franklin"/>
              <a:sym typeface="Libre Franklin"/>
            </a:endParaRPr>
          </a:p>
          <a:p>
            <a:pPr marL="0" indent="0">
              <a:lnSpc>
                <a:spcPct val="120000"/>
              </a:lnSpc>
              <a:spcBef>
                <a:spcPts val="0"/>
              </a:spcBef>
              <a:buNone/>
            </a:pPr>
            <a:r>
              <a:rPr lang="en-US" sz="1800" b="1" dirty="0">
                <a:solidFill>
                  <a:srgbClr val="000000"/>
                </a:solidFill>
                <a:latin typeface="Libre Franklin"/>
                <a:ea typeface="Libre Franklin"/>
                <a:cs typeface="Libre Franklin"/>
                <a:sym typeface="Libre Franklin"/>
              </a:rPr>
              <a:t>Authority</a:t>
            </a:r>
            <a:endParaRPr lang="en-US" sz="2100" dirty="0">
              <a:solidFill>
                <a:srgbClr val="000000"/>
              </a:solidFill>
              <a:latin typeface="Libre Franklin"/>
              <a:ea typeface="Libre Franklin"/>
              <a:cs typeface="Libre Franklin"/>
              <a:sym typeface="Libre Franklin"/>
            </a:endParaRPr>
          </a:p>
          <a:p>
            <a:pPr marL="395288" indent="-285750">
              <a:lnSpc>
                <a:spcPct val="120000"/>
              </a:lnSpc>
              <a:spcBef>
                <a:spcPts val="0"/>
              </a:spcBef>
              <a:buClr>
                <a:srgbClr val="000000"/>
              </a:buClr>
              <a:buSzPct val="85000"/>
              <a:buFont typeface="Arial" panose="020B0604020202020204" pitchFamily="34" charset="0"/>
              <a:buChar char="●"/>
            </a:pPr>
            <a:r>
              <a:rPr lang="en-US" sz="1800" i="1" dirty="0">
                <a:solidFill>
                  <a:srgbClr val="000000"/>
                </a:solidFill>
                <a:latin typeface="Libre Franklin"/>
                <a:ea typeface="Libre Franklin"/>
                <a:cs typeface="Libre Franklin"/>
                <a:sym typeface="Libre Franklin"/>
              </a:rPr>
              <a:t>Active leadership participation</a:t>
            </a:r>
            <a:endParaRPr lang="en-US" sz="2100" dirty="0">
              <a:solidFill>
                <a:srgbClr val="000000"/>
              </a:solidFill>
              <a:latin typeface="Libre Franklin"/>
              <a:ea typeface="Libre Franklin"/>
              <a:cs typeface="Libre Franklin"/>
              <a:sym typeface="Libre Franklin"/>
            </a:endParaRPr>
          </a:p>
          <a:p>
            <a:pPr marL="395288" indent="-285750">
              <a:lnSpc>
                <a:spcPct val="120000"/>
              </a:lnSpc>
              <a:spcBef>
                <a:spcPts val="0"/>
              </a:spcBef>
              <a:buClr>
                <a:srgbClr val="000000"/>
              </a:buClr>
              <a:buSzPct val="85000"/>
              <a:buFont typeface="Arial" panose="020B0604020202020204" pitchFamily="34" charset="0"/>
              <a:buChar char="●"/>
            </a:pPr>
            <a:r>
              <a:rPr lang="en-US" sz="1800" i="1" dirty="0">
                <a:solidFill>
                  <a:srgbClr val="000000"/>
                </a:solidFill>
                <a:latin typeface="Libre Franklin"/>
                <a:ea typeface="Libre Franklin"/>
                <a:cs typeface="Libre Franklin"/>
                <a:sym typeface="Libre Franklin"/>
              </a:rPr>
              <a:t>Funding for screening tools </a:t>
            </a:r>
            <a:endParaRPr lang="en-US" sz="2100" dirty="0">
              <a:solidFill>
                <a:srgbClr val="000000"/>
              </a:solidFill>
              <a:latin typeface="Libre Franklin"/>
              <a:ea typeface="Libre Franklin"/>
              <a:cs typeface="Libre Franklin"/>
              <a:sym typeface="Libre Franklin"/>
            </a:endParaRPr>
          </a:p>
          <a:p>
            <a:pPr marL="395288" indent="-285750">
              <a:lnSpc>
                <a:spcPct val="120000"/>
              </a:lnSpc>
              <a:spcBef>
                <a:spcPts val="0"/>
              </a:spcBef>
              <a:buClr>
                <a:srgbClr val="000000"/>
              </a:buClr>
              <a:buSzPct val="85000"/>
              <a:buFont typeface="Arial" panose="020B0604020202020204" pitchFamily="34" charset="0"/>
              <a:buChar char="●"/>
            </a:pPr>
            <a:r>
              <a:rPr lang="en-US" sz="1800" i="1" dirty="0">
                <a:solidFill>
                  <a:srgbClr val="000000"/>
                </a:solidFill>
                <a:latin typeface="Libre Franklin"/>
                <a:ea typeface="Libre Franklin"/>
                <a:cs typeface="Libre Franklin"/>
                <a:sym typeface="Libre Franklin"/>
              </a:rPr>
              <a:t>Monthly agenda item on district MTSS committee</a:t>
            </a:r>
            <a:endParaRPr lang="en-US" sz="2100" dirty="0">
              <a:solidFill>
                <a:srgbClr val="000000"/>
              </a:solidFill>
              <a:latin typeface="Libre Franklin"/>
              <a:ea typeface="Libre Franklin"/>
              <a:cs typeface="Libre Franklin"/>
              <a:sym typeface="Libre Franklin"/>
            </a:endParaRPr>
          </a:p>
          <a:p>
            <a:pPr marL="395288" indent="-285750">
              <a:lnSpc>
                <a:spcPct val="120000"/>
              </a:lnSpc>
              <a:spcBef>
                <a:spcPts val="0"/>
              </a:spcBef>
              <a:buClr>
                <a:srgbClr val="000000"/>
              </a:buClr>
              <a:buSzPct val="85000"/>
              <a:buFont typeface="Arial" panose="020B0604020202020204" pitchFamily="34" charset="0"/>
              <a:buChar char="●"/>
            </a:pPr>
            <a:r>
              <a:rPr lang="en-US" sz="1800" i="1" dirty="0">
                <a:solidFill>
                  <a:srgbClr val="000000"/>
                </a:solidFill>
                <a:latin typeface="Libre Franklin"/>
                <a:ea typeface="Libre Franklin"/>
                <a:cs typeface="Libre Franklin"/>
                <a:sym typeface="Libre Franklin"/>
              </a:rPr>
              <a:t>Implement approved readiness criteria with schools</a:t>
            </a:r>
            <a:endParaRPr lang="en-US" sz="2100" dirty="0">
              <a:solidFill>
                <a:srgbClr val="000000"/>
              </a:solidFill>
              <a:latin typeface="Libre Franklin"/>
              <a:ea typeface="Libre Franklin"/>
              <a:cs typeface="Libre Franklin"/>
              <a:sym typeface="Libre Franklin"/>
            </a:endParaRPr>
          </a:p>
          <a:p>
            <a:pPr marL="395288" indent="-285750">
              <a:lnSpc>
                <a:spcPct val="120000"/>
              </a:lnSpc>
              <a:spcBef>
                <a:spcPts val="0"/>
              </a:spcBef>
              <a:buClr>
                <a:srgbClr val="000000"/>
              </a:buClr>
              <a:buSzPct val="85000"/>
              <a:buFont typeface="Arial" panose="020B0604020202020204" pitchFamily="34" charset="0"/>
              <a:buChar char="●"/>
            </a:pPr>
            <a:r>
              <a:rPr lang="en-US" sz="1800" i="1" dirty="0">
                <a:solidFill>
                  <a:srgbClr val="000000"/>
                </a:solidFill>
                <a:latin typeface="Libre Franklin"/>
                <a:ea typeface="Libre Franklin"/>
                <a:cs typeface="Libre Franklin"/>
                <a:sym typeface="Libre Franklin"/>
              </a:rPr>
              <a:t>Implement approved professional learning plans, coaching and PLCs</a:t>
            </a:r>
            <a:endParaRPr lang="en-US" sz="210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18351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D00A-EA93-73CF-8AD7-0F1B742E3FDF}"/>
              </a:ext>
            </a:extLst>
          </p:cNvPr>
          <p:cNvSpPr>
            <a:spLocks noGrp="1"/>
          </p:cNvSpPr>
          <p:nvPr>
            <p:ph type="title"/>
          </p:nvPr>
        </p:nvSpPr>
        <p:spPr>
          <a:xfrm>
            <a:off x="1719470" y="274100"/>
            <a:ext cx="7424529" cy="797749"/>
          </a:xfrm>
        </p:spPr>
        <p:txBody>
          <a:bodyPr/>
          <a:lstStyle/>
          <a:p>
            <a:r>
              <a:rPr lang="en-US" dirty="0"/>
              <a:t>Membership/Roles/Expertise </a:t>
            </a:r>
          </a:p>
        </p:txBody>
      </p:sp>
      <p:sp>
        <p:nvSpPr>
          <p:cNvPr id="3" name="Content Placeholder 2">
            <a:extLst>
              <a:ext uri="{FF2B5EF4-FFF2-40B4-BE49-F238E27FC236}">
                <a16:creationId xmlns:a16="http://schemas.microsoft.com/office/drawing/2014/main" id="{7ADD1B1D-FF0B-6D0C-FBA3-2BB7B4605694}"/>
              </a:ext>
            </a:extLst>
          </p:cNvPr>
          <p:cNvSpPr>
            <a:spLocks noGrp="1"/>
          </p:cNvSpPr>
          <p:nvPr>
            <p:ph idx="1"/>
          </p:nvPr>
        </p:nvSpPr>
        <p:spPr>
          <a:xfrm>
            <a:off x="318187" y="1492469"/>
            <a:ext cx="8507627" cy="4897821"/>
          </a:xfrm>
        </p:spPr>
        <p:txBody>
          <a:bodyPr>
            <a:normAutofit/>
          </a:bodyPr>
          <a:lstStyle/>
          <a:p>
            <a:pPr marL="0" indent="0">
              <a:lnSpc>
                <a:spcPct val="112000"/>
              </a:lnSpc>
              <a:spcBef>
                <a:spcPts val="0"/>
              </a:spcBef>
              <a:buNone/>
            </a:pPr>
            <a:r>
              <a:rPr lang="en-US" sz="1600" b="1" dirty="0">
                <a:solidFill>
                  <a:srgbClr val="000000"/>
                </a:solidFill>
                <a:latin typeface="Libre Franklin"/>
                <a:ea typeface="Libre Franklin"/>
                <a:cs typeface="Libre Franklin"/>
                <a:sym typeface="Libre Franklin"/>
              </a:rPr>
              <a:t>Are the right people at the table?</a:t>
            </a:r>
            <a:br>
              <a:rPr lang="en-US" sz="1600" b="1" dirty="0">
                <a:solidFill>
                  <a:srgbClr val="000000"/>
                </a:solidFill>
                <a:latin typeface="Libre Franklin"/>
                <a:ea typeface="Libre Franklin"/>
                <a:cs typeface="Libre Franklin"/>
                <a:sym typeface="Libre Franklin"/>
              </a:rPr>
            </a:br>
            <a:endParaRPr lang="en-US" sz="1600" b="1" dirty="0">
              <a:solidFill>
                <a:srgbClr val="000000"/>
              </a:solidFill>
              <a:latin typeface="Libre Franklin"/>
              <a:ea typeface="Libre Franklin"/>
              <a:cs typeface="Libre Franklin"/>
              <a:sym typeface="Libre Franklin"/>
            </a:endParaRPr>
          </a:p>
          <a:p>
            <a:pPr marL="519113" indent="-284163">
              <a:lnSpc>
                <a:spcPct val="112000"/>
              </a:lnSpc>
              <a:spcBef>
                <a:spcPts val="0"/>
              </a:spcBef>
              <a:buClr>
                <a:srgbClr val="000000"/>
              </a:buClr>
              <a:buSzPct val="85000"/>
              <a:buFont typeface="Arial" panose="020B0604020202020204" pitchFamily="34" charset="0"/>
              <a:buChar char="●"/>
            </a:pPr>
            <a:r>
              <a:rPr lang="en-US" sz="1600" dirty="0">
                <a:solidFill>
                  <a:srgbClr val="000000"/>
                </a:solidFill>
                <a:latin typeface="Libre Franklin"/>
                <a:ea typeface="Libre Franklin"/>
                <a:cs typeface="Libre Franklin"/>
                <a:sym typeface="Libre Franklin"/>
              </a:rPr>
              <a:t>Team Leader:  District Universal Screening Coordinator (e.g., district Tier 1 coach)</a:t>
            </a:r>
            <a:endParaRPr lang="en-US" sz="2400" dirty="0">
              <a:solidFill>
                <a:srgbClr val="000000"/>
              </a:solidFill>
              <a:latin typeface="Libre Franklin"/>
              <a:ea typeface="Libre Franklin"/>
              <a:cs typeface="Libre Franklin"/>
              <a:sym typeface="Libre Franklin"/>
            </a:endParaRPr>
          </a:p>
          <a:p>
            <a:pPr marL="519113" indent="-284163">
              <a:lnSpc>
                <a:spcPct val="112000"/>
              </a:lnSpc>
              <a:spcBef>
                <a:spcPts val="0"/>
              </a:spcBef>
              <a:buClr>
                <a:srgbClr val="000000"/>
              </a:buClr>
              <a:buSzPct val="85000"/>
              <a:buFont typeface="Arial" panose="020B0604020202020204" pitchFamily="34" charset="0"/>
              <a:buChar char="●"/>
            </a:pPr>
            <a:r>
              <a:rPr lang="en-US" sz="1600" dirty="0">
                <a:solidFill>
                  <a:srgbClr val="000000"/>
                </a:solidFill>
                <a:latin typeface="Libre Franklin"/>
                <a:ea typeface="Libre Franklin"/>
                <a:cs typeface="Libre Franklin"/>
                <a:sym typeface="Libre Franklin"/>
              </a:rPr>
              <a:t>Member of district MTSS committee</a:t>
            </a:r>
          </a:p>
          <a:p>
            <a:pPr marL="519113" indent="-284163">
              <a:lnSpc>
                <a:spcPct val="112000"/>
              </a:lnSpc>
              <a:spcBef>
                <a:spcPts val="0"/>
              </a:spcBef>
              <a:buClr>
                <a:srgbClr val="000000"/>
              </a:buClr>
              <a:buSzPct val="85000"/>
              <a:buFont typeface="Arial" panose="020B0604020202020204" pitchFamily="34" charset="0"/>
              <a:buChar char="●"/>
            </a:pPr>
            <a:r>
              <a:rPr lang="en-US" sz="1600" dirty="0">
                <a:solidFill>
                  <a:srgbClr val="000000"/>
                </a:solidFill>
                <a:highlight>
                  <a:srgbClr val="FFF2CC"/>
                </a:highlight>
                <a:latin typeface="Libre Franklin"/>
                <a:ea typeface="Libre Franklin"/>
                <a:cs typeface="Libre Franklin"/>
                <a:sym typeface="Libre Franklin"/>
              </a:rPr>
              <a:t>Someone with knowledge of SEB assessment (e.g., school psychologist)</a:t>
            </a:r>
          </a:p>
          <a:p>
            <a:pPr marL="519113" indent="-284163">
              <a:lnSpc>
                <a:spcPct val="112000"/>
              </a:lnSpc>
              <a:spcBef>
                <a:spcPts val="0"/>
              </a:spcBef>
              <a:buClr>
                <a:srgbClr val="000000"/>
              </a:buClr>
              <a:buSzPct val="85000"/>
              <a:buFont typeface="Arial" panose="020B0604020202020204" pitchFamily="34" charset="0"/>
              <a:buChar char="●"/>
            </a:pPr>
            <a:r>
              <a:rPr lang="en-US" sz="1600" dirty="0">
                <a:solidFill>
                  <a:srgbClr val="000000"/>
                </a:solidFill>
                <a:latin typeface="Libre Franklin"/>
                <a:ea typeface="Libre Franklin"/>
                <a:cs typeface="Libre Franklin"/>
                <a:sym typeface="Libre Franklin"/>
              </a:rPr>
              <a:t>Someone with decision making authority; funding support</a:t>
            </a:r>
            <a:endParaRPr lang="en-US" sz="2400" dirty="0">
              <a:solidFill>
                <a:srgbClr val="000000"/>
              </a:solidFill>
              <a:latin typeface="Libre Franklin"/>
              <a:ea typeface="Libre Franklin"/>
              <a:cs typeface="Libre Franklin"/>
              <a:sym typeface="Libre Franklin"/>
            </a:endParaRPr>
          </a:p>
          <a:p>
            <a:pPr marL="519113" indent="-284163">
              <a:lnSpc>
                <a:spcPct val="112000"/>
              </a:lnSpc>
              <a:spcBef>
                <a:spcPts val="0"/>
              </a:spcBef>
              <a:buClr>
                <a:srgbClr val="000000"/>
              </a:buClr>
              <a:buSzPct val="85000"/>
              <a:buFont typeface="Arial" panose="020B0604020202020204" pitchFamily="34" charset="0"/>
              <a:buChar char="●"/>
            </a:pPr>
            <a:r>
              <a:rPr lang="en-US" sz="1600" dirty="0">
                <a:solidFill>
                  <a:srgbClr val="000000"/>
                </a:solidFill>
                <a:latin typeface="Libre Franklin"/>
                <a:ea typeface="Libre Franklin"/>
                <a:cs typeface="Libre Franklin"/>
                <a:sym typeface="Libre Franklin"/>
              </a:rPr>
              <a:t>District Data Specialist/Information Officer/Research and Evaluation </a:t>
            </a:r>
            <a:endParaRPr lang="en-US" sz="2400" dirty="0">
              <a:solidFill>
                <a:srgbClr val="000000"/>
              </a:solidFill>
              <a:latin typeface="Libre Franklin"/>
              <a:ea typeface="Libre Franklin"/>
              <a:cs typeface="Libre Franklin"/>
              <a:sym typeface="Libre Franklin"/>
            </a:endParaRPr>
          </a:p>
          <a:p>
            <a:pPr marL="519113" indent="-284163">
              <a:lnSpc>
                <a:spcPct val="112000"/>
              </a:lnSpc>
              <a:spcBef>
                <a:spcPts val="0"/>
              </a:spcBef>
              <a:buClr>
                <a:srgbClr val="000000"/>
              </a:buClr>
              <a:buSzPct val="85000"/>
              <a:buFont typeface="Arial" panose="020B0604020202020204" pitchFamily="34" charset="0"/>
              <a:buChar char="●"/>
            </a:pPr>
            <a:r>
              <a:rPr lang="en-US" sz="1600" dirty="0">
                <a:solidFill>
                  <a:srgbClr val="000000"/>
                </a:solidFill>
                <a:latin typeface="Libre Franklin"/>
                <a:ea typeface="Libre Franklin"/>
                <a:cs typeface="Libre Franklin"/>
                <a:sym typeface="Libre Franklin"/>
              </a:rPr>
              <a:t>Someone with knowledge of district academic screening procedures</a:t>
            </a:r>
            <a:endParaRPr lang="en-US" sz="2400" dirty="0">
              <a:solidFill>
                <a:srgbClr val="000000"/>
              </a:solidFill>
              <a:latin typeface="Libre Franklin"/>
              <a:ea typeface="Libre Franklin"/>
              <a:cs typeface="Libre Franklin"/>
              <a:sym typeface="Libre Franklin"/>
            </a:endParaRPr>
          </a:p>
          <a:p>
            <a:pPr marL="519113" indent="-284163">
              <a:lnSpc>
                <a:spcPct val="112000"/>
              </a:lnSpc>
              <a:spcBef>
                <a:spcPts val="0"/>
              </a:spcBef>
              <a:buClr>
                <a:srgbClr val="000000"/>
              </a:buClr>
              <a:buSzPct val="85000"/>
              <a:buFont typeface="Arial" panose="020B0604020202020204" pitchFamily="34" charset="0"/>
              <a:buChar char="●"/>
            </a:pPr>
            <a:r>
              <a:rPr lang="en-US" sz="1600" dirty="0">
                <a:solidFill>
                  <a:srgbClr val="000000"/>
                </a:solidFill>
                <a:latin typeface="Libre Franklin"/>
                <a:ea typeface="Libre Franklin"/>
                <a:cs typeface="Libre Franklin"/>
                <a:sym typeface="Libre Franklin"/>
              </a:rPr>
              <a:t>School level representation</a:t>
            </a:r>
            <a:endParaRPr lang="en-US" sz="2400" dirty="0">
              <a:solidFill>
                <a:srgbClr val="000000"/>
              </a:solidFill>
              <a:latin typeface="Libre Franklin"/>
              <a:ea typeface="Libre Franklin"/>
              <a:cs typeface="Libre Franklin"/>
              <a:sym typeface="Libre Franklin"/>
            </a:endParaRPr>
          </a:p>
          <a:p>
            <a:pPr marL="519113" indent="-284163">
              <a:lnSpc>
                <a:spcPct val="112000"/>
              </a:lnSpc>
              <a:spcBef>
                <a:spcPts val="0"/>
              </a:spcBef>
              <a:buClr>
                <a:srgbClr val="000000"/>
              </a:buClr>
              <a:buSzPct val="85000"/>
              <a:buFont typeface="Arial" panose="020B0604020202020204" pitchFamily="34" charset="0"/>
              <a:buChar char="●"/>
            </a:pPr>
            <a:r>
              <a:rPr lang="en-US" sz="1600" dirty="0">
                <a:solidFill>
                  <a:srgbClr val="000000"/>
                </a:solidFill>
                <a:latin typeface="Libre Franklin"/>
                <a:ea typeface="Libre Franklin"/>
                <a:cs typeface="Libre Franklin"/>
                <a:sym typeface="Libre Franklin"/>
              </a:rPr>
              <a:t>School and community mental health providers</a:t>
            </a:r>
            <a:endParaRPr lang="en-US" sz="2400" dirty="0">
              <a:solidFill>
                <a:srgbClr val="000000"/>
              </a:solidFill>
              <a:latin typeface="Libre Franklin"/>
              <a:ea typeface="Libre Franklin"/>
              <a:cs typeface="Libre Franklin"/>
              <a:sym typeface="Libre Franklin"/>
            </a:endParaRPr>
          </a:p>
          <a:p>
            <a:pPr marL="0" indent="0">
              <a:lnSpc>
                <a:spcPct val="112000"/>
              </a:lnSpc>
              <a:spcBef>
                <a:spcPts val="0"/>
              </a:spcBef>
              <a:buNone/>
            </a:pPr>
            <a:r>
              <a:rPr lang="en-US" sz="1600" dirty="0">
                <a:solidFill>
                  <a:srgbClr val="000000"/>
                </a:solidFill>
                <a:latin typeface="Libre Franklin"/>
                <a:ea typeface="Libre Franklin"/>
                <a:cs typeface="Libre Franklin"/>
                <a:sym typeface="Libre Franklin"/>
              </a:rPr>
              <a:t> </a:t>
            </a:r>
          </a:p>
          <a:p>
            <a:pPr marL="0" indent="0">
              <a:lnSpc>
                <a:spcPct val="112000"/>
              </a:lnSpc>
              <a:spcBef>
                <a:spcPts val="0"/>
              </a:spcBef>
              <a:buNone/>
            </a:pPr>
            <a:r>
              <a:rPr lang="en-US" sz="1600" dirty="0">
                <a:solidFill>
                  <a:srgbClr val="000000"/>
                </a:solidFill>
                <a:latin typeface="Libre Franklin"/>
                <a:ea typeface="Libre Franklin"/>
                <a:cs typeface="Libre Franklin"/>
                <a:sym typeface="Libre Franklin"/>
              </a:rPr>
              <a:t>Consider:</a:t>
            </a:r>
            <a:endParaRPr lang="en-US" sz="2400" dirty="0">
              <a:solidFill>
                <a:srgbClr val="000000"/>
              </a:solidFill>
              <a:latin typeface="Libre Franklin"/>
              <a:ea typeface="Libre Franklin"/>
              <a:cs typeface="Libre Franklin"/>
              <a:sym typeface="Libre Franklin"/>
            </a:endParaRPr>
          </a:p>
          <a:p>
            <a:pPr marL="519113" indent="-285750">
              <a:lnSpc>
                <a:spcPct val="112000"/>
              </a:lnSpc>
              <a:spcBef>
                <a:spcPts val="0"/>
              </a:spcBef>
              <a:buClr>
                <a:srgbClr val="000000"/>
              </a:buClr>
              <a:buSzPct val="85000"/>
              <a:buFont typeface="Arial" panose="020B0604020202020204" pitchFamily="34" charset="0"/>
              <a:buChar char="●"/>
            </a:pPr>
            <a:r>
              <a:rPr lang="en-US" sz="1600" dirty="0">
                <a:solidFill>
                  <a:srgbClr val="000000"/>
                </a:solidFill>
                <a:latin typeface="Libre Franklin"/>
                <a:ea typeface="Libre Franklin"/>
                <a:cs typeface="Libre Franklin"/>
                <a:sym typeface="Libre Franklin"/>
              </a:rPr>
              <a:t>Do members have time to participate?</a:t>
            </a:r>
            <a:endParaRPr lang="en-US" sz="2400" dirty="0">
              <a:solidFill>
                <a:srgbClr val="000000"/>
              </a:solidFill>
              <a:latin typeface="Libre Franklin"/>
              <a:ea typeface="Libre Franklin"/>
              <a:cs typeface="Libre Franklin"/>
              <a:sym typeface="Libre Franklin"/>
            </a:endParaRPr>
          </a:p>
          <a:p>
            <a:pPr marL="519113" indent="-285750">
              <a:lnSpc>
                <a:spcPct val="112000"/>
              </a:lnSpc>
              <a:spcBef>
                <a:spcPts val="0"/>
              </a:spcBef>
              <a:buClr>
                <a:srgbClr val="000000"/>
              </a:buClr>
              <a:buSzPct val="85000"/>
              <a:buFont typeface="Arial" panose="020B0604020202020204" pitchFamily="34" charset="0"/>
              <a:buChar char="●"/>
            </a:pPr>
            <a:r>
              <a:rPr lang="en-US" sz="1600" dirty="0">
                <a:solidFill>
                  <a:srgbClr val="000000"/>
                </a:solidFill>
                <a:latin typeface="Libre Franklin"/>
                <a:ea typeface="Libre Franklin"/>
                <a:cs typeface="Libre Franklin"/>
                <a:sym typeface="Libre Franklin"/>
              </a:rPr>
              <a:t>Are members willing to do the work?</a:t>
            </a:r>
            <a:endParaRPr lang="en-US" sz="2400" dirty="0">
              <a:solidFill>
                <a:srgbClr val="000000"/>
              </a:solidFill>
              <a:latin typeface="Libre Franklin"/>
              <a:ea typeface="Libre Franklin"/>
              <a:cs typeface="Libre Franklin"/>
              <a:sym typeface="Libre Franklin"/>
            </a:endParaRPr>
          </a:p>
          <a:p>
            <a:pPr marL="519113" indent="-285750">
              <a:lnSpc>
                <a:spcPct val="112000"/>
              </a:lnSpc>
              <a:spcBef>
                <a:spcPts val="0"/>
              </a:spcBef>
              <a:buClr>
                <a:srgbClr val="000000"/>
              </a:buClr>
              <a:buSzPct val="85000"/>
              <a:buFont typeface="Arial" panose="020B0604020202020204" pitchFamily="34" charset="0"/>
              <a:buChar char="●"/>
            </a:pPr>
            <a:r>
              <a:rPr lang="en-US" sz="1600" dirty="0">
                <a:solidFill>
                  <a:srgbClr val="000000"/>
                </a:solidFill>
                <a:latin typeface="Libre Franklin"/>
                <a:ea typeface="Libre Franklin"/>
                <a:cs typeface="Libre Franklin"/>
                <a:sym typeface="Libre Franklin"/>
              </a:rPr>
              <a:t>How will you access student and family voice?</a:t>
            </a:r>
            <a:endParaRPr lang="en-US" sz="240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563356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4738F-F355-1820-6F83-45FB8EB46E69}"/>
              </a:ext>
            </a:extLst>
          </p:cNvPr>
          <p:cNvSpPr>
            <a:spLocks noGrp="1"/>
          </p:cNvSpPr>
          <p:nvPr>
            <p:ph type="title" idx="4294967295"/>
          </p:nvPr>
        </p:nvSpPr>
        <p:spPr>
          <a:xfrm>
            <a:off x="2298700" y="3074988"/>
            <a:ext cx="4546600" cy="132401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lnSpc>
                <a:spcPct val="100000"/>
              </a:lnSpc>
              <a:spcBef>
                <a:spcPts val="563"/>
              </a:spcBef>
              <a:buFont typeface="Arial" panose="020B0604020202020204" pitchFamily="34" charset="0"/>
            </a:pPr>
            <a:r>
              <a:rPr lang="en-US" sz="4000" dirty="0">
                <a:latin typeface="Libre Franklin" pitchFamily="2" charset="0"/>
                <a:ea typeface="+mn-ea"/>
                <a:cs typeface="+mn-cs"/>
              </a:rPr>
              <a:t>2.  Complete tool selection process</a:t>
            </a:r>
          </a:p>
        </p:txBody>
      </p:sp>
    </p:spTree>
    <p:extLst>
      <p:ext uri="{BB962C8B-B14F-4D97-AF65-F5344CB8AC3E}">
        <p14:creationId xmlns:p14="http://schemas.microsoft.com/office/powerpoint/2010/main" val="3100575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0A97-6E59-DE84-11F1-811E3B3D054E}"/>
              </a:ext>
            </a:extLst>
          </p:cNvPr>
          <p:cNvSpPr>
            <a:spLocks noGrp="1"/>
          </p:cNvSpPr>
          <p:nvPr>
            <p:ph type="title"/>
          </p:nvPr>
        </p:nvSpPr>
        <p:spPr>
          <a:xfrm>
            <a:off x="1719470" y="274100"/>
            <a:ext cx="7424529" cy="797749"/>
          </a:xfrm>
        </p:spPr>
        <p:txBody>
          <a:bodyPr/>
          <a:lstStyle/>
          <a:p>
            <a:r>
              <a:rPr lang="en-US" sz="3300" dirty="0"/>
              <a:t>4 Steps to Selecting a New Screener </a:t>
            </a:r>
          </a:p>
        </p:txBody>
      </p:sp>
      <p:sp>
        <p:nvSpPr>
          <p:cNvPr id="3" name="Content Placeholder 2">
            <a:extLst>
              <a:ext uri="{FF2B5EF4-FFF2-40B4-BE49-F238E27FC236}">
                <a16:creationId xmlns:a16="http://schemas.microsoft.com/office/drawing/2014/main" id="{65CB0537-8F16-2591-185E-23109F9D4C23}"/>
              </a:ext>
            </a:extLst>
          </p:cNvPr>
          <p:cNvSpPr>
            <a:spLocks noGrp="1"/>
          </p:cNvSpPr>
          <p:nvPr>
            <p:ph idx="1"/>
          </p:nvPr>
        </p:nvSpPr>
        <p:spPr/>
        <p:txBody>
          <a:bodyPr>
            <a:normAutofit/>
          </a:bodyPr>
          <a:lstStyle/>
          <a:p>
            <a:pPr marL="385754" indent="-404803">
              <a:lnSpc>
                <a:spcPct val="100000"/>
              </a:lnSpc>
              <a:spcBef>
                <a:spcPts val="0"/>
              </a:spcBef>
              <a:spcAft>
                <a:spcPts val="3000"/>
              </a:spcAft>
              <a:buClr>
                <a:srgbClr val="000000"/>
              </a:buClr>
              <a:buSzPct val="100000"/>
              <a:buFont typeface="Libre Franklin"/>
              <a:buAutoNum type="arabicPeriod"/>
            </a:pPr>
            <a:r>
              <a:rPr lang="en-US" sz="2400" dirty="0">
                <a:solidFill>
                  <a:srgbClr val="000000"/>
                </a:solidFill>
                <a:latin typeface="Libre Franklin"/>
                <a:ea typeface="Libre Franklin"/>
                <a:cs typeface="Libre Franklin"/>
                <a:sym typeface="Libre Franklin"/>
              </a:rPr>
              <a:t>Gather and review existing SEB data sources to determine need</a:t>
            </a:r>
          </a:p>
          <a:p>
            <a:pPr marL="385754" indent="-404803">
              <a:lnSpc>
                <a:spcPct val="100000"/>
              </a:lnSpc>
              <a:spcBef>
                <a:spcPts val="0"/>
              </a:spcBef>
              <a:spcAft>
                <a:spcPts val="3000"/>
              </a:spcAft>
              <a:buClr>
                <a:srgbClr val="000000"/>
              </a:buClr>
              <a:buSzPct val="100000"/>
              <a:buFont typeface="Libre Franklin"/>
              <a:buAutoNum type="arabicPeriod"/>
            </a:pPr>
            <a:r>
              <a:rPr lang="en-US" sz="2400" dirty="0">
                <a:solidFill>
                  <a:srgbClr val="000000"/>
                </a:solidFill>
                <a:latin typeface="Libre Franklin"/>
                <a:ea typeface="Libre Franklin"/>
                <a:cs typeface="Libre Franklin"/>
                <a:sym typeface="Libre Franklin"/>
              </a:rPr>
              <a:t>Determine what you want to be different as a result of implementing this screener</a:t>
            </a:r>
          </a:p>
          <a:p>
            <a:pPr marL="385754" indent="-404803">
              <a:lnSpc>
                <a:spcPct val="100000"/>
              </a:lnSpc>
              <a:spcBef>
                <a:spcPts val="0"/>
              </a:spcBef>
              <a:spcAft>
                <a:spcPts val="3000"/>
              </a:spcAft>
              <a:buClr>
                <a:srgbClr val="000000"/>
              </a:buClr>
              <a:buSzPct val="100000"/>
              <a:buFont typeface="Libre Franklin"/>
              <a:buAutoNum type="arabicPeriod"/>
            </a:pPr>
            <a:r>
              <a:rPr lang="en-US" sz="2400" dirty="0">
                <a:solidFill>
                  <a:srgbClr val="000000"/>
                </a:solidFill>
                <a:latin typeface="Libre Franklin"/>
                <a:ea typeface="Libre Franklin"/>
                <a:cs typeface="Libre Franklin"/>
                <a:sym typeface="Libre Franklin"/>
              </a:rPr>
              <a:t>Explore screeners </a:t>
            </a:r>
          </a:p>
          <a:p>
            <a:pPr marL="385754" indent="-404803">
              <a:lnSpc>
                <a:spcPct val="100000"/>
              </a:lnSpc>
              <a:spcBef>
                <a:spcPts val="0"/>
              </a:spcBef>
              <a:spcAft>
                <a:spcPts val="3000"/>
              </a:spcAft>
              <a:buClr>
                <a:srgbClr val="000000"/>
              </a:buClr>
              <a:buSzPct val="100000"/>
              <a:buFont typeface="Libre Franklin"/>
              <a:buAutoNum type="arabicPeriod"/>
            </a:pPr>
            <a:r>
              <a:rPr lang="en-US" sz="2400" dirty="0">
                <a:solidFill>
                  <a:srgbClr val="000000"/>
                </a:solidFill>
                <a:latin typeface="Libre Franklin"/>
                <a:ea typeface="Libre Franklin"/>
                <a:cs typeface="Libre Franklin"/>
                <a:sym typeface="Libre Franklin"/>
              </a:rPr>
              <a:t>Select a tool that supports your need and capacity</a:t>
            </a:r>
          </a:p>
          <a:p>
            <a:pPr marL="0" indent="0">
              <a:lnSpc>
                <a:spcPct val="100000"/>
              </a:lnSpc>
              <a:spcBef>
                <a:spcPts val="0"/>
              </a:spcBef>
              <a:spcAft>
                <a:spcPts val="3000"/>
              </a:spcAft>
              <a:buNone/>
            </a:pPr>
            <a:endParaRPr lang="en-US" sz="2400" dirty="0"/>
          </a:p>
        </p:txBody>
      </p:sp>
    </p:spTree>
    <p:extLst>
      <p:ext uri="{BB962C8B-B14F-4D97-AF65-F5344CB8AC3E}">
        <p14:creationId xmlns:p14="http://schemas.microsoft.com/office/powerpoint/2010/main" val="532182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9D37-4850-61F3-89FE-30670B1824AB}"/>
              </a:ext>
            </a:extLst>
          </p:cNvPr>
          <p:cNvSpPr>
            <a:spLocks noGrp="1"/>
          </p:cNvSpPr>
          <p:nvPr>
            <p:ph type="title"/>
          </p:nvPr>
        </p:nvSpPr>
        <p:spPr>
          <a:xfrm>
            <a:off x="1719470" y="249386"/>
            <a:ext cx="7424529" cy="797749"/>
          </a:xfrm>
        </p:spPr>
        <p:txBody>
          <a:bodyPr/>
          <a:lstStyle/>
          <a:p>
            <a:r>
              <a:rPr lang="en-US" dirty="0"/>
              <a:t>Review Existing Data Sources </a:t>
            </a:r>
          </a:p>
        </p:txBody>
      </p:sp>
      <p:sp>
        <p:nvSpPr>
          <p:cNvPr id="6" name="Google Shape;382;p40">
            <a:extLst>
              <a:ext uri="{FF2B5EF4-FFF2-40B4-BE49-F238E27FC236}">
                <a16:creationId xmlns:a16="http://schemas.microsoft.com/office/drawing/2014/main" id="{57AF18D4-4A53-6CD4-3506-DD0604F6D033}"/>
              </a:ext>
            </a:extLst>
          </p:cNvPr>
          <p:cNvSpPr txBox="1">
            <a:spLocks noChangeAspect="1"/>
          </p:cNvSpPr>
          <p:nvPr/>
        </p:nvSpPr>
        <p:spPr>
          <a:xfrm>
            <a:off x="605108" y="2187149"/>
            <a:ext cx="3756659" cy="3373394"/>
          </a:xfrm>
          <a:prstGeom prst="rect">
            <a:avLst/>
          </a:prstGeom>
          <a:noFill/>
          <a:ln w="19050" cap="flat" cmpd="sng">
            <a:solidFill>
              <a:srgbClr val="000000"/>
            </a:solidFill>
            <a:prstDash val="solid"/>
            <a:round/>
            <a:headEnd type="none" w="sm" len="sm"/>
            <a:tailEnd type="none" w="sm" len="sm"/>
          </a:ln>
        </p:spPr>
        <p:txBody>
          <a:bodyPr spcFirstLastPara="1" wrap="square" lIns="68569" tIns="102863" rIns="68569" bIns="34275" anchor="ctr" anchorCtr="0">
            <a:noAutofit/>
          </a:bodyPr>
          <a:lstStyle/>
          <a:p>
            <a:pPr>
              <a:lnSpc>
                <a:spcPct val="120000"/>
              </a:lnSpc>
              <a:spcAft>
                <a:spcPts val="1200"/>
              </a:spcAft>
              <a:buClr>
                <a:srgbClr val="000000"/>
              </a:buClr>
            </a:pPr>
            <a:r>
              <a:rPr lang="en" sz="1400" b="1" kern="0" dirty="0">
                <a:latin typeface="Libre Franklin"/>
                <a:sym typeface="Libre Franklin"/>
              </a:rPr>
              <a:t>Questions</a:t>
            </a:r>
            <a:r>
              <a:rPr lang="en" sz="1400" b="1" kern="0" dirty="0">
                <a:latin typeface="Libre Franklin"/>
                <a:ea typeface="Libre Franklin"/>
                <a:cs typeface="Libre Franklin"/>
                <a:sym typeface="Libre Franklin"/>
              </a:rPr>
              <a:t> to ask:</a:t>
            </a:r>
            <a:endParaRPr sz="1400" b="1" kern="0" dirty="0">
              <a:latin typeface="Libre Franklin"/>
              <a:ea typeface="Libre Franklin"/>
              <a:cs typeface="Libre Franklin"/>
              <a:sym typeface="Libre Franklin"/>
            </a:endParaRPr>
          </a:p>
          <a:p>
            <a:pPr marL="542924" indent="-457200">
              <a:lnSpc>
                <a:spcPct val="120000"/>
              </a:lnSpc>
              <a:spcAft>
                <a:spcPts val="1200"/>
              </a:spcAft>
              <a:buClr>
                <a:srgbClr val="2E414D"/>
              </a:buClr>
              <a:buSzPct val="85000"/>
              <a:buFont typeface="Arial" panose="020B0604020202020204" pitchFamily="34" charset="0"/>
              <a:buChar char="●"/>
            </a:pPr>
            <a:r>
              <a:rPr lang="en" sz="1400" kern="0" dirty="0">
                <a:latin typeface="Libre Franklin"/>
                <a:ea typeface="Libre Franklin"/>
                <a:cs typeface="Libre Franklin"/>
                <a:sym typeface="Libre Franklin"/>
              </a:rPr>
              <a:t>What concerning trends do we notice?</a:t>
            </a:r>
            <a:endParaRPr sz="1400" kern="0" dirty="0">
              <a:latin typeface="Libre Franklin"/>
              <a:ea typeface="Libre Franklin"/>
              <a:cs typeface="Libre Franklin"/>
              <a:sym typeface="Libre Franklin"/>
            </a:endParaRPr>
          </a:p>
          <a:p>
            <a:pPr marL="542924" indent="-457200">
              <a:lnSpc>
                <a:spcPct val="120000"/>
              </a:lnSpc>
              <a:spcAft>
                <a:spcPts val="1200"/>
              </a:spcAft>
              <a:buClr>
                <a:srgbClr val="2E414D"/>
              </a:buClr>
              <a:buSzPct val="85000"/>
              <a:buFont typeface="Arial" panose="020B0604020202020204" pitchFamily="34" charset="0"/>
              <a:buChar char="●"/>
            </a:pPr>
            <a:r>
              <a:rPr lang="en" sz="1400" kern="0" dirty="0">
                <a:latin typeface="Libre Franklin"/>
                <a:ea typeface="Libre Franklin"/>
                <a:cs typeface="Libre Franklin"/>
                <a:sym typeface="Libre Franklin"/>
              </a:rPr>
              <a:t>Which groups are impacted?</a:t>
            </a:r>
            <a:endParaRPr sz="1400" kern="0" dirty="0">
              <a:latin typeface="Libre Franklin"/>
              <a:ea typeface="Libre Franklin"/>
              <a:cs typeface="Libre Franklin"/>
              <a:sym typeface="Libre Franklin"/>
            </a:endParaRPr>
          </a:p>
          <a:p>
            <a:pPr marL="542924" indent="-457200">
              <a:lnSpc>
                <a:spcPct val="120000"/>
              </a:lnSpc>
              <a:spcAft>
                <a:spcPts val="1200"/>
              </a:spcAft>
              <a:buClr>
                <a:srgbClr val="2E414D"/>
              </a:buClr>
              <a:buSzPct val="85000"/>
              <a:buFont typeface="Arial" panose="020B0604020202020204" pitchFamily="34" charset="0"/>
              <a:buChar char="●"/>
            </a:pPr>
            <a:r>
              <a:rPr lang="en" sz="1400" kern="0" dirty="0">
                <a:latin typeface="Libre Franklin"/>
                <a:ea typeface="Libre Franklin"/>
                <a:cs typeface="Libre Franklin"/>
                <a:sym typeface="Libre Franklin"/>
              </a:rPr>
              <a:t>What related supports do we have that address this trend?</a:t>
            </a:r>
            <a:endParaRPr sz="1400" kern="0" dirty="0">
              <a:latin typeface="Libre Franklin"/>
              <a:ea typeface="Libre Franklin"/>
              <a:cs typeface="Libre Franklin"/>
              <a:sym typeface="Libre Franklin"/>
            </a:endParaRPr>
          </a:p>
          <a:p>
            <a:pPr marL="542924" indent="-457200">
              <a:lnSpc>
                <a:spcPct val="120000"/>
              </a:lnSpc>
              <a:spcAft>
                <a:spcPts val="1200"/>
              </a:spcAft>
              <a:buClr>
                <a:srgbClr val="2E414D"/>
              </a:buClr>
              <a:buSzPct val="85000"/>
              <a:buFont typeface="Arial" panose="020B0604020202020204" pitchFamily="34" charset="0"/>
              <a:buChar char="●"/>
            </a:pPr>
            <a:r>
              <a:rPr lang="en" sz="1400" kern="0" dirty="0">
                <a:latin typeface="Libre Franklin"/>
                <a:ea typeface="Libre Franklin"/>
                <a:cs typeface="Libre Franklin"/>
                <a:sym typeface="Libre Franklin"/>
              </a:rPr>
              <a:t>What questions could you ask students (or ask teachers about students) to more effectively address these needs?</a:t>
            </a:r>
            <a:endParaRPr sz="1400" kern="0" dirty="0">
              <a:latin typeface="Libre Franklin"/>
              <a:ea typeface="Libre Franklin"/>
              <a:cs typeface="Libre Franklin"/>
              <a:sym typeface="Libre Franklin"/>
            </a:endParaRPr>
          </a:p>
        </p:txBody>
      </p:sp>
      <p:sp>
        <p:nvSpPr>
          <p:cNvPr id="7" name="Google Shape;383;p40">
            <a:extLst>
              <a:ext uri="{FF2B5EF4-FFF2-40B4-BE49-F238E27FC236}">
                <a16:creationId xmlns:a16="http://schemas.microsoft.com/office/drawing/2014/main" id="{210E465B-89F8-F8A2-BBD6-DD5E3939EFB5}"/>
              </a:ext>
            </a:extLst>
          </p:cNvPr>
          <p:cNvSpPr txBox="1">
            <a:spLocks/>
          </p:cNvSpPr>
          <p:nvPr/>
        </p:nvSpPr>
        <p:spPr>
          <a:xfrm>
            <a:off x="4906039" y="2187149"/>
            <a:ext cx="3758184" cy="3373394"/>
          </a:xfrm>
          <a:prstGeom prst="rect">
            <a:avLst/>
          </a:prstGeom>
          <a:noFill/>
          <a:ln w="19050" cap="flat" cmpd="sng">
            <a:solidFill>
              <a:srgbClr val="000000"/>
            </a:solidFill>
            <a:prstDash val="solid"/>
            <a:round/>
            <a:headEnd type="none" w="sm" len="sm"/>
            <a:tailEnd type="none" w="sm" len="sm"/>
          </a:ln>
        </p:spPr>
        <p:txBody>
          <a:bodyPr spcFirstLastPara="1" wrap="square" lIns="68569" tIns="102863" rIns="68569" bIns="34275" anchor="t" anchorCtr="0">
            <a:normAutofit/>
          </a:bodyPr>
          <a:lstStyle/>
          <a:p>
            <a:pPr>
              <a:spcAft>
                <a:spcPts val="1800"/>
              </a:spcAft>
              <a:buClr>
                <a:srgbClr val="000000"/>
              </a:buClr>
            </a:pPr>
            <a:r>
              <a:rPr lang="en" sz="1400" b="1" kern="0" dirty="0">
                <a:latin typeface="Libre Franklin"/>
                <a:ea typeface="Libre Franklin"/>
                <a:cs typeface="Libre Franklin"/>
                <a:sym typeface="Libre Franklin"/>
              </a:rPr>
              <a:t>Sample data to review:</a:t>
            </a:r>
            <a:endParaRPr sz="1400" b="1" kern="0" dirty="0">
              <a:latin typeface="Libre Franklin"/>
              <a:ea typeface="Libre Franklin"/>
              <a:cs typeface="Libre Franklin"/>
              <a:sym typeface="Libre Franklin"/>
            </a:endParaRPr>
          </a:p>
          <a:p>
            <a:pPr marL="371474" indent="-285750">
              <a:spcAft>
                <a:spcPts val="1800"/>
              </a:spcAft>
              <a:buClr>
                <a:srgbClr val="2E414D"/>
              </a:buClr>
              <a:buSzPct val="85000"/>
              <a:buFont typeface="Arial" panose="020B0604020202020204" pitchFamily="34" charset="0"/>
              <a:buChar char="●"/>
            </a:pPr>
            <a:r>
              <a:rPr lang="en" sz="1400" kern="0" dirty="0">
                <a:latin typeface="Libre Franklin"/>
                <a:sym typeface="Libre Franklin"/>
              </a:rPr>
              <a:t>Student Data (e.g., early warning indicators such as attendance, academics, and discipline referrals)</a:t>
            </a:r>
            <a:endParaRPr sz="1400" kern="0" dirty="0">
              <a:latin typeface="Libre Franklin"/>
              <a:sym typeface="Libre Franklin"/>
            </a:endParaRPr>
          </a:p>
          <a:p>
            <a:pPr marL="371474" indent="-285750">
              <a:spcAft>
                <a:spcPts val="1800"/>
              </a:spcAft>
              <a:buClr>
                <a:srgbClr val="2E414D"/>
              </a:buClr>
              <a:buSzPct val="85000"/>
              <a:buFont typeface="Arial" panose="020B0604020202020204" pitchFamily="34" charset="0"/>
              <a:buChar char="●"/>
            </a:pPr>
            <a:r>
              <a:rPr lang="en" sz="1400" kern="0" dirty="0">
                <a:latin typeface="Libre Franklin"/>
                <a:sym typeface="Libre Franklin"/>
              </a:rPr>
              <a:t>School-Wide/Community Data (e.g., Delaware School Climate Data)</a:t>
            </a:r>
            <a:endParaRPr sz="1400" kern="0" dirty="0">
              <a:latin typeface="Libre Franklin"/>
              <a:sym typeface="Libre Franklin"/>
            </a:endParaRPr>
          </a:p>
        </p:txBody>
      </p:sp>
    </p:spTree>
    <p:extLst>
      <p:ext uri="{BB962C8B-B14F-4D97-AF65-F5344CB8AC3E}">
        <p14:creationId xmlns:p14="http://schemas.microsoft.com/office/powerpoint/2010/main" val="1446073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97;p41">
            <a:extLst>
              <a:ext uri="{FF2B5EF4-FFF2-40B4-BE49-F238E27FC236}">
                <a16:creationId xmlns:a16="http://schemas.microsoft.com/office/drawing/2014/main" id="{EE3A1AFD-8A1D-A5CB-C7A1-C0F8FECCFA3A}"/>
              </a:ext>
            </a:extLst>
          </p:cNvPr>
          <p:cNvSpPr txBox="1">
            <a:spLocks noGrp="1"/>
          </p:cNvSpPr>
          <p:nvPr>
            <p:ph type="title" idx="4294967295"/>
          </p:nvPr>
        </p:nvSpPr>
        <p:spPr>
          <a:xfrm>
            <a:off x="485022" y="1851670"/>
            <a:ext cx="3445897" cy="4034779"/>
          </a:xfrm>
          <a:prstGeom prst="rect">
            <a:avLst/>
          </a:prstGeom>
          <a:noFill/>
          <a:ln>
            <a:noFill/>
            <a:prstDash/>
          </a:ln>
          <a:effectLst/>
        </p:spPr>
        <p:txBody>
          <a:bodyPr rot="0" spcFirstLastPara="1" vertOverflow="overflow" horzOverflow="overflow" vert="horz" wrap="square" lIns="68569" tIns="34275" rIns="68569" bIns="3427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Use your data trends to prioritize the behaviors, mind-sets and/or competencies you hope to impact</a:t>
            </a:r>
            <a:endParaRPr kumimoji="0" lang="en-US" sz="24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endParaRPr>
          </a:p>
        </p:txBody>
      </p:sp>
      <p:sp>
        <p:nvSpPr>
          <p:cNvPr id="8" name="Google Shape;398;p41">
            <a:extLst>
              <a:ext uri="{FF2B5EF4-FFF2-40B4-BE49-F238E27FC236}">
                <a16:creationId xmlns:a16="http://schemas.microsoft.com/office/drawing/2014/main" id="{4AEC9D67-B69F-9189-21B8-B56C3ADD3CAC}"/>
              </a:ext>
            </a:extLst>
          </p:cNvPr>
          <p:cNvSpPr txBox="1"/>
          <p:nvPr/>
        </p:nvSpPr>
        <p:spPr>
          <a:xfrm>
            <a:off x="4065373" y="1851670"/>
            <a:ext cx="4769708" cy="796226"/>
          </a:xfrm>
          <a:prstGeom prst="rect">
            <a:avLst/>
          </a:prstGeom>
          <a:solidFill>
            <a:srgbClr val="625EAE"/>
          </a:solidFill>
          <a:ln>
            <a:noFill/>
          </a:ln>
        </p:spPr>
        <p:txBody>
          <a:bodyPr spcFirstLastPara="1" wrap="square" lIns="74288" tIns="74288" rIns="74288" bIns="74288" anchor="ctr" anchorCtr="0">
            <a:noAutofit/>
          </a:bodyPr>
          <a:lstStyle/>
          <a:p>
            <a:pPr>
              <a:lnSpc>
                <a:spcPct val="90000"/>
              </a:lnSpc>
              <a:buClr>
                <a:srgbClr val="FFFFFF"/>
              </a:buClr>
              <a:buSzPts val="2600"/>
            </a:pPr>
            <a:r>
              <a:rPr lang="en" dirty="0">
                <a:solidFill>
                  <a:srgbClr val="FFFFFF"/>
                </a:solidFill>
                <a:latin typeface="Calibri"/>
                <a:ea typeface="Calibri"/>
                <a:cs typeface="Calibri"/>
                <a:sym typeface="Calibri"/>
              </a:rPr>
              <a:t>Externalizing behaviors (e.g., arguing, disruption) or internalizing behaviors (e.g., sadness, worry)?</a:t>
            </a:r>
            <a:endParaRPr dirty="0">
              <a:latin typeface="Calibri"/>
              <a:ea typeface="Calibri"/>
              <a:cs typeface="Calibri"/>
              <a:sym typeface="Calibri"/>
            </a:endParaRPr>
          </a:p>
        </p:txBody>
      </p:sp>
      <p:sp>
        <p:nvSpPr>
          <p:cNvPr id="9" name="Google Shape;399;p41">
            <a:extLst>
              <a:ext uri="{FF2B5EF4-FFF2-40B4-BE49-F238E27FC236}">
                <a16:creationId xmlns:a16="http://schemas.microsoft.com/office/drawing/2014/main" id="{0FAF4762-CE8F-F160-2C0B-3F038D1A023E}"/>
              </a:ext>
            </a:extLst>
          </p:cNvPr>
          <p:cNvSpPr txBox="1"/>
          <p:nvPr/>
        </p:nvSpPr>
        <p:spPr>
          <a:xfrm>
            <a:off x="4065373" y="2693615"/>
            <a:ext cx="4769597" cy="746817"/>
          </a:xfrm>
          <a:prstGeom prst="rect">
            <a:avLst/>
          </a:prstGeom>
          <a:solidFill>
            <a:srgbClr val="4685B0"/>
          </a:solidFill>
          <a:ln>
            <a:noFill/>
          </a:ln>
        </p:spPr>
        <p:txBody>
          <a:bodyPr spcFirstLastPara="1" wrap="square" lIns="74288" tIns="74288" rIns="74288" bIns="74288" anchor="ctr" anchorCtr="0">
            <a:noAutofit/>
          </a:bodyPr>
          <a:lstStyle/>
          <a:p>
            <a:pPr>
              <a:lnSpc>
                <a:spcPct val="90000"/>
              </a:lnSpc>
              <a:buClr>
                <a:srgbClr val="FFFFFF"/>
              </a:buClr>
              <a:buSzPts val="2600"/>
            </a:pPr>
            <a:r>
              <a:rPr lang="en" dirty="0">
                <a:solidFill>
                  <a:srgbClr val="FFFFFF"/>
                </a:solidFill>
                <a:latin typeface="Calibri"/>
                <a:ea typeface="Calibri"/>
                <a:cs typeface="Calibri"/>
                <a:sym typeface="Calibri"/>
              </a:rPr>
              <a:t>Mind-sets or attitudes (e.g., motivation to learn, feelings about school) </a:t>
            </a:r>
            <a:endParaRPr dirty="0">
              <a:solidFill>
                <a:srgbClr val="FFFFFF"/>
              </a:solidFill>
              <a:latin typeface="Calibri"/>
              <a:ea typeface="Calibri"/>
              <a:cs typeface="Calibri"/>
              <a:sym typeface="Calibri"/>
            </a:endParaRPr>
          </a:p>
        </p:txBody>
      </p:sp>
      <p:sp>
        <p:nvSpPr>
          <p:cNvPr id="10" name="Google Shape;400;p41">
            <a:extLst>
              <a:ext uri="{FF2B5EF4-FFF2-40B4-BE49-F238E27FC236}">
                <a16:creationId xmlns:a16="http://schemas.microsoft.com/office/drawing/2014/main" id="{FC7F7396-A991-8553-6FE9-5C9528331049}"/>
              </a:ext>
            </a:extLst>
          </p:cNvPr>
          <p:cNvSpPr txBox="1"/>
          <p:nvPr/>
        </p:nvSpPr>
        <p:spPr>
          <a:xfrm>
            <a:off x="4065373" y="3481114"/>
            <a:ext cx="4769597" cy="722618"/>
          </a:xfrm>
          <a:prstGeom prst="rect">
            <a:avLst/>
          </a:prstGeom>
          <a:solidFill>
            <a:srgbClr val="2EA19E"/>
          </a:solidFill>
          <a:ln>
            <a:noFill/>
          </a:ln>
        </p:spPr>
        <p:txBody>
          <a:bodyPr spcFirstLastPara="1" wrap="square" lIns="74288" tIns="74288" rIns="74288" bIns="74288" anchor="ctr" anchorCtr="0">
            <a:noAutofit/>
          </a:bodyPr>
          <a:lstStyle/>
          <a:p>
            <a:pPr>
              <a:lnSpc>
                <a:spcPct val="90000"/>
              </a:lnSpc>
              <a:buClr>
                <a:srgbClr val="FFFFFF"/>
              </a:buClr>
              <a:buSzPts val="2600"/>
            </a:pPr>
            <a:r>
              <a:rPr lang="en" dirty="0">
                <a:solidFill>
                  <a:srgbClr val="FFFFFF"/>
                </a:solidFill>
                <a:latin typeface="Calibri"/>
                <a:ea typeface="Calibri"/>
                <a:cs typeface="Calibri"/>
                <a:sym typeface="Calibri"/>
              </a:rPr>
              <a:t>Academic enablers (e.g., academic engagement)?</a:t>
            </a:r>
            <a:endParaRPr dirty="0"/>
          </a:p>
        </p:txBody>
      </p:sp>
      <p:sp>
        <p:nvSpPr>
          <p:cNvPr id="11" name="Google Shape;401;p41">
            <a:extLst>
              <a:ext uri="{FF2B5EF4-FFF2-40B4-BE49-F238E27FC236}">
                <a16:creationId xmlns:a16="http://schemas.microsoft.com/office/drawing/2014/main" id="{8EADE3F9-7024-86B2-5D7D-E8FF09AF7188}"/>
              </a:ext>
            </a:extLst>
          </p:cNvPr>
          <p:cNvSpPr txBox="1"/>
          <p:nvPr/>
        </p:nvSpPr>
        <p:spPr>
          <a:xfrm>
            <a:off x="4065373" y="4255828"/>
            <a:ext cx="4769597" cy="899096"/>
          </a:xfrm>
          <a:prstGeom prst="rect">
            <a:avLst/>
          </a:prstGeom>
          <a:solidFill>
            <a:srgbClr val="359D6E"/>
          </a:solidFill>
          <a:ln>
            <a:noFill/>
          </a:ln>
        </p:spPr>
        <p:txBody>
          <a:bodyPr spcFirstLastPara="1" wrap="square" lIns="74288" tIns="74288" rIns="74288" bIns="74288" anchor="ctr" anchorCtr="0">
            <a:noAutofit/>
          </a:bodyPr>
          <a:lstStyle/>
          <a:p>
            <a:pPr>
              <a:lnSpc>
                <a:spcPct val="90000"/>
              </a:lnSpc>
              <a:buClr>
                <a:srgbClr val="FFFFFF"/>
              </a:buClr>
              <a:buSzPts val="2600"/>
            </a:pPr>
            <a:r>
              <a:rPr lang="en" dirty="0">
                <a:solidFill>
                  <a:srgbClr val="FFFFFF"/>
                </a:solidFill>
                <a:latin typeface="Calibri"/>
                <a:ea typeface="Calibri"/>
                <a:cs typeface="Calibri"/>
                <a:sym typeface="Calibri"/>
              </a:rPr>
              <a:t>Social and emotional skills (e.g., responsible decision making, cooperation with peers)?</a:t>
            </a:r>
            <a:endParaRPr dirty="0"/>
          </a:p>
        </p:txBody>
      </p:sp>
      <p:sp>
        <p:nvSpPr>
          <p:cNvPr id="12" name="Google Shape;402;p41">
            <a:extLst>
              <a:ext uri="{FF2B5EF4-FFF2-40B4-BE49-F238E27FC236}">
                <a16:creationId xmlns:a16="http://schemas.microsoft.com/office/drawing/2014/main" id="{D03BEE4E-5CA9-563B-9381-5E95A1AB90C7}"/>
              </a:ext>
            </a:extLst>
          </p:cNvPr>
          <p:cNvSpPr txBox="1"/>
          <p:nvPr/>
        </p:nvSpPr>
        <p:spPr>
          <a:xfrm>
            <a:off x="4065373" y="5200642"/>
            <a:ext cx="4769597" cy="685808"/>
          </a:xfrm>
          <a:prstGeom prst="rect">
            <a:avLst/>
          </a:prstGeom>
          <a:solidFill>
            <a:srgbClr val="09813C"/>
          </a:solidFill>
          <a:ln>
            <a:noFill/>
          </a:ln>
        </p:spPr>
        <p:txBody>
          <a:bodyPr spcFirstLastPara="1" wrap="square" lIns="74288" tIns="74288" rIns="74288" bIns="74288" anchor="ctr" anchorCtr="0">
            <a:noAutofit/>
          </a:bodyPr>
          <a:lstStyle/>
          <a:p>
            <a:pPr>
              <a:lnSpc>
                <a:spcPct val="90000"/>
              </a:lnSpc>
              <a:buClr>
                <a:srgbClr val="FFFFFF"/>
              </a:buClr>
              <a:buSzPts val="2600"/>
            </a:pPr>
            <a:r>
              <a:rPr lang="en" dirty="0">
                <a:solidFill>
                  <a:srgbClr val="FFFFFF"/>
                </a:solidFill>
                <a:latin typeface="Calibri"/>
                <a:ea typeface="Calibri"/>
                <a:cs typeface="Calibri"/>
                <a:sym typeface="Calibri"/>
              </a:rPr>
              <a:t>Mental </a:t>
            </a:r>
            <a:r>
              <a:rPr lang="en" dirty="0">
                <a:solidFill>
                  <a:srgbClr val="FFFFFF"/>
                </a:solidFill>
                <a:latin typeface="Calibri"/>
                <a:cs typeface="Calibri"/>
                <a:sym typeface="Calibri"/>
              </a:rPr>
              <a:t>health</a:t>
            </a:r>
            <a:r>
              <a:rPr lang="en" dirty="0">
                <a:solidFill>
                  <a:srgbClr val="FFFFFF"/>
                </a:solidFill>
                <a:latin typeface="Calibri"/>
                <a:ea typeface="Calibri"/>
                <a:cs typeface="Calibri"/>
                <a:sym typeface="Calibri"/>
              </a:rPr>
              <a:t> concerns (e.g., substance misuse, suicidal ideation)?</a:t>
            </a:r>
            <a:endParaRPr dirty="0"/>
          </a:p>
        </p:txBody>
      </p:sp>
    </p:spTree>
    <p:extLst>
      <p:ext uri="{BB962C8B-B14F-4D97-AF65-F5344CB8AC3E}">
        <p14:creationId xmlns:p14="http://schemas.microsoft.com/office/powerpoint/2010/main" val="356172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BB36-D7D7-75FC-5507-9A1B4A4D46AC}"/>
              </a:ext>
            </a:extLst>
          </p:cNvPr>
          <p:cNvSpPr>
            <a:spLocks noGrp="1"/>
          </p:cNvSpPr>
          <p:nvPr>
            <p:ph type="title"/>
          </p:nvPr>
        </p:nvSpPr>
        <p:spPr>
          <a:xfrm>
            <a:off x="1719470" y="286457"/>
            <a:ext cx="7424529" cy="797749"/>
          </a:xfrm>
        </p:spPr>
        <p:txBody>
          <a:bodyPr/>
          <a:lstStyle/>
          <a:p>
            <a:r>
              <a:rPr lang="en-US" dirty="0"/>
              <a:t>Which groups are impacted? </a:t>
            </a:r>
          </a:p>
        </p:txBody>
      </p:sp>
      <p:sp>
        <p:nvSpPr>
          <p:cNvPr id="3" name="Content Placeholder 2">
            <a:extLst>
              <a:ext uri="{FF2B5EF4-FFF2-40B4-BE49-F238E27FC236}">
                <a16:creationId xmlns:a16="http://schemas.microsoft.com/office/drawing/2014/main" id="{72FB6431-73B0-D87C-E5BC-D9792F579F22}"/>
              </a:ext>
            </a:extLst>
          </p:cNvPr>
          <p:cNvSpPr>
            <a:spLocks noGrp="1"/>
          </p:cNvSpPr>
          <p:nvPr>
            <p:ph idx="1"/>
          </p:nvPr>
        </p:nvSpPr>
        <p:spPr>
          <a:xfrm>
            <a:off x="628650" y="1544596"/>
            <a:ext cx="7886700" cy="5064018"/>
          </a:xfrm>
        </p:spPr>
        <p:txBody>
          <a:bodyPr vert="horz" lIns="91440" tIns="45720" rIns="91440" bIns="45720" rtlCol="0" anchor="t">
            <a:noAutofit/>
          </a:bodyPr>
          <a:lstStyle/>
          <a:p>
            <a:pPr marL="0" indent="0" defTabSz="685783">
              <a:lnSpc>
                <a:spcPct val="100000"/>
              </a:lnSpc>
              <a:spcBef>
                <a:spcPts val="0"/>
              </a:spcBef>
              <a:spcAft>
                <a:spcPts val="1200"/>
              </a:spcAft>
              <a:buClr>
                <a:srgbClr val="000000"/>
              </a:buClr>
              <a:buNone/>
              <a:defRPr/>
            </a:pPr>
            <a:r>
              <a:rPr lang="en-US" sz="2200" kern="0" dirty="0">
                <a:solidFill>
                  <a:srgbClr val="000000"/>
                </a:solidFill>
                <a:latin typeface="Libre Franklin"/>
                <a:ea typeface="Libre Franklin"/>
                <a:cs typeface="Libre Franklin"/>
                <a:sym typeface="Libre Franklin"/>
              </a:rPr>
              <a:t>Remember universal is all students…</a:t>
            </a:r>
          </a:p>
          <a:p>
            <a:pPr marL="428625" indent="-342900" defTabSz="685783">
              <a:lnSpc>
                <a:spcPct val="100000"/>
              </a:lnSpc>
              <a:spcBef>
                <a:spcPts val="0"/>
              </a:spcBef>
              <a:spcAft>
                <a:spcPts val="1200"/>
              </a:spcAft>
              <a:buClr>
                <a:srgbClr val="000000"/>
              </a:buClr>
              <a:buSzPct val="75000"/>
              <a:buFont typeface="Arial" panose="020B0604020202020204" pitchFamily="34" charset="0"/>
              <a:buChar char="●"/>
              <a:defRPr/>
            </a:pPr>
            <a:r>
              <a:rPr lang="en-US" sz="2200" kern="0" dirty="0">
                <a:solidFill>
                  <a:srgbClr val="000000"/>
                </a:solidFill>
                <a:latin typeface="Libre Franklin"/>
                <a:ea typeface="Libre Franklin"/>
                <a:cs typeface="Libre Franklin"/>
                <a:sym typeface="Libre Franklin"/>
              </a:rPr>
              <a:t>All students (K-12)</a:t>
            </a:r>
            <a:endParaRPr lang="en-US" sz="2200" kern="0" dirty="0">
              <a:solidFill>
                <a:srgbClr val="000000"/>
              </a:solidFill>
              <a:latin typeface="Libre Franklin"/>
              <a:ea typeface="Libre Franklin"/>
              <a:cs typeface="Libre Franklin"/>
            </a:endParaRPr>
          </a:p>
          <a:p>
            <a:pPr marL="428625" indent="-342900" defTabSz="685783">
              <a:lnSpc>
                <a:spcPct val="100000"/>
              </a:lnSpc>
              <a:spcBef>
                <a:spcPts val="0"/>
              </a:spcBef>
              <a:spcAft>
                <a:spcPts val="1200"/>
              </a:spcAft>
              <a:buClr>
                <a:srgbClr val="000000"/>
              </a:buClr>
              <a:buSzPct val="75000"/>
              <a:buFont typeface="Arial" panose="020B0604020202020204" pitchFamily="34" charset="0"/>
              <a:buChar char="●"/>
              <a:defRPr/>
            </a:pPr>
            <a:r>
              <a:rPr lang="en-US" sz="2200" kern="0" dirty="0">
                <a:solidFill>
                  <a:srgbClr val="000000"/>
                </a:solidFill>
                <a:latin typeface="Libre Franklin"/>
                <a:ea typeface="Libre Franklin"/>
                <a:cs typeface="Libre Franklin"/>
                <a:sym typeface="Libre Franklin"/>
              </a:rPr>
              <a:t>All kindergartners</a:t>
            </a:r>
            <a:endParaRPr lang="en-US" sz="2200" kern="0" dirty="0">
              <a:solidFill>
                <a:srgbClr val="000000"/>
              </a:solidFill>
              <a:latin typeface="Libre Franklin"/>
              <a:ea typeface="Libre Franklin"/>
              <a:cs typeface="Libre Franklin"/>
            </a:endParaRPr>
          </a:p>
          <a:p>
            <a:pPr marL="428625" indent="-342900" defTabSz="685783">
              <a:lnSpc>
                <a:spcPct val="100000"/>
              </a:lnSpc>
              <a:spcBef>
                <a:spcPts val="0"/>
              </a:spcBef>
              <a:spcAft>
                <a:spcPts val="1200"/>
              </a:spcAft>
              <a:buClr>
                <a:srgbClr val="000000"/>
              </a:buClr>
              <a:buSzPct val="75000"/>
              <a:buFont typeface="Arial" panose="020B0604020202020204" pitchFamily="34" charset="0"/>
              <a:buChar char="●"/>
              <a:defRPr/>
            </a:pPr>
            <a:r>
              <a:rPr lang="en-US" sz="2200" kern="0" dirty="0">
                <a:solidFill>
                  <a:srgbClr val="000000"/>
                </a:solidFill>
                <a:latin typeface="Libre Franklin"/>
                <a:ea typeface="Libre Franklin"/>
                <a:cs typeface="Libre Franklin"/>
                <a:sym typeface="Libre Franklin"/>
              </a:rPr>
              <a:t>All transfers into school</a:t>
            </a:r>
            <a:endParaRPr lang="en-US" sz="2200" kern="0" dirty="0">
              <a:solidFill>
                <a:srgbClr val="000000"/>
              </a:solidFill>
              <a:latin typeface="Libre Franklin"/>
              <a:ea typeface="Libre Franklin"/>
              <a:cs typeface="Libre Franklin"/>
            </a:endParaRPr>
          </a:p>
          <a:p>
            <a:pPr marL="428625" indent="-342900" defTabSz="685783">
              <a:lnSpc>
                <a:spcPct val="100000"/>
              </a:lnSpc>
              <a:spcBef>
                <a:spcPts val="0"/>
              </a:spcBef>
              <a:spcAft>
                <a:spcPts val="1200"/>
              </a:spcAft>
              <a:buClr>
                <a:srgbClr val="000000"/>
              </a:buClr>
              <a:buSzPct val="75000"/>
              <a:buFont typeface="Arial" panose="020B0604020202020204" pitchFamily="34" charset="0"/>
              <a:buChar char="●"/>
              <a:defRPr/>
            </a:pPr>
            <a:r>
              <a:rPr lang="en-US" sz="2200" kern="0" dirty="0">
                <a:solidFill>
                  <a:srgbClr val="000000"/>
                </a:solidFill>
                <a:latin typeface="Libre Franklin"/>
                <a:ea typeface="Libre Franklin"/>
                <a:cs typeface="Libre Franklin"/>
                <a:sym typeface="Libre Franklin"/>
              </a:rPr>
              <a:t>All students during transition years</a:t>
            </a:r>
          </a:p>
          <a:p>
            <a:pPr marL="85725" indent="0" defTabSz="685783">
              <a:lnSpc>
                <a:spcPct val="100000"/>
              </a:lnSpc>
              <a:spcBef>
                <a:spcPts val="0"/>
              </a:spcBef>
              <a:spcAft>
                <a:spcPts val="1200"/>
              </a:spcAft>
              <a:buClr>
                <a:srgbClr val="000000"/>
              </a:buClr>
              <a:buSzPct val="115000"/>
              <a:buNone/>
              <a:defRPr/>
            </a:pPr>
            <a:endParaRPr lang="en-US" sz="2200" kern="0" dirty="0">
              <a:solidFill>
                <a:srgbClr val="000000"/>
              </a:solidFill>
              <a:latin typeface="Libre Franklin"/>
              <a:ea typeface="Libre Franklin"/>
              <a:cs typeface="Libre Franklin"/>
              <a:sym typeface="Libre Franklin"/>
            </a:endParaRPr>
          </a:p>
          <a:p>
            <a:pPr marL="0" indent="0" defTabSz="685783">
              <a:lnSpc>
                <a:spcPct val="100000"/>
              </a:lnSpc>
              <a:spcBef>
                <a:spcPts val="0"/>
              </a:spcBef>
              <a:spcAft>
                <a:spcPts val="1200"/>
              </a:spcAft>
              <a:buNone/>
              <a:defRPr/>
            </a:pPr>
            <a:r>
              <a:rPr lang="en-US" sz="2200" kern="0" dirty="0">
                <a:solidFill>
                  <a:srgbClr val="000000"/>
                </a:solidFill>
                <a:latin typeface="Libre Franklin"/>
                <a:ea typeface="Libre Franklin"/>
                <a:cs typeface="Libre Franklin"/>
                <a:sym typeface="Libre Franklin"/>
              </a:rPr>
              <a:t>Not only those with known risk…</a:t>
            </a:r>
            <a:endParaRPr lang="en-US" sz="2200" dirty="0"/>
          </a:p>
          <a:p>
            <a:pPr marL="428625" indent="-342900" defTabSz="685783">
              <a:lnSpc>
                <a:spcPct val="100000"/>
              </a:lnSpc>
              <a:spcBef>
                <a:spcPts val="0"/>
              </a:spcBef>
              <a:spcAft>
                <a:spcPts val="1200"/>
              </a:spcAft>
              <a:buClr>
                <a:srgbClr val="000000"/>
              </a:buClr>
              <a:buSzPct val="75000"/>
              <a:buFont typeface="Arial" panose="020B0604020202020204" pitchFamily="34" charset="0"/>
              <a:buChar char="●"/>
              <a:defRPr/>
            </a:pPr>
            <a:r>
              <a:rPr lang="en-US" sz="2200" kern="0" dirty="0">
                <a:solidFill>
                  <a:srgbClr val="000000"/>
                </a:solidFill>
                <a:latin typeface="Libre Franklin"/>
                <a:ea typeface="Libre Franklin"/>
                <a:cs typeface="Libre Franklin"/>
                <a:sym typeface="Libre Franklin"/>
              </a:rPr>
              <a:t>All students referred to Tier 2</a:t>
            </a:r>
            <a:endParaRPr lang="en-US" sz="2200" kern="0" dirty="0">
              <a:solidFill>
                <a:srgbClr val="000000"/>
              </a:solidFill>
              <a:latin typeface="Libre Franklin"/>
              <a:ea typeface="Libre Franklin"/>
              <a:cs typeface="Libre Franklin"/>
            </a:endParaRPr>
          </a:p>
          <a:p>
            <a:pPr marL="419100" indent="-342900" defTabSz="685783">
              <a:lnSpc>
                <a:spcPct val="100000"/>
              </a:lnSpc>
              <a:spcBef>
                <a:spcPts val="0"/>
              </a:spcBef>
              <a:spcAft>
                <a:spcPts val="1200"/>
              </a:spcAft>
              <a:buClr>
                <a:srgbClr val="000000"/>
              </a:buClr>
              <a:buSzPct val="75000"/>
              <a:buFont typeface="Arial" panose="020B0604020202020204" pitchFamily="34" charset="0"/>
              <a:buChar char="●"/>
              <a:defRPr/>
            </a:pPr>
            <a:r>
              <a:rPr lang="en-US" sz="2200" kern="0" dirty="0">
                <a:solidFill>
                  <a:srgbClr val="000000"/>
                </a:solidFill>
                <a:latin typeface="Libre Franklin"/>
                <a:ea typeface="Libre Franklin"/>
                <a:cs typeface="Libre Franklin"/>
                <a:sym typeface="Libre Franklin"/>
              </a:rPr>
              <a:t>All students returning from alternative placements</a:t>
            </a:r>
            <a:endParaRPr lang="en-US" sz="2200" kern="0" dirty="0">
              <a:solidFill>
                <a:srgbClr val="000000"/>
              </a:solidFill>
              <a:latin typeface="Libre Franklin"/>
              <a:ea typeface="Libre Franklin"/>
              <a:cs typeface="Libre Franklin"/>
            </a:endParaRPr>
          </a:p>
          <a:p>
            <a:pPr marL="419100" indent="-342900" defTabSz="685783">
              <a:lnSpc>
                <a:spcPct val="100000"/>
              </a:lnSpc>
              <a:spcBef>
                <a:spcPts val="0"/>
              </a:spcBef>
              <a:spcAft>
                <a:spcPts val="1200"/>
              </a:spcAft>
              <a:buClr>
                <a:srgbClr val="000000"/>
              </a:buClr>
              <a:buSzPct val="75000"/>
              <a:buFont typeface="Arial" panose="020B0604020202020204" pitchFamily="34" charset="0"/>
              <a:buChar char="●"/>
              <a:defRPr/>
            </a:pPr>
            <a:r>
              <a:rPr lang="en-US" sz="2200" kern="0" dirty="0">
                <a:solidFill>
                  <a:srgbClr val="000000"/>
                </a:solidFill>
                <a:latin typeface="Libre Franklin"/>
                <a:ea typeface="Libre Franklin"/>
                <a:cs typeface="Libre Franklin"/>
                <a:sym typeface="Libre Franklin"/>
              </a:rPr>
              <a:t>All students who visit the wellness center</a:t>
            </a:r>
            <a:endParaRPr lang="en-US" sz="2200" kern="0" dirty="0">
              <a:solidFill>
                <a:srgbClr val="000000"/>
              </a:solidFill>
              <a:latin typeface="Libre Franklin"/>
              <a:ea typeface="Libre Franklin"/>
              <a:cs typeface="Libre Franklin"/>
            </a:endParaRPr>
          </a:p>
        </p:txBody>
      </p:sp>
    </p:spTree>
    <p:extLst>
      <p:ext uri="{BB962C8B-B14F-4D97-AF65-F5344CB8AC3E}">
        <p14:creationId xmlns:p14="http://schemas.microsoft.com/office/powerpoint/2010/main" val="265105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D807-6949-D511-8A48-80000145514E}"/>
              </a:ext>
            </a:extLst>
          </p:cNvPr>
          <p:cNvSpPr>
            <a:spLocks noGrp="1"/>
          </p:cNvSpPr>
          <p:nvPr>
            <p:ph type="title"/>
          </p:nvPr>
        </p:nvSpPr>
        <p:spPr>
          <a:xfrm>
            <a:off x="1624040" y="24715"/>
            <a:ext cx="7515948" cy="1275768"/>
          </a:xfrm>
        </p:spPr>
        <p:txBody>
          <a:bodyPr/>
          <a:lstStyle/>
          <a:p>
            <a:r>
              <a:rPr lang="en-US" sz="3600" dirty="0"/>
              <a:t>Who can provide screening information? </a:t>
            </a:r>
          </a:p>
        </p:txBody>
      </p:sp>
      <p:sp>
        <p:nvSpPr>
          <p:cNvPr id="3" name="Content Placeholder 2">
            <a:extLst>
              <a:ext uri="{FF2B5EF4-FFF2-40B4-BE49-F238E27FC236}">
                <a16:creationId xmlns:a16="http://schemas.microsoft.com/office/drawing/2014/main" id="{8FF74823-7C3E-21DA-62B5-E5DCD76E5680}"/>
              </a:ext>
            </a:extLst>
          </p:cNvPr>
          <p:cNvSpPr>
            <a:spLocks noGrp="1"/>
          </p:cNvSpPr>
          <p:nvPr>
            <p:ph idx="1"/>
          </p:nvPr>
        </p:nvSpPr>
        <p:spPr>
          <a:xfrm>
            <a:off x="628650" y="1669466"/>
            <a:ext cx="7886700" cy="4351338"/>
          </a:xfrm>
        </p:spPr>
        <p:txBody>
          <a:bodyPr vert="horz" lIns="91440" tIns="45720" rIns="91440" bIns="45720" rtlCol="0" anchor="t">
            <a:noAutofit/>
          </a:bodyPr>
          <a:lstStyle/>
          <a:p>
            <a:pPr marL="0" indent="0" defTabSz="685783">
              <a:lnSpc>
                <a:spcPct val="100000"/>
              </a:lnSpc>
              <a:spcBef>
                <a:spcPts val="750"/>
              </a:spcBef>
              <a:buNone/>
              <a:defRPr/>
            </a:pPr>
            <a:r>
              <a:rPr lang="en-US" sz="1800" b="1" kern="0" dirty="0">
                <a:solidFill>
                  <a:srgbClr val="000000"/>
                </a:solidFill>
                <a:latin typeface="Libre Franklin"/>
                <a:ea typeface="Libre Franklin"/>
                <a:cs typeface="Libre Franklin"/>
              </a:rPr>
              <a:t>Teacher</a:t>
            </a:r>
            <a:endParaRPr lang="en-US" sz="1800" dirty="0"/>
          </a:p>
          <a:p>
            <a:pPr marL="542925" lvl="1" indent="-285750" defTabSz="685783">
              <a:lnSpc>
                <a:spcPct val="100000"/>
              </a:lnSpc>
              <a:spcBef>
                <a:spcPts val="750"/>
              </a:spcBef>
              <a:buSzPct val="85000"/>
              <a:buFont typeface="Arial" panose="020B0604020202020204" pitchFamily="34" charset="0"/>
              <a:buChar char="●"/>
              <a:defRPr/>
            </a:pPr>
            <a:r>
              <a:rPr lang="en-US" sz="1800" kern="0" dirty="0">
                <a:solidFill>
                  <a:srgbClr val="000000"/>
                </a:solidFill>
                <a:latin typeface="Libre Franklin"/>
                <a:ea typeface="Libre Franklin"/>
                <a:cs typeface="Libre Franklin"/>
              </a:rPr>
              <a:t>May be more sensitive to externalizing than internalizing challenges</a:t>
            </a:r>
          </a:p>
          <a:p>
            <a:pPr marL="542925" lvl="1" indent="-285750" defTabSz="685783">
              <a:lnSpc>
                <a:spcPct val="100000"/>
              </a:lnSpc>
              <a:spcBef>
                <a:spcPts val="750"/>
              </a:spcBef>
              <a:buSzPct val="85000"/>
              <a:buFont typeface="Arial" panose="020B0604020202020204" pitchFamily="34" charset="0"/>
              <a:buChar char="●"/>
              <a:defRPr/>
            </a:pPr>
            <a:r>
              <a:rPr lang="en-US" sz="1800" kern="0" dirty="0">
                <a:solidFill>
                  <a:srgbClr val="000000"/>
                </a:solidFill>
                <a:latin typeface="Libre Franklin"/>
                <a:ea typeface="Libre Franklin"/>
                <a:cs typeface="Libre Franklin"/>
              </a:rPr>
              <a:t>Primary use in Pre-K-6th grade; secondary use with 7-12</a:t>
            </a:r>
            <a:br>
              <a:rPr lang="en-US" sz="1800" dirty="0"/>
            </a:br>
            <a:endParaRPr lang="en-US" sz="1800" kern="0" dirty="0">
              <a:solidFill>
                <a:srgbClr val="000000"/>
              </a:solidFill>
              <a:latin typeface="Libre Franklin"/>
              <a:ea typeface="Libre Franklin"/>
              <a:cs typeface="Libre Franklin"/>
            </a:endParaRPr>
          </a:p>
          <a:p>
            <a:pPr marL="0" indent="0" defTabSz="685783">
              <a:lnSpc>
                <a:spcPct val="100000"/>
              </a:lnSpc>
              <a:spcBef>
                <a:spcPts val="750"/>
              </a:spcBef>
              <a:buNone/>
              <a:defRPr/>
            </a:pPr>
            <a:r>
              <a:rPr lang="en-US" sz="1800" b="1" kern="0" dirty="0">
                <a:solidFill>
                  <a:srgbClr val="000000"/>
                </a:solidFill>
                <a:latin typeface="Libre Franklin"/>
                <a:ea typeface="Libre Franklin"/>
                <a:cs typeface="Libre Franklin"/>
                <a:sym typeface="Libre Franklin"/>
              </a:rPr>
              <a:t>Parent</a:t>
            </a:r>
            <a:endParaRPr lang="en-US" sz="1800" b="1" kern="0" dirty="0">
              <a:solidFill>
                <a:srgbClr val="000000"/>
              </a:solidFill>
              <a:latin typeface="Libre Franklin"/>
              <a:ea typeface="Libre Franklin"/>
              <a:cs typeface="Libre Franklin"/>
            </a:endParaRPr>
          </a:p>
          <a:p>
            <a:pPr marL="542925" lvl="1" indent="-285750" defTabSz="685783">
              <a:lnSpc>
                <a:spcPct val="100000"/>
              </a:lnSpc>
              <a:spcBef>
                <a:spcPts val="750"/>
              </a:spcBef>
              <a:buSzPct val="85000"/>
              <a:buFont typeface="Arial" panose="020B0604020202020204" pitchFamily="34" charset="0"/>
              <a:buChar char="●"/>
              <a:defRPr/>
            </a:pPr>
            <a:r>
              <a:rPr lang="en-US" sz="1800" kern="0" dirty="0">
                <a:solidFill>
                  <a:srgbClr val="000000"/>
                </a:solidFill>
                <a:latin typeface="Libre Franklin"/>
                <a:ea typeface="Libre Franklin"/>
                <a:cs typeface="Libre Franklin"/>
                <a:sym typeface="Libre Franklin"/>
              </a:rPr>
              <a:t>Primary</a:t>
            </a:r>
            <a:r>
              <a:rPr lang="en-US" sz="1800" kern="0" dirty="0">
                <a:solidFill>
                  <a:srgbClr val="000000"/>
                </a:solidFill>
                <a:latin typeface="Libre Franklin"/>
                <a:ea typeface="Libre Franklin"/>
                <a:cs typeface="Libre Franklin"/>
              </a:rPr>
              <a:t> use with PK and K</a:t>
            </a:r>
          </a:p>
          <a:p>
            <a:pPr marL="542925" lvl="1" indent="-285750" defTabSz="685783">
              <a:lnSpc>
                <a:spcPct val="100000"/>
              </a:lnSpc>
              <a:spcBef>
                <a:spcPts val="750"/>
              </a:spcBef>
              <a:buSzPct val="85000"/>
              <a:buFont typeface="Arial" panose="020B0604020202020204" pitchFamily="34" charset="0"/>
              <a:buChar char="●"/>
              <a:defRPr/>
            </a:pPr>
            <a:r>
              <a:rPr lang="en-US" sz="1800" kern="0" dirty="0">
                <a:solidFill>
                  <a:srgbClr val="000000"/>
                </a:solidFill>
                <a:latin typeface="Libre Franklin"/>
                <a:ea typeface="Libre Franklin"/>
                <a:cs typeface="Libre Franklin"/>
              </a:rPr>
              <a:t>Response</a:t>
            </a:r>
            <a:r>
              <a:rPr lang="en-US" sz="1800" kern="0" dirty="0">
                <a:latin typeface="Libre Franklin"/>
                <a:ea typeface="Libre Franklin"/>
                <a:cs typeface="Libre Franklin"/>
              </a:rPr>
              <a:t> rates may be low</a:t>
            </a:r>
            <a:br>
              <a:rPr lang="en-US" sz="1800" kern="0" dirty="0">
                <a:latin typeface="Libre Franklin"/>
                <a:ea typeface="Libre Franklin"/>
                <a:cs typeface="Libre Franklin"/>
              </a:rPr>
            </a:br>
            <a:endParaRPr lang="en-US" sz="1800" dirty="0"/>
          </a:p>
          <a:p>
            <a:pPr marL="0" indent="0" defTabSz="685783">
              <a:lnSpc>
                <a:spcPct val="100000"/>
              </a:lnSpc>
              <a:spcBef>
                <a:spcPts val="750"/>
              </a:spcBef>
              <a:buNone/>
              <a:defRPr/>
            </a:pPr>
            <a:r>
              <a:rPr lang="en-US" sz="1800" b="1" kern="0" dirty="0">
                <a:solidFill>
                  <a:srgbClr val="000000"/>
                </a:solidFill>
                <a:latin typeface="Libre Franklin"/>
                <a:ea typeface="Libre Franklin"/>
                <a:cs typeface="Libre Franklin"/>
              </a:rPr>
              <a:t>Student</a:t>
            </a:r>
          </a:p>
          <a:p>
            <a:pPr marL="542925" lvl="1" indent="-285750" defTabSz="685783">
              <a:lnSpc>
                <a:spcPct val="100000"/>
              </a:lnSpc>
              <a:spcBef>
                <a:spcPts val="750"/>
              </a:spcBef>
              <a:buSzPct val="85000"/>
              <a:buFont typeface="Arial" panose="020B0604020202020204" pitchFamily="34" charset="0"/>
              <a:buChar char="●"/>
              <a:defRPr/>
            </a:pPr>
            <a:r>
              <a:rPr lang="en-US" sz="1800" kern="0" dirty="0">
                <a:solidFill>
                  <a:srgbClr val="000000"/>
                </a:solidFill>
                <a:latin typeface="Libre Franklin"/>
                <a:ea typeface="Libre Franklin"/>
                <a:cs typeface="Libre Franklin"/>
              </a:rPr>
              <a:t>Often best informant for internalizing challenges</a:t>
            </a:r>
          </a:p>
          <a:p>
            <a:pPr marL="542925" lvl="1" indent="-285750" defTabSz="685783">
              <a:lnSpc>
                <a:spcPct val="100000"/>
              </a:lnSpc>
              <a:spcBef>
                <a:spcPts val="750"/>
              </a:spcBef>
              <a:buSzPct val="85000"/>
              <a:buFont typeface="Arial" panose="020B0604020202020204" pitchFamily="34" charset="0"/>
              <a:buChar char="●"/>
              <a:defRPr/>
            </a:pPr>
            <a:r>
              <a:rPr lang="en-US" sz="1800" kern="0" dirty="0">
                <a:solidFill>
                  <a:srgbClr val="000000"/>
                </a:solidFill>
                <a:latin typeface="Libre Franklin"/>
                <a:ea typeface="Libre Franklin"/>
                <a:cs typeface="Libre Franklin"/>
              </a:rPr>
              <a:t>Primary use with secondary students due to their increased awareness of their own psychological experiences</a:t>
            </a:r>
            <a:endParaRPr lang="en-US" sz="1800" kern="0" dirty="0">
              <a:solidFill>
                <a:srgbClr val="000000"/>
              </a:solidFill>
              <a:latin typeface="Libre Franklin"/>
              <a:ea typeface="Libre Franklin"/>
              <a:cs typeface="Libre Franklin"/>
              <a:sym typeface="Libre Franklin"/>
            </a:endParaRPr>
          </a:p>
          <a:p>
            <a:pPr marL="0" indent="0" defTabSz="685783">
              <a:lnSpc>
                <a:spcPct val="100000"/>
              </a:lnSpc>
              <a:buNone/>
              <a:defRPr/>
            </a:pPr>
            <a:endParaRPr lang="en-US" sz="1800" dirty="0">
              <a:solidFill>
                <a:srgbClr val="000000"/>
              </a:solidFill>
              <a:ea typeface="Libre Franklin"/>
              <a:cs typeface="Libre Franklin"/>
            </a:endParaRPr>
          </a:p>
        </p:txBody>
      </p:sp>
      <p:sp>
        <p:nvSpPr>
          <p:cNvPr id="5" name="Google Shape;431;p43">
            <a:extLst>
              <a:ext uri="{FF2B5EF4-FFF2-40B4-BE49-F238E27FC236}">
                <a16:creationId xmlns:a16="http://schemas.microsoft.com/office/drawing/2014/main" id="{155433BA-521B-CC94-CE45-08BFC877D43C}"/>
              </a:ext>
            </a:extLst>
          </p:cNvPr>
          <p:cNvSpPr txBox="1"/>
          <p:nvPr/>
        </p:nvSpPr>
        <p:spPr>
          <a:xfrm>
            <a:off x="2800599" y="6414502"/>
            <a:ext cx="6277725" cy="307754"/>
          </a:xfrm>
          <a:prstGeom prst="rect">
            <a:avLst/>
          </a:prstGeom>
          <a:noFill/>
          <a:ln>
            <a:noFill/>
          </a:ln>
        </p:spPr>
        <p:txBody>
          <a:bodyPr spcFirstLastPara="1" wrap="square" lIns="68569" tIns="68569" rIns="68569" bIns="68569" anchor="t" anchorCtr="0">
            <a:spAutoFit/>
          </a:bodyPr>
          <a:lstStyle/>
          <a:p>
            <a:pPr algn="r">
              <a:buClr>
                <a:srgbClr val="000000"/>
              </a:buClr>
              <a:buFont typeface="Arial"/>
            </a:pPr>
            <a:r>
              <a:rPr lang="en" sz="1100" kern="0" dirty="0">
                <a:solidFill>
                  <a:srgbClr val="000000"/>
                </a:solidFill>
                <a:latin typeface="Libre Franklin"/>
                <a:ea typeface="Libre Franklin"/>
                <a:cs typeface="Libre Franklin"/>
                <a:sym typeface="Libre Franklin"/>
              </a:rPr>
              <a:t>Adapted from Eklund, 2022 and Daniels, Fowler, Robinson-Link, Pearrow &amp; Whitcomb, 2021</a:t>
            </a:r>
            <a:endParaRPr lang="en-US" sz="1100" kern="0" dirty="0">
              <a:solidFill>
                <a:srgbClr val="000000"/>
              </a:solidFill>
              <a:latin typeface="Libre Franklin"/>
              <a:ea typeface="Libre Franklin"/>
              <a:cs typeface="Libre Franklin"/>
            </a:endParaRPr>
          </a:p>
        </p:txBody>
      </p:sp>
    </p:spTree>
    <p:extLst>
      <p:ext uri="{BB962C8B-B14F-4D97-AF65-F5344CB8AC3E}">
        <p14:creationId xmlns:p14="http://schemas.microsoft.com/office/powerpoint/2010/main" val="417087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A6E2FB-93A6-5491-96A3-42C85D6E3EDB}"/>
              </a:ext>
            </a:extLst>
          </p:cNvPr>
          <p:cNvSpPr>
            <a:spLocks noGrp="1"/>
          </p:cNvSpPr>
          <p:nvPr>
            <p:ph type="title"/>
          </p:nvPr>
        </p:nvSpPr>
        <p:spPr>
          <a:xfrm>
            <a:off x="1828800" y="-1182949"/>
            <a:ext cx="7315200" cy="1182949"/>
          </a:xfrm>
        </p:spPr>
        <p:txBody>
          <a:bodyPr vert="horz" lIns="91440" tIns="45720" rIns="91440" bIns="45720" rtlCol="0" anchor="b">
            <a:noAutofit/>
          </a:bodyPr>
          <a:lstStyle/>
          <a:p>
            <a:r>
              <a:rPr lang="en-US" dirty="0"/>
              <a:t>Webinar</a:t>
            </a:r>
            <a:r>
              <a:rPr lang="en-US" baseline="0" dirty="0"/>
              <a:t> Development</a:t>
            </a:r>
            <a:endParaRPr lang="en-US" dirty="0"/>
          </a:p>
        </p:txBody>
      </p:sp>
      <p:pic>
        <p:nvPicPr>
          <p:cNvPr id="7" name="Google Shape;166;p26" descr="University of Delaware, Center for Disability Studies">
            <a:extLst>
              <a:ext uri="{FF2B5EF4-FFF2-40B4-BE49-F238E27FC236}">
                <a16:creationId xmlns:a16="http://schemas.microsoft.com/office/drawing/2014/main" id="{46ED9945-E30D-C2CB-A677-3C12F36E8262}"/>
              </a:ex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3171825" y="24384"/>
            <a:ext cx="3143631" cy="1113209"/>
          </a:xfrm>
          <a:prstGeom prst="rect">
            <a:avLst/>
          </a:prstGeom>
          <a:noFill/>
          <a:ln>
            <a:noFill/>
          </a:ln>
        </p:spPr>
      </p:pic>
      <p:pic>
        <p:nvPicPr>
          <p:cNvPr id="6" name="Google Shape;164;p26" descr="Delaware Positive Behavior Support Project: School Climate &amp; Student Success">
            <a:extLst>
              <a:ext uri="{FF2B5EF4-FFF2-40B4-BE49-F238E27FC236}">
                <a16:creationId xmlns:a16="http://schemas.microsoft.com/office/drawing/2014/main" id="{3F41698D-FC7A-0236-BC6C-7DED3E288485}"/>
              </a:ext>
              <a:ext uri="{C183D7F6-B498-43B3-948B-1728B52AA6E4}">
                <adec:decorative xmlns:adec="http://schemas.microsoft.com/office/drawing/2017/decorative" val="0"/>
              </a:ext>
            </a:extLst>
          </p:cNvPr>
          <p:cNvPicPr preferRelativeResize="0"/>
          <p:nvPr/>
        </p:nvPicPr>
        <p:blipFill rotWithShape="1">
          <a:blip r:embed="rId4">
            <a:alphaModFix/>
          </a:blip>
          <a:srcRect l="83869" t="11601" r="1490" b="50704"/>
          <a:stretch/>
        </p:blipFill>
        <p:spPr>
          <a:xfrm>
            <a:off x="7546429" y="0"/>
            <a:ext cx="1510862" cy="1173816"/>
          </a:xfrm>
          <a:prstGeom prst="rect">
            <a:avLst/>
          </a:prstGeom>
          <a:noFill/>
          <a:ln>
            <a:noFill/>
          </a:ln>
        </p:spPr>
      </p:pic>
      <p:sp>
        <p:nvSpPr>
          <p:cNvPr id="2" name="Content Placeholder 1">
            <a:extLst>
              <a:ext uri="{FF2B5EF4-FFF2-40B4-BE49-F238E27FC236}">
                <a16:creationId xmlns:a16="http://schemas.microsoft.com/office/drawing/2014/main" id="{A18B5CDB-2F7A-E208-C589-1DF0690EB9E1}"/>
              </a:ext>
            </a:extLst>
          </p:cNvPr>
          <p:cNvSpPr>
            <a:spLocks noGrp="1"/>
          </p:cNvSpPr>
          <p:nvPr>
            <p:ph idx="1"/>
          </p:nvPr>
        </p:nvSpPr>
        <p:spPr>
          <a:xfrm>
            <a:off x="628650" y="1428060"/>
            <a:ext cx="7886700" cy="3521892"/>
          </a:xfrm>
        </p:spPr>
        <p:txBody>
          <a:bodyPr>
            <a:normAutofit fontScale="92500" lnSpcReduction="20000"/>
          </a:bodyPr>
          <a:lstStyle/>
          <a:p>
            <a:pPr marL="0" indent="0" algn="ctr">
              <a:lnSpc>
                <a:spcPct val="114000"/>
              </a:lnSpc>
              <a:spcBef>
                <a:spcPts val="0"/>
              </a:spcBef>
              <a:buClr>
                <a:schemeClr val="dk1"/>
              </a:buClr>
              <a:buSzPts val="1500"/>
              <a:buNone/>
            </a:pPr>
            <a:r>
              <a:rPr lang="en-US" dirty="0">
                <a:solidFill>
                  <a:schemeClr val="dk1"/>
                </a:solidFill>
                <a:latin typeface="Libre Franklin" pitchFamily="2" charset="0"/>
                <a:ea typeface="Calibri"/>
                <a:cs typeface="Calibri"/>
                <a:sym typeface="Calibri"/>
              </a:rPr>
              <a:t>The DE-PBS Project serves as a technical assistance center for the Delaware DOE to actualize the vision to create safe and caring learning environments  that promote the social-emotional and academic development of all children.</a:t>
            </a:r>
          </a:p>
          <a:p>
            <a:pPr marL="0" indent="0" algn="ctr">
              <a:lnSpc>
                <a:spcPct val="114000"/>
              </a:lnSpc>
              <a:spcBef>
                <a:spcPts val="0"/>
              </a:spcBef>
              <a:buClr>
                <a:schemeClr val="dk1"/>
              </a:buClr>
              <a:buSzPts val="1500"/>
              <a:buNone/>
            </a:pPr>
            <a:endParaRPr lang="en-US" dirty="0">
              <a:solidFill>
                <a:schemeClr val="dk1"/>
              </a:solidFill>
              <a:latin typeface="Libre Franklin" pitchFamily="2" charset="0"/>
              <a:ea typeface="Calibri"/>
              <a:cs typeface="Calibri"/>
              <a:sym typeface="Calibri"/>
            </a:endParaRPr>
          </a:p>
          <a:p>
            <a:pPr marL="0" indent="0" algn="ctr">
              <a:lnSpc>
                <a:spcPct val="114000"/>
              </a:lnSpc>
              <a:spcBef>
                <a:spcPts val="0"/>
              </a:spcBef>
              <a:buClr>
                <a:schemeClr val="dk1"/>
              </a:buClr>
              <a:buSzPts val="1500"/>
              <a:buNone/>
            </a:pPr>
            <a:r>
              <a:rPr lang="en-US" dirty="0">
                <a:solidFill>
                  <a:schemeClr val="dk1"/>
                </a:solidFill>
                <a:latin typeface="Libre Franklin" pitchFamily="2" charset="0"/>
                <a:ea typeface="Calibri"/>
                <a:cs typeface="Calibri"/>
                <a:sym typeface="Calibri"/>
              </a:rPr>
              <a:t>The statewide initiative is designed to build the knowledge and skills of Delaware educators in the concepts and evidence-based practices of Positive Behavior Support (PBS) as a Multi-tiered System of Support (MTSS).</a:t>
            </a:r>
          </a:p>
          <a:p>
            <a:pPr marL="0" indent="0">
              <a:buNone/>
            </a:pPr>
            <a:endParaRPr lang="en-US" dirty="0"/>
          </a:p>
        </p:txBody>
      </p:sp>
      <p:sp>
        <p:nvSpPr>
          <p:cNvPr id="8" name="Google Shape;165;p26" descr="https://www.delawarepbs.org/universal-screening/">
            <a:extLst>
              <a:ext uri="{FF2B5EF4-FFF2-40B4-BE49-F238E27FC236}">
                <a16:creationId xmlns:a16="http://schemas.microsoft.com/office/drawing/2014/main" id="{01B31E48-1D40-2EE3-A2F6-3C866BF2A777}"/>
              </a:ext>
            </a:extLst>
          </p:cNvPr>
          <p:cNvSpPr txBox="1"/>
          <p:nvPr/>
        </p:nvSpPr>
        <p:spPr>
          <a:xfrm>
            <a:off x="2274863" y="5204196"/>
            <a:ext cx="4594275" cy="392346"/>
          </a:xfrm>
          <a:prstGeom prst="rect">
            <a:avLst/>
          </a:prstGeom>
          <a:noFill/>
          <a:ln w="9525" cap="flat" cmpd="sng">
            <a:solidFill>
              <a:srgbClr val="000000"/>
            </a:solidFill>
            <a:prstDash val="solid"/>
            <a:round/>
            <a:headEnd type="none" w="sm" len="sm"/>
            <a:tailEnd type="none" w="sm" len="sm"/>
          </a:ln>
        </p:spPr>
        <p:txBody>
          <a:bodyPr spcFirstLastPara="1" wrap="square" lIns="91406" tIns="91406" rIns="91406" bIns="91406"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350" b="0" i="0" u="none" strike="noStrike" kern="1200" cap="none" spc="0" normalizeH="0" baseline="0" noProof="0" dirty="0">
                <a:ln>
                  <a:noFill/>
                </a:ln>
                <a:solidFill>
                  <a:prstClr val="black"/>
                </a:solidFill>
                <a:effectLst/>
                <a:uLnTx/>
                <a:uFillTx/>
                <a:latin typeface="Libre Franklin" pitchFamily="2" charset="0"/>
                <a:ea typeface="Libre Franklin"/>
                <a:cs typeface="Libre Franklin"/>
                <a:sym typeface="Libre Franklin"/>
              </a:rPr>
              <a:t>https://www.delawarepbs.org/universal-screening/</a:t>
            </a:r>
            <a:endParaRPr kumimoji="0" sz="1350" b="0" i="0" u="none" strike="noStrike" kern="1200" cap="none" spc="0" normalizeH="0" baseline="0" noProof="0" dirty="0">
              <a:ln>
                <a:noFill/>
              </a:ln>
              <a:solidFill>
                <a:prstClr val="black"/>
              </a:solidFill>
              <a:effectLst/>
              <a:uLnTx/>
              <a:uFillTx/>
              <a:latin typeface="Libre Franklin" pitchFamily="2" charset="0"/>
              <a:ea typeface="Libre Franklin"/>
              <a:cs typeface="Libre Franklin"/>
              <a:sym typeface="Libre Franklin"/>
            </a:endParaRPr>
          </a:p>
        </p:txBody>
      </p:sp>
    </p:spTree>
    <p:extLst>
      <p:ext uri="{BB962C8B-B14F-4D97-AF65-F5344CB8AC3E}">
        <p14:creationId xmlns:p14="http://schemas.microsoft.com/office/powerpoint/2010/main" val="89796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BFEB-F44D-1B24-4147-80C801F8F8C6}"/>
              </a:ext>
            </a:extLst>
          </p:cNvPr>
          <p:cNvSpPr>
            <a:spLocks noGrp="1"/>
          </p:cNvSpPr>
          <p:nvPr>
            <p:ph type="title"/>
          </p:nvPr>
        </p:nvSpPr>
        <p:spPr>
          <a:xfrm>
            <a:off x="1719470" y="261743"/>
            <a:ext cx="7424529" cy="797749"/>
          </a:xfrm>
        </p:spPr>
        <p:txBody>
          <a:bodyPr/>
          <a:lstStyle/>
          <a:p>
            <a:r>
              <a:rPr lang="en-US" sz="3600" dirty="0"/>
              <a:t>Use existing data to start the conversation… </a:t>
            </a:r>
          </a:p>
        </p:txBody>
      </p:sp>
      <p:sp>
        <p:nvSpPr>
          <p:cNvPr id="7" name="TextBox 6">
            <a:extLst>
              <a:ext uri="{FF2B5EF4-FFF2-40B4-BE49-F238E27FC236}">
                <a16:creationId xmlns:a16="http://schemas.microsoft.com/office/drawing/2014/main" id="{8ACFEDA1-C76E-CCB2-8F85-CB5F1FC7E0FF}"/>
              </a:ext>
            </a:extLst>
          </p:cNvPr>
          <p:cNvSpPr txBox="1"/>
          <p:nvPr/>
        </p:nvSpPr>
        <p:spPr>
          <a:xfrm>
            <a:off x="5016843" y="6470930"/>
            <a:ext cx="4090090" cy="276999"/>
          </a:xfrm>
          <a:prstGeom prst="rect">
            <a:avLst/>
          </a:prstGeom>
          <a:noFill/>
        </p:spPr>
        <p:txBody>
          <a:bodyPr wrap="square">
            <a:spAutoFit/>
          </a:bodyPr>
          <a:lstStyle/>
          <a:p>
            <a:r>
              <a:rPr lang="en-US" sz="1200" dirty="0">
                <a:latin typeface="Libre Franklin" pitchFamily="2" charset="0"/>
              </a:rPr>
              <a:t>Questions adapted from:  DuBois, Antonelli &amp; Hill, 2022</a:t>
            </a:r>
          </a:p>
        </p:txBody>
      </p:sp>
      <p:graphicFrame>
        <p:nvGraphicFramePr>
          <p:cNvPr id="8" name="Google Shape;446;p44">
            <a:extLst>
              <a:ext uri="{FF2B5EF4-FFF2-40B4-BE49-F238E27FC236}">
                <a16:creationId xmlns:a16="http://schemas.microsoft.com/office/drawing/2014/main" id="{0E637951-37E4-E26F-3325-78C7F3ECBCF0}"/>
              </a:ext>
            </a:extLst>
          </p:cNvPr>
          <p:cNvGraphicFramePr/>
          <p:nvPr>
            <p:extLst>
              <p:ext uri="{D42A27DB-BD31-4B8C-83A1-F6EECF244321}">
                <p14:modId xmlns:p14="http://schemas.microsoft.com/office/powerpoint/2010/main" val="2990772345"/>
              </p:ext>
            </p:extLst>
          </p:nvPr>
        </p:nvGraphicFramePr>
        <p:xfrm>
          <a:off x="390830" y="2068685"/>
          <a:ext cx="8555462" cy="3025140"/>
        </p:xfrm>
        <a:graphic>
          <a:graphicData uri="http://schemas.openxmlformats.org/drawingml/2006/table">
            <a:tbl>
              <a:tblPr firstRow="1">
                <a:noFill/>
              </a:tblPr>
              <a:tblGrid>
                <a:gridCol w="1193051">
                  <a:extLst>
                    <a:ext uri="{9D8B030D-6E8A-4147-A177-3AD203B41FA5}">
                      <a16:colId xmlns:a16="http://schemas.microsoft.com/office/drawing/2014/main" val="20000"/>
                    </a:ext>
                  </a:extLst>
                </a:gridCol>
                <a:gridCol w="1630835">
                  <a:extLst>
                    <a:ext uri="{9D8B030D-6E8A-4147-A177-3AD203B41FA5}">
                      <a16:colId xmlns:a16="http://schemas.microsoft.com/office/drawing/2014/main" val="20001"/>
                    </a:ext>
                  </a:extLst>
                </a:gridCol>
                <a:gridCol w="1517056">
                  <a:extLst>
                    <a:ext uri="{9D8B030D-6E8A-4147-A177-3AD203B41FA5}">
                      <a16:colId xmlns:a16="http://schemas.microsoft.com/office/drawing/2014/main" val="20002"/>
                    </a:ext>
                  </a:extLst>
                </a:gridCol>
                <a:gridCol w="2416979">
                  <a:extLst>
                    <a:ext uri="{9D8B030D-6E8A-4147-A177-3AD203B41FA5}">
                      <a16:colId xmlns:a16="http://schemas.microsoft.com/office/drawing/2014/main" val="20003"/>
                    </a:ext>
                  </a:extLst>
                </a:gridCol>
                <a:gridCol w="1797541">
                  <a:extLst>
                    <a:ext uri="{9D8B030D-6E8A-4147-A177-3AD203B41FA5}">
                      <a16:colId xmlns:a16="http://schemas.microsoft.com/office/drawing/2014/main" val="20004"/>
                    </a:ext>
                  </a:extLst>
                </a:gridCol>
              </a:tblGrid>
              <a:tr h="1009650">
                <a:tc>
                  <a:txBody>
                    <a:bodyPr/>
                    <a:lstStyle/>
                    <a:p>
                      <a:pPr marL="0" marR="0" lvl="0" indent="0" algn="ctr" rtl="0">
                        <a:spcBef>
                          <a:spcPts val="0"/>
                        </a:spcBef>
                        <a:spcAft>
                          <a:spcPts val="0"/>
                        </a:spcAft>
                        <a:buNone/>
                      </a:pPr>
                      <a:r>
                        <a:rPr lang="en" sz="1100" b="1" i="0" u="none" strike="noStrike" cap="none" dirty="0">
                          <a:solidFill>
                            <a:srgbClr val="000000"/>
                          </a:solidFill>
                          <a:latin typeface="Libre Franklin" pitchFamily="2" charset="0"/>
                          <a:ea typeface="Arial"/>
                          <a:cs typeface="Arial"/>
                          <a:sym typeface="Arial"/>
                        </a:rPr>
                        <a:t>Data Source Reviewed </a:t>
                      </a:r>
                      <a:endParaRPr sz="1100" u="none" strike="noStrike" cap="none" dirty="0">
                        <a:latin typeface="Libre Franklin" pitchFamily="2" charset="0"/>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ctr" rtl="0">
                        <a:spcBef>
                          <a:spcPts val="0"/>
                        </a:spcBef>
                        <a:spcAft>
                          <a:spcPts val="0"/>
                        </a:spcAft>
                        <a:buNone/>
                      </a:pPr>
                      <a:r>
                        <a:rPr lang="en" sz="1100" b="1" dirty="0">
                          <a:latin typeface="Libre Franklin" pitchFamily="2" charset="0"/>
                        </a:rPr>
                        <a:t>Common social, emotional, or behavioral challenges experienced by your students</a:t>
                      </a:r>
                      <a:endParaRPr sz="1100" u="none" strike="noStrike" cap="none" dirty="0">
                        <a:latin typeface="Libre Franklin" pitchFamily="2" charset="0"/>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ctr" rtl="0">
                        <a:spcBef>
                          <a:spcPts val="0"/>
                        </a:spcBef>
                        <a:spcAft>
                          <a:spcPts val="0"/>
                        </a:spcAft>
                        <a:buNone/>
                      </a:pPr>
                      <a:r>
                        <a:rPr lang="en" sz="1100" b="1" dirty="0">
                          <a:latin typeface="Libre Franklin" pitchFamily="2" charset="0"/>
                        </a:rPr>
                        <a:t>Are there any</a:t>
                      </a:r>
                      <a:endParaRPr lang="en-US" sz="1100" b="1" dirty="0">
                        <a:latin typeface="Libre Franklin" pitchFamily="2" charset="0"/>
                      </a:endParaRPr>
                    </a:p>
                    <a:p>
                      <a:pPr marL="0" marR="0" lvl="0" indent="0" algn="ctr" rtl="0">
                        <a:spcBef>
                          <a:spcPts val="0"/>
                        </a:spcBef>
                        <a:spcAft>
                          <a:spcPts val="0"/>
                        </a:spcAft>
                        <a:buNone/>
                      </a:pPr>
                      <a:r>
                        <a:rPr lang="en-US" sz="1100" b="1" dirty="0">
                          <a:latin typeface="Libre Franklin" pitchFamily="2" charset="0"/>
                        </a:rPr>
                        <a:t>groups that are disproportionately impacted?</a:t>
                      </a:r>
                      <a:endParaRPr lang="en-US" sz="1100" u="none" strike="noStrike" cap="none" dirty="0">
                        <a:latin typeface="Libre Franklin" pitchFamily="2" charset="0"/>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ctr" rtl="0">
                        <a:spcBef>
                          <a:spcPts val="0"/>
                        </a:spcBef>
                        <a:spcAft>
                          <a:spcPts val="0"/>
                        </a:spcAft>
                        <a:buNone/>
                      </a:pPr>
                      <a:r>
                        <a:rPr lang="en" sz="1100" b="1" dirty="0">
                          <a:latin typeface="Libre Franklin" pitchFamily="2" charset="0"/>
                        </a:rPr>
                        <a:t>What supports are available in our schools to address the need?*</a:t>
                      </a:r>
                      <a:endParaRPr sz="1100" b="1" dirty="0">
                        <a:latin typeface="Libre Franklin" pitchFamily="2" charset="0"/>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ctr" rtl="0">
                        <a:spcBef>
                          <a:spcPts val="0"/>
                        </a:spcBef>
                        <a:spcAft>
                          <a:spcPts val="0"/>
                        </a:spcAft>
                        <a:buNone/>
                      </a:pPr>
                      <a:r>
                        <a:rPr lang="en" sz="1100" b="1" dirty="0">
                          <a:latin typeface="Libre Franklin" pitchFamily="2" charset="0"/>
                        </a:rPr>
                        <a:t>What questions could you ask students (or ask teachers about students) to more effectively address these needs?</a:t>
                      </a:r>
                      <a:endParaRPr sz="1100" b="1" dirty="0">
                        <a:latin typeface="Libre Franklin" pitchFamily="2" charset="0"/>
                      </a:endParaRPr>
                    </a:p>
                  </a:txBody>
                  <a:tcPr marL="47625" marR="476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0"/>
                  </a:ext>
                </a:extLst>
              </a:tr>
              <a:tr h="2015490">
                <a:tc>
                  <a:txBody>
                    <a:bodyPr/>
                    <a:lstStyle/>
                    <a:p>
                      <a:pPr marL="0" marR="0" lvl="0" indent="0" algn="l" rtl="0">
                        <a:spcBef>
                          <a:spcPts val="0"/>
                        </a:spcBef>
                        <a:spcAft>
                          <a:spcPts val="0"/>
                        </a:spcAft>
                        <a:buNone/>
                      </a:pPr>
                      <a:r>
                        <a:rPr lang="en" sz="1400" b="0" i="0" u="sng" strike="noStrike" cap="none" dirty="0">
                          <a:solidFill>
                            <a:srgbClr val="1155CC"/>
                          </a:solidFill>
                          <a:latin typeface="Libre Franklin" pitchFamily="2" charset="0"/>
                          <a:ea typeface="Arial"/>
                          <a:cs typeface="Arial"/>
                          <a:sym typeface="Arial"/>
                          <a:hlinkClick r:id="rId3">
                            <a:extLst>
                              <a:ext uri="{A12FA001-AC4F-418D-AE19-62706E023703}">
                                <ahyp:hlinkClr xmlns:ahyp="http://schemas.microsoft.com/office/drawing/2018/hyperlinkcolor" val="tx"/>
                              </a:ext>
                            </a:extLst>
                          </a:hlinkClick>
                        </a:rPr>
                        <a:t>School Climate Data</a:t>
                      </a:r>
                      <a:endParaRPr sz="3000" u="none" strike="noStrike" cap="none" dirty="0">
                        <a:latin typeface="Libre Franklin" pitchFamily="2" charset="0"/>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100" b="0" i="1" u="none" strike="noStrike" cap="none" dirty="0">
                          <a:solidFill>
                            <a:srgbClr val="FF0000"/>
                          </a:solidFill>
                          <a:latin typeface="Libre Franklin" pitchFamily="2" charset="0"/>
                          <a:ea typeface="Arial"/>
                          <a:cs typeface="Arial"/>
                          <a:sym typeface="Arial"/>
                        </a:rPr>
                        <a:t>(example) peer relationships are a concern</a:t>
                      </a:r>
                      <a:r>
                        <a:rPr lang="en" sz="1100" i="1" dirty="0">
                          <a:solidFill>
                            <a:srgbClr val="FF0000"/>
                          </a:solidFill>
                          <a:latin typeface="Libre Franklin" pitchFamily="2" charset="0"/>
                        </a:rPr>
                        <a:t> </a:t>
                      </a:r>
                      <a:endParaRPr sz="1100" u="none" strike="noStrike" cap="none" dirty="0">
                        <a:latin typeface="Libre Franklin" pitchFamily="2" charset="0"/>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rgbClr val="000000"/>
                        </a:buClr>
                        <a:buFont typeface="Arial"/>
                        <a:buNone/>
                      </a:pPr>
                      <a:r>
                        <a:rPr lang="en" sz="1100" i="1" dirty="0">
                          <a:solidFill>
                            <a:srgbClr val="FF0000"/>
                          </a:solidFill>
                          <a:latin typeface="Libre Franklin" pitchFamily="2" charset="0"/>
                        </a:rPr>
                        <a:t>especially our high school girls</a:t>
                      </a:r>
                      <a:endParaRPr sz="1100" dirty="0">
                        <a:latin typeface="Libre Franklin" pitchFamily="2" charset="0"/>
                      </a:endParaRPr>
                    </a:p>
                    <a:p>
                      <a:pPr marL="0" marR="0" lvl="0" indent="0" algn="l" rtl="0">
                        <a:spcBef>
                          <a:spcPts val="0"/>
                        </a:spcBef>
                        <a:spcAft>
                          <a:spcPts val="0"/>
                        </a:spcAft>
                        <a:buNone/>
                      </a:pPr>
                      <a:endParaRPr sz="1100" b="0" i="1" u="none" strike="noStrike" cap="none" dirty="0">
                        <a:solidFill>
                          <a:srgbClr val="FF0000"/>
                        </a:solidFill>
                        <a:latin typeface="Libre Franklin" pitchFamily="2" charset="0"/>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i="1" dirty="0">
                          <a:solidFill>
                            <a:srgbClr val="FF0000"/>
                          </a:solidFill>
                          <a:latin typeface="Libre Franklin" pitchFamily="2" charset="0"/>
                        </a:rPr>
                        <a:t>Elementary:</a:t>
                      </a:r>
                      <a:endParaRPr sz="1100" i="1" dirty="0">
                        <a:solidFill>
                          <a:srgbClr val="FF0000"/>
                        </a:solidFill>
                        <a:latin typeface="Libre Franklin" pitchFamily="2" charset="0"/>
                      </a:endParaRPr>
                    </a:p>
                    <a:p>
                      <a:pPr marL="457200" lvl="0" indent="-304800" algn="l" rtl="0">
                        <a:spcBef>
                          <a:spcPts val="0"/>
                        </a:spcBef>
                        <a:spcAft>
                          <a:spcPts val="0"/>
                        </a:spcAft>
                        <a:buClr>
                          <a:srgbClr val="FF0000"/>
                        </a:buClr>
                        <a:buSzPts val="1200"/>
                        <a:buChar char="-"/>
                      </a:pPr>
                      <a:r>
                        <a:rPr lang="en" sz="1100" i="1" dirty="0">
                          <a:solidFill>
                            <a:srgbClr val="FF0000"/>
                          </a:solidFill>
                          <a:latin typeface="Libre Franklin" pitchFamily="2" charset="0"/>
                        </a:rPr>
                        <a:t>Tier 1 (second step, schoolwide PBIS)</a:t>
                      </a:r>
                      <a:endParaRPr sz="1100" i="1" dirty="0">
                        <a:solidFill>
                          <a:srgbClr val="FF0000"/>
                        </a:solidFill>
                        <a:latin typeface="Libre Franklin" pitchFamily="2" charset="0"/>
                      </a:endParaRPr>
                    </a:p>
                    <a:p>
                      <a:pPr marL="457200" lvl="0" indent="-304800" algn="l" rtl="0">
                        <a:spcBef>
                          <a:spcPts val="0"/>
                        </a:spcBef>
                        <a:spcAft>
                          <a:spcPts val="0"/>
                        </a:spcAft>
                        <a:buClr>
                          <a:srgbClr val="FF0000"/>
                        </a:buClr>
                        <a:buSzPts val="1200"/>
                        <a:buChar char="-"/>
                      </a:pPr>
                      <a:r>
                        <a:rPr lang="en" sz="1100" i="1" dirty="0">
                          <a:solidFill>
                            <a:srgbClr val="FF0000"/>
                          </a:solidFill>
                          <a:latin typeface="Libre Franklin" pitchFamily="2" charset="0"/>
                        </a:rPr>
                        <a:t>Tier 2 (Social skills groups, lunch bunches)</a:t>
                      </a:r>
                      <a:br>
                        <a:rPr lang="en" sz="1100" i="1" dirty="0">
                          <a:solidFill>
                            <a:srgbClr val="FF0000"/>
                          </a:solidFill>
                          <a:latin typeface="Libre Franklin" pitchFamily="2" charset="0"/>
                        </a:rPr>
                      </a:br>
                      <a:endParaRPr sz="1100" i="1" dirty="0">
                        <a:solidFill>
                          <a:srgbClr val="FF0000"/>
                        </a:solidFill>
                        <a:latin typeface="Libre Franklin" pitchFamily="2" charset="0"/>
                      </a:endParaRPr>
                    </a:p>
                    <a:p>
                      <a:pPr marL="0" lvl="0" indent="0" algn="l" rtl="0">
                        <a:spcBef>
                          <a:spcPts val="0"/>
                        </a:spcBef>
                        <a:spcAft>
                          <a:spcPts val="0"/>
                        </a:spcAft>
                        <a:buNone/>
                      </a:pPr>
                      <a:r>
                        <a:rPr lang="en" sz="1100" i="1" dirty="0">
                          <a:solidFill>
                            <a:srgbClr val="FF0000"/>
                          </a:solidFill>
                          <a:latin typeface="Libre Franklin" pitchFamily="2" charset="0"/>
                        </a:rPr>
                        <a:t>Secondary:</a:t>
                      </a:r>
                      <a:endParaRPr sz="1100" i="1" dirty="0">
                        <a:solidFill>
                          <a:srgbClr val="FF0000"/>
                        </a:solidFill>
                        <a:latin typeface="Libre Franklin" pitchFamily="2" charset="0"/>
                      </a:endParaRPr>
                    </a:p>
                    <a:p>
                      <a:pPr marL="457200" lvl="0" indent="-304800" algn="l" rtl="0">
                        <a:spcBef>
                          <a:spcPts val="0"/>
                        </a:spcBef>
                        <a:spcAft>
                          <a:spcPts val="0"/>
                        </a:spcAft>
                        <a:buClr>
                          <a:srgbClr val="FF0000"/>
                        </a:buClr>
                        <a:buSzPts val="1200"/>
                        <a:buChar char="-"/>
                      </a:pPr>
                      <a:r>
                        <a:rPr lang="en" sz="1100" i="1" dirty="0">
                          <a:solidFill>
                            <a:srgbClr val="FF0000"/>
                          </a:solidFill>
                          <a:latin typeface="Libre Franklin" pitchFamily="2" charset="0"/>
                        </a:rPr>
                        <a:t>Tier 1 (advisory, schoolwide PBIS)</a:t>
                      </a:r>
                      <a:endParaRPr sz="1100" i="1" dirty="0">
                        <a:solidFill>
                          <a:srgbClr val="FF0000"/>
                        </a:solidFill>
                        <a:latin typeface="Libre Franklin" pitchFamily="2" charset="0"/>
                      </a:endParaRPr>
                    </a:p>
                    <a:p>
                      <a:pPr marL="457200" lvl="0" indent="-304800" algn="l" rtl="0">
                        <a:spcBef>
                          <a:spcPts val="0"/>
                        </a:spcBef>
                        <a:spcAft>
                          <a:spcPts val="0"/>
                        </a:spcAft>
                        <a:buClr>
                          <a:srgbClr val="FF0000"/>
                        </a:buClr>
                        <a:buSzPts val="1200"/>
                        <a:buChar char="-"/>
                      </a:pPr>
                      <a:r>
                        <a:rPr lang="en" sz="1100" i="1" dirty="0">
                          <a:solidFill>
                            <a:srgbClr val="FF0000"/>
                          </a:solidFill>
                          <a:latin typeface="Libre Franklin" pitchFamily="2" charset="0"/>
                        </a:rPr>
                        <a:t>Tier 2:  (overcoming obstacles)</a:t>
                      </a:r>
                      <a:endParaRPr sz="1100" i="1" dirty="0">
                        <a:solidFill>
                          <a:srgbClr val="FF0000"/>
                        </a:solidFill>
                        <a:latin typeface="Libre Franklin" pitchFamily="2" charset="0"/>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i="1" dirty="0">
                          <a:solidFill>
                            <a:srgbClr val="FF0000"/>
                          </a:solidFill>
                          <a:latin typeface="Libre Franklin" pitchFamily="2" charset="0"/>
                        </a:rPr>
                        <a:t>Students:  do you have friends at school?  can you solve conflicts when they arise?</a:t>
                      </a:r>
                      <a:endParaRPr sz="1100" i="1" dirty="0">
                        <a:solidFill>
                          <a:srgbClr val="FF0000"/>
                        </a:solidFill>
                        <a:latin typeface="Libre Franklin" pitchFamily="2" charset="0"/>
                      </a:endParaRPr>
                    </a:p>
                    <a:p>
                      <a:pPr marL="0" lvl="0" indent="0" algn="l" rtl="0">
                        <a:spcBef>
                          <a:spcPts val="0"/>
                        </a:spcBef>
                        <a:spcAft>
                          <a:spcPts val="0"/>
                        </a:spcAft>
                        <a:buNone/>
                      </a:pPr>
                      <a:endParaRPr sz="1100" i="1" dirty="0">
                        <a:solidFill>
                          <a:srgbClr val="FF0000"/>
                        </a:solidFill>
                        <a:latin typeface="Libre Franklin" pitchFamily="2" charset="0"/>
                      </a:endParaRPr>
                    </a:p>
                    <a:p>
                      <a:pPr marL="0" lvl="0" indent="0" algn="l" rtl="0">
                        <a:spcBef>
                          <a:spcPts val="0"/>
                        </a:spcBef>
                        <a:spcAft>
                          <a:spcPts val="0"/>
                        </a:spcAft>
                        <a:buNone/>
                      </a:pPr>
                      <a:endParaRPr sz="1100" i="1" dirty="0">
                        <a:solidFill>
                          <a:srgbClr val="FF0000"/>
                        </a:solidFill>
                        <a:latin typeface="Libre Franklin" pitchFamily="2" charset="0"/>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 name="Google Shape;449;p44">
            <a:extLst>
              <a:ext uri="{FF2B5EF4-FFF2-40B4-BE49-F238E27FC236}">
                <a16:creationId xmlns:a16="http://schemas.microsoft.com/office/drawing/2014/main" id="{9A01EE12-A8FB-B4AD-0956-AD24D15B71E5}"/>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486195" y="4655631"/>
            <a:ext cx="1266975" cy="1228088"/>
          </a:xfrm>
          <a:prstGeom prst="rect">
            <a:avLst/>
          </a:prstGeom>
          <a:noFill/>
          <a:ln>
            <a:noFill/>
          </a:ln>
        </p:spPr>
      </p:pic>
    </p:spTree>
    <p:extLst>
      <p:ext uri="{BB962C8B-B14F-4D97-AF65-F5344CB8AC3E}">
        <p14:creationId xmlns:p14="http://schemas.microsoft.com/office/powerpoint/2010/main" val="282481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0" y="261743"/>
            <a:ext cx="7424529" cy="797749"/>
          </a:xfrm>
        </p:spPr>
        <p:txBody>
          <a:bodyPr/>
          <a:lstStyle/>
          <a:p>
            <a:r>
              <a:rPr lang="en-US" sz="3600" dirty="0"/>
              <a:t>Three questions to ask while exploring screeners: </a:t>
            </a:r>
          </a:p>
        </p:txBody>
      </p:sp>
      <p:sp>
        <p:nvSpPr>
          <p:cNvPr id="3" name="Content Placeholder 2">
            <a:extLst>
              <a:ext uri="{FF2B5EF4-FFF2-40B4-BE49-F238E27FC236}">
                <a16:creationId xmlns:a16="http://schemas.microsoft.com/office/drawing/2014/main" id="{3F118451-ECE8-8228-20D2-DBD57FDA86E0}"/>
              </a:ext>
            </a:extLst>
          </p:cNvPr>
          <p:cNvSpPr>
            <a:spLocks noGrp="1"/>
          </p:cNvSpPr>
          <p:nvPr>
            <p:ph idx="1"/>
          </p:nvPr>
        </p:nvSpPr>
        <p:spPr>
          <a:xfrm>
            <a:off x="678095" y="1732485"/>
            <a:ext cx="7709160" cy="3375543"/>
          </a:xfrm>
        </p:spPr>
        <p:txBody>
          <a:bodyPr>
            <a:normAutofit/>
          </a:bodyPr>
          <a:lstStyle/>
          <a:p>
            <a:pPr marL="342892" indent="-295268" defTabSz="685783">
              <a:lnSpc>
                <a:spcPct val="100000"/>
              </a:lnSpc>
              <a:spcBef>
                <a:spcPts val="0"/>
              </a:spcBef>
              <a:spcAft>
                <a:spcPts val="4200"/>
              </a:spcAft>
              <a:buClr>
                <a:srgbClr val="000000"/>
              </a:buClr>
              <a:buSzPts val="2600"/>
              <a:buFont typeface="Libre Franklin"/>
              <a:buAutoNum type="arabicPeriod"/>
              <a:defRPr/>
            </a:pPr>
            <a:r>
              <a:rPr lang="en-US" sz="2800" kern="0" dirty="0">
                <a:solidFill>
                  <a:srgbClr val="000000"/>
                </a:solidFill>
                <a:latin typeface="Libre Franklin"/>
                <a:ea typeface="Libre Franklin"/>
                <a:cs typeface="Libre Franklin"/>
                <a:sym typeface="Libre Franklin"/>
              </a:rPr>
              <a:t>Does it meet your need?</a:t>
            </a:r>
          </a:p>
          <a:p>
            <a:pPr marL="342892" indent="-295268" defTabSz="685783">
              <a:lnSpc>
                <a:spcPct val="100000"/>
              </a:lnSpc>
              <a:spcBef>
                <a:spcPts val="0"/>
              </a:spcBef>
              <a:spcAft>
                <a:spcPts val="4200"/>
              </a:spcAft>
              <a:buClr>
                <a:srgbClr val="000000"/>
              </a:buClr>
              <a:buSzPts val="2600"/>
              <a:buFont typeface="Libre Franklin"/>
              <a:buAutoNum type="arabicPeriod"/>
              <a:defRPr/>
            </a:pPr>
            <a:r>
              <a:rPr lang="en-US" sz="2800" kern="0" dirty="0">
                <a:solidFill>
                  <a:srgbClr val="000000"/>
                </a:solidFill>
                <a:latin typeface="Libre Franklin"/>
                <a:ea typeface="Libre Franklin"/>
                <a:cs typeface="Libre Franklin"/>
                <a:sym typeface="Libre Franklin"/>
              </a:rPr>
              <a:t> Is it usable?</a:t>
            </a:r>
          </a:p>
          <a:p>
            <a:pPr marL="342892" indent="-295268" defTabSz="685783">
              <a:lnSpc>
                <a:spcPct val="100000"/>
              </a:lnSpc>
              <a:spcBef>
                <a:spcPts val="0"/>
              </a:spcBef>
              <a:spcAft>
                <a:spcPts val="4200"/>
              </a:spcAft>
              <a:buClr>
                <a:srgbClr val="000000"/>
              </a:buClr>
              <a:buSzPts val="2600"/>
              <a:buFont typeface="Libre Franklin"/>
              <a:buAutoNum type="arabicPeriod"/>
              <a:defRPr/>
            </a:pPr>
            <a:r>
              <a:rPr lang="en-US" sz="2800" kern="0" dirty="0">
                <a:solidFill>
                  <a:srgbClr val="000000"/>
                </a:solidFill>
                <a:latin typeface="Libre Franklin"/>
                <a:ea typeface="Libre Franklin"/>
                <a:cs typeface="Libre Franklin"/>
                <a:sym typeface="Libre Franklin"/>
              </a:rPr>
              <a:t> Is it defensible?</a:t>
            </a:r>
            <a:endParaRPr lang="en-US" sz="1600" dirty="0"/>
          </a:p>
        </p:txBody>
      </p:sp>
      <p:sp>
        <p:nvSpPr>
          <p:cNvPr id="4" name="Google Shape;464;p45">
            <a:extLst>
              <a:ext uri="{FF2B5EF4-FFF2-40B4-BE49-F238E27FC236}">
                <a16:creationId xmlns:a16="http://schemas.microsoft.com/office/drawing/2014/main" id="{780A0E82-D00B-C418-7353-A5CDB2438FCC}"/>
              </a:ext>
            </a:extLst>
          </p:cNvPr>
          <p:cNvSpPr txBox="1"/>
          <p:nvPr/>
        </p:nvSpPr>
        <p:spPr>
          <a:xfrm>
            <a:off x="5918889" y="6439937"/>
            <a:ext cx="3200399" cy="284663"/>
          </a:xfrm>
          <a:prstGeom prst="rect">
            <a:avLst/>
          </a:prstGeom>
          <a:noFill/>
          <a:ln>
            <a:noFill/>
          </a:ln>
        </p:spPr>
        <p:txBody>
          <a:bodyPr spcFirstLastPara="1" wrap="square" lIns="68569" tIns="34275" rIns="68569" bIns="34275" anchor="t" anchorCtr="0">
            <a:spAutoFit/>
          </a:bodyPr>
          <a:lstStyle/>
          <a:p>
            <a:r>
              <a:rPr lang="en" sz="1400" dirty="0">
                <a:solidFill>
                  <a:srgbClr val="000000"/>
                </a:solidFill>
                <a:latin typeface="Libre Franklin" pitchFamily="2" charset="0"/>
                <a:ea typeface="Calibri"/>
                <a:cs typeface="Calibri"/>
                <a:sym typeface="Calibri"/>
              </a:rPr>
              <a:t>Adapted from Glover &amp; Albers, 2007</a:t>
            </a:r>
            <a:endParaRPr sz="1400" dirty="0">
              <a:latin typeface="Libre Franklin" pitchFamily="2" charset="0"/>
            </a:endParaRPr>
          </a:p>
        </p:txBody>
      </p:sp>
    </p:spTree>
    <p:extLst>
      <p:ext uri="{BB962C8B-B14F-4D97-AF65-F5344CB8AC3E}">
        <p14:creationId xmlns:p14="http://schemas.microsoft.com/office/powerpoint/2010/main" val="372959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1" y="286457"/>
            <a:ext cx="6795880" cy="797749"/>
          </a:xfrm>
        </p:spPr>
        <p:txBody>
          <a:bodyPr/>
          <a:lstStyle/>
          <a:p>
            <a:r>
              <a:rPr lang="en-US" dirty="0"/>
              <a:t>Will it meet your need? </a:t>
            </a:r>
          </a:p>
        </p:txBody>
      </p:sp>
      <p:sp>
        <p:nvSpPr>
          <p:cNvPr id="3" name="Content Placeholder 2">
            <a:extLst>
              <a:ext uri="{FF2B5EF4-FFF2-40B4-BE49-F238E27FC236}">
                <a16:creationId xmlns:a16="http://schemas.microsoft.com/office/drawing/2014/main" id="{3F118451-ECE8-8228-20D2-DBD57FDA86E0}"/>
              </a:ext>
            </a:extLst>
          </p:cNvPr>
          <p:cNvSpPr>
            <a:spLocks noGrp="1"/>
          </p:cNvSpPr>
          <p:nvPr>
            <p:ph idx="1"/>
          </p:nvPr>
        </p:nvSpPr>
        <p:spPr>
          <a:xfrm>
            <a:off x="628650" y="1742303"/>
            <a:ext cx="7886700" cy="4434660"/>
          </a:xfrm>
        </p:spPr>
        <p:txBody>
          <a:bodyPr>
            <a:normAutofit/>
          </a:bodyPr>
          <a:lstStyle/>
          <a:p>
            <a:pPr marL="409571" indent="-342900" defTabSz="685783">
              <a:lnSpc>
                <a:spcPct val="100000"/>
              </a:lnSpc>
              <a:spcBef>
                <a:spcPts val="0"/>
              </a:spcBef>
              <a:buClr>
                <a:srgbClr val="000000"/>
              </a:buClr>
              <a:buSzPct val="85000"/>
              <a:buFont typeface="Arial" panose="020B0604020202020204" pitchFamily="34" charset="0"/>
              <a:buChar char="●"/>
              <a:defRPr/>
            </a:pPr>
            <a:r>
              <a:rPr lang="en-US" sz="2000" kern="0" dirty="0">
                <a:solidFill>
                  <a:srgbClr val="000000"/>
                </a:solidFill>
                <a:latin typeface="Libre Franklin"/>
                <a:ea typeface="Libre Franklin"/>
                <a:cs typeface="Libre Franklin"/>
                <a:sym typeface="Libre Franklin"/>
              </a:rPr>
              <a:t>Items relate to the mind-sets, behaviors and/or competencies that are relevant to the social and academic success of your students </a:t>
            </a:r>
            <a:br>
              <a:rPr lang="en-US" sz="2000" kern="0" dirty="0">
                <a:solidFill>
                  <a:srgbClr val="000000"/>
                </a:solidFill>
                <a:latin typeface="Libre Franklin"/>
                <a:ea typeface="Libre Franklin"/>
                <a:cs typeface="Libre Franklin"/>
                <a:sym typeface="Libre Franklin"/>
              </a:rPr>
            </a:br>
            <a:endParaRPr lang="en-US" sz="2000" kern="0" dirty="0">
              <a:solidFill>
                <a:srgbClr val="000000"/>
              </a:solidFill>
              <a:latin typeface="Libre Franklin"/>
              <a:ea typeface="Libre Franklin"/>
              <a:cs typeface="Libre Franklin"/>
              <a:sym typeface="Libre Franklin"/>
            </a:endParaRPr>
          </a:p>
          <a:p>
            <a:pPr marL="409571" indent="-342900" defTabSz="685783">
              <a:lnSpc>
                <a:spcPct val="100000"/>
              </a:lnSpc>
              <a:spcBef>
                <a:spcPts val="0"/>
              </a:spcBef>
              <a:buClr>
                <a:srgbClr val="000000"/>
              </a:buClr>
              <a:buSzPct val="85000"/>
              <a:buFont typeface="Arial" panose="020B0604020202020204" pitchFamily="34" charset="0"/>
              <a:buChar char="●"/>
              <a:defRPr/>
            </a:pPr>
            <a:r>
              <a:rPr lang="en-US" sz="2000" kern="0" dirty="0">
                <a:solidFill>
                  <a:srgbClr val="000000"/>
                </a:solidFill>
                <a:latin typeface="Libre Franklin"/>
                <a:ea typeface="Libre Franklin"/>
                <a:cs typeface="Libre Franklin"/>
                <a:sym typeface="Libre Franklin"/>
              </a:rPr>
              <a:t>Stakeholders (e.g., teaches, families, community members) understand and value the mind-sets, behaviors and/or competencies that are being assessed</a:t>
            </a:r>
            <a:br>
              <a:rPr lang="en-US" sz="2000" kern="0" dirty="0">
                <a:solidFill>
                  <a:srgbClr val="000000"/>
                </a:solidFill>
                <a:latin typeface="Libre Franklin"/>
                <a:ea typeface="Libre Franklin"/>
                <a:cs typeface="Libre Franklin"/>
                <a:sym typeface="Libre Franklin"/>
              </a:rPr>
            </a:br>
            <a:endParaRPr lang="en-US" sz="2000" kern="0" dirty="0">
              <a:solidFill>
                <a:srgbClr val="000000"/>
              </a:solidFill>
              <a:latin typeface="Libre Franklin"/>
              <a:ea typeface="Libre Franklin"/>
              <a:cs typeface="Libre Franklin"/>
              <a:sym typeface="Libre Franklin"/>
            </a:endParaRPr>
          </a:p>
          <a:p>
            <a:pPr marL="409571" indent="-342900" defTabSz="685783">
              <a:lnSpc>
                <a:spcPct val="100000"/>
              </a:lnSpc>
              <a:spcBef>
                <a:spcPts val="0"/>
              </a:spcBef>
              <a:buClr>
                <a:srgbClr val="000000"/>
              </a:buClr>
              <a:buSzPct val="85000"/>
              <a:buFont typeface="Arial" panose="020B0604020202020204" pitchFamily="34" charset="0"/>
              <a:buChar char="●"/>
              <a:defRPr/>
            </a:pPr>
            <a:r>
              <a:rPr lang="en-US" sz="2000" kern="0" dirty="0">
                <a:solidFill>
                  <a:srgbClr val="000000"/>
                </a:solidFill>
                <a:latin typeface="Libre Franklin"/>
                <a:ea typeface="Libre Franklin"/>
                <a:cs typeface="Libre Franklin"/>
                <a:sym typeface="Libre Franklin"/>
              </a:rPr>
              <a:t>The screener is designed with your prioritized population(s) in mind</a:t>
            </a:r>
            <a:br>
              <a:rPr lang="en-US" sz="2000" kern="0" dirty="0">
                <a:solidFill>
                  <a:srgbClr val="000000"/>
                </a:solidFill>
                <a:latin typeface="Libre Franklin"/>
                <a:ea typeface="Libre Franklin"/>
                <a:cs typeface="Libre Franklin"/>
                <a:sym typeface="Libre Franklin"/>
              </a:rPr>
            </a:br>
            <a:endParaRPr lang="en-US" sz="2000" kern="0" dirty="0">
              <a:solidFill>
                <a:srgbClr val="000000"/>
              </a:solidFill>
              <a:latin typeface="Libre Franklin"/>
              <a:ea typeface="Libre Franklin"/>
              <a:cs typeface="Libre Franklin"/>
              <a:sym typeface="Libre Franklin"/>
            </a:endParaRPr>
          </a:p>
          <a:p>
            <a:pPr marL="409571" indent="-342900" defTabSz="685783">
              <a:lnSpc>
                <a:spcPct val="100000"/>
              </a:lnSpc>
              <a:spcBef>
                <a:spcPts val="0"/>
              </a:spcBef>
              <a:buClr>
                <a:srgbClr val="000000"/>
              </a:buClr>
              <a:buSzPct val="85000"/>
              <a:buFont typeface="Arial" panose="020B0604020202020204" pitchFamily="34" charset="0"/>
              <a:buChar char="●"/>
              <a:defRPr/>
            </a:pPr>
            <a:r>
              <a:rPr lang="en-US" sz="2000" kern="0" dirty="0">
                <a:solidFill>
                  <a:srgbClr val="000000"/>
                </a:solidFill>
                <a:latin typeface="Libre Franklin"/>
                <a:ea typeface="Libre Franklin"/>
                <a:cs typeface="Libre Franklin"/>
                <a:sym typeface="Libre Franklin"/>
              </a:rPr>
              <a:t>There are available accommodations for targeted populations</a:t>
            </a:r>
            <a:br>
              <a:rPr lang="en-US" sz="2000" kern="0" dirty="0">
                <a:solidFill>
                  <a:srgbClr val="000000"/>
                </a:solidFill>
                <a:latin typeface="Libre Franklin"/>
                <a:ea typeface="Libre Franklin"/>
                <a:cs typeface="Libre Franklin"/>
                <a:sym typeface="Libre Franklin"/>
              </a:rPr>
            </a:br>
            <a:endParaRPr lang="en-US" sz="2000" kern="0" dirty="0">
              <a:solidFill>
                <a:srgbClr val="000000"/>
              </a:solidFill>
              <a:latin typeface="Libre Franklin"/>
              <a:ea typeface="Libre Franklin"/>
              <a:cs typeface="Libre Franklin"/>
              <a:sym typeface="Libre Franklin"/>
            </a:endParaRPr>
          </a:p>
          <a:p>
            <a:pPr marL="409571" indent="-342900" defTabSz="685783">
              <a:lnSpc>
                <a:spcPct val="100000"/>
              </a:lnSpc>
              <a:spcBef>
                <a:spcPts val="0"/>
              </a:spcBef>
              <a:buClr>
                <a:srgbClr val="000000"/>
              </a:buClr>
              <a:buSzPct val="85000"/>
              <a:buFont typeface="Arial" panose="020B0604020202020204" pitchFamily="34" charset="0"/>
              <a:buChar char="●"/>
              <a:defRPr/>
            </a:pPr>
            <a:r>
              <a:rPr lang="en-US" sz="2000" kern="0" dirty="0">
                <a:solidFill>
                  <a:srgbClr val="000000"/>
                </a:solidFill>
                <a:latin typeface="Libre Franklin"/>
                <a:ea typeface="Libre Franklin"/>
                <a:cs typeface="Libre Franklin"/>
                <a:sym typeface="Libre Franklin"/>
              </a:rPr>
              <a:t>Improves prioritized student outcomes</a:t>
            </a:r>
          </a:p>
        </p:txBody>
      </p:sp>
    </p:spTree>
    <p:extLst>
      <p:ext uri="{BB962C8B-B14F-4D97-AF65-F5344CB8AC3E}">
        <p14:creationId xmlns:p14="http://schemas.microsoft.com/office/powerpoint/2010/main" val="127034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1" y="274100"/>
            <a:ext cx="6795880" cy="797749"/>
          </a:xfrm>
        </p:spPr>
        <p:txBody>
          <a:bodyPr/>
          <a:lstStyle/>
          <a:p>
            <a:r>
              <a:rPr lang="en-US" dirty="0"/>
              <a:t>Is it Usable?</a:t>
            </a:r>
          </a:p>
        </p:txBody>
      </p:sp>
      <p:sp>
        <p:nvSpPr>
          <p:cNvPr id="3" name="Content Placeholder 2">
            <a:extLst>
              <a:ext uri="{FF2B5EF4-FFF2-40B4-BE49-F238E27FC236}">
                <a16:creationId xmlns:a16="http://schemas.microsoft.com/office/drawing/2014/main" id="{3F118451-ECE8-8228-20D2-DBD57FDA86E0}"/>
              </a:ext>
            </a:extLst>
          </p:cNvPr>
          <p:cNvSpPr>
            <a:spLocks noGrp="1"/>
          </p:cNvSpPr>
          <p:nvPr>
            <p:ph idx="1"/>
          </p:nvPr>
        </p:nvSpPr>
        <p:spPr>
          <a:xfrm>
            <a:off x="628650" y="1532238"/>
            <a:ext cx="7886700" cy="4644725"/>
          </a:xfrm>
        </p:spPr>
        <p:txBody>
          <a:bodyPr vert="horz" lIns="91440" tIns="45720" rIns="91440" bIns="45720" rtlCol="0" anchor="t">
            <a:normAutofit/>
          </a:bodyPr>
          <a:lstStyle/>
          <a:p>
            <a:pPr marL="422910" indent="-342900" defTabSz="685783">
              <a:lnSpc>
                <a:spcPct val="110000"/>
              </a:lnSpc>
              <a:spcBef>
                <a:spcPts val="0"/>
              </a:spcBef>
              <a:buClr>
                <a:srgbClr val="000000"/>
              </a:buClr>
              <a:buSzPct val="85000"/>
              <a:buFont typeface="Arial" panose="020B0604020202020204" pitchFamily="34" charset="0"/>
              <a:buChar char="●"/>
              <a:defRPr/>
            </a:pPr>
            <a:r>
              <a:rPr lang="en-US" sz="2100" kern="0" dirty="0">
                <a:solidFill>
                  <a:srgbClr val="000000"/>
                </a:solidFill>
                <a:latin typeface="Libre Franklin"/>
                <a:ea typeface="Libre Franklin"/>
                <a:cs typeface="Libre Franklin"/>
                <a:sym typeface="Libre Franklin"/>
              </a:rPr>
              <a:t>Cost should not outweigh benefits</a:t>
            </a:r>
            <a:endParaRPr lang="en-US" sz="1350" dirty="0">
              <a:sym typeface="Libre Franklin"/>
            </a:endParaRPr>
          </a:p>
          <a:p>
            <a:pPr marL="1149350" lvl="1" indent="-342900" defTabSz="976313">
              <a:lnSpc>
                <a:spcPct val="110000"/>
              </a:lnSpc>
              <a:spcBef>
                <a:spcPts val="0"/>
              </a:spcBef>
              <a:buClr>
                <a:srgbClr val="000000"/>
              </a:buClr>
              <a:buSzPct val="85000"/>
              <a:buFont typeface="Courier New" panose="02070309020205020404" pitchFamily="49" charset="0"/>
              <a:buChar char="o"/>
              <a:defRPr/>
            </a:pPr>
            <a:r>
              <a:rPr lang="en-US" sz="1875" i="1" kern="0" dirty="0">
                <a:solidFill>
                  <a:srgbClr val="FF0000"/>
                </a:solidFill>
                <a:latin typeface="Libre Franklin"/>
                <a:ea typeface="Libre Franklin"/>
                <a:cs typeface="Libre Franklin"/>
                <a:sym typeface="Libre Franklin"/>
              </a:rPr>
              <a:t>Consider human , time and fiscal resources</a:t>
            </a:r>
            <a:br>
              <a:rPr lang="en-US" sz="1875" i="1" kern="0" dirty="0">
                <a:latin typeface="Libre Franklin"/>
                <a:ea typeface="Libre Franklin"/>
                <a:cs typeface="Libre Franklin"/>
              </a:rPr>
            </a:br>
            <a:endParaRPr lang="en-US" sz="1875" i="1" kern="0" dirty="0">
              <a:solidFill>
                <a:srgbClr val="000000"/>
              </a:solidFill>
              <a:latin typeface="Libre Franklin"/>
              <a:ea typeface="Libre Franklin"/>
              <a:cs typeface="Libre Franklin"/>
            </a:endParaRPr>
          </a:p>
          <a:p>
            <a:pPr marL="422910" indent="-342900" defTabSz="685783">
              <a:lnSpc>
                <a:spcPct val="110000"/>
              </a:lnSpc>
              <a:spcBef>
                <a:spcPts val="0"/>
              </a:spcBef>
              <a:buClr>
                <a:srgbClr val="000000"/>
              </a:buClr>
              <a:buSzPct val="85000"/>
              <a:buFont typeface="Arial" panose="020B0604020202020204" pitchFamily="34" charset="0"/>
              <a:buChar char="●"/>
              <a:defRPr/>
            </a:pPr>
            <a:r>
              <a:rPr lang="en-US" sz="2100" kern="0" dirty="0">
                <a:solidFill>
                  <a:srgbClr val="000000"/>
                </a:solidFill>
                <a:latin typeface="Libre Franklin"/>
                <a:ea typeface="Libre Franklin"/>
                <a:cs typeface="Libre Franklin"/>
                <a:sym typeface="Libre Franklin"/>
              </a:rPr>
              <a:t>Results are </a:t>
            </a:r>
            <a:r>
              <a:rPr lang="en-US" sz="2100" u="sng" kern="0" dirty="0">
                <a:solidFill>
                  <a:srgbClr val="000000"/>
                </a:solidFill>
                <a:latin typeface="Libre Franklin"/>
                <a:ea typeface="Libre Franklin"/>
                <a:cs typeface="Libre Franklin"/>
                <a:sym typeface="Libre Franklin"/>
              </a:rPr>
              <a:t>understandable</a:t>
            </a:r>
            <a:r>
              <a:rPr lang="en-US" sz="2100" kern="0" dirty="0">
                <a:solidFill>
                  <a:srgbClr val="000000"/>
                </a:solidFill>
                <a:latin typeface="Libre Franklin"/>
                <a:ea typeface="Libre Franklin"/>
                <a:cs typeface="Libre Franklin"/>
                <a:sym typeface="Libre Franklin"/>
              </a:rPr>
              <a:t> and lead to intervention planning and service delivery</a:t>
            </a:r>
            <a:br>
              <a:rPr lang="en-US" sz="2100" kern="0" dirty="0">
                <a:latin typeface="Libre Franklin"/>
                <a:ea typeface="Libre Franklin"/>
                <a:cs typeface="Libre Franklin"/>
              </a:rPr>
            </a:br>
            <a:endParaRPr lang="en-US" sz="2100" kern="0" dirty="0">
              <a:solidFill>
                <a:srgbClr val="000000"/>
              </a:solidFill>
              <a:latin typeface="Libre Franklin"/>
              <a:ea typeface="Libre Franklin"/>
              <a:cs typeface="Libre Franklin"/>
            </a:endParaRPr>
          </a:p>
          <a:p>
            <a:pPr marL="422910" indent="-342900" defTabSz="685783">
              <a:lnSpc>
                <a:spcPct val="110000"/>
              </a:lnSpc>
              <a:spcBef>
                <a:spcPts val="0"/>
              </a:spcBef>
              <a:buClr>
                <a:srgbClr val="000000"/>
              </a:buClr>
              <a:buSzPct val="85000"/>
              <a:buFont typeface="Arial" panose="020B0604020202020204" pitchFamily="34" charset="0"/>
              <a:buChar char="●"/>
              <a:defRPr/>
            </a:pPr>
            <a:r>
              <a:rPr lang="en-US" sz="2100" kern="0" dirty="0">
                <a:solidFill>
                  <a:srgbClr val="000000"/>
                </a:solidFill>
                <a:latin typeface="Libre Franklin"/>
                <a:ea typeface="Libre Franklin"/>
                <a:cs typeface="Libre Franklin"/>
                <a:sym typeface="Libre Franklin"/>
              </a:rPr>
              <a:t>There is an efficient system for collecting, managing, and interpreting data</a:t>
            </a:r>
            <a:br>
              <a:rPr lang="en-US" sz="2100" kern="0" dirty="0">
                <a:latin typeface="Libre Franklin"/>
                <a:ea typeface="Libre Franklin"/>
                <a:cs typeface="Libre Franklin"/>
              </a:rPr>
            </a:br>
            <a:endParaRPr lang="en-US" sz="2100" kern="0" dirty="0">
              <a:solidFill>
                <a:srgbClr val="000000"/>
              </a:solidFill>
              <a:latin typeface="Libre Franklin"/>
              <a:ea typeface="Libre Franklin"/>
              <a:cs typeface="Libre Franklin"/>
            </a:endParaRPr>
          </a:p>
          <a:p>
            <a:pPr marL="422910" indent="-342900" defTabSz="685783">
              <a:lnSpc>
                <a:spcPct val="110000"/>
              </a:lnSpc>
              <a:spcBef>
                <a:spcPts val="0"/>
              </a:spcBef>
              <a:buClr>
                <a:srgbClr val="000000"/>
              </a:buClr>
              <a:buSzPct val="85000"/>
              <a:buFont typeface="Arial" panose="020B0604020202020204" pitchFamily="34" charset="0"/>
              <a:buChar char="●"/>
              <a:defRPr/>
            </a:pPr>
            <a:r>
              <a:rPr lang="en-US" sz="2100" kern="0" dirty="0">
                <a:solidFill>
                  <a:srgbClr val="000000"/>
                </a:solidFill>
                <a:latin typeface="Libre Franklin"/>
                <a:ea typeface="Libre Franklin"/>
                <a:cs typeface="Libre Franklin"/>
                <a:sym typeface="Libre Franklin"/>
              </a:rPr>
              <a:t>It can be repeated</a:t>
            </a:r>
            <a:br>
              <a:rPr lang="en-US" sz="2100" kern="0" dirty="0">
                <a:solidFill>
                  <a:srgbClr val="000000"/>
                </a:solidFill>
                <a:latin typeface="Libre Franklin"/>
                <a:ea typeface="Libre Franklin"/>
                <a:cs typeface="Libre Franklin"/>
                <a:sym typeface="Libre Franklin"/>
              </a:rPr>
            </a:br>
            <a:endParaRPr lang="en-US" sz="2100" kern="0" dirty="0">
              <a:latin typeface="Libre Franklin"/>
              <a:ea typeface="Libre Franklin"/>
              <a:cs typeface="Libre Franklin"/>
            </a:endParaRPr>
          </a:p>
          <a:p>
            <a:pPr marL="422910" indent="-342900" defTabSz="685783">
              <a:lnSpc>
                <a:spcPct val="110000"/>
              </a:lnSpc>
              <a:spcBef>
                <a:spcPts val="0"/>
              </a:spcBef>
              <a:buClr>
                <a:srgbClr val="000000"/>
              </a:buClr>
              <a:buSzPct val="85000"/>
              <a:buFont typeface="Arial" panose="020B0604020202020204" pitchFamily="34" charset="0"/>
              <a:buChar char="●"/>
              <a:defRPr/>
            </a:pPr>
            <a:r>
              <a:rPr lang="en-US" sz="2100" kern="0" dirty="0">
                <a:solidFill>
                  <a:srgbClr val="000000"/>
                </a:solidFill>
                <a:latin typeface="Libre Franklin"/>
                <a:ea typeface="Libre Franklin"/>
                <a:cs typeface="Libre Franklin"/>
              </a:rPr>
              <a:t>Treatment utility or the extent to which we can use the data to make effective decisions for students</a:t>
            </a:r>
          </a:p>
          <a:p>
            <a:pPr marL="422910" indent="-342900" defTabSz="685783">
              <a:lnSpc>
                <a:spcPct val="110000"/>
              </a:lnSpc>
              <a:spcBef>
                <a:spcPts val="0"/>
              </a:spcBef>
              <a:buClr>
                <a:srgbClr val="000000"/>
              </a:buClr>
              <a:buSzPct val="140000"/>
              <a:defRPr/>
            </a:pPr>
            <a:endParaRPr lang="en-US" sz="2100" kern="0" dirty="0">
              <a:solidFill>
                <a:srgbClr val="000000"/>
              </a:solidFill>
              <a:latin typeface="Libre Franklin"/>
              <a:ea typeface="Libre Franklin"/>
              <a:cs typeface="Libre Franklin"/>
            </a:endParaRPr>
          </a:p>
          <a:p>
            <a:pPr marL="285115" indent="-171450" defTabSz="685783">
              <a:lnSpc>
                <a:spcPct val="110000"/>
              </a:lnSpc>
              <a:spcBef>
                <a:spcPts val="0"/>
              </a:spcBef>
              <a:buClr>
                <a:srgbClr val="000000"/>
              </a:buClr>
              <a:buSzPct val="140000"/>
              <a:defRPr/>
            </a:pPr>
            <a:endParaRPr lang="en-US" sz="1200" kern="0" dirty="0">
              <a:solidFill>
                <a:srgbClr val="000000"/>
              </a:solidFill>
              <a:latin typeface="Libre Franklin"/>
              <a:ea typeface="Libre Franklin"/>
              <a:cs typeface="Libre Franklin"/>
            </a:endParaRPr>
          </a:p>
          <a:p>
            <a:pPr marL="371475" indent="-171450">
              <a:lnSpc>
                <a:spcPct val="110000"/>
              </a:lnSpc>
              <a:spcBef>
                <a:spcPts val="0"/>
              </a:spcBef>
              <a:buClr>
                <a:srgbClr val="000000"/>
              </a:buClr>
              <a:buSzPct val="140000"/>
            </a:pPr>
            <a:endParaRPr lang="en-US" sz="1200" kern="0" dirty="0"/>
          </a:p>
          <a:p>
            <a:pPr>
              <a:lnSpc>
                <a:spcPct val="110000"/>
              </a:lnSpc>
              <a:buSzPct val="140000"/>
            </a:pPr>
            <a:endParaRPr lang="en-US" dirty="0"/>
          </a:p>
        </p:txBody>
      </p:sp>
    </p:spTree>
    <p:extLst>
      <p:ext uri="{BB962C8B-B14F-4D97-AF65-F5344CB8AC3E}">
        <p14:creationId xmlns:p14="http://schemas.microsoft.com/office/powerpoint/2010/main" val="139985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1" y="274100"/>
            <a:ext cx="6795880" cy="797749"/>
          </a:xfrm>
        </p:spPr>
        <p:txBody>
          <a:bodyPr/>
          <a:lstStyle/>
          <a:p>
            <a:r>
              <a:rPr lang="en-US" dirty="0"/>
              <a:t>A word of advice… </a:t>
            </a:r>
          </a:p>
        </p:txBody>
      </p:sp>
      <p:sp>
        <p:nvSpPr>
          <p:cNvPr id="3" name="Content Placeholder 2">
            <a:extLst>
              <a:ext uri="{FF2B5EF4-FFF2-40B4-BE49-F238E27FC236}">
                <a16:creationId xmlns:a16="http://schemas.microsoft.com/office/drawing/2014/main" id="{3F118451-ECE8-8228-20D2-DBD57FDA86E0}"/>
              </a:ext>
            </a:extLst>
          </p:cNvPr>
          <p:cNvSpPr>
            <a:spLocks noGrp="1"/>
          </p:cNvSpPr>
          <p:nvPr>
            <p:ph idx="1"/>
          </p:nvPr>
        </p:nvSpPr>
        <p:spPr>
          <a:xfrm>
            <a:off x="615103" y="1572812"/>
            <a:ext cx="8129504" cy="981202"/>
          </a:xfrm>
        </p:spPr>
        <p:txBody>
          <a:bodyPr>
            <a:normAutofit/>
          </a:bodyPr>
          <a:lstStyle/>
          <a:p>
            <a:pPr marL="0" indent="0" defTabSz="685783">
              <a:lnSpc>
                <a:spcPct val="100000"/>
              </a:lnSpc>
              <a:spcBef>
                <a:spcPts val="0"/>
              </a:spcBef>
              <a:buClr>
                <a:srgbClr val="000000"/>
              </a:buClr>
              <a:buNone/>
              <a:defRPr/>
            </a:pPr>
            <a:r>
              <a:rPr lang="en-US" sz="1800" kern="0" dirty="0">
                <a:solidFill>
                  <a:srgbClr val="000000"/>
                </a:solidFill>
                <a:latin typeface="Libre Franklin"/>
                <a:ea typeface="Libre Franklin"/>
                <a:cs typeface="Libre Franklin"/>
                <a:sym typeface="Libre Franklin"/>
              </a:rPr>
              <a:t>When looking at screeners, spend some time learning about the associated technology such as the software company and data platform that supports the screener.</a:t>
            </a:r>
          </a:p>
        </p:txBody>
      </p:sp>
      <p:sp>
        <p:nvSpPr>
          <p:cNvPr id="9" name="Content Placeholder 2">
            <a:extLst>
              <a:ext uri="{FF2B5EF4-FFF2-40B4-BE49-F238E27FC236}">
                <a16:creationId xmlns:a16="http://schemas.microsoft.com/office/drawing/2014/main" id="{26EFB20D-5743-A16C-B495-8B6FC0739671}"/>
              </a:ext>
            </a:extLst>
          </p:cNvPr>
          <p:cNvSpPr txBox="1">
            <a:spLocks/>
          </p:cNvSpPr>
          <p:nvPr/>
        </p:nvSpPr>
        <p:spPr>
          <a:xfrm>
            <a:off x="693993" y="2774731"/>
            <a:ext cx="6474372" cy="3588999"/>
          </a:xfrm>
          <a:prstGeom prst="rect">
            <a:avLst/>
          </a:prstGeom>
          <a:solidFill>
            <a:schemeClr val="bg1"/>
          </a:solidFill>
        </p:spPr>
        <p:txBody>
          <a:bodyPr vert="horz" lIns="68580" tIns="34290" rIns="68580" bIns="34290" rtlCol="0">
            <a:normAutofit fontScale="92500" lnSpcReduction="10000"/>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Libre Franklin"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Libre Franklin" pitchFamily="2"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Libre Franklin" pitchFamily="2"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Libre Franklin"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0"/>
              </a:spcBef>
              <a:buClr>
                <a:srgbClr val="000000"/>
              </a:buClr>
              <a:buNone/>
              <a:defRPr/>
            </a:pPr>
            <a:r>
              <a:rPr lang="en-US" sz="1800" kern="0" dirty="0">
                <a:solidFill>
                  <a:srgbClr val="000000"/>
                </a:solidFill>
                <a:latin typeface="Libre Franklin"/>
                <a:ea typeface="Libre Franklin"/>
                <a:cs typeface="Libre Franklin"/>
                <a:sym typeface="Libre Franklin"/>
              </a:rPr>
              <a:t>For example:</a:t>
            </a:r>
          </a:p>
          <a:p>
            <a:pPr marL="0" indent="0">
              <a:lnSpc>
                <a:spcPct val="110000"/>
              </a:lnSpc>
              <a:spcBef>
                <a:spcPts val="0"/>
              </a:spcBef>
              <a:buClr>
                <a:srgbClr val="000000"/>
              </a:buClr>
              <a:buNone/>
              <a:defRPr/>
            </a:pPr>
            <a:endParaRPr lang="en-US" sz="1800" kern="0" dirty="0">
              <a:solidFill>
                <a:srgbClr val="000000"/>
              </a:solidFill>
              <a:latin typeface="Libre Franklin"/>
              <a:ea typeface="Libre Franklin"/>
              <a:cs typeface="Libre Franklin"/>
              <a:sym typeface="Libre Franklin"/>
            </a:endParaRPr>
          </a:p>
          <a:p>
            <a:pPr marL="371474" indent="-285750">
              <a:lnSpc>
                <a:spcPct val="110000"/>
              </a:lnSpc>
              <a:spcBef>
                <a:spcPts val="0"/>
              </a:spcBef>
              <a:buClr>
                <a:srgbClr val="000000"/>
              </a:buClr>
              <a:buSzPct val="85000"/>
              <a:buFont typeface="Arial" panose="020B0604020202020204" pitchFamily="34" charset="0"/>
              <a:buChar char="●"/>
              <a:defRPr/>
            </a:pPr>
            <a:r>
              <a:rPr lang="en-US" sz="1800" i="1" kern="0" dirty="0">
                <a:solidFill>
                  <a:srgbClr val="000000"/>
                </a:solidFill>
                <a:latin typeface="Libre Franklin"/>
                <a:ea typeface="Libre Franklin"/>
                <a:cs typeface="Libre Franklin"/>
                <a:sym typeface="Libre Franklin"/>
              </a:rPr>
              <a:t>Illuminate Education</a:t>
            </a:r>
            <a:r>
              <a:rPr lang="en-US" sz="1800" kern="0" dirty="0">
                <a:solidFill>
                  <a:srgbClr val="000000"/>
                </a:solidFill>
                <a:latin typeface="Libre Franklin"/>
                <a:ea typeface="Libre Franklin"/>
                <a:cs typeface="Libre Franklin"/>
                <a:sym typeface="Libre Franklin"/>
              </a:rPr>
              <a:t> is a software company that operates </a:t>
            </a:r>
            <a:r>
              <a:rPr lang="en-US" sz="1800" i="1" kern="0" dirty="0">
                <a:solidFill>
                  <a:srgbClr val="000000"/>
                </a:solidFill>
                <a:latin typeface="Libre Franklin"/>
                <a:ea typeface="Libre Franklin"/>
                <a:cs typeface="Libre Franklin"/>
                <a:sym typeface="Libre Franklin"/>
              </a:rPr>
              <a:t>FastBridge</a:t>
            </a:r>
            <a:r>
              <a:rPr lang="en-US" sz="1800" kern="0" dirty="0">
                <a:solidFill>
                  <a:srgbClr val="000000"/>
                </a:solidFill>
                <a:latin typeface="Libre Franklin"/>
                <a:ea typeface="Libre Franklin"/>
                <a:cs typeface="Libre Franklin"/>
                <a:sym typeface="Libre Franklin"/>
              </a:rPr>
              <a:t>, a data platform that supports the </a:t>
            </a:r>
            <a:r>
              <a:rPr lang="en-US" sz="1800" i="1" kern="0" dirty="0">
                <a:solidFill>
                  <a:srgbClr val="000000"/>
                </a:solidFill>
                <a:latin typeface="Libre Franklin"/>
                <a:ea typeface="Libre Franklin"/>
                <a:cs typeface="Libre Franklin"/>
                <a:sym typeface="Libre Franklin"/>
              </a:rPr>
              <a:t>SAEBRS and mySAEBRS screeners</a:t>
            </a:r>
            <a:r>
              <a:rPr lang="en-US" sz="1800" kern="0" dirty="0">
                <a:solidFill>
                  <a:srgbClr val="000000"/>
                </a:solidFill>
                <a:latin typeface="Libre Franklin"/>
                <a:ea typeface="Libre Franklin"/>
                <a:cs typeface="Libre Franklin"/>
                <a:sym typeface="Libre Franklin"/>
              </a:rPr>
              <a:t>.</a:t>
            </a:r>
            <a:br>
              <a:rPr lang="en-US" sz="1800" kern="0" dirty="0">
                <a:solidFill>
                  <a:srgbClr val="000000"/>
                </a:solidFill>
                <a:latin typeface="Libre Franklin"/>
                <a:ea typeface="Libre Franklin"/>
                <a:cs typeface="Libre Franklin"/>
                <a:sym typeface="Libre Franklin"/>
              </a:rPr>
            </a:br>
            <a:endParaRPr lang="en-US" sz="1800" kern="0" dirty="0">
              <a:solidFill>
                <a:srgbClr val="000000"/>
              </a:solidFill>
              <a:latin typeface="Libre Franklin"/>
              <a:ea typeface="Libre Franklin"/>
              <a:cs typeface="Libre Franklin"/>
              <a:sym typeface="Libre Franklin"/>
            </a:endParaRPr>
          </a:p>
          <a:p>
            <a:pPr marL="371474" indent="-285750">
              <a:lnSpc>
                <a:spcPct val="110000"/>
              </a:lnSpc>
              <a:spcBef>
                <a:spcPts val="0"/>
              </a:spcBef>
              <a:buClr>
                <a:srgbClr val="000000"/>
              </a:buClr>
              <a:buSzPct val="85000"/>
              <a:buFont typeface="Arial" panose="020B0604020202020204" pitchFamily="34" charset="0"/>
              <a:buChar char="●"/>
              <a:defRPr/>
            </a:pPr>
            <a:r>
              <a:rPr lang="en-US" sz="1800" i="1" kern="0" dirty="0">
                <a:solidFill>
                  <a:srgbClr val="000000"/>
                </a:solidFill>
                <a:latin typeface="Libre Franklin"/>
                <a:ea typeface="Libre Franklin"/>
                <a:cs typeface="Libre Franklin"/>
                <a:sym typeface="Libre Franklin"/>
              </a:rPr>
              <a:t>MdLogix</a:t>
            </a:r>
            <a:r>
              <a:rPr lang="en-US" sz="1800" kern="0" dirty="0">
                <a:solidFill>
                  <a:srgbClr val="000000"/>
                </a:solidFill>
                <a:latin typeface="Libre Franklin"/>
                <a:ea typeface="Libre Franklin"/>
                <a:cs typeface="Libre Franklin"/>
                <a:sym typeface="Libre Franklin"/>
              </a:rPr>
              <a:t> is the software company that operates the </a:t>
            </a:r>
            <a:r>
              <a:rPr lang="en-US" sz="1800" i="1" kern="0" dirty="0">
                <a:solidFill>
                  <a:srgbClr val="000000"/>
                </a:solidFill>
                <a:latin typeface="Libre Franklin"/>
                <a:ea typeface="Libre Franklin"/>
                <a:cs typeface="Libre Franklin"/>
                <a:sym typeface="Libre Franklin"/>
              </a:rPr>
              <a:t>BHWorks Platform</a:t>
            </a:r>
            <a:r>
              <a:rPr lang="en-US" sz="1800" kern="0" dirty="0">
                <a:solidFill>
                  <a:srgbClr val="000000"/>
                </a:solidFill>
                <a:latin typeface="Libre Franklin"/>
                <a:ea typeface="Libre Franklin"/>
                <a:cs typeface="Libre Franklin"/>
                <a:sym typeface="Libre Franklin"/>
              </a:rPr>
              <a:t> that supports the </a:t>
            </a:r>
            <a:r>
              <a:rPr lang="en-US" sz="1800" i="1" kern="0" dirty="0">
                <a:solidFill>
                  <a:srgbClr val="000000"/>
                </a:solidFill>
                <a:latin typeface="Libre Franklin"/>
                <a:ea typeface="Libre Franklin"/>
                <a:cs typeface="Libre Franklin"/>
                <a:sym typeface="Libre Franklin"/>
              </a:rPr>
              <a:t>Behavioral Health Screener (BHS)</a:t>
            </a:r>
            <a:br>
              <a:rPr lang="en-US" sz="1800" i="1" kern="0" dirty="0">
                <a:solidFill>
                  <a:srgbClr val="000000"/>
                </a:solidFill>
                <a:latin typeface="Libre Franklin"/>
                <a:ea typeface="Libre Franklin"/>
                <a:cs typeface="Libre Franklin"/>
                <a:sym typeface="Libre Franklin"/>
              </a:rPr>
            </a:br>
            <a:endParaRPr lang="en-US" sz="1800" i="1" kern="0" dirty="0">
              <a:solidFill>
                <a:srgbClr val="000000"/>
              </a:solidFill>
              <a:latin typeface="Libre Franklin"/>
              <a:ea typeface="Libre Franklin"/>
              <a:cs typeface="Libre Franklin"/>
              <a:sym typeface="Libre Franklin"/>
            </a:endParaRPr>
          </a:p>
          <a:p>
            <a:pPr marL="371474" indent="-285750">
              <a:lnSpc>
                <a:spcPct val="110000"/>
              </a:lnSpc>
              <a:spcBef>
                <a:spcPts val="0"/>
              </a:spcBef>
              <a:buClr>
                <a:srgbClr val="000000"/>
              </a:buClr>
              <a:buSzPct val="85000"/>
              <a:buFont typeface="Arial" panose="020B0604020202020204" pitchFamily="34" charset="0"/>
              <a:buChar char="●"/>
              <a:defRPr/>
            </a:pPr>
            <a:r>
              <a:rPr lang="en-US" sz="1800" i="1" kern="0" dirty="0">
                <a:solidFill>
                  <a:srgbClr val="000000"/>
                </a:solidFill>
                <a:latin typeface="Libre Franklin"/>
                <a:ea typeface="Libre Franklin"/>
                <a:cs typeface="Libre Franklin"/>
                <a:sym typeface="Libre Franklin"/>
              </a:rPr>
              <a:t>Panorama Education </a:t>
            </a:r>
            <a:r>
              <a:rPr lang="en-US" sz="1800" kern="0" dirty="0">
                <a:solidFill>
                  <a:srgbClr val="000000"/>
                </a:solidFill>
                <a:latin typeface="Libre Franklin"/>
                <a:ea typeface="Libre Franklin"/>
                <a:cs typeface="Libre Franklin"/>
                <a:sym typeface="Libre Franklin"/>
              </a:rPr>
              <a:t>is the software company that operates numerous platforms such as an </a:t>
            </a:r>
            <a:r>
              <a:rPr lang="en-US" sz="1800" i="1" kern="0" dirty="0">
                <a:solidFill>
                  <a:srgbClr val="000000"/>
                </a:solidFill>
                <a:latin typeface="Libre Franklin"/>
                <a:ea typeface="Libre Franklin"/>
                <a:cs typeface="Libre Franklin"/>
                <a:sym typeface="Libre Franklin"/>
              </a:rPr>
              <a:t>SEL Platform</a:t>
            </a:r>
            <a:r>
              <a:rPr lang="en-US" sz="1800" kern="0" dirty="0">
                <a:solidFill>
                  <a:srgbClr val="000000"/>
                </a:solidFill>
                <a:latin typeface="Libre Franklin"/>
                <a:ea typeface="Libre Franklin"/>
                <a:cs typeface="Libre Franklin"/>
                <a:sym typeface="Libre Franklin"/>
              </a:rPr>
              <a:t> that supports their </a:t>
            </a:r>
            <a:r>
              <a:rPr lang="en-US" sz="1800" i="1" kern="0" dirty="0">
                <a:solidFill>
                  <a:srgbClr val="000000"/>
                </a:solidFill>
                <a:latin typeface="Libre Franklin"/>
                <a:ea typeface="Libre Franklin"/>
                <a:cs typeface="Libre Franklin"/>
                <a:sym typeface="Libre Franklin"/>
              </a:rPr>
              <a:t>SEL Surveys</a:t>
            </a:r>
          </a:p>
        </p:txBody>
      </p:sp>
      <p:sp>
        <p:nvSpPr>
          <p:cNvPr id="7" name="Google Shape;508;p48" descr="Text is shown in a thought bubble above the clip art of the woman">
            <a:extLst>
              <a:ext uri="{FF2B5EF4-FFF2-40B4-BE49-F238E27FC236}">
                <a16:creationId xmlns:a16="http://schemas.microsoft.com/office/drawing/2014/main" id="{9A1BB0CD-6CD2-873E-3618-503DA87F12C7}"/>
              </a:ext>
            </a:extLst>
          </p:cNvPr>
          <p:cNvSpPr/>
          <p:nvPr/>
        </p:nvSpPr>
        <p:spPr>
          <a:xfrm>
            <a:off x="7468182" y="4726483"/>
            <a:ext cx="1276425" cy="857700"/>
          </a:xfrm>
          <a:prstGeom prst="cloudCallout">
            <a:avLst>
              <a:gd name="adj1" fmla="val -20833"/>
              <a:gd name="adj2" fmla="val 62500"/>
            </a:avLst>
          </a:prstGeom>
          <a:noFill/>
          <a:ln w="9525" cap="flat" cmpd="sng">
            <a:solidFill>
              <a:srgbClr val="000000"/>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8" name="Google Shape;509;p48">
            <a:extLst>
              <a:ext uri="{FF2B5EF4-FFF2-40B4-BE49-F238E27FC236}">
                <a16:creationId xmlns:a16="http://schemas.microsoft.com/office/drawing/2014/main" id="{978108D0-76C3-C3C8-3F6B-4AA3DEE40994}"/>
              </a:ext>
            </a:extLst>
          </p:cNvPr>
          <p:cNvSpPr txBox="1"/>
          <p:nvPr/>
        </p:nvSpPr>
        <p:spPr>
          <a:xfrm>
            <a:off x="7629161" y="4781812"/>
            <a:ext cx="954450" cy="761725"/>
          </a:xfrm>
          <a:prstGeom prst="rect">
            <a:avLst/>
          </a:prstGeom>
          <a:noFill/>
          <a:ln>
            <a:noFill/>
          </a:ln>
        </p:spPr>
        <p:txBody>
          <a:bodyPr spcFirstLastPara="1" wrap="square" lIns="68569" tIns="68569" rIns="68569" bIns="68569" anchor="t" anchorCtr="0">
            <a:spAutoFit/>
          </a:bodyPr>
          <a:lstStyle/>
          <a:p>
            <a:pPr algn="ctr"/>
            <a:r>
              <a:rPr lang="en" sz="1350" dirty="0">
                <a:latin typeface="Calibri"/>
                <a:ea typeface="Calibri"/>
                <a:cs typeface="Calibri"/>
                <a:sym typeface="Calibri"/>
              </a:rPr>
              <a:t>This felt confusing at first…</a:t>
            </a:r>
            <a:endParaRPr sz="1350" dirty="0">
              <a:latin typeface="Calibri"/>
              <a:ea typeface="Calibri"/>
              <a:cs typeface="Calibri"/>
              <a:sym typeface="Calibri"/>
            </a:endParaRPr>
          </a:p>
        </p:txBody>
      </p:sp>
      <p:pic>
        <p:nvPicPr>
          <p:cNvPr id="6" name="Google Shape;507;p48" descr="Clip art of a woman with her right palm resting on her forehead.">
            <a:extLst>
              <a:ext uri="{FF2B5EF4-FFF2-40B4-BE49-F238E27FC236}">
                <a16:creationId xmlns:a16="http://schemas.microsoft.com/office/drawing/2014/main" id="{CFD1CE1C-667A-7129-2435-7FCE10CE4478}"/>
              </a:ex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7287320" y="5773483"/>
            <a:ext cx="915806" cy="915806"/>
          </a:xfrm>
          <a:prstGeom prst="rect">
            <a:avLst/>
          </a:prstGeom>
          <a:noFill/>
          <a:ln>
            <a:noFill/>
          </a:ln>
        </p:spPr>
      </p:pic>
    </p:spTree>
    <p:extLst>
      <p:ext uri="{BB962C8B-B14F-4D97-AF65-F5344CB8AC3E}">
        <p14:creationId xmlns:p14="http://schemas.microsoft.com/office/powerpoint/2010/main" val="271035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1" y="298814"/>
            <a:ext cx="6795880" cy="797749"/>
          </a:xfrm>
        </p:spPr>
        <p:txBody>
          <a:bodyPr/>
          <a:lstStyle/>
          <a:p>
            <a:r>
              <a:rPr lang="en-US" dirty="0"/>
              <a:t>Is it Defensible? </a:t>
            </a:r>
          </a:p>
        </p:txBody>
      </p:sp>
      <p:sp>
        <p:nvSpPr>
          <p:cNvPr id="3" name="Content Placeholder 2">
            <a:extLst>
              <a:ext uri="{FF2B5EF4-FFF2-40B4-BE49-F238E27FC236}">
                <a16:creationId xmlns:a16="http://schemas.microsoft.com/office/drawing/2014/main" id="{3F118451-ECE8-8228-20D2-DBD57FDA86E0}"/>
              </a:ext>
            </a:extLst>
          </p:cNvPr>
          <p:cNvSpPr>
            <a:spLocks noGrp="1"/>
          </p:cNvSpPr>
          <p:nvPr>
            <p:ph idx="1"/>
          </p:nvPr>
        </p:nvSpPr>
        <p:spPr/>
        <p:txBody>
          <a:bodyPr>
            <a:normAutofit/>
          </a:bodyPr>
          <a:lstStyle/>
          <a:p>
            <a:pPr marL="457194" indent="-342900" defTabSz="685783">
              <a:lnSpc>
                <a:spcPct val="100000"/>
              </a:lnSpc>
              <a:spcBef>
                <a:spcPts val="0"/>
              </a:spcBef>
              <a:buClr>
                <a:srgbClr val="000000"/>
              </a:buClr>
              <a:buSzPct val="85000"/>
              <a:buFont typeface="Arial" panose="020B0604020202020204" pitchFamily="34" charset="0"/>
              <a:buChar char="●"/>
              <a:defRPr/>
            </a:pPr>
            <a:r>
              <a:rPr lang="en-US" sz="2000" kern="0" dirty="0">
                <a:solidFill>
                  <a:srgbClr val="000000"/>
                </a:solidFill>
                <a:latin typeface="Libre Franklin"/>
                <a:ea typeface="Libre Franklin"/>
                <a:cs typeface="Libre Franklin"/>
                <a:sym typeface="Libre Franklin"/>
              </a:rPr>
              <a:t>Appropriately standardized for use with your target population(s)</a:t>
            </a:r>
          </a:p>
          <a:p>
            <a:pPr marL="939770" lvl="1" indent="-342900" defTabSz="685783">
              <a:lnSpc>
                <a:spcPct val="100000"/>
              </a:lnSpc>
              <a:spcBef>
                <a:spcPts val="0"/>
              </a:spcBef>
              <a:buClr>
                <a:srgbClr val="000000"/>
              </a:buClr>
              <a:buSzPct val="85000"/>
              <a:buFont typeface="Courier New" panose="02070309020205020404" pitchFamily="49" charset="0"/>
              <a:buChar char="o"/>
              <a:defRPr/>
            </a:pPr>
            <a:r>
              <a:rPr lang="en-US" sz="2000" i="1" kern="0" dirty="0">
                <a:solidFill>
                  <a:srgbClr val="000000"/>
                </a:solidFill>
                <a:latin typeface="Libre Franklin"/>
                <a:ea typeface="Libre Franklin"/>
                <a:cs typeface="Libre Franklin"/>
                <a:sym typeface="Libre Franklin"/>
              </a:rPr>
              <a:t>Not all tools are appropriate for school settings or effective for students of all ages or abilities</a:t>
            </a:r>
            <a:br>
              <a:rPr lang="en-US" sz="2000" i="1" kern="0" dirty="0">
                <a:solidFill>
                  <a:srgbClr val="000000"/>
                </a:solidFill>
                <a:latin typeface="Libre Franklin"/>
                <a:ea typeface="Libre Franklin"/>
                <a:cs typeface="Libre Franklin"/>
                <a:sym typeface="Libre Franklin"/>
              </a:rPr>
            </a:br>
            <a:endParaRPr lang="en-US" sz="2000" i="1" kern="0" dirty="0">
              <a:solidFill>
                <a:srgbClr val="000000"/>
              </a:solidFill>
              <a:latin typeface="Libre Franklin"/>
              <a:ea typeface="Libre Franklin"/>
              <a:cs typeface="Libre Franklin"/>
              <a:sym typeface="Libre Franklin"/>
            </a:endParaRPr>
          </a:p>
          <a:p>
            <a:pPr marL="457194" indent="-342900" defTabSz="685783">
              <a:lnSpc>
                <a:spcPct val="100000"/>
              </a:lnSpc>
              <a:spcBef>
                <a:spcPts val="0"/>
              </a:spcBef>
              <a:buClr>
                <a:srgbClr val="000000"/>
              </a:buClr>
              <a:buSzPct val="85000"/>
              <a:buFont typeface="Arial" panose="020B0604020202020204" pitchFamily="34" charset="0"/>
              <a:buChar char="●"/>
              <a:defRPr/>
            </a:pPr>
            <a:r>
              <a:rPr lang="en-US" sz="2000" kern="0" dirty="0">
                <a:solidFill>
                  <a:srgbClr val="000000"/>
                </a:solidFill>
                <a:latin typeface="Libre Franklin"/>
                <a:ea typeface="Libre Franklin"/>
                <a:cs typeface="Libre Franklin"/>
                <a:sym typeface="Libre Franklin"/>
              </a:rPr>
              <a:t>Accurately measures what it is intended to measure</a:t>
            </a:r>
          </a:p>
          <a:p>
            <a:pPr defTabSz="685783">
              <a:lnSpc>
                <a:spcPct val="100000"/>
              </a:lnSpc>
              <a:spcBef>
                <a:spcPts val="0"/>
              </a:spcBef>
              <a:buClr>
                <a:srgbClr val="000000"/>
              </a:buClr>
              <a:buSzPct val="85000"/>
              <a:buFont typeface="Arial" panose="020B0604020202020204" pitchFamily="34" charset="0"/>
              <a:buChar char="●"/>
              <a:defRPr/>
            </a:pPr>
            <a:endParaRPr lang="en-US" sz="2000" kern="0" dirty="0">
              <a:solidFill>
                <a:srgbClr val="000000"/>
              </a:solidFill>
              <a:latin typeface="Libre Franklin"/>
              <a:ea typeface="Libre Franklin"/>
              <a:cs typeface="Libre Franklin"/>
              <a:sym typeface="Libre Franklin"/>
            </a:endParaRPr>
          </a:p>
          <a:p>
            <a:pPr marL="457194" indent="-342900" defTabSz="685783">
              <a:lnSpc>
                <a:spcPct val="100000"/>
              </a:lnSpc>
              <a:spcBef>
                <a:spcPts val="0"/>
              </a:spcBef>
              <a:buClr>
                <a:srgbClr val="000000"/>
              </a:buClr>
              <a:buSzPct val="85000"/>
              <a:buFont typeface="Arial" panose="020B0604020202020204" pitchFamily="34" charset="0"/>
              <a:buChar char="●"/>
              <a:defRPr/>
            </a:pPr>
            <a:r>
              <a:rPr lang="en-US" sz="2000" kern="0" dirty="0">
                <a:solidFill>
                  <a:srgbClr val="000000"/>
                </a:solidFill>
                <a:latin typeface="Libre Franklin"/>
                <a:ea typeface="Libre Franklin"/>
                <a:cs typeface="Libre Franklin"/>
                <a:sym typeface="Libre Franklin"/>
              </a:rPr>
              <a:t>Leads to accurate identification of individuals who require further diagnostic assessment or intervention</a:t>
            </a:r>
          </a:p>
          <a:p>
            <a:pPr defTabSz="685783">
              <a:lnSpc>
                <a:spcPct val="100000"/>
              </a:lnSpc>
              <a:spcBef>
                <a:spcPts val="0"/>
              </a:spcBef>
              <a:buClr>
                <a:srgbClr val="000000"/>
              </a:buClr>
              <a:buSzPct val="85000"/>
              <a:buFont typeface="Arial" panose="020B0604020202020204" pitchFamily="34" charset="0"/>
              <a:buChar char="●"/>
              <a:defRPr/>
            </a:pPr>
            <a:endParaRPr lang="en-US" sz="2000" kern="0" dirty="0">
              <a:solidFill>
                <a:srgbClr val="000000"/>
              </a:solidFill>
              <a:latin typeface="Libre Franklin"/>
              <a:ea typeface="Libre Franklin"/>
              <a:cs typeface="Libre Franklin"/>
              <a:sym typeface="Libre Franklin"/>
            </a:endParaRPr>
          </a:p>
          <a:p>
            <a:pPr marL="457194" indent="-342900" defTabSz="685783">
              <a:lnSpc>
                <a:spcPct val="100000"/>
              </a:lnSpc>
              <a:spcBef>
                <a:spcPts val="0"/>
              </a:spcBef>
              <a:buClr>
                <a:srgbClr val="000000"/>
              </a:buClr>
              <a:buSzPct val="85000"/>
              <a:buFont typeface="Arial" panose="020B0604020202020204" pitchFamily="34" charset="0"/>
              <a:buChar char="●"/>
              <a:defRPr/>
            </a:pPr>
            <a:r>
              <a:rPr lang="en-US" sz="2000" kern="0" dirty="0">
                <a:solidFill>
                  <a:srgbClr val="000000"/>
                </a:solidFill>
                <a:latin typeface="Libre Franklin"/>
                <a:ea typeface="Libre Franklin"/>
                <a:cs typeface="Libre Franklin"/>
                <a:sym typeface="Libre Franklin"/>
              </a:rPr>
              <a:t>Consistently measures what it is intended to measure</a:t>
            </a:r>
          </a:p>
        </p:txBody>
      </p:sp>
    </p:spTree>
    <p:extLst>
      <p:ext uri="{BB962C8B-B14F-4D97-AF65-F5344CB8AC3E}">
        <p14:creationId xmlns:p14="http://schemas.microsoft.com/office/powerpoint/2010/main" val="1904013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1" y="274100"/>
            <a:ext cx="6795880" cy="797749"/>
          </a:xfrm>
        </p:spPr>
        <p:txBody>
          <a:bodyPr/>
          <a:lstStyle/>
          <a:p>
            <a:r>
              <a:rPr lang="en-US" sz="3600" dirty="0"/>
              <a:t>Things are about to get technical… </a:t>
            </a:r>
          </a:p>
        </p:txBody>
      </p:sp>
      <p:pic>
        <p:nvPicPr>
          <p:cNvPr id="4" name="Google Shape;537;p50">
            <a:extLst>
              <a:ext uri="{FF2B5EF4-FFF2-40B4-BE49-F238E27FC236}">
                <a16:creationId xmlns:a16="http://schemas.microsoft.com/office/drawing/2014/main" id="{808FA0F4-1DCE-5DA1-1A52-896F22EF2D63}"/>
              </a:ext>
              <a:ext uri="{C183D7F6-B498-43B3-948B-1728B52AA6E4}">
                <adec:decorative xmlns:adec="http://schemas.microsoft.com/office/drawing/2017/decorative" val="1"/>
              </a:ext>
            </a:extLst>
          </p:cNvPr>
          <p:cNvPicPr preferRelativeResize="0">
            <a:picLocks noChangeAspect="1"/>
          </p:cNvPicPr>
          <p:nvPr/>
        </p:nvPicPr>
        <p:blipFill>
          <a:blip r:embed="rId3">
            <a:alphaModFix/>
          </a:blip>
          <a:stretch>
            <a:fillRect/>
          </a:stretch>
        </p:blipFill>
        <p:spPr>
          <a:xfrm>
            <a:off x="3889766" y="2443239"/>
            <a:ext cx="4580790" cy="3017520"/>
          </a:xfrm>
          <a:prstGeom prst="rect">
            <a:avLst/>
          </a:prstGeom>
          <a:noFill/>
          <a:ln w="28575" cap="flat" cmpd="sng">
            <a:solidFill>
              <a:srgbClr val="000000"/>
            </a:solidFill>
            <a:prstDash val="solid"/>
            <a:round/>
            <a:headEnd type="none" w="sm" len="sm"/>
            <a:tailEnd type="none" w="sm" len="sm"/>
          </a:ln>
        </p:spPr>
      </p:pic>
      <p:pic>
        <p:nvPicPr>
          <p:cNvPr id="5" name="Google Shape;538;p50" descr="Image with three targets with marks on each one. The first target is labeled &quot;unreliable and invalid&quot; because the marks are spread out over the whole target. The second target is labeled &quot;reliable but invalid&quot; because the marks are all clustered together but are at the top instead of in the center. The third target is labeled &quot;reliable and valid&quot; because all of the marks are clustered together in the center.">
            <a:extLst>
              <a:ext uri="{FF2B5EF4-FFF2-40B4-BE49-F238E27FC236}">
                <a16:creationId xmlns:a16="http://schemas.microsoft.com/office/drawing/2014/main" id="{F300247B-AF09-79C1-1592-6E9EBE9A650D}"/>
              </a:ext>
            </a:extLst>
          </p:cNvPr>
          <p:cNvPicPr preferRelativeResize="0">
            <a:picLocks noChangeAspect="1"/>
          </p:cNvPicPr>
          <p:nvPr/>
        </p:nvPicPr>
        <p:blipFill>
          <a:blip r:embed="rId4">
            <a:alphaModFix/>
          </a:blip>
          <a:stretch>
            <a:fillRect/>
          </a:stretch>
        </p:blipFill>
        <p:spPr>
          <a:xfrm>
            <a:off x="750619" y="3263607"/>
            <a:ext cx="4053931" cy="1645920"/>
          </a:xfrm>
          <a:prstGeom prst="rect">
            <a:avLst/>
          </a:prstGeom>
          <a:noFill/>
          <a:ln>
            <a:noFill/>
          </a:ln>
        </p:spPr>
      </p:pic>
    </p:spTree>
    <p:extLst>
      <p:ext uri="{BB962C8B-B14F-4D97-AF65-F5344CB8AC3E}">
        <p14:creationId xmlns:p14="http://schemas.microsoft.com/office/powerpoint/2010/main" val="3974834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0" y="249386"/>
            <a:ext cx="7424529" cy="797749"/>
          </a:xfrm>
        </p:spPr>
        <p:txBody>
          <a:bodyPr/>
          <a:lstStyle/>
          <a:p>
            <a:r>
              <a:rPr lang="en-US" dirty="0"/>
              <a:t>Measurement 101: Sampling </a:t>
            </a:r>
          </a:p>
        </p:txBody>
      </p:sp>
      <p:sp>
        <p:nvSpPr>
          <p:cNvPr id="6" name="Google Shape;552;p51">
            <a:extLst>
              <a:ext uri="{FF2B5EF4-FFF2-40B4-BE49-F238E27FC236}">
                <a16:creationId xmlns:a16="http://schemas.microsoft.com/office/drawing/2014/main" id="{3C570DA5-9630-44AD-8ADE-8423F304A85E}"/>
              </a:ext>
            </a:extLst>
          </p:cNvPr>
          <p:cNvSpPr txBox="1"/>
          <p:nvPr/>
        </p:nvSpPr>
        <p:spPr>
          <a:xfrm>
            <a:off x="3348682" y="6470078"/>
            <a:ext cx="5871698" cy="300060"/>
          </a:xfrm>
          <a:prstGeom prst="rect">
            <a:avLst/>
          </a:prstGeom>
          <a:noFill/>
          <a:ln>
            <a:noFill/>
          </a:ln>
        </p:spPr>
        <p:txBody>
          <a:bodyPr spcFirstLastPara="1" wrap="square" lIns="68569" tIns="68569" rIns="68569" bIns="68569" anchor="t" anchorCtr="0">
            <a:spAutoFit/>
          </a:bodyPr>
          <a:lstStyle/>
          <a:p>
            <a:r>
              <a:rPr lang="en" sz="1050" dirty="0">
                <a:latin typeface="Libre Franklin" pitchFamily="2" charset="0"/>
                <a:ea typeface="Calibri"/>
                <a:cs typeface="Calibri"/>
                <a:sym typeface="Calibri"/>
              </a:rPr>
              <a:t>Information adapted from Glover &amp; Albers (2007), Gokiert et al. (2014), &amp; Frick et al. (2020)</a:t>
            </a:r>
            <a:endParaRPr sz="1050" dirty="0">
              <a:latin typeface="Libre Franklin" pitchFamily="2" charset="0"/>
              <a:ea typeface="Calibri"/>
              <a:cs typeface="Calibri"/>
              <a:sym typeface="Calibri"/>
            </a:endParaRPr>
          </a:p>
        </p:txBody>
      </p:sp>
      <p:pic>
        <p:nvPicPr>
          <p:cNvPr id="7" name="Google Shape;553;p51">
            <a:extLst>
              <a:ext uri="{FF2B5EF4-FFF2-40B4-BE49-F238E27FC236}">
                <a16:creationId xmlns:a16="http://schemas.microsoft.com/office/drawing/2014/main" id="{8669B214-1AB7-4A55-F10B-E16DDB0DC826}"/>
              </a:ext>
              <a:ext uri="{C183D7F6-B498-43B3-948B-1728B52AA6E4}">
                <adec:decorative xmlns:adec="http://schemas.microsoft.com/office/drawing/2017/decorative" val="1"/>
              </a:ext>
            </a:extLst>
          </p:cNvPr>
          <p:cNvPicPr preferRelativeResize="0">
            <a:picLocks noChangeAspect="1"/>
          </p:cNvPicPr>
          <p:nvPr/>
        </p:nvPicPr>
        <p:blipFill>
          <a:blip r:embed="rId3">
            <a:alphaModFix/>
          </a:blip>
          <a:stretch>
            <a:fillRect/>
          </a:stretch>
        </p:blipFill>
        <p:spPr>
          <a:xfrm>
            <a:off x="3749040" y="4658185"/>
            <a:ext cx="1645920" cy="1645920"/>
          </a:xfrm>
          <a:prstGeom prst="rect">
            <a:avLst/>
          </a:prstGeom>
          <a:noFill/>
          <a:ln>
            <a:noFill/>
          </a:ln>
        </p:spPr>
      </p:pic>
      <p:graphicFrame>
        <p:nvGraphicFramePr>
          <p:cNvPr id="3" name="Table 3">
            <a:extLst>
              <a:ext uri="{FF2B5EF4-FFF2-40B4-BE49-F238E27FC236}">
                <a16:creationId xmlns:a16="http://schemas.microsoft.com/office/drawing/2014/main" id="{372077F3-B86A-F142-4052-084CF362639E}"/>
              </a:ext>
            </a:extLst>
          </p:cNvPr>
          <p:cNvGraphicFramePr>
            <a:graphicFrameLocks noGrp="1"/>
          </p:cNvGraphicFramePr>
          <p:nvPr>
            <p:extLst>
              <p:ext uri="{D42A27DB-BD31-4B8C-83A1-F6EECF244321}">
                <p14:modId xmlns:p14="http://schemas.microsoft.com/office/powerpoint/2010/main" val="3762990320"/>
              </p:ext>
            </p:extLst>
          </p:nvPr>
        </p:nvGraphicFramePr>
        <p:xfrm>
          <a:off x="363071" y="1652493"/>
          <a:ext cx="8417858" cy="2839720"/>
        </p:xfrm>
        <a:graphic>
          <a:graphicData uri="http://schemas.openxmlformats.org/drawingml/2006/table">
            <a:tbl>
              <a:tblPr firstRow="1" bandRow="1">
                <a:tableStyleId>{5C22544A-7EE6-4342-B048-85BDC9FD1C3A}</a:tableStyleId>
              </a:tblPr>
              <a:tblGrid>
                <a:gridCol w="1108890">
                  <a:extLst>
                    <a:ext uri="{9D8B030D-6E8A-4147-A177-3AD203B41FA5}">
                      <a16:colId xmlns:a16="http://schemas.microsoft.com/office/drawing/2014/main" val="2544757350"/>
                    </a:ext>
                  </a:extLst>
                </a:gridCol>
                <a:gridCol w="1483112">
                  <a:extLst>
                    <a:ext uri="{9D8B030D-6E8A-4147-A177-3AD203B41FA5}">
                      <a16:colId xmlns:a16="http://schemas.microsoft.com/office/drawing/2014/main" val="2269968033"/>
                    </a:ext>
                  </a:extLst>
                </a:gridCol>
                <a:gridCol w="5825856">
                  <a:extLst>
                    <a:ext uri="{9D8B030D-6E8A-4147-A177-3AD203B41FA5}">
                      <a16:colId xmlns:a16="http://schemas.microsoft.com/office/drawing/2014/main" val="1395427362"/>
                    </a:ext>
                  </a:extLst>
                </a:gridCol>
              </a:tblGrid>
              <a:tr h="370840">
                <a:tc>
                  <a:txBody>
                    <a:bodyPr/>
                    <a:lstStyle/>
                    <a:p>
                      <a:endParaRPr lang="en-US" sz="1400" dirty="0">
                        <a:latin typeface="Libre Franklin" pitchFamily="2" charset="0"/>
                      </a:endParaRPr>
                    </a:p>
                  </a:txBody>
                  <a:tcPr anchor="ctr">
                    <a:solidFill>
                      <a:schemeClr val="accent1">
                        <a:lumMod val="75000"/>
                      </a:schemeClr>
                    </a:solidFill>
                  </a:tcPr>
                </a:tc>
                <a:tc>
                  <a:txBody>
                    <a:bodyPr/>
                    <a:lstStyle/>
                    <a:p>
                      <a:r>
                        <a:rPr lang="en-US" sz="1400" dirty="0">
                          <a:latin typeface="Libre Franklin" pitchFamily="2" charset="0"/>
                        </a:rPr>
                        <a:t>Description</a:t>
                      </a:r>
                    </a:p>
                  </a:txBody>
                  <a:tcPr anchor="ctr">
                    <a:solidFill>
                      <a:schemeClr val="accent1">
                        <a:lumMod val="75000"/>
                      </a:schemeClr>
                    </a:solidFill>
                  </a:tcPr>
                </a:tc>
                <a:tc>
                  <a:txBody>
                    <a:bodyPr/>
                    <a:lstStyle/>
                    <a:p>
                      <a:r>
                        <a:rPr lang="en-US" sz="1400" dirty="0">
                          <a:latin typeface="Libre Franklin" pitchFamily="2" charset="0"/>
                        </a:rPr>
                        <a:t>Interpretation Guidance</a:t>
                      </a:r>
                    </a:p>
                  </a:txBody>
                  <a:tcPr anchor="ctr">
                    <a:solidFill>
                      <a:schemeClr val="accent1">
                        <a:lumMod val="75000"/>
                      </a:schemeClr>
                    </a:solidFill>
                  </a:tcPr>
                </a:tc>
                <a:extLst>
                  <a:ext uri="{0D108BD9-81ED-4DB2-BD59-A6C34878D82A}">
                    <a16:rowId xmlns:a16="http://schemas.microsoft.com/office/drawing/2014/main" val="1836672155"/>
                  </a:ext>
                </a:extLst>
              </a:tr>
              <a:tr h="370840">
                <a:tc>
                  <a:txBody>
                    <a:bodyPr/>
                    <a:lstStyle/>
                    <a:p>
                      <a:pPr algn="ctr"/>
                      <a:r>
                        <a:rPr lang="en-US" sz="1400" b="1" dirty="0">
                          <a:latin typeface="Libre Franklin" pitchFamily="2" charset="0"/>
                        </a:rPr>
                        <a:t>Normative</a:t>
                      </a:r>
                      <a:r>
                        <a:rPr lang="en-US" sz="1400" b="1" baseline="0" dirty="0">
                          <a:latin typeface="Libre Franklin" pitchFamily="2" charset="0"/>
                        </a:rPr>
                        <a:t> Sample</a:t>
                      </a:r>
                      <a:endParaRPr lang="en-US" sz="1400" b="1" dirty="0">
                        <a:latin typeface="Libre Franklin" pitchFamily="2" charset="0"/>
                      </a:endParaRPr>
                    </a:p>
                  </a:txBody>
                  <a:tcPr anchor="ctr">
                    <a:solidFill>
                      <a:schemeClr val="accent1">
                        <a:lumMod val="20000"/>
                        <a:lumOff val="80000"/>
                      </a:schemeClr>
                    </a:solidFill>
                  </a:tcPr>
                </a:tc>
                <a:tc>
                  <a:txBody>
                    <a:bodyPr/>
                    <a:lstStyle/>
                    <a:p>
                      <a:pPr marL="0" lvl="0" indent="0" algn="l" rtl="0">
                        <a:spcBef>
                          <a:spcPts val="0"/>
                        </a:spcBef>
                        <a:spcAft>
                          <a:spcPts val="0"/>
                        </a:spcAft>
                        <a:buNone/>
                      </a:pPr>
                      <a:r>
                        <a:rPr lang="en-US" sz="1400" i="1" dirty="0">
                          <a:latin typeface="Libre Franklin" pitchFamily="2" charset="0"/>
                          <a:ea typeface="Calibri"/>
                          <a:cs typeface="Calibri"/>
                          <a:sym typeface="Calibri"/>
                        </a:rPr>
                        <a:t>The group of peers </a:t>
                      </a:r>
                      <a:r>
                        <a:rPr lang="en-US" sz="1400" i="1" dirty="0">
                          <a:latin typeface="Libre Franklin" pitchFamily="2" charset="0"/>
                        </a:rPr>
                        <a:t>an</a:t>
                      </a:r>
                      <a:r>
                        <a:rPr lang="en-US" sz="1400" i="1" dirty="0">
                          <a:latin typeface="Libre Franklin" pitchFamily="2" charset="0"/>
                          <a:ea typeface="Calibri"/>
                          <a:cs typeface="Calibri"/>
                          <a:sym typeface="Calibri"/>
                        </a:rPr>
                        <a:t> individual </a:t>
                      </a:r>
                      <a:r>
                        <a:rPr lang="en-US" sz="1400" i="1" dirty="0">
                          <a:latin typeface="Libre Franklin" pitchFamily="2" charset="0"/>
                        </a:rPr>
                        <a:t>score</a:t>
                      </a:r>
                      <a:r>
                        <a:rPr lang="en-US" sz="1400" i="1" dirty="0">
                          <a:latin typeface="Libre Franklin" pitchFamily="2" charset="0"/>
                          <a:ea typeface="Calibri"/>
                          <a:cs typeface="Calibri"/>
                          <a:sym typeface="Calibri"/>
                        </a:rPr>
                        <a:t> is compared to</a:t>
                      </a:r>
                    </a:p>
                    <a:p>
                      <a:pPr marL="0" lvl="0" indent="0" algn="l" rtl="0">
                        <a:spcBef>
                          <a:spcPts val="0"/>
                        </a:spcBef>
                        <a:spcAft>
                          <a:spcPts val="0"/>
                        </a:spcAft>
                        <a:buNone/>
                      </a:pPr>
                      <a:endParaRPr lang="en-US" sz="1400" i="1" dirty="0">
                        <a:latin typeface="Libre Franklin" pitchFamily="2" charset="0"/>
                        <a:ea typeface="Calibri"/>
                        <a:cs typeface="Calibri"/>
                        <a:sym typeface="Calibri"/>
                      </a:endParaRPr>
                    </a:p>
                    <a:p>
                      <a:pPr marL="0" lvl="0" indent="0" algn="l" rtl="0">
                        <a:spcBef>
                          <a:spcPts val="0"/>
                        </a:spcBef>
                        <a:spcAft>
                          <a:spcPts val="0"/>
                        </a:spcAft>
                        <a:buNone/>
                      </a:pPr>
                      <a:r>
                        <a:rPr lang="en-US" sz="1400" i="1" dirty="0">
                          <a:latin typeface="Libre Franklin" pitchFamily="2" charset="0"/>
                          <a:ea typeface="Calibri"/>
                          <a:cs typeface="Calibri"/>
                          <a:sym typeface="Calibri"/>
                        </a:rPr>
                        <a:t>Should be representative, recent, &amp; sufficiently large </a:t>
                      </a:r>
                    </a:p>
                  </a:txBody>
                  <a:tcPr anchor="ctr">
                    <a:solidFill>
                      <a:schemeClr val="accent1">
                        <a:lumMod val="20000"/>
                        <a:lumOff val="80000"/>
                      </a:schemeClr>
                    </a:solidFill>
                  </a:tcPr>
                </a:tc>
                <a:tc>
                  <a:txBody>
                    <a:bodyPr/>
                    <a:lstStyle/>
                    <a:p>
                      <a:pPr marL="457200" lvl="0" indent="-317500" algn="l" rtl="0">
                        <a:spcBef>
                          <a:spcPts val="0"/>
                        </a:spcBef>
                        <a:spcAft>
                          <a:spcPts val="1200"/>
                        </a:spcAft>
                        <a:buSzPct val="85000"/>
                        <a:buFont typeface="Arial" panose="020B0604020202020204" pitchFamily="34" charset="0"/>
                        <a:buChar char="●"/>
                      </a:pPr>
                      <a:r>
                        <a:rPr lang="en-US" sz="1400" b="1" dirty="0">
                          <a:latin typeface="Libre Franklin" pitchFamily="2" charset="0"/>
                          <a:ea typeface="Calibri"/>
                          <a:cs typeface="Calibri"/>
                          <a:sym typeface="Calibri"/>
                        </a:rPr>
                        <a:t>Representativeness</a:t>
                      </a:r>
                      <a:r>
                        <a:rPr lang="en-US" sz="1400" dirty="0">
                          <a:latin typeface="Libre Franklin" pitchFamily="2" charset="0"/>
                          <a:ea typeface="Calibri"/>
                          <a:cs typeface="Calibri"/>
                          <a:sym typeface="Calibri"/>
                        </a:rPr>
                        <a:t>: age, gender, grade, race/ethnicity, socioeconomic status, geographic location, disability status</a:t>
                      </a:r>
                    </a:p>
                    <a:p>
                      <a:pPr marL="457200" lvl="0" indent="-317500" algn="l" rtl="0">
                        <a:spcBef>
                          <a:spcPts val="0"/>
                        </a:spcBef>
                        <a:spcAft>
                          <a:spcPts val="1200"/>
                        </a:spcAft>
                        <a:buSzPct val="85000"/>
                        <a:buFont typeface="Arial" panose="020B0604020202020204" pitchFamily="34" charset="0"/>
                        <a:buChar char="●"/>
                      </a:pPr>
                      <a:r>
                        <a:rPr lang="en-US" sz="1400" b="1" dirty="0">
                          <a:latin typeface="Libre Franklin" pitchFamily="2" charset="0"/>
                          <a:ea typeface="Calibri"/>
                          <a:cs typeface="Calibri"/>
                          <a:sym typeface="Calibri"/>
                        </a:rPr>
                        <a:t>Recency</a:t>
                      </a:r>
                      <a:r>
                        <a:rPr lang="en-US" sz="1400" dirty="0">
                          <a:latin typeface="Libre Franklin" pitchFamily="2" charset="0"/>
                          <a:ea typeface="Calibri"/>
                          <a:cs typeface="Calibri"/>
                          <a:sym typeface="Calibri"/>
                        </a:rPr>
                        <a:t>:  </a:t>
                      </a:r>
                      <a:r>
                        <a:rPr lang="en-US" sz="1400" u="sng" dirty="0">
                          <a:latin typeface="Libre Franklin" pitchFamily="2" charset="0"/>
                          <a:ea typeface="Calibri"/>
                          <a:cs typeface="Calibri"/>
                          <a:sym typeface="Calibri"/>
                        </a:rPr>
                        <a:t>Good </a:t>
                      </a:r>
                      <a:r>
                        <a:rPr lang="en-US" sz="1400" dirty="0">
                          <a:latin typeface="Libre Franklin" pitchFamily="2" charset="0"/>
                          <a:ea typeface="Calibri"/>
                          <a:cs typeface="Calibri"/>
                          <a:sym typeface="Calibri"/>
                        </a:rPr>
                        <a:t>= normed within last </a:t>
                      </a:r>
                      <a:r>
                        <a:rPr lang="en-US" sz="1400" b="1" dirty="0">
                          <a:latin typeface="Libre Franklin" pitchFamily="2" charset="0"/>
                          <a:ea typeface="Calibri"/>
                          <a:cs typeface="Calibri"/>
                          <a:sym typeface="Calibri"/>
                        </a:rPr>
                        <a:t>10 years</a:t>
                      </a:r>
                      <a:r>
                        <a:rPr lang="en-US" sz="1400" dirty="0">
                          <a:latin typeface="Libre Franklin" pitchFamily="2" charset="0"/>
                          <a:ea typeface="Calibri"/>
                          <a:cs typeface="Calibri"/>
                          <a:sym typeface="Calibri"/>
                        </a:rPr>
                        <a:t>; </a:t>
                      </a:r>
                      <a:r>
                        <a:rPr lang="en-US" sz="1400" u="sng" dirty="0">
                          <a:latin typeface="Libre Franklin" pitchFamily="2" charset="0"/>
                          <a:ea typeface="Calibri"/>
                          <a:cs typeface="Calibri"/>
                          <a:sym typeface="Calibri"/>
                        </a:rPr>
                        <a:t>Adequate </a:t>
                      </a:r>
                      <a:r>
                        <a:rPr lang="en-US" sz="1400" dirty="0">
                          <a:latin typeface="Libre Franklin" pitchFamily="2" charset="0"/>
                          <a:ea typeface="Calibri"/>
                          <a:cs typeface="Calibri"/>
                          <a:sym typeface="Calibri"/>
                        </a:rPr>
                        <a:t>= normed within last</a:t>
                      </a:r>
                      <a:r>
                        <a:rPr lang="en-US" sz="1400" b="1" dirty="0">
                          <a:latin typeface="Libre Franklin" pitchFamily="2" charset="0"/>
                          <a:ea typeface="Calibri"/>
                          <a:cs typeface="Calibri"/>
                          <a:sym typeface="Calibri"/>
                        </a:rPr>
                        <a:t> 11-15 years</a:t>
                      </a:r>
                    </a:p>
                    <a:p>
                      <a:pPr marL="457200" lvl="0" indent="-317500" algn="l" rtl="0">
                        <a:spcBef>
                          <a:spcPts val="0"/>
                        </a:spcBef>
                        <a:spcAft>
                          <a:spcPts val="1200"/>
                        </a:spcAft>
                        <a:buSzPct val="85000"/>
                        <a:buFont typeface="Arial" panose="020B0604020202020204" pitchFamily="34" charset="0"/>
                        <a:buChar char="●"/>
                      </a:pPr>
                      <a:r>
                        <a:rPr lang="en-US" sz="1400" b="1" dirty="0">
                          <a:latin typeface="Libre Franklin" pitchFamily="2" charset="0"/>
                          <a:ea typeface="Calibri"/>
                          <a:cs typeface="Calibri"/>
                          <a:sym typeface="Calibri"/>
                        </a:rPr>
                        <a:t>Sample size</a:t>
                      </a:r>
                      <a:r>
                        <a:rPr lang="en-US" sz="1400" dirty="0">
                          <a:latin typeface="Libre Franklin" pitchFamily="2" charset="0"/>
                          <a:ea typeface="Calibri"/>
                          <a:cs typeface="Calibri"/>
                          <a:sym typeface="Calibri"/>
                        </a:rPr>
                        <a:t>: adequate number of students at various age and grade levels</a:t>
                      </a:r>
                    </a:p>
                    <a:p>
                      <a:pPr marL="914400" lvl="1" indent="-317500" algn="l" rtl="0">
                        <a:spcBef>
                          <a:spcPts val="0"/>
                        </a:spcBef>
                        <a:spcAft>
                          <a:spcPts val="0"/>
                        </a:spcAft>
                        <a:buSzPts val="1600"/>
                        <a:buFont typeface="Courier New" panose="02070309020205020404" pitchFamily="49" charset="0"/>
                        <a:buChar char="o"/>
                      </a:pPr>
                      <a:r>
                        <a:rPr lang="en-US" sz="1400" dirty="0">
                          <a:latin typeface="Libre Franklin" pitchFamily="2" charset="0"/>
                          <a:ea typeface="Calibri"/>
                          <a:cs typeface="Calibri"/>
                          <a:sym typeface="Calibri"/>
                        </a:rPr>
                        <a:t>At least </a:t>
                      </a:r>
                      <a:r>
                        <a:rPr lang="en-US" sz="1400" b="1" dirty="0">
                          <a:latin typeface="Libre Franklin" pitchFamily="2" charset="0"/>
                          <a:ea typeface="Calibri"/>
                          <a:cs typeface="Calibri"/>
                          <a:sym typeface="Calibri"/>
                        </a:rPr>
                        <a:t>500 for the whole sample</a:t>
                      </a:r>
                      <a:r>
                        <a:rPr lang="en-US" sz="1400" dirty="0">
                          <a:latin typeface="Libre Franklin" pitchFamily="2" charset="0"/>
                          <a:ea typeface="Calibri"/>
                          <a:cs typeface="Calibri"/>
                          <a:sym typeface="Calibri"/>
                        </a:rPr>
                        <a:t> and at least </a:t>
                      </a:r>
                      <a:r>
                        <a:rPr lang="en-US" sz="1400" b="1" dirty="0">
                          <a:latin typeface="Libre Franklin" pitchFamily="2" charset="0"/>
                          <a:ea typeface="Calibri"/>
                          <a:cs typeface="Calibri"/>
                          <a:sym typeface="Calibri"/>
                        </a:rPr>
                        <a:t>100 for each age group</a:t>
                      </a:r>
                      <a:r>
                        <a:rPr lang="en-US" sz="1400" dirty="0">
                          <a:latin typeface="Libre Franklin" pitchFamily="2" charset="0"/>
                          <a:ea typeface="Calibri"/>
                          <a:cs typeface="Calibri"/>
                          <a:sym typeface="Calibri"/>
                        </a:rPr>
                        <a:t> is preferable</a:t>
                      </a:r>
                    </a:p>
                    <a:p>
                      <a:endParaRPr lang="en-US" sz="1400" dirty="0">
                        <a:latin typeface="Libre Franklin" pitchFamily="2" charset="0"/>
                      </a:endParaRPr>
                    </a:p>
                  </a:txBody>
                  <a:tcPr anchor="ctr">
                    <a:solidFill>
                      <a:schemeClr val="accent1">
                        <a:lumMod val="20000"/>
                        <a:lumOff val="80000"/>
                      </a:schemeClr>
                    </a:solidFill>
                  </a:tcPr>
                </a:tc>
                <a:extLst>
                  <a:ext uri="{0D108BD9-81ED-4DB2-BD59-A6C34878D82A}">
                    <a16:rowId xmlns:a16="http://schemas.microsoft.com/office/drawing/2014/main" val="3430995185"/>
                  </a:ext>
                </a:extLst>
              </a:tr>
            </a:tbl>
          </a:graphicData>
        </a:graphic>
      </p:graphicFrame>
    </p:spTree>
    <p:extLst>
      <p:ext uri="{BB962C8B-B14F-4D97-AF65-F5344CB8AC3E}">
        <p14:creationId xmlns:p14="http://schemas.microsoft.com/office/powerpoint/2010/main" val="1311576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1" y="261743"/>
            <a:ext cx="6795880" cy="797749"/>
          </a:xfrm>
        </p:spPr>
        <p:txBody>
          <a:bodyPr/>
          <a:lstStyle/>
          <a:p>
            <a:r>
              <a:rPr lang="en-US" dirty="0"/>
              <a:t>Measurement 101: Validity </a:t>
            </a:r>
          </a:p>
        </p:txBody>
      </p:sp>
      <p:sp>
        <p:nvSpPr>
          <p:cNvPr id="4" name="Google Shape;568;p52">
            <a:extLst>
              <a:ext uri="{FF2B5EF4-FFF2-40B4-BE49-F238E27FC236}">
                <a16:creationId xmlns:a16="http://schemas.microsoft.com/office/drawing/2014/main" id="{4967C20F-03A8-B932-C1E2-47EF614E987F}"/>
              </a:ext>
            </a:extLst>
          </p:cNvPr>
          <p:cNvSpPr txBox="1"/>
          <p:nvPr/>
        </p:nvSpPr>
        <p:spPr>
          <a:xfrm>
            <a:off x="441436" y="1450697"/>
            <a:ext cx="8261129" cy="1431139"/>
          </a:xfrm>
          <a:prstGeom prst="rect">
            <a:avLst/>
          </a:prstGeom>
          <a:noFill/>
          <a:ln>
            <a:noFill/>
          </a:ln>
        </p:spPr>
        <p:txBody>
          <a:bodyPr spcFirstLastPara="1" wrap="square" lIns="68569" tIns="68569" rIns="68569" bIns="68569" anchor="t" anchorCtr="0">
            <a:spAutoFit/>
          </a:bodyPr>
          <a:lstStyle/>
          <a:p>
            <a:r>
              <a:rPr lang="en" sz="1400" b="1" dirty="0">
                <a:latin typeface="Libre Franklin" pitchFamily="2" charset="0"/>
                <a:ea typeface="Calibri"/>
                <a:cs typeface="Calibri"/>
                <a:sym typeface="Calibri"/>
              </a:rPr>
              <a:t>Validity Definition:  </a:t>
            </a:r>
            <a:endParaRPr sz="1400" b="1" dirty="0">
              <a:latin typeface="Libre Franklin" pitchFamily="2" charset="0"/>
              <a:ea typeface="Calibri"/>
              <a:cs typeface="Calibri"/>
              <a:sym typeface="Calibri"/>
            </a:endParaRPr>
          </a:p>
          <a:p>
            <a:pPr marL="342892" indent="-242882">
              <a:buSzPct val="85000"/>
              <a:buFont typeface="Calibri"/>
              <a:buChar char="●"/>
            </a:pPr>
            <a:r>
              <a:rPr lang="en" sz="1400" dirty="0">
                <a:highlight>
                  <a:srgbClr val="FFF2CC"/>
                </a:highlight>
                <a:latin typeface="Libre Franklin" pitchFamily="2" charset="0"/>
                <a:ea typeface="Calibri"/>
                <a:cs typeface="Calibri"/>
                <a:sym typeface="Calibri"/>
              </a:rPr>
              <a:t>The extent to which a screener measures what it claims to measure</a:t>
            </a:r>
            <a:endParaRPr sz="1400" dirty="0">
              <a:highlight>
                <a:srgbClr val="FFF2CC"/>
              </a:highlight>
              <a:latin typeface="Libre Franklin" pitchFamily="2" charset="0"/>
              <a:ea typeface="Calibri"/>
              <a:cs typeface="Calibri"/>
              <a:sym typeface="Calibri"/>
            </a:endParaRPr>
          </a:p>
          <a:p>
            <a:pPr marL="342892" indent="-242882">
              <a:buSzPct val="85000"/>
              <a:buFont typeface="Calibri"/>
              <a:buChar char="●"/>
            </a:pPr>
            <a:r>
              <a:rPr lang="en" sz="1400" dirty="0">
                <a:latin typeface="Libre Franklin" pitchFamily="2" charset="0"/>
                <a:ea typeface="Calibri"/>
                <a:cs typeface="Calibri"/>
                <a:sym typeface="Calibri"/>
              </a:rPr>
              <a:t>Typically measured using Pearson’s r to determine the strength of the relationship between two variables</a:t>
            </a:r>
            <a:endParaRPr sz="1400" dirty="0">
              <a:latin typeface="Libre Franklin" pitchFamily="2" charset="0"/>
              <a:ea typeface="Calibri"/>
              <a:cs typeface="Calibri"/>
              <a:sym typeface="Calibri"/>
            </a:endParaRPr>
          </a:p>
          <a:p>
            <a:pPr marL="728651" lvl="1" indent="-285750">
              <a:buSzPts val="1500"/>
              <a:buFont typeface="Courier New" panose="02070309020205020404" pitchFamily="49" charset="0"/>
              <a:buChar char="o"/>
            </a:pPr>
            <a:r>
              <a:rPr lang="en" sz="1400" dirty="0">
                <a:latin typeface="Libre Franklin" pitchFamily="2" charset="0"/>
                <a:ea typeface="Calibri"/>
                <a:cs typeface="Calibri"/>
                <a:sym typeface="Calibri"/>
              </a:rPr>
              <a:t>r coefficient range from -1 to 1 </a:t>
            </a:r>
            <a:endParaRPr sz="1400" dirty="0">
              <a:latin typeface="Libre Franklin" pitchFamily="2" charset="0"/>
              <a:ea typeface="Calibri"/>
              <a:cs typeface="Calibri"/>
              <a:sym typeface="Calibri"/>
            </a:endParaRPr>
          </a:p>
          <a:p>
            <a:pPr marL="728651" lvl="1" indent="-285750">
              <a:buSzPts val="1500"/>
              <a:buFont typeface="Courier New" panose="02070309020205020404" pitchFamily="49" charset="0"/>
              <a:buChar char="o"/>
            </a:pPr>
            <a:r>
              <a:rPr lang="en" sz="1400" dirty="0">
                <a:latin typeface="Libre Franklin" pitchFamily="2" charset="0"/>
                <a:ea typeface="Calibri"/>
                <a:cs typeface="Calibri"/>
                <a:sym typeface="Calibri"/>
              </a:rPr>
              <a:t>Scores close to 1 indicate a perfect positive relationship between variables </a:t>
            </a:r>
            <a:endParaRPr sz="1400" dirty="0">
              <a:latin typeface="Libre Franklin" pitchFamily="2" charset="0"/>
              <a:ea typeface="Calibri"/>
              <a:cs typeface="Calibri"/>
              <a:sym typeface="Calibri"/>
            </a:endParaRPr>
          </a:p>
        </p:txBody>
      </p:sp>
      <p:graphicFrame>
        <p:nvGraphicFramePr>
          <p:cNvPr id="3" name="Table 5">
            <a:extLst>
              <a:ext uri="{FF2B5EF4-FFF2-40B4-BE49-F238E27FC236}">
                <a16:creationId xmlns:a16="http://schemas.microsoft.com/office/drawing/2014/main" id="{E6FB2E53-DC75-8076-213A-B346D5175CE7}"/>
              </a:ext>
            </a:extLst>
          </p:cNvPr>
          <p:cNvGraphicFramePr>
            <a:graphicFrameLocks noGrp="1"/>
          </p:cNvGraphicFramePr>
          <p:nvPr>
            <p:extLst>
              <p:ext uri="{D42A27DB-BD31-4B8C-83A1-F6EECF244321}">
                <p14:modId xmlns:p14="http://schemas.microsoft.com/office/powerpoint/2010/main" val="3323492467"/>
              </p:ext>
            </p:extLst>
          </p:nvPr>
        </p:nvGraphicFramePr>
        <p:xfrm>
          <a:off x="425279" y="3010311"/>
          <a:ext cx="8293442" cy="3266440"/>
        </p:xfrm>
        <a:graphic>
          <a:graphicData uri="http://schemas.openxmlformats.org/drawingml/2006/table">
            <a:tbl>
              <a:tblPr firstRow="1" bandRow="1">
                <a:tableStyleId>{5C22544A-7EE6-4342-B048-85BDC9FD1C3A}</a:tableStyleId>
              </a:tblPr>
              <a:tblGrid>
                <a:gridCol w="1447799">
                  <a:extLst>
                    <a:ext uri="{9D8B030D-6E8A-4147-A177-3AD203B41FA5}">
                      <a16:colId xmlns:a16="http://schemas.microsoft.com/office/drawing/2014/main" val="818112845"/>
                    </a:ext>
                  </a:extLst>
                </a:gridCol>
                <a:gridCol w="6845643">
                  <a:extLst>
                    <a:ext uri="{9D8B030D-6E8A-4147-A177-3AD203B41FA5}">
                      <a16:colId xmlns:a16="http://schemas.microsoft.com/office/drawing/2014/main" val="2665524249"/>
                    </a:ext>
                  </a:extLst>
                </a:gridCol>
              </a:tblGrid>
              <a:tr h="370840">
                <a:tc>
                  <a:txBody>
                    <a:bodyPr/>
                    <a:lstStyle/>
                    <a:p>
                      <a:endParaRPr lang="en-US" sz="1100" dirty="0">
                        <a:latin typeface="Libre Franklin" pitchFamily="2" charset="0"/>
                      </a:endParaRPr>
                    </a:p>
                  </a:txBody>
                  <a:tcPr anchor="ctr">
                    <a:solidFill>
                      <a:srgbClr val="2E75B6"/>
                    </a:solidFill>
                  </a:tcPr>
                </a:tc>
                <a:tc>
                  <a:txBody>
                    <a:bodyPr/>
                    <a:lstStyle/>
                    <a:p>
                      <a:r>
                        <a:rPr lang="en-US" sz="1200" dirty="0">
                          <a:latin typeface="Libre Franklin" pitchFamily="2" charset="0"/>
                        </a:rPr>
                        <a:t>Description</a:t>
                      </a:r>
                      <a:endParaRPr lang="en-US" sz="1100" dirty="0">
                        <a:latin typeface="Libre Franklin" pitchFamily="2" charset="0"/>
                      </a:endParaRPr>
                    </a:p>
                  </a:txBody>
                  <a:tcPr anchor="ctr">
                    <a:solidFill>
                      <a:srgbClr val="2E75B6"/>
                    </a:solidFill>
                  </a:tcPr>
                </a:tc>
                <a:extLst>
                  <a:ext uri="{0D108BD9-81ED-4DB2-BD59-A6C34878D82A}">
                    <a16:rowId xmlns:a16="http://schemas.microsoft.com/office/drawing/2014/main" val="1629833794"/>
                  </a:ext>
                </a:extLst>
              </a:tr>
              <a:tr h="370840">
                <a:tc>
                  <a:txBody>
                    <a:bodyPr/>
                    <a:lstStyle/>
                    <a:p>
                      <a:pPr algn="ctr"/>
                      <a:r>
                        <a:rPr lang="en-US" sz="1100" b="1" dirty="0">
                          <a:latin typeface="Libre Franklin" pitchFamily="2" charset="0"/>
                        </a:rPr>
                        <a:t>Content Validity</a:t>
                      </a:r>
                    </a:p>
                  </a:txBody>
                  <a:tcPr anchor="ctr"/>
                </a:tc>
                <a:tc>
                  <a:txBody>
                    <a:bodyPr/>
                    <a:lstStyle/>
                    <a:p>
                      <a:pPr marL="0" marR="0" lvl="0" indent="0" algn="l" defTabSz="514325" rtl="0" eaLnBrk="1" fontAlgn="auto" latinLnBrk="0" hangingPunct="1">
                        <a:lnSpc>
                          <a:spcPct val="100000"/>
                        </a:lnSpc>
                        <a:spcBef>
                          <a:spcPts val="0"/>
                        </a:spcBef>
                        <a:spcAft>
                          <a:spcPts val="0"/>
                        </a:spcAft>
                        <a:buClrTx/>
                        <a:buSzTx/>
                        <a:buFontTx/>
                        <a:buNone/>
                        <a:tabLst/>
                        <a:defRPr/>
                      </a:pPr>
                      <a:r>
                        <a:rPr lang="en-US" sz="1100" i="1" dirty="0">
                          <a:latin typeface="Libre Franklin" pitchFamily="2" charset="0"/>
                          <a:ea typeface="Calibri"/>
                          <a:cs typeface="Calibri"/>
                          <a:sym typeface="Calibri"/>
                        </a:rPr>
                        <a:t>The extent to which the content of the </a:t>
                      </a:r>
                      <a:r>
                        <a:rPr lang="en-US" sz="1100" i="1" kern="1200" dirty="0">
                          <a:solidFill>
                            <a:schemeClr val="tx1"/>
                          </a:solidFill>
                          <a:latin typeface="Libre Franklin" pitchFamily="2" charset="0"/>
                          <a:cs typeface="Calibri"/>
                        </a:rPr>
                        <a:t>screener captures all aspects of the construct being measured (e.g., a screener for internalizing behaviors asks questions related to anxiety and depression)</a:t>
                      </a:r>
                      <a:endParaRPr lang="en-US" sz="1100" i="1" kern="1200" dirty="0">
                        <a:solidFill>
                          <a:schemeClr val="tx1"/>
                        </a:solidFill>
                        <a:latin typeface="Libre Franklin" pitchFamily="2" charset="0"/>
                        <a:ea typeface="Calibri"/>
                        <a:cs typeface="Calibri"/>
                        <a:sym typeface="Calibri"/>
                      </a:endParaRPr>
                    </a:p>
                  </a:txBody>
                  <a:tcPr anchor="ctr"/>
                </a:tc>
                <a:extLst>
                  <a:ext uri="{0D108BD9-81ED-4DB2-BD59-A6C34878D82A}">
                    <a16:rowId xmlns:a16="http://schemas.microsoft.com/office/drawing/2014/main" val="4066507722"/>
                  </a:ext>
                </a:extLst>
              </a:tr>
              <a:tr h="370840">
                <a:tc>
                  <a:txBody>
                    <a:bodyPr/>
                    <a:lstStyle/>
                    <a:p>
                      <a:pPr algn="ctr"/>
                      <a:r>
                        <a:rPr lang="en-US" sz="1100" b="1" dirty="0">
                          <a:latin typeface="Libre Franklin" pitchFamily="2" charset="0"/>
                        </a:rPr>
                        <a:t>Construct Validity</a:t>
                      </a:r>
                    </a:p>
                  </a:txBody>
                  <a:tcPr anchor="ctr"/>
                </a:tc>
                <a:tc>
                  <a:txBody>
                    <a:bodyPr/>
                    <a:lstStyle/>
                    <a:p>
                      <a:pPr marL="0" lvl="0" indent="0" algn="l" rtl="0">
                        <a:spcBef>
                          <a:spcPts val="0"/>
                        </a:spcBef>
                        <a:spcAft>
                          <a:spcPts val="0"/>
                        </a:spcAft>
                        <a:buNone/>
                      </a:pPr>
                      <a:r>
                        <a:rPr lang="en-US" sz="1100" i="1" dirty="0">
                          <a:latin typeface="Libre Franklin" pitchFamily="2" charset="0"/>
                          <a:ea typeface="Calibri"/>
                          <a:cs typeface="Calibri"/>
                          <a:sym typeface="Calibri"/>
                        </a:rPr>
                        <a:t>How </a:t>
                      </a:r>
                      <a:r>
                        <a:rPr lang="en-US" sz="1100" i="1" kern="1200" dirty="0">
                          <a:solidFill>
                            <a:schemeClr val="tx1"/>
                          </a:solidFill>
                          <a:latin typeface="Libre Franklin" pitchFamily="2" charset="0"/>
                          <a:ea typeface="Calibri"/>
                          <a:cs typeface="Calibri"/>
                          <a:sym typeface="Calibri"/>
                        </a:rPr>
                        <a:t>well a </a:t>
                      </a:r>
                      <a:r>
                        <a:rPr lang="en-US" sz="1100" i="1" kern="1200" dirty="0">
                          <a:solidFill>
                            <a:schemeClr val="tx1"/>
                          </a:solidFill>
                          <a:latin typeface="Libre Franklin" pitchFamily="2" charset="0"/>
                          <a:cs typeface="Calibri"/>
                        </a:rPr>
                        <a:t>screener relates as it should to other measures of similar and different constructs</a:t>
                      </a:r>
                      <a:endParaRPr lang="en-US" sz="1100" i="1" kern="1200" dirty="0">
                        <a:solidFill>
                          <a:schemeClr val="tx1"/>
                        </a:solidFill>
                        <a:latin typeface="Libre Franklin" pitchFamily="2" charset="0"/>
                        <a:ea typeface="Calibri"/>
                        <a:cs typeface="Calibri"/>
                        <a:sym typeface="Calibri"/>
                      </a:endParaRPr>
                    </a:p>
                    <a:p>
                      <a:pPr marL="457200" lvl="0" indent="-298450" algn="l" rtl="0">
                        <a:spcBef>
                          <a:spcPts val="0"/>
                        </a:spcBef>
                        <a:spcAft>
                          <a:spcPts val="0"/>
                        </a:spcAft>
                        <a:buSzPct val="85000"/>
                        <a:buFont typeface="Arial" panose="020B0604020202020204" pitchFamily="34" charset="0"/>
                        <a:buChar char="●"/>
                      </a:pPr>
                      <a:r>
                        <a:rPr lang="en-US" sz="1100" dirty="0">
                          <a:latin typeface="Libre Franklin" pitchFamily="2" charset="0"/>
                          <a:ea typeface="Calibri"/>
                          <a:cs typeface="Calibri"/>
                          <a:sym typeface="Calibri"/>
                        </a:rPr>
                        <a:t>Includes convergent and divergent validity</a:t>
                      </a:r>
                      <a:endParaRPr lang="en-US" sz="1100" u="sng" dirty="0">
                        <a:latin typeface="Libre Franklin" pitchFamily="2" charset="0"/>
                        <a:ea typeface="Calibri"/>
                        <a:cs typeface="Calibri"/>
                        <a:sym typeface="Calibri"/>
                      </a:endParaRPr>
                    </a:p>
                  </a:txBody>
                  <a:tcPr anchor="ctr"/>
                </a:tc>
                <a:extLst>
                  <a:ext uri="{0D108BD9-81ED-4DB2-BD59-A6C34878D82A}">
                    <a16:rowId xmlns:a16="http://schemas.microsoft.com/office/drawing/2014/main" val="1173328541"/>
                  </a:ext>
                </a:extLst>
              </a:tr>
              <a:tr h="370840">
                <a:tc>
                  <a:txBody>
                    <a:bodyPr/>
                    <a:lstStyle/>
                    <a:p>
                      <a:pPr algn="ctr"/>
                      <a:r>
                        <a:rPr lang="en-US" sz="1100" b="1" dirty="0">
                          <a:latin typeface="Libre Franklin" pitchFamily="2" charset="0"/>
                        </a:rPr>
                        <a:t>Convergent/ Divergent Validity</a:t>
                      </a:r>
                    </a:p>
                  </a:txBody>
                  <a:tcPr anchor="ctr"/>
                </a:tc>
                <a:tc>
                  <a:txBody>
                    <a:bodyPr/>
                    <a:lstStyle/>
                    <a:p>
                      <a:pPr marL="0" marR="0" lvl="0" indent="0" algn="l" defTabSz="514325" rtl="0" eaLnBrk="1" fontAlgn="auto" latinLnBrk="0" hangingPunct="1">
                        <a:lnSpc>
                          <a:spcPct val="100000"/>
                        </a:lnSpc>
                        <a:spcBef>
                          <a:spcPts val="0"/>
                        </a:spcBef>
                        <a:spcAft>
                          <a:spcPts val="0"/>
                        </a:spcAft>
                        <a:buClrTx/>
                        <a:buSzTx/>
                        <a:buFontTx/>
                        <a:buNone/>
                        <a:tabLst/>
                        <a:defRPr/>
                      </a:pPr>
                      <a:r>
                        <a:rPr lang="en-US" sz="1100" i="1" dirty="0">
                          <a:latin typeface="Libre Franklin" pitchFamily="2" charset="0"/>
                          <a:ea typeface="Calibri"/>
                          <a:cs typeface="Calibri"/>
                          <a:sym typeface="Calibri"/>
                        </a:rPr>
                        <a:t>Extent of the relationship between similar and dissimilar measures</a:t>
                      </a:r>
                    </a:p>
                  </a:txBody>
                  <a:tcPr anchor="ctr"/>
                </a:tc>
                <a:extLst>
                  <a:ext uri="{0D108BD9-81ED-4DB2-BD59-A6C34878D82A}">
                    <a16:rowId xmlns:a16="http://schemas.microsoft.com/office/drawing/2014/main" val="3532024152"/>
                  </a:ext>
                </a:extLst>
              </a:tr>
              <a:tr h="370840">
                <a:tc>
                  <a:txBody>
                    <a:bodyPr/>
                    <a:lstStyle/>
                    <a:p>
                      <a:pPr algn="ctr"/>
                      <a:r>
                        <a:rPr lang="en-US" sz="1100" b="1" dirty="0">
                          <a:latin typeface="Libre Franklin" pitchFamily="2" charset="0"/>
                        </a:rPr>
                        <a:t>Criterion Validity</a:t>
                      </a:r>
                    </a:p>
                  </a:txBody>
                  <a:tcPr anchor="ctr"/>
                </a:tc>
                <a:tc>
                  <a:txBody>
                    <a:bodyPr/>
                    <a:lstStyle/>
                    <a:p>
                      <a:pPr marL="0" lvl="0" indent="0" algn="l" rtl="0">
                        <a:spcBef>
                          <a:spcPts val="0"/>
                        </a:spcBef>
                        <a:spcAft>
                          <a:spcPts val="0"/>
                        </a:spcAft>
                        <a:buNone/>
                      </a:pPr>
                      <a:r>
                        <a:rPr lang="en-US" sz="1100" i="1" dirty="0">
                          <a:latin typeface="Libre Franklin" pitchFamily="2" charset="0"/>
                          <a:ea typeface="Calibri"/>
                          <a:cs typeface="Calibri"/>
                          <a:sym typeface="Calibri"/>
                        </a:rPr>
                        <a:t>The extent to which the test correspond to the results of a different test of the same thing</a:t>
                      </a:r>
                    </a:p>
                    <a:p>
                      <a:pPr marL="457200" lvl="0" indent="-317500" algn="l" rtl="0">
                        <a:spcBef>
                          <a:spcPts val="0"/>
                        </a:spcBef>
                        <a:spcAft>
                          <a:spcPts val="0"/>
                        </a:spcAft>
                        <a:buSzPct val="85000"/>
                        <a:buFont typeface="Arial" panose="020B0604020202020204" pitchFamily="34" charset="0"/>
                        <a:buChar char="●"/>
                      </a:pPr>
                      <a:r>
                        <a:rPr lang="en-US" sz="1100" i="1" dirty="0">
                          <a:latin typeface="Libre Franklin" pitchFamily="2" charset="0"/>
                          <a:ea typeface="Calibri"/>
                          <a:cs typeface="Calibri"/>
                          <a:sym typeface="Calibri"/>
                        </a:rPr>
                        <a:t>Includes predictive validity and concurrent validity</a:t>
                      </a:r>
                    </a:p>
                  </a:txBody>
                  <a:tcPr anchor="ctr"/>
                </a:tc>
                <a:extLst>
                  <a:ext uri="{0D108BD9-81ED-4DB2-BD59-A6C34878D82A}">
                    <a16:rowId xmlns:a16="http://schemas.microsoft.com/office/drawing/2014/main" val="1732760491"/>
                  </a:ext>
                </a:extLst>
              </a:tr>
              <a:tr h="370840">
                <a:tc>
                  <a:txBody>
                    <a:bodyPr/>
                    <a:lstStyle/>
                    <a:p>
                      <a:pPr algn="ctr"/>
                      <a:r>
                        <a:rPr lang="en-US" sz="1100" b="1" dirty="0">
                          <a:latin typeface="Libre Franklin" pitchFamily="2" charset="0"/>
                        </a:rPr>
                        <a:t>Predictive Validity</a:t>
                      </a:r>
                    </a:p>
                  </a:txBody>
                  <a:tcPr anchor="ctr"/>
                </a:tc>
                <a:tc>
                  <a:txBody>
                    <a:bodyPr/>
                    <a:lstStyle/>
                    <a:p>
                      <a:pPr marL="0" lvl="0" indent="0" algn="l" rtl="0">
                        <a:spcBef>
                          <a:spcPts val="0"/>
                        </a:spcBef>
                        <a:spcAft>
                          <a:spcPts val="0"/>
                        </a:spcAft>
                        <a:buNone/>
                      </a:pPr>
                      <a:r>
                        <a:rPr lang="en-US" sz="1100" i="1" dirty="0">
                          <a:latin typeface="Libre Franklin" pitchFamily="2" charset="0"/>
                          <a:ea typeface="Calibri"/>
                          <a:cs typeface="Calibri"/>
                          <a:sym typeface="Calibri"/>
                        </a:rPr>
                        <a:t>How well the screener predicts another valid outcome in the future</a:t>
                      </a:r>
                    </a:p>
                    <a:p>
                      <a:pPr marL="457200" lvl="0" indent="-317500" algn="l" rtl="0">
                        <a:spcBef>
                          <a:spcPts val="0"/>
                        </a:spcBef>
                        <a:spcAft>
                          <a:spcPts val="0"/>
                        </a:spcAft>
                        <a:buSzPct val="85000"/>
                        <a:buFont typeface="Arial" panose="020B0604020202020204" pitchFamily="34" charset="0"/>
                        <a:buChar char="●"/>
                      </a:pPr>
                      <a:r>
                        <a:rPr lang="en-US" sz="1100" i="1" dirty="0">
                          <a:latin typeface="Libre Franklin" pitchFamily="2" charset="0"/>
                          <a:ea typeface="Calibri"/>
                          <a:cs typeface="Calibri"/>
                          <a:sym typeface="Calibri"/>
                        </a:rPr>
                        <a:t>screener and student outcomes (e.g., GPA)</a:t>
                      </a:r>
                    </a:p>
                    <a:p>
                      <a:pPr marL="457200" lvl="0" indent="-317500" algn="l" rtl="0">
                        <a:spcBef>
                          <a:spcPts val="0"/>
                        </a:spcBef>
                        <a:spcAft>
                          <a:spcPts val="0"/>
                        </a:spcAft>
                        <a:buSzPct val="85000"/>
                        <a:buFont typeface="Arial" panose="020B0604020202020204" pitchFamily="34" charset="0"/>
                        <a:buChar char="●"/>
                      </a:pPr>
                      <a:r>
                        <a:rPr lang="en-US" sz="1100" i="1" dirty="0">
                          <a:latin typeface="Libre Franklin" pitchFamily="2" charset="0"/>
                          <a:ea typeface="Calibri"/>
                          <a:cs typeface="Calibri"/>
                          <a:sym typeface="Calibri"/>
                        </a:rPr>
                        <a:t>screener and diagnostic assessment</a:t>
                      </a:r>
                    </a:p>
                  </a:txBody>
                  <a:tcPr anchor="ctr"/>
                </a:tc>
                <a:extLst>
                  <a:ext uri="{0D108BD9-81ED-4DB2-BD59-A6C34878D82A}">
                    <a16:rowId xmlns:a16="http://schemas.microsoft.com/office/drawing/2014/main" val="434397065"/>
                  </a:ext>
                </a:extLst>
              </a:tr>
              <a:tr h="370840">
                <a:tc>
                  <a:txBody>
                    <a:bodyPr/>
                    <a:lstStyle/>
                    <a:p>
                      <a:pPr algn="ctr"/>
                      <a:r>
                        <a:rPr lang="en-US" sz="1100" b="1" dirty="0">
                          <a:latin typeface="Libre Franklin" pitchFamily="2" charset="0"/>
                        </a:rPr>
                        <a:t>Concurrent Validity</a:t>
                      </a:r>
                    </a:p>
                  </a:txBody>
                  <a:tcPr anchor="ctr"/>
                </a:tc>
                <a:tc>
                  <a:txBody>
                    <a:bodyPr/>
                    <a:lstStyle/>
                    <a:p>
                      <a:pPr marL="0" lvl="0" indent="0" algn="l" rtl="0">
                        <a:spcBef>
                          <a:spcPts val="0"/>
                        </a:spcBef>
                        <a:spcAft>
                          <a:spcPts val="0"/>
                        </a:spcAft>
                        <a:buNone/>
                      </a:pPr>
                      <a:r>
                        <a:rPr lang="en-US" sz="1100" i="1" dirty="0">
                          <a:latin typeface="Libre Franklin" pitchFamily="2" charset="0"/>
                          <a:ea typeface="Calibri"/>
                          <a:cs typeface="Calibri"/>
                          <a:sym typeface="Calibri"/>
                        </a:rPr>
                        <a:t>How well scores on one measurement relate to another valid instrument at the same time</a:t>
                      </a:r>
                    </a:p>
                    <a:p>
                      <a:pPr marL="457200" lvl="0" indent="-317500" algn="l" rtl="0">
                        <a:spcBef>
                          <a:spcPts val="0"/>
                        </a:spcBef>
                        <a:spcAft>
                          <a:spcPts val="0"/>
                        </a:spcAft>
                        <a:buClr>
                          <a:srgbClr val="000000"/>
                        </a:buClr>
                        <a:buSzPct val="85000"/>
                        <a:buFont typeface="Arial" panose="020B0604020202020204" pitchFamily="34" charset="0"/>
                        <a:buChar char="●"/>
                      </a:pPr>
                      <a:r>
                        <a:rPr lang="en-US" sz="1100" i="1" dirty="0">
                          <a:solidFill>
                            <a:srgbClr val="000000"/>
                          </a:solidFill>
                          <a:latin typeface="Libre Franklin" pitchFamily="2" charset="0"/>
                          <a:ea typeface="Calibri"/>
                          <a:cs typeface="Calibri"/>
                          <a:sym typeface="Calibri"/>
                        </a:rPr>
                        <a:t>screener and student outcomes (e.g., GPA)</a:t>
                      </a:r>
                    </a:p>
                    <a:p>
                      <a:pPr marL="457200" lvl="0" indent="-317500" algn="l" rtl="0">
                        <a:spcBef>
                          <a:spcPts val="0"/>
                        </a:spcBef>
                        <a:spcAft>
                          <a:spcPts val="0"/>
                        </a:spcAft>
                        <a:buClr>
                          <a:srgbClr val="000000"/>
                        </a:buClr>
                        <a:buSzPct val="85000"/>
                        <a:buFont typeface="Arial" panose="020B0604020202020204" pitchFamily="34" charset="0"/>
                        <a:buChar char="●"/>
                      </a:pPr>
                      <a:r>
                        <a:rPr lang="en-US" sz="1100" i="1" dirty="0">
                          <a:solidFill>
                            <a:srgbClr val="000000"/>
                          </a:solidFill>
                          <a:latin typeface="Libre Franklin" pitchFamily="2" charset="0"/>
                          <a:ea typeface="Calibri"/>
                          <a:cs typeface="Calibri"/>
                          <a:sym typeface="Calibri"/>
                        </a:rPr>
                        <a:t>screener and diagnostic assessment</a:t>
                      </a:r>
                      <a:endParaRPr lang="en-US" sz="1100" i="1" dirty="0">
                        <a:latin typeface="Libre Franklin" pitchFamily="2" charset="0"/>
                        <a:ea typeface="Calibri"/>
                        <a:cs typeface="Calibri"/>
                        <a:sym typeface="Calibri"/>
                      </a:endParaRPr>
                    </a:p>
                  </a:txBody>
                  <a:tcPr anchor="ctr"/>
                </a:tc>
                <a:extLst>
                  <a:ext uri="{0D108BD9-81ED-4DB2-BD59-A6C34878D82A}">
                    <a16:rowId xmlns:a16="http://schemas.microsoft.com/office/drawing/2014/main" val="4071894131"/>
                  </a:ext>
                </a:extLst>
              </a:tr>
            </a:tbl>
          </a:graphicData>
        </a:graphic>
      </p:graphicFrame>
      <p:sp>
        <p:nvSpPr>
          <p:cNvPr id="6" name="Google Shape;552;p51">
            <a:extLst>
              <a:ext uri="{FF2B5EF4-FFF2-40B4-BE49-F238E27FC236}">
                <a16:creationId xmlns:a16="http://schemas.microsoft.com/office/drawing/2014/main" id="{CCEAD578-B3FC-0FA9-C03A-32A3B9362C10}"/>
              </a:ext>
            </a:extLst>
          </p:cNvPr>
          <p:cNvSpPr txBox="1"/>
          <p:nvPr/>
        </p:nvSpPr>
        <p:spPr>
          <a:xfrm>
            <a:off x="3348682" y="6470078"/>
            <a:ext cx="5871698" cy="300060"/>
          </a:xfrm>
          <a:prstGeom prst="rect">
            <a:avLst/>
          </a:prstGeom>
          <a:noFill/>
          <a:ln>
            <a:noFill/>
          </a:ln>
        </p:spPr>
        <p:txBody>
          <a:bodyPr spcFirstLastPara="1" wrap="square" lIns="68569" tIns="68569" rIns="68569" bIns="68569" anchor="t" anchorCtr="0">
            <a:spAutoFit/>
          </a:bodyPr>
          <a:lstStyle/>
          <a:p>
            <a:r>
              <a:rPr lang="en" sz="1050" dirty="0">
                <a:latin typeface="Libre Franklin" pitchFamily="2" charset="0"/>
                <a:ea typeface="Calibri"/>
                <a:cs typeface="Calibri"/>
                <a:sym typeface="Calibri"/>
              </a:rPr>
              <a:t>Information adapted from Glover &amp; Albers (2007), Gokiert et al. (2014), &amp; Frick et al. (2020)</a:t>
            </a:r>
            <a:endParaRPr sz="1050" dirty="0">
              <a:latin typeface="Libre Franklin" pitchFamily="2" charset="0"/>
              <a:ea typeface="Calibri"/>
              <a:cs typeface="Calibri"/>
              <a:sym typeface="Calibri"/>
            </a:endParaRPr>
          </a:p>
        </p:txBody>
      </p:sp>
    </p:spTree>
    <p:extLst>
      <p:ext uri="{BB962C8B-B14F-4D97-AF65-F5344CB8AC3E}">
        <p14:creationId xmlns:p14="http://schemas.microsoft.com/office/powerpoint/2010/main" val="1631240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1" y="274100"/>
            <a:ext cx="7338032" cy="797749"/>
          </a:xfrm>
        </p:spPr>
        <p:txBody>
          <a:bodyPr/>
          <a:lstStyle/>
          <a:p>
            <a:r>
              <a:rPr lang="en-US" dirty="0"/>
              <a:t>Measurement 101: Reliability </a:t>
            </a:r>
          </a:p>
        </p:txBody>
      </p:sp>
      <p:sp>
        <p:nvSpPr>
          <p:cNvPr id="4" name="Google Shape;584;p53">
            <a:extLst>
              <a:ext uri="{FF2B5EF4-FFF2-40B4-BE49-F238E27FC236}">
                <a16:creationId xmlns:a16="http://schemas.microsoft.com/office/drawing/2014/main" id="{865E1698-B003-291F-306A-060308F87D7E}"/>
              </a:ext>
            </a:extLst>
          </p:cNvPr>
          <p:cNvSpPr txBox="1"/>
          <p:nvPr/>
        </p:nvSpPr>
        <p:spPr>
          <a:xfrm>
            <a:off x="399393" y="1447542"/>
            <a:ext cx="8345214" cy="1431139"/>
          </a:xfrm>
          <a:prstGeom prst="rect">
            <a:avLst/>
          </a:prstGeom>
          <a:noFill/>
          <a:ln>
            <a:noFill/>
          </a:ln>
        </p:spPr>
        <p:txBody>
          <a:bodyPr spcFirstLastPara="1" wrap="square" lIns="68569" tIns="68569" rIns="68569" bIns="68569" anchor="t" anchorCtr="0">
            <a:spAutoFit/>
          </a:bodyPr>
          <a:lstStyle/>
          <a:p>
            <a:r>
              <a:rPr lang="en" sz="1400" b="1" dirty="0">
                <a:latin typeface="Libre Franklin" pitchFamily="2" charset="0"/>
                <a:ea typeface="Calibri"/>
                <a:cs typeface="Calibri"/>
                <a:sym typeface="Calibri"/>
              </a:rPr>
              <a:t>Reliability Definition:  </a:t>
            </a:r>
            <a:endParaRPr sz="1400" b="1" dirty="0">
              <a:latin typeface="Libre Franklin" pitchFamily="2" charset="0"/>
              <a:ea typeface="Calibri"/>
              <a:cs typeface="Calibri"/>
              <a:sym typeface="Calibri"/>
            </a:endParaRPr>
          </a:p>
          <a:p>
            <a:pPr marL="342892" indent="-247644">
              <a:buClr>
                <a:srgbClr val="000000"/>
              </a:buClr>
              <a:buSzPct val="85000"/>
              <a:buFont typeface="Calibri"/>
              <a:buChar char="●"/>
            </a:pPr>
            <a:r>
              <a:rPr lang="en" sz="1400" dirty="0">
                <a:highlight>
                  <a:srgbClr val="FFF2CC"/>
                </a:highlight>
                <a:latin typeface="Libre Franklin" pitchFamily="2" charset="0"/>
                <a:ea typeface="Calibri"/>
                <a:cs typeface="Calibri"/>
                <a:sym typeface="Calibri"/>
              </a:rPr>
              <a:t>The ability of a screener to produce stable and consistent results over time</a:t>
            </a:r>
            <a:endParaRPr sz="1400" dirty="0">
              <a:highlight>
                <a:srgbClr val="FFF2CC"/>
              </a:highlight>
              <a:latin typeface="Libre Franklin" pitchFamily="2" charset="0"/>
              <a:ea typeface="Calibri"/>
              <a:cs typeface="Calibri"/>
              <a:sym typeface="Calibri"/>
            </a:endParaRPr>
          </a:p>
          <a:p>
            <a:pPr marL="342892" indent="-247644">
              <a:buClr>
                <a:srgbClr val="000000"/>
              </a:buClr>
              <a:buSzPct val="85000"/>
              <a:buFont typeface="Calibri"/>
              <a:buChar char="●"/>
            </a:pPr>
            <a:r>
              <a:rPr lang="en" sz="1400" dirty="0">
                <a:solidFill>
                  <a:srgbClr val="000000"/>
                </a:solidFill>
                <a:latin typeface="Libre Franklin" pitchFamily="2" charset="0"/>
                <a:ea typeface="Calibri"/>
                <a:cs typeface="Calibri"/>
                <a:sym typeface="Calibri"/>
              </a:rPr>
              <a:t>Typically measured using Pearson’s r to determine the strength of the relationship between two variables</a:t>
            </a:r>
            <a:endParaRPr sz="1400" dirty="0">
              <a:solidFill>
                <a:srgbClr val="000000"/>
              </a:solidFill>
              <a:latin typeface="Libre Franklin" pitchFamily="2" charset="0"/>
              <a:ea typeface="Calibri"/>
              <a:cs typeface="Calibri"/>
              <a:sym typeface="Calibri"/>
            </a:endParaRPr>
          </a:p>
          <a:p>
            <a:pPr marL="723889" lvl="1" indent="-285750">
              <a:buClr>
                <a:srgbClr val="000000"/>
              </a:buClr>
              <a:buSzPts val="1600"/>
              <a:buFont typeface="Courier New" panose="02070309020205020404" pitchFamily="49" charset="0"/>
              <a:buChar char="o"/>
            </a:pPr>
            <a:r>
              <a:rPr lang="en" sz="1400" dirty="0">
                <a:solidFill>
                  <a:srgbClr val="000000"/>
                </a:solidFill>
                <a:latin typeface="Libre Franklin" pitchFamily="2" charset="0"/>
                <a:ea typeface="Calibri"/>
                <a:cs typeface="Calibri"/>
                <a:sym typeface="Calibri"/>
              </a:rPr>
              <a:t>r coefficient ranges from -1 to 1 </a:t>
            </a:r>
            <a:endParaRPr sz="1400" dirty="0">
              <a:solidFill>
                <a:srgbClr val="000000"/>
              </a:solidFill>
              <a:latin typeface="Libre Franklin" pitchFamily="2" charset="0"/>
              <a:ea typeface="Calibri"/>
              <a:cs typeface="Calibri"/>
              <a:sym typeface="Calibri"/>
            </a:endParaRPr>
          </a:p>
          <a:p>
            <a:pPr marL="723889" lvl="1" indent="-285750">
              <a:buClr>
                <a:srgbClr val="000000"/>
              </a:buClr>
              <a:buSzPts val="1600"/>
              <a:buFont typeface="Courier New" panose="02070309020205020404" pitchFamily="49" charset="0"/>
              <a:buChar char="o"/>
            </a:pPr>
            <a:r>
              <a:rPr lang="en" sz="1400" dirty="0">
                <a:solidFill>
                  <a:srgbClr val="000000"/>
                </a:solidFill>
                <a:latin typeface="Libre Franklin" pitchFamily="2" charset="0"/>
                <a:ea typeface="Calibri"/>
                <a:cs typeface="Calibri"/>
                <a:sym typeface="Calibri"/>
              </a:rPr>
              <a:t>Scores close to 1 indicate a perfect positive relationship between variables </a:t>
            </a:r>
            <a:endParaRPr sz="1400" dirty="0">
              <a:latin typeface="Libre Franklin" pitchFamily="2" charset="0"/>
              <a:ea typeface="Calibri"/>
              <a:cs typeface="Calibri"/>
              <a:sym typeface="Calibri"/>
            </a:endParaRPr>
          </a:p>
        </p:txBody>
      </p:sp>
      <p:graphicFrame>
        <p:nvGraphicFramePr>
          <p:cNvPr id="3" name="Table 7">
            <a:extLst>
              <a:ext uri="{FF2B5EF4-FFF2-40B4-BE49-F238E27FC236}">
                <a16:creationId xmlns:a16="http://schemas.microsoft.com/office/drawing/2014/main" id="{AE6FFCA6-04BC-33B2-C0F7-4B98F15504CA}"/>
              </a:ext>
            </a:extLst>
          </p:cNvPr>
          <p:cNvGraphicFramePr>
            <a:graphicFrameLocks noGrp="1"/>
          </p:cNvGraphicFramePr>
          <p:nvPr>
            <p:extLst>
              <p:ext uri="{D42A27DB-BD31-4B8C-83A1-F6EECF244321}">
                <p14:modId xmlns:p14="http://schemas.microsoft.com/office/powerpoint/2010/main" val="155295979"/>
              </p:ext>
            </p:extLst>
          </p:nvPr>
        </p:nvGraphicFramePr>
        <p:xfrm>
          <a:off x="399393" y="3028104"/>
          <a:ext cx="8345214" cy="3220720"/>
        </p:xfrm>
        <a:graphic>
          <a:graphicData uri="http://schemas.openxmlformats.org/drawingml/2006/table">
            <a:tbl>
              <a:tblPr firstRow="1" bandRow="1">
                <a:tableStyleId>{5C22544A-7EE6-4342-B048-85BDC9FD1C3A}</a:tableStyleId>
              </a:tblPr>
              <a:tblGrid>
                <a:gridCol w="1385519">
                  <a:extLst>
                    <a:ext uri="{9D8B030D-6E8A-4147-A177-3AD203B41FA5}">
                      <a16:colId xmlns:a16="http://schemas.microsoft.com/office/drawing/2014/main" val="1754887249"/>
                    </a:ext>
                  </a:extLst>
                </a:gridCol>
                <a:gridCol w="6959695">
                  <a:extLst>
                    <a:ext uri="{9D8B030D-6E8A-4147-A177-3AD203B41FA5}">
                      <a16:colId xmlns:a16="http://schemas.microsoft.com/office/drawing/2014/main" val="2070809644"/>
                    </a:ext>
                  </a:extLst>
                </a:gridCol>
              </a:tblGrid>
              <a:tr h="370840">
                <a:tc>
                  <a:txBody>
                    <a:bodyPr/>
                    <a:lstStyle/>
                    <a:p>
                      <a:pPr algn="ctr"/>
                      <a:endParaRPr lang="en-US" sz="1300" dirty="0">
                        <a:latin typeface="Libre Franklin" pitchFamily="2" charset="0"/>
                      </a:endParaRPr>
                    </a:p>
                  </a:txBody>
                  <a:tcPr anchor="ctr">
                    <a:solidFill>
                      <a:srgbClr val="2E75B6"/>
                    </a:solidFill>
                  </a:tcPr>
                </a:tc>
                <a:tc>
                  <a:txBody>
                    <a:bodyPr/>
                    <a:lstStyle/>
                    <a:p>
                      <a:r>
                        <a:rPr lang="en-US" sz="1300" dirty="0">
                          <a:latin typeface="Libre Franklin" pitchFamily="2" charset="0"/>
                        </a:rPr>
                        <a:t>Description</a:t>
                      </a:r>
                    </a:p>
                  </a:txBody>
                  <a:tcPr anchor="ctr">
                    <a:solidFill>
                      <a:srgbClr val="2E75B6"/>
                    </a:solidFill>
                  </a:tcPr>
                </a:tc>
                <a:extLst>
                  <a:ext uri="{0D108BD9-81ED-4DB2-BD59-A6C34878D82A}">
                    <a16:rowId xmlns:a16="http://schemas.microsoft.com/office/drawing/2014/main" val="1082948753"/>
                  </a:ext>
                </a:extLst>
              </a:tr>
              <a:tr h="370840">
                <a:tc>
                  <a:txBody>
                    <a:bodyPr/>
                    <a:lstStyle/>
                    <a:p>
                      <a:pPr algn="ctr"/>
                      <a:r>
                        <a:rPr lang="en-US" sz="1300" b="1" dirty="0">
                          <a:latin typeface="Libre Franklin" pitchFamily="2" charset="0"/>
                        </a:rPr>
                        <a:t>Internal Consistency Reliability</a:t>
                      </a:r>
                    </a:p>
                  </a:txBody>
                  <a:tcPr anchor="ctr"/>
                </a:tc>
                <a:tc>
                  <a:txBody>
                    <a:bodyPr/>
                    <a:lstStyle/>
                    <a:p>
                      <a:pPr marL="0" lvl="0" indent="0" algn="l" rtl="0">
                        <a:spcBef>
                          <a:spcPts val="0"/>
                        </a:spcBef>
                        <a:spcAft>
                          <a:spcPts val="0"/>
                        </a:spcAft>
                        <a:buNone/>
                      </a:pPr>
                      <a:r>
                        <a:rPr lang="en-US" sz="1300" i="1" dirty="0">
                          <a:latin typeface="Libre Franklin" pitchFamily="2" charset="0"/>
                          <a:ea typeface="Calibri"/>
                          <a:cs typeface="Calibri"/>
                          <a:sym typeface="Calibri"/>
                        </a:rPr>
                        <a:t>An indicator of how consistently individuals respond across items or sets of items within the same instrument</a:t>
                      </a:r>
                      <a:endParaRPr lang="en-US" sz="1300" dirty="0">
                        <a:latin typeface="Libre Franklin" pitchFamily="2" charset="0"/>
                        <a:ea typeface="Calibri"/>
                        <a:cs typeface="Calibri"/>
                        <a:sym typeface="Calibri"/>
                      </a:endParaRPr>
                    </a:p>
                    <a:p>
                      <a:pPr marL="457200" lvl="0" indent="-311150" algn="l" rtl="0">
                        <a:spcBef>
                          <a:spcPts val="0"/>
                        </a:spcBef>
                        <a:spcAft>
                          <a:spcPts val="0"/>
                        </a:spcAft>
                        <a:buSzPct val="85000"/>
                        <a:buFont typeface="Arial" panose="020B0604020202020204" pitchFamily="34" charset="0"/>
                        <a:buChar char="●"/>
                      </a:pPr>
                      <a:r>
                        <a:rPr lang="en-US" sz="1300" dirty="0">
                          <a:latin typeface="Libre Franklin" pitchFamily="2" charset="0"/>
                          <a:ea typeface="Calibri"/>
                          <a:cs typeface="Calibri"/>
                          <a:sym typeface="Calibri"/>
                        </a:rPr>
                        <a:t>Important for estimating whether items within the same tool are measuring the same construct</a:t>
                      </a:r>
                    </a:p>
                  </a:txBody>
                  <a:tcPr anchor="ctr"/>
                </a:tc>
                <a:extLst>
                  <a:ext uri="{0D108BD9-81ED-4DB2-BD59-A6C34878D82A}">
                    <a16:rowId xmlns:a16="http://schemas.microsoft.com/office/drawing/2014/main" val="1164506452"/>
                  </a:ext>
                </a:extLst>
              </a:tr>
              <a:tr h="370840">
                <a:tc>
                  <a:txBody>
                    <a:bodyPr/>
                    <a:lstStyle/>
                    <a:p>
                      <a:pPr algn="ctr"/>
                      <a:r>
                        <a:rPr lang="en-US" sz="1300" b="1" dirty="0">
                          <a:latin typeface="Libre Franklin" pitchFamily="2" charset="0"/>
                        </a:rPr>
                        <a:t>Test-Retest Reliability</a:t>
                      </a:r>
                    </a:p>
                  </a:txBody>
                  <a:tcPr anchor="ctr"/>
                </a:tc>
                <a:tc>
                  <a:txBody>
                    <a:bodyPr/>
                    <a:lstStyle/>
                    <a:p>
                      <a:pPr marL="0" lvl="0" indent="0" algn="l" rtl="0">
                        <a:spcBef>
                          <a:spcPts val="0"/>
                        </a:spcBef>
                        <a:spcAft>
                          <a:spcPts val="0"/>
                        </a:spcAft>
                        <a:buNone/>
                      </a:pPr>
                      <a:r>
                        <a:rPr lang="en-US" sz="1300" i="1" dirty="0">
                          <a:latin typeface="Libre Franklin" pitchFamily="2" charset="0"/>
                          <a:ea typeface="Calibri"/>
                          <a:cs typeface="Calibri"/>
                          <a:sym typeface="Calibri"/>
                        </a:rPr>
                        <a:t>An indicator of how consistently an individual performs on the same instrument over time</a:t>
                      </a:r>
                    </a:p>
                    <a:p>
                      <a:pPr marL="457200" lvl="0" indent="-311150" algn="l" rtl="0">
                        <a:spcBef>
                          <a:spcPts val="0"/>
                        </a:spcBef>
                        <a:spcAft>
                          <a:spcPts val="0"/>
                        </a:spcAft>
                        <a:buSzPct val="85000"/>
                        <a:buFont typeface="Calibri"/>
                        <a:buChar char="●"/>
                      </a:pPr>
                      <a:r>
                        <a:rPr lang="en-US" sz="1300" dirty="0">
                          <a:latin typeface="Libre Franklin" pitchFamily="2" charset="0"/>
                          <a:ea typeface="Calibri"/>
                          <a:cs typeface="Calibri"/>
                          <a:sym typeface="Calibri"/>
                        </a:rPr>
                        <a:t>May be lower than other types of reliability due to measurement error or true changes in the individual over time (i.e., maturation; fluctuations in symptoms, or intervention)</a:t>
                      </a:r>
                    </a:p>
                  </a:txBody>
                  <a:tcPr anchor="ctr"/>
                </a:tc>
                <a:extLst>
                  <a:ext uri="{0D108BD9-81ED-4DB2-BD59-A6C34878D82A}">
                    <a16:rowId xmlns:a16="http://schemas.microsoft.com/office/drawing/2014/main" val="626902528"/>
                  </a:ext>
                </a:extLst>
              </a:tr>
              <a:tr h="370840">
                <a:tc>
                  <a:txBody>
                    <a:bodyPr/>
                    <a:lstStyle/>
                    <a:p>
                      <a:pPr algn="ctr"/>
                      <a:r>
                        <a:rPr lang="en-US" sz="1300" b="1" dirty="0">
                          <a:latin typeface="Libre Franklin" pitchFamily="2" charset="0"/>
                        </a:rPr>
                        <a:t>Inter-rater/ Interscorer Reliability</a:t>
                      </a:r>
                    </a:p>
                  </a:txBody>
                  <a:tcPr anchor="ctr"/>
                </a:tc>
                <a:tc>
                  <a:txBody>
                    <a:bodyPr/>
                    <a:lstStyle/>
                    <a:p>
                      <a:pPr marL="0" lvl="0" indent="0" algn="l" rtl="0">
                        <a:spcBef>
                          <a:spcPts val="0"/>
                        </a:spcBef>
                        <a:spcAft>
                          <a:spcPts val="0"/>
                        </a:spcAft>
                        <a:buNone/>
                      </a:pPr>
                      <a:r>
                        <a:rPr lang="en-US" sz="1300" i="1" dirty="0">
                          <a:latin typeface="Libre Franklin" pitchFamily="2" charset="0"/>
                          <a:ea typeface="Calibri"/>
                          <a:cs typeface="Calibri"/>
                          <a:sym typeface="Calibri"/>
                        </a:rPr>
                        <a:t>Level of agreement between measure ratings obtained from different raters</a:t>
                      </a:r>
                    </a:p>
                    <a:p>
                      <a:pPr marL="457200" lvl="0" indent="-311150" algn="l" rtl="0">
                        <a:spcBef>
                          <a:spcPts val="0"/>
                        </a:spcBef>
                        <a:spcAft>
                          <a:spcPts val="0"/>
                        </a:spcAft>
                        <a:buSzPct val="85000"/>
                        <a:buFont typeface="Calibri"/>
                        <a:buChar char="●"/>
                      </a:pPr>
                      <a:r>
                        <a:rPr lang="en-US" sz="1300" dirty="0">
                          <a:latin typeface="Libre Franklin" pitchFamily="2" charset="0"/>
                          <a:ea typeface="Calibri"/>
                          <a:cs typeface="Calibri"/>
                          <a:sym typeface="Calibri"/>
                        </a:rPr>
                        <a:t>Important consideration for screeners that require the raters to make judgments</a:t>
                      </a:r>
                    </a:p>
                    <a:p>
                      <a:pPr marL="457200" lvl="0" indent="-311150" algn="l" rtl="0">
                        <a:spcBef>
                          <a:spcPts val="0"/>
                        </a:spcBef>
                        <a:spcAft>
                          <a:spcPts val="0"/>
                        </a:spcAft>
                        <a:buSzPct val="85000"/>
                        <a:buChar char="●"/>
                      </a:pPr>
                      <a:r>
                        <a:rPr lang="en-US" sz="1300" dirty="0">
                          <a:latin typeface="Libre Franklin" pitchFamily="2" charset="0"/>
                        </a:rPr>
                        <a:t>There may be a lack of agreement because the student’s behavior is different across settings (e.g., two different classrooms; home and school)</a:t>
                      </a:r>
                    </a:p>
                  </a:txBody>
                  <a:tcPr anchor="ctr"/>
                </a:tc>
                <a:extLst>
                  <a:ext uri="{0D108BD9-81ED-4DB2-BD59-A6C34878D82A}">
                    <a16:rowId xmlns:a16="http://schemas.microsoft.com/office/drawing/2014/main" val="3393739330"/>
                  </a:ext>
                </a:extLst>
              </a:tr>
            </a:tbl>
          </a:graphicData>
        </a:graphic>
      </p:graphicFrame>
      <p:sp>
        <p:nvSpPr>
          <p:cNvPr id="7" name="Google Shape;552;p51">
            <a:extLst>
              <a:ext uri="{FF2B5EF4-FFF2-40B4-BE49-F238E27FC236}">
                <a16:creationId xmlns:a16="http://schemas.microsoft.com/office/drawing/2014/main" id="{B551507E-5104-9B34-D57F-B1D81D9B9885}"/>
              </a:ext>
            </a:extLst>
          </p:cNvPr>
          <p:cNvSpPr txBox="1"/>
          <p:nvPr/>
        </p:nvSpPr>
        <p:spPr>
          <a:xfrm>
            <a:off x="3348682" y="6470078"/>
            <a:ext cx="5871698" cy="300060"/>
          </a:xfrm>
          <a:prstGeom prst="rect">
            <a:avLst/>
          </a:prstGeom>
          <a:noFill/>
          <a:ln>
            <a:noFill/>
          </a:ln>
        </p:spPr>
        <p:txBody>
          <a:bodyPr spcFirstLastPara="1" wrap="square" lIns="68569" tIns="68569" rIns="68569" bIns="68569" anchor="t" anchorCtr="0">
            <a:spAutoFit/>
          </a:bodyPr>
          <a:lstStyle/>
          <a:p>
            <a:r>
              <a:rPr lang="en" sz="1050" dirty="0">
                <a:latin typeface="Libre Franklin" pitchFamily="2" charset="0"/>
                <a:ea typeface="Calibri"/>
                <a:cs typeface="Calibri"/>
                <a:sym typeface="Calibri"/>
              </a:rPr>
              <a:t>Information adapted from Glover &amp; Albers (2007), Gokiert et al. (2014), &amp; Frick et al. (2020)</a:t>
            </a:r>
            <a:endParaRPr sz="1050" dirty="0">
              <a:latin typeface="Libre Franklin" pitchFamily="2" charset="0"/>
              <a:ea typeface="Calibri"/>
              <a:cs typeface="Calibri"/>
              <a:sym typeface="Calibri"/>
            </a:endParaRPr>
          </a:p>
        </p:txBody>
      </p:sp>
    </p:spTree>
    <p:extLst>
      <p:ext uri="{BB962C8B-B14F-4D97-AF65-F5344CB8AC3E}">
        <p14:creationId xmlns:p14="http://schemas.microsoft.com/office/powerpoint/2010/main" val="351638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EEBE-AEB4-9590-7D46-0EDA4D046E16}"/>
              </a:ext>
            </a:extLst>
          </p:cNvPr>
          <p:cNvSpPr>
            <a:spLocks noGrp="1"/>
          </p:cNvSpPr>
          <p:nvPr>
            <p:ph type="title"/>
          </p:nvPr>
        </p:nvSpPr>
        <p:spPr>
          <a:xfrm>
            <a:off x="1701142" y="366053"/>
            <a:ext cx="7266641" cy="598312"/>
          </a:xfrm>
        </p:spPr>
        <p:txBody>
          <a:bodyPr>
            <a:noAutofit/>
          </a:bodyPr>
          <a:lstStyle/>
          <a:p>
            <a:r>
              <a:rPr lang="en" dirty="0">
                <a:solidFill>
                  <a:schemeClr val="lt1"/>
                </a:solidFill>
                <a:ea typeface="Calibri"/>
                <a:cs typeface="Calibri"/>
                <a:sym typeface="Calibri"/>
              </a:rPr>
              <a:t>Core Features of DE-MTSS</a:t>
            </a:r>
            <a:endParaRPr lang="en-US" dirty="0">
              <a:latin typeface="Libre Franklin" pitchFamily="2" charset="0"/>
            </a:endParaRPr>
          </a:p>
        </p:txBody>
      </p:sp>
      <p:sp>
        <p:nvSpPr>
          <p:cNvPr id="4" name="Google Shape;180;p27">
            <a:extLst>
              <a:ext uri="{FF2B5EF4-FFF2-40B4-BE49-F238E27FC236}">
                <a16:creationId xmlns:a16="http://schemas.microsoft.com/office/drawing/2014/main" id="{79D47D08-FE08-7974-B1E1-25774B715F9D}"/>
              </a:ext>
            </a:extLst>
          </p:cNvPr>
          <p:cNvSpPr txBox="1"/>
          <p:nvPr/>
        </p:nvSpPr>
        <p:spPr>
          <a:xfrm>
            <a:off x="743860" y="2046995"/>
            <a:ext cx="4195016" cy="3660450"/>
          </a:xfrm>
          <a:prstGeom prst="rect">
            <a:avLst/>
          </a:prstGeom>
          <a:noFill/>
          <a:ln>
            <a:noFill/>
          </a:ln>
        </p:spPr>
        <p:txBody>
          <a:bodyPr spcFirstLastPara="1" wrap="square" lIns="91406" tIns="91406" rIns="91406" bIns="91406" anchor="t" anchorCtr="0">
            <a:normAutofit/>
          </a:bodyPr>
          <a:lstStyle/>
          <a:p>
            <a:pPr marL="609585" indent="-493383">
              <a:lnSpc>
                <a:spcPct val="90000"/>
              </a:lnSpc>
              <a:buClr>
                <a:srgbClr val="2E414D"/>
              </a:buClr>
              <a:buSzPct val="85000"/>
              <a:buFont typeface="Arial" panose="020B0604020202020204" pitchFamily="34" charset="0"/>
              <a:buChar char="●"/>
            </a:pPr>
            <a:r>
              <a:rPr lang="en" dirty="0">
                <a:solidFill>
                  <a:schemeClr val="dk1"/>
                </a:solidFill>
                <a:latin typeface="Libre Franklin" pitchFamily="2" charset="0"/>
              </a:rPr>
              <a:t>Team-Based Leadership</a:t>
            </a:r>
            <a:br>
              <a:rPr lang="en" dirty="0">
                <a:solidFill>
                  <a:schemeClr val="dk1"/>
                </a:solidFill>
                <a:latin typeface="Libre Franklin" pitchFamily="2" charset="0"/>
              </a:rPr>
            </a:br>
            <a:r>
              <a:rPr lang="en" dirty="0">
                <a:solidFill>
                  <a:schemeClr val="dk1"/>
                </a:solidFill>
                <a:latin typeface="Libre Franklin" pitchFamily="2" charset="0"/>
              </a:rPr>
              <a:t> </a:t>
            </a:r>
            <a:endParaRPr dirty="0">
              <a:solidFill>
                <a:schemeClr val="dk1"/>
              </a:solidFill>
              <a:latin typeface="Libre Franklin" pitchFamily="2" charset="0"/>
            </a:endParaRPr>
          </a:p>
          <a:p>
            <a:pPr marL="609585" indent="-493383">
              <a:lnSpc>
                <a:spcPct val="90000"/>
              </a:lnSpc>
              <a:buClr>
                <a:srgbClr val="2E414D"/>
              </a:buClr>
              <a:buSzPct val="85000"/>
              <a:buFont typeface="Arial" panose="020B0604020202020204" pitchFamily="34" charset="0"/>
              <a:buChar char="●"/>
            </a:pPr>
            <a:r>
              <a:rPr lang="en" dirty="0">
                <a:solidFill>
                  <a:schemeClr val="dk1"/>
                </a:solidFill>
                <a:latin typeface="Libre Franklin" pitchFamily="2" charset="0"/>
              </a:rPr>
              <a:t>Tiered Delivery System </a:t>
            </a:r>
            <a:br>
              <a:rPr lang="en" dirty="0">
                <a:solidFill>
                  <a:schemeClr val="dk1"/>
                </a:solidFill>
                <a:latin typeface="Libre Franklin" pitchFamily="2" charset="0"/>
              </a:rPr>
            </a:br>
            <a:endParaRPr dirty="0">
              <a:solidFill>
                <a:schemeClr val="dk1"/>
              </a:solidFill>
              <a:latin typeface="Libre Franklin" pitchFamily="2" charset="0"/>
            </a:endParaRPr>
          </a:p>
          <a:p>
            <a:pPr marL="609585" indent="-493383">
              <a:lnSpc>
                <a:spcPct val="90000"/>
              </a:lnSpc>
              <a:buClr>
                <a:srgbClr val="2E414D"/>
              </a:buClr>
              <a:buSzPct val="85000"/>
              <a:buFont typeface="Arial" panose="020B0604020202020204" pitchFamily="34" charset="0"/>
              <a:buChar char="●"/>
            </a:pPr>
            <a:r>
              <a:rPr lang="en" dirty="0">
                <a:solidFill>
                  <a:schemeClr val="dk1"/>
                </a:solidFill>
                <a:latin typeface="Libre Franklin" pitchFamily="2" charset="0"/>
              </a:rPr>
              <a:t>Selection and Implementation of Academic and Non-Academic Supports</a:t>
            </a:r>
            <a:br>
              <a:rPr lang="en" dirty="0">
                <a:solidFill>
                  <a:schemeClr val="dk1"/>
                </a:solidFill>
                <a:latin typeface="Libre Franklin" pitchFamily="2" charset="0"/>
              </a:rPr>
            </a:br>
            <a:r>
              <a:rPr lang="en" dirty="0">
                <a:solidFill>
                  <a:schemeClr val="dk1"/>
                </a:solidFill>
                <a:latin typeface="Libre Franklin" pitchFamily="2" charset="0"/>
              </a:rPr>
              <a:t> </a:t>
            </a:r>
            <a:endParaRPr dirty="0">
              <a:solidFill>
                <a:schemeClr val="dk1"/>
              </a:solidFill>
              <a:latin typeface="Libre Franklin" pitchFamily="2" charset="0"/>
            </a:endParaRPr>
          </a:p>
          <a:p>
            <a:pPr marL="609585" indent="-493383">
              <a:lnSpc>
                <a:spcPct val="90000"/>
              </a:lnSpc>
              <a:buClr>
                <a:srgbClr val="2E414D"/>
              </a:buClr>
              <a:buSzPct val="85000"/>
              <a:buFont typeface="Arial" panose="020B0604020202020204" pitchFamily="34" charset="0"/>
              <a:buChar char="●"/>
            </a:pPr>
            <a:r>
              <a:rPr lang="en" dirty="0">
                <a:solidFill>
                  <a:schemeClr val="dk1"/>
                </a:solidFill>
                <a:latin typeface="Libre Franklin" pitchFamily="2" charset="0"/>
              </a:rPr>
              <a:t>Comprehensive Screening and Assessment System</a:t>
            </a:r>
            <a:br>
              <a:rPr lang="en" dirty="0">
                <a:solidFill>
                  <a:schemeClr val="dk1"/>
                </a:solidFill>
                <a:latin typeface="Libre Franklin" pitchFamily="2" charset="0"/>
              </a:rPr>
            </a:br>
            <a:r>
              <a:rPr lang="en" dirty="0">
                <a:solidFill>
                  <a:schemeClr val="dk1"/>
                </a:solidFill>
                <a:latin typeface="Libre Franklin" pitchFamily="2" charset="0"/>
              </a:rPr>
              <a:t> </a:t>
            </a:r>
            <a:endParaRPr dirty="0">
              <a:solidFill>
                <a:schemeClr val="dk1"/>
              </a:solidFill>
              <a:latin typeface="Libre Franklin" pitchFamily="2" charset="0"/>
            </a:endParaRPr>
          </a:p>
          <a:p>
            <a:pPr marL="609585" indent="-493383">
              <a:lnSpc>
                <a:spcPct val="90000"/>
              </a:lnSpc>
              <a:buClr>
                <a:srgbClr val="2E414D"/>
              </a:buClr>
              <a:buSzPct val="85000"/>
              <a:buFont typeface="Arial" panose="020B0604020202020204" pitchFamily="34" charset="0"/>
              <a:buChar char="●"/>
            </a:pPr>
            <a:r>
              <a:rPr lang="en" dirty="0">
                <a:solidFill>
                  <a:schemeClr val="dk1"/>
                </a:solidFill>
                <a:latin typeface="Libre Franklin" pitchFamily="2" charset="0"/>
              </a:rPr>
              <a:t>Continuous Data-Based Decision Making</a:t>
            </a:r>
            <a:endParaRPr dirty="0">
              <a:latin typeface="Libre Franklin" pitchFamily="2" charset="0"/>
              <a:ea typeface="Calibri"/>
              <a:cs typeface="Calibri"/>
              <a:sym typeface="Calibri"/>
            </a:endParaRPr>
          </a:p>
        </p:txBody>
      </p:sp>
      <p:pic>
        <p:nvPicPr>
          <p:cNvPr id="5" name="Google Shape;181;p27" descr="Diagram of DE-MTSS features">
            <a:extLst>
              <a:ext uri="{FF2B5EF4-FFF2-40B4-BE49-F238E27FC236}">
                <a16:creationId xmlns:a16="http://schemas.microsoft.com/office/drawing/2014/main" id="{0F2695AA-6433-58E7-D3BF-06CB6FC857FB}"/>
              </a:ext>
            </a:extLst>
          </p:cNvPr>
          <p:cNvPicPr preferRelativeResize="0"/>
          <p:nvPr/>
        </p:nvPicPr>
        <p:blipFill>
          <a:blip r:embed="rId3">
            <a:alphaModFix/>
          </a:blip>
          <a:stretch>
            <a:fillRect/>
          </a:stretch>
        </p:blipFill>
        <p:spPr>
          <a:xfrm>
            <a:off x="5205152" y="2207635"/>
            <a:ext cx="3276696" cy="3160361"/>
          </a:xfrm>
          <a:prstGeom prst="rect">
            <a:avLst/>
          </a:prstGeom>
          <a:noFill/>
          <a:ln>
            <a:noFill/>
          </a:ln>
        </p:spPr>
      </p:pic>
    </p:spTree>
    <p:extLst>
      <p:ext uri="{BB962C8B-B14F-4D97-AF65-F5344CB8AC3E}">
        <p14:creationId xmlns:p14="http://schemas.microsoft.com/office/powerpoint/2010/main" val="4186163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1" y="286457"/>
            <a:ext cx="6795880" cy="797749"/>
          </a:xfrm>
        </p:spPr>
        <p:txBody>
          <a:bodyPr/>
          <a:lstStyle/>
          <a:p>
            <a:r>
              <a:rPr lang="en-US" dirty="0"/>
              <a:t>SEB Screener Review</a:t>
            </a:r>
          </a:p>
        </p:txBody>
      </p:sp>
      <p:sp>
        <p:nvSpPr>
          <p:cNvPr id="7" name="TextBox 6">
            <a:extLst>
              <a:ext uri="{FF2B5EF4-FFF2-40B4-BE49-F238E27FC236}">
                <a16:creationId xmlns:a16="http://schemas.microsoft.com/office/drawing/2014/main" id="{4DA2129C-CBC0-03F6-701A-185215E3F266}"/>
              </a:ext>
            </a:extLst>
          </p:cNvPr>
          <p:cNvSpPr txBox="1"/>
          <p:nvPr/>
        </p:nvSpPr>
        <p:spPr>
          <a:xfrm>
            <a:off x="397963" y="2001793"/>
            <a:ext cx="3774002" cy="3966519"/>
          </a:xfrm>
          <a:prstGeom prst="rect">
            <a:avLst/>
          </a:prstGeom>
          <a:noFill/>
        </p:spPr>
        <p:txBody>
          <a:bodyPr wrap="square">
            <a:noAutofit/>
          </a:bodyPr>
          <a:lstStyle/>
          <a:p>
            <a:pPr>
              <a:spcBef>
                <a:spcPts val="825"/>
              </a:spcBef>
              <a:buClr>
                <a:srgbClr val="000000"/>
              </a:buClr>
              <a:defRPr/>
            </a:pPr>
            <a:r>
              <a:rPr lang="en-US" sz="2000" kern="0" dirty="0">
                <a:solidFill>
                  <a:srgbClr val="000000"/>
                </a:solidFill>
                <a:latin typeface="Libre Franklin"/>
                <a:ea typeface="Libre Franklin"/>
                <a:cs typeface="Libre Franklin"/>
                <a:sym typeface="Libre Franklin"/>
              </a:rPr>
              <a:t>Please see the bonus content slides for a review of the usability and defensibility of several common SEB screeners in use across Delaware LEAs. </a:t>
            </a:r>
          </a:p>
          <a:p>
            <a:pPr>
              <a:spcBef>
                <a:spcPts val="825"/>
              </a:spcBef>
              <a:buClr>
                <a:srgbClr val="000000"/>
              </a:buClr>
              <a:defRPr/>
            </a:pPr>
            <a:endParaRPr lang="en-US" sz="2000" kern="0" dirty="0">
              <a:solidFill>
                <a:srgbClr val="000000"/>
              </a:solidFill>
              <a:latin typeface="Libre Franklin"/>
              <a:ea typeface="Libre Franklin"/>
              <a:cs typeface="Libre Franklin"/>
              <a:sym typeface="Libre Franklin"/>
            </a:endParaRPr>
          </a:p>
          <a:p>
            <a:pPr>
              <a:spcBef>
                <a:spcPts val="825"/>
              </a:spcBef>
              <a:buClr>
                <a:srgbClr val="000000"/>
              </a:buClr>
              <a:defRPr/>
            </a:pPr>
            <a:r>
              <a:rPr lang="en-US" sz="2000" kern="0" dirty="0">
                <a:solidFill>
                  <a:srgbClr val="000000"/>
                </a:solidFill>
                <a:latin typeface="Libre Franklin"/>
                <a:ea typeface="Libre Franklin"/>
                <a:cs typeface="Libre Franklin"/>
                <a:sym typeface="Libre Franklin"/>
              </a:rPr>
              <a:t>Teams can use these slides and the screener tool exploration worksheet during their screener selection process</a:t>
            </a:r>
            <a:endParaRPr lang="en-US" sz="1400" dirty="0"/>
          </a:p>
        </p:txBody>
      </p:sp>
      <p:pic>
        <p:nvPicPr>
          <p:cNvPr id="8" name="Google Shape;601;p54" descr="Image of the Delaware PBS Project's Universal Screening Tool Exploration Worksheet, which can be downloaded from our website.">
            <a:extLst>
              <a:ext uri="{FF2B5EF4-FFF2-40B4-BE49-F238E27FC236}">
                <a16:creationId xmlns:a16="http://schemas.microsoft.com/office/drawing/2014/main" id="{5F39B397-8AF5-798B-89CA-1EC7F35D07FC}"/>
              </a:ext>
            </a:extLst>
          </p:cNvPr>
          <p:cNvPicPr preferRelativeResize="0"/>
          <p:nvPr/>
        </p:nvPicPr>
        <p:blipFill>
          <a:blip r:embed="rId3">
            <a:alphaModFix/>
          </a:blip>
          <a:stretch>
            <a:fillRect/>
          </a:stretch>
        </p:blipFill>
        <p:spPr>
          <a:xfrm>
            <a:off x="4431458" y="1334268"/>
            <a:ext cx="4424856" cy="5286703"/>
          </a:xfrm>
          <a:prstGeom prst="rect">
            <a:avLst/>
          </a:prstGeom>
          <a:noFill/>
          <a:ln w="9525" cap="flat" cmpd="sng">
            <a:solidFill>
              <a:srgbClr val="000000"/>
            </a:solidFill>
            <a:prstDash val="solid"/>
            <a:round/>
            <a:headEnd type="none" w="sm" len="sm"/>
            <a:tailEnd type="none" w="sm" len="sm"/>
          </a:ln>
        </p:spPr>
      </p:pic>
    </p:spTree>
    <p:extLst>
      <p:ext uri="{BB962C8B-B14F-4D97-AF65-F5344CB8AC3E}">
        <p14:creationId xmlns:p14="http://schemas.microsoft.com/office/powerpoint/2010/main" val="2661591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1" y="274100"/>
            <a:ext cx="6795880" cy="797749"/>
          </a:xfrm>
        </p:spPr>
        <p:txBody>
          <a:bodyPr/>
          <a:lstStyle/>
          <a:p>
            <a:r>
              <a:rPr lang="en-US" dirty="0"/>
              <a:t>Coming soon… </a:t>
            </a:r>
          </a:p>
        </p:txBody>
      </p:sp>
      <p:sp>
        <p:nvSpPr>
          <p:cNvPr id="3" name="Content Placeholder 2">
            <a:extLst>
              <a:ext uri="{FF2B5EF4-FFF2-40B4-BE49-F238E27FC236}">
                <a16:creationId xmlns:a16="http://schemas.microsoft.com/office/drawing/2014/main" id="{3F118451-ECE8-8228-20D2-DBD57FDA86E0}"/>
              </a:ext>
            </a:extLst>
          </p:cNvPr>
          <p:cNvSpPr>
            <a:spLocks noGrp="1"/>
          </p:cNvSpPr>
          <p:nvPr>
            <p:ph idx="1"/>
          </p:nvPr>
        </p:nvSpPr>
        <p:spPr/>
        <p:txBody>
          <a:bodyPr>
            <a:normAutofit/>
          </a:bodyPr>
          <a:lstStyle/>
          <a:p>
            <a:pPr marL="0" indent="0">
              <a:lnSpc>
                <a:spcPct val="100000"/>
              </a:lnSpc>
              <a:spcBef>
                <a:spcPts val="0"/>
              </a:spcBef>
              <a:spcAft>
                <a:spcPts val="2400"/>
              </a:spcAft>
              <a:buNone/>
            </a:pPr>
            <a:r>
              <a:rPr lang="en-US" sz="2000" dirty="0">
                <a:solidFill>
                  <a:srgbClr val="000000"/>
                </a:solidFill>
                <a:latin typeface="Libre Franklin"/>
                <a:ea typeface="Libre Franklin"/>
                <a:cs typeface="Libre Franklin"/>
                <a:sym typeface="Libre Franklin"/>
              </a:rPr>
              <a:t>Webinar 1:  </a:t>
            </a:r>
            <a:r>
              <a:rPr lang="en-US" sz="2000" dirty="0">
                <a:latin typeface="Libre Franklin"/>
                <a:ea typeface="Libre Franklin"/>
                <a:cs typeface="Libre Franklin"/>
                <a:sym typeface="Libre Franklin"/>
              </a:rPr>
              <a:t>introduction</a:t>
            </a:r>
            <a:endParaRPr lang="en-US" sz="2000" dirty="0">
              <a:solidFill>
                <a:srgbClr val="000000"/>
              </a:solidFill>
              <a:latin typeface="Libre Franklin"/>
              <a:ea typeface="Libre Franklin"/>
              <a:cs typeface="Libre Franklin"/>
              <a:sym typeface="Libre Franklin"/>
            </a:endParaRPr>
          </a:p>
          <a:p>
            <a:pPr marL="0" indent="0">
              <a:lnSpc>
                <a:spcPct val="100000"/>
              </a:lnSpc>
              <a:spcBef>
                <a:spcPts val="0"/>
              </a:spcBef>
              <a:spcAft>
                <a:spcPts val="2400"/>
              </a:spcAft>
              <a:buNone/>
            </a:pPr>
            <a:r>
              <a:rPr lang="en-US" sz="2000" dirty="0">
                <a:solidFill>
                  <a:srgbClr val="000000"/>
                </a:solidFill>
                <a:latin typeface="Libre Franklin"/>
                <a:ea typeface="Libre Franklin"/>
                <a:cs typeface="Libre Franklin"/>
                <a:sym typeface="Libre Franklin"/>
              </a:rPr>
              <a:t>Webinar 2:  universal screening tool selection</a:t>
            </a:r>
          </a:p>
          <a:p>
            <a:pPr marL="0" indent="0">
              <a:lnSpc>
                <a:spcPct val="100000"/>
              </a:lnSpc>
              <a:spcBef>
                <a:spcPts val="0"/>
              </a:spcBef>
              <a:spcAft>
                <a:spcPts val="2400"/>
              </a:spcAft>
              <a:buNone/>
            </a:pPr>
            <a:r>
              <a:rPr lang="en-US" sz="2000" dirty="0">
                <a:solidFill>
                  <a:srgbClr val="FF0000"/>
                </a:solidFill>
                <a:latin typeface="Libre Franklin"/>
                <a:ea typeface="Libre Franklin"/>
                <a:cs typeface="Libre Franklin"/>
                <a:sym typeface="Libre Franklin"/>
              </a:rPr>
              <a:t>Webinar 3:  universal screening readiness, resource mapping, gap analysis</a:t>
            </a:r>
          </a:p>
          <a:p>
            <a:pPr marL="0" indent="0">
              <a:lnSpc>
                <a:spcPct val="100000"/>
              </a:lnSpc>
              <a:spcBef>
                <a:spcPts val="0"/>
              </a:spcBef>
              <a:spcAft>
                <a:spcPts val="2400"/>
              </a:spcAft>
              <a:buNone/>
            </a:pPr>
            <a:r>
              <a:rPr lang="en-US" sz="2000" dirty="0">
                <a:solidFill>
                  <a:srgbClr val="000000"/>
                </a:solidFill>
                <a:latin typeface="Libre Franklin"/>
                <a:ea typeface="Libre Franklin"/>
                <a:cs typeface="Libre Franklin"/>
                <a:sym typeface="Libre Franklin"/>
              </a:rPr>
              <a:t>Webinar 4:  parental consent, action planning and gaining stakeholder buy in</a:t>
            </a:r>
          </a:p>
          <a:p>
            <a:pPr marL="0" indent="0">
              <a:lnSpc>
                <a:spcPct val="100000"/>
              </a:lnSpc>
              <a:spcBef>
                <a:spcPts val="0"/>
              </a:spcBef>
              <a:spcAft>
                <a:spcPts val="2400"/>
              </a:spcAft>
              <a:buNone/>
            </a:pPr>
            <a:r>
              <a:rPr lang="en-US" sz="2000" dirty="0">
                <a:solidFill>
                  <a:srgbClr val="000000"/>
                </a:solidFill>
                <a:latin typeface="Libre Franklin"/>
                <a:ea typeface="Libre Franklin"/>
                <a:cs typeface="Libre Franklin"/>
                <a:sym typeface="Libre Franklin"/>
              </a:rPr>
              <a:t>Webinar 5:  data-based decision making</a:t>
            </a:r>
          </a:p>
        </p:txBody>
      </p:sp>
    </p:spTree>
    <p:extLst>
      <p:ext uri="{BB962C8B-B14F-4D97-AF65-F5344CB8AC3E}">
        <p14:creationId xmlns:p14="http://schemas.microsoft.com/office/powerpoint/2010/main" val="4265111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0" y="261743"/>
            <a:ext cx="7424529" cy="797749"/>
          </a:xfrm>
        </p:spPr>
        <p:txBody>
          <a:bodyPr/>
          <a:lstStyle/>
          <a:p>
            <a:r>
              <a:rPr lang="en" sz="3600" dirty="0">
                <a:solidFill>
                  <a:schemeClr val="lt1"/>
                </a:solidFill>
                <a:latin typeface="Calibri"/>
                <a:ea typeface="Calibri"/>
                <a:cs typeface="Calibri"/>
                <a:sym typeface="Calibri"/>
              </a:rPr>
              <a:t>Available tools from this webinar can be found on our website</a:t>
            </a:r>
            <a:endParaRPr lang="en-US" sz="3600" dirty="0"/>
          </a:p>
        </p:txBody>
      </p:sp>
      <p:sp>
        <p:nvSpPr>
          <p:cNvPr id="3" name="Content Placeholder 2">
            <a:extLst>
              <a:ext uri="{FF2B5EF4-FFF2-40B4-BE49-F238E27FC236}">
                <a16:creationId xmlns:a16="http://schemas.microsoft.com/office/drawing/2014/main" id="{3F118451-ECE8-8228-20D2-DBD57FDA86E0}"/>
              </a:ext>
            </a:extLst>
          </p:cNvPr>
          <p:cNvSpPr>
            <a:spLocks noGrp="1"/>
          </p:cNvSpPr>
          <p:nvPr>
            <p:ph idx="1"/>
          </p:nvPr>
        </p:nvSpPr>
        <p:spPr>
          <a:xfrm>
            <a:off x="1466204" y="1742302"/>
            <a:ext cx="6119018" cy="2496065"/>
          </a:xfrm>
        </p:spPr>
        <p:txBody>
          <a:bodyPr>
            <a:noAutofit/>
          </a:bodyPr>
          <a:lstStyle/>
          <a:p>
            <a:pPr marL="371474" indent="-285750" defTabSz="685783">
              <a:lnSpc>
                <a:spcPct val="100000"/>
              </a:lnSpc>
              <a:spcBef>
                <a:spcPts val="0"/>
              </a:spcBef>
              <a:spcAft>
                <a:spcPts val="1800"/>
              </a:spcAft>
              <a:buClr>
                <a:srgbClr val="000000"/>
              </a:buClr>
              <a:buSzPts val="1800"/>
              <a:defRPr/>
            </a:pPr>
            <a:r>
              <a:rPr lang="en-US" sz="1800" kern="0" dirty="0">
                <a:solidFill>
                  <a:srgbClr val="000000"/>
                </a:solidFill>
                <a:latin typeface="Libre Franklin"/>
                <a:ea typeface="Libre Franklin"/>
                <a:cs typeface="Libre Franklin"/>
                <a:sym typeface="Libre Franklin"/>
              </a:rPr>
              <a:t>Working Smarter Meeting Map</a:t>
            </a:r>
          </a:p>
          <a:p>
            <a:pPr marL="371474" indent="-285750" defTabSz="685783">
              <a:lnSpc>
                <a:spcPct val="100000"/>
              </a:lnSpc>
              <a:spcBef>
                <a:spcPts val="0"/>
              </a:spcBef>
              <a:spcAft>
                <a:spcPts val="1800"/>
              </a:spcAft>
              <a:buClr>
                <a:srgbClr val="000000"/>
              </a:buClr>
              <a:buSzPts val="1800"/>
              <a:defRPr/>
            </a:pPr>
            <a:r>
              <a:rPr lang="en-US" sz="1800" kern="0" dirty="0">
                <a:solidFill>
                  <a:srgbClr val="000000"/>
                </a:solidFill>
                <a:latin typeface="Libre Franklin"/>
                <a:ea typeface="Libre Franklin"/>
                <a:cs typeface="Libre Franklin"/>
                <a:sym typeface="Libre Franklin"/>
              </a:rPr>
              <a:t>Building Strong Team-Based Leadership Module</a:t>
            </a:r>
          </a:p>
          <a:p>
            <a:pPr marL="371474" indent="-285750" defTabSz="685783">
              <a:lnSpc>
                <a:spcPct val="100000"/>
              </a:lnSpc>
              <a:spcBef>
                <a:spcPts val="0"/>
              </a:spcBef>
              <a:spcAft>
                <a:spcPts val="1800"/>
              </a:spcAft>
              <a:buClr>
                <a:srgbClr val="000000"/>
              </a:buClr>
              <a:buSzPts val="1800"/>
              <a:defRPr/>
            </a:pPr>
            <a:r>
              <a:rPr lang="en-US" sz="1800" kern="0" dirty="0">
                <a:solidFill>
                  <a:srgbClr val="000000"/>
                </a:solidFill>
                <a:latin typeface="Libre Franklin"/>
                <a:ea typeface="Libre Franklin"/>
                <a:cs typeface="Libre Franklin"/>
                <a:sym typeface="Libre Franklin"/>
              </a:rPr>
              <a:t>Exploring Data Trends Worksheet</a:t>
            </a:r>
          </a:p>
          <a:p>
            <a:pPr marL="371474" indent="-285750" defTabSz="685783">
              <a:lnSpc>
                <a:spcPct val="100000"/>
              </a:lnSpc>
              <a:spcBef>
                <a:spcPts val="0"/>
              </a:spcBef>
              <a:spcAft>
                <a:spcPts val="1800"/>
              </a:spcAft>
              <a:buClr>
                <a:srgbClr val="000000"/>
              </a:buClr>
              <a:buSzPts val="1800"/>
              <a:defRPr/>
            </a:pPr>
            <a:r>
              <a:rPr lang="en-US" sz="1800" kern="0" dirty="0">
                <a:solidFill>
                  <a:srgbClr val="000000"/>
                </a:solidFill>
                <a:latin typeface="Libre Franklin"/>
                <a:ea typeface="Libre Franklin"/>
                <a:cs typeface="Libre Franklin"/>
                <a:sym typeface="Libre Franklin"/>
              </a:rPr>
              <a:t>Universal Screener Exploration Worksheet</a:t>
            </a:r>
          </a:p>
          <a:p>
            <a:pPr marL="371474" indent="-285750" defTabSz="685783">
              <a:lnSpc>
                <a:spcPct val="100000"/>
              </a:lnSpc>
              <a:spcBef>
                <a:spcPts val="0"/>
              </a:spcBef>
              <a:spcAft>
                <a:spcPts val="1800"/>
              </a:spcAft>
              <a:buClr>
                <a:srgbClr val="000000"/>
              </a:buClr>
              <a:buSzPts val="1800"/>
              <a:defRPr/>
            </a:pPr>
            <a:r>
              <a:rPr lang="en-US" sz="1800" kern="0" dirty="0">
                <a:solidFill>
                  <a:srgbClr val="000000"/>
                </a:solidFill>
                <a:latin typeface="Libre Franklin"/>
                <a:ea typeface="Libre Franklin"/>
                <a:cs typeface="Libre Franklin"/>
                <a:sym typeface="Libre Franklin"/>
              </a:rPr>
              <a:t>Measurement 101 Handout</a:t>
            </a:r>
          </a:p>
          <a:p>
            <a:pPr>
              <a:lnSpc>
                <a:spcPct val="100000"/>
              </a:lnSpc>
              <a:spcAft>
                <a:spcPts val="1800"/>
              </a:spcAft>
            </a:pPr>
            <a:endParaRPr lang="en-US" sz="1800" dirty="0"/>
          </a:p>
        </p:txBody>
      </p:sp>
      <p:pic>
        <p:nvPicPr>
          <p:cNvPr id="4" name="Google Shape;630;p56" descr="Delaware Positive Behavior Support Project: School Climate &amp; Student Success">
            <a:extLst>
              <a:ext uri="{FF2B5EF4-FFF2-40B4-BE49-F238E27FC236}">
                <a16:creationId xmlns:a16="http://schemas.microsoft.com/office/drawing/2014/main" id="{ED7C2DD8-4A5D-6C3B-A26A-EAF4C1669028}"/>
              </a:ext>
            </a:extLst>
          </p:cNvPr>
          <p:cNvPicPr preferRelativeResize="0"/>
          <p:nvPr/>
        </p:nvPicPr>
        <p:blipFill rotWithShape="1">
          <a:blip r:embed="rId3">
            <a:alphaModFix/>
          </a:blip>
          <a:srcRect l="83869" t="11601" r="1490" b="50704"/>
          <a:stretch/>
        </p:blipFill>
        <p:spPr>
          <a:xfrm>
            <a:off x="1654719" y="4557578"/>
            <a:ext cx="1460742" cy="1057781"/>
          </a:xfrm>
          <a:prstGeom prst="rect">
            <a:avLst/>
          </a:prstGeom>
          <a:noFill/>
          <a:ln w="19050" cap="sq" cmpd="sng">
            <a:solidFill>
              <a:srgbClr val="0070C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5" name="Google Shape;631;p56">
            <a:extLst>
              <a:ext uri="{FF2B5EF4-FFF2-40B4-BE49-F238E27FC236}">
                <a16:creationId xmlns:a16="http://schemas.microsoft.com/office/drawing/2014/main" id="{BCB07361-F518-266D-584B-0E72443BA913}"/>
              </a:ext>
            </a:extLst>
          </p:cNvPr>
          <p:cNvSpPr txBox="1"/>
          <p:nvPr/>
        </p:nvSpPr>
        <p:spPr>
          <a:xfrm>
            <a:off x="3340954" y="4888642"/>
            <a:ext cx="4244268" cy="346226"/>
          </a:xfrm>
          <a:prstGeom prst="rect">
            <a:avLst/>
          </a:prstGeom>
          <a:noFill/>
          <a:ln>
            <a:noFill/>
          </a:ln>
        </p:spPr>
        <p:txBody>
          <a:bodyPr spcFirstLastPara="1" wrap="square" lIns="68569" tIns="68569" rIns="68569" bIns="68569" anchor="t" anchorCtr="0">
            <a:spAutoFit/>
          </a:bodyPr>
          <a:lstStyle/>
          <a:p>
            <a:r>
              <a:rPr lang="en" sz="1350" dirty="0">
                <a:latin typeface="Libre Franklin"/>
                <a:ea typeface="Libre Franklin"/>
                <a:cs typeface="Libre Franklin"/>
                <a:sym typeface="Libre Franklin"/>
              </a:rPr>
              <a:t>https://www.delawarepbs.org/universal-screening/</a:t>
            </a:r>
            <a:endParaRPr sz="1350" dirty="0">
              <a:latin typeface="Libre Franklin"/>
              <a:ea typeface="Libre Franklin"/>
              <a:cs typeface="Libre Franklin"/>
              <a:sym typeface="Libre Franklin"/>
            </a:endParaRPr>
          </a:p>
        </p:txBody>
      </p:sp>
    </p:spTree>
    <p:extLst>
      <p:ext uri="{BB962C8B-B14F-4D97-AF65-F5344CB8AC3E}">
        <p14:creationId xmlns:p14="http://schemas.microsoft.com/office/powerpoint/2010/main" val="2587026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25F-2905-BCC6-BFEC-61D081C08C44}"/>
              </a:ext>
            </a:extLst>
          </p:cNvPr>
          <p:cNvSpPr>
            <a:spLocks noGrp="1"/>
          </p:cNvSpPr>
          <p:nvPr>
            <p:ph type="title"/>
          </p:nvPr>
        </p:nvSpPr>
        <p:spPr>
          <a:xfrm>
            <a:off x="1719471" y="274100"/>
            <a:ext cx="6795880" cy="797749"/>
          </a:xfrm>
        </p:spPr>
        <p:txBody>
          <a:bodyPr/>
          <a:lstStyle/>
          <a:p>
            <a:r>
              <a:rPr lang="en-US" dirty="0"/>
              <a:t>Measurement References </a:t>
            </a:r>
          </a:p>
        </p:txBody>
      </p:sp>
      <p:sp>
        <p:nvSpPr>
          <p:cNvPr id="3" name="Content Placeholder 2">
            <a:extLst>
              <a:ext uri="{FF2B5EF4-FFF2-40B4-BE49-F238E27FC236}">
                <a16:creationId xmlns:a16="http://schemas.microsoft.com/office/drawing/2014/main" id="{3F118451-ECE8-8228-20D2-DBD57FDA86E0}"/>
              </a:ext>
            </a:extLst>
          </p:cNvPr>
          <p:cNvSpPr>
            <a:spLocks noGrp="1"/>
          </p:cNvSpPr>
          <p:nvPr>
            <p:ph idx="1"/>
          </p:nvPr>
        </p:nvSpPr>
        <p:spPr/>
        <p:txBody>
          <a:bodyPr>
            <a:normAutofit/>
          </a:bodyPr>
          <a:lstStyle/>
          <a:p>
            <a:pPr marL="0" indent="0" defTabSz="685783">
              <a:lnSpc>
                <a:spcPct val="100000"/>
              </a:lnSpc>
              <a:spcBef>
                <a:spcPts val="750"/>
              </a:spcBef>
              <a:buClr>
                <a:srgbClr val="000000"/>
              </a:buClr>
              <a:buNone/>
              <a:defRPr/>
            </a:pPr>
            <a:r>
              <a:rPr lang="en-US" sz="1600" kern="0" dirty="0">
                <a:solidFill>
                  <a:srgbClr val="000000"/>
                </a:solidFill>
                <a:latin typeface="Libre Franklin"/>
                <a:ea typeface="Libre Franklin"/>
                <a:cs typeface="Libre Franklin"/>
                <a:sym typeface="Libre Franklin"/>
              </a:rPr>
              <a:t>Frick, P. J., Barry, C. T., &amp; Kamphaus, R. W. (2020). </a:t>
            </a:r>
            <a:r>
              <a:rPr lang="en-US" sz="1600" i="1" kern="0" dirty="0">
                <a:solidFill>
                  <a:srgbClr val="000000"/>
                </a:solidFill>
                <a:latin typeface="Libre Franklin"/>
                <a:ea typeface="Libre Franklin"/>
                <a:cs typeface="Libre Franklin"/>
                <a:sym typeface="Libre Franklin"/>
              </a:rPr>
              <a:t>Clinical assessment of child &amp; adolescent personality &amp; behavior</a:t>
            </a:r>
            <a:r>
              <a:rPr lang="en-US" sz="1600" kern="0" dirty="0">
                <a:solidFill>
                  <a:srgbClr val="000000"/>
                </a:solidFill>
                <a:latin typeface="Libre Franklin"/>
                <a:ea typeface="Libre Franklin"/>
                <a:cs typeface="Libre Franklin"/>
                <a:sym typeface="Libre Franklin"/>
              </a:rPr>
              <a:t> (4th ed.). Springer. </a:t>
            </a:r>
            <a:r>
              <a:rPr lang="en-US" sz="1600" u="sng" kern="0" dirty="0">
                <a:solidFill>
                  <a:srgbClr val="5F5F5F"/>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https://doi.org/10.1007/978-3-030-35695-8</a:t>
            </a:r>
            <a:r>
              <a:rPr lang="en-US" sz="1600" kern="0" dirty="0">
                <a:solidFill>
                  <a:srgbClr val="000000"/>
                </a:solidFill>
                <a:latin typeface="Libre Franklin"/>
                <a:ea typeface="Libre Franklin"/>
                <a:cs typeface="Libre Franklin"/>
                <a:sym typeface="Libre Franklin"/>
              </a:rPr>
              <a:t> </a:t>
            </a:r>
          </a:p>
          <a:p>
            <a:pPr marL="0" indent="0" defTabSz="685783">
              <a:lnSpc>
                <a:spcPct val="100000"/>
              </a:lnSpc>
              <a:spcBef>
                <a:spcPts val="750"/>
              </a:spcBef>
              <a:buClr>
                <a:srgbClr val="000000"/>
              </a:buClr>
              <a:buNone/>
              <a:defRPr/>
            </a:pPr>
            <a:endParaRPr lang="en-US" sz="1600" kern="0" dirty="0">
              <a:solidFill>
                <a:srgbClr val="000000"/>
              </a:solidFill>
              <a:latin typeface="Libre Franklin"/>
              <a:ea typeface="Libre Franklin"/>
              <a:cs typeface="Libre Franklin"/>
              <a:sym typeface="Libre Franklin"/>
            </a:endParaRPr>
          </a:p>
          <a:p>
            <a:pPr marL="0" indent="0" defTabSz="685783">
              <a:lnSpc>
                <a:spcPct val="100000"/>
              </a:lnSpc>
              <a:spcBef>
                <a:spcPts val="750"/>
              </a:spcBef>
              <a:buClr>
                <a:srgbClr val="000000"/>
              </a:buClr>
              <a:buNone/>
              <a:defRPr/>
            </a:pPr>
            <a:r>
              <a:rPr lang="en-US" sz="1600" kern="0" dirty="0">
                <a:solidFill>
                  <a:srgbClr val="000000"/>
                </a:solidFill>
                <a:latin typeface="Libre Franklin"/>
                <a:ea typeface="Libre Franklin"/>
                <a:cs typeface="Libre Franklin"/>
                <a:sym typeface="Libre Franklin"/>
              </a:rPr>
              <a:t>Glover, T. A., &amp; Albers, C. A. (2007). Considerations for evaluating universal screening assessments. </a:t>
            </a:r>
            <a:r>
              <a:rPr lang="en-US" sz="1600" i="1" kern="0" dirty="0">
                <a:solidFill>
                  <a:srgbClr val="000000"/>
                </a:solidFill>
                <a:latin typeface="Libre Franklin"/>
                <a:ea typeface="Libre Franklin"/>
                <a:cs typeface="Libre Franklin"/>
                <a:sym typeface="Libre Franklin"/>
              </a:rPr>
              <a:t>Journal of School Psychology</a:t>
            </a:r>
            <a:r>
              <a:rPr lang="en-US" sz="1600" kern="0" dirty="0">
                <a:solidFill>
                  <a:srgbClr val="000000"/>
                </a:solidFill>
                <a:latin typeface="Libre Franklin"/>
                <a:ea typeface="Libre Franklin"/>
                <a:cs typeface="Libre Franklin"/>
                <a:sym typeface="Libre Franklin"/>
              </a:rPr>
              <a:t>, </a:t>
            </a:r>
            <a:r>
              <a:rPr lang="en-US" sz="1600" i="1" kern="0" dirty="0">
                <a:solidFill>
                  <a:srgbClr val="000000"/>
                </a:solidFill>
                <a:latin typeface="Libre Franklin"/>
                <a:ea typeface="Libre Franklin"/>
                <a:cs typeface="Libre Franklin"/>
                <a:sym typeface="Libre Franklin"/>
              </a:rPr>
              <a:t>45</a:t>
            </a:r>
            <a:r>
              <a:rPr lang="en-US" sz="1600" kern="0" dirty="0">
                <a:solidFill>
                  <a:srgbClr val="000000"/>
                </a:solidFill>
                <a:latin typeface="Libre Franklin"/>
                <a:ea typeface="Libre Franklin"/>
                <a:cs typeface="Libre Franklin"/>
                <a:sym typeface="Libre Franklin"/>
              </a:rPr>
              <a:t>(2), 117–135. </a:t>
            </a:r>
            <a:r>
              <a:rPr lang="en-US" sz="1600" u="sng" kern="0" dirty="0">
                <a:solidFill>
                  <a:srgbClr val="5F5F5F"/>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https://doi.org/10.1016/j.jsp.2006.05.005</a:t>
            </a:r>
            <a:r>
              <a:rPr lang="en-US" sz="1600" kern="0" dirty="0">
                <a:solidFill>
                  <a:srgbClr val="000000"/>
                </a:solidFill>
                <a:latin typeface="Libre Franklin"/>
                <a:ea typeface="Libre Franklin"/>
                <a:cs typeface="Libre Franklin"/>
                <a:sym typeface="Libre Franklin"/>
              </a:rPr>
              <a:t> </a:t>
            </a:r>
          </a:p>
          <a:p>
            <a:pPr marL="0" indent="0" defTabSz="685783">
              <a:lnSpc>
                <a:spcPct val="100000"/>
              </a:lnSpc>
              <a:spcBef>
                <a:spcPts val="750"/>
              </a:spcBef>
              <a:buClr>
                <a:srgbClr val="000000"/>
              </a:buClr>
              <a:buNone/>
              <a:defRPr/>
            </a:pPr>
            <a:endParaRPr lang="en-US" sz="1600" kern="0" dirty="0">
              <a:solidFill>
                <a:srgbClr val="000000"/>
              </a:solidFill>
              <a:latin typeface="Libre Franklin"/>
              <a:ea typeface="Libre Franklin"/>
              <a:cs typeface="Libre Franklin"/>
              <a:sym typeface="Libre Franklin"/>
            </a:endParaRPr>
          </a:p>
          <a:p>
            <a:pPr marL="0" indent="0" defTabSz="685783">
              <a:lnSpc>
                <a:spcPct val="100000"/>
              </a:lnSpc>
              <a:spcBef>
                <a:spcPts val="750"/>
              </a:spcBef>
              <a:buClr>
                <a:srgbClr val="000000"/>
              </a:buClr>
              <a:buNone/>
              <a:defRPr/>
            </a:pPr>
            <a:r>
              <a:rPr lang="en-US" sz="1600" kern="0" dirty="0">
                <a:solidFill>
                  <a:srgbClr val="000000"/>
                </a:solidFill>
                <a:latin typeface="Libre Franklin"/>
                <a:ea typeface="Libre Franklin"/>
                <a:cs typeface="Libre Franklin"/>
                <a:sym typeface="Libre Franklin"/>
              </a:rPr>
              <a:t>Gokiert, R. J., Georgis, R., Tremblay, M., Krishnan, V., Vandenberghe, C., &amp; Lee, C. (2014). Evaluating the adequacy of social-emotional measures in early childhood. </a:t>
            </a:r>
            <a:r>
              <a:rPr lang="en-US" sz="1600" i="1" kern="0" dirty="0">
                <a:solidFill>
                  <a:srgbClr val="000000"/>
                </a:solidFill>
                <a:latin typeface="Libre Franklin"/>
                <a:ea typeface="Libre Franklin"/>
                <a:cs typeface="Libre Franklin"/>
                <a:sym typeface="Libre Franklin"/>
              </a:rPr>
              <a:t>Journal of Psychoeducational Assessment</a:t>
            </a:r>
            <a:r>
              <a:rPr lang="en-US" sz="1600" kern="0" dirty="0">
                <a:solidFill>
                  <a:srgbClr val="000000"/>
                </a:solidFill>
                <a:latin typeface="Libre Franklin"/>
                <a:ea typeface="Libre Franklin"/>
                <a:cs typeface="Libre Franklin"/>
                <a:sym typeface="Libre Franklin"/>
              </a:rPr>
              <a:t>, </a:t>
            </a:r>
            <a:r>
              <a:rPr lang="en-US" sz="1600" i="1" kern="0" dirty="0">
                <a:solidFill>
                  <a:srgbClr val="000000"/>
                </a:solidFill>
                <a:latin typeface="Libre Franklin"/>
                <a:ea typeface="Libre Franklin"/>
                <a:cs typeface="Libre Franklin"/>
                <a:sym typeface="Libre Franklin"/>
              </a:rPr>
              <a:t>32</a:t>
            </a:r>
            <a:r>
              <a:rPr lang="en-US" sz="1600" kern="0" dirty="0">
                <a:solidFill>
                  <a:srgbClr val="000000"/>
                </a:solidFill>
                <a:latin typeface="Libre Franklin"/>
                <a:ea typeface="Libre Franklin"/>
                <a:cs typeface="Libre Franklin"/>
                <a:sym typeface="Libre Franklin"/>
              </a:rPr>
              <a:t>(5), 441–454. </a:t>
            </a:r>
            <a:r>
              <a:rPr lang="en-US" sz="1600" u="sng" kern="0" dirty="0">
                <a:solidFill>
                  <a:srgbClr val="5F5F5F"/>
                </a:solidFill>
                <a:latin typeface="Libre Franklin"/>
                <a:ea typeface="Libre Franklin"/>
                <a:cs typeface="Libre Franklin"/>
                <a:sym typeface="Libre Franklin"/>
                <a:hlinkClick r:id="rId5">
                  <a:extLst>
                    <a:ext uri="{A12FA001-AC4F-418D-AE19-62706E023703}">
                      <ahyp:hlinkClr xmlns:ahyp="http://schemas.microsoft.com/office/drawing/2018/hyperlinkcolor" val="tx"/>
                    </a:ext>
                  </a:extLst>
                </a:hlinkClick>
              </a:rPr>
              <a:t>https://doi.org/10.1177%2F0734282913516718</a:t>
            </a:r>
            <a:endParaRPr lang="en-US" sz="1600" kern="0" dirty="0">
              <a:solidFill>
                <a:srgbClr val="000000"/>
              </a:solidFill>
              <a:latin typeface="Libre Franklin"/>
              <a:ea typeface="Libre Franklin"/>
              <a:cs typeface="Libre Franklin"/>
              <a:sym typeface="Libre Franklin"/>
            </a:endParaRPr>
          </a:p>
          <a:p>
            <a:pPr marL="0" indent="0" defTabSz="685783">
              <a:lnSpc>
                <a:spcPct val="100000"/>
              </a:lnSpc>
              <a:spcBef>
                <a:spcPts val="0"/>
              </a:spcBef>
              <a:buClr>
                <a:srgbClr val="000000"/>
              </a:buClr>
              <a:buNone/>
              <a:defRPr/>
            </a:pPr>
            <a:endParaRPr lang="en-US" sz="1600" kern="0" dirty="0">
              <a:solidFill>
                <a:srgbClr val="000000"/>
              </a:solidFill>
              <a:latin typeface="Libre Franklin"/>
              <a:ea typeface="Libre Franklin"/>
              <a:cs typeface="Libre Franklin"/>
              <a:sym typeface="Libre Franklin"/>
            </a:endParaRPr>
          </a:p>
          <a:p>
            <a:pPr>
              <a:lnSpc>
                <a:spcPct val="100000"/>
              </a:lnSpc>
            </a:pPr>
            <a:endParaRPr lang="en-US" sz="1600" dirty="0"/>
          </a:p>
        </p:txBody>
      </p:sp>
    </p:spTree>
    <p:extLst>
      <p:ext uri="{BB962C8B-B14F-4D97-AF65-F5344CB8AC3E}">
        <p14:creationId xmlns:p14="http://schemas.microsoft.com/office/powerpoint/2010/main" val="182377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50" name="Google Shape;150;p18"/>
          <p:cNvSpPr txBox="1"/>
          <p:nvPr/>
        </p:nvSpPr>
        <p:spPr>
          <a:xfrm>
            <a:off x="649500" y="1440002"/>
            <a:ext cx="7845000" cy="2673028"/>
          </a:xfrm>
          <a:prstGeom prst="rect">
            <a:avLst/>
          </a:prstGeom>
          <a:noFill/>
          <a:ln>
            <a:noFill/>
          </a:ln>
        </p:spPr>
        <p:txBody>
          <a:bodyPr spcFirstLastPara="1" wrap="square" lIns="68575" tIns="68575" rIns="68575" bIns="68575" anchor="t" anchorCtr="0">
            <a:noAutofit/>
          </a:bodyPr>
          <a:lstStyle/>
          <a:p>
            <a:r>
              <a:rPr lang="en" dirty="0">
                <a:solidFill>
                  <a:schemeClr val="dk1"/>
                </a:solidFill>
                <a:latin typeface="Libre Franklin"/>
                <a:ea typeface="Libre Franklin"/>
                <a:cs typeface="Libre Franklin"/>
                <a:sym typeface="Libre Franklin"/>
              </a:rPr>
              <a:t>Key Webinars in this Series:</a:t>
            </a:r>
          </a:p>
          <a:p>
            <a:endParaRPr lang="en" dirty="0">
              <a:solidFill>
                <a:schemeClr val="dk1"/>
              </a:solidFill>
              <a:latin typeface="Libre Franklin"/>
              <a:ea typeface="Libre Franklin"/>
              <a:cs typeface="Libre Franklin"/>
              <a:sym typeface="Libre Franklin"/>
            </a:endParaRPr>
          </a:p>
          <a:p>
            <a:pPr marL="285750" indent="-285750">
              <a:buFont typeface="Arial" panose="020B0604020202020204" pitchFamily="34" charset="0"/>
              <a:buChar char="•"/>
            </a:pPr>
            <a:r>
              <a:rPr lang="en" dirty="0">
                <a:solidFill>
                  <a:schemeClr val="dk1"/>
                </a:solidFill>
                <a:latin typeface="Libre Franklin"/>
                <a:ea typeface="Libre Franklin"/>
                <a:cs typeface="Libre Franklin"/>
                <a:sym typeface="Libre Franklin"/>
              </a:rPr>
              <a:t>Webinar 1:  introduction</a:t>
            </a:r>
          </a:p>
          <a:p>
            <a:pPr marL="285750" indent="-285750">
              <a:buFont typeface="Wingdings" pitchFamily="2" charset="2"/>
              <a:buChar char="ü"/>
            </a:pPr>
            <a:r>
              <a:rPr lang="en" dirty="0">
                <a:solidFill>
                  <a:schemeClr val="dk1"/>
                </a:solidFill>
                <a:highlight>
                  <a:schemeClr val="lt1"/>
                </a:highlight>
                <a:latin typeface="Libre Franklin"/>
                <a:ea typeface="Libre Franklin"/>
                <a:cs typeface="Libre Franklin"/>
                <a:sym typeface="Libre Franklin"/>
              </a:rPr>
              <a:t>Webinar 2:  universal SEB screener selection</a:t>
            </a:r>
          </a:p>
          <a:p>
            <a:pPr marL="285750" indent="-285750">
              <a:buFont typeface="Arial" panose="020B0604020202020204" pitchFamily="34" charset="0"/>
              <a:buChar char="•"/>
            </a:pPr>
            <a:r>
              <a:rPr lang="en" dirty="0">
                <a:solidFill>
                  <a:schemeClr val="dk1"/>
                </a:solidFill>
                <a:latin typeface="Libre Franklin"/>
                <a:ea typeface="Libre Franklin"/>
                <a:cs typeface="Libre Franklin"/>
                <a:sym typeface="Libre Franklin"/>
              </a:rPr>
              <a:t>Webinar 3:  universal screening readiness, resource mapping, gap analysis</a:t>
            </a:r>
          </a:p>
          <a:p>
            <a:pPr marL="285750" indent="-285750">
              <a:buFont typeface="Arial" panose="020B0604020202020204" pitchFamily="34" charset="0"/>
              <a:buChar char="•"/>
            </a:pPr>
            <a:r>
              <a:rPr lang="en" dirty="0">
                <a:solidFill>
                  <a:schemeClr val="dk1"/>
                </a:solidFill>
                <a:latin typeface="Libre Franklin"/>
                <a:ea typeface="Libre Franklin"/>
                <a:cs typeface="Libre Franklin"/>
                <a:sym typeface="Libre Franklin"/>
              </a:rPr>
              <a:t>Webinar 4:  parental consent, action planning and gaining stakeholder buy in</a:t>
            </a:r>
          </a:p>
          <a:p>
            <a:pPr marL="285750" indent="-285750">
              <a:buFont typeface="Arial" panose="020B0604020202020204" pitchFamily="34" charset="0"/>
              <a:buChar char="•"/>
            </a:pPr>
            <a:r>
              <a:rPr lang="en" dirty="0">
                <a:solidFill>
                  <a:schemeClr val="dk1"/>
                </a:solidFill>
                <a:latin typeface="Libre Franklin"/>
                <a:ea typeface="Libre Franklin"/>
                <a:cs typeface="Libre Franklin"/>
                <a:sym typeface="Libre Franklin"/>
              </a:rPr>
              <a:t>Webinar 5:  data-based decision making</a:t>
            </a:r>
          </a:p>
          <a:p>
            <a:pPr marL="285750" indent="-285750">
              <a:buFont typeface="Arial" panose="020B0604020202020204" pitchFamily="34" charset="0"/>
              <a:buChar char="•"/>
            </a:pPr>
            <a:endParaRPr lang="en" dirty="0">
              <a:solidFill>
                <a:schemeClr val="dk1"/>
              </a:solidFill>
              <a:latin typeface="Libre Franklin"/>
              <a:ea typeface="Libre Franklin"/>
              <a:cs typeface="Libre Franklin"/>
              <a:sym typeface="Libre Franklin"/>
            </a:endParaRPr>
          </a:p>
          <a:p>
            <a:r>
              <a:rPr lang="en" dirty="0">
                <a:solidFill>
                  <a:schemeClr val="dk1"/>
                </a:solidFill>
                <a:latin typeface="Libre Franklin"/>
                <a:ea typeface="Libre Franklin"/>
                <a:cs typeface="Libre Franklin"/>
                <a:sym typeface="Libre Franklin"/>
              </a:rPr>
              <a:t>Bonus Content for Enhanced Learning:</a:t>
            </a:r>
            <a:br>
              <a:rPr lang="en" dirty="0">
                <a:solidFill>
                  <a:schemeClr val="dk1"/>
                </a:solidFill>
                <a:latin typeface="Libre Franklin"/>
                <a:ea typeface="Libre Franklin"/>
                <a:cs typeface="Libre Franklin"/>
                <a:sym typeface="Libre Franklin"/>
              </a:rPr>
            </a:br>
            <a:endParaRPr lang="en" dirty="0">
              <a:solidFill>
                <a:schemeClr val="dk1"/>
              </a:solidFill>
              <a:latin typeface="Libre Franklin"/>
              <a:ea typeface="Libre Franklin"/>
              <a:cs typeface="Libre Franklin"/>
              <a:sym typeface="Libre Franklin"/>
            </a:endParaRPr>
          </a:p>
          <a:p>
            <a:pPr marL="742950" lvl="1" indent="-285750">
              <a:buFont typeface="Arial" panose="020B0604020202020204" pitchFamily="34" charset="0"/>
              <a:buChar char="•"/>
            </a:pPr>
            <a:r>
              <a:rPr lang="en" dirty="0">
                <a:solidFill>
                  <a:schemeClr val="dk1"/>
                </a:solidFill>
                <a:latin typeface="Libre Franklin"/>
                <a:ea typeface="Libre Franklin"/>
                <a:cs typeface="Libre Franklin"/>
                <a:sym typeface="Libre Franklin"/>
              </a:rPr>
              <a:t>Webinar 1 bonus content:  Top Ten Questions about Universal Screening</a:t>
            </a:r>
          </a:p>
          <a:p>
            <a:pPr marL="742950" lvl="1" indent="-285750">
              <a:buFont typeface="Arial" panose="020B0604020202020204" pitchFamily="34" charset="0"/>
              <a:buChar char="•"/>
            </a:pPr>
            <a:r>
              <a:rPr lang="en" dirty="0">
                <a:solidFill>
                  <a:schemeClr val="dk1"/>
                </a:solidFill>
                <a:highlight>
                  <a:schemeClr val="lt1"/>
                </a:highlight>
                <a:latin typeface="Libre Franklin"/>
                <a:ea typeface="Libre Franklin"/>
                <a:cs typeface="Libre Franklin"/>
                <a:sym typeface="Libre Franklin"/>
              </a:rPr>
              <a:t>Webinar 2 bonus content:  a review of select SEB screening tools</a:t>
            </a:r>
          </a:p>
          <a:p>
            <a:pPr marL="285750" indent="-285750">
              <a:buFont typeface="Arial" panose="020B0604020202020204" pitchFamily="34" charset="0"/>
              <a:buChar char="•"/>
            </a:pPr>
            <a:endParaRPr sz="1600" dirty="0">
              <a:solidFill>
                <a:schemeClr val="dk1"/>
              </a:solidFill>
              <a:latin typeface="Libre Franklin"/>
              <a:ea typeface="Libre Franklin"/>
              <a:cs typeface="Libre Franklin"/>
              <a:sym typeface="Libre Franklin"/>
            </a:endParaRPr>
          </a:p>
        </p:txBody>
      </p:sp>
      <p:sp>
        <p:nvSpPr>
          <p:cNvPr id="2" name="Title 1">
            <a:extLst>
              <a:ext uri="{FF2B5EF4-FFF2-40B4-BE49-F238E27FC236}">
                <a16:creationId xmlns:a16="http://schemas.microsoft.com/office/drawing/2014/main" id="{0959C9E6-1F64-41F1-1BA6-61068A01E036}"/>
              </a:ext>
            </a:extLst>
          </p:cNvPr>
          <p:cNvSpPr>
            <a:spLocks noGrp="1"/>
          </p:cNvSpPr>
          <p:nvPr>
            <p:ph type="title"/>
          </p:nvPr>
        </p:nvSpPr>
        <p:spPr/>
        <p:txBody>
          <a:bodyPr/>
          <a:lstStyle/>
          <a:p>
            <a:r>
              <a:rPr lang="en-US" dirty="0"/>
              <a:t>Installing a Universal SEB Screener Series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CE47-679E-8D66-26E3-451A72E249B2}"/>
              </a:ext>
            </a:extLst>
          </p:cNvPr>
          <p:cNvSpPr>
            <a:spLocks noGrp="1"/>
          </p:cNvSpPr>
          <p:nvPr>
            <p:ph type="title"/>
          </p:nvPr>
        </p:nvSpPr>
        <p:spPr>
          <a:xfrm>
            <a:off x="1614488" y="24714"/>
            <a:ext cx="7529512" cy="1285103"/>
          </a:xfrm>
        </p:spPr>
        <p:txBody>
          <a:bodyPr>
            <a:noAutofit/>
          </a:bodyPr>
          <a:lstStyle/>
          <a:p>
            <a:r>
              <a:rPr lang="en" sz="3600" dirty="0">
                <a:solidFill>
                  <a:schemeClr val="lt1"/>
                </a:solidFill>
                <a:ea typeface="Calibri"/>
                <a:cs typeface="Calibri"/>
                <a:sym typeface="Calibri"/>
              </a:rPr>
              <a:t>Universal Screener Installation Action Steps</a:t>
            </a:r>
            <a:endParaRPr lang="en-US" sz="3600" dirty="0"/>
          </a:p>
        </p:txBody>
      </p:sp>
      <p:sp>
        <p:nvSpPr>
          <p:cNvPr id="3" name="Content Placeholder 2">
            <a:extLst>
              <a:ext uri="{FF2B5EF4-FFF2-40B4-BE49-F238E27FC236}">
                <a16:creationId xmlns:a16="http://schemas.microsoft.com/office/drawing/2014/main" id="{80195F72-DE7D-714A-C43C-1AA0D797A9BA}"/>
              </a:ext>
            </a:extLst>
          </p:cNvPr>
          <p:cNvSpPr>
            <a:spLocks noGrp="1"/>
          </p:cNvSpPr>
          <p:nvPr>
            <p:ph idx="1"/>
          </p:nvPr>
        </p:nvSpPr>
        <p:spPr>
          <a:xfrm>
            <a:off x="685800" y="1502979"/>
            <a:ext cx="7772400" cy="4845269"/>
          </a:xfrm>
        </p:spPr>
        <p:txBody>
          <a:bodyPr>
            <a:normAutofit lnSpcReduction="10000"/>
          </a:bodyPr>
          <a:lstStyle/>
          <a:p>
            <a:pPr marL="519113" indent="-423863">
              <a:lnSpc>
                <a:spcPct val="120000"/>
              </a:lnSpc>
              <a:spcBef>
                <a:spcPts val="375"/>
              </a:spcBef>
              <a:buClr>
                <a:schemeClr val="dk1"/>
              </a:buClr>
              <a:buSzPct val="100000"/>
              <a:buFont typeface="Calibri"/>
              <a:buAutoNum type="arabicPeriod"/>
            </a:pPr>
            <a:r>
              <a:rPr lang="en-US" sz="1600" dirty="0">
                <a:solidFill>
                  <a:schemeClr val="dk1"/>
                </a:solidFill>
                <a:highlight>
                  <a:schemeClr val="lt1"/>
                </a:highlight>
                <a:ea typeface="Calibri"/>
                <a:cs typeface="Calibri"/>
                <a:sym typeface="Calibri"/>
              </a:rPr>
              <a:t>Learn about comprehensive screening in the context of MTSS</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highlight>
                  <a:srgbClr val="FFF2CC"/>
                </a:highlight>
                <a:ea typeface="Calibri"/>
                <a:cs typeface="Calibri"/>
                <a:sym typeface="Calibri"/>
              </a:rPr>
              <a:t>Establish a district implementation team  </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highlight>
                  <a:srgbClr val="FFF2CC"/>
                </a:highlight>
                <a:ea typeface="Calibri"/>
                <a:cs typeface="Calibri"/>
                <a:sym typeface="Calibri"/>
              </a:rPr>
              <a:t>Complete tool selection process</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ea typeface="Calibri"/>
                <a:cs typeface="Calibri"/>
                <a:sym typeface="Calibri"/>
              </a:rPr>
              <a:t>Determine readiness criteria (e.g., high level of DBDM or high fidelity to PBIS implementation) and select schools to participate</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ea typeface="Calibri"/>
                <a:cs typeface="Calibri"/>
                <a:sym typeface="Calibri"/>
              </a:rPr>
              <a:t>Organize school team(s) to support screening work</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ea typeface="Calibri"/>
                <a:cs typeface="Calibri"/>
                <a:sym typeface="Calibri"/>
              </a:rPr>
              <a:t>Complete resource map and gap analysis with each school</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ea typeface="Calibri"/>
                <a:cs typeface="Calibri"/>
                <a:sym typeface="Calibri"/>
              </a:rPr>
              <a:t>Confirm that each school has adequate SEB supports</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ea typeface="Calibri"/>
                <a:cs typeface="Calibri"/>
                <a:sym typeface="Calibri"/>
              </a:rPr>
              <a:t>Introduce screening initiative to school community</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ea typeface="Calibri"/>
                <a:cs typeface="Calibri"/>
                <a:sym typeface="Calibri"/>
              </a:rPr>
              <a:t>Consult with legal team about consent/finalize consent forms</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ea typeface="Calibri"/>
                <a:cs typeface="Calibri"/>
                <a:sym typeface="Calibri"/>
              </a:rPr>
              <a:t>Train/coach teachers to administer</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ea typeface="Calibri"/>
                <a:cs typeface="Calibri"/>
                <a:sym typeface="Calibri"/>
              </a:rPr>
              <a:t>Conduct screening (2 or 3 times)</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ea typeface="Calibri"/>
                <a:cs typeface="Calibri"/>
                <a:sym typeface="Calibri"/>
              </a:rPr>
              <a:t>Create data reports</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ea typeface="Calibri"/>
                <a:cs typeface="Calibri"/>
                <a:sym typeface="Calibri"/>
              </a:rPr>
              <a:t> Prioritize needs and act on data</a:t>
            </a:r>
          </a:p>
          <a:p>
            <a:pPr marL="519113" indent="-423863">
              <a:lnSpc>
                <a:spcPct val="120000"/>
              </a:lnSpc>
              <a:spcBef>
                <a:spcPts val="375"/>
              </a:spcBef>
              <a:buClr>
                <a:schemeClr val="dk1"/>
              </a:buClr>
              <a:buSzPct val="100000"/>
              <a:buFont typeface="Calibri"/>
              <a:buAutoNum type="arabicPeriod"/>
            </a:pPr>
            <a:r>
              <a:rPr lang="en-US" sz="1600" dirty="0">
                <a:solidFill>
                  <a:schemeClr val="dk1"/>
                </a:solidFill>
                <a:ea typeface="Calibri"/>
                <a:cs typeface="Calibri"/>
                <a:sym typeface="Calibri"/>
              </a:rPr>
              <a:t> Evaluate your screener implementation</a:t>
            </a:r>
            <a:endParaRPr lang="en-US" sz="1600" dirty="0"/>
          </a:p>
        </p:txBody>
      </p:sp>
    </p:spTree>
    <p:extLst>
      <p:ext uri="{BB962C8B-B14F-4D97-AF65-F5344CB8AC3E}">
        <p14:creationId xmlns:p14="http://schemas.microsoft.com/office/powerpoint/2010/main" val="358110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8F661-CEE4-FA34-FE93-03A9E0E3D9F0}"/>
              </a:ext>
            </a:extLst>
          </p:cNvPr>
          <p:cNvSpPr>
            <a:spLocks noGrp="1"/>
          </p:cNvSpPr>
          <p:nvPr>
            <p:ph type="title" idx="4294967295"/>
          </p:nvPr>
        </p:nvSpPr>
        <p:spPr>
          <a:xfrm>
            <a:off x="1614488" y="2827338"/>
            <a:ext cx="5915025" cy="169523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514325" rtl="0" eaLnBrk="1" fontAlgn="auto" latinLnBrk="0" hangingPunct="1">
              <a:lnSpc>
                <a:spcPct val="100000"/>
              </a:lnSpc>
              <a:spcBef>
                <a:spcPts val="563"/>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Libre Franklin" pitchFamily="2" charset="0"/>
                <a:ea typeface="+mn-ea"/>
                <a:cs typeface="+mn-cs"/>
              </a:rPr>
              <a:t>1.  Establish a district implementation team</a:t>
            </a:r>
          </a:p>
        </p:txBody>
      </p:sp>
    </p:spTree>
    <p:extLst>
      <p:ext uri="{BB962C8B-B14F-4D97-AF65-F5344CB8AC3E}">
        <p14:creationId xmlns:p14="http://schemas.microsoft.com/office/powerpoint/2010/main" val="147822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420F-BF09-D68C-F683-4B87D1CEBCE6}"/>
              </a:ext>
            </a:extLst>
          </p:cNvPr>
          <p:cNvSpPr>
            <a:spLocks noGrp="1"/>
          </p:cNvSpPr>
          <p:nvPr>
            <p:ph type="title"/>
          </p:nvPr>
        </p:nvSpPr>
        <p:spPr>
          <a:xfrm>
            <a:off x="1719471" y="286457"/>
            <a:ext cx="6795880" cy="797749"/>
          </a:xfrm>
        </p:spPr>
        <p:txBody>
          <a:bodyPr/>
          <a:lstStyle/>
          <a:p>
            <a:r>
              <a:rPr lang="en-US" dirty="0"/>
              <a:t>Implementation Teams</a:t>
            </a:r>
          </a:p>
        </p:txBody>
      </p:sp>
      <p:sp>
        <p:nvSpPr>
          <p:cNvPr id="3" name="Content Placeholder 2">
            <a:extLst>
              <a:ext uri="{FF2B5EF4-FFF2-40B4-BE49-F238E27FC236}">
                <a16:creationId xmlns:a16="http://schemas.microsoft.com/office/drawing/2014/main" id="{D10DD0D2-EF48-0F44-3FEA-7B11146367A8}"/>
              </a:ext>
            </a:extLst>
          </p:cNvPr>
          <p:cNvSpPr>
            <a:spLocks noGrp="1"/>
          </p:cNvSpPr>
          <p:nvPr>
            <p:ph idx="1"/>
          </p:nvPr>
        </p:nvSpPr>
        <p:spPr>
          <a:xfrm>
            <a:off x="735724" y="1758927"/>
            <a:ext cx="7378262" cy="4431807"/>
          </a:xfrm>
        </p:spPr>
        <p:txBody>
          <a:bodyPr>
            <a:normAutofit/>
          </a:bodyPr>
          <a:lstStyle/>
          <a:p>
            <a:pPr marL="0" indent="0">
              <a:lnSpc>
                <a:spcPct val="100000"/>
              </a:lnSpc>
              <a:spcBef>
                <a:spcPts val="0"/>
              </a:spcBef>
              <a:spcAft>
                <a:spcPts val="1200"/>
              </a:spcAft>
              <a:buNone/>
            </a:pPr>
            <a:r>
              <a:rPr lang="en-US" sz="2000" dirty="0">
                <a:solidFill>
                  <a:schemeClr val="dk1"/>
                </a:solidFill>
                <a:latin typeface="Libre Franklin"/>
                <a:ea typeface="Libre Franklin"/>
                <a:cs typeface="Libre Franklin"/>
                <a:sym typeface="Libre Franklin"/>
              </a:rPr>
              <a:t>“A group of stakeholders that oversees, attends to, and is accountable for key functions of innovation selection, implementation, and improvement related to an evidence-based practice or program.”</a:t>
            </a:r>
            <a:br>
              <a:rPr lang="en-US" sz="2000" dirty="0">
                <a:solidFill>
                  <a:schemeClr val="dk1"/>
                </a:solidFill>
                <a:latin typeface="Libre Franklin"/>
                <a:ea typeface="Libre Franklin"/>
                <a:cs typeface="Libre Franklin"/>
                <a:sym typeface="Libre Franklin"/>
              </a:rPr>
            </a:br>
            <a:endParaRPr lang="en-US" sz="2000" dirty="0">
              <a:solidFill>
                <a:schemeClr val="dk1"/>
              </a:solidFill>
              <a:latin typeface="Libre Franklin"/>
              <a:ea typeface="Libre Franklin"/>
              <a:cs typeface="Libre Franklin"/>
              <a:sym typeface="Libre Franklin"/>
            </a:endParaRPr>
          </a:p>
          <a:p>
            <a:pPr marL="0" indent="0">
              <a:lnSpc>
                <a:spcPct val="100000"/>
              </a:lnSpc>
              <a:spcBef>
                <a:spcPts val="0"/>
              </a:spcBef>
              <a:spcAft>
                <a:spcPts val="1200"/>
              </a:spcAft>
              <a:buNone/>
            </a:pPr>
            <a:r>
              <a:rPr lang="en-US" sz="2000" dirty="0">
                <a:solidFill>
                  <a:schemeClr val="dk1"/>
                </a:solidFill>
                <a:latin typeface="Libre Franklin"/>
                <a:ea typeface="Libre Franklin"/>
                <a:cs typeface="Libre Franklin"/>
                <a:sym typeface="Libre Franklin"/>
              </a:rPr>
              <a:t>3 functions:</a:t>
            </a:r>
          </a:p>
          <a:p>
            <a:pPr marL="685791" lvl="1" indent="-342900">
              <a:lnSpc>
                <a:spcPct val="100000"/>
              </a:lnSpc>
              <a:spcBef>
                <a:spcPts val="0"/>
              </a:spcBef>
              <a:spcAft>
                <a:spcPts val="1200"/>
              </a:spcAft>
              <a:buClr>
                <a:schemeClr val="dk1"/>
              </a:buClr>
              <a:buSzPct val="85000"/>
              <a:buFont typeface="Arial" panose="020B0604020202020204" pitchFamily="34" charset="0"/>
              <a:buChar char="●"/>
            </a:pPr>
            <a:r>
              <a:rPr lang="en-US" sz="2000" i="1" dirty="0">
                <a:solidFill>
                  <a:schemeClr val="dk1"/>
                </a:solidFill>
                <a:latin typeface="Libre Franklin"/>
                <a:ea typeface="Libre Franklin"/>
                <a:cs typeface="Libre Franklin"/>
                <a:sym typeface="Libre Franklin"/>
              </a:rPr>
              <a:t>Ensure implementation</a:t>
            </a:r>
          </a:p>
          <a:p>
            <a:pPr marL="685791" lvl="1" indent="-342900">
              <a:lnSpc>
                <a:spcPct val="100000"/>
              </a:lnSpc>
              <a:spcBef>
                <a:spcPts val="0"/>
              </a:spcBef>
              <a:spcAft>
                <a:spcPts val="1200"/>
              </a:spcAft>
              <a:buClr>
                <a:schemeClr val="dk1"/>
              </a:buClr>
              <a:buSzPct val="85000"/>
              <a:buFont typeface="Arial" panose="020B0604020202020204" pitchFamily="34" charset="0"/>
              <a:buChar char="●"/>
            </a:pPr>
            <a:r>
              <a:rPr lang="en-US" sz="2000" i="1" dirty="0">
                <a:solidFill>
                  <a:schemeClr val="dk1"/>
                </a:solidFill>
                <a:latin typeface="Libre Franklin"/>
                <a:ea typeface="Libre Franklin"/>
                <a:cs typeface="Libre Franklin"/>
                <a:sym typeface="Libre Franklin"/>
              </a:rPr>
              <a:t>Engage the community</a:t>
            </a:r>
          </a:p>
          <a:p>
            <a:pPr marL="685791" lvl="1" indent="-342900">
              <a:lnSpc>
                <a:spcPct val="100000"/>
              </a:lnSpc>
              <a:spcBef>
                <a:spcPts val="0"/>
              </a:spcBef>
              <a:spcAft>
                <a:spcPts val="1200"/>
              </a:spcAft>
              <a:buClr>
                <a:schemeClr val="dk1"/>
              </a:buClr>
              <a:buSzPct val="85000"/>
              <a:buFont typeface="Arial" panose="020B0604020202020204" pitchFamily="34" charset="0"/>
              <a:buChar char="●"/>
            </a:pPr>
            <a:r>
              <a:rPr lang="en-US" sz="2000" i="1" dirty="0">
                <a:solidFill>
                  <a:schemeClr val="dk1"/>
                </a:solidFill>
                <a:latin typeface="Libre Franklin"/>
                <a:ea typeface="Libre Franklin"/>
                <a:cs typeface="Libre Franklin"/>
                <a:sym typeface="Libre Franklin"/>
              </a:rPr>
              <a:t>Create hospitable environments (e.g., scheduling, resources, curriculum choices, professional development, resource allocation)</a:t>
            </a:r>
            <a:endParaRPr lang="en-US" sz="1800" dirty="0"/>
          </a:p>
          <a:p>
            <a:pPr>
              <a:lnSpc>
                <a:spcPct val="100000"/>
              </a:lnSpc>
              <a:spcBef>
                <a:spcPts val="0"/>
              </a:spcBef>
              <a:spcAft>
                <a:spcPts val="1200"/>
              </a:spcAft>
            </a:pPr>
            <a:endParaRPr lang="en-US" sz="1800" dirty="0"/>
          </a:p>
        </p:txBody>
      </p:sp>
      <p:sp>
        <p:nvSpPr>
          <p:cNvPr id="4" name="Google Shape;239;p31">
            <a:extLst>
              <a:ext uri="{FF2B5EF4-FFF2-40B4-BE49-F238E27FC236}">
                <a16:creationId xmlns:a16="http://schemas.microsoft.com/office/drawing/2014/main" id="{C028284B-7BD3-D866-8CB9-B5CFF42F90DA}"/>
              </a:ext>
            </a:extLst>
          </p:cNvPr>
          <p:cNvSpPr txBox="1"/>
          <p:nvPr/>
        </p:nvSpPr>
        <p:spPr>
          <a:xfrm>
            <a:off x="4809688" y="6425408"/>
            <a:ext cx="4334312" cy="276969"/>
          </a:xfrm>
          <a:prstGeom prst="rect">
            <a:avLst/>
          </a:prstGeom>
          <a:noFill/>
          <a:ln>
            <a:noFill/>
          </a:ln>
        </p:spPr>
        <p:txBody>
          <a:bodyPr spcFirstLastPara="1" wrap="square" lIns="68569" tIns="34275" rIns="68569" bIns="34275" anchor="t" anchorCtr="0">
            <a:spAutoFit/>
          </a:bodyPr>
          <a:lstStyle/>
          <a:p>
            <a:r>
              <a:rPr lang="en" sz="1350">
                <a:solidFill>
                  <a:srgbClr val="000000"/>
                </a:solidFill>
                <a:latin typeface="Libre Franklin" pitchFamily="2" charset="0"/>
                <a:ea typeface="Calibri"/>
                <a:cs typeface="Calibri"/>
                <a:sym typeface="Calibri"/>
              </a:rPr>
              <a:t>National Implementation Research Network (NIRN)</a:t>
            </a:r>
            <a:endParaRPr sz="1350" dirty="0">
              <a:latin typeface="Libre Franklin" pitchFamily="2" charset="0"/>
            </a:endParaRPr>
          </a:p>
        </p:txBody>
      </p:sp>
    </p:spTree>
    <p:extLst>
      <p:ext uri="{BB962C8B-B14F-4D97-AF65-F5344CB8AC3E}">
        <p14:creationId xmlns:p14="http://schemas.microsoft.com/office/powerpoint/2010/main" val="91790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a:extLst>
              <a:ext uri="{FF2B5EF4-FFF2-40B4-BE49-F238E27FC236}">
                <a16:creationId xmlns:a16="http://schemas.microsoft.com/office/drawing/2014/main" id="{1F2F2D88-C113-50EC-5DE2-60D48A74F41A}"/>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solidFill>
                  <a:schemeClr val="bg1"/>
                </a:solidFill>
                <a:latin typeface="Libre Franklin" pitchFamily="2" charset="0"/>
              </a:rPr>
              <a:t>Implementation Science</a:t>
            </a:r>
          </a:p>
        </p:txBody>
      </p:sp>
      <p:pic>
        <p:nvPicPr>
          <p:cNvPr id="252" name="Google Shape;252;p32" descr="Implementation Science&#10;&#10;The graphic includes two columns. The first is labeled &quot;no intervention team&quot; and has 14% of the people shaded in. The second column is labeled &quot;implementation team&quot;, and has 80% of people shaded. Underneath the columns, it shows the shift from &quot;letting it happen&quot; to &quot;making it happen&quot;. It demonstrates that with no implementation team, outcomes are at 14% successful adoption rate in 17 years. Moving to the implementation team approach, intervention outcomes improve to 80% within 3 years. &#10;Sources:&#10;Fixen, Blase, Timers, &amp; Wolf, 2001&#10;Balas &amp; Boren, 2000&#10;Green &amp; Seifert, 2005" title="Implementation Science"/>
          <p:cNvPicPr preferRelativeResize="0"/>
          <p:nvPr/>
        </p:nvPicPr>
        <p:blipFill rotWithShape="1">
          <a:blip r:embed="rId3">
            <a:alphaModFix/>
          </a:blip>
          <a:srcRect/>
          <a:stretch/>
        </p:blipFill>
        <p:spPr>
          <a:xfrm>
            <a:off x="969252" y="546536"/>
            <a:ext cx="7270858" cy="56860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2172-9729-937E-A7B7-BFFCC335CF4A}"/>
              </a:ext>
            </a:extLst>
          </p:cNvPr>
          <p:cNvSpPr>
            <a:spLocks noGrp="1"/>
          </p:cNvSpPr>
          <p:nvPr>
            <p:ph type="title"/>
          </p:nvPr>
        </p:nvSpPr>
        <p:spPr>
          <a:xfrm>
            <a:off x="1719470" y="261743"/>
            <a:ext cx="7424529" cy="797749"/>
          </a:xfrm>
        </p:spPr>
        <p:txBody>
          <a:bodyPr/>
          <a:lstStyle/>
          <a:p>
            <a:r>
              <a:rPr lang="en-US" sz="3600" dirty="0"/>
              <a:t>Why is district leadership so important? </a:t>
            </a:r>
          </a:p>
        </p:txBody>
      </p:sp>
      <p:sp>
        <p:nvSpPr>
          <p:cNvPr id="3" name="Content Placeholder 2">
            <a:extLst>
              <a:ext uri="{FF2B5EF4-FFF2-40B4-BE49-F238E27FC236}">
                <a16:creationId xmlns:a16="http://schemas.microsoft.com/office/drawing/2014/main" id="{89475423-092B-228C-0BB8-95D2A5B8F0C3}"/>
              </a:ext>
            </a:extLst>
          </p:cNvPr>
          <p:cNvSpPr>
            <a:spLocks noGrp="1"/>
          </p:cNvSpPr>
          <p:nvPr>
            <p:ph idx="1"/>
          </p:nvPr>
        </p:nvSpPr>
        <p:spPr>
          <a:xfrm>
            <a:off x="512033" y="1825625"/>
            <a:ext cx="8119934" cy="4351338"/>
          </a:xfrm>
        </p:spPr>
        <p:txBody>
          <a:bodyPr>
            <a:normAutofit/>
          </a:bodyPr>
          <a:lstStyle/>
          <a:p>
            <a:pPr marL="342892" indent="-342892">
              <a:lnSpc>
                <a:spcPct val="110000"/>
              </a:lnSpc>
              <a:buFont typeface="+mj-lt"/>
              <a:buAutoNum type="arabicPeriod"/>
            </a:pPr>
            <a:r>
              <a:rPr lang="en-US" sz="1600" dirty="0"/>
              <a:t>Screening activities should fit with the broader district improvement goals</a:t>
            </a:r>
            <a:br>
              <a:rPr lang="en-US" sz="1600" dirty="0"/>
            </a:br>
            <a:endParaRPr lang="en-US" sz="1600" dirty="0"/>
          </a:p>
          <a:p>
            <a:pPr marL="342892" indent="-342892">
              <a:lnSpc>
                <a:spcPct val="110000"/>
              </a:lnSpc>
              <a:buFont typeface="+mj-lt"/>
              <a:buAutoNum type="arabicPeriod"/>
            </a:pPr>
            <a:r>
              <a:rPr lang="en-US" sz="1600" dirty="0"/>
              <a:t>Adopting a universal SEB screening tool will require community acceptance and buy-in </a:t>
            </a:r>
            <a:br>
              <a:rPr lang="en-US" sz="1600" dirty="0"/>
            </a:br>
            <a:endParaRPr lang="en-US" sz="1600" dirty="0"/>
          </a:p>
          <a:p>
            <a:pPr marL="342892" indent="-342892">
              <a:lnSpc>
                <a:spcPct val="110000"/>
              </a:lnSpc>
              <a:buFont typeface="+mj-lt"/>
              <a:buAutoNum type="arabicPeriod"/>
            </a:pPr>
            <a:r>
              <a:rPr lang="en-US" sz="1600" dirty="0"/>
              <a:t>District level leadership is required to ensure family rights and values are upheld</a:t>
            </a:r>
            <a:br>
              <a:rPr lang="en-US" sz="1600" dirty="0"/>
            </a:br>
            <a:endParaRPr lang="en-US" sz="1600" dirty="0"/>
          </a:p>
          <a:p>
            <a:pPr marL="342892" indent="-342892">
              <a:lnSpc>
                <a:spcPct val="110000"/>
              </a:lnSpc>
              <a:buFont typeface="+mj-lt"/>
              <a:buAutoNum type="arabicPeriod"/>
            </a:pPr>
            <a:r>
              <a:rPr lang="en-US" sz="1600" dirty="0"/>
              <a:t>Adopting a universal mental health screening tool WILL lead to an increased number of students identified as at risk (and that is a GOOD thing)</a:t>
            </a:r>
            <a:br>
              <a:rPr lang="en-US" sz="1600" dirty="0"/>
            </a:br>
            <a:endParaRPr lang="en-US" sz="1600" dirty="0"/>
          </a:p>
          <a:p>
            <a:pPr marL="342892" indent="-342892">
              <a:lnSpc>
                <a:spcPct val="110000"/>
              </a:lnSpc>
              <a:buFont typeface="+mj-lt"/>
              <a:buAutoNum type="arabicPeriod"/>
            </a:pPr>
            <a:r>
              <a:rPr lang="en-US" sz="1600" dirty="0"/>
              <a:t>Screening data will assist in coordination of how and where services are provided</a:t>
            </a:r>
          </a:p>
          <a:p>
            <a:pPr marL="342892" indent="-342892">
              <a:lnSpc>
                <a:spcPct val="110000"/>
              </a:lnSpc>
              <a:buFont typeface="+mj-lt"/>
              <a:buAutoNum type="arabicPeriod"/>
            </a:pPr>
            <a:endParaRPr lang="en-US" sz="1600" dirty="0"/>
          </a:p>
        </p:txBody>
      </p:sp>
    </p:spTree>
    <p:extLst>
      <p:ext uri="{BB962C8B-B14F-4D97-AF65-F5344CB8AC3E}">
        <p14:creationId xmlns:p14="http://schemas.microsoft.com/office/powerpoint/2010/main" val="3169683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ple PPT[46]  -  Read-Only" id="{443D97E0-9C5E-ED45-B261-D3C8CFFB2EF7}" vid="{B48B6A2C-0D5E-914B-AC65-1979F737610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 DOE PPTX TEMPLATE" id="{712D41B7-72FB-DD4D-A540-4054206FB6E1}" vid="{EF6DFF14-66E4-7B4A-84B9-7DA578B09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BC82E67F93C5459F14FAF26D6BDB7B" ma:contentTypeVersion="12" ma:contentTypeDescription="Create a new document." ma:contentTypeScope="" ma:versionID="203d0004a4c8fe47fb5047ffc04389db">
  <xsd:schema xmlns:xsd="http://www.w3.org/2001/XMLSchema" xmlns:xs="http://www.w3.org/2001/XMLSchema" xmlns:p="http://schemas.microsoft.com/office/2006/metadata/properties" xmlns:ns2="72b78731-6db3-4b77-8b94-2aa092881276" xmlns:ns3="8c4f4050-00b9-4b0c-8f86-1da595b4c4ae" targetNamespace="http://schemas.microsoft.com/office/2006/metadata/properties" ma:root="true" ma:fieldsID="dbc91ede9ee7fe340c0c178ca599d75a" ns2:_="" ns3:_="">
    <xsd:import namespace="72b78731-6db3-4b77-8b94-2aa092881276"/>
    <xsd:import namespace="8c4f4050-00b9-4b0c-8f86-1da595b4c4a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b78731-6db3-4b77-8b94-2aa09288127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4f4050-00b9-4b0c-8f86-1da595b4c4a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90B481-414C-4073-9432-7BDBEB74CFFB}">
  <ds:schemaRefs>
    <ds:schemaRef ds:uri="http://purl.org/dc/elements/1.1/"/>
    <ds:schemaRef ds:uri="http://purl.org/dc/dcmitype/"/>
    <ds:schemaRef ds:uri="http://schemas.microsoft.com/office/2006/documentManagement/types"/>
    <ds:schemaRef ds:uri="72b78731-6db3-4b77-8b94-2aa092881276"/>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8c4f4050-00b9-4b0c-8f86-1da595b4c4ae"/>
  </ds:schemaRefs>
</ds:datastoreItem>
</file>

<file path=customXml/itemProps2.xml><?xml version="1.0" encoding="utf-8"?>
<ds:datastoreItem xmlns:ds="http://schemas.openxmlformats.org/officeDocument/2006/customXml" ds:itemID="{D8B7CB50-11BF-44D6-8BF4-A9A3CDDAA626}">
  <ds:schemaRefs>
    <ds:schemaRef ds:uri="72b78731-6db3-4b77-8b94-2aa092881276"/>
    <ds:schemaRef ds:uri="8c4f4050-00b9-4b0c-8f86-1da595b4c4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BCFF5BC-B5DC-4A78-9391-A382745600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 DOE PPTX TEMPLATE</Template>
  <TotalTime>163</TotalTime>
  <Words>6410</Words>
  <Application>Microsoft Macintosh PowerPoint</Application>
  <PresentationFormat>On-screen Show (4:3)</PresentationFormat>
  <Paragraphs>422</Paragraphs>
  <Slides>33</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Courier New</vt:lpstr>
      <vt:lpstr>Libre Franklin</vt:lpstr>
      <vt:lpstr>Wingdings</vt:lpstr>
      <vt:lpstr>Office Theme</vt:lpstr>
      <vt:lpstr>1_Office Theme</vt:lpstr>
      <vt:lpstr>Universal SEB Screener Selection</vt:lpstr>
      <vt:lpstr>Webinar Development</vt:lpstr>
      <vt:lpstr>Core Features of DE-MTSS</vt:lpstr>
      <vt:lpstr>Installing a Universal SEB Screener Series</vt:lpstr>
      <vt:lpstr>Universal Screener Installation Action Steps</vt:lpstr>
      <vt:lpstr>1.  Establish a district implementation team</vt:lpstr>
      <vt:lpstr>Implementation Teams</vt:lpstr>
      <vt:lpstr>Implementation Science</vt:lpstr>
      <vt:lpstr>Why is district leadership so important? </vt:lpstr>
      <vt:lpstr>Working Smarter - Team/Committee Map </vt:lpstr>
      <vt:lpstr>Sample MTSS Teaming Structure </vt:lpstr>
      <vt:lpstr>Purpose, Functions, Authority: Screening Implementation Team </vt:lpstr>
      <vt:lpstr>Membership/Roles/Expertise </vt:lpstr>
      <vt:lpstr>2.  Complete tool selection process</vt:lpstr>
      <vt:lpstr>4 Steps to Selecting a New Screener </vt:lpstr>
      <vt:lpstr>Review Existing Data Sources </vt:lpstr>
      <vt:lpstr>Use your data trends to prioritize the behaviors, mind-sets and/or competencies you hope to impact</vt:lpstr>
      <vt:lpstr>Which groups are impacted? </vt:lpstr>
      <vt:lpstr>Who can provide screening information? </vt:lpstr>
      <vt:lpstr>Use existing data to start the conversation… </vt:lpstr>
      <vt:lpstr>Three questions to ask while exploring screeners: </vt:lpstr>
      <vt:lpstr>Will it meet your need? </vt:lpstr>
      <vt:lpstr>Is it Usable?</vt:lpstr>
      <vt:lpstr>A word of advice… </vt:lpstr>
      <vt:lpstr>Is it Defensible? </vt:lpstr>
      <vt:lpstr>Things are about to get technical… </vt:lpstr>
      <vt:lpstr>Measurement 101: Sampling </vt:lpstr>
      <vt:lpstr>Measurement 101: Validity </vt:lpstr>
      <vt:lpstr>Measurement 101: Reliability </vt:lpstr>
      <vt:lpstr>SEB Screener Review</vt:lpstr>
      <vt:lpstr>Coming soon… </vt:lpstr>
      <vt:lpstr>Available tools from this webinar can be found on our website</vt:lpstr>
      <vt:lpstr>Measurement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Miller</dc:creator>
  <cp:lastModifiedBy>Kendall, Niki</cp:lastModifiedBy>
  <cp:revision>55</cp:revision>
  <cp:lastPrinted>2018-08-08T18:29:57Z</cp:lastPrinted>
  <dcterms:created xsi:type="dcterms:W3CDTF">2022-05-18T16:44:09Z</dcterms:created>
  <dcterms:modified xsi:type="dcterms:W3CDTF">2022-06-16T19:50:19Z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0x0101000DBC82E67F93C5459F14FAF26D6BDB7B</vt:lpwstr>
  </property>
</Properties>
</file>