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Lato" panose="020F0502020204030203" pitchFamily="34" charset="0"/>
      <p:regular r:id="rId58"/>
      <p:bold r:id="rId59"/>
      <p:italic r:id="rId60"/>
      <p:boldItalic r:id="rId61"/>
    </p:embeddedFont>
    <p:embeddedFont>
      <p:font typeface="Libre Franklin" pitchFamily="2" charset="77"/>
      <p:regular r:id="rId62"/>
      <p:bold r:id="rId63"/>
      <p:italic r:id="rId64"/>
      <p:boldItalic r:id="rId65"/>
    </p:embeddedFont>
    <p:embeddedFont>
      <p:font typeface="Merriweather" pitchFamily="2" charset="77"/>
      <p:regular r:id="rId66"/>
      <p:bold r:id="rId67"/>
      <p:italic r:id="rId68"/>
      <p:boldItalic r:id="rId69"/>
    </p:embeddedFont>
    <p:embeddedFont>
      <p:font typeface="Montserrat" pitchFamily="2" charset="77"/>
      <p:regular r:id="rId70"/>
      <p:bold r:id="rId71"/>
      <p:italic r:id="rId72"/>
      <p:boldItalic r:id="rId73"/>
    </p:embeddedFont>
    <p:embeddedFont>
      <p:font typeface="Montserrat Medium" panose="020F0502020204030204" pitchFamily="34" charset="0"/>
      <p:regular r:id="rId74"/>
      <p:bold r:id="rId75"/>
      <p:italic r:id="rId76"/>
      <p:boldItalic r:id="rId77"/>
    </p:embeddedFont>
    <p:embeddedFont>
      <p:font typeface="Open Sans" panose="020B0606030504020204" pitchFamily="34" charset="0"/>
      <p:regular r:id="rId78"/>
      <p:bold r:id="rId79"/>
      <p:italic r:id="rId80"/>
      <p:boldItalic r:id="rId81"/>
    </p:embeddedFont>
    <p:embeddedFont>
      <p:font typeface="Oswald Medium" panose="020F0502020204030204" pitchFamily="34" charset="0"/>
      <p:regular r:id="rId82"/>
      <p:bold r:id="rId83"/>
    </p:embeddedFont>
    <p:embeddedFont>
      <p:font typeface="Proxima Nova" panose="02000506030000020004" pitchFamily="2" charset="0"/>
      <p:regular r:id="rId84"/>
      <p:bold r:id="rId85"/>
      <p:italic r:id="rId86"/>
      <p:boldItalic r:id="rId87"/>
    </p:embeddedFont>
    <p:embeddedFont>
      <p:font typeface="PT Sans Narrow" panose="020B0506020203020204" pitchFamily="34" charset="77"/>
      <p:regular r:id="rId88"/>
      <p:bold r:id="rId89"/>
    </p:embeddedFont>
    <p:embeddedFont>
      <p:font typeface="Roboto" panose="02000000000000000000" pitchFamily="2" charset="0"/>
      <p:regular r:id="rId90"/>
      <p:bold r:id="rId91"/>
      <p:italic r:id="rId92"/>
      <p:boldItalic r:id="rId93"/>
    </p:embeddedFont>
    <p:embeddedFont>
      <p:font typeface="Trebuchet MS" panose="020B0703020202090204" pitchFamily="34" charset="0"/>
      <p:regular r:id="rId94"/>
      <p:bold r:id="rId95"/>
      <p: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D28462-0980-4FB4-998F-C156183F57C4}">
  <a:tblStyle styleId="{E7D28462-0980-4FB4-998F-C156183F57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5E364C3-C6BA-4C52-921E-992F318E26C8}"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2"/>
  </p:normalViewPr>
  <p:slideViewPr>
    <p:cSldViewPr snapToGrid="0">
      <p:cViewPr varScale="1">
        <p:scale>
          <a:sx n="121" d="100"/>
          <a:sy n="121" d="100"/>
        </p:scale>
        <p:origin x="8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4.xml"/><Relationship Id="rId90" Type="http://schemas.openxmlformats.org/officeDocument/2006/relationships/font" Target="fonts/font37.fntdata"/><Relationship Id="rId95" Type="http://schemas.openxmlformats.org/officeDocument/2006/relationships/font" Target="fonts/font4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1.fntdata"/><Relationship Id="rId69" Type="http://schemas.openxmlformats.org/officeDocument/2006/relationships/font" Target="fonts/font16.fntdata"/><Relationship Id="rId80" Type="http://schemas.openxmlformats.org/officeDocument/2006/relationships/font" Target="fonts/font27.fntdata"/><Relationship Id="rId85" Type="http://schemas.openxmlformats.org/officeDocument/2006/relationships/font" Target="fonts/font3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font" Target="fonts/font38.fntdata"/><Relationship Id="rId96"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94" Type="http://schemas.openxmlformats.org/officeDocument/2006/relationships/font" Target="fonts/font41.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font" Target="fonts/font23.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8.fntdata"/><Relationship Id="rId92" Type="http://schemas.openxmlformats.org/officeDocument/2006/relationships/font" Target="fonts/font3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3.fntdata"/><Relationship Id="rId87" Type="http://schemas.openxmlformats.org/officeDocument/2006/relationships/font" Target="fonts/font34.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font" Target="fonts/font3.fntdata"/><Relationship Id="rId77" Type="http://schemas.openxmlformats.org/officeDocument/2006/relationships/font" Target="fonts/font24.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93" Type="http://schemas.openxmlformats.org/officeDocument/2006/relationships/font" Target="fonts/font40.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c6fa3c898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c6fa3c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6e64569d3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6e64569d3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6e64569d3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6e64569d3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6e64569d3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6e64569d3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6e7162cfe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6e7162cfe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620bda1e6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620bda1e6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620bda1e6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620bda1e6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620bda1e6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620bda1e6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20bda1e63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620bda1e63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686073b2bf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686073b2bf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6c860c0e7b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6c860c0e7b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68148218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168148218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g168148218c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6cd9ce9d95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6cd9ce9d95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6cd9ce9d95_0_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6cd9ce9d95_0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6cd9ce9d95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6cd9ce9d95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6cd9ce9d95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6cd9ce9d95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6cd9ce9d95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6cd9ce9d95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6cd9ce9d95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6cd9ce9d95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6e7162cfea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6e7162cfe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6cd9ce9d95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16cd9ce9d95_0_2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6cd9ce9d95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6cd9ce9d9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6cd9ce9d95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6cd9ce9d95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68148218c7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68148218c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6c860c0e7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6c860c0e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6cd9ce9d95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6cd9ce9d95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45d737ba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645d737ba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645d737ba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645d737ba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6cd9ce9d95_0_30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6cd9ce9d95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6cd9ce9d95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6cd9ce9d95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6cd9ce9d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6cd9ce9d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6cd9ce9d9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6cd9ce9d9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6c860c0e7b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6c860c0e7b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6cd9ce9d95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6cd9ce9d95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68148218c7_0_1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68148218c7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6cd9ce9d95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6cd9ce9d95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6cd9ce9d95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6cd9ce9d95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6cd9ce9d95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6cd9ce9d9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6cd9ce9d95_7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6cd9ce9d95_7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6cd9ce9d95_7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6cd9ce9d95_7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6cd9ce9d95_7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6cd9ce9d95_7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6defc3d76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6defc3d76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6cd9ce9d95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6cd9ce9d95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6e2e671e17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6e2e671e1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6cd9ce9d95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6cd9ce9d95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686073b2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686073b2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620bda1e63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620bda1e63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6c860c0e7b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6c860c0e7b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68148218c7_0_2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68148218c7_0_2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68148218c7_0_3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68148218c7_0_3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68148218c7_0_4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68148218c7_0_4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6e64569d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6e64569d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6" name="Google Shape;66;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7" name="Google Shape;67;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CUSTOM_8_1">
    <p:spTree>
      <p:nvGrpSpPr>
        <p:cNvPr id="1" name="Shape 68"/>
        <p:cNvGrpSpPr/>
        <p:nvPr/>
      </p:nvGrpSpPr>
      <p:grpSpPr>
        <a:xfrm>
          <a:off x="0" y="0"/>
          <a:ext cx="0" cy="0"/>
          <a:chOff x="0" y="0"/>
          <a:chExt cx="0" cy="0"/>
        </a:xfrm>
      </p:grpSpPr>
      <p:sp>
        <p:nvSpPr>
          <p:cNvPr id="69" name="Google Shape;69;p1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600"/>
              <a:buNone/>
              <a:defRPr>
                <a:latin typeface="Montserrat"/>
                <a:ea typeface="Montserrat"/>
                <a:cs typeface="Montserrat"/>
                <a:sym typeface="Montserrat"/>
              </a:defRPr>
            </a:lvl2pPr>
            <a:lvl3pPr lvl="2" rtl="0">
              <a:spcBef>
                <a:spcPts val="0"/>
              </a:spcBef>
              <a:spcAft>
                <a:spcPts val="0"/>
              </a:spcAft>
              <a:buSzPts val="3600"/>
              <a:buNone/>
              <a:defRPr>
                <a:latin typeface="Montserrat"/>
                <a:ea typeface="Montserrat"/>
                <a:cs typeface="Montserrat"/>
                <a:sym typeface="Montserrat"/>
              </a:defRPr>
            </a:lvl3pPr>
            <a:lvl4pPr lvl="3" rtl="0">
              <a:spcBef>
                <a:spcPts val="0"/>
              </a:spcBef>
              <a:spcAft>
                <a:spcPts val="0"/>
              </a:spcAft>
              <a:buSzPts val="3600"/>
              <a:buNone/>
              <a:defRPr>
                <a:latin typeface="Montserrat"/>
                <a:ea typeface="Montserrat"/>
                <a:cs typeface="Montserrat"/>
                <a:sym typeface="Montserrat"/>
              </a:defRPr>
            </a:lvl4pPr>
            <a:lvl5pPr lvl="4" rtl="0">
              <a:spcBef>
                <a:spcPts val="0"/>
              </a:spcBef>
              <a:spcAft>
                <a:spcPts val="0"/>
              </a:spcAft>
              <a:buSzPts val="3600"/>
              <a:buNone/>
              <a:defRPr>
                <a:latin typeface="Montserrat"/>
                <a:ea typeface="Montserrat"/>
                <a:cs typeface="Montserrat"/>
                <a:sym typeface="Montserrat"/>
              </a:defRPr>
            </a:lvl5pPr>
            <a:lvl6pPr lvl="5" rtl="0">
              <a:spcBef>
                <a:spcPts val="0"/>
              </a:spcBef>
              <a:spcAft>
                <a:spcPts val="0"/>
              </a:spcAft>
              <a:buSzPts val="3600"/>
              <a:buNone/>
              <a:defRPr>
                <a:latin typeface="Montserrat"/>
                <a:ea typeface="Montserrat"/>
                <a:cs typeface="Montserrat"/>
                <a:sym typeface="Montserrat"/>
              </a:defRPr>
            </a:lvl6pPr>
            <a:lvl7pPr lvl="6" rtl="0">
              <a:spcBef>
                <a:spcPts val="0"/>
              </a:spcBef>
              <a:spcAft>
                <a:spcPts val="0"/>
              </a:spcAft>
              <a:buSzPts val="3600"/>
              <a:buNone/>
              <a:defRPr>
                <a:latin typeface="Montserrat"/>
                <a:ea typeface="Montserrat"/>
                <a:cs typeface="Montserrat"/>
                <a:sym typeface="Montserrat"/>
              </a:defRPr>
            </a:lvl7pPr>
            <a:lvl8pPr lvl="7" rtl="0">
              <a:spcBef>
                <a:spcPts val="0"/>
              </a:spcBef>
              <a:spcAft>
                <a:spcPts val="0"/>
              </a:spcAft>
              <a:buSzPts val="3600"/>
              <a:buNone/>
              <a:defRPr>
                <a:latin typeface="Montserrat"/>
                <a:ea typeface="Montserrat"/>
                <a:cs typeface="Montserrat"/>
                <a:sym typeface="Montserrat"/>
              </a:defRPr>
            </a:lvl8pPr>
            <a:lvl9pPr lvl="8" rtl="0">
              <a:spcBef>
                <a:spcPts val="0"/>
              </a:spcBef>
              <a:spcAft>
                <a:spcPts val="0"/>
              </a:spcAft>
              <a:buSzPts val="3600"/>
              <a:buNone/>
              <a:defRPr>
                <a:latin typeface="Montserrat"/>
                <a:ea typeface="Montserrat"/>
                <a:cs typeface="Montserrat"/>
                <a:sym typeface="Montserra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1"/>
        <p:cNvGrpSpPr/>
        <p:nvPr/>
      </p:nvGrpSpPr>
      <p:grpSpPr>
        <a:xfrm>
          <a:off x="0" y="0"/>
          <a:ext cx="0" cy="0"/>
          <a:chOff x="0" y="0"/>
          <a:chExt cx="0" cy="0"/>
        </a:xfrm>
      </p:grpSpPr>
      <p:sp>
        <p:nvSpPr>
          <p:cNvPr id="72" name="Google Shape;72;p15"/>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4" name="Google Shape;74;p15"/>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p15"/>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5"/>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78"/>
        <p:cNvGrpSpPr/>
        <p:nvPr/>
      </p:nvGrpSpPr>
      <p:grpSpPr>
        <a:xfrm>
          <a:off x="0" y="0"/>
          <a:ext cx="0" cy="0"/>
          <a:chOff x="0" y="0"/>
          <a:chExt cx="0" cy="0"/>
        </a:xfrm>
      </p:grpSpPr>
      <p:sp>
        <p:nvSpPr>
          <p:cNvPr id="79" name="Google Shape;79;p16"/>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1" name="Google Shape;81;p16"/>
          <p:cNvSpPr txBox="1">
            <a:spLocks noGrp="1"/>
          </p:cNvSpPr>
          <p:nvPr>
            <p:ph type="subTitle" idx="1"/>
          </p:nvPr>
        </p:nvSpPr>
        <p:spPr>
          <a:xfrm>
            <a:off x="1214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6"/>
          <p:cNvSpPr txBox="1">
            <a:spLocks noGrp="1"/>
          </p:cNvSpPr>
          <p:nvPr>
            <p:ph type="subTitle" idx="2"/>
          </p:nvPr>
        </p:nvSpPr>
        <p:spPr>
          <a:xfrm>
            <a:off x="1214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6"/>
          <p:cNvSpPr txBox="1">
            <a:spLocks noGrp="1"/>
          </p:cNvSpPr>
          <p:nvPr>
            <p:ph type="subTitle" idx="3"/>
          </p:nvPr>
        </p:nvSpPr>
        <p:spPr>
          <a:xfrm>
            <a:off x="5490800" y="1948213"/>
            <a:ext cx="2438400" cy="377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0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6"/>
          <p:cNvSpPr txBox="1">
            <a:spLocks noGrp="1"/>
          </p:cNvSpPr>
          <p:nvPr>
            <p:ph type="subTitle" idx="4"/>
          </p:nvPr>
        </p:nvSpPr>
        <p:spPr>
          <a:xfrm>
            <a:off x="5490800" y="2261988"/>
            <a:ext cx="2438400" cy="114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doe.k12.de.us/Page/441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delawarepbs.org/wp-content/uploads/2019/06/MTSS-Tier-1-SWPBS-Team-Meeting-Checklist-Template.docx"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s://www.pbis.org/resource/tfi" TargetMode="External"/><Relationship Id="rId5" Type="http://schemas.openxmlformats.org/officeDocument/2006/relationships/hyperlink" Target="http://www.delawarepbs.org/ddrt/" TargetMode="External"/><Relationship Id="rId4" Type="http://schemas.openxmlformats.org/officeDocument/2006/relationships/hyperlink" Target="http://www.delawarepbs.org/de-school-climate-surve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s://www.delawarepbs.org/school-climate-modules/school-safety/" TargetMode="External"/><Relationship Id="rId3" Type="http://schemas.openxmlformats.org/officeDocument/2006/relationships/image" Target="../media/image22.png"/><Relationship Id="rId7" Type="http://schemas.openxmlformats.org/officeDocument/2006/relationships/hyperlink" Target="https://www.delawarepbs.org/school-climate-modules/student-engagemen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delawarepbs.org/school-climate-modules/bullying-victimization/" TargetMode="External"/><Relationship Id="rId5" Type="http://schemas.openxmlformats.org/officeDocument/2006/relationships/hyperlink" Target="https://www.delawarepbs.org/scss-modules/student-student-relationships/" TargetMode="External"/><Relationship Id="rId4" Type="http://schemas.openxmlformats.org/officeDocument/2006/relationships/hyperlink" Target="https://www.delawarepbs.org/scss-modules/teacher-student-relationship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delawarepbs.org/teaming-modul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mailto:teri.lawler@doe.k12.de.us"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delawarepbs.org/what-educators-can-do/#behavior-framewor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DE-PBS Cadre Meeting</a:t>
            </a:r>
            <a:endParaRPr/>
          </a:p>
        </p:txBody>
      </p:sp>
      <p:sp>
        <p:nvSpPr>
          <p:cNvPr id="90" name="Google Shape;90;p17"/>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October 20,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b="1">
                <a:latin typeface="Arial"/>
                <a:ea typeface="Arial"/>
                <a:cs typeface="Arial"/>
                <a:sym typeface="Arial"/>
              </a:rPr>
              <a:t>DE-MTSS Framework</a:t>
            </a:r>
            <a:r>
              <a:rPr lang="en" b="1">
                <a:solidFill>
                  <a:srgbClr val="395E8A"/>
                </a:solidFill>
                <a:latin typeface="Arial"/>
                <a:ea typeface="Arial"/>
                <a:cs typeface="Arial"/>
                <a:sym typeface="Arial"/>
              </a:rPr>
              <a:t> </a:t>
            </a:r>
            <a:endParaRPr b="1">
              <a:solidFill>
                <a:srgbClr val="395E8A"/>
              </a:solidFill>
              <a:latin typeface="Arial"/>
              <a:ea typeface="Arial"/>
              <a:cs typeface="Arial"/>
              <a:sym typeface="Arial"/>
            </a:endParaRPr>
          </a:p>
        </p:txBody>
      </p:sp>
      <p:sp>
        <p:nvSpPr>
          <p:cNvPr id="176" name="Google Shape;176;p26"/>
          <p:cNvSpPr txBox="1">
            <a:spLocks noGrp="1"/>
          </p:cNvSpPr>
          <p:nvPr>
            <p:ph type="body" idx="1"/>
          </p:nvPr>
        </p:nvSpPr>
        <p:spPr>
          <a:xfrm>
            <a:off x="311700" y="1365975"/>
            <a:ext cx="4428000" cy="3202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900">
                <a:solidFill>
                  <a:srgbClr val="000000"/>
                </a:solidFill>
                <a:highlight>
                  <a:srgbClr val="FFFFFF"/>
                </a:highlight>
                <a:latin typeface="Arial"/>
                <a:ea typeface="Arial"/>
                <a:cs typeface="Arial"/>
                <a:sym typeface="Arial"/>
              </a:rPr>
              <a:t>“DE-MTSS is a </a:t>
            </a:r>
            <a:r>
              <a:rPr lang="en" sz="1900" b="1">
                <a:solidFill>
                  <a:srgbClr val="000000"/>
                </a:solidFill>
                <a:highlight>
                  <a:srgbClr val="FFFFFF"/>
                </a:highlight>
                <a:latin typeface="Arial"/>
                <a:ea typeface="Arial"/>
                <a:cs typeface="Arial"/>
                <a:sym typeface="Arial"/>
              </a:rPr>
              <a:t>framework </a:t>
            </a:r>
            <a:r>
              <a:rPr lang="en" sz="1900">
                <a:solidFill>
                  <a:srgbClr val="000000"/>
                </a:solidFill>
                <a:highlight>
                  <a:srgbClr val="FFFFFF"/>
                </a:highlight>
                <a:latin typeface="Arial"/>
                <a:ea typeface="Arial"/>
                <a:cs typeface="Arial"/>
                <a:sym typeface="Arial"/>
              </a:rPr>
              <a:t>designed to meet the needs of the </a:t>
            </a:r>
            <a:r>
              <a:rPr lang="en" sz="1900" b="1">
                <a:solidFill>
                  <a:srgbClr val="000000"/>
                </a:solidFill>
                <a:highlight>
                  <a:srgbClr val="FFFFFF"/>
                </a:highlight>
                <a:latin typeface="Arial"/>
                <a:ea typeface="Arial"/>
                <a:cs typeface="Arial"/>
                <a:sym typeface="Arial"/>
              </a:rPr>
              <a:t>whole child </a:t>
            </a:r>
            <a:r>
              <a:rPr lang="en" sz="1900">
                <a:solidFill>
                  <a:srgbClr val="000000"/>
                </a:solidFill>
                <a:highlight>
                  <a:srgbClr val="FFFFFF"/>
                </a:highlight>
                <a:latin typeface="Arial"/>
                <a:ea typeface="Arial"/>
                <a:cs typeface="Arial"/>
                <a:sym typeface="Arial"/>
              </a:rPr>
              <a:t>through an </a:t>
            </a:r>
            <a:r>
              <a:rPr lang="en" sz="1900" b="1">
                <a:solidFill>
                  <a:srgbClr val="000000"/>
                </a:solidFill>
                <a:highlight>
                  <a:srgbClr val="FFFFFF"/>
                </a:highlight>
                <a:latin typeface="Arial"/>
                <a:ea typeface="Arial"/>
                <a:cs typeface="Arial"/>
                <a:sym typeface="Arial"/>
              </a:rPr>
              <a:t>integrated</a:t>
            </a:r>
            <a:r>
              <a:rPr lang="en" sz="1900">
                <a:solidFill>
                  <a:srgbClr val="000000"/>
                </a:solidFill>
                <a:highlight>
                  <a:srgbClr val="FFFFFF"/>
                </a:highlight>
                <a:latin typeface="Arial"/>
                <a:ea typeface="Arial"/>
                <a:cs typeface="Arial"/>
                <a:sym typeface="Arial"/>
              </a:rPr>
              <a:t>, multilevel prevention system that optimizes </a:t>
            </a:r>
            <a:r>
              <a:rPr lang="en" sz="1900" b="1">
                <a:solidFill>
                  <a:srgbClr val="000000"/>
                </a:solidFill>
                <a:highlight>
                  <a:srgbClr val="FFFFFF"/>
                </a:highlight>
                <a:latin typeface="Arial"/>
                <a:ea typeface="Arial"/>
                <a:cs typeface="Arial"/>
                <a:sym typeface="Arial"/>
              </a:rPr>
              <a:t>team-based</a:t>
            </a:r>
            <a:r>
              <a:rPr lang="en" sz="1900">
                <a:solidFill>
                  <a:srgbClr val="000000"/>
                </a:solidFill>
                <a:highlight>
                  <a:srgbClr val="FFFFFF"/>
                </a:highlight>
                <a:latin typeface="Arial"/>
                <a:ea typeface="Arial"/>
                <a:cs typeface="Arial"/>
                <a:sym typeface="Arial"/>
              </a:rPr>
              <a:t> leadership and </a:t>
            </a:r>
            <a:r>
              <a:rPr lang="en" sz="1900" b="1">
                <a:solidFill>
                  <a:srgbClr val="000000"/>
                </a:solidFill>
                <a:highlight>
                  <a:srgbClr val="FFFFFF"/>
                </a:highlight>
                <a:latin typeface="Arial"/>
                <a:ea typeface="Arial"/>
                <a:cs typeface="Arial"/>
                <a:sym typeface="Arial"/>
              </a:rPr>
              <a:t>data-driven </a:t>
            </a:r>
            <a:r>
              <a:rPr lang="en" sz="1900">
                <a:solidFill>
                  <a:srgbClr val="000000"/>
                </a:solidFill>
                <a:highlight>
                  <a:srgbClr val="FFFFFF"/>
                </a:highlight>
                <a:latin typeface="Arial"/>
                <a:ea typeface="Arial"/>
                <a:cs typeface="Arial"/>
                <a:sym typeface="Arial"/>
              </a:rPr>
              <a:t>decision making to meet the academic and nonacademic (e.g., behavioral, social and emotional) needs of all students.”</a:t>
            </a:r>
            <a:endParaRPr sz="1900">
              <a:solidFill>
                <a:srgbClr val="000000"/>
              </a:solidFill>
            </a:endParaRPr>
          </a:p>
        </p:txBody>
      </p:sp>
      <p:pic>
        <p:nvPicPr>
          <p:cNvPr id="177" name="Google Shape;177;p26"/>
          <p:cNvPicPr preferRelativeResize="0"/>
          <p:nvPr/>
        </p:nvPicPr>
        <p:blipFill>
          <a:blip r:embed="rId3">
            <a:alphaModFix/>
          </a:blip>
          <a:stretch>
            <a:fillRect/>
          </a:stretch>
        </p:blipFill>
        <p:spPr>
          <a:xfrm>
            <a:off x="5358450" y="1093775"/>
            <a:ext cx="3295650" cy="3533775"/>
          </a:xfrm>
          <a:prstGeom prst="rect">
            <a:avLst/>
          </a:prstGeom>
          <a:noFill/>
          <a:ln>
            <a:noFill/>
          </a:ln>
        </p:spPr>
      </p:pic>
      <p:sp>
        <p:nvSpPr>
          <p:cNvPr id="178" name="Google Shape;178;p26"/>
          <p:cNvSpPr txBox="1"/>
          <p:nvPr/>
        </p:nvSpPr>
        <p:spPr>
          <a:xfrm>
            <a:off x="5187100" y="4727675"/>
            <a:ext cx="385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Proxima Nova"/>
                <a:ea typeface="Proxima Nova"/>
                <a:cs typeface="Proxima Nova"/>
                <a:sym typeface="Proxima Nova"/>
              </a:rPr>
              <a:t>DDOE. (2021). </a:t>
            </a:r>
            <a:r>
              <a:rPr lang="en" u="sng">
                <a:solidFill>
                  <a:schemeClr val="hlink"/>
                </a:solidFill>
                <a:latin typeface="Proxima Nova"/>
                <a:ea typeface="Proxima Nova"/>
                <a:cs typeface="Proxima Nova"/>
                <a:sym typeface="Proxima Nova"/>
                <a:hlinkClick r:id="rId4"/>
              </a:rPr>
              <a:t>Delaware’s MTSS Framework</a:t>
            </a:r>
            <a:endParaRPr>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rial"/>
                <a:ea typeface="Arial"/>
                <a:cs typeface="Arial"/>
                <a:sym typeface="Arial"/>
              </a:rPr>
              <a:t>Multi-Tiered System of Support</a:t>
            </a:r>
            <a:endParaRPr>
              <a:latin typeface="Arial"/>
              <a:ea typeface="Arial"/>
              <a:cs typeface="Arial"/>
              <a:sym typeface="Arial"/>
            </a:endParaRPr>
          </a:p>
        </p:txBody>
      </p:sp>
      <p:sp>
        <p:nvSpPr>
          <p:cNvPr id="184" name="Google Shape;184;p27"/>
          <p:cNvSpPr txBox="1">
            <a:spLocks noGrp="1"/>
          </p:cNvSpPr>
          <p:nvPr>
            <p:ph type="body" idx="1"/>
          </p:nvPr>
        </p:nvSpPr>
        <p:spPr>
          <a:xfrm>
            <a:off x="311700" y="1152475"/>
            <a:ext cx="5058300" cy="3416400"/>
          </a:xfrm>
          <a:prstGeom prst="rect">
            <a:avLst/>
          </a:prstGeom>
        </p:spPr>
        <p:txBody>
          <a:bodyPr spcFirstLastPara="1" wrap="square" lIns="91425" tIns="91425" rIns="91425" bIns="91425" anchor="t" anchorCtr="0">
            <a:normAutofit lnSpcReduction="20000"/>
          </a:bodyPr>
          <a:lstStyle/>
          <a:p>
            <a:pPr marL="0" lvl="0" indent="0" algn="l" rtl="0">
              <a:spcBef>
                <a:spcPts val="1200"/>
              </a:spcBef>
              <a:spcAft>
                <a:spcPts val="0"/>
              </a:spcAft>
              <a:buNone/>
            </a:pPr>
            <a:r>
              <a:rPr lang="en" sz="2400" b="0">
                <a:solidFill>
                  <a:srgbClr val="000000"/>
                </a:solidFill>
                <a:latin typeface="Arial"/>
                <a:ea typeface="Arial"/>
                <a:cs typeface="Arial"/>
                <a:sym typeface="Arial"/>
              </a:rPr>
              <a:t>MTSS organizes your district to achieve its identified </a:t>
            </a:r>
            <a:r>
              <a:rPr lang="en" sz="2400" b="0" u="sng">
                <a:solidFill>
                  <a:srgbClr val="000000"/>
                </a:solidFill>
                <a:latin typeface="Arial"/>
                <a:ea typeface="Arial"/>
                <a:cs typeface="Arial"/>
                <a:sym typeface="Arial"/>
              </a:rPr>
              <a:t>outcomes </a:t>
            </a:r>
            <a:r>
              <a:rPr lang="en" sz="2400" b="0">
                <a:solidFill>
                  <a:srgbClr val="000000"/>
                </a:solidFill>
                <a:latin typeface="Arial"/>
                <a:ea typeface="Arial"/>
                <a:cs typeface="Arial"/>
                <a:sym typeface="Arial"/>
              </a:rPr>
              <a:t>(Academic and Social-Emotional, Behavioral (SEB)) through understanding its </a:t>
            </a:r>
            <a:r>
              <a:rPr lang="en" sz="2400" b="0" u="sng">
                <a:solidFill>
                  <a:srgbClr val="000000"/>
                </a:solidFill>
                <a:latin typeface="Arial"/>
                <a:ea typeface="Arial"/>
                <a:cs typeface="Arial"/>
                <a:sym typeface="Arial"/>
              </a:rPr>
              <a:t>data</a:t>
            </a:r>
            <a:r>
              <a:rPr lang="en" sz="2400" b="0">
                <a:solidFill>
                  <a:srgbClr val="000000"/>
                </a:solidFill>
                <a:latin typeface="Arial"/>
                <a:ea typeface="Arial"/>
                <a:cs typeface="Arial"/>
                <a:sym typeface="Arial"/>
              </a:rPr>
              <a:t>, providing a continuum of </a:t>
            </a:r>
            <a:r>
              <a:rPr lang="en" sz="2400" b="0" u="sng">
                <a:solidFill>
                  <a:srgbClr val="000000"/>
                </a:solidFill>
                <a:latin typeface="Arial"/>
                <a:ea typeface="Arial"/>
                <a:cs typeface="Arial"/>
                <a:sym typeface="Arial"/>
              </a:rPr>
              <a:t>practices</a:t>
            </a:r>
            <a:r>
              <a:rPr lang="en" sz="2400" b="0">
                <a:solidFill>
                  <a:srgbClr val="000000"/>
                </a:solidFill>
                <a:latin typeface="Arial"/>
                <a:ea typeface="Arial"/>
                <a:cs typeface="Arial"/>
                <a:sym typeface="Arial"/>
              </a:rPr>
              <a:t>, supporting staff through </a:t>
            </a:r>
            <a:r>
              <a:rPr lang="en" sz="2400" b="0" u="sng">
                <a:solidFill>
                  <a:srgbClr val="000000"/>
                </a:solidFill>
                <a:latin typeface="Arial"/>
                <a:ea typeface="Arial"/>
                <a:cs typeface="Arial"/>
                <a:sym typeface="Arial"/>
              </a:rPr>
              <a:t>systems</a:t>
            </a:r>
            <a:r>
              <a:rPr lang="en" sz="2400" b="0">
                <a:solidFill>
                  <a:srgbClr val="000000"/>
                </a:solidFill>
                <a:latin typeface="Arial"/>
                <a:ea typeface="Arial"/>
                <a:cs typeface="Arial"/>
                <a:sym typeface="Arial"/>
              </a:rPr>
              <a:t>, and prioritizing </a:t>
            </a:r>
            <a:r>
              <a:rPr lang="en" sz="2400" b="0" u="sng">
                <a:solidFill>
                  <a:srgbClr val="000000"/>
                </a:solidFill>
                <a:latin typeface="Arial"/>
                <a:ea typeface="Arial"/>
                <a:cs typeface="Arial"/>
                <a:sym typeface="Arial"/>
              </a:rPr>
              <a:t>equity</a:t>
            </a:r>
            <a:r>
              <a:rPr lang="en" sz="2400" b="0">
                <a:solidFill>
                  <a:srgbClr val="000000"/>
                </a:solidFill>
                <a:latin typeface="Arial"/>
                <a:ea typeface="Arial"/>
                <a:cs typeface="Arial"/>
                <a:sym typeface="Arial"/>
              </a:rPr>
              <a:t>. </a:t>
            </a:r>
            <a:endParaRPr sz="2400" b="0">
              <a:solidFill>
                <a:srgbClr val="000000"/>
              </a:solidFill>
              <a:latin typeface="Arial"/>
              <a:ea typeface="Arial"/>
              <a:cs typeface="Arial"/>
              <a:sym typeface="Arial"/>
            </a:endParaRPr>
          </a:p>
          <a:p>
            <a:pPr marL="0" lvl="0" indent="0" algn="l" rtl="0">
              <a:spcBef>
                <a:spcPts val="1200"/>
              </a:spcBef>
              <a:spcAft>
                <a:spcPts val="1200"/>
              </a:spcAft>
              <a:buNone/>
            </a:pPr>
            <a:r>
              <a:rPr lang="en" sz="1800" b="0" u="sng">
                <a:solidFill>
                  <a:schemeClr val="hlink"/>
                </a:solidFill>
                <a:latin typeface="Arial"/>
                <a:ea typeface="Arial"/>
                <a:cs typeface="Arial"/>
                <a:sym typeface="Arial"/>
                <a:hlinkClick r:id="rId3"/>
              </a:rPr>
              <a:t>www.pbis.org</a:t>
            </a:r>
            <a:r>
              <a:rPr lang="en" sz="1800" b="0">
                <a:solidFill>
                  <a:srgbClr val="000000"/>
                </a:solidFill>
                <a:latin typeface="Arial"/>
                <a:ea typeface="Arial"/>
                <a:cs typeface="Arial"/>
                <a:sym typeface="Arial"/>
              </a:rPr>
              <a:t> </a:t>
            </a:r>
            <a:endParaRPr sz="1800" b="0">
              <a:solidFill>
                <a:srgbClr val="000000"/>
              </a:solidFill>
              <a:latin typeface="Arial"/>
              <a:ea typeface="Arial"/>
              <a:cs typeface="Arial"/>
              <a:sym typeface="Arial"/>
            </a:endParaRPr>
          </a:p>
        </p:txBody>
      </p:sp>
      <p:pic>
        <p:nvPicPr>
          <p:cNvPr id="185" name="Google Shape;185;p27"/>
          <p:cNvPicPr preferRelativeResize="0"/>
          <p:nvPr/>
        </p:nvPicPr>
        <p:blipFill>
          <a:blip r:embed="rId4">
            <a:alphaModFix/>
          </a:blip>
          <a:stretch>
            <a:fillRect/>
          </a:stretch>
        </p:blipFill>
        <p:spPr>
          <a:xfrm>
            <a:off x="5536298" y="1309703"/>
            <a:ext cx="3099291" cy="3259175"/>
          </a:xfrm>
          <a:prstGeom prst="rect">
            <a:avLst/>
          </a:prstGeom>
          <a:noFill/>
          <a:ln w="38100" cap="flat" cmpd="sng">
            <a:solidFill>
              <a:schemeClr val="accent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rial"/>
                <a:ea typeface="Arial"/>
                <a:cs typeface="Arial"/>
                <a:sym typeface="Arial"/>
              </a:rPr>
              <a:t>Framework and Practices</a:t>
            </a:r>
            <a:endParaRPr>
              <a:latin typeface="Arial"/>
              <a:ea typeface="Arial"/>
              <a:cs typeface="Arial"/>
              <a:sym typeface="Arial"/>
            </a:endParaRPr>
          </a:p>
        </p:txBody>
      </p:sp>
      <p:sp>
        <p:nvSpPr>
          <p:cNvPr id="191" name="Google Shape;191;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rgbClr val="1A1A1A"/>
              </a:buClr>
              <a:buSzPts val="2400"/>
              <a:buFont typeface="Arial"/>
              <a:buChar char="●"/>
            </a:pPr>
            <a:r>
              <a:rPr lang="en" sz="2400">
                <a:solidFill>
                  <a:srgbClr val="1A1A1A"/>
                </a:solidFill>
                <a:latin typeface="Arial"/>
                <a:ea typeface="Arial"/>
                <a:cs typeface="Arial"/>
                <a:sym typeface="Arial"/>
              </a:rPr>
              <a:t>Hexagon Tool helps you determine how practices fit within your framework but it doesn’t create the framework</a:t>
            </a:r>
            <a:endParaRPr sz="2400">
              <a:solidFill>
                <a:srgbClr val="1A1A1A"/>
              </a:solidFill>
              <a:latin typeface="Arial"/>
              <a:ea typeface="Arial"/>
              <a:cs typeface="Arial"/>
              <a:sym typeface="Arial"/>
            </a:endParaRPr>
          </a:p>
          <a:p>
            <a:pPr marL="457200" lvl="0" indent="-381000" algn="l" rtl="0">
              <a:spcBef>
                <a:spcPts val="0"/>
              </a:spcBef>
              <a:spcAft>
                <a:spcPts val="0"/>
              </a:spcAft>
              <a:buClr>
                <a:srgbClr val="1A1A1A"/>
              </a:buClr>
              <a:buSzPts val="2400"/>
              <a:buFont typeface="Arial"/>
              <a:buChar char="●"/>
            </a:pPr>
            <a:r>
              <a:rPr lang="en" sz="2400">
                <a:solidFill>
                  <a:srgbClr val="1A1A1A"/>
                </a:solidFill>
                <a:latin typeface="Arial"/>
                <a:ea typeface="Arial"/>
                <a:cs typeface="Arial"/>
                <a:sym typeface="Arial"/>
              </a:rPr>
              <a:t>Bring together your MTSS expert and content/practices expert to implement effectively</a:t>
            </a:r>
            <a:endParaRPr sz="2400">
              <a:solidFill>
                <a:srgbClr val="1A1A1A"/>
              </a:solidFill>
              <a:latin typeface="Arial"/>
              <a:ea typeface="Arial"/>
              <a:cs typeface="Arial"/>
              <a:sym typeface="Arial"/>
            </a:endParaRPr>
          </a:p>
        </p:txBody>
      </p:sp>
      <p:pic>
        <p:nvPicPr>
          <p:cNvPr id="192" name="Google Shape;192;p28"/>
          <p:cNvPicPr preferRelativeResize="0"/>
          <p:nvPr/>
        </p:nvPicPr>
        <p:blipFill>
          <a:blip r:embed="rId3">
            <a:alphaModFix/>
          </a:blip>
          <a:stretch>
            <a:fillRect/>
          </a:stretch>
        </p:blipFill>
        <p:spPr>
          <a:xfrm>
            <a:off x="6565350" y="3013925"/>
            <a:ext cx="2419350" cy="1885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DE-PBS Phase Recognition</a:t>
            </a:r>
            <a:endParaRPr/>
          </a:p>
        </p:txBody>
      </p:sp>
      <p:sp>
        <p:nvSpPr>
          <p:cNvPr id="198" name="Google Shape;198;p2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199" name="Google Shape;199;p2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2021-22 SY Phase Recognition Recipients </a:t>
            </a:r>
            <a:endParaRPr/>
          </a:p>
        </p:txBody>
      </p:sp>
      <p:sp>
        <p:nvSpPr>
          <p:cNvPr id="205" name="Google Shape;205;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000" u="sng">
                <a:solidFill>
                  <a:srgbClr val="000000"/>
                </a:solidFill>
              </a:rPr>
              <a:t>Tier 1 School-wide Team</a:t>
            </a:r>
            <a:r>
              <a:rPr lang="en" sz="2000">
                <a:solidFill>
                  <a:srgbClr val="000000"/>
                </a:solidFill>
              </a:rPr>
              <a:t> </a:t>
            </a:r>
            <a:endParaRPr sz="2000">
              <a:solidFill>
                <a:srgbClr val="000000"/>
              </a:solidFill>
            </a:endParaRPr>
          </a:p>
          <a:p>
            <a:pPr marL="0" lvl="0" indent="0" algn="ctr" rtl="0">
              <a:lnSpc>
                <a:spcPct val="100000"/>
              </a:lnSpc>
              <a:spcBef>
                <a:spcPts val="0"/>
              </a:spcBef>
              <a:spcAft>
                <a:spcPts val="0"/>
              </a:spcAft>
              <a:buNone/>
            </a:pPr>
            <a:r>
              <a:rPr lang="en" sz="2000">
                <a:solidFill>
                  <a:srgbClr val="000000"/>
                </a:solidFill>
              </a:rPr>
              <a:t>Implementation </a:t>
            </a:r>
            <a:endParaRPr sz="2000">
              <a:solidFill>
                <a:srgbClr val="000000"/>
              </a:solidFill>
            </a:endParaRPr>
          </a:p>
          <a:p>
            <a:pPr marL="0" lvl="0" indent="0" algn="ctr" rtl="0">
              <a:lnSpc>
                <a:spcPct val="100000"/>
              </a:lnSpc>
              <a:spcBef>
                <a:spcPts val="0"/>
              </a:spcBef>
              <a:spcAft>
                <a:spcPts val="1200"/>
              </a:spcAft>
              <a:buNone/>
            </a:pPr>
            <a:endParaRPr sz="2000">
              <a:solidFill>
                <a:srgbClr val="000000"/>
              </a:solidFill>
              <a:latin typeface="Montserrat"/>
              <a:ea typeface="Montserrat"/>
              <a:cs typeface="Montserrat"/>
              <a:sym typeface="Montserrat"/>
            </a:endParaRPr>
          </a:p>
        </p:txBody>
      </p:sp>
      <p:graphicFrame>
        <p:nvGraphicFramePr>
          <p:cNvPr id="206" name="Google Shape;206;p30"/>
          <p:cNvGraphicFramePr/>
          <p:nvPr/>
        </p:nvGraphicFramePr>
        <p:xfrm>
          <a:off x="952500" y="2269900"/>
          <a:ext cx="7239000" cy="1604300"/>
        </p:xfrm>
        <a:graphic>
          <a:graphicData uri="http://schemas.openxmlformats.org/drawingml/2006/table">
            <a:tbl>
              <a:tblPr>
                <a:noFill/>
                <a:tableStyleId>{E7D28462-0980-4FB4-998F-C156183F57C4}</a:tableStyleId>
              </a:tblPr>
              <a:tblGrid>
                <a:gridCol w="1777400">
                  <a:extLst>
                    <a:ext uri="{9D8B030D-6E8A-4147-A177-3AD203B41FA5}">
                      <a16:colId xmlns:a16="http://schemas.microsoft.com/office/drawing/2014/main" val="20000"/>
                    </a:ext>
                  </a:extLst>
                </a:gridCol>
                <a:gridCol w="2123050">
                  <a:extLst>
                    <a:ext uri="{9D8B030D-6E8A-4147-A177-3AD203B41FA5}">
                      <a16:colId xmlns:a16="http://schemas.microsoft.com/office/drawing/2014/main" val="20001"/>
                    </a:ext>
                  </a:extLst>
                </a:gridCol>
                <a:gridCol w="3338550">
                  <a:extLst>
                    <a:ext uri="{9D8B030D-6E8A-4147-A177-3AD203B41FA5}">
                      <a16:colId xmlns:a16="http://schemas.microsoft.com/office/drawing/2014/main" val="20002"/>
                    </a:ext>
                  </a:extLst>
                </a:gridCol>
              </a:tblGrid>
              <a:tr h="401075">
                <a:tc>
                  <a:txBody>
                    <a:bodyPr/>
                    <a:lstStyle/>
                    <a:p>
                      <a:pPr marL="0" lvl="0" indent="0" algn="ctr" rtl="0">
                        <a:spcBef>
                          <a:spcPts val="0"/>
                        </a:spcBef>
                        <a:spcAft>
                          <a:spcPts val="0"/>
                        </a:spcAft>
                        <a:buNone/>
                      </a:pPr>
                      <a:r>
                        <a:rPr lang="en" b="1">
                          <a:latin typeface="Open Sans"/>
                          <a:ea typeface="Open Sans"/>
                          <a:cs typeface="Open Sans"/>
                          <a:sym typeface="Open Sans"/>
                        </a:rPr>
                        <a:t>Award Level</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District</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School</a:t>
                      </a:r>
                      <a:endParaRPr b="1">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0"/>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1</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PS DuPont Middle School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1 </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Springer Middle School</a:t>
                      </a:r>
                      <a:endParaRPr>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2"/>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1</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Indian River </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Millsboro Middle School </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2021-22 SY Phase Recognition Recipients</a:t>
            </a:r>
            <a:endParaRPr/>
          </a:p>
        </p:txBody>
      </p:sp>
      <p:sp>
        <p:nvSpPr>
          <p:cNvPr id="212" name="Google Shape;212;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u="sng">
                <a:solidFill>
                  <a:srgbClr val="000000"/>
                </a:solidFill>
              </a:rPr>
              <a:t>Tier 1 School-wide Team </a:t>
            </a:r>
            <a:endParaRPr sz="2000" u="sng">
              <a:solidFill>
                <a:srgbClr val="000000"/>
              </a:solidFill>
            </a:endParaRPr>
          </a:p>
          <a:p>
            <a:pPr marL="0" lvl="0" indent="0" algn="ctr" rtl="0">
              <a:spcBef>
                <a:spcPts val="0"/>
              </a:spcBef>
              <a:spcAft>
                <a:spcPts val="0"/>
              </a:spcAft>
              <a:buNone/>
            </a:pPr>
            <a:r>
              <a:rPr lang="en" sz="2000">
                <a:solidFill>
                  <a:srgbClr val="000000"/>
                </a:solidFill>
              </a:rPr>
              <a:t>Advanced Implementation</a:t>
            </a:r>
            <a:endParaRPr sz="2000">
              <a:solidFill>
                <a:srgbClr val="000000"/>
              </a:solidFill>
            </a:endParaRPr>
          </a:p>
          <a:p>
            <a:pPr marL="0" lvl="0" indent="0" algn="ctr" rtl="0">
              <a:spcBef>
                <a:spcPts val="0"/>
              </a:spcBef>
              <a:spcAft>
                <a:spcPts val="0"/>
              </a:spcAft>
              <a:buNone/>
            </a:pPr>
            <a:endParaRPr sz="2000">
              <a:solidFill>
                <a:srgbClr val="000000"/>
              </a:solidFill>
            </a:endParaRPr>
          </a:p>
        </p:txBody>
      </p:sp>
      <p:graphicFrame>
        <p:nvGraphicFramePr>
          <p:cNvPr id="213" name="Google Shape;213;p31"/>
          <p:cNvGraphicFramePr/>
          <p:nvPr/>
        </p:nvGraphicFramePr>
        <p:xfrm>
          <a:off x="721113" y="2158375"/>
          <a:ext cx="7701775" cy="2401585"/>
        </p:xfrm>
        <a:graphic>
          <a:graphicData uri="http://schemas.openxmlformats.org/drawingml/2006/table">
            <a:tbl>
              <a:tblPr>
                <a:noFill/>
                <a:tableStyleId>{E7D28462-0980-4FB4-998F-C156183F57C4}</a:tableStyleId>
              </a:tblPr>
              <a:tblGrid>
                <a:gridCol w="1891025">
                  <a:extLst>
                    <a:ext uri="{9D8B030D-6E8A-4147-A177-3AD203B41FA5}">
                      <a16:colId xmlns:a16="http://schemas.microsoft.com/office/drawing/2014/main" val="20000"/>
                    </a:ext>
                  </a:extLst>
                </a:gridCol>
                <a:gridCol w="2258775">
                  <a:extLst>
                    <a:ext uri="{9D8B030D-6E8A-4147-A177-3AD203B41FA5}">
                      <a16:colId xmlns:a16="http://schemas.microsoft.com/office/drawing/2014/main" val="20001"/>
                    </a:ext>
                  </a:extLst>
                </a:gridCol>
                <a:gridCol w="3551975">
                  <a:extLst>
                    <a:ext uri="{9D8B030D-6E8A-4147-A177-3AD203B41FA5}">
                      <a16:colId xmlns:a16="http://schemas.microsoft.com/office/drawing/2014/main" val="20002"/>
                    </a:ext>
                  </a:extLst>
                </a:gridCol>
              </a:tblGrid>
              <a:tr h="401075">
                <a:tc>
                  <a:txBody>
                    <a:bodyPr/>
                    <a:lstStyle/>
                    <a:p>
                      <a:pPr marL="0" lvl="0" indent="0" algn="ctr" rtl="0">
                        <a:spcBef>
                          <a:spcPts val="0"/>
                        </a:spcBef>
                        <a:spcAft>
                          <a:spcPts val="0"/>
                        </a:spcAft>
                        <a:buNone/>
                      </a:pPr>
                      <a:r>
                        <a:rPr lang="en" b="1">
                          <a:latin typeface="Open Sans"/>
                          <a:ea typeface="Open Sans"/>
                          <a:cs typeface="Open Sans"/>
                          <a:sym typeface="Open Sans"/>
                        </a:rPr>
                        <a:t>Award Level</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District</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School</a:t>
                      </a:r>
                      <a:endParaRPr b="1">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0"/>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2</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Carrcroft Elementary School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2</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Claymont Elementary School</a:t>
                      </a:r>
                      <a:endParaRPr>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2"/>
                  </a:ext>
                </a:extLst>
              </a:tr>
              <a:tr h="375400">
                <a:tc>
                  <a:txBody>
                    <a:bodyPr/>
                    <a:lstStyle/>
                    <a:p>
                      <a:pPr marL="0" lvl="0" indent="0" algn="ctr" rtl="0">
                        <a:spcBef>
                          <a:spcPts val="0"/>
                        </a:spcBef>
                        <a:spcAft>
                          <a:spcPts val="0"/>
                        </a:spcAft>
                        <a:buNone/>
                      </a:pPr>
                      <a:r>
                        <a:rPr lang="en" b="1">
                          <a:latin typeface="Open Sans"/>
                          <a:ea typeface="Open Sans"/>
                          <a:cs typeface="Open Sans"/>
                          <a:sym typeface="Open Sans"/>
                        </a:rPr>
                        <a:t>Phase 2</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Lake Forest </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Lake Forest Central Elementary School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2</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Red Clay</a:t>
                      </a:r>
                      <a:endParaRPr>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Anna P. Mote Elementary School </a:t>
                      </a:r>
                      <a:endParaRPr>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4"/>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2 </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Red Clay</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Austin D. Baltz Elementary School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2021-22 SY Phase Recognition Recipients</a:t>
            </a:r>
            <a:endParaRPr/>
          </a:p>
        </p:txBody>
      </p:sp>
      <p:sp>
        <p:nvSpPr>
          <p:cNvPr id="219" name="Google Shape;219;p3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000" u="sng">
                <a:solidFill>
                  <a:srgbClr val="000000"/>
                </a:solidFill>
              </a:rPr>
              <a:t>Tier 2 Targeted Team</a:t>
            </a:r>
            <a:endParaRPr sz="2000" u="sng">
              <a:solidFill>
                <a:srgbClr val="000000"/>
              </a:solidFill>
            </a:endParaRPr>
          </a:p>
          <a:p>
            <a:pPr marL="0" lvl="0" indent="0" algn="ctr" rtl="0">
              <a:lnSpc>
                <a:spcPct val="100000"/>
              </a:lnSpc>
              <a:spcBef>
                <a:spcPts val="0"/>
              </a:spcBef>
              <a:spcAft>
                <a:spcPts val="0"/>
              </a:spcAft>
              <a:buNone/>
            </a:pPr>
            <a:r>
              <a:rPr lang="en" sz="2000">
                <a:solidFill>
                  <a:srgbClr val="000000"/>
                </a:solidFill>
              </a:rPr>
              <a:t>Implementation</a:t>
            </a:r>
            <a:endParaRPr sz="2000">
              <a:solidFill>
                <a:srgbClr val="000000"/>
              </a:solidFill>
            </a:endParaRPr>
          </a:p>
          <a:p>
            <a:pPr marL="0" lvl="0" indent="0" algn="ctr" rtl="0">
              <a:spcBef>
                <a:spcPts val="0"/>
              </a:spcBef>
              <a:spcAft>
                <a:spcPts val="0"/>
              </a:spcAft>
              <a:buNone/>
            </a:pPr>
            <a:endParaRPr sz="2000">
              <a:solidFill>
                <a:srgbClr val="000000"/>
              </a:solidFill>
            </a:endParaRPr>
          </a:p>
        </p:txBody>
      </p:sp>
      <p:graphicFrame>
        <p:nvGraphicFramePr>
          <p:cNvPr id="220" name="Google Shape;220;p32"/>
          <p:cNvGraphicFramePr/>
          <p:nvPr/>
        </p:nvGraphicFramePr>
        <p:xfrm>
          <a:off x="952500" y="2269900"/>
          <a:ext cx="7239000" cy="1604300"/>
        </p:xfrm>
        <a:graphic>
          <a:graphicData uri="http://schemas.openxmlformats.org/drawingml/2006/table">
            <a:tbl>
              <a:tblPr>
                <a:noFill/>
                <a:tableStyleId>{E7D28462-0980-4FB4-998F-C156183F57C4}</a:tableStyleId>
              </a:tblPr>
              <a:tblGrid>
                <a:gridCol w="1777400">
                  <a:extLst>
                    <a:ext uri="{9D8B030D-6E8A-4147-A177-3AD203B41FA5}">
                      <a16:colId xmlns:a16="http://schemas.microsoft.com/office/drawing/2014/main" val="20000"/>
                    </a:ext>
                  </a:extLst>
                </a:gridCol>
                <a:gridCol w="2123050">
                  <a:extLst>
                    <a:ext uri="{9D8B030D-6E8A-4147-A177-3AD203B41FA5}">
                      <a16:colId xmlns:a16="http://schemas.microsoft.com/office/drawing/2014/main" val="20001"/>
                    </a:ext>
                  </a:extLst>
                </a:gridCol>
                <a:gridCol w="3338550">
                  <a:extLst>
                    <a:ext uri="{9D8B030D-6E8A-4147-A177-3AD203B41FA5}">
                      <a16:colId xmlns:a16="http://schemas.microsoft.com/office/drawing/2014/main" val="20002"/>
                    </a:ext>
                  </a:extLst>
                </a:gridCol>
              </a:tblGrid>
              <a:tr h="401075">
                <a:tc>
                  <a:txBody>
                    <a:bodyPr/>
                    <a:lstStyle/>
                    <a:p>
                      <a:pPr marL="0" lvl="0" indent="0" algn="ctr" rtl="0">
                        <a:spcBef>
                          <a:spcPts val="0"/>
                        </a:spcBef>
                        <a:spcAft>
                          <a:spcPts val="0"/>
                        </a:spcAft>
                        <a:buNone/>
                      </a:pPr>
                      <a:r>
                        <a:rPr lang="en" b="1">
                          <a:latin typeface="Open Sans"/>
                          <a:ea typeface="Open Sans"/>
                          <a:cs typeface="Open Sans"/>
                          <a:sym typeface="Open Sans"/>
                        </a:rPr>
                        <a:t>Award Level</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District</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ctr" rtl="0">
                        <a:spcBef>
                          <a:spcPts val="0"/>
                        </a:spcBef>
                        <a:spcAft>
                          <a:spcPts val="0"/>
                        </a:spcAft>
                        <a:buNone/>
                      </a:pPr>
                      <a:r>
                        <a:rPr lang="en" b="1">
                          <a:latin typeface="Open Sans"/>
                          <a:ea typeface="Open Sans"/>
                          <a:cs typeface="Open Sans"/>
                          <a:sym typeface="Open Sans"/>
                        </a:rPr>
                        <a:t>School</a:t>
                      </a:r>
                      <a:endParaRPr b="1">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0"/>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3</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Springer Middle School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3</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Talley Middle School</a:t>
                      </a:r>
                      <a:endParaRPr>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2"/>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3</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Lake Forest</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Lake Forest Elementary School </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2021-22 SY Phase Recognition Recipients </a:t>
            </a:r>
            <a:endParaRPr/>
          </a:p>
        </p:txBody>
      </p:sp>
      <p:sp>
        <p:nvSpPr>
          <p:cNvPr id="226" name="Google Shape;226;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000" u="sng">
                <a:solidFill>
                  <a:srgbClr val="000000"/>
                </a:solidFill>
              </a:rPr>
              <a:t>Tier 2 Targeted Team Systems </a:t>
            </a:r>
            <a:endParaRPr sz="2000" u="sng">
              <a:solidFill>
                <a:srgbClr val="000000"/>
              </a:solidFill>
            </a:endParaRPr>
          </a:p>
          <a:p>
            <a:pPr marL="0" lvl="0" indent="0" algn="ctr" rtl="0">
              <a:lnSpc>
                <a:spcPct val="100000"/>
              </a:lnSpc>
              <a:spcBef>
                <a:spcPts val="0"/>
              </a:spcBef>
              <a:spcAft>
                <a:spcPts val="0"/>
              </a:spcAft>
              <a:buNone/>
            </a:pPr>
            <a:r>
              <a:rPr lang="en" sz="2000">
                <a:solidFill>
                  <a:srgbClr val="000000"/>
                </a:solidFill>
              </a:rPr>
              <a:t>Implementation</a:t>
            </a:r>
            <a:endParaRPr sz="2000">
              <a:solidFill>
                <a:srgbClr val="000000"/>
              </a:solidFill>
            </a:endParaRPr>
          </a:p>
          <a:p>
            <a:pPr marL="0" lvl="0" indent="0" algn="ctr" rtl="0">
              <a:lnSpc>
                <a:spcPct val="100000"/>
              </a:lnSpc>
              <a:spcBef>
                <a:spcPts val="0"/>
              </a:spcBef>
              <a:spcAft>
                <a:spcPts val="0"/>
              </a:spcAft>
              <a:buNone/>
            </a:pPr>
            <a:endParaRPr sz="2000">
              <a:solidFill>
                <a:srgbClr val="000000"/>
              </a:solidFill>
            </a:endParaRPr>
          </a:p>
        </p:txBody>
      </p:sp>
      <p:graphicFrame>
        <p:nvGraphicFramePr>
          <p:cNvPr id="227" name="Google Shape;227;p33"/>
          <p:cNvGraphicFramePr/>
          <p:nvPr/>
        </p:nvGraphicFramePr>
        <p:xfrm>
          <a:off x="776863" y="2269900"/>
          <a:ext cx="7590275" cy="2000510"/>
        </p:xfrm>
        <a:graphic>
          <a:graphicData uri="http://schemas.openxmlformats.org/drawingml/2006/table">
            <a:tbl>
              <a:tblPr>
                <a:noFill/>
                <a:tableStyleId>{E7D28462-0980-4FB4-998F-C156183F57C4}</a:tableStyleId>
              </a:tblPr>
              <a:tblGrid>
                <a:gridCol w="1863650">
                  <a:extLst>
                    <a:ext uri="{9D8B030D-6E8A-4147-A177-3AD203B41FA5}">
                      <a16:colId xmlns:a16="http://schemas.microsoft.com/office/drawing/2014/main" val="20000"/>
                    </a:ext>
                  </a:extLst>
                </a:gridCol>
                <a:gridCol w="2226075">
                  <a:extLst>
                    <a:ext uri="{9D8B030D-6E8A-4147-A177-3AD203B41FA5}">
                      <a16:colId xmlns:a16="http://schemas.microsoft.com/office/drawing/2014/main" val="20001"/>
                    </a:ext>
                  </a:extLst>
                </a:gridCol>
                <a:gridCol w="3500550">
                  <a:extLst>
                    <a:ext uri="{9D8B030D-6E8A-4147-A177-3AD203B41FA5}">
                      <a16:colId xmlns:a16="http://schemas.microsoft.com/office/drawing/2014/main" val="20002"/>
                    </a:ext>
                  </a:extLst>
                </a:gridCol>
              </a:tblGrid>
              <a:tr h="401075">
                <a:tc>
                  <a:txBody>
                    <a:bodyPr/>
                    <a:lstStyle/>
                    <a:p>
                      <a:pPr marL="0" lvl="0" indent="0" algn="l" rtl="0">
                        <a:spcBef>
                          <a:spcPts val="0"/>
                        </a:spcBef>
                        <a:spcAft>
                          <a:spcPts val="0"/>
                        </a:spcAft>
                        <a:buNone/>
                      </a:pPr>
                      <a:r>
                        <a:rPr lang="en" b="1">
                          <a:latin typeface="Open Sans"/>
                          <a:ea typeface="Open Sans"/>
                          <a:cs typeface="Open Sans"/>
                          <a:sym typeface="Open Sans"/>
                        </a:rPr>
                        <a:t>Award Level</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b="1">
                          <a:latin typeface="Open Sans"/>
                          <a:ea typeface="Open Sans"/>
                          <a:cs typeface="Open Sans"/>
                          <a:sym typeface="Open Sans"/>
                        </a:rPr>
                        <a:t>District</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b="1">
                          <a:latin typeface="Open Sans"/>
                          <a:ea typeface="Open Sans"/>
                          <a:cs typeface="Open Sans"/>
                          <a:sym typeface="Open Sans"/>
                        </a:rPr>
                        <a:t>School</a:t>
                      </a:r>
                      <a:endParaRPr b="1">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0"/>
                  </a:ext>
                </a:extLst>
              </a:tr>
              <a:tr h="375400">
                <a:tc>
                  <a:txBody>
                    <a:bodyPr/>
                    <a:lstStyle/>
                    <a:p>
                      <a:pPr marL="0" lvl="0" indent="0" algn="ctr" rtl="0">
                        <a:spcBef>
                          <a:spcPts val="0"/>
                        </a:spcBef>
                        <a:spcAft>
                          <a:spcPts val="0"/>
                        </a:spcAft>
                        <a:buNone/>
                      </a:pPr>
                      <a:r>
                        <a:rPr lang="en" b="1">
                          <a:latin typeface="Open Sans"/>
                          <a:ea typeface="Open Sans"/>
                          <a:cs typeface="Open Sans"/>
                          <a:sym typeface="Open Sans"/>
                        </a:rPr>
                        <a:t>Phase 4</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Christina</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Robert S. Gallagher Elementary School</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4</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Christina</a:t>
                      </a:r>
                      <a:endParaRPr>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Keene Elementary School</a:t>
                      </a:r>
                      <a:endParaRPr>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2"/>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4</a:t>
                      </a:r>
                      <a:endParaRPr b="1">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Christina</a:t>
                      </a:r>
                      <a:endParaRPr>
                        <a:latin typeface="Open Sans"/>
                        <a:ea typeface="Open Sans"/>
                        <a:cs typeface="Open Sans"/>
                        <a:sym typeface="Open Sans"/>
                      </a:endParaRPr>
                    </a:p>
                  </a:txBody>
                  <a:tcPr marL="91425" marR="91425" marT="91425" marB="91425"/>
                </a:tc>
                <a:tc>
                  <a:txBody>
                    <a:bodyPr/>
                    <a:lstStyle/>
                    <a:p>
                      <a:pPr marL="0" lvl="0" indent="0" algn="l" rtl="0">
                        <a:spcBef>
                          <a:spcPts val="0"/>
                        </a:spcBef>
                        <a:spcAft>
                          <a:spcPts val="0"/>
                        </a:spcAft>
                        <a:buNone/>
                      </a:pPr>
                      <a:r>
                        <a:rPr lang="en">
                          <a:latin typeface="Open Sans"/>
                          <a:ea typeface="Open Sans"/>
                          <a:cs typeface="Open Sans"/>
                          <a:sym typeface="Open Sans"/>
                        </a:rPr>
                        <a:t>Shue Medill Middle School </a:t>
                      </a:r>
                      <a:endParaRPr>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r h="401075">
                <a:tc>
                  <a:txBody>
                    <a:bodyPr/>
                    <a:lstStyle/>
                    <a:p>
                      <a:pPr marL="0" lvl="0" indent="0" algn="ctr" rtl="0">
                        <a:spcBef>
                          <a:spcPts val="0"/>
                        </a:spcBef>
                        <a:spcAft>
                          <a:spcPts val="0"/>
                        </a:spcAft>
                        <a:buNone/>
                      </a:pPr>
                      <a:r>
                        <a:rPr lang="en" b="1">
                          <a:latin typeface="Open Sans"/>
                          <a:ea typeface="Open Sans"/>
                          <a:cs typeface="Open Sans"/>
                          <a:sym typeface="Open Sans"/>
                        </a:rPr>
                        <a:t>Phase 4</a:t>
                      </a:r>
                      <a:endParaRPr b="1">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Brandywine</a:t>
                      </a:r>
                      <a:endParaRPr>
                        <a:latin typeface="Open Sans"/>
                        <a:ea typeface="Open Sans"/>
                        <a:cs typeface="Open Sans"/>
                        <a:sym typeface="Open Sans"/>
                      </a:endParaRPr>
                    </a:p>
                  </a:txBody>
                  <a:tcPr marL="91425" marR="91425" marT="91425" marB="91425">
                    <a:solidFill>
                      <a:schemeClr val="dk1"/>
                    </a:solidFill>
                  </a:tcPr>
                </a:tc>
                <a:tc>
                  <a:txBody>
                    <a:bodyPr/>
                    <a:lstStyle/>
                    <a:p>
                      <a:pPr marL="0" lvl="0" indent="0" algn="l" rtl="0">
                        <a:spcBef>
                          <a:spcPts val="0"/>
                        </a:spcBef>
                        <a:spcAft>
                          <a:spcPts val="0"/>
                        </a:spcAft>
                        <a:buNone/>
                      </a:pPr>
                      <a:r>
                        <a:rPr lang="en">
                          <a:latin typeface="Open Sans"/>
                          <a:ea typeface="Open Sans"/>
                          <a:cs typeface="Open Sans"/>
                          <a:sym typeface="Open Sans"/>
                        </a:rPr>
                        <a:t>Carrcroft Elementary School </a:t>
                      </a:r>
                      <a:endParaRPr>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2020-21 SY Phase Recognition Public Notices</a:t>
            </a:r>
            <a:endParaRPr/>
          </a:p>
        </p:txBody>
      </p:sp>
      <p:sp>
        <p:nvSpPr>
          <p:cNvPr id="233" name="Google Shape;233;p34"/>
          <p:cNvSpPr txBox="1">
            <a:spLocks noGrp="1"/>
          </p:cNvSpPr>
          <p:nvPr>
            <p:ph type="body" idx="1"/>
          </p:nvPr>
        </p:nvSpPr>
        <p:spPr>
          <a:xfrm>
            <a:off x="720000" y="1689225"/>
            <a:ext cx="7704000" cy="3039000"/>
          </a:xfrm>
          <a:prstGeom prst="rect">
            <a:avLst/>
          </a:prstGeom>
        </p:spPr>
        <p:txBody>
          <a:bodyPr spcFirstLastPara="1" wrap="square" lIns="91425" tIns="91425" rIns="91425" bIns="91425" anchor="t" anchorCtr="0">
            <a:normAutofit/>
          </a:bodyPr>
          <a:lstStyle/>
          <a:p>
            <a:pPr marL="457200" lvl="0" indent="-381000" algn="l" rtl="0">
              <a:lnSpc>
                <a:spcPct val="90000"/>
              </a:lnSpc>
              <a:spcBef>
                <a:spcPts val="1000"/>
              </a:spcBef>
              <a:spcAft>
                <a:spcPts val="0"/>
              </a:spcAft>
              <a:buClr>
                <a:srgbClr val="000000"/>
              </a:buClr>
              <a:buSzPts val="2400"/>
              <a:buChar char="●"/>
            </a:pPr>
            <a:r>
              <a:rPr lang="en" sz="2400" dirty="0">
                <a:solidFill>
                  <a:srgbClr val="000000"/>
                </a:solidFill>
              </a:rPr>
              <a:t>School level messages</a:t>
            </a:r>
            <a:endParaRPr sz="2400" dirty="0">
              <a:solidFill>
                <a:srgbClr val="000000"/>
              </a:solidFill>
            </a:endParaRPr>
          </a:p>
          <a:p>
            <a:pPr marL="457200" lvl="0" indent="-381000" algn="l" rtl="0">
              <a:lnSpc>
                <a:spcPct val="90000"/>
              </a:lnSpc>
              <a:spcBef>
                <a:spcPts val="0"/>
              </a:spcBef>
              <a:spcAft>
                <a:spcPts val="0"/>
              </a:spcAft>
              <a:buClr>
                <a:srgbClr val="000000"/>
              </a:buClr>
              <a:buSzPts val="2400"/>
              <a:buChar char="●"/>
            </a:pPr>
            <a:r>
              <a:rPr lang="en" sz="2400" dirty="0">
                <a:solidFill>
                  <a:srgbClr val="000000"/>
                </a:solidFill>
              </a:rPr>
              <a:t>Website posting</a:t>
            </a:r>
            <a:endParaRPr sz="2400" dirty="0">
              <a:solidFill>
                <a:srgbClr val="000000"/>
              </a:solidFill>
            </a:endParaRPr>
          </a:p>
          <a:p>
            <a:pPr marL="457200" lvl="0" indent="-381000" algn="l" rtl="0">
              <a:lnSpc>
                <a:spcPct val="90000"/>
              </a:lnSpc>
              <a:spcBef>
                <a:spcPts val="0"/>
              </a:spcBef>
              <a:spcAft>
                <a:spcPts val="0"/>
              </a:spcAft>
              <a:buClr>
                <a:srgbClr val="000000"/>
              </a:buClr>
              <a:buSzPts val="2400"/>
              <a:buChar char="●"/>
            </a:pPr>
            <a:r>
              <a:rPr lang="en" sz="2400" dirty="0">
                <a:solidFill>
                  <a:srgbClr val="000000"/>
                </a:solidFill>
              </a:rPr>
              <a:t>Letters to district superintendents </a:t>
            </a:r>
          </a:p>
          <a:p>
            <a:pPr marL="76200" lvl="0" indent="0" algn="l" rtl="0">
              <a:lnSpc>
                <a:spcPct val="90000"/>
              </a:lnSpc>
              <a:spcBef>
                <a:spcPts val="0"/>
              </a:spcBef>
              <a:spcAft>
                <a:spcPts val="0"/>
              </a:spcAft>
              <a:buClr>
                <a:srgbClr val="000000"/>
              </a:buClr>
              <a:buSzPts val="2400"/>
              <a:buNone/>
            </a:pPr>
            <a:r>
              <a:rPr lang="en" sz="2400" dirty="0">
                <a:solidFill>
                  <a:srgbClr val="000000"/>
                </a:solidFill>
              </a:rPr>
              <a:t>	and board presidents</a:t>
            </a:r>
            <a:endParaRPr sz="2400" dirty="0">
              <a:solidFill>
                <a:srgbClr val="000000"/>
              </a:solidFill>
            </a:endParaRPr>
          </a:p>
          <a:p>
            <a:pPr marL="0" lvl="0" indent="0" algn="l" rtl="0">
              <a:spcBef>
                <a:spcPts val="1200"/>
              </a:spcBef>
              <a:spcAft>
                <a:spcPts val="1200"/>
              </a:spcAft>
              <a:buNone/>
            </a:pPr>
            <a:endParaRPr dirty="0"/>
          </a:p>
        </p:txBody>
      </p:sp>
      <p:pic>
        <p:nvPicPr>
          <p:cNvPr id="234" name="Google Shape;234;p34" descr="http://wordpress.oet.udel.edu/pbs/wp-content/uploads/2011/10/Pashe-2-Banner.png"/>
          <p:cNvPicPr preferRelativeResize="0"/>
          <p:nvPr/>
        </p:nvPicPr>
        <p:blipFill rotWithShape="1">
          <a:blip r:embed="rId3">
            <a:alphaModFix/>
          </a:blip>
          <a:srcRect l="5722" r="6780"/>
          <a:stretch/>
        </p:blipFill>
        <p:spPr>
          <a:xfrm>
            <a:off x="6350550" y="1345550"/>
            <a:ext cx="2556074" cy="3382675"/>
          </a:xfrm>
          <a:prstGeom prst="rect">
            <a:avLst/>
          </a:prstGeom>
          <a:noFill/>
          <a:ln w="38100" cap="flat" cmpd="sng">
            <a:solidFill>
              <a:schemeClr val="accent5"/>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Recognition Engagement Reflection </a:t>
            </a:r>
            <a:endParaRPr/>
          </a:p>
        </p:txBody>
      </p:sp>
      <p:sp>
        <p:nvSpPr>
          <p:cNvPr id="240" name="Google Shape;240;p3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u="sng">
                <a:solidFill>
                  <a:srgbClr val="1A1A1A"/>
                </a:solidFill>
              </a:rPr>
              <a:t>Looking ahead 2022-23 SY</a:t>
            </a:r>
            <a:r>
              <a:rPr lang="en" sz="1800">
                <a:solidFill>
                  <a:srgbClr val="1A1A1A"/>
                </a:solidFill>
              </a:rPr>
              <a:t>: </a:t>
            </a:r>
            <a:endParaRPr sz="1800">
              <a:solidFill>
                <a:srgbClr val="1A1A1A"/>
              </a:solidFill>
            </a:endParaRPr>
          </a:p>
          <a:p>
            <a:pPr marL="0" lvl="0" indent="0" algn="l" rtl="0">
              <a:spcBef>
                <a:spcPts val="1200"/>
              </a:spcBef>
              <a:spcAft>
                <a:spcPts val="0"/>
              </a:spcAft>
              <a:buNone/>
            </a:pPr>
            <a:r>
              <a:rPr lang="en" sz="1800">
                <a:solidFill>
                  <a:srgbClr val="1A1A1A"/>
                </a:solidFill>
              </a:rPr>
              <a:t>Maintaining Phases 1-4 </a:t>
            </a:r>
            <a:endParaRPr sz="1800">
              <a:solidFill>
                <a:srgbClr val="1A1A1A"/>
              </a:solidFill>
            </a:endParaRPr>
          </a:p>
          <a:p>
            <a:pPr marL="0" lvl="0" indent="0" algn="l" rtl="0">
              <a:spcBef>
                <a:spcPts val="1200"/>
              </a:spcBef>
              <a:spcAft>
                <a:spcPts val="0"/>
              </a:spcAft>
              <a:buNone/>
            </a:pPr>
            <a:r>
              <a:rPr lang="en" sz="1800">
                <a:solidFill>
                  <a:srgbClr val="1A1A1A"/>
                </a:solidFill>
              </a:rPr>
              <a:t>Application release: late winter/early spring</a:t>
            </a:r>
            <a:endParaRPr sz="1800">
              <a:solidFill>
                <a:srgbClr val="1A1A1A"/>
              </a:solidFill>
            </a:endParaRPr>
          </a:p>
          <a:p>
            <a:pPr marL="0" lvl="0" indent="0" algn="l" rtl="0">
              <a:spcBef>
                <a:spcPts val="1200"/>
              </a:spcBef>
              <a:spcAft>
                <a:spcPts val="1200"/>
              </a:spcAft>
              <a:buNone/>
            </a:pPr>
            <a:r>
              <a:rPr lang="en" sz="1800">
                <a:solidFill>
                  <a:srgbClr val="1A1A1A"/>
                </a:solidFill>
              </a:rPr>
              <a:t>Addition: Including coach review &amp; sign-off of applications</a:t>
            </a:r>
            <a:endParaRPr sz="1800">
              <a:solidFill>
                <a:srgbClr val="1A1A1A"/>
              </a:solidFill>
            </a:endParaRPr>
          </a:p>
        </p:txBody>
      </p:sp>
      <p:sp>
        <p:nvSpPr>
          <p:cNvPr id="241" name="Google Shape;241;p35"/>
          <p:cNvSpPr txBox="1">
            <a:spLocks noGrp="1"/>
          </p:cNvSpPr>
          <p:nvPr>
            <p:ph type="body" idx="2"/>
          </p:nvPr>
        </p:nvSpPr>
        <p:spPr>
          <a:xfrm>
            <a:off x="4205275" y="1266175"/>
            <a:ext cx="4626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u="sng">
                <a:solidFill>
                  <a:srgbClr val="1A1A1A"/>
                </a:solidFill>
              </a:rPr>
              <a:t>Increasing Engagement</a:t>
            </a:r>
            <a:r>
              <a:rPr lang="en" sz="1800">
                <a:solidFill>
                  <a:srgbClr val="1A1A1A"/>
                </a:solidFill>
              </a:rPr>
              <a:t>: </a:t>
            </a:r>
            <a:endParaRPr sz="1800">
              <a:solidFill>
                <a:srgbClr val="1A1A1A"/>
              </a:solidFill>
            </a:endParaRPr>
          </a:p>
          <a:p>
            <a:pPr marL="0" lvl="0" indent="0" algn="l" rtl="0">
              <a:spcBef>
                <a:spcPts val="1200"/>
              </a:spcBef>
              <a:spcAft>
                <a:spcPts val="0"/>
              </a:spcAft>
              <a:buNone/>
            </a:pPr>
            <a:r>
              <a:rPr lang="en" sz="1800">
                <a:solidFill>
                  <a:srgbClr val="1A1A1A"/>
                </a:solidFill>
              </a:rPr>
              <a:t>For coaches of participating schools, what are the motivators?  </a:t>
            </a:r>
            <a:endParaRPr sz="1800">
              <a:solidFill>
                <a:srgbClr val="1A1A1A"/>
              </a:solidFill>
            </a:endParaRPr>
          </a:p>
          <a:p>
            <a:pPr marL="0" lvl="0" indent="0" algn="l" rtl="0">
              <a:spcBef>
                <a:spcPts val="1200"/>
              </a:spcBef>
              <a:spcAft>
                <a:spcPts val="0"/>
              </a:spcAft>
              <a:buNone/>
            </a:pPr>
            <a:r>
              <a:rPr lang="en" sz="1800">
                <a:solidFill>
                  <a:srgbClr val="1A1A1A"/>
                </a:solidFill>
              </a:rPr>
              <a:t>For coaches of non-participating schools, what might increase participation?  </a:t>
            </a:r>
            <a:endParaRPr sz="1800">
              <a:solidFill>
                <a:srgbClr val="1A1A1A"/>
              </a:solidFill>
            </a:endParaRPr>
          </a:p>
          <a:p>
            <a:pPr marL="0" lvl="0" indent="0" algn="l" rtl="0">
              <a:spcBef>
                <a:spcPts val="1200"/>
              </a:spcBef>
              <a:spcAft>
                <a:spcPts val="1200"/>
              </a:spcAft>
              <a:buNone/>
            </a:pPr>
            <a:r>
              <a:rPr lang="en" sz="1800">
                <a:solidFill>
                  <a:srgbClr val="1A1A1A"/>
                </a:solidFill>
              </a:rPr>
              <a:t>Are districts doing their own reflection &amp; planning process to recognize MTSS/PBS implementation?</a:t>
            </a:r>
            <a:endParaRPr sz="1800">
              <a:solidFill>
                <a:srgbClr val="1A1A1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1035050" y="1334975"/>
            <a:ext cx="7150500" cy="22785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r>
              <a:rPr lang="en" sz="1800"/>
              <a:t>The DE-PBS Project serves as a technical assistance center for the Delaware DOE to actualize the vision to create safe and caring learning environments  that promote the social-emotional and academic development of all children.  </a:t>
            </a:r>
            <a:endParaRPr/>
          </a:p>
          <a:p>
            <a:pPr marL="0" lvl="0" indent="0" algn="ctr" rtl="0">
              <a:lnSpc>
                <a:spcPct val="90000"/>
              </a:lnSpc>
              <a:spcBef>
                <a:spcPts val="800"/>
              </a:spcBef>
              <a:spcAft>
                <a:spcPts val="0"/>
              </a:spcAft>
              <a:buClr>
                <a:schemeClr val="dk1"/>
              </a:buClr>
              <a:buSzPts val="1800"/>
              <a:buNone/>
            </a:pPr>
            <a:r>
              <a:rPr lang="en" sz="1800"/>
              <a:t>The statewide initiative is designed to build the knowledge and skills of Delaware educators in the concepts and evidence-based practices of Positive Behavior Support (PBS) as a Multi-tiered System of Support (MTSS).</a:t>
            </a:r>
            <a:endParaRPr/>
          </a:p>
        </p:txBody>
      </p:sp>
      <p:pic>
        <p:nvPicPr>
          <p:cNvPr id="97" name="Google Shape;97;p18"/>
          <p:cNvPicPr preferRelativeResize="0"/>
          <p:nvPr/>
        </p:nvPicPr>
        <p:blipFill rotWithShape="1">
          <a:blip r:embed="rId3">
            <a:alphaModFix/>
          </a:blip>
          <a:srcRect l="83870" t="11601" r="1490" b="50706"/>
          <a:stretch/>
        </p:blipFill>
        <p:spPr>
          <a:xfrm>
            <a:off x="3714751" y="205979"/>
            <a:ext cx="1460744" cy="1057781"/>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98" name="Google Shape;98;p18" descr="H:\Projects\Positive Behavioral Supports\Logos\smallDoelogo.jpg"/>
          <p:cNvPicPr preferRelativeResize="0"/>
          <p:nvPr/>
        </p:nvPicPr>
        <p:blipFill rotWithShape="1">
          <a:blip r:embed="rId4">
            <a:alphaModFix/>
          </a:blip>
          <a:srcRect/>
          <a:stretch/>
        </p:blipFill>
        <p:spPr>
          <a:xfrm>
            <a:off x="2171700" y="4080272"/>
            <a:ext cx="1028700" cy="891779"/>
          </a:xfrm>
          <a:prstGeom prst="rect">
            <a:avLst/>
          </a:prstGeom>
          <a:noFill/>
          <a:ln>
            <a:noFill/>
          </a:ln>
        </p:spPr>
      </p:pic>
      <p:pic>
        <p:nvPicPr>
          <p:cNvPr id="99" name="Google Shape;99;p18" descr="CDS-UD_logo_rgb.jpg.jpg"/>
          <p:cNvPicPr preferRelativeResize="0"/>
          <p:nvPr/>
        </p:nvPicPr>
        <p:blipFill rotWithShape="1">
          <a:blip r:embed="rId5">
            <a:alphaModFix/>
          </a:blip>
          <a:srcRect/>
          <a:stretch/>
        </p:blipFill>
        <p:spPr>
          <a:xfrm>
            <a:off x="4572000" y="4085802"/>
            <a:ext cx="2514600" cy="68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265500" y="1612300"/>
            <a:ext cx="4045200" cy="1675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Coaching Resources</a:t>
            </a:r>
            <a:endParaRPr/>
          </a:p>
          <a:p>
            <a:pPr marL="0" lvl="0" indent="0" algn="ctr" rtl="0">
              <a:spcBef>
                <a:spcPts val="0"/>
              </a:spcBef>
              <a:spcAft>
                <a:spcPts val="0"/>
              </a:spcAft>
              <a:buNone/>
            </a:pPr>
            <a:r>
              <a:rPr lang="en"/>
              <a:t>and Starting off the School Year</a:t>
            </a:r>
            <a:endParaRPr/>
          </a:p>
          <a:p>
            <a:pPr marL="0" lvl="0" indent="0" algn="ctr" rtl="0">
              <a:spcBef>
                <a:spcPts val="0"/>
              </a:spcBef>
              <a:spcAft>
                <a:spcPts val="0"/>
              </a:spcAft>
              <a:buNone/>
            </a:pPr>
            <a:endParaRPr/>
          </a:p>
        </p:txBody>
      </p:sp>
      <p:sp>
        <p:nvSpPr>
          <p:cNvPr id="247" name="Google Shape;247;p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248" name="Google Shape;248;p3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 Visit Cadre Corner</a:t>
            </a:r>
            <a:endParaRPr/>
          </a:p>
        </p:txBody>
      </p:sp>
      <p:sp>
        <p:nvSpPr>
          <p:cNvPr id="254" name="Google Shape;254;p37"/>
          <p:cNvSpPr txBox="1">
            <a:spLocks noGrp="1"/>
          </p:cNvSpPr>
          <p:nvPr>
            <p:ph type="body" idx="1"/>
          </p:nvPr>
        </p:nvSpPr>
        <p:spPr>
          <a:xfrm>
            <a:off x="311700" y="1244425"/>
            <a:ext cx="4352100" cy="3302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1A1A1A"/>
              </a:buClr>
              <a:buSzPts val="2000"/>
              <a:buChar char="●"/>
            </a:pPr>
            <a:r>
              <a:rPr lang="en" sz="2000">
                <a:solidFill>
                  <a:srgbClr val="1A1A1A"/>
                </a:solidFill>
              </a:rPr>
              <a:t>Fellow district coach contacts</a:t>
            </a:r>
            <a:endParaRPr sz="2000">
              <a:solidFill>
                <a:srgbClr val="1A1A1A"/>
              </a:solidFill>
            </a:endParaRPr>
          </a:p>
          <a:p>
            <a:pPr marL="457200" lvl="0" indent="-355600" algn="l" rtl="0">
              <a:spcBef>
                <a:spcPts val="0"/>
              </a:spcBef>
              <a:spcAft>
                <a:spcPts val="0"/>
              </a:spcAft>
              <a:buClr>
                <a:srgbClr val="1A1A1A"/>
              </a:buClr>
              <a:buSzPts val="2000"/>
              <a:buChar char="●"/>
            </a:pPr>
            <a:r>
              <a:rPr lang="en" sz="2000">
                <a:solidFill>
                  <a:srgbClr val="1A1A1A"/>
                </a:solidFill>
              </a:rPr>
              <a:t>Previous/current Cadre Meeting and Coach Networking resources</a:t>
            </a:r>
            <a:endParaRPr sz="2000">
              <a:solidFill>
                <a:srgbClr val="1A1A1A"/>
              </a:solidFill>
            </a:endParaRPr>
          </a:p>
          <a:p>
            <a:pPr marL="0" lvl="0" indent="0" algn="l" rtl="0">
              <a:spcBef>
                <a:spcPts val="1200"/>
              </a:spcBef>
              <a:spcAft>
                <a:spcPts val="0"/>
              </a:spcAft>
              <a:buNone/>
            </a:pPr>
            <a:endParaRPr sz="2000">
              <a:solidFill>
                <a:srgbClr val="1A1A1A"/>
              </a:solidFill>
            </a:endParaRPr>
          </a:p>
          <a:p>
            <a:pPr marL="0" lvl="0" indent="0" algn="l" rtl="0">
              <a:spcBef>
                <a:spcPts val="1200"/>
              </a:spcBef>
              <a:spcAft>
                <a:spcPts val="0"/>
              </a:spcAft>
              <a:buNone/>
            </a:pPr>
            <a:r>
              <a:rPr lang="en" sz="2000">
                <a:solidFill>
                  <a:srgbClr val="1A1A1A"/>
                </a:solidFill>
              </a:rPr>
              <a:t>Statewide resource: </a:t>
            </a:r>
            <a:endParaRPr sz="2000">
              <a:solidFill>
                <a:srgbClr val="1A1A1A"/>
              </a:solidFill>
            </a:endParaRPr>
          </a:p>
          <a:p>
            <a:pPr marL="0" lvl="0" indent="0" algn="l" rtl="0">
              <a:spcBef>
                <a:spcPts val="1200"/>
              </a:spcBef>
              <a:spcAft>
                <a:spcPts val="1200"/>
              </a:spcAft>
              <a:buNone/>
            </a:pPr>
            <a:r>
              <a:rPr lang="en" sz="2000">
                <a:solidFill>
                  <a:srgbClr val="1A1A1A"/>
                </a:solidFill>
              </a:rPr>
              <a:t>DE </a:t>
            </a:r>
            <a:r>
              <a:rPr lang="en" sz="2000">
                <a:solidFill>
                  <a:srgbClr val="1A1A1A"/>
                </a:solidFill>
                <a:highlight>
                  <a:srgbClr val="FFFFFF"/>
                </a:highlight>
              </a:rPr>
              <a:t>Social, Emotional and Behavioral Wellbeing (SEBW) Plan</a:t>
            </a:r>
            <a:endParaRPr sz="2000">
              <a:solidFill>
                <a:srgbClr val="1A1A1A"/>
              </a:solidFill>
            </a:endParaRPr>
          </a:p>
        </p:txBody>
      </p:sp>
      <p:sp>
        <p:nvSpPr>
          <p:cNvPr id="255" name="Google Shape;255;p37"/>
          <p:cNvSpPr txBox="1">
            <a:spLocks noGrp="1"/>
          </p:cNvSpPr>
          <p:nvPr>
            <p:ph type="body" idx="2"/>
          </p:nvPr>
        </p:nvSpPr>
        <p:spPr>
          <a:xfrm>
            <a:off x="4984850" y="568075"/>
            <a:ext cx="3999900" cy="3302700"/>
          </a:xfrm>
          <a:prstGeom prst="rect">
            <a:avLst/>
          </a:prstGeom>
        </p:spPr>
        <p:txBody>
          <a:bodyPr spcFirstLastPara="1" wrap="square" lIns="91425" tIns="91425" rIns="91425" bIns="91425" anchor="t" anchorCtr="0">
            <a:normAutofit/>
          </a:bodyPr>
          <a:lstStyle/>
          <a:p>
            <a:pPr marL="0" lvl="0" indent="0" algn="l" rtl="0">
              <a:lnSpc>
                <a:spcPct val="100000"/>
              </a:lnSpc>
              <a:spcBef>
                <a:spcPts val="200"/>
              </a:spcBef>
              <a:spcAft>
                <a:spcPts val="0"/>
              </a:spcAft>
              <a:buNone/>
            </a:pPr>
            <a:r>
              <a:rPr lang="en" b="1">
                <a:solidFill>
                  <a:srgbClr val="000000"/>
                </a:solidFill>
                <a:latin typeface="Calibri"/>
                <a:ea typeface="Calibri"/>
                <a:cs typeface="Calibri"/>
                <a:sym typeface="Calibri"/>
              </a:rPr>
              <a:t>Guidance for MTSS-SEB District Coaches</a:t>
            </a:r>
            <a:endParaRPr b="1">
              <a:solidFill>
                <a:srgbClr val="000000"/>
              </a:solidFill>
              <a:latin typeface="Calibri"/>
              <a:ea typeface="Calibri"/>
              <a:cs typeface="Calibri"/>
              <a:sym typeface="Calibri"/>
            </a:endParaRPr>
          </a:p>
          <a:p>
            <a:pPr marL="0" lvl="0" indent="0" algn="l" rtl="0">
              <a:lnSpc>
                <a:spcPct val="100000"/>
              </a:lnSpc>
              <a:spcBef>
                <a:spcPts val="200"/>
              </a:spcBef>
              <a:spcAft>
                <a:spcPts val="0"/>
              </a:spcAft>
              <a:buNone/>
            </a:pPr>
            <a:r>
              <a:rPr lang="en" b="1">
                <a:solidFill>
                  <a:srgbClr val="000000"/>
                </a:solidFill>
                <a:latin typeface="Calibri"/>
                <a:ea typeface="Calibri"/>
                <a:cs typeface="Calibri"/>
                <a:sym typeface="Calibri"/>
              </a:rPr>
              <a:t>2022/2023 School Year</a:t>
            </a:r>
            <a:endParaRPr b="1">
              <a:solidFill>
                <a:srgbClr val="000000"/>
              </a:solidFill>
              <a:latin typeface="Calibri"/>
              <a:ea typeface="Calibri"/>
              <a:cs typeface="Calibri"/>
              <a:sym typeface="Calibri"/>
            </a:endParaRPr>
          </a:p>
          <a:p>
            <a:pPr marL="0" lvl="0" indent="0" algn="l" rtl="0">
              <a:lnSpc>
                <a:spcPct val="100000"/>
              </a:lnSpc>
              <a:spcBef>
                <a:spcPts val="200"/>
              </a:spcBef>
              <a:spcAft>
                <a:spcPts val="0"/>
              </a:spcAft>
              <a:buNone/>
            </a:pPr>
            <a:endParaRPr b="1">
              <a:solidFill>
                <a:srgbClr val="000000"/>
              </a:solidFill>
              <a:latin typeface="Calibri"/>
              <a:ea typeface="Calibri"/>
              <a:cs typeface="Calibri"/>
              <a:sym typeface="Calibri"/>
            </a:endParaRPr>
          </a:p>
          <a:p>
            <a:pPr marL="0" lvl="0" indent="0" algn="l" rtl="0">
              <a:lnSpc>
                <a:spcPct val="100000"/>
              </a:lnSpc>
              <a:spcBef>
                <a:spcPts val="200"/>
              </a:spcBef>
              <a:spcAft>
                <a:spcPts val="200"/>
              </a:spcAft>
              <a:buNone/>
            </a:pPr>
            <a:endParaRPr b="1">
              <a:solidFill>
                <a:srgbClr val="000000"/>
              </a:solidFill>
              <a:latin typeface="Calibri"/>
              <a:ea typeface="Calibri"/>
              <a:cs typeface="Calibri"/>
              <a:sym typeface="Calibri"/>
            </a:endParaRPr>
          </a:p>
        </p:txBody>
      </p:sp>
      <p:pic>
        <p:nvPicPr>
          <p:cNvPr id="256" name="Google Shape;256;p37"/>
          <p:cNvPicPr preferRelativeResize="0"/>
          <p:nvPr/>
        </p:nvPicPr>
        <p:blipFill rotWithShape="1">
          <a:blip r:embed="rId3">
            <a:alphaModFix/>
          </a:blip>
          <a:srcRect l="22731" t="27010" r="38230" b="9822"/>
          <a:stretch/>
        </p:blipFill>
        <p:spPr>
          <a:xfrm>
            <a:off x="5089150" y="1152425"/>
            <a:ext cx="3895598" cy="38126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idx="4294967295"/>
          </p:nvPr>
        </p:nvSpPr>
        <p:spPr>
          <a:xfrm>
            <a:off x="628650" y="273848"/>
            <a:ext cx="7886700" cy="651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rial"/>
                <a:ea typeface="Arial"/>
                <a:cs typeface="Arial"/>
                <a:sym typeface="Arial"/>
              </a:rPr>
              <a:t>Coaching Guidance Calendar </a:t>
            </a:r>
            <a:endParaRPr>
              <a:latin typeface="Arial"/>
              <a:ea typeface="Arial"/>
              <a:cs typeface="Arial"/>
              <a:sym typeface="Arial"/>
            </a:endParaRPr>
          </a:p>
        </p:txBody>
      </p:sp>
      <p:graphicFrame>
        <p:nvGraphicFramePr>
          <p:cNvPr id="262" name="Google Shape;262;p38"/>
          <p:cNvGraphicFramePr/>
          <p:nvPr/>
        </p:nvGraphicFramePr>
        <p:xfrm>
          <a:off x="628650" y="1093075"/>
          <a:ext cx="7210425" cy="3154680"/>
        </p:xfrm>
        <a:graphic>
          <a:graphicData uri="http://schemas.openxmlformats.org/drawingml/2006/table">
            <a:tbl>
              <a:tblPr>
                <a:noFill/>
                <a:tableStyleId>{25E364C3-C6BA-4C52-921E-992F318E26C8}</a:tableStyleId>
              </a:tblPr>
              <a:tblGrid>
                <a:gridCol w="733425">
                  <a:extLst>
                    <a:ext uri="{9D8B030D-6E8A-4147-A177-3AD203B41FA5}">
                      <a16:colId xmlns:a16="http://schemas.microsoft.com/office/drawing/2014/main" val="20000"/>
                    </a:ext>
                  </a:extLst>
                </a:gridCol>
                <a:gridCol w="847725">
                  <a:extLst>
                    <a:ext uri="{9D8B030D-6E8A-4147-A177-3AD203B41FA5}">
                      <a16:colId xmlns:a16="http://schemas.microsoft.com/office/drawing/2014/main" val="20001"/>
                    </a:ext>
                  </a:extLst>
                </a:gridCol>
                <a:gridCol w="5629275">
                  <a:extLst>
                    <a:ext uri="{9D8B030D-6E8A-4147-A177-3AD203B41FA5}">
                      <a16:colId xmlns:a16="http://schemas.microsoft.com/office/drawing/2014/main" val="20002"/>
                    </a:ext>
                  </a:extLst>
                </a:gridCol>
              </a:tblGrid>
              <a:tr h="314325">
                <a:tc rowSpan="3">
                  <a:txBody>
                    <a:bodyPr/>
                    <a:lstStyle/>
                    <a:p>
                      <a:pPr marL="0" lvl="0" indent="0" algn="l" rtl="0">
                        <a:spcBef>
                          <a:spcPts val="0"/>
                        </a:spcBef>
                        <a:spcAft>
                          <a:spcPts val="0"/>
                        </a:spcAft>
                        <a:buNone/>
                      </a:pPr>
                      <a:r>
                        <a:rPr lang="en" b="1">
                          <a:latin typeface="Calibri"/>
                          <a:ea typeface="Calibri"/>
                          <a:cs typeface="Calibri"/>
                          <a:sym typeface="Calibri"/>
                        </a:rPr>
                        <a:t>Fall</a:t>
                      </a:r>
                      <a:endParaRPr b="1">
                        <a:latin typeface="Calibri"/>
                        <a:ea typeface="Calibri"/>
                        <a:cs typeface="Calibri"/>
                        <a:sym typeface="Calibri"/>
                      </a:endParaRPr>
                    </a:p>
                  </a:txBody>
                  <a:tcPr marL="63500" marR="63500" marT="63500" marB="63500">
                    <a:lnL w="6350" cap="flat" cmpd="sng">
                      <a:solidFill>
                        <a:srgbClr val="222222"/>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222222"/>
                      </a:solidFill>
                      <a:prstDash val="solid"/>
                      <a:round/>
                      <a:headEnd type="none" w="sm" len="sm"/>
                      <a:tailEnd type="none" w="sm" len="sm"/>
                    </a:lnT>
                    <a:lnB w="6350" cap="flat" cmpd="sng">
                      <a:solidFill>
                        <a:srgbClr val="222222"/>
                      </a:solidFill>
                      <a:prstDash val="solid"/>
                      <a:round/>
                      <a:headEnd type="none" w="sm" len="sm"/>
                      <a:tailEnd type="none" w="sm" len="sm"/>
                    </a:lnB>
                  </a:tcPr>
                </a:tc>
                <a:tc>
                  <a:txBody>
                    <a:bodyPr/>
                    <a:lstStyle/>
                    <a:p>
                      <a:pPr marL="0" lvl="0" indent="0" algn="r" rtl="0">
                        <a:spcBef>
                          <a:spcPts val="0"/>
                        </a:spcBef>
                        <a:spcAft>
                          <a:spcPts val="0"/>
                        </a:spcAft>
                        <a:buNone/>
                      </a:pPr>
                      <a:r>
                        <a:rPr lang="en" b="1">
                          <a:latin typeface="Calibri"/>
                          <a:ea typeface="Calibri"/>
                          <a:cs typeface="Calibri"/>
                          <a:sym typeface="Calibri"/>
                        </a:rPr>
                        <a:t>Systems:</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85750" lvl="0" indent="-317500" algn="l" rtl="0">
                        <a:spcBef>
                          <a:spcPts val="0"/>
                        </a:spcBef>
                        <a:spcAft>
                          <a:spcPts val="0"/>
                        </a:spcAft>
                        <a:buSzPts val="1400"/>
                        <a:buFont typeface="Calibri"/>
                        <a:buChar char="❏"/>
                      </a:pPr>
                      <a:r>
                        <a:rPr lang="en">
                          <a:latin typeface="Calibri"/>
                          <a:ea typeface="Calibri"/>
                          <a:cs typeface="Calibri"/>
                          <a:sym typeface="Calibri"/>
                        </a:rPr>
                        <a:t>Hold scheduled Team Leader meetings (bi-monthly, quarterly, etc.) with agenda influenced by ongoing goals shared on page 1.  </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20050">
                <a:tc vMerge="1">
                  <a:txBody>
                    <a:bodyPr/>
                    <a:lstStyle/>
                    <a:p>
                      <a:endParaRPr lang="en-US"/>
                    </a:p>
                  </a:txBody>
                  <a:tcPr/>
                </a:tc>
                <a:tc>
                  <a:txBody>
                    <a:bodyPr/>
                    <a:lstStyle/>
                    <a:p>
                      <a:pPr marL="0" lvl="0" indent="0" algn="r" rtl="0">
                        <a:spcBef>
                          <a:spcPts val="0"/>
                        </a:spcBef>
                        <a:spcAft>
                          <a:spcPts val="0"/>
                        </a:spcAft>
                        <a:buNone/>
                      </a:pPr>
                      <a:r>
                        <a:rPr lang="en" b="1">
                          <a:latin typeface="Calibri"/>
                          <a:ea typeface="Calibri"/>
                          <a:cs typeface="Calibri"/>
                          <a:sym typeface="Calibri"/>
                        </a:rPr>
                        <a:t>Practice:</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85750" lvl="0" indent="-317500" algn="l" rtl="0">
                        <a:spcBef>
                          <a:spcPts val="0"/>
                        </a:spcBef>
                        <a:spcAft>
                          <a:spcPts val="0"/>
                        </a:spcAft>
                        <a:buSzPts val="1400"/>
                        <a:buFont typeface="Calibri"/>
                        <a:buChar char="❏"/>
                      </a:pPr>
                      <a:r>
                        <a:rPr lang="en">
                          <a:latin typeface="Calibri"/>
                          <a:ea typeface="Calibri"/>
                          <a:cs typeface="Calibri"/>
                          <a:sym typeface="Calibri"/>
                        </a:rPr>
                        <a:t>Attend MTSS meetings and provide coaching feedback using </a:t>
                      </a:r>
                      <a:r>
                        <a:rPr lang="en" u="sng">
                          <a:solidFill>
                            <a:srgbClr val="1155CC"/>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Team Observation</a:t>
                      </a:r>
                      <a:r>
                        <a:rPr lang="en">
                          <a:highlight>
                            <a:srgbClr val="FFFFFF"/>
                          </a:highlight>
                          <a:latin typeface="Calibri"/>
                          <a:ea typeface="Calibri"/>
                          <a:cs typeface="Calibri"/>
                          <a:sym typeface="Calibri"/>
                        </a:rPr>
                        <a:t> and/or a</a:t>
                      </a:r>
                      <a:r>
                        <a:rPr lang="en">
                          <a:latin typeface="Calibri"/>
                          <a:ea typeface="Calibri"/>
                          <a:cs typeface="Calibri"/>
                          <a:sym typeface="Calibri"/>
                        </a:rPr>
                        <a:t>sk Team Leaders to submit monthly agendas and minutes to preview &amp; provide feedback</a:t>
                      </a:r>
                      <a:endParaRPr>
                        <a:latin typeface="Calibri"/>
                        <a:ea typeface="Calibri"/>
                        <a:cs typeface="Calibri"/>
                        <a:sym typeface="Calibri"/>
                      </a:endParaRPr>
                    </a:p>
                    <a:p>
                      <a:pPr marL="285750" lvl="0" indent="-317500" algn="l" rtl="0">
                        <a:spcBef>
                          <a:spcPts val="0"/>
                        </a:spcBef>
                        <a:spcAft>
                          <a:spcPts val="0"/>
                        </a:spcAft>
                        <a:buSzPts val="1400"/>
                        <a:buFont typeface="Calibri"/>
                        <a:buChar char="❏"/>
                      </a:pPr>
                      <a:r>
                        <a:rPr lang="en">
                          <a:latin typeface="Calibri"/>
                          <a:ea typeface="Calibri"/>
                          <a:cs typeface="Calibri"/>
                          <a:sym typeface="Calibri"/>
                        </a:rPr>
                        <a:t>Send reminder regarding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DSCS</a:t>
                      </a:r>
                      <a:r>
                        <a:rPr lang="en">
                          <a:latin typeface="Calibri"/>
                          <a:ea typeface="Calibri"/>
                          <a:cs typeface="Calibri"/>
                          <a:sym typeface="Calibri"/>
                        </a:rPr>
                        <a:t> enrollment based on DE-PBS Project timeline</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20050">
                <a:tc vMerge="1">
                  <a:txBody>
                    <a:bodyPr/>
                    <a:lstStyle/>
                    <a:p>
                      <a:endParaRPr lang="en-US"/>
                    </a:p>
                  </a:txBody>
                  <a:tcPr/>
                </a:tc>
                <a:tc>
                  <a:txBody>
                    <a:bodyPr/>
                    <a:lstStyle/>
                    <a:p>
                      <a:pPr marL="0" lvl="0" indent="0" algn="r" rtl="0">
                        <a:spcBef>
                          <a:spcPts val="0"/>
                        </a:spcBef>
                        <a:spcAft>
                          <a:spcPts val="0"/>
                        </a:spcAft>
                        <a:buNone/>
                      </a:pPr>
                      <a:r>
                        <a:rPr lang="en" b="1">
                          <a:latin typeface="Calibri"/>
                          <a:ea typeface="Calibri"/>
                          <a:cs typeface="Calibri"/>
                          <a:sym typeface="Calibri"/>
                        </a:rPr>
                        <a:t>Data:</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tc>
                  <a:txBody>
                    <a:bodyPr/>
                    <a:lstStyle/>
                    <a:p>
                      <a:pPr marL="285750" lvl="0" indent="-317500" algn="l" rtl="0">
                        <a:spcBef>
                          <a:spcPts val="0"/>
                        </a:spcBef>
                        <a:spcAft>
                          <a:spcPts val="0"/>
                        </a:spcAft>
                        <a:buSzPts val="1400"/>
                        <a:buFont typeface="Calibri"/>
                        <a:buChar char="❏"/>
                      </a:pPr>
                      <a:r>
                        <a:rPr lang="en">
                          <a:latin typeface="Calibri"/>
                          <a:ea typeface="Calibri"/>
                          <a:cs typeface="Calibri"/>
                          <a:sym typeface="Calibri"/>
                        </a:rPr>
                        <a:t>Create and share a data collection plan for the year which includes the types of data (</a:t>
                      </a:r>
                      <a:r>
                        <a:rPr lang="en"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DDRT</a:t>
                      </a:r>
                      <a:r>
                        <a:rPr lang="en">
                          <a:latin typeface="Calibri"/>
                          <a:ea typeface="Calibri"/>
                          <a:cs typeface="Calibri"/>
                          <a:sym typeface="Calibri"/>
                        </a:rPr>
                        <a:t>,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DSCS</a:t>
                      </a:r>
                      <a:r>
                        <a:rPr lang="en">
                          <a:latin typeface="Calibri"/>
                          <a:ea typeface="Calibri"/>
                          <a:cs typeface="Calibri"/>
                          <a:sym typeface="Calibri"/>
                        </a:rPr>
                        <a:t>, </a:t>
                      </a:r>
                      <a:r>
                        <a:rPr lang="en"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TFI</a:t>
                      </a:r>
                      <a:r>
                        <a:rPr lang="en">
                          <a:latin typeface="Calibri"/>
                          <a:ea typeface="Calibri"/>
                          <a:cs typeface="Calibri"/>
                          <a:sym typeface="Calibri"/>
                        </a:rPr>
                        <a:t>) and collection schedule</a:t>
                      </a:r>
                      <a:endParaRPr>
                        <a:latin typeface="Calibri"/>
                        <a:ea typeface="Calibri"/>
                        <a:cs typeface="Calibri"/>
                        <a:sym typeface="Calibri"/>
                      </a:endParaRPr>
                    </a:p>
                    <a:p>
                      <a:pPr marL="285750" lvl="0" indent="-317500" algn="l" rtl="0">
                        <a:spcBef>
                          <a:spcPts val="0"/>
                        </a:spcBef>
                        <a:spcAft>
                          <a:spcPts val="0"/>
                        </a:spcAft>
                        <a:buSzPts val="1400"/>
                        <a:buFont typeface="Calibri"/>
                        <a:buChar char="❏"/>
                      </a:pPr>
                      <a:r>
                        <a:rPr lang="en">
                          <a:latin typeface="Calibri"/>
                          <a:ea typeface="Calibri"/>
                          <a:cs typeface="Calibri"/>
                          <a:sym typeface="Calibri"/>
                        </a:rPr>
                        <a:t>Send </a:t>
                      </a:r>
                      <a:r>
                        <a:rPr lang="en"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DDRT</a:t>
                      </a:r>
                      <a:r>
                        <a:rPr lang="en">
                          <a:latin typeface="Calibri"/>
                          <a:ea typeface="Calibri"/>
                          <a:cs typeface="Calibri"/>
                          <a:sym typeface="Calibri"/>
                        </a:rPr>
                        <a:t> spreadsheet and instructions to Tier 1 PBS/MTSS Team Leaders </a:t>
                      </a:r>
                      <a:endParaRPr>
                        <a:latin typeface="Calibri"/>
                        <a:ea typeface="Calibri"/>
                        <a:cs typeface="Calibri"/>
                        <a:sym typeface="Calibri"/>
                      </a:endParaRPr>
                    </a:p>
                    <a:p>
                      <a:pPr marL="285750" lvl="0" indent="-317500" algn="l" rtl="0">
                        <a:spcBef>
                          <a:spcPts val="0"/>
                        </a:spcBef>
                        <a:spcAft>
                          <a:spcPts val="0"/>
                        </a:spcAft>
                        <a:buSzPts val="1400"/>
                        <a:buFont typeface="Calibri"/>
                        <a:buChar char="❏"/>
                      </a:pPr>
                      <a:r>
                        <a:rPr lang="en">
                          <a:latin typeface="Calibri"/>
                          <a:ea typeface="Calibri"/>
                          <a:cs typeface="Calibri"/>
                          <a:sym typeface="Calibri"/>
                        </a:rPr>
                        <a:t>Monitor DDRT submissions and identify trends to discuss at Team Leader Meetings; problem-solve with schools not yet utilizing DDRT.  </a:t>
                      </a:r>
                      <a:endParaRPr b="1" u="sng">
                        <a:latin typeface="Calibri"/>
                        <a:ea typeface="Calibri"/>
                        <a:cs typeface="Calibri"/>
                        <a:sym typeface="Calibri"/>
                      </a:endParaRPr>
                    </a:p>
                  </a:txBody>
                  <a:tcPr marL="63500" marR="63500" marT="63500" marB="63500">
                    <a:lnL w="6350" cap="flat" cmpd="sng">
                      <a:solidFill>
                        <a:srgbClr val="FFFFFF"/>
                      </a:solidFill>
                      <a:prstDash val="solid"/>
                      <a:round/>
                      <a:headEnd type="none" w="sm" len="sm"/>
                      <a:tailEnd type="none" w="sm" len="sm"/>
                    </a:lnL>
                    <a:lnR w="6350" cap="flat" cmpd="sng">
                      <a:solidFill>
                        <a:srgbClr val="FFFFFF"/>
                      </a:solidFill>
                      <a:prstDash val="solid"/>
                      <a:round/>
                      <a:headEnd type="none" w="sm" len="sm"/>
                      <a:tailEnd type="none" w="sm" len="sm"/>
                    </a:lnR>
                    <a:lnT w="6350" cap="flat" cmpd="sng">
                      <a:solidFill>
                        <a:srgbClr val="FFFFFF"/>
                      </a:solidFill>
                      <a:prstDash val="solid"/>
                      <a:round/>
                      <a:headEnd type="none" w="sm" len="sm"/>
                      <a:tailEnd type="none" w="sm" len="sm"/>
                    </a:lnT>
                    <a:lnB w="635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Supporting your school teams </a:t>
            </a:r>
            <a:endParaRPr/>
          </a:p>
        </p:txBody>
      </p:sp>
      <p:sp>
        <p:nvSpPr>
          <p:cNvPr id="268" name="Google Shape;268;p3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Clr>
                <a:srgbClr val="1A1A1A"/>
              </a:buClr>
              <a:buSzPts val="2200"/>
              <a:buChar char="●"/>
            </a:pPr>
            <a:r>
              <a:rPr lang="en" sz="2200">
                <a:solidFill>
                  <a:srgbClr val="1A1A1A"/>
                </a:solidFill>
              </a:rPr>
              <a:t>What are strategies you have used to help your school MTSS/PBIS teams kick off the school year?</a:t>
            </a:r>
            <a:endParaRPr sz="2200">
              <a:solidFill>
                <a:srgbClr val="1A1A1A"/>
              </a:solidFill>
            </a:endParaRPr>
          </a:p>
          <a:p>
            <a:pPr marL="457200" lvl="0" indent="-368300" algn="l" rtl="0">
              <a:spcBef>
                <a:spcPts val="0"/>
              </a:spcBef>
              <a:spcAft>
                <a:spcPts val="0"/>
              </a:spcAft>
              <a:buClr>
                <a:srgbClr val="1A1A1A"/>
              </a:buClr>
              <a:buSzPts val="2200"/>
              <a:buChar char="●"/>
            </a:pPr>
            <a:r>
              <a:rPr lang="en" sz="2200">
                <a:solidFill>
                  <a:srgbClr val="1A1A1A"/>
                </a:solidFill>
              </a:rPr>
              <a:t>How can we help teams avoid burnout?</a:t>
            </a:r>
            <a:endParaRPr sz="2200">
              <a:solidFill>
                <a:srgbClr val="1A1A1A"/>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Data &amp; </a:t>
            </a:r>
            <a:endParaRPr/>
          </a:p>
          <a:p>
            <a:pPr marL="0" lvl="0" indent="0" algn="ctr" rtl="0">
              <a:spcBef>
                <a:spcPts val="0"/>
              </a:spcBef>
              <a:spcAft>
                <a:spcPts val="0"/>
              </a:spcAft>
              <a:buNone/>
            </a:pPr>
            <a:r>
              <a:rPr lang="en"/>
              <a:t>Related Supports </a:t>
            </a:r>
            <a:endParaRPr/>
          </a:p>
        </p:txBody>
      </p:sp>
      <p:sp>
        <p:nvSpPr>
          <p:cNvPr id="274" name="Google Shape;274;p40"/>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275" name="Google Shape;275;p4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276" name="Google Shape;276;p40"/>
          <p:cNvPicPr preferRelativeResize="0"/>
          <p:nvPr/>
        </p:nvPicPr>
        <p:blipFill>
          <a:blip r:embed="rId3">
            <a:alphaModFix/>
          </a:blip>
          <a:stretch>
            <a:fillRect/>
          </a:stretch>
        </p:blipFill>
        <p:spPr>
          <a:xfrm>
            <a:off x="5053200" y="1261425"/>
            <a:ext cx="3376425" cy="2250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1"/>
          <p:cNvSpPr txBox="1">
            <a:spLocks noGrp="1"/>
          </p:cNvSpPr>
          <p:nvPr>
            <p:ph type="title"/>
          </p:nvPr>
        </p:nvSpPr>
        <p:spPr>
          <a:xfrm>
            <a:off x="311700" y="2601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DDOE Update - Discipline Data  </a:t>
            </a:r>
            <a:endParaRPr/>
          </a:p>
        </p:txBody>
      </p:sp>
      <p:sp>
        <p:nvSpPr>
          <p:cNvPr id="282" name="Google Shape;282;p41"/>
          <p:cNvSpPr txBox="1">
            <a:spLocks noGrp="1"/>
          </p:cNvSpPr>
          <p:nvPr>
            <p:ph type="body" idx="1"/>
          </p:nvPr>
        </p:nvSpPr>
        <p:spPr>
          <a:xfrm>
            <a:off x="311700" y="967550"/>
            <a:ext cx="8520600" cy="3534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a:solidFill>
                  <a:srgbClr val="1A1A1A"/>
                </a:solidFill>
              </a:rPr>
              <a:t>⇸Data has been shared with LEAs: </a:t>
            </a:r>
            <a:endParaRPr sz="7200">
              <a:solidFill>
                <a:srgbClr val="1A1A1A"/>
              </a:solidFill>
            </a:endParaRPr>
          </a:p>
          <a:p>
            <a:pPr marL="457200" lvl="0" indent="-342900" algn="l" rtl="0">
              <a:spcBef>
                <a:spcPts val="1200"/>
              </a:spcBef>
              <a:spcAft>
                <a:spcPts val="0"/>
              </a:spcAft>
              <a:buClr>
                <a:srgbClr val="1A1A1A"/>
              </a:buClr>
              <a:buSzPct val="100000"/>
              <a:buChar char="●"/>
            </a:pPr>
            <a:r>
              <a:rPr lang="en" sz="7200">
                <a:solidFill>
                  <a:srgbClr val="1A1A1A"/>
                </a:solidFill>
              </a:rPr>
              <a:t>State Discipline Improvement Program (SDIP), </a:t>
            </a:r>
            <a:endParaRPr sz="7200">
              <a:solidFill>
                <a:srgbClr val="1A1A1A"/>
              </a:solidFill>
            </a:endParaRPr>
          </a:p>
          <a:p>
            <a:pPr marL="457200" lvl="0" indent="-342900" algn="l" rtl="0">
              <a:spcBef>
                <a:spcPts val="0"/>
              </a:spcBef>
              <a:spcAft>
                <a:spcPts val="0"/>
              </a:spcAft>
              <a:buClr>
                <a:srgbClr val="1A1A1A"/>
              </a:buClr>
              <a:buSzPct val="100000"/>
              <a:buChar char="●"/>
            </a:pPr>
            <a:r>
              <a:rPr lang="en" sz="7200">
                <a:solidFill>
                  <a:srgbClr val="1A1A1A"/>
                </a:solidFill>
              </a:rPr>
              <a:t>Significant Disproportionality</a:t>
            </a:r>
            <a:endParaRPr sz="7200">
              <a:solidFill>
                <a:srgbClr val="1A1A1A"/>
              </a:solidFill>
            </a:endParaRPr>
          </a:p>
          <a:p>
            <a:pPr marL="457200" lvl="0" indent="-342900" algn="l" rtl="0">
              <a:spcBef>
                <a:spcPts val="0"/>
              </a:spcBef>
              <a:spcAft>
                <a:spcPts val="0"/>
              </a:spcAft>
              <a:buClr>
                <a:srgbClr val="1A1A1A"/>
              </a:buClr>
              <a:buSzPct val="100000"/>
              <a:buChar char="●"/>
            </a:pPr>
            <a:r>
              <a:rPr lang="en" sz="7200">
                <a:solidFill>
                  <a:srgbClr val="1A1A1A"/>
                </a:solidFill>
              </a:rPr>
              <a:t>Indicator 4 </a:t>
            </a:r>
            <a:endParaRPr sz="7200">
              <a:solidFill>
                <a:srgbClr val="1A1A1A"/>
              </a:solidFill>
            </a:endParaRPr>
          </a:p>
          <a:p>
            <a:pPr marL="1371600" lvl="1" indent="-342900" algn="l" rtl="0">
              <a:spcBef>
                <a:spcPts val="0"/>
              </a:spcBef>
              <a:spcAft>
                <a:spcPts val="0"/>
              </a:spcAft>
              <a:buClr>
                <a:srgbClr val="1A1A1A"/>
              </a:buClr>
              <a:buSzPct val="100000"/>
              <a:buChar char="○"/>
            </a:pPr>
            <a:r>
              <a:rPr lang="en" sz="7200">
                <a:solidFill>
                  <a:srgbClr val="1A1A1A"/>
                </a:solidFill>
              </a:rPr>
              <a:t>4a: Suspension and Expulsion of Students with Disabilities as compared to students without disabilities</a:t>
            </a:r>
            <a:endParaRPr sz="7200">
              <a:solidFill>
                <a:srgbClr val="1A1A1A"/>
              </a:solidFill>
            </a:endParaRPr>
          </a:p>
          <a:p>
            <a:pPr marL="1371600" lvl="1" indent="-342900" algn="l" rtl="0">
              <a:spcBef>
                <a:spcPts val="0"/>
              </a:spcBef>
              <a:spcAft>
                <a:spcPts val="0"/>
              </a:spcAft>
              <a:buClr>
                <a:srgbClr val="1A1A1A"/>
              </a:buClr>
              <a:buSzPct val="100000"/>
              <a:buFont typeface="Calibri"/>
              <a:buChar char="○"/>
            </a:pPr>
            <a:r>
              <a:rPr lang="en" sz="7200">
                <a:solidFill>
                  <a:srgbClr val="1A1A1A"/>
                </a:solidFill>
              </a:rPr>
              <a:t>4b:Suspension and Expulsion of Students with Disabilities as compared to students</a:t>
            </a:r>
            <a:br>
              <a:rPr lang="en" sz="7200">
                <a:solidFill>
                  <a:srgbClr val="1A1A1A"/>
                </a:solidFill>
                <a:latin typeface="Calibri"/>
                <a:ea typeface="Calibri"/>
                <a:cs typeface="Calibri"/>
                <a:sym typeface="Calibri"/>
              </a:rPr>
            </a:br>
            <a:r>
              <a:rPr lang="en">
                <a:solidFill>
                  <a:schemeClr val="lt1"/>
                </a:solidFill>
                <a:latin typeface="Calibri"/>
                <a:ea typeface="Calibri"/>
                <a:cs typeface="Calibri"/>
                <a:sym typeface="Calibri"/>
              </a:rPr>
              <a:t>without disabilities </a:t>
            </a:r>
            <a:r>
              <a:rPr lang="en" i="1">
                <a:solidFill>
                  <a:srgbClr val="44546A"/>
                </a:solidFill>
                <a:latin typeface="Calibri"/>
                <a:ea typeface="Calibri"/>
                <a:cs typeface="Calibri"/>
                <a:sym typeface="Calibri"/>
              </a:rPr>
              <a:t>by r</a:t>
            </a:r>
            <a:endParaRPr sz="7200">
              <a:solidFill>
                <a:srgbClr val="1A1A1A"/>
              </a:solidFill>
              <a:latin typeface="Calibri"/>
              <a:ea typeface="Calibri"/>
              <a:cs typeface="Calibri"/>
              <a:sym typeface="Calibri"/>
            </a:endParaRPr>
          </a:p>
          <a:p>
            <a:pPr marL="457200" lvl="0" indent="-342900" algn="l" rtl="0">
              <a:spcBef>
                <a:spcPts val="0"/>
              </a:spcBef>
              <a:spcAft>
                <a:spcPts val="0"/>
              </a:spcAft>
              <a:buClr>
                <a:srgbClr val="1A1A1A"/>
              </a:buClr>
              <a:buSzPct val="100000"/>
              <a:buChar char="●"/>
            </a:pPr>
            <a:r>
              <a:rPr lang="en" sz="7200">
                <a:solidFill>
                  <a:srgbClr val="1A1A1A"/>
                </a:solidFill>
              </a:rPr>
              <a:t>Overall discipline by building by ethnicity</a:t>
            </a:r>
            <a:endParaRPr sz="7200">
              <a:solidFill>
                <a:srgbClr val="1A1A1A"/>
              </a:solidFill>
            </a:endParaRPr>
          </a:p>
          <a:p>
            <a:pPr marL="0" lvl="0" indent="0" algn="l" rtl="0">
              <a:spcBef>
                <a:spcPts val="1200"/>
              </a:spcBef>
              <a:spcAft>
                <a:spcPts val="0"/>
              </a:spcAft>
              <a:buNone/>
            </a:pPr>
            <a:r>
              <a:rPr lang="en" sz="7200">
                <a:solidFill>
                  <a:srgbClr val="1A1A1A"/>
                </a:solidFill>
              </a:rPr>
              <a:t>Who has it? Superintendents and Special Ed Directors           </a:t>
            </a:r>
            <a:endParaRPr sz="7200">
              <a:solidFill>
                <a:srgbClr val="1A1A1A"/>
              </a:solidFill>
            </a:endParaRPr>
          </a:p>
          <a:p>
            <a:pPr marL="0" lvl="0" indent="0" algn="ctr" rtl="0">
              <a:spcBef>
                <a:spcPts val="1200"/>
              </a:spcBef>
              <a:spcAft>
                <a:spcPts val="0"/>
              </a:spcAft>
              <a:buNone/>
            </a:pPr>
            <a:r>
              <a:rPr lang="en" sz="7200">
                <a:solidFill>
                  <a:srgbClr val="1A1A1A"/>
                </a:solidFill>
              </a:rPr>
              <a:t>Have you seen this data yet in your LEA?</a:t>
            </a:r>
            <a:endParaRPr sz="7200">
              <a:solidFill>
                <a:srgbClr val="1A1A1A"/>
              </a:solidFil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Trends  </a:t>
            </a:r>
            <a:endParaRPr/>
          </a:p>
        </p:txBody>
      </p:sp>
      <p:sp>
        <p:nvSpPr>
          <p:cNvPr id="288" name="Google Shape;288;p42"/>
          <p:cNvSpPr txBox="1">
            <a:spLocks noGrp="1"/>
          </p:cNvSpPr>
          <p:nvPr>
            <p:ph type="body" idx="1"/>
          </p:nvPr>
        </p:nvSpPr>
        <p:spPr>
          <a:xfrm>
            <a:off x="311700" y="1266325"/>
            <a:ext cx="8520600" cy="3534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endParaRPr sz="2200">
              <a:solidFill>
                <a:srgbClr val="1A1A1A"/>
              </a:solidFill>
            </a:endParaRPr>
          </a:p>
          <a:p>
            <a:pPr marL="0" lvl="0" indent="0" algn="l" rtl="0">
              <a:spcBef>
                <a:spcPts val="1200"/>
              </a:spcBef>
              <a:spcAft>
                <a:spcPts val="0"/>
              </a:spcAft>
              <a:buNone/>
            </a:pPr>
            <a:r>
              <a:rPr lang="en" sz="2200">
                <a:solidFill>
                  <a:srgbClr val="1A1A1A"/>
                </a:solidFill>
              </a:rPr>
              <a:t>⇸What are you seeing from the 2021-2022 SY data? And data so far this year?</a:t>
            </a:r>
            <a:endParaRPr sz="2200">
              <a:solidFill>
                <a:srgbClr val="1A1A1A"/>
              </a:solidFill>
            </a:endParaRPr>
          </a:p>
          <a:p>
            <a:pPr marL="0" lvl="0" indent="0" algn="l" rtl="0">
              <a:spcBef>
                <a:spcPts val="1200"/>
              </a:spcBef>
              <a:spcAft>
                <a:spcPts val="0"/>
              </a:spcAft>
              <a:buNone/>
            </a:pPr>
            <a:endParaRPr sz="2200">
              <a:solidFill>
                <a:srgbClr val="1A1A1A"/>
              </a:solidFill>
            </a:endParaRPr>
          </a:p>
          <a:p>
            <a:pPr marL="0" lvl="0" indent="0" algn="l" rtl="0">
              <a:spcBef>
                <a:spcPts val="1200"/>
              </a:spcBef>
              <a:spcAft>
                <a:spcPts val="0"/>
              </a:spcAft>
              <a:buNone/>
            </a:pPr>
            <a:r>
              <a:rPr lang="en" sz="2200">
                <a:solidFill>
                  <a:srgbClr val="1A1A1A"/>
                </a:solidFill>
              </a:rPr>
              <a:t>⇸Data sources at the building level that could be looked at: School Climate, Tiered FIdelity Inventory (TFI) / Key Feature Status tracker / Office Discipline Referrals (ODR)  </a:t>
            </a:r>
            <a:endParaRPr sz="2200">
              <a:solidFill>
                <a:srgbClr val="1A1A1A"/>
              </a:solidFil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3"/>
          <p:cNvPicPr preferRelativeResize="0"/>
          <p:nvPr/>
        </p:nvPicPr>
        <p:blipFill rotWithShape="1">
          <a:blip r:embed="rId3">
            <a:alphaModFix/>
          </a:blip>
          <a:srcRect/>
          <a:stretch/>
        </p:blipFill>
        <p:spPr>
          <a:xfrm>
            <a:off x="563525" y="139374"/>
            <a:ext cx="7995976" cy="48565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713100" y="665650"/>
            <a:ext cx="8128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00">
                <a:latin typeface="Oswald Medium"/>
                <a:ea typeface="Oswald Medium"/>
                <a:cs typeface="Oswald Medium"/>
                <a:sym typeface="Oswald Medium"/>
              </a:rPr>
              <a:t>Discipline Data Reporting Tool (DDRT)</a:t>
            </a:r>
            <a:endParaRPr/>
          </a:p>
        </p:txBody>
      </p:sp>
      <p:sp>
        <p:nvSpPr>
          <p:cNvPr id="299" name="Google Shape;299;p44"/>
          <p:cNvSpPr txBox="1">
            <a:spLocks noGrp="1"/>
          </p:cNvSpPr>
          <p:nvPr>
            <p:ph type="body" idx="1"/>
          </p:nvPr>
        </p:nvSpPr>
        <p:spPr>
          <a:xfrm>
            <a:off x="647250" y="1714500"/>
            <a:ext cx="7688700" cy="2261100"/>
          </a:xfrm>
          <a:prstGeom prst="rect">
            <a:avLst/>
          </a:prstGeom>
        </p:spPr>
        <p:txBody>
          <a:bodyPr spcFirstLastPara="1" wrap="square" lIns="91425" tIns="91425" rIns="91425" bIns="91425" anchor="t" anchorCtr="0">
            <a:normAutofit lnSpcReduction="20000"/>
          </a:bodyPr>
          <a:lstStyle/>
          <a:p>
            <a:pPr marL="457200" lvl="0" indent="-381000" algn="l" rtl="0">
              <a:lnSpc>
                <a:spcPct val="90000"/>
              </a:lnSpc>
              <a:spcBef>
                <a:spcPts val="300"/>
              </a:spcBef>
              <a:spcAft>
                <a:spcPts val="0"/>
              </a:spcAft>
              <a:buSzPts val="2400"/>
              <a:buFont typeface="Calibri"/>
              <a:buChar char="●"/>
            </a:pPr>
            <a:r>
              <a:rPr lang="en" sz="2400">
                <a:solidFill>
                  <a:srgbClr val="262626"/>
                </a:solidFill>
                <a:latin typeface="Calibri"/>
                <a:ea typeface="Calibri"/>
                <a:cs typeface="Calibri"/>
                <a:sym typeface="Calibri"/>
              </a:rPr>
              <a:t>2022-23 Templates available on website &amp; will also be shared via email</a:t>
            </a:r>
            <a:endParaRPr sz="2400">
              <a:solidFill>
                <a:srgbClr val="262626"/>
              </a:solidFill>
              <a:latin typeface="Calibri"/>
              <a:ea typeface="Calibri"/>
              <a:cs typeface="Calibri"/>
              <a:sym typeface="Calibri"/>
            </a:endParaRPr>
          </a:p>
          <a:p>
            <a:pPr marL="457200" lvl="0" indent="-381000" algn="l" rtl="0">
              <a:lnSpc>
                <a:spcPct val="90000"/>
              </a:lnSpc>
              <a:spcBef>
                <a:spcPts val="1000"/>
              </a:spcBef>
              <a:spcAft>
                <a:spcPts val="0"/>
              </a:spcAft>
              <a:buSzPts val="2400"/>
              <a:buFont typeface="Calibri"/>
              <a:buChar char="●"/>
            </a:pPr>
            <a:r>
              <a:rPr lang="en" sz="2400">
                <a:solidFill>
                  <a:srgbClr val="262626"/>
                </a:solidFill>
                <a:latin typeface="Calibri"/>
                <a:ea typeface="Calibri"/>
                <a:cs typeface="Calibri"/>
                <a:sym typeface="Calibri"/>
              </a:rPr>
              <a:t>Submissions are 2x per year to district coach and project.  </a:t>
            </a:r>
            <a:r>
              <a:rPr lang="en" sz="2400">
                <a:solidFill>
                  <a:srgbClr val="000000"/>
                </a:solidFill>
                <a:latin typeface="Calibri"/>
                <a:ea typeface="Calibri"/>
                <a:cs typeface="Calibri"/>
                <a:sym typeface="Calibri"/>
              </a:rPr>
              <a:t>January 13th and June 16</a:t>
            </a:r>
            <a:r>
              <a:rPr lang="en" sz="2400" baseline="30000">
                <a:solidFill>
                  <a:srgbClr val="000000"/>
                </a:solidFill>
                <a:latin typeface="Calibri"/>
                <a:ea typeface="Calibri"/>
                <a:cs typeface="Calibri"/>
                <a:sym typeface="Calibri"/>
              </a:rPr>
              <a:t>th</a:t>
            </a:r>
            <a:r>
              <a:rPr lang="en" sz="2400">
                <a:solidFill>
                  <a:srgbClr val="262626"/>
                </a:solidFill>
                <a:latin typeface="Calibri"/>
                <a:ea typeface="Calibri"/>
                <a:cs typeface="Calibri"/>
                <a:sym typeface="Calibri"/>
              </a:rPr>
              <a:t> </a:t>
            </a:r>
            <a:endParaRPr sz="2400">
              <a:solidFill>
                <a:srgbClr val="262626"/>
              </a:solidFill>
              <a:latin typeface="Calibri"/>
              <a:ea typeface="Calibri"/>
              <a:cs typeface="Calibri"/>
              <a:sym typeface="Calibri"/>
            </a:endParaRPr>
          </a:p>
          <a:p>
            <a:pPr marL="0" lvl="0" indent="0" algn="l" rtl="0">
              <a:lnSpc>
                <a:spcPct val="90000"/>
              </a:lnSpc>
              <a:spcBef>
                <a:spcPts val="300"/>
              </a:spcBef>
              <a:spcAft>
                <a:spcPts val="0"/>
              </a:spcAft>
              <a:buNone/>
            </a:pPr>
            <a:endParaRPr sz="2400">
              <a:solidFill>
                <a:srgbClr val="262626"/>
              </a:solidFill>
              <a:latin typeface="Calibri"/>
              <a:ea typeface="Calibri"/>
              <a:cs typeface="Calibri"/>
              <a:sym typeface="Calibri"/>
            </a:endParaRPr>
          </a:p>
          <a:p>
            <a:pPr marL="457200" lvl="0" indent="-381000" algn="l" rtl="0">
              <a:lnSpc>
                <a:spcPct val="90000"/>
              </a:lnSpc>
              <a:spcBef>
                <a:spcPts val="300"/>
              </a:spcBef>
              <a:spcAft>
                <a:spcPts val="0"/>
              </a:spcAft>
              <a:buClr>
                <a:srgbClr val="262626"/>
              </a:buClr>
              <a:buSzPts val="2400"/>
              <a:buFont typeface="Calibri"/>
              <a:buChar char="●"/>
            </a:pPr>
            <a:r>
              <a:rPr lang="en" sz="2400">
                <a:solidFill>
                  <a:srgbClr val="262626"/>
                </a:solidFill>
                <a:latin typeface="Calibri"/>
                <a:ea typeface="Calibri"/>
                <a:cs typeface="Calibri"/>
                <a:sym typeface="Calibri"/>
              </a:rPr>
              <a:t>New - DDRT 2021-22 Summary for Coaches</a:t>
            </a:r>
            <a:endParaRPr sz="2400">
              <a:solidFill>
                <a:srgbClr val="262626"/>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 School Climate Survey (DSCS) Data Updates</a:t>
            </a:r>
            <a:endParaRPr/>
          </a:p>
        </p:txBody>
      </p:sp>
      <p:sp>
        <p:nvSpPr>
          <p:cNvPr id="305" name="Google Shape;305;p4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1A1A1A"/>
              </a:buClr>
              <a:buSzPts val="1800"/>
              <a:buChar char="●"/>
            </a:pPr>
            <a:r>
              <a:rPr lang="en">
                <a:solidFill>
                  <a:srgbClr val="1A1A1A"/>
                </a:solidFill>
              </a:rPr>
              <a:t>2021-22 DSCS Reports (school-based) distributed to building survey contacts &amp; district contacts in August</a:t>
            </a:r>
            <a:endParaRPr>
              <a:solidFill>
                <a:srgbClr val="1A1A1A"/>
              </a:solidFill>
            </a:endParaRPr>
          </a:p>
          <a:p>
            <a:pPr marL="457200" lvl="0" indent="-342900" algn="l" rtl="0">
              <a:spcBef>
                <a:spcPts val="0"/>
              </a:spcBef>
              <a:spcAft>
                <a:spcPts val="0"/>
              </a:spcAft>
              <a:buClr>
                <a:srgbClr val="1A1A1A"/>
              </a:buClr>
              <a:buSzPts val="1800"/>
              <a:buChar char="●"/>
            </a:pPr>
            <a:r>
              <a:rPr lang="en">
                <a:solidFill>
                  <a:srgbClr val="1A1A1A"/>
                </a:solidFill>
              </a:rPr>
              <a:t>Data review resources: </a:t>
            </a:r>
            <a:endParaRPr>
              <a:solidFill>
                <a:srgbClr val="1A1A1A"/>
              </a:solidFill>
            </a:endParaRPr>
          </a:p>
          <a:p>
            <a:pPr marL="914400" lvl="1" indent="-317500" algn="l" rtl="0">
              <a:spcBef>
                <a:spcPts val="0"/>
              </a:spcBef>
              <a:spcAft>
                <a:spcPts val="0"/>
              </a:spcAft>
              <a:buClr>
                <a:srgbClr val="1A1A1A"/>
              </a:buClr>
              <a:buSzPts val="1400"/>
              <a:buChar char="○"/>
            </a:pPr>
            <a:r>
              <a:rPr lang="en">
                <a:solidFill>
                  <a:srgbClr val="1A1A1A"/>
                </a:solidFill>
              </a:rPr>
              <a:t>Presentation: DSCS: Understand-Interpret-Use</a:t>
            </a:r>
            <a:endParaRPr>
              <a:solidFill>
                <a:srgbClr val="1A1A1A"/>
              </a:solidFill>
            </a:endParaRPr>
          </a:p>
          <a:p>
            <a:pPr marL="914400" lvl="1" indent="-317500" algn="l" rtl="0">
              <a:spcBef>
                <a:spcPts val="0"/>
              </a:spcBef>
              <a:spcAft>
                <a:spcPts val="0"/>
              </a:spcAft>
              <a:buClr>
                <a:srgbClr val="1A1A1A"/>
              </a:buClr>
              <a:buSzPts val="1400"/>
              <a:buChar char="○"/>
            </a:pPr>
            <a:r>
              <a:rPr lang="en">
                <a:solidFill>
                  <a:srgbClr val="1A1A1A"/>
                </a:solidFill>
              </a:rPr>
              <a:t>Interpretation Worksheets per population</a:t>
            </a:r>
            <a:endParaRPr>
              <a:solidFill>
                <a:srgbClr val="1A1A1A"/>
              </a:solidFill>
            </a:endParaRPr>
          </a:p>
          <a:p>
            <a:pPr marL="457200" lvl="0" indent="-342900" algn="l" rtl="0">
              <a:spcBef>
                <a:spcPts val="0"/>
              </a:spcBef>
              <a:spcAft>
                <a:spcPts val="0"/>
              </a:spcAft>
              <a:buClr>
                <a:srgbClr val="1A1A1A"/>
              </a:buClr>
              <a:buSzPts val="1800"/>
              <a:buChar char="●"/>
            </a:pPr>
            <a:r>
              <a:rPr lang="en">
                <a:solidFill>
                  <a:srgbClr val="1A1A1A"/>
                </a:solidFill>
              </a:rPr>
              <a:t>DSCS Module Series Reminder:</a:t>
            </a:r>
            <a:endParaRPr>
              <a:solidFill>
                <a:srgbClr val="1A1A1A"/>
              </a:solidFill>
            </a:endParaRPr>
          </a:p>
          <a:p>
            <a:pPr marL="914400" lvl="0" indent="0" algn="l" rtl="0">
              <a:spcBef>
                <a:spcPts val="1200"/>
              </a:spcBef>
              <a:spcAft>
                <a:spcPts val="1200"/>
              </a:spcAft>
              <a:buNone/>
            </a:pPr>
            <a:r>
              <a:rPr lang="en"/>
              <a:t> </a:t>
            </a:r>
            <a:endParaRPr/>
          </a:p>
        </p:txBody>
      </p:sp>
      <p:pic>
        <p:nvPicPr>
          <p:cNvPr id="306" name="Google Shape;306;p45"/>
          <p:cNvPicPr preferRelativeResize="0"/>
          <p:nvPr/>
        </p:nvPicPr>
        <p:blipFill>
          <a:blip r:embed="rId3">
            <a:alphaModFix/>
          </a:blip>
          <a:stretch>
            <a:fillRect/>
          </a:stretch>
        </p:blipFill>
        <p:spPr>
          <a:xfrm>
            <a:off x="5295675" y="1790800"/>
            <a:ext cx="3652925" cy="2360359"/>
          </a:xfrm>
          <a:prstGeom prst="rect">
            <a:avLst/>
          </a:prstGeom>
          <a:noFill/>
          <a:ln w="19050" cap="flat" cmpd="sng">
            <a:solidFill>
              <a:srgbClr val="0277BD"/>
            </a:solidFill>
            <a:prstDash val="solid"/>
            <a:round/>
            <a:headEnd type="none" w="sm" len="sm"/>
            <a:tailEnd type="none" w="sm" len="sm"/>
          </a:ln>
        </p:spPr>
      </p:pic>
      <p:sp>
        <p:nvSpPr>
          <p:cNvPr id="307" name="Google Shape;307;p45"/>
          <p:cNvSpPr txBox="1"/>
          <p:nvPr/>
        </p:nvSpPr>
        <p:spPr>
          <a:xfrm>
            <a:off x="1065675" y="3088300"/>
            <a:ext cx="4230000" cy="1693200"/>
          </a:xfrm>
          <a:prstGeom prst="rect">
            <a:avLst/>
          </a:prstGeom>
          <a:noFill/>
          <a:ln>
            <a:noFill/>
          </a:ln>
        </p:spPr>
        <p:txBody>
          <a:bodyPr spcFirstLastPara="1" wrap="square" lIns="91425" tIns="91425" rIns="91425" bIns="91425" anchor="t" anchorCtr="0">
            <a:spAutoFit/>
          </a:bodyPr>
          <a:lstStyle/>
          <a:p>
            <a:pPr marL="457200" lvl="0" indent="-339725" algn="l" rtl="0">
              <a:lnSpc>
                <a:spcPct val="115000"/>
              </a:lnSpc>
              <a:spcBef>
                <a:spcPts val="0"/>
              </a:spcBef>
              <a:spcAft>
                <a:spcPts val="0"/>
              </a:spcAft>
              <a:buClr>
                <a:srgbClr val="1A1A1A"/>
              </a:buClr>
              <a:buSzPts val="1750"/>
              <a:buFont typeface="Open Sans"/>
              <a:buChar char="●"/>
            </a:pPr>
            <a:r>
              <a:rPr lang="en" sz="1750">
                <a:solidFill>
                  <a:srgbClr val="1A1A1A"/>
                </a:solidFill>
                <a:highlight>
                  <a:srgbClr val="FFFFFF"/>
                </a:highlight>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Teacher-Student Relationships</a:t>
            </a:r>
            <a:endParaRPr sz="1750">
              <a:solidFill>
                <a:srgbClr val="1A1A1A"/>
              </a:solidFill>
              <a:highlight>
                <a:srgbClr val="FFFFFF"/>
              </a:highlight>
              <a:latin typeface="Open Sans"/>
              <a:ea typeface="Open Sans"/>
              <a:cs typeface="Open Sans"/>
              <a:sym typeface="Open Sans"/>
            </a:endParaRPr>
          </a:p>
          <a:p>
            <a:pPr marL="457200" lvl="0" indent="-339725" algn="l" rtl="0">
              <a:lnSpc>
                <a:spcPct val="115000"/>
              </a:lnSpc>
              <a:spcBef>
                <a:spcPts val="0"/>
              </a:spcBef>
              <a:spcAft>
                <a:spcPts val="0"/>
              </a:spcAft>
              <a:buClr>
                <a:srgbClr val="1A1A1A"/>
              </a:buClr>
              <a:buSzPts val="1750"/>
              <a:buFont typeface="Open Sans"/>
              <a:buChar char="●"/>
            </a:pPr>
            <a:r>
              <a:rPr lang="en" sz="1750">
                <a:solidFill>
                  <a:srgbClr val="1A1A1A"/>
                </a:solidFill>
                <a:highlight>
                  <a:srgbClr val="FFFFFF"/>
                </a:highlight>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Student-Student Relationships</a:t>
            </a:r>
            <a:endParaRPr sz="1750">
              <a:solidFill>
                <a:srgbClr val="1A1A1A"/>
              </a:solidFill>
              <a:highlight>
                <a:srgbClr val="FFFFFF"/>
              </a:highlight>
              <a:latin typeface="Open Sans"/>
              <a:ea typeface="Open Sans"/>
              <a:cs typeface="Open Sans"/>
              <a:sym typeface="Open Sans"/>
            </a:endParaRPr>
          </a:p>
          <a:p>
            <a:pPr marL="457200" lvl="0" indent="-339725" algn="l" rtl="0">
              <a:lnSpc>
                <a:spcPct val="115000"/>
              </a:lnSpc>
              <a:spcBef>
                <a:spcPts val="0"/>
              </a:spcBef>
              <a:spcAft>
                <a:spcPts val="0"/>
              </a:spcAft>
              <a:buClr>
                <a:srgbClr val="1A1A1A"/>
              </a:buClr>
              <a:buSzPts val="1750"/>
              <a:buFont typeface="Open Sans"/>
              <a:buChar char="●"/>
            </a:pPr>
            <a:r>
              <a:rPr lang="en" sz="1750">
                <a:solidFill>
                  <a:srgbClr val="1A1A1A"/>
                </a:solidFill>
                <a:highlight>
                  <a:srgbClr val="FFFFFF"/>
                </a:highlight>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Bullying </a:t>
            </a:r>
            <a:r>
              <a:rPr lang="en" sz="1750">
                <a:solidFill>
                  <a:srgbClr val="1A1A1A"/>
                </a:solidFill>
                <a:highlight>
                  <a:srgbClr val="FFFFFF"/>
                </a:highlight>
                <a:latin typeface="Open Sans"/>
                <a:ea typeface="Open Sans"/>
                <a:cs typeface="Open Sans"/>
                <a:sym typeface="Open Sans"/>
              </a:rPr>
              <a:t>Prevention (DDOE Memo)</a:t>
            </a:r>
            <a:endParaRPr sz="1750">
              <a:solidFill>
                <a:srgbClr val="1A1A1A"/>
              </a:solidFill>
              <a:highlight>
                <a:srgbClr val="FFFFFF"/>
              </a:highlight>
              <a:latin typeface="Open Sans"/>
              <a:ea typeface="Open Sans"/>
              <a:cs typeface="Open Sans"/>
              <a:sym typeface="Open Sans"/>
            </a:endParaRPr>
          </a:p>
          <a:p>
            <a:pPr marL="457200" lvl="0" indent="-339725" algn="l" rtl="0">
              <a:lnSpc>
                <a:spcPct val="115000"/>
              </a:lnSpc>
              <a:spcBef>
                <a:spcPts val="0"/>
              </a:spcBef>
              <a:spcAft>
                <a:spcPts val="0"/>
              </a:spcAft>
              <a:buClr>
                <a:srgbClr val="1A1A1A"/>
              </a:buClr>
              <a:buSzPts val="1750"/>
              <a:buFont typeface="Open Sans"/>
              <a:buChar char="●"/>
            </a:pPr>
            <a:r>
              <a:rPr lang="en" sz="1750">
                <a:solidFill>
                  <a:srgbClr val="1A1A1A"/>
                </a:solidFill>
                <a:highlight>
                  <a:srgbClr val="FFFFFF"/>
                </a:highlight>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School-Wide Student Engagement</a:t>
            </a:r>
            <a:endParaRPr sz="1750">
              <a:solidFill>
                <a:srgbClr val="1A1A1A"/>
              </a:solidFill>
              <a:highlight>
                <a:srgbClr val="FFFFFF"/>
              </a:highlight>
              <a:latin typeface="Open Sans"/>
              <a:ea typeface="Open Sans"/>
              <a:cs typeface="Open Sans"/>
              <a:sym typeface="Open Sans"/>
            </a:endParaRPr>
          </a:p>
          <a:p>
            <a:pPr marL="457200" lvl="0" indent="-339725" algn="l" rtl="0">
              <a:lnSpc>
                <a:spcPct val="115000"/>
              </a:lnSpc>
              <a:spcBef>
                <a:spcPts val="0"/>
              </a:spcBef>
              <a:spcAft>
                <a:spcPts val="0"/>
              </a:spcAft>
              <a:buClr>
                <a:srgbClr val="1A1A1A"/>
              </a:buClr>
              <a:buSzPts val="1750"/>
              <a:buFont typeface="Open Sans"/>
              <a:buChar char="●"/>
            </a:pPr>
            <a:r>
              <a:rPr lang="en" sz="1750">
                <a:solidFill>
                  <a:srgbClr val="1A1A1A"/>
                </a:solidFill>
                <a:highlight>
                  <a:srgbClr val="FFFFFF"/>
                </a:highlight>
                <a:uFill>
                  <a:noFill/>
                </a:u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School Safety</a:t>
            </a:r>
            <a:endParaRPr sz="1750">
              <a:solidFill>
                <a:srgbClr val="1A1A1A"/>
              </a:solidFill>
              <a:highlight>
                <a:srgbClr val="FFFFFF"/>
              </a:highlight>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grpSp>
        <p:nvGrpSpPr>
          <p:cNvPr id="105" name="Google Shape;105;p19"/>
          <p:cNvGrpSpPr/>
          <p:nvPr/>
        </p:nvGrpSpPr>
        <p:grpSpPr>
          <a:xfrm>
            <a:off x="1458452" y="2022010"/>
            <a:ext cx="2692482" cy="1386574"/>
            <a:chOff x="582643" y="1683308"/>
            <a:chExt cx="2692482" cy="1316409"/>
          </a:xfrm>
        </p:grpSpPr>
        <p:pic>
          <p:nvPicPr>
            <p:cNvPr id="106" name="Google Shape;106;p19"/>
            <p:cNvPicPr preferRelativeResize="0"/>
            <p:nvPr/>
          </p:nvPicPr>
          <p:blipFill>
            <a:blip r:embed="rId4">
              <a:alphaModFix/>
            </a:blip>
            <a:stretch>
              <a:fillRect/>
            </a:stretch>
          </p:blipFill>
          <p:spPr>
            <a:xfrm>
              <a:off x="582643" y="1683308"/>
              <a:ext cx="1325880" cy="1316409"/>
            </a:xfrm>
            <a:prstGeom prst="rect">
              <a:avLst/>
            </a:prstGeom>
            <a:noFill/>
            <a:ln w="19050"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pic>
        <p:sp>
          <p:nvSpPr>
            <p:cNvPr id="107" name="Google Shape;107;p19"/>
            <p:cNvSpPr txBox="1"/>
            <p:nvPr/>
          </p:nvSpPr>
          <p:spPr>
            <a:xfrm>
              <a:off x="2116225" y="1921688"/>
              <a:ext cx="1158900" cy="78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000" b="1">
                  <a:latin typeface="Open Sans"/>
                  <a:ea typeface="Open Sans"/>
                  <a:cs typeface="Open Sans"/>
                  <a:sym typeface="Open Sans"/>
                </a:rPr>
                <a:t>Debby Boyer</a:t>
              </a:r>
              <a:endParaRPr sz="2000" b="1">
                <a:latin typeface="Open Sans"/>
                <a:ea typeface="Open Sans"/>
                <a:cs typeface="Open Sans"/>
                <a:sym typeface="Open Sans"/>
              </a:endParaRPr>
            </a:p>
            <a:p>
              <a:pPr marL="0" marR="0" lvl="0" indent="0" algn="ctr" rtl="0">
                <a:lnSpc>
                  <a:spcPct val="100000"/>
                </a:lnSpc>
                <a:spcBef>
                  <a:spcPts val="0"/>
                </a:spcBef>
                <a:spcAft>
                  <a:spcPts val="0"/>
                </a:spcAft>
                <a:buNone/>
              </a:pPr>
              <a:r>
                <a:rPr lang="en">
                  <a:latin typeface="Open Sans"/>
                  <a:ea typeface="Open Sans"/>
                  <a:cs typeface="Open Sans"/>
                  <a:sym typeface="Open Sans"/>
                </a:rPr>
                <a:t>UD/CDS Co-Director</a:t>
              </a:r>
              <a:endParaRPr>
                <a:latin typeface="Open Sans"/>
                <a:ea typeface="Open Sans"/>
                <a:cs typeface="Open Sans"/>
                <a:sym typeface="Open Sans"/>
              </a:endParaRPr>
            </a:p>
            <a:p>
              <a:pPr marL="0" marR="0" lvl="0" indent="0" algn="ctr" rtl="0">
                <a:lnSpc>
                  <a:spcPct val="100000"/>
                </a:lnSpc>
                <a:spcBef>
                  <a:spcPts val="0"/>
                </a:spcBef>
                <a:spcAft>
                  <a:spcPts val="0"/>
                </a:spcAft>
                <a:buNone/>
              </a:pPr>
              <a:endParaRPr sz="2200" b="1">
                <a:latin typeface="Calibri"/>
                <a:ea typeface="Calibri"/>
                <a:cs typeface="Calibri"/>
                <a:sym typeface="Calibri"/>
              </a:endParaRPr>
            </a:p>
          </p:txBody>
        </p:sp>
      </p:grpSp>
      <p:sp>
        <p:nvSpPr>
          <p:cNvPr id="108" name="Google Shape;108;p19"/>
          <p:cNvSpPr txBox="1"/>
          <p:nvPr/>
        </p:nvSpPr>
        <p:spPr>
          <a:xfrm>
            <a:off x="6558550" y="2190675"/>
            <a:ext cx="14598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latin typeface="Open Sans"/>
                <a:ea typeface="Open Sans"/>
                <a:cs typeface="Open Sans"/>
                <a:sym typeface="Open Sans"/>
              </a:rPr>
              <a:t>Susan Veenema</a:t>
            </a:r>
            <a:endParaRPr sz="2000" b="1">
              <a:latin typeface="Open Sans"/>
              <a:ea typeface="Open Sans"/>
              <a:cs typeface="Open Sans"/>
              <a:sym typeface="Open Sans"/>
            </a:endParaRPr>
          </a:p>
          <a:p>
            <a:pPr marL="0" lvl="0" indent="0" algn="ctr" rtl="0">
              <a:spcBef>
                <a:spcPts val="0"/>
              </a:spcBef>
              <a:spcAft>
                <a:spcPts val="0"/>
              </a:spcAft>
              <a:buNone/>
            </a:pPr>
            <a:r>
              <a:rPr lang="en">
                <a:solidFill>
                  <a:srgbClr val="262626"/>
                </a:solidFill>
                <a:latin typeface="Open Sans"/>
                <a:ea typeface="Open Sans"/>
                <a:cs typeface="Open Sans"/>
                <a:sym typeface="Open Sans"/>
              </a:rPr>
              <a:t>DDOE </a:t>
            </a:r>
            <a:endParaRPr>
              <a:solidFill>
                <a:srgbClr val="262626"/>
              </a:solidFill>
              <a:latin typeface="Open Sans"/>
              <a:ea typeface="Open Sans"/>
              <a:cs typeface="Open Sans"/>
              <a:sym typeface="Open Sans"/>
            </a:endParaRPr>
          </a:p>
          <a:p>
            <a:pPr marL="0" lvl="0" indent="0" algn="ctr" rtl="0">
              <a:spcBef>
                <a:spcPts val="0"/>
              </a:spcBef>
              <a:spcAft>
                <a:spcPts val="0"/>
              </a:spcAft>
              <a:buNone/>
            </a:pPr>
            <a:r>
              <a:rPr lang="en">
                <a:solidFill>
                  <a:srgbClr val="262626"/>
                </a:solidFill>
                <a:latin typeface="Open Sans"/>
                <a:ea typeface="Open Sans"/>
                <a:cs typeface="Open Sans"/>
                <a:sym typeface="Open Sans"/>
              </a:rPr>
              <a:t>Co-Director</a:t>
            </a:r>
            <a:endParaRPr>
              <a:solidFill>
                <a:srgbClr val="262626"/>
              </a:solidFill>
              <a:latin typeface="Open Sans"/>
              <a:ea typeface="Open Sans"/>
              <a:cs typeface="Open Sans"/>
              <a:sym typeface="Open Sans"/>
            </a:endParaRPr>
          </a:p>
        </p:txBody>
      </p:sp>
      <p:sp>
        <p:nvSpPr>
          <p:cNvPr id="109" name="Google Shape;109;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DE-PBS Project </a:t>
            </a:r>
            <a:endParaRPr sz="2400"/>
          </a:p>
        </p:txBody>
      </p:sp>
      <p:pic>
        <p:nvPicPr>
          <p:cNvPr id="110" name="Google Shape;110;p19"/>
          <p:cNvPicPr preferRelativeResize="0"/>
          <p:nvPr/>
        </p:nvPicPr>
        <p:blipFill>
          <a:blip r:embed="rId5">
            <a:alphaModFix/>
          </a:blip>
          <a:stretch>
            <a:fillRect/>
          </a:stretch>
        </p:blipFill>
        <p:spPr>
          <a:xfrm>
            <a:off x="5253052" y="2022001"/>
            <a:ext cx="1207754" cy="1410375"/>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Professional Learning</a:t>
            </a:r>
            <a:endParaRPr/>
          </a:p>
        </p:txBody>
      </p:sp>
      <p:sp>
        <p:nvSpPr>
          <p:cNvPr id="313" name="Google Shape;313;p4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2022-2023 SY</a:t>
            </a:r>
            <a:endParaRPr/>
          </a:p>
        </p:txBody>
      </p:sp>
      <p:sp>
        <p:nvSpPr>
          <p:cNvPr id="314" name="Google Shape;314;p4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315" name="Google Shape;315;p46"/>
          <p:cNvPicPr preferRelativeResize="0"/>
          <p:nvPr/>
        </p:nvPicPr>
        <p:blipFill>
          <a:blip r:embed="rId3">
            <a:alphaModFix/>
          </a:blip>
          <a:stretch>
            <a:fillRect/>
          </a:stretch>
        </p:blipFill>
        <p:spPr>
          <a:xfrm>
            <a:off x="4939500" y="2414175"/>
            <a:ext cx="3837000" cy="20051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1 Professional Learning  </a:t>
            </a:r>
            <a:endParaRPr/>
          </a:p>
        </p:txBody>
      </p:sp>
      <p:sp>
        <p:nvSpPr>
          <p:cNvPr id="321" name="Google Shape;321;p47"/>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fontScale="85000"/>
          </a:bodyPr>
          <a:lstStyle/>
          <a:p>
            <a:pPr marL="0" lvl="0" indent="0" algn="l" rtl="0">
              <a:spcBef>
                <a:spcPts val="1000"/>
              </a:spcBef>
              <a:spcAft>
                <a:spcPts val="0"/>
              </a:spcAft>
              <a:buNone/>
            </a:pPr>
            <a:r>
              <a:rPr lang="en" sz="2600">
                <a:solidFill>
                  <a:srgbClr val="404040"/>
                </a:solidFill>
                <a:latin typeface="Trebuchet MS"/>
                <a:ea typeface="Trebuchet MS"/>
                <a:cs typeface="Trebuchet MS"/>
                <a:sym typeface="Trebuchet MS"/>
              </a:rPr>
              <a:t>Tier 1 MTSS/PBS Team Training - Teams and/or new members to existing teams</a:t>
            </a:r>
            <a:endParaRPr sz="2600">
              <a:solidFill>
                <a:srgbClr val="404040"/>
              </a:solidFill>
              <a:latin typeface="Trebuchet MS"/>
              <a:ea typeface="Trebuchet MS"/>
              <a:cs typeface="Trebuchet MS"/>
              <a:sym typeface="Trebuchet MS"/>
            </a:endParaRPr>
          </a:p>
          <a:p>
            <a:pPr marL="0" lvl="0" indent="0" algn="l" rtl="0">
              <a:spcBef>
                <a:spcPts val="1000"/>
              </a:spcBef>
              <a:spcAft>
                <a:spcPts val="0"/>
              </a:spcAft>
              <a:buNone/>
            </a:pPr>
            <a:r>
              <a:rPr lang="en" sz="2600">
                <a:solidFill>
                  <a:srgbClr val="404040"/>
                </a:solidFill>
                <a:latin typeface="Trebuchet MS"/>
                <a:ea typeface="Trebuchet MS"/>
                <a:cs typeface="Trebuchet MS"/>
                <a:sym typeface="Trebuchet MS"/>
              </a:rPr>
              <a:t>1-day training</a:t>
            </a:r>
            <a:endParaRPr sz="2600">
              <a:solidFill>
                <a:srgbClr val="404040"/>
              </a:solidFill>
              <a:latin typeface="Trebuchet MS"/>
              <a:ea typeface="Trebuchet MS"/>
              <a:cs typeface="Trebuchet MS"/>
              <a:sym typeface="Trebuchet MS"/>
            </a:endParaRPr>
          </a:p>
          <a:p>
            <a:pPr marL="0" lvl="0" indent="0" algn="l" rtl="0">
              <a:spcBef>
                <a:spcPts val="1000"/>
              </a:spcBef>
              <a:spcAft>
                <a:spcPts val="0"/>
              </a:spcAft>
              <a:buNone/>
            </a:pPr>
            <a:r>
              <a:rPr lang="en" sz="2600">
                <a:solidFill>
                  <a:srgbClr val="404040"/>
                </a:solidFill>
                <a:latin typeface="Trebuchet MS"/>
                <a:ea typeface="Trebuchet MS"/>
                <a:cs typeface="Trebuchet MS"/>
                <a:sym typeface="Trebuchet MS"/>
              </a:rPr>
              <a:t>Feedback: </a:t>
            </a:r>
            <a:endParaRPr sz="2600">
              <a:solidFill>
                <a:srgbClr val="404040"/>
              </a:solidFill>
              <a:latin typeface="Trebuchet MS"/>
              <a:ea typeface="Trebuchet MS"/>
              <a:cs typeface="Trebuchet MS"/>
              <a:sym typeface="Trebuchet MS"/>
            </a:endParaRPr>
          </a:p>
          <a:p>
            <a:pPr marL="457200" lvl="0" indent="-368935" algn="l" rtl="0">
              <a:spcBef>
                <a:spcPts val="1000"/>
              </a:spcBef>
              <a:spcAft>
                <a:spcPts val="0"/>
              </a:spcAft>
              <a:buClr>
                <a:srgbClr val="404040"/>
              </a:buClr>
              <a:buSzPct val="100000"/>
              <a:buFont typeface="Trebuchet MS"/>
              <a:buChar char="●"/>
            </a:pPr>
            <a:r>
              <a:rPr lang="en" sz="2600">
                <a:solidFill>
                  <a:srgbClr val="404040"/>
                </a:solidFill>
                <a:latin typeface="Trebuchet MS"/>
                <a:ea typeface="Trebuchet MS"/>
                <a:cs typeface="Trebuchet MS"/>
                <a:sym typeface="Trebuchet MS"/>
              </a:rPr>
              <a:t>Early December </a:t>
            </a:r>
            <a:endParaRPr sz="2600">
              <a:solidFill>
                <a:srgbClr val="404040"/>
              </a:solidFill>
              <a:latin typeface="Trebuchet MS"/>
              <a:ea typeface="Trebuchet MS"/>
              <a:cs typeface="Trebuchet MS"/>
              <a:sym typeface="Trebuchet MS"/>
            </a:endParaRPr>
          </a:p>
          <a:p>
            <a:pPr marL="457200" lvl="0" indent="-368935" algn="l" rtl="0">
              <a:spcBef>
                <a:spcPts val="0"/>
              </a:spcBef>
              <a:spcAft>
                <a:spcPts val="0"/>
              </a:spcAft>
              <a:buClr>
                <a:srgbClr val="404040"/>
              </a:buClr>
              <a:buSzPct val="100000"/>
              <a:buFont typeface="Trebuchet MS"/>
              <a:buChar char="●"/>
            </a:pPr>
            <a:r>
              <a:rPr lang="en" sz="2600">
                <a:solidFill>
                  <a:srgbClr val="404040"/>
                </a:solidFill>
                <a:latin typeface="Trebuchet MS"/>
                <a:ea typeface="Trebuchet MS"/>
                <a:cs typeface="Trebuchet MS"/>
                <a:sym typeface="Trebuchet MS"/>
              </a:rPr>
              <a:t>Early January</a:t>
            </a:r>
            <a:endParaRPr/>
          </a:p>
        </p:txBody>
      </p:sp>
      <p:sp>
        <p:nvSpPr>
          <p:cNvPr id="322" name="Google Shape;322;p47"/>
          <p:cNvSpPr txBox="1">
            <a:spLocks noGrp="1"/>
          </p:cNvSpPr>
          <p:nvPr>
            <p:ph type="body" idx="2"/>
          </p:nvPr>
        </p:nvSpPr>
        <p:spPr>
          <a:xfrm>
            <a:off x="4832400" y="1266175"/>
            <a:ext cx="4051800" cy="3725100"/>
          </a:xfrm>
          <a:prstGeom prst="rect">
            <a:avLst/>
          </a:prstGeom>
        </p:spPr>
        <p:txBody>
          <a:bodyPr spcFirstLastPara="1" wrap="square" lIns="91425" tIns="91425" rIns="91425" bIns="91425" anchor="t" anchorCtr="0">
            <a:normAutofit lnSpcReduction="20000"/>
          </a:bodyPr>
          <a:lstStyle/>
          <a:p>
            <a:pPr marL="0" lvl="0" indent="0" algn="l" rtl="0">
              <a:spcBef>
                <a:spcPts val="1000"/>
              </a:spcBef>
              <a:spcAft>
                <a:spcPts val="0"/>
              </a:spcAft>
              <a:buNone/>
            </a:pPr>
            <a:r>
              <a:rPr lang="en" sz="2600">
                <a:solidFill>
                  <a:srgbClr val="404040"/>
                </a:solidFill>
                <a:latin typeface="Trebuchet MS"/>
                <a:ea typeface="Trebuchet MS"/>
                <a:cs typeface="Trebuchet MS"/>
                <a:sym typeface="Trebuchet MS"/>
              </a:rPr>
              <a:t>Support Readiness</a:t>
            </a:r>
            <a:endParaRPr sz="2600">
              <a:solidFill>
                <a:srgbClr val="404040"/>
              </a:solidFill>
              <a:latin typeface="Trebuchet MS"/>
              <a:ea typeface="Trebuchet MS"/>
              <a:cs typeface="Trebuchet MS"/>
              <a:sym typeface="Trebuchet MS"/>
            </a:endParaRPr>
          </a:p>
          <a:p>
            <a:pPr marL="457200" lvl="0" indent="-317500" algn="l" rtl="0">
              <a:spcBef>
                <a:spcPts val="1000"/>
              </a:spcBef>
              <a:spcAft>
                <a:spcPts val="0"/>
              </a:spcAft>
              <a:buSzPts val="1400"/>
              <a:buChar char="●"/>
            </a:pPr>
            <a:r>
              <a:rPr lang="en" sz="2600">
                <a:solidFill>
                  <a:srgbClr val="404040"/>
                </a:solidFill>
                <a:latin typeface="Trebuchet MS"/>
                <a:ea typeface="Trebuchet MS"/>
                <a:cs typeface="Trebuchet MS"/>
                <a:sym typeface="Trebuchet MS"/>
              </a:rPr>
              <a:t>Plan with administration;  Administrator team buy-in is key!</a:t>
            </a:r>
            <a:endParaRPr sz="2600">
              <a:solidFill>
                <a:srgbClr val="404040"/>
              </a:solidFill>
              <a:latin typeface="Trebuchet MS"/>
              <a:ea typeface="Trebuchet MS"/>
              <a:cs typeface="Trebuchet MS"/>
              <a:sym typeface="Trebuchet MS"/>
            </a:endParaRPr>
          </a:p>
          <a:p>
            <a:pPr marL="457200" lvl="0" indent="-317500" algn="l" rtl="0">
              <a:spcBef>
                <a:spcPts val="0"/>
              </a:spcBef>
              <a:spcAft>
                <a:spcPts val="0"/>
              </a:spcAft>
              <a:buSzPts val="1400"/>
              <a:buChar char="●"/>
            </a:pPr>
            <a:r>
              <a:rPr lang="en" sz="2600">
                <a:solidFill>
                  <a:srgbClr val="404040"/>
                </a:solidFill>
                <a:latin typeface="Trebuchet MS"/>
                <a:ea typeface="Trebuchet MS"/>
                <a:cs typeface="Trebuchet MS"/>
                <a:sym typeface="Trebuchet MS"/>
              </a:rPr>
              <a:t>Discuss team structure</a:t>
            </a:r>
            <a:endParaRPr sz="2600">
              <a:solidFill>
                <a:srgbClr val="404040"/>
              </a:solidFill>
              <a:latin typeface="Trebuchet MS"/>
              <a:ea typeface="Trebuchet MS"/>
              <a:cs typeface="Trebuchet MS"/>
              <a:sym typeface="Trebuchet MS"/>
            </a:endParaRPr>
          </a:p>
          <a:p>
            <a:pPr marL="457200" lvl="0" indent="-317500" algn="l" rtl="0">
              <a:spcBef>
                <a:spcPts val="0"/>
              </a:spcBef>
              <a:spcAft>
                <a:spcPts val="0"/>
              </a:spcAft>
              <a:buSzPts val="1400"/>
              <a:buChar char="●"/>
            </a:pPr>
            <a:r>
              <a:rPr lang="en" sz="2600">
                <a:solidFill>
                  <a:srgbClr val="404040"/>
                </a:solidFill>
                <a:latin typeface="Trebuchet MS"/>
                <a:ea typeface="Trebuchet MS"/>
                <a:cs typeface="Trebuchet MS"/>
                <a:sym typeface="Trebuchet MS"/>
              </a:rPr>
              <a:t>Provide overview of MTSS &amp; Tier 1 efforts to build understanding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2 Networking</a:t>
            </a:r>
            <a:endParaRPr/>
          </a:p>
        </p:txBody>
      </p:sp>
      <p:sp>
        <p:nvSpPr>
          <p:cNvPr id="328" name="Google Shape;328;p4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500" b="1">
                <a:solidFill>
                  <a:srgbClr val="242424"/>
                </a:solidFill>
                <a:highlight>
                  <a:srgbClr val="FFFFFF"/>
                </a:highlight>
              </a:rPr>
              <a:t>For:</a:t>
            </a:r>
            <a:r>
              <a:rPr lang="en" sz="1500">
                <a:solidFill>
                  <a:srgbClr val="242424"/>
                </a:solidFill>
                <a:highlight>
                  <a:srgbClr val="FFFFFF"/>
                </a:highlight>
              </a:rPr>
              <a:t> MTSS Coaches, Tier 2 team leaders and members, &amp; interested educators and leaders.</a:t>
            </a:r>
            <a:endParaRPr sz="1500">
              <a:solidFill>
                <a:srgbClr val="242424"/>
              </a:solidFill>
              <a:highlight>
                <a:srgbClr val="FFFFFF"/>
              </a:highlight>
            </a:endParaRPr>
          </a:p>
          <a:p>
            <a:pPr marL="0" lvl="0" indent="0" algn="l" rtl="0">
              <a:lnSpc>
                <a:spcPct val="100000"/>
              </a:lnSpc>
              <a:spcBef>
                <a:spcPts val="0"/>
              </a:spcBef>
              <a:spcAft>
                <a:spcPts val="0"/>
              </a:spcAft>
              <a:buNone/>
            </a:pPr>
            <a:r>
              <a:rPr lang="en" sz="1500" b="1">
                <a:solidFill>
                  <a:srgbClr val="242424"/>
                </a:solidFill>
                <a:highlight>
                  <a:srgbClr val="FFFFFF"/>
                </a:highlight>
              </a:rPr>
              <a:t>When:</a:t>
            </a:r>
            <a:r>
              <a:rPr lang="en" sz="1500">
                <a:solidFill>
                  <a:srgbClr val="242424"/>
                </a:solidFill>
                <a:highlight>
                  <a:srgbClr val="FFFFFF"/>
                </a:highlight>
              </a:rPr>
              <a:t> Tuesdays afterschool 3:00-4:30 pm</a:t>
            </a:r>
            <a:endParaRPr sz="1500">
              <a:solidFill>
                <a:srgbClr val="242424"/>
              </a:solidFill>
              <a:highlight>
                <a:srgbClr val="FFFFFF"/>
              </a:highlight>
            </a:endParaRPr>
          </a:p>
          <a:p>
            <a:pPr marL="0" lvl="0" indent="0" algn="l" rtl="0">
              <a:lnSpc>
                <a:spcPct val="100000"/>
              </a:lnSpc>
              <a:spcBef>
                <a:spcPts val="0"/>
              </a:spcBef>
              <a:spcAft>
                <a:spcPts val="0"/>
              </a:spcAft>
              <a:buNone/>
            </a:pPr>
            <a:endParaRPr sz="1500">
              <a:solidFill>
                <a:srgbClr val="242424"/>
              </a:solidFill>
              <a:highlight>
                <a:srgbClr val="FFFFFF"/>
              </a:highlight>
            </a:endParaRPr>
          </a:p>
          <a:p>
            <a:pPr marL="0" lvl="0" indent="0" algn="l" rtl="0">
              <a:lnSpc>
                <a:spcPct val="100000"/>
              </a:lnSpc>
              <a:spcBef>
                <a:spcPts val="0"/>
              </a:spcBef>
              <a:spcAft>
                <a:spcPts val="0"/>
              </a:spcAft>
              <a:buNone/>
            </a:pPr>
            <a:r>
              <a:rPr lang="en" sz="1500" b="1">
                <a:solidFill>
                  <a:srgbClr val="242424"/>
                </a:solidFill>
                <a:highlight>
                  <a:srgbClr val="FFFFFF"/>
                </a:highlight>
              </a:rPr>
              <a:t>Network Session #1- Dec. 13</a:t>
            </a:r>
            <a:endParaRPr sz="1500" b="1">
              <a:solidFill>
                <a:srgbClr val="242424"/>
              </a:solidFill>
              <a:highlight>
                <a:srgbClr val="FFFFFF"/>
              </a:highlight>
            </a:endParaRPr>
          </a:p>
          <a:p>
            <a:pPr marL="0" lvl="0" indent="0" algn="l" rtl="0">
              <a:lnSpc>
                <a:spcPct val="100000"/>
              </a:lnSpc>
              <a:spcBef>
                <a:spcPts val="0"/>
              </a:spcBef>
              <a:spcAft>
                <a:spcPts val="0"/>
              </a:spcAft>
              <a:buNone/>
            </a:pPr>
            <a:r>
              <a:rPr lang="en" sz="1500" i="1">
                <a:solidFill>
                  <a:srgbClr val="242424"/>
                </a:solidFill>
                <a:highlight>
                  <a:srgbClr val="FFFFFF"/>
                </a:highlight>
              </a:rPr>
              <a:t>Mapping your Tier 2 Staff and Interventions to Ensure Strong MTSS Systems and Positive Student Outcomes at the Targeted Level</a:t>
            </a:r>
            <a:endParaRPr sz="1500" i="1">
              <a:solidFill>
                <a:srgbClr val="242424"/>
              </a:solidFill>
              <a:highlight>
                <a:srgbClr val="FFFFFF"/>
              </a:highlight>
            </a:endParaRPr>
          </a:p>
          <a:p>
            <a:pPr marL="0" lvl="0" indent="0" algn="l" rtl="0">
              <a:lnSpc>
                <a:spcPct val="100000"/>
              </a:lnSpc>
              <a:spcBef>
                <a:spcPts val="0"/>
              </a:spcBef>
              <a:spcAft>
                <a:spcPts val="0"/>
              </a:spcAft>
              <a:buNone/>
            </a:pPr>
            <a:endParaRPr sz="1500">
              <a:solidFill>
                <a:srgbClr val="242424"/>
              </a:solidFill>
              <a:highlight>
                <a:srgbClr val="FFFFFF"/>
              </a:highlight>
            </a:endParaRPr>
          </a:p>
          <a:p>
            <a:pPr marL="0" lvl="0" indent="0" algn="l" rtl="0">
              <a:lnSpc>
                <a:spcPct val="100000"/>
              </a:lnSpc>
              <a:spcBef>
                <a:spcPts val="0"/>
              </a:spcBef>
              <a:spcAft>
                <a:spcPts val="0"/>
              </a:spcAft>
              <a:buNone/>
            </a:pPr>
            <a:r>
              <a:rPr lang="en" sz="1500" b="1">
                <a:solidFill>
                  <a:srgbClr val="242424"/>
                </a:solidFill>
                <a:highlight>
                  <a:srgbClr val="FFFFFF"/>
                </a:highlight>
              </a:rPr>
              <a:t>Network Session #2 - Feb. 21 </a:t>
            </a:r>
            <a:endParaRPr sz="1500" b="1">
              <a:solidFill>
                <a:srgbClr val="242424"/>
              </a:solidFill>
              <a:highlight>
                <a:srgbClr val="FFFFFF"/>
              </a:highlight>
            </a:endParaRPr>
          </a:p>
          <a:p>
            <a:pPr marL="0" lvl="0" indent="0" algn="l" rtl="0">
              <a:lnSpc>
                <a:spcPct val="100000"/>
              </a:lnSpc>
              <a:spcBef>
                <a:spcPts val="0"/>
              </a:spcBef>
              <a:spcAft>
                <a:spcPts val="0"/>
              </a:spcAft>
              <a:buNone/>
            </a:pPr>
            <a:r>
              <a:rPr lang="en" sz="1500" i="1">
                <a:solidFill>
                  <a:srgbClr val="000000"/>
                </a:solidFill>
                <a:highlight>
                  <a:srgbClr val="FFFFFF"/>
                </a:highlight>
              </a:rPr>
              <a:t>Including Critical Features for Success in Your Tier 2 interventions</a:t>
            </a:r>
            <a:endParaRPr sz="1500">
              <a:solidFill>
                <a:srgbClr val="242424"/>
              </a:solidFill>
              <a:highlight>
                <a:srgbClr val="FFFFFF"/>
              </a:highlight>
            </a:endParaRPr>
          </a:p>
          <a:p>
            <a:pPr marL="0" lvl="0" indent="0" algn="l" rtl="0">
              <a:lnSpc>
                <a:spcPct val="100000"/>
              </a:lnSpc>
              <a:spcBef>
                <a:spcPts val="0"/>
              </a:spcBef>
              <a:spcAft>
                <a:spcPts val="0"/>
              </a:spcAft>
              <a:buNone/>
            </a:pPr>
            <a:endParaRPr sz="1500">
              <a:solidFill>
                <a:srgbClr val="000000"/>
              </a:solidFill>
            </a:endParaRPr>
          </a:p>
          <a:p>
            <a:pPr marL="0" lvl="0" indent="0" algn="l" rtl="0">
              <a:lnSpc>
                <a:spcPct val="100000"/>
              </a:lnSpc>
              <a:spcBef>
                <a:spcPts val="0"/>
              </a:spcBef>
              <a:spcAft>
                <a:spcPts val="0"/>
              </a:spcAft>
              <a:buNone/>
            </a:pPr>
            <a:r>
              <a:rPr lang="en" sz="1500" b="1">
                <a:solidFill>
                  <a:srgbClr val="242424"/>
                </a:solidFill>
                <a:highlight>
                  <a:srgbClr val="FFFFFF"/>
                </a:highlight>
              </a:rPr>
              <a:t>Network Session #3 - Apr. 25</a:t>
            </a:r>
            <a:endParaRPr sz="1500" b="1">
              <a:solidFill>
                <a:srgbClr val="242424"/>
              </a:solidFill>
              <a:highlight>
                <a:srgbClr val="FFFFFF"/>
              </a:highlight>
            </a:endParaRPr>
          </a:p>
          <a:p>
            <a:pPr marL="0" lvl="0" indent="0" algn="l" rtl="0">
              <a:lnSpc>
                <a:spcPct val="100000"/>
              </a:lnSpc>
              <a:spcBef>
                <a:spcPts val="0"/>
              </a:spcBef>
              <a:spcAft>
                <a:spcPts val="0"/>
              </a:spcAft>
              <a:buNone/>
            </a:pPr>
            <a:r>
              <a:rPr lang="en" sz="1500" i="1">
                <a:solidFill>
                  <a:srgbClr val="000000"/>
                </a:solidFill>
                <a:highlight>
                  <a:srgbClr val="FFFFFF"/>
                </a:highlight>
              </a:rPr>
              <a:t>Data Tools to Gauge Student Progress and Performance at the Tier 2 level</a:t>
            </a:r>
            <a:endParaRPr sz="1500"/>
          </a:p>
        </p:txBody>
      </p:sp>
      <p:pic>
        <p:nvPicPr>
          <p:cNvPr id="329" name="Google Shape;329;p48" descr="Orange background with yellow circle and white line designs." title="Decorative image"/>
          <p:cNvPicPr preferRelativeResize="0"/>
          <p:nvPr/>
        </p:nvPicPr>
        <p:blipFill>
          <a:blip r:embed="rId3">
            <a:alphaModFix/>
          </a:blip>
          <a:stretch>
            <a:fillRect/>
          </a:stretch>
        </p:blipFill>
        <p:spPr>
          <a:xfrm>
            <a:off x="6746173" y="4376675"/>
            <a:ext cx="2158549" cy="569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Tier 3 Networking</a:t>
            </a:r>
            <a:endParaRPr/>
          </a:p>
        </p:txBody>
      </p:sp>
      <p:sp>
        <p:nvSpPr>
          <p:cNvPr id="335" name="Google Shape;335;p4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lnSpcReduction="20000"/>
          </a:bodyPr>
          <a:lstStyle/>
          <a:p>
            <a:pPr marL="0" lvl="0" indent="0" algn="l" rtl="0">
              <a:lnSpc>
                <a:spcPct val="100000"/>
              </a:lnSpc>
              <a:spcBef>
                <a:spcPts val="0"/>
              </a:spcBef>
              <a:spcAft>
                <a:spcPts val="0"/>
              </a:spcAft>
              <a:buNone/>
            </a:pPr>
            <a:r>
              <a:rPr lang="en" sz="1500">
                <a:solidFill>
                  <a:srgbClr val="242424"/>
                </a:solidFill>
                <a:highlight>
                  <a:schemeClr val="lt1"/>
                </a:highlight>
              </a:rPr>
              <a:t>For: MTSS Coaches, Tier 3 FBA/BIP facilitators and team members, &amp; interested educators and leaders.</a:t>
            </a:r>
            <a:endParaRPr sz="1500">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242424"/>
              </a:solidFill>
              <a:highlight>
                <a:schemeClr val="lt1"/>
              </a:highlight>
            </a:endParaRPr>
          </a:p>
          <a:p>
            <a:pPr marL="0" lvl="0" indent="0" algn="l" rtl="0">
              <a:lnSpc>
                <a:spcPct val="100000"/>
              </a:lnSpc>
              <a:spcBef>
                <a:spcPts val="0"/>
              </a:spcBef>
              <a:spcAft>
                <a:spcPts val="0"/>
              </a:spcAft>
              <a:buNone/>
            </a:pPr>
            <a:r>
              <a:rPr lang="en" sz="1500">
                <a:solidFill>
                  <a:srgbClr val="242424"/>
                </a:solidFill>
                <a:highlight>
                  <a:schemeClr val="lt1"/>
                </a:highlight>
              </a:rPr>
              <a:t>Time: 9:00-10:30</a:t>
            </a:r>
            <a:endParaRPr sz="1500">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242424"/>
              </a:solidFill>
              <a:highlight>
                <a:schemeClr val="lt1"/>
              </a:highlight>
            </a:endParaRPr>
          </a:p>
          <a:p>
            <a:pPr marL="0" lvl="0" indent="0" algn="l" rtl="0">
              <a:lnSpc>
                <a:spcPct val="100000"/>
              </a:lnSpc>
              <a:spcBef>
                <a:spcPts val="0"/>
              </a:spcBef>
              <a:spcAft>
                <a:spcPts val="0"/>
              </a:spcAft>
              <a:buNone/>
            </a:pPr>
            <a:r>
              <a:rPr lang="en" sz="1500" b="1">
                <a:solidFill>
                  <a:srgbClr val="242424"/>
                </a:solidFill>
                <a:highlight>
                  <a:schemeClr val="lt1"/>
                </a:highlight>
              </a:rPr>
              <a:t>Network Session #1- 11/15/2022</a:t>
            </a:r>
            <a:endParaRPr sz="1500" b="1">
              <a:solidFill>
                <a:srgbClr val="242424"/>
              </a:solidFill>
              <a:highlight>
                <a:schemeClr val="lt1"/>
              </a:highlight>
            </a:endParaRPr>
          </a:p>
          <a:p>
            <a:pPr marL="0" lvl="0" indent="0" algn="l" rtl="0">
              <a:lnSpc>
                <a:spcPct val="100000"/>
              </a:lnSpc>
              <a:spcBef>
                <a:spcPts val="0"/>
              </a:spcBef>
              <a:spcAft>
                <a:spcPts val="0"/>
              </a:spcAft>
              <a:buNone/>
            </a:pPr>
            <a:r>
              <a:rPr lang="en" sz="1500" i="1">
                <a:solidFill>
                  <a:srgbClr val="242424"/>
                </a:solidFill>
                <a:highlight>
                  <a:schemeClr val="lt1"/>
                </a:highlight>
              </a:rPr>
              <a:t>Mapping out a Continuum of Function-Based Tier 3 Practices</a:t>
            </a:r>
            <a:endParaRPr sz="1500" i="1">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242424"/>
              </a:solidFill>
              <a:highlight>
                <a:schemeClr val="lt1"/>
              </a:highlight>
            </a:endParaRPr>
          </a:p>
          <a:p>
            <a:pPr marL="0" lvl="0" indent="0" algn="l" rtl="0">
              <a:lnSpc>
                <a:spcPct val="100000"/>
              </a:lnSpc>
              <a:spcBef>
                <a:spcPts val="0"/>
              </a:spcBef>
              <a:spcAft>
                <a:spcPts val="0"/>
              </a:spcAft>
              <a:buNone/>
            </a:pPr>
            <a:r>
              <a:rPr lang="en" sz="1500" b="1">
                <a:solidFill>
                  <a:srgbClr val="242424"/>
                </a:solidFill>
                <a:highlight>
                  <a:schemeClr val="lt1"/>
                </a:highlight>
              </a:rPr>
              <a:t>Network Session #2 - 1/17/2023</a:t>
            </a:r>
            <a:endParaRPr sz="1500" b="1">
              <a:solidFill>
                <a:srgbClr val="242424"/>
              </a:solidFill>
              <a:highlight>
                <a:schemeClr val="lt1"/>
              </a:highlight>
            </a:endParaRPr>
          </a:p>
          <a:p>
            <a:pPr marL="0" lvl="0" indent="0" algn="l" rtl="0">
              <a:lnSpc>
                <a:spcPct val="100000"/>
              </a:lnSpc>
              <a:spcBef>
                <a:spcPts val="0"/>
              </a:spcBef>
              <a:spcAft>
                <a:spcPts val="0"/>
              </a:spcAft>
              <a:buNone/>
            </a:pPr>
            <a:r>
              <a:rPr lang="en" sz="1500" i="1">
                <a:solidFill>
                  <a:srgbClr val="242424"/>
                </a:solidFill>
                <a:highlight>
                  <a:schemeClr val="lt1"/>
                </a:highlight>
              </a:rPr>
              <a:t>Supporting Students with Autism Spectrum Disorders through Positive Behavioral Interventions in the General Education Classroom </a:t>
            </a:r>
            <a:endParaRPr sz="1500" i="1">
              <a:solidFill>
                <a:srgbClr val="242424"/>
              </a:solidFill>
              <a:highlight>
                <a:schemeClr val="lt1"/>
              </a:highlight>
            </a:endParaRPr>
          </a:p>
          <a:p>
            <a:pPr marL="0" lvl="0" indent="0" algn="l" rtl="0">
              <a:lnSpc>
                <a:spcPct val="100000"/>
              </a:lnSpc>
              <a:spcBef>
                <a:spcPts val="0"/>
              </a:spcBef>
              <a:spcAft>
                <a:spcPts val="0"/>
              </a:spcAft>
              <a:buNone/>
            </a:pPr>
            <a:endParaRPr sz="1500">
              <a:solidFill>
                <a:srgbClr val="000000"/>
              </a:solidFill>
            </a:endParaRPr>
          </a:p>
          <a:p>
            <a:pPr marL="0" lvl="0" indent="0" algn="l" rtl="0">
              <a:lnSpc>
                <a:spcPct val="100000"/>
              </a:lnSpc>
              <a:spcBef>
                <a:spcPts val="0"/>
              </a:spcBef>
              <a:spcAft>
                <a:spcPts val="0"/>
              </a:spcAft>
              <a:buNone/>
            </a:pPr>
            <a:r>
              <a:rPr lang="en" sz="1500" b="1">
                <a:solidFill>
                  <a:srgbClr val="242424"/>
                </a:solidFill>
                <a:highlight>
                  <a:schemeClr val="lt1"/>
                </a:highlight>
              </a:rPr>
              <a:t>Network Session #3 - 3/21/2023</a:t>
            </a:r>
            <a:endParaRPr sz="1500" b="1">
              <a:solidFill>
                <a:srgbClr val="242424"/>
              </a:solidFill>
              <a:highlight>
                <a:schemeClr val="lt1"/>
              </a:highlight>
            </a:endParaRPr>
          </a:p>
          <a:p>
            <a:pPr marL="0" lvl="0" indent="0" algn="l" rtl="0">
              <a:lnSpc>
                <a:spcPct val="100000"/>
              </a:lnSpc>
              <a:spcBef>
                <a:spcPts val="0"/>
              </a:spcBef>
              <a:spcAft>
                <a:spcPts val="0"/>
              </a:spcAft>
              <a:buNone/>
            </a:pPr>
            <a:r>
              <a:rPr lang="en" sz="1500" i="1">
                <a:solidFill>
                  <a:srgbClr val="242424"/>
                </a:solidFill>
                <a:highlight>
                  <a:schemeClr val="lt1"/>
                </a:highlight>
              </a:rPr>
              <a:t>Developing T3 Plans in Secondary Settings OR Progress Monitoring Strategies (TBD)</a:t>
            </a:r>
            <a:endParaRPr sz="1500" i="1">
              <a:solidFill>
                <a:srgbClr val="242424"/>
              </a:solidFill>
              <a:highlight>
                <a:schemeClr val="lt1"/>
              </a:highlight>
            </a:endParaRPr>
          </a:p>
          <a:p>
            <a:pPr marL="0" lvl="0" indent="0" algn="l" rtl="0">
              <a:spcBef>
                <a:spcPts val="0"/>
              </a:spcBef>
              <a:spcAft>
                <a:spcPts val="12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0"/>
          <p:cNvSpPr txBox="1">
            <a:spLocks noGrp="1"/>
          </p:cNvSpPr>
          <p:nvPr>
            <p:ph type="title"/>
          </p:nvPr>
        </p:nvSpPr>
        <p:spPr>
          <a:xfrm>
            <a:off x="438600" y="575950"/>
            <a:ext cx="82833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ct val="30555"/>
              <a:buFont typeface="Arial"/>
              <a:buNone/>
            </a:pPr>
            <a:r>
              <a:rPr lang="en"/>
              <a:t>Universal Screening Process</a:t>
            </a:r>
            <a:endParaRPr/>
          </a:p>
        </p:txBody>
      </p:sp>
      <p:sp>
        <p:nvSpPr>
          <p:cNvPr id="341" name="Google Shape;341;p50"/>
          <p:cNvSpPr txBox="1">
            <a:spLocks noGrp="1"/>
          </p:cNvSpPr>
          <p:nvPr>
            <p:ph type="body" idx="1"/>
          </p:nvPr>
        </p:nvSpPr>
        <p:spPr>
          <a:xfrm>
            <a:off x="337975" y="1211350"/>
            <a:ext cx="8383800" cy="30024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Clr>
                <a:schemeClr val="dk2"/>
              </a:buClr>
              <a:buSzPts val="1100"/>
              <a:buFont typeface="Arial"/>
              <a:buNone/>
            </a:pPr>
            <a:r>
              <a:rPr lang="en" sz="1800" b="1"/>
              <a:t>Selecting and implementing a new universal screening method webinar series</a:t>
            </a:r>
            <a:endParaRPr sz="1800" b="1"/>
          </a:p>
          <a:p>
            <a:pPr marL="0" lvl="0" indent="0" algn="l" rtl="0">
              <a:lnSpc>
                <a:spcPct val="100000"/>
              </a:lnSpc>
              <a:spcBef>
                <a:spcPts val="0"/>
              </a:spcBef>
              <a:spcAft>
                <a:spcPts val="0"/>
              </a:spcAft>
              <a:buNone/>
            </a:pPr>
            <a:endParaRPr sz="1800" b="1"/>
          </a:p>
          <a:p>
            <a:pPr marL="0" lvl="0" indent="0" algn="l" rtl="0">
              <a:spcBef>
                <a:spcPts val="0"/>
              </a:spcBef>
              <a:spcAft>
                <a:spcPts val="0"/>
              </a:spcAft>
              <a:buClr>
                <a:schemeClr val="dk2"/>
              </a:buClr>
              <a:buSzPts val="1100"/>
              <a:buFont typeface="Arial"/>
              <a:buNone/>
            </a:pPr>
            <a:r>
              <a:rPr lang="en" sz="1800">
                <a:latin typeface="Libre Franklin"/>
                <a:ea typeface="Libre Franklin"/>
                <a:cs typeface="Libre Franklin"/>
                <a:sym typeface="Libre Franklin"/>
              </a:rPr>
              <a:t>Key Webinars in this Series:</a:t>
            </a:r>
            <a:endParaRPr sz="1800">
              <a:latin typeface="Libre Franklin"/>
              <a:ea typeface="Libre Franklin"/>
              <a:cs typeface="Libre Franklin"/>
              <a:sym typeface="Libre Franklin"/>
            </a:endParaRPr>
          </a:p>
          <a:p>
            <a:pPr marL="457200" lvl="0" indent="-342900" algn="l" rtl="0">
              <a:spcBef>
                <a:spcPts val="0"/>
              </a:spcBef>
              <a:spcAft>
                <a:spcPts val="0"/>
              </a:spcAft>
              <a:buSzPts val="1800"/>
              <a:buFont typeface="Libre Franklin"/>
              <a:buChar char="●"/>
            </a:pPr>
            <a:r>
              <a:rPr lang="en" sz="1800">
                <a:latin typeface="Libre Franklin"/>
                <a:ea typeface="Libre Franklin"/>
                <a:cs typeface="Libre Franklin"/>
                <a:sym typeface="Libre Franklin"/>
              </a:rPr>
              <a:t>Webinar 1:  introduction</a:t>
            </a:r>
            <a:endParaRPr sz="1800">
              <a:latin typeface="Libre Franklin"/>
              <a:ea typeface="Libre Franklin"/>
              <a:cs typeface="Libre Franklin"/>
              <a:sym typeface="Libre Franklin"/>
            </a:endParaRPr>
          </a:p>
          <a:p>
            <a:pPr marL="457200" lvl="0" indent="-342900" algn="l" rtl="0">
              <a:spcBef>
                <a:spcPts val="0"/>
              </a:spcBef>
              <a:spcAft>
                <a:spcPts val="0"/>
              </a:spcAft>
              <a:buSzPts val="1800"/>
              <a:buFont typeface="Libre Franklin"/>
              <a:buChar char="●"/>
            </a:pPr>
            <a:r>
              <a:rPr lang="en" sz="1800">
                <a:highlight>
                  <a:srgbClr val="FFFFFF"/>
                </a:highlight>
                <a:latin typeface="Libre Franklin"/>
                <a:ea typeface="Libre Franklin"/>
                <a:cs typeface="Libre Franklin"/>
                <a:sym typeface="Libre Franklin"/>
              </a:rPr>
              <a:t>Webinar 2:  universal SEB screener selection</a:t>
            </a:r>
            <a:endParaRPr sz="1800">
              <a:highlight>
                <a:srgbClr val="FFFFFF"/>
              </a:highlight>
              <a:latin typeface="Libre Franklin"/>
              <a:ea typeface="Libre Franklin"/>
              <a:cs typeface="Libre Franklin"/>
              <a:sym typeface="Libre Franklin"/>
            </a:endParaRPr>
          </a:p>
          <a:p>
            <a:pPr marL="457200" lvl="0" indent="-342900" algn="l" rtl="0">
              <a:spcBef>
                <a:spcPts val="0"/>
              </a:spcBef>
              <a:spcAft>
                <a:spcPts val="0"/>
              </a:spcAft>
              <a:buSzPts val="1800"/>
              <a:buFont typeface="Libre Franklin"/>
              <a:buChar char="●"/>
            </a:pPr>
            <a:r>
              <a:rPr lang="en" sz="1800">
                <a:latin typeface="Libre Franklin"/>
                <a:ea typeface="Libre Franklin"/>
                <a:cs typeface="Libre Franklin"/>
                <a:sym typeface="Libre Franklin"/>
              </a:rPr>
              <a:t>Webinar 3:  universal screener readiness (</a:t>
            </a:r>
            <a:r>
              <a:rPr lang="en" sz="1800">
                <a:solidFill>
                  <a:srgbClr val="FF0000"/>
                </a:solidFill>
                <a:latin typeface="Libre Franklin"/>
                <a:ea typeface="Libre Franklin"/>
                <a:cs typeface="Libre Franklin"/>
                <a:sym typeface="Libre Franklin"/>
              </a:rPr>
              <a:t>new</a:t>
            </a:r>
            <a:r>
              <a:rPr lang="en" sz="1800">
                <a:latin typeface="Libre Franklin"/>
                <a:ea typeface="Libre Franklin"/>
                <a:cs typeface="Libre Franklin"/>
                <a:sym typeface="Libre Franklin"/>
              </a:rPr>
              <a:t>!)</a:t>
            </a:r>
            <a:endParaRPr sz="1800">
              <a:latin typeface="Libre Franklin"/>
              <a:ea typeface="Libre Franklin"/>
              <a:cs typeface="Libre Franklin"/>
              <a:sym typeface="Libre Franklin"/>
            </a:endParaRPr>
          </a:p>
          <a:p>
            <a:pPr marL="457200" lvl="0" indent="-342900" algn="l" rtl="0">
              <a:spcBef>
                <a:spcPts val="0"/>
              </a:spcBef>
              <a:spcAft>
                <a:spcPts val="0"/>
              </a:spcAft>
              <a:buSzPts val="1800"/>
              <a:buFont typeface="Libre Franklin"/>
              <a:buChar char="●"/>
            </a:pPr>
            <a:r>
              <a:rPr lang="en" sz="1800">
                <a:latin typeface="Libre Franklin"/>
                <a:ea typeface="Libre Franklin"/>
                <a:cs typeface="Libre Franklin"/>
                <a:sym typeface="Libre Franklin"/>
              </a:rPr>
              <a:t>Webinar 4:  universal screener implementation (</a:t>
            </a:r>
            <a:r>
              <a:rPr lang="en" sz="1800">
                <a:solidFill>
                  <a:srgbClr val="FF0000"/>
                </a:solidFill>
                <a:latin typeface="Libre Franklin"/>
                <a:ea typeface="Libre Franklin"/>
                <a:cs typeface="Libre Franklin"/>
                <a:sym typeface="Libre Franklin"/>
              </a:rPr>
              <a:t>new</a:t>
            </a:r>
            <a:r>
              <a:rPr lang="en" sz="1800">
                <a:latin typeface="Libre Franklin"/>
                <a:ea typeface="Libre Franklin"/>
                <a:cs typeface="Libre Franklin"/>
                <a:sym typeface="Libre Franklin"/>
              </a:rPr>
              <a:t>!)</a:t>
            </a:r>
            <a:endParaRPr sz="1800">
              <a:latin typeface="Libre Franklin"/>
              <a:ea typeface="Libre Franklin"/>
              <a:cs typeface="Libre Franklin"/>
              <a:sym typeface="Libre Franklin"/>
            </a:endParaRPr>
          </a:p>
          <a:p>
            <a:pPr marL="457200" lvl="0" indent="-342900" algn="l" rtl="0">
              <a:spcBef>
                <a:spcPts val="0"/>
              </a:spcBef>
              <a:spcAft>
                <a:spcPts val="0"/>
              </a:spcAft>
              <a:buSzPts val="1800"/>
              <a:buFont typeface="Libre Franklin"/>
              <a:buChar char="●"/>
            </a:pPr>
            <a:r>
              <a:rPr lang="en" sz="1800">
                <a:latin typeface="Libre Franklin"/>
                <a:ea typeface="Libre Franklin"/>
                <a:cs typeface="Libre Franklin"/>
                <a:sym typeface="Libre Franklin"/>
              </a:rPr>
              <a:t>Webinar 5:  data-based decision making (coming soon)</a:t>
            </a:r>
            <a:endParaRPr sz="1800" b="1"/>
          </a:p>
          <a:p>
            <a:pPr marL="0" lvl="0" indent="0" algn="l" rtl="0">
              <a:lnSpc>
                <a:spcPct val="100000"/>
              </a:lnSpc>
              <a:spcBef>
                <a:spcPts val="0"/>
              </a:spcBef>
              <a:spcAft>
                <a:spcPts val="0"/>
              </a:spcAft>
              <a:buNone/>
            </a:pPr>
            <a:endParaRPr sz="2100" b="1">
              <a:solidFill>
                <a:schemeClr val="dk1"/>
              </a:solidFill>
            </a:endParaRPr>
          </a:p>
        </p:txBody>
      </p:sp>
      <p:sp>
        <p:nvSpPr>
          <p:cNvPr id="342" name="Google Shape;342;p50"/>
          <p:cNvSpPr txBox="1"/>
          <p:nvPr/>
        </p:nvSpPr>
        <p:spPr>
          <a:xfrm>
            <a:off x="1088725" y="3992775"/>
            <a:ext cx="6882300" cy="461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Lato"/>
                <a:ea typeface="Lato"/>
                <a:cs typeface="Lato"/>
                <a:sym typeface="Lato"/>
              </a:rPr>
              <a:t>www.delawarepbs.org/universal-screening/</a:t>
            </a:r>
            <a:endParaRPr sz="1800" b="1">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1"/>
          <p:cNvSpPr txBox="1">
            <a:spLocks noGrp="1"/>
          </p:cNvSpPr>
          <p:nvPr>
            <p:ph type="title"/>
          </p:nvPr>
        </p:nvSpPr>
        <p:spPr>
          <a:xfrm>
            <a:off x="311700" y="99050"/>
            <a:ext cx="6345900" cy="939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rgbClr val="000000"/>
              </a:buClr>
              <a:buSzPct val="30555"/>
              <a:buFont typeface="Arial"/>
              <a:buNone/>
            </a:pPr>
            <a:r>
              <a:rPr lang="en" b="1" i="1"/>
              <a:t>Building Strong Team-Based Leadership</a:t>
            </a:r>
            <a:r>
              <a:rPr lang="en" b="1"/>
              <a:t> Module</a:t>
            </a:r>
            <a:endParaRPr b="1"/>
          </a:p>
        </p:txBody>
      </p:sp>
      <p:sp>
        <p:nvSpPr>
          <p:cNvPr id="348" name="Google Shape;348;p51"/>
          <p:cNvSpPr txBox="1">
            <a:spLocks noGrp="1"/>
          </p:cNvSpPr>
          <p:nvPr>
            <p:ph type="body" idx="1"/>
          </p:nvPr>
        </p:nvSpPr>
        <p:spPr>
          <a:xfrm>
            <a:off x="311700" y="1152475"/>
            <a:ext cx="6798600" cy="3849600"/>
          </a:xfrm>
          <a:prstGeom prst="rect">
            <a:avLst/>
          </a:prstGeom>
        </p:spPr>
        <p:txBody>
          <a:bodyPr spcFirstLastPara="1" wrap="square" lIns="91425" tIns="91425" rIns="91425" bIns="91425" anchor="t" anchorCtr="0">
            <a:normAutofit/>
          </a:bodyPr>
          <a:lstStyle/>
          <a:p>
            <a:pPr marL="457200" lvl="0" indent="-346075" algn="l" rtl="0">
              <a:spcBef>
                <a:spcPts val="0"/>
              </a:spcBef>
              <a:spcAft>
                <a:spcPts val="0"/>
              </a:spcAft>
              <a:buClr>
                <a:srgbClr val="000000"/>
              </a:buClr>
              <a:buSzPts val="1850"/>
              <a:buFont typeface="Calibri"/>
              <a:buChar char="●"/>
            </a:pPr>
            <a:r>
              <a:rPr lang="en" sz="1850">
                <a:solidFill>
                  <a:srgbClr val="000000"/>
                </a:solidFill>
                <a:latin typeface="Calibri"/>
                <a:ea typeface="Calibri"/>
                <a:cs typeface="Calibri"/>
                <a:sym typeface="Calibri"/>
              </a:rPr>
              <a:t>50 minute module for schools and districts to build or strengthen solid teaming foundations</a:t>
            </a:r>
            <a:endParaRPr sz="1850">
              <a:solidFill>
                <a:srgbClr val="000000"/>
              </a:solidFill>
              <a:latin typeface="Calibri"/>
              <a:ea typeface="Calibri"/>
              <a:cs typeface="Calibri"/>
              <a:sym typeface="Calibri"/>
            </a:endParaRPr>
          </a:p>
          <a:p>
            <a:pPr marL="457200" lvl="0" indent="-346075" algn="l" rtl="0">
              <a:spcBef>
                <a:spcPts val="0"/>
              </a:spcBef>
              <a:spcAft>
                <a:spcPts val="0"/>
              </a:spcAft>
              <a:buClr>
                <a:srgbClr val="000000"/>
              </a:buClr>
              <a:buSzPts val="1850"/>
              <a:buFont typeface="Calibri"/>
              <a:buChar char="●"/>
            </a:pPr>
            <a:r>
              <a:rPr lang="en" sz="1850">
                <a:solidFill>
                  <a:srgbClr val="000000"/>
                </a:solidFill>
                <a:latin typeface="Calibri"/>
                <a:ea typeface="Calibri"/>
                <a:cs typeface="Calibri"/>
                <a:sym typeface="Calibri"/>
              </a:rPr>
              <a:t>Intended for both academic and non-academic teams and committees to view collaboratively</a:t>
            </a:r>
            <a:endParaRPr sz="1850">
              <a:solidFill>
                <a:srgbClr val="000000"/>
              </a:solidFill>
              <a:latin typeface="Calibri"/>
              <a:ea typeface="Calibri"/>
              <a:cs typeface="Calibri"/>
              <a:sym typeface="Calibri"/>
            </a:endParaRPr>
          </a:p>
          <a:p>
            <a:pPr marL="457200" lvl="0" indent="-346075" algn="l" rtl="0">
              <a:spcBef>
                <a:spcPts val="0"/>
              </a:spcBef>
              <a:spcAft>
                <a:spcPts val="0"/>
              </a:spcAft>
              <a:buClr>
                <a:srgbClr val="000000"/>
              </a:buClr>
              <a:buSzPts val="1850"/>
              <a:buFont typeface="Calibri"/>
              <a:buChar char="●"/>
            </a:pPr>
            <a:r>
              <a:rPr lang="en" sz="1850">
                <a:solidFill>
                  <a:srgbClr val="000000"/>
                </a:solidFill>
                <a:latin typeface="Calibri"/>
                <a:ea typeface="Calibri"/>
                <a:cs typeface="Calibri"/>
                <a:sym typeface="Calibri"/>
              </a:rPr>
              <a:t>Learn about strategies for effective teaming and be led through a series of team-based reflections and opportunities for implementation action-planning in order to increase best practices and ultimately lead to stronger systems and successful outcomes</a:t>
            </a:r>
            <a:endParaRPr sz="1850">
              <a:solidFill>
                <a:srgbClr val="000000"/>
              </a:solidFill>
              <a:latin typeface="Calibri"/>
              <a:ea typeface="Calibri"/>
              <a:cs typeface="Calibri"/>
              <a:sym typeface="Calibri"/>
            </a:endParaRPr>
          </a:p>
          <a:p>
            <a:pPr marL="457200" lvl="0" indent="-346075" algn="l" rtl="0">
              <a:lnSpc>
                <a:spcPct val="90000"/>
              </a:lnSpc>
              <a:spcBef>
                <a:spcPts val="800"/>
              </a:spcBef>
              <a:spcAft>
                <a:spcPts val="0"/>
              </a:spcAft>
              <a:buClr>
                <a:srgbClr val="000000"/>
              </a:buClr>
              <a:buSzPts val="1850"/>
              <a:buFont typeface="Calibri"/>
              <a:buChar char="●"/>
            </a:pPr>
            <a:r>
              <a:rPr lang="en" sz="1800" b="1" u="sng">
                <a:solidFill>
                  <a:schemeClr val="accent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https://www.delawarepbs.org/teaming-module/</a:t>
            </a:r>
            <a:endParaRPr sz="1850">
              <a:solidFill>
                <a:srgbClr val="000000"/>
              </a:solidFill>
              <a:latin typeface="Calibri"/>
              <a:ea typeface="Calibri"/>
              <a:cs typeface="Calibri"/>
              <a:sym typeface="Calibri"/>
            </a:endParaRPr>
          </a:p>
          <a:p>
            <a:pPr marL="457200" lvl="0" indent="-346075" algn="l" rtl="0">
              <a:lnSpc>
                <a:spcPct val="90000"/>
              </a:lnSpc>
              <a:spcBef>
                <a:spcPts val="800"/>
              </a:spcBef>
              <a:spcAft>
                <a:spcPts val="0"/>
              </a:spcAft>
              <a:buClr>
                <a:srgbClr val="1A1A1A"/>
              </a:buClr>
              <a:buSzPts val="1850"/>
              <a:buFont typeface="Calibri"/>
              <a:buChar char="●"/>
            </a:pPr>
            <a:r>
              <a:rPr lang="en" sz="1800" b="1">
                <a:solidFill>
                  <a:srgbClr val="1A1A1A"/>
                </a:solidFill>
                <a:latin typeface="Calibri"/>
                <a:ea typeface="Calibri"/>
                <a:cs typeface="Calibri"/>
                <a:sym typeface="Calibri"/>
              </a:rPr>
              <a:t>PDMS Course # 30542 Section # 59173</a:t>
            </a:r>
            <a:endParaRPr sz="1850">
              <a:solidFill>
                <a:srgbClr val="1A1A1A"/>
              </a:solidFill>
              <a:latin typeface="Calibri"/>
              <a:ea typeface="Calibri"/>
              <a:cs typeface="Calibri"/>
              <a:sym typeface="Calibri"/>
            </a:endParaRPr>
          </a:p>
        </p:txBody>
      </p:sp>
      <p:sp>
        <p:nvSpPr>
          <p:cNvPr id="349" name="Google Shape;349;p51"/>
          <p:cNvSpPr txBox="1">
            <a:spLocks noGrp="1"/>
          </p:cNvSpPr>
          <p:nvPr>
            <p:ph type="body" idx="2"/>
          </p:nvPr>
        </p:nvSpPr>
        <p:spPr>
          <a:xfrm>
            <a:off x="4622925" y="3381825"/>
            <a:ext cx="3999900" cy="273000"/>
          </a:xfrm>
          <a:prstGeom prst="rect">
            <a:avLst/>
          </a:prstGeom>
        </p:spPr>
        <p:txBody>
          <a:bodyPr spcFirstLastPara="1" wrap="square" lIns="91425" tIns="91425" rIns="91425" bIns="91425" anchor="t" anchorCtr="0">
            <a:normAutofit fontScale="25000" lnSpcReduction="20000"/>
          </a:bodyPr>
          <a:lstStyle/>
          <a:p>
            <a:pPr marL="0" lvl="0" indent="0" algn="l" rtl="0">
              <a:lnSpc>
                <a:spcPct val="90000"/>
              </a:lnSpc>
              <a:spcBef>
                <a:spcPts val="800"/>
              </a:spcBef>
              <a:spcAft>
                <a:spcPts val="0"/>
              </a:spcAft>
              <a:buClr>
                <a:srgbClr val="000000"/>
              </a:buClr>
              <a:buSzPct val="116666"/>
              <a:buFont typeface="Arial"/>
              <a:buNone/>
            </a:pPr>
            <a:endParaRPr sz="1800" b="1">
              <a:solidFill>
                <a:schemeClr val="dk1"/>
              </a:solidFill>
              <a:latin typeface="Calibri"/>
              <a:ea typeface="Calibri"/>
              <a:cs typeface="Calibri"/>
              <a:sym typeface="Calibri"/>
            </a:endParaRPr>
          </a:p>
          <a:p>
            <a:pPr marL="0" lvl="0" indent="0" algn="l" rtl="0">
              <a:lnSpc>
                <a:spcPct val="90000"/>
              </a:lnSpc>
              <a:spcBef>
                <a:spcPts val="800"/>
              </a:spcBef>
              <a:spcAft>
                <a:spcPts val="0"/>
              </a:spcAft>
              <a:buClr>
                <a:srgbClr val="000000"/>
              </a:buClr>
              <a:buSzPct val="116666"/>
              <a:buFont typeface="Arial"/>
              <a:buNone/>
            </a:pPr>
            <a:endParaRPr sz="1800" b="1">
              <a:solidFill>
                <a:schemeClr val="dk1"/>
              </a:solidFill>
              <a:latin typeface="Calibri"/>
              <a:ea typeface="Calibri"/>
              <a:cs typeface="Calibri"/>
              <a:sym typeface="Calibri"/>
            </a:endParaRPr>
          </a:p>
          <a:p>
            <a:pPr marL="0" lvl="0" indent="0" algn="l" rtl="0">
              <a:lnSpc>
                <a:spcPct val="90000"/>
              </a:lnSpc>
              <a:spcBef>
                <a:spcPts val="800"/>
              </a:spcBef>
              <a:spcAft>
                <a:spcPts val="0"/>
              </a:spcAft>
              <a:buClr>
                <a:srgbClr val="000000"/>
              </a:buClr>
              <a:buSzPct val="116666"/>
              <a:buFont typeface="Arial"/>
              <a:buNone/>
            </a:pPr>
            <a:endParaRPr sz="1800" b="1">
              <a:solidFill>
                <a:schemeClr val="dk1"/>
              </a:solidFill>
              <a:latin typeface="Calibri"/>
              <a:ea typeface="Calibri"/>
              <a:cs typeface="Calibri"/>
              <a:sym typeface="Calibri"/>
            </a:endParaRPr>
          </a:p>
        </p:txBody>
      </p:sp>
      <p:pic>
        <p:nvPicPr>
          <p:cNvPr id="350" name="Google Shape;350;p51"/>
          <p:cNvPicPr preferRelativeResize="0"/>
          <p:nvPr/>
        </p:nvPicPr>
        <p:blipFill>
          <a:blip r:embed="rId4">
            <a:alphaModFix/>
          </a:blip>
          <a:stretch>
            <a:fillRect/>
          </a:stretch>
        </p:blipFill>
        <p:spPr>
          <a:xfrm>
            <a:off x="6922500" y="261763"/>
            <a:ext cx="2133600" cy="2143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dk1"/>
              </a:buClr>
              <a:buSzPts val="1100"/>
              <a:buFont typeface="Arial"/>
              <a:buNone/>
            </a:pPr>
            <a:r>
              <a:rPr lang="en"/>
              <a:t>PL Resource: DE-MTSS</a:t>
            </a:r>
            <a:r>
              <a:rPr lang="en" b="1">
                <a:latin typeface="Montserrat"/>
                <a:ea typeface="Montserrat"/>
                <a:cs typeface="Montserrat"/>
                <a:sym typeface="Montserrat"/>
              </a:rPr>
              <a:t> </a:t>
            </a:r>
            <a:endParaRPr b="1">
              <a:latin typeface="Montserrat"/>
              <a:ea typeface="Montserrat"/>
              <a:cs typeface="Montserrat"/>
              <a:sym typeface="Montserrat"/>
            </a:endParaRPr>
          </a:p>
        </p:txBody>
      </p:sp>
      <p:sp>
        <p:nvSpPr>
          <p:cNvPr id="356" name="Google Shape;356;p52"/>
          <p:cNvSpPr txBox="1">
            <a:spLocks noGrp="1"/>
          </p:cNvSpPr>
          <p:nvPr>
            <p:ph type="body" idx="4294967295"/>
          </p:nvPr>
        </p:nvSpPr>
        <p:spPr>
          <a:xfrm>
            <a:off x="236250" y="1248350"/>
            <a:ext cx="7542000" cy="34671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Font typeface="Montserrat Medium"/>
              <a:buChar char="-"/>
            </a:pPr>
            <a:r>
              <a:rPr lang="en" sz="2400">
                <a:latin typeface="Montserrat Medium"/>
                <a:ea typeface="Montserrat Medium"/>
                <a:cs typeface="Montserrat Medium"/>
                <a:sym typeface="Montserrat Medium"/>
              </a:rPr>
              <a:t>DE-MTSS Module Series</a:t>
            </a:r>
            <a:endParaRPr sz="2400">
              <a:latin typeface="Montserrat Medium"/>
              <a:ea typeface="Montserrat Medium"/>
              <a:cs typeface="Montserrat Medium"/>
              <a:sym typeface="Montserrat Medium"/>
            </a:endParaRPr>
          </a:p>
          <a:p>
            <a:pPr marL="914400" lvl="1" indent="-342900" algn="l" rtl="0">
              <a:lnSpc>
                <a:spcPct val="115000"/>
              </a:lnSpc>
              <a:spcBef>
                <a:spcPts val="0"/>
              </a:spcBef>
              <a:spcAft>
                <a:spcPts val="0"/>
              </a:spcAft>
              <a:buSzPts val="1800"/>
              <a:buFont typeface="Montserrat"/>
              <a:buChar char="-"/>
            </a:pPr>
            <a:r>
              <a:rPr lang="en" sz="1800">
                <a:latin typeface="Montserrat"/>
                <a:ea typeface="Montserrat"/>
                <a:cs typeface="Montserrat"/>
                <a:sym typeface="Montserrat"/>
              </a:rPr>
              <a:t>Schoology Course (Course # 30130 Section # 59788)</a:t>
            </a:r>
            <a:endParaRPr sz="1800">
              <a:latin typeface="Montserrat"/>
              <a:ea typeface="Montserrat"/>
              <a:cs typeface="Montserrat"/>
              <a:sym typeface="Montserrat"/>
            </a:endParaRPr>
          </a:p>
          <a:p>
            <a:pPr marL="0" lvl="0" indent="0" algn="l" rtl="0">
              <a:spcBef>
                <a:spcPts val="1200"/>
              </a:spcBef>
              <a:spcAft>
                <a:spcPts val="1200"/>
              </a:spcAft>
              <a:buNone/>
            </a:pPr>
            <a:endParaRPr sz="2400">
              <a:latin typeface="Oswald Medium"/>
              <a:ea typeface="Oswald Medium"/>
              <a:cs typeface="Oswald Medium"/>
              <a:sym typeface="Oswald Medium"/>
            </a:endParaRPr>
          </a:p>
        </p:txBody>
      </p:sp>
      <p:pic>
        <p:nvPicPr>
          <p:cNvPr id="357" name="Google Shape;357;p52"/>
          <p:cNvPicPr preferRelativeResize="0"/>
          <p:nvPr/>
        </p:nvPicPr>
        <p:blipFill>
          <a:blip r:embed="rId3">
            <a:alphaModFix/>
          </a:blip>
          <a:stretch>
            <a:fillRect/>
          </a:stretch>
        </p:blipFill>
        <p:spPr>
          <a:xfrm>
            <a:off x="1565400" y="2433625"/>
            <a:ext cx="6416025" cy="2653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3"/>
          <p:cNvSpPr txBox="1">
            <a:spLocks noGrp="1"/>
          </p:cNvSpPr>
          <p:nvPr>
            <p:ph type="title"/>
          </p:nvPr>
        </p:nvSpPr>
        <p:spPr>
          <a:xfrm>
            <a:off x="311725" y="171000"/>
            <a:ext cx="8520600" cy="565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2023 Whole Child CoP Opportunity</a:t>
            </a:r>
            <a:endParaRPr/>
          </a:p>
        </p:txBody>
      </p:sp>
      <p:sp>
        <p:nvSpPr>
          <p:cNvPr id="363" name="Google Shape;363;p53"/>
          <p:cNvSpPr txBox="1"/>
          <p:nvPr/>
        </p:nvSpPr>
        <p:spPr>
          <a:xfrm>
            <a:off x="73475" y="1648025"/>
            <a:ext cx="3222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latin typeface="Roboto"/>
                <a:ea typeface="Roboto"/>
                <a:cs typeface="Roboto"/>
                <a:sym typeface="Roboto"/>
              </a:rPr>
              <a:t>Register for PDMS: 30944</a:t>
            </a:r>
            <a:endParaRPr sz="2000" b="1">
              <a:latin typeface="Roboto"/>
              <a:ea typeface="Roboto"/>
              <a:cs typeface="Roboto"/>
              <a:sym typeface="Roboto"/>
            </a:endParaRPr>
          </a:p>
          <a:p>
            <a:pPr marL="0" lvl="0" indent="0" algn="l" rtl="0">
              <a:spcBef>
                <a:spcPts val="0"/>
              </a:spcBef>
              <a:spcAft>
                <a:spcPts val="0"/>
              </a:spcAft>
              <a:buNone/>
            </a:pPr>
            <a:endParaRPr sz="2000" b="1">
              <a:latin typeface="Roboto"/>
              <a:ea typeface="Roboto"/>
              <a:cs typeface="Roboto"/>
              <a:sym typeface="Roboto"/>
            </a:endParaRPr>
          </a:p>
          <a:p>
            <a:pPr marL="0" lvl="0" indent="0" algn="l" rtl="0">
              <a:spcBef>
                <a:spcPts val="0"/>
              </a:spcBef>
              <a:spcAft>
                <a:spcPts val="0"/>
              </a:spcAft>
              <a:buNone/>
            </a:pPr>
            <a:endParaRPr sz="2000" b="1">
              <a:latin typeface="Roboto"/>
              <a:ea typeface="Roboto"/>
              <a:cs typeface="Roboto"/>
              <a:sym typeface="Roboto"/>
            </a:endParaRPr>
          </a:p>
          <a:p>
            <a:pPr marL="0" lvl="0" indent="0" algn="l" rtl="0">
              <a:spcBef>
                <a:spcPts val="0"/>
              </a:spcBef>
              <a:spcAft>
                <a:spcPts val="0"/>
              </a:spcAft>
              <a:buNone/>
            </a:pPr>
            <a:r>
              <a:rPr lang="en" sz="2000" b="1">
                <a:latin typeface="Roboto"/>
                <a:ea typeface="Roboto"/>
                <a:cs typeface="Roboto"/>
                <a:sym typeface="Roboto"/>
              </a:rPr>
              <a:t>Questions? Contact Teri Lawler </a:t>
            </a:r>
            <a:endParaRPr sz="2000" b="1">
              <a:latin typeface="Roboto"/>
              <a:ea typeface="Roboto"/>
              <a:cs typeface="Roboto"/>
              <a:sym typeface="Roboto"/>
            </a:endParaRPr>
          </a:p>
          <a:p>
            <a:pPr marL="0" lvl="0" indent="0" algn="l" rtl="0">
              <a:spcBef>
                <a:spcPts val="0"/>
              </a:spcBef>
              <a:spcAft>
                <a:spcPts val="0"/>
              </a:spcAft>
              <a:buNone/>
            </a:pPr>
            <a:r>
              <a:rPr lang="en" sz="2000" b="1" u="sng">
                <a:solidFill>
                  <a:schemeClr val="hlink"/>
                </a:solidFill>
                <a:latin typeface="Roboto"/>
                <a:ea typeface="Roboto"/>
                <a:cs typeface="Roboto"/>
                <a:sym typeface="Roboto"/>
                <a:hlinkClick r:id="rId3"/>
              </a:rPr>
              <a:t>teri.lawler@doe.k12.de.us</a:t>
            </a:r>
            <a:endParaRPr sz="2000" b="1">
              <a:latin typeface="Roboto"/>
              <a:ea typeface="Roboto"/>
              <a:cs typeface="Roboto"/>
              <a:sym typeface="Roboto"/>
            </a:endParaRPr>
          </a:p>
          <a:p>
            <a:pPr marL="0" lvl="0" indent="0" algn="l" rtl="0">
              <a:spcBef>
                <a:spcPts val="0"/>
              </a:spcBef>
              <a:spcAft>
                <a:spcPts val="0"/>
              </a:spcAft>
              <a:buNone/>
            </a:pPr>
            <a:endParaRPr sz="2000" b="1">
              <a:latin typeface="Roboto"/>
              <a:ea typeface="Roboto"/>
              <a:cs typeface="Roboto"/>
              <a:sym typeface="Roboto"/>
            </a:endParaRPr>
          </a:p>
        </p:txBody>
      </p:sp>
      <p:pic>
        <p:nvPicPr>
          <p:cNvPr id="364" name="Google Shape;364;p53"/>
          <p:cNvPicPr preferRelativeResize="0"/>
          <p:nvPr/>
        </p:nvPicPr>
        <p:blipFill>
          <a:blip r:embed="rId4">
            <a:alphaModFix/>
          </a:blip>
          <a:stretch>
            <a:fillRect/>
          </a:stretch>
        </p:blipFill>
        <p:spPr>
          <a:xfrm>
            <a:off x="3708475" y="910775"/>
            <a:ext cx="5123852" cy="3861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4"/>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Resource Spotlights</a:t>
            </a:r>
            <a:endParaRPr/>
          </a:p>
        </p:txBody>
      </p:sp>
      <p:sp>
        <p:nvSpPr>
          <p:cNvPr id="370" name="Google Shape;370;p5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371" name="Google Shape;371;p54"/>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72" name="Google Shape;372;p54"/>
          <p:cNvPicPr preferRelativeResize="0"/>
          <p:nvPr/>
        </p:nvPicPr>
        <p:blipFill>
          <a:blip r:embed="rId3">
            <a:alphaModFix/>
          </a:blip>
          <a:stretch>
            <a:fillRect/>
          </a:stretch>
        </p:blipFill>
        <p:spPr>
          <a:xfrm>
            <a:off x="5608626" y="1645513"/>
            <a:ext cx="2777174" cy="18524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5"/>
          <p:cNvSpPr txBox="1">
            <a:spLocks noGrp="1"/>
          </p:cNvSpPr>
          <p:nvPr>
            <p:ph type="title"/>
          </p:nvPr>
        </p:nvSpPr>
        <p:spPr>
          <a:xfrm>
            <a:off x="675050" y="4067025"/>
            <a:ext cx="81927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40"/>
              <a:t>The Hexagon: </a:t>
            </a:r>
            <a:r>
              <a:rPr lang="en" sz="2140" b="0">
                <a:solidFill>
                  <a:schemeClr val="dk2"/>
                </a:solidFill>
              </a:rPr>
              <a:t>A tool to help you align initiatives and interventions your organizational focus and control from National Implementation Research Network</a:t>
            </a:r>
            <a:endParaRPr sz="2140" b="0">
              <a:solidFill>
                <a:schemeClr val="dk2"/>
              </a:solidFill>
            </a:endParaRPr>
          </a:p>
        </p:txBody>
      </p:sp>
      <p:pic>
        <p:nvPicPr>
          <p:cNvPr id="378" name="Google Shape;378;p55" descr="Quote says, &quot; Success at anything will always come down to focus and effort. And we control both.&quot;" title="Quote by actor Dwayne Johnson with a picture of him"/>
          <p:cNvPicPr preferRelativeResize="0"/>
          <p:nvPr/>
        </p:nvPicPr>
        <p:blipFill>
          <a:blip r:embed="rId3">
            <a:alphaModFix/>
          </a:blip>
          <a:stretch>
            <a:fillRect/>
          </a:stretch>
        </p:blipFill>
        <p:spPr>
          <a:xfrm>
            <a:off x="1980450" y="970750"/>
            <a:ext cx="4832149" cy="3037351"/>
          </a:xfrm>
          <a:prstGeom prst="rect">
            <a:avLst/>
          </a:prstGeom>
          <a:noFill/>
          <a:ln>
            <a:noFill/>
          </a:ln>
        </p:spPr>
      </p:pic>
      <p:sp>
        <p:nvSpPr>
          <p:cNvPr id="379" name="Google Shape;379;p55"/>
          <p:cNvSpPr txBox="1">
            <a:spLocks noGrp="1"/>
          </p:cNvSpPr>
          <p:nvPr>
            <p:ph type="title"/>
          </p:nvPr>
        </p:nvSpPr>
        <p:spPr>
          <a:xfrm>
            <a:off x="311700" y="2044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Considering New Initiatives and Interventions?</a:t>
            </a:r>
            <a:endParaRPr/>
          </a:p>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grpSp>
        <p:nvGrpSpPr>
          <p:cNvPr id="116" name="Google Shape;116;p20"/>
          <p:cNvGrpSpPr/>
          <p:nvPr/>
        </p:nvGrpSpPr>
        <p:grpSpPr>
          <a:xfrm>
            <a:off x="2479341" y="1664148"/>
            <a:ext cx="2267224" cy="1325880"/>
            <a:chOff x="3443145" y="1668518"/>
            <a:chExt cx="2333255" cy="1325880"/>
          </a:xfrm>
        </p:grpSpPr>
        <p:pic>
          <p:nvPicPr>
            <p:cNvPr id="117" name="Google Shape;117;p20"/>
            <p:cNvPicPr preferRelativeResize="0"/>
            <p:nvPr/>
          </p:nvPicPr>
          <p:blipFill>
            <a:blip r:embed="rId4">
              <a:alphaModFix/>
            </a:blip>
            <a:stretch>
              <a:fillRect/>
            </a:stretch>
          </p:blipFill>
          <p:spPr>
            <a:xfrm>
              <a:off x="3443145" y="1668518"/>
              <a:ext cx="1325880" cy="1325880"/>
            </a:xfrm>
            <a:prstGeom prst="rect">
              <a:avLst/>
            </a:prstGeom>
            <a:noFill/>
            <a:ln w="19050" cap="flat" cmpd="sng">
              <a:solidFill>
                <a:schemeClr val="accent1"/>
              </a:solidFill>
              <a:prstDash val="solid"/>
              <a:round/>
              <a:headEnd type="none" w="sm" len="sm"/>
              <a:tailEnd type="none" w="sm" len="sm"/>
            </a:ln>
          </p:spPr>
        </p:pic>
        <p:sp>
          <p:nvSpPr>
            <p:cNvPr id="118" name="Google Shape;118;p20"/>
            <p:cNvSpPr txBox="1"/>
            <p:nvPr/>
          </p:nvSpPr>
          <p:spPr>
            <a:xfrm>
              <a:off x="4724900" y="1930800"/>
              <a:ext cx="1051500" cy="91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Brynn</a:t>
              </a:r>
              <a:endParaRPr sz="2200" b="1">
                <a:latin typeface="Calibri"/>
                <a:ea typeface="Calibri"/>
                <a:cs typeface="Calibri"/>
                <a:sym typeface="Calibri"/>
              </a:endParaRPr>
            </a:p>
            <a:p>
              <a:pPr marL="0" lvl="0" indent="0" algn="ctr" rtl="0">
                <a:spcBef>
                  <a:spcPts val="0"/>
                </a:spcBef>
                <a:spcAft>
                  <a:spcPts val="0"/>
                </a:spcAft>
                <a:buNone/>
              </a:pPr>
              <a:r>
                <a:rPr lang="en" sz="2200" b="1">
                  <a:latin typeface="Calibri"/>
                  <a:ea typeface="Calibri"/>
                  <a:cs typeface="Calibri"/>
                  <a:sym typeface="Calibri"/>
                </a:rPr>
                <a:t>Fallah</a:t>
              </a:r>
              <a:endParaRPr sz="2200" b="1">
                <a:latin typeface="Calibri"/>
                <a:ea typeface="Calibri"/>
                <a:cs typeface="Calibri"/>
                <a:sym typeface="Calibri"/>
              </a:endParaRPr>
            </a:p>
          </p:txBody>
        </p:sp>
      </p:grpSp>
      <p:sp>
        <p:nvSpPr>
          <p:cNvPr id="119" name="Google Shape;119;p20"/>
          <p:cNvSpPr txBox="1"/>
          <p:nvPr/>
        </p:nvSpPr>
        <p:spPr>
          <a:xfrm>
            <a:off x="5596559" y="3511834"/>
            <a:ext cx="1021743"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Megan Pell</a:t>
            </a:r>
            <a:endParaRPr sz="2200" b="1">
              <a:latin typeface="Calibri"/>
              <a:ea typeface="Calibri"/>
              <a:cs typeface="Calibri"/>
              <a:sym typeface="Calibri"/>
            </a:endParaRPr>
          </a:p>
        </p:txBody>
      </p:sp>
      <p:grpSp>
        <p:nvGrpSpPr>
          <p:cNvPr id="120" name="Google Shape;120;p20"/>
          <p:cNvGrpSpPr/>
          <p:nvPr/>
        </p:nvGrpSpPr>
        <p:grpSpPr>
          <a:xfrm>
            <a:off x="6076744" y="1679925"/>
            <a:ext cx="2249520" cy="1323175"/>
            <a:chOff x="6605939" y="1677651"/>
            <a:chExt cx="2315036" cy="1323175"/>
          </a:xfrm>
        </p:grpSpPr>
        <p:pic>
          <p:nvPicPr>
            <p:cNvPr id="121" name="Google Shape;121;p20"/>
            <p:cNvPicPr preferRelativeResize="0"/>
            <p:nvPr/>
          </p:nvPicPr>
          <p:blipFill>
            <a:blip r:embed="rId5">
              <a:alphaModFix/>
            </a:blip>
            <a:stretch>
              <a:fillRect/>
            </a:stretch>
          </p:blipFill>
          <p:spPr>
            <a:xfrm>
              <a:off x="6605939" y="1677651"/>
              <a:ext cx="1323176" cy="1323175"/>
            </a:xfrm>
            <a:prstGeom prst="rect">
              <a:avLst/>
            </a:prstGeom>
            <a:noFill/>
            <a:ln w="19050" cap="flat" cmpd="sng">
              <a:solidFill>
                <a:schemeClr val="accent1"/>
              </a:solidFill>
              <a:prstDash val="solid"/>
              <a:round/>
              <a:headEnd type="none" w="sm" len="sm"/>
              <a:tailEnd type="none" w="sm" len="sm"/>
            </a:ln>
          </p:spPr>
        </p:pic>
        <p:sp>
          <p:nvSpPr>
            <p:cNvPr id="122" name="Google Shape;122;p20"/>
            <p:cNvSpPr txBox="1"/>
            <p:nvPr/>
          </p:nvSpPr>
          <p:spPr>
            <a:xfrm>
              <a:off x="7869475" y="1919850"/>
              <a:ext cx="10515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Sarah Hearn</a:t>
              </a:r>
              <a:endParaRPr sz="2200" b="1">
                <a:latin typeface="Calibri"/>
                <a:ea typeface="Calibri"/>
                <a:cs typeface="Calibri"/>
                <a:sym typeface="Calibri"/>
              </a:endParaRPr>
            </a:p>
          </p:txBody>
        </p:sp>
      </p:grpSp>
      <p:grpSp>
        <p:nvGrpSpPr>
          <p:cNvPr id="123" name="Google Shape;123;p20"/>
          <p:cNvGrpSpPr/>
          <p:nvPr/>
        </p:nvGrpSpPr>
        <p:grpSpPr>
          <a:xfrm>
            <a:off x="812300" y="3284678"/>
            <a:ext cx="2474634" cy="1385316"/>
            <a:chOff x="1348344" y="3375303"/>
            <a:chExt cx="2546705" cy="1385316"/>
          </a:xfrm>
        </p:grpSpPr>
        <p:pic>
          <p:nvPicPr>
            <p:cNvPr id="124" name="Google Shape;124;p20"/>
            <p:cNvPicPr preferRelativeResize="0"/>
            <p:nvPr/>
          </p:nvPicPr>
          <p:blipFill>
            <a:blip r:embed="rId6">
              <a:alphaModFix/>
            </a:blip>
            <a:stretch>
              <a:fillRect/>
            </a:stretch>
          </p:blipFill>
          <p:spPr>
            <a:xfrm>
              <a:off x="1348344" y="3375303"/>
              <a:ext cx="1371600" cy="1385316"/>
            </a:xfrm>
            <a:prstGeom prst="rect">
              <a:avLst/>
            </a:prstGeom>
            <a:noFill/>
            <a:ln w="19050" cap="flat" cmpd="sng">
              <a:solidFill>
                <a:schemeClr val="accent1"/>
              </a:solidFill>
              <a:prstDash val="solid"/>
              <a:round/>
              <a:headEnd type="none" w="sm" len="sm"/>
              <a:tailEnd type="none" w="sm" len="sm"/>
            </a:ln>
          </p:spPr>
        </p:pic>
        <p:sp>
          <p:nvSpPr>
            <p:cNvPr id="125" name="Google Shape;125;p20"/>
            <p:cNvSpPr txBox="1"/>
            <p:nvPr/>
          </p:nvSpPr>
          <p:spPr>
            <a:xfrm>
              <a:off x="2746049" y="3590399"/>
              <a:ext cx="11490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Niki</a:t>
              </a:r>
              <a:endParaRPr sz="2200" b="1">
                <a:latin typeface="Calibri"/>
                <a:ea typeface="Calibri"/>
                <a:cs typeface="Calibri"/>
                <a:sym typeface="Calibri"/>
              </a:endParaRPr>
            </a:p>
            <a:p>
              <a:pPr marL="0" lvl="0" indent="0" algn="ctr" rtl="0">
                <a:spcBef>
                  <a:spcPts val="0"/>
                </a:spcBef>
                <a:spcAft>
                  <a:spcPts val="0"/>
                </a:spcAft>
                <a:buNone/>
              </a:pPr>
              <a:r>
                <a:rPr lang="en" sz="2200" b="1">
                  <a:latin typeface="Calibri"/>
                  <a:ea typeface="Calibri"/>
                  <a:cs typeface="Calibri"/>
                  <a:sym typeface="Calibri"/>
                </a:rPr>
                <a:t>Kendall</a:t>
              </a:r>
              <a:endParaRPr sz="2200" b="1">
                <a:latin typeface="Calibri"/>
                <a:ea typeface="Calibri"/>
                <a:cs typeface="Calibri"/>
                <a:sym typeface="Calibri"/>
              </a:endParaRPr>
            </a:p>
          </p:txBody>
        </p:sp>
      </p:grpSp>
      <p:sp>
        <p:nvSpPr>
          <p:cNvPr id="126" name="Google Shape;126;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Full-Time Staff &amp; Coaches </a:t>
            </a:r>
            <a:endParaRPr sz="2400"/>
          </a:p>
        </p:txBody>
      </p:sp>
      <p:pic>
        <p:nvPicPr>
          <p:cNvPr id="127" name="Google Shape;127;p20"/>
          <p:cNvPicPr preferRelativeResize="0"/>
          <p:nvPr/>
        </p:nvPicPr>
        <p:blipFill>
          <a:blip r:embed="rId7">
            <a:alphaModFix/>
          </a:blip>
          <a:stretch>
            <a:fillRect/>
          </a:stretch>
        </p:blipFill>
        <p:spPr>
          <a:xfrm>
            <a:off x="4133275" y="3315750"/>
            <a:ext cx="1463270" cy="1323175"/>
          </a:xfrm>
          <a:prstGeom prst="rect">
            <a:avLst/>
          </a:prstGeom>
          <a:noFill/>
          <a:ln w="19050" cap="flat" cmpd="sng">
            <a:solidFill>
              <a:srgbClr val="F26522"/>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txBox="1">
            <a:spLocks noGrp="1"/>
          </p:cNvSpPr>
          <p:nvPr>
            <p:ph type="title"/>
          </p:nvPr>
        </p:nvSpPr>
        <p:spPr>
          <a:xfrm>
            <a:off x="311700" y="3390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Hexagon: An Exploration Tool</a:t>
            </a:r>
            <a:endParaRPr/>
          </a:p>
          <a:p>
            <a:pPr marL="0" lvl="0" indent="0" algn="l" rtl="0">
              <a:spcBef>
                <a:spcPts val="0"/>
              </a:spcBef>
              <a:spcAft>
                <a:spcPts val="0"/>
              </a:spcAft>
              <a:buNone/>
            </a:pPr>
            <a:endParaRPr/>
          </a:p>
        </p:txBody>
      </p:sp>
      <p:sp>
        <p:nvSpPr>
          <p:cNvPr id="385" name="Google Shape;385;p56"/>
          <p:cNvSpPr txBox="1">
            <a:spLocks noGrp="1"/>
          </p:cNvSpPr>
          <p:nvPr>
            <p:ph type="body" idx="1"/>
          </p:nvPr>
        </p:nvSpPr>
        <p:spPr>
          <a:xfrm>
            <a:off x="311700" y="11899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a:solidFill>
                  <a:schemeClr val="accent5"/>
                </a:solidFill>
              </a:rPr>
              <a:t>PROGRAM</a:t>
            </a:r>
            <a:r>
              <a:rPr lang="en" b="1">
                <a:solidFill>
                  <a:schemeClr val="accent5"/>
                </a:solidFill>
              </a:rPr>
              <a:t> INDICATORS</a:t>
            </a:r>
            <a:r>
              <a:rPr lang="en">
                <a:solidFill>
                  <a:schemeClr val="accent5"/>
                </a:solidFill>
              </a:rPr>
              <a:t> </a:t>
            </a:r>
            <a:r>
              <a:rPr lang="en">
                <a:solidFill>
                  <a:srgbClr val="1A1A1A"/>
                </a:solidFill>
              </a:rPr>
              <a:t>assess:</a:t>
            </a:r>
            <a:endParaRPr>
              <a:solidFill>
                <a:srgbClr val="1A1A1A"/>
              </a:solidFill>
            </a:endParaRPr>
          </a:p>
          <a:p>
            <a:pPr marL="457200" lvl="0" indent="-317500" algn="l" rtl="0">
              <a:lnSpc>
                <a:spcPct val="100000"/>
              </a:lnSpc>
              <a:spcBef>
                <a:spcPts val="1200"/>
              </a:spcBef>
              <a:spcAft>
                <a:spcPts val="0"/>
              </a:spcAft>
              <a:buSzPts val="1400"/>
              <a:buChar char="●"/>
            </a:pPr>
            <a:r>
              <a:rPr lang="en"/>
              <a:t>the extent to which new or existing programs or practices that will be implemented demonstrate evidence</a:t>
            </a:r>
            <a:endParaRPr/>
          </a:p>
          <a:p>
            <a:pPr marL="914400" lvl="1" indent="-304800" algn="l" rtl="0">
              <a:lnSpc>
                <a:spcPct val="100000"/>
              </a:lnSpc>
              <a:spcBef>
                <a:spcPts val="1200"/>
              </a:spcBef>
              <a:spcAft>
                <a:spcPts val="0"/>
              </a:spcAft>
              <a:buSzPts val="1200"/>
              <a:buChar char="○"/>
            </a:pPr>
            <a:r>
              <a:rPr lang="en" i="1"/>
              <a:t>Focuses your attention to: evidence-based, culturally responsive, trauma informed practices</a:t>
            </a:r>
            <a:endParaRPr i="1"/>
          </a:p>
          <a:p>
            <a:pPr marL="914400" lvl="1" indent="-304800" algn="l" rtl="0">
              <a:lnSpc>
                <a:spcPct val="100000"/>
              </a:lnSpc>
              <a:spcBef>
                <a:spcPts val="1200"/>
              </a:spcBef>
              <a:spcAft>
                <a:spcPts val="0"/>
              </a:spcAft>
              <a:buSzPts val="1200"/>
              <a:buChar char="○"/>
            </a:pPr>
            <a:r>
              <a:rPr lang="en" i="1"/>
              <a:t>Can find via: Intervention clearinghouses, individual research articles</a:t>
            </a:r>
            <a:endParaRPr i="1"/>
          </a:p>
          <a:p>
            <a:pPr marL="457200" lvl="0" indent="-317500" algn="l" rtl="0">
              <a:lnSpc>
                <a:spcPct val="100000"/>
              </a:lnSpc>
              <a:spcBef>
                <a:spcPts val="1200"/>
              </a:spcBef>
              <a:spcAft>
                <a:spcPts val="0"/>
              </a:spcAft>
              <a:buSzPts val="1400"/>
              <a:buChar char="●"/>
            </a:pPr>
            <a:r>
              <a:rPr lang="en"/>
              <a:t>supports for implementation</a:t>
            </a:r>
            <a:endParaRPr/>
          </a:p>
          <a:p>
            <a:pPr marL="457200" lvl="0" indent="-317500" algn="l" rtl="0">
              <a:lnSpc>
                <a:spcPct val="100000"/>
              </a:lnSpc>
              <a:spcBef>
                <a:spcPts val="1200"/>
              </a:spcBef>
              <a:spcAft>
                <a:spcPts val="1200"/>
              </a:spcAft>
              <a:buSzPts val="1400"/>
              <a:buChar char="●"/>
            </a:pPr>
            <a:r>
              <a:rPr lang="en"/>
              <a:t>usability across a range of contexts</a:t>
            </a:r>
            <a:endParaRPr/>
          </a:p>
        </p:txBody>
      </p:sp>
      <p:sp>
        <p:nvSpPr>
          <p:cNvPr id="386" name="Google Shape;386;p56"/>
          <p:cNvSpPr txBox="1">
            <a:spLocks noGrp="1"/>
          </p:cNvSpPr>
          <p:nvPr>
            <p:ph type="body" idx="2"/>
          </p:nvPr>
        </p:nvSpPr>
        <p:spPr>
          <a:xfrm>
            <a:off x="4572000" y="11899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0070C0"/>
                </a:solidFill>
              </a:rPr>
              <a:t>IMPLEMENTING </a:t>
            </a:r>
            <a:r>
              <a:rPr lang="en" sz="1800" b="1">
                <a:solidFill>
                  <a:srgbClr val="0070C0"/>
                </a:solidFill>
              </a:rPr>
              <a:t>SITE </a:t>
            </a:r>
            <a:r>
              <a:rPr lang="en" b="1">
                <a:solidFill>
                  <a:srgbClr val="0070C0"/>
                </a:solidFill>
              </a:rPr>
              <a:t>INDICATORS </a:t>
            </a:r>
            <a:r>
              <a:rPr lang="en"/>
              <a:t>assess:</a:t>
            </a:r>
            <a:endParaRPr/>
          </a:p>
          <a:p>
            <a:pPr marL="0" lvl="0" indent="0" algn="l" rtl="0">
              <a:spcBef>
                <a:spcPts val="1200"/>
              </a:spcBef>
              <a:spcAft>
                <a:spcPts val="0"/>
              </a:spcAft>
              <a:buNone/>
            </a:pPr>
            <a:r>
              <a:rPr lang="en"/>
              <a:t> the extent to which a new or existing program or practice aligns with the implementing site along the following domains</a:t>
            </a:r>
            <a:endParaRPr/>
          </a:p>
          <a:p>
            <a:pPr marL="457200" lvl="0" indent="-317500" algn="l" rtl="0">
              <a:lnSpc>
                <a:spcPct val="100000"/>
              </a:lnSpc>
              <a:spcBef>
                <a:spcPts val="1200"/>
              </a:spcBef>
              <a:spcAft>
                <a:spcPts val="0"/>
              </a:spcAft>
              <a:buSzPts val="1400"/>
              <a:buChar char="●"/>
            </a:pPr>
            <a:r>
              <a:rPr lang="en"/>
              <a:t>population need</a:t>
            </a:r>
            <a:endParaRPr/>
          </a:p>
          <a:p>
            <a:pPr marL="457200" lvl="0" indent="-317500" algn="l" rtl="0">
              <a:lnSpc>
                <a:spcPct val="100000"/>
              </a:lnSpc>
              <a:spcBef>
                <a:spcPts val="1200"/>
              </a:spcBef>
              <a:spcAft>
                <a:spcPts val="0"/>
              </a:spcAft>
              <a:buSzPts val="1400"/>
              <a:buChar char="●"/>
            </a:pPr>
            <a:r>
              <a:rPr lang="en"/>
              <a:t>fit </a:t>
            </a:r>
            <a:endParaRPr/>
          </a:p>
          <a:p>
            <a:pPr marL="457200" lvl="0" indent="-317500" algn="l" rtl="0">
              <a:lnSpc>
                <a:spcPct val="100000"/>
              </a:lnSpc>
              <a:spcBef>
                <a:spcPts val="1200"/>
              </a:spcBef>
              <a:spcAft>
                <a:spcPts val="1200"/>
              </a:spcAft>
              <a:buSzPts val="1400"/>
              <a:buChar char="●"/>
            </a:pPr>
            <a:r>
              <a:rPr lang="en"/>
              <a:t>capacity</a:t>
            </a:r>
            <a:endParaRPr/>
          </a:p>
        </p:txBody>
      </p:sp>
      <p:pic>
        <p:nvPicPr>
          <p:cNvPr id="387" name="Google Shape;387;p56"/>
          <p:cNvPicPr preferRelativeResize="0"/>
          <p:nvPr/>
        </p:nvPicPr>
        <p:blipFill>
          <a:blip r:embed="rId3">
            <a:alphaModFix/>
          </a:blip>
          <a:stretch>
            <a:fillRect/>
          </a:stretch>
        </p:blipFill>
        <p:spPr>
          <a:xfrm>
            <a:off x="6480875" y="2756200"/>
            <a:ext cx="2448904" cy="21424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Considering New PL?</a:t>
            </a:r>
            <a:endParaRPr/>
          </a:p>
        </p:txBody>
      </p:sp>
      <p:sp>
        <p:nvSpPr>
          <p:cNvPr id="393" name="Google Shape;393;p57"/>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94" name="Google Shape;394;p57"/>
          <p:cNvPicPr preferRelativeResize="0"/>
          <p:nvPr/>
        </p:nvPicPr>
        <p:blipFill>
          <a:blip r:embed="rId3">
            <a:alphaModFix/>
          </a:blip>
          <a:stretch>
            <a:fillRect/>
          </a:stretch>
        </p:blipFill>
        <p:spPr>
          <a:xfrm>
            <a:off x="4311600" y="66727"/>
            <a:ext cx="4334076" cy="5035877"/>
          </a:xfrm>
          <a:prstGeom prst="rect">
            <a:avLst/>
          </a:prstGeom>
          <a:noFill/>
          <a:ln w="28575" cap="flat" cmpd="sng">
            <a:solidFill>
              <a:srgbClr val="5B9BD5"/>
            </a:solidFill>
            <a:prstDash val="solid"/>
            <a:round/>
            <a:headEnd type="none" w="sm" len="sm"/>
            <a:tailEnd type="none" w="sm" len="sm"/>
          </a:ln>
        </p:spPr>
      </p:pic>
      <p:pic>
        <p:nvPicPr>
          <p:cNvPr id="395" name="Google Shape;395;p57"/>
          <p:cNvPicPr preferRelativeResize="0"/>
          <p:nvPr/>
        </p:nvPicPr>
        <p:blipFill>
          <a:blip r:embed="rId4">
            <a:alphaModFix/>
          </a:blip>
          <a:stretch>
            <a:fillRect/>
          </a:stretch>
        </p:blipFill>
        <p:spPr>
          <a:xfrm>
            <a:off x="494300" y="1901475"/>
            <a:ext cx="3105150" cy="2809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311700" y="368825"/>
            <a:ext cx="8520600" cy="707400"/>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3000"/>
              </a:spcAft>
              <a:buSzPts val="990"/>
              <a:buNone/>
            </a:pPr>
            <a:r>
              <a:rPr lang="en" sz="2900">
                <a:highlight>
                  <a:srgbClr val="FFFFFF"/>
                </a:highlight>
              </a:rPr>
              <a:t>Strategies for De-escalating Student Behavior in the Classroom</a:t>
            </a:r>
            <a:endParaRPr sz="2900"/>
          </a:p>
        </p:txBody>
      </p:sp>
      <p:sp>
        <p:nvSpPr>
          <p:cNvPr id="401" name="Google Shape;401;p58"/>
          <p:cNvSpPr txBox="1"/>
          <p:nvPr/>
        </p:nvSpPr>
        <p:spPr>
          <a:xfrm>
            <a:off x="3125675" y="1697650"/>
            <a:ext cx="5262300" cy="1569900"/>
          </a:xfrm>
          <a:prstGeom prst="rect">
            <a:avLst/>
          </a:prstGeom>
          <a:noFill/>
          <a:ln w="9525"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800">
                <a:latin typeface="Open Sans"/>
                <a:ea typeface="Open Sans"/>
                <a:cs typeface="Open Sans"/>
                <a:sym typeface="Open Sans"/>
              </a:rPr>
              <a:t>"Whether working with students who experience low level or more intense behaviors, this practice brief can be a resource </a:t>
            </a:r>
            <a:r>
              <a:rPr lang="en" sz="1800" b="1">
                <a:solidFill>
                  <a:schemeClr val="accent1"/>
                </a:solidFill>
                <a:latin typeface="Open Sans"/>
                <a:ea typeface="Open Sans"/>
                <a:cs typeface="Open Sans"/>
                <a:sym typeface="Open Sans"/>
              </a:rPr>
              <a:t>to help teachers feel better equipped</a:t>
            </a:r>
            <a:r>
              <a:rPr lang="en" sz="1800">
                <a:latin typeface="Open Sans"/>
                <a:ea typeface="Open Sans"/>
                <a:cs typeface="Open Sans"/>
                <a:sym typeface="Open Sans"/>
              </a:rPr>
              <a:t> to work through the de-escalation process.”</a:t>
            </a:r>
            <a:endParaRPr sz="1800">
              <a:latin typeface="Open Sans"/>
              <a:ea typeface="Open Sans"/>
              <a:cs typeface="Open Sans"/>
              <a:sym typeface="Open Sans"/>
            </a:endParaRPr>
          </a:p>
        </p:txBody>
      </p:sp>
      <p:sp>
        <p:nvSpPr>
          <p:cNvPr id="402" name="Google Shape;402;p58"/>
          <p:cNvSpPr txBox="1"/>
          <p:nvPr/>
        </p:nvSpPr>
        <p:spPr>
          <a:xfrm>
            <a:off x="420438" y="4364000"/>
            <a:ext cx="2240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Strickland-Cohen et al. ( 2022).</a:t>
            </a:r>
            <a:endParaRPr sz="1100">
              <a:latin typeface="Open Sans"/>
              <a:ea typeface="Open Sans"/>
              <a:cs typeface="Open Sans"/>
              <a:sym typeface="Open Sans"/>
            </a:endParaRPr>
          </a:p>
        </p:txBody>
      </p:sp>
      <p:pic>
        <p:nvPicPr>
          <p:cNvPr id="403" name="Google Shape;403;p58"/>
          <p:cNvPicPr preferRelativeResize="0"/>
          <p:nvPr/>
        </p:nvPicPr>
        <p:blipFill>
          <a:blip r:embed="rId3">
            <a:alphaModFix/>
          </a:blip>
          <a:stretch>
            <a:fillRect/>
          </a:stretch>
        </p:blipFill>
        <p:spPr>
          <a:xfrm>
            <a:off x="311699" y="1127570"/>
            <a:ext cx="2457875" cy="318508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9"/>
          <p:cNvSpPr txBox="1">
            <a:spLocks noGrp="1"/>
          </p:cNvSpPr>
          <p:nvPr>
            <p:ph type="title"/>
          </p:nvPr>
        </p:nvSpPr>
        <p:spPr>
          <a:xfrm>
            <a:off x="311700" y="2303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40"/>
              <a:t>Overview: Phases of de-escalation w/example strategies</a:t>
            </a:r>
            <a:endParaRPr sz="2840"/>
          </a:p>
        </p:txBody>
      </p:sp>
      <p:graphicFrame>
        <p:nvGraphicFramePr>
          <p:cNvPr id="409" name="Google Shape;409;p59"/>
          <p:cNvGraphicFramePr/>
          <p:nvPr/>
        </p:nvGraphicFramePr>
        <p:xfrm>
          <a:off x="435663" y="1460050"/>
          <a:ext cx="8396625" cy="2223385"/>
        </p:xfrm>
        <a:graphic>
          <a:graphicData uri="http://schemas.openxmlformats.org/drawingml/2006/table">
            <a:tbl>
              <a:tblPr>
                <a:noFill/>
                <a:tableStyleId>{E7D28462-0980-4FB4-998F-C156183F57C4}</a:tableStyleId>
              </a:tblPr>
              <a:tblGrid>
                <a:gridCol w="1250675">
                  <a:extLst>
                    <a:ext uri="{9D8B030D-6E8A-4147-A177-3AD203B41FA5}">
                      <a16:colId xmlns:a16="http://schemas.microsoft.com/office/drawing/2014/main" val="20000"/>
                    </a:ext>
                  </a:extLst>
                </a:gridCol>
                <a:gridCol w="1523675">
                  <a:extLst>
                    <a:ext uri="{9D8B030D-6E8A-4147-A177-3AD203B41FA5}">
                      <a16:colId xmlns:a16="http://schemas.microsoft.com/office/drawing/2014/main" val="20001"/>
                    </a:ext>
                  </a:extLst>
                </a:gridCol>
                <a:gridCol w="1507625">
                  <a:extLst>
                    <a:ext uri="{9D8B030D-6E8A-4147-A177-3AD203B41FA5}">
                      <a16:colId xmlns:a16="http://schemas.microsoft.com/office/drawing/2014/main" val="20002"/>
                    </a:ext>
                  </a:extLst>
                </a:gridCol>
                <a:gridCol w="1450700">
                  <a:extLst>
                    <a:ext uri="{9D8B030D-6E8A-4147-A177-3AD203B41FA5}">
                      <a16:colId xmlns:a16="http://schemas.microsoft.com/office/drawing/2014/main" val="20003"/>
                    </a:ext>
                  </a:extLst>
                </a:gridCol>
                <a:gridCol w="1272625">
                  <a:extLst>
                    <a:ext uri="{9D8B030D-6E8A-4147-A177-3AD203B41FA5}">
                      <a16:colId xmlns:a16="http://schemas.microsoft.com/office/drawing/2014/main" val="20004"/>
                    </a:ext>
                  </a:extLst>
                </a:gridCol>
                <a:gridCol w="1391325">
                  <a:extLst>
                    <a:ext uri="{9D8B030D-6E8A-4147-A177-3AD203B41FA5}">
                      <a16:colId xmlns:a16="http://schemas.microsoft.com/office/drawing/2014/main" val="20005"/>
                    </a:ext>
                  </a:extLst>
                </a:gridCol>
              </a:tblGrid>
              <a:tr h="570975">
                <a:tc>
                  <a:txBody>
                    <a:bodyPr/>
                    <a:lstStyle/>
                    <a:p>
                      <a:pPr marL="0" lvl="0" indent="0" algn="ctr" rtl="0">
                        <a:spcBef>
                          <a:spcPts val="0"/>
                        </a:spcBef>
                        <a:spcAft>
                          <a:spcPts val="0"/>
                        </a:spcAft>
                        <a:buNone/>
                      </a:pPr>
                      <a:endParaRPr sz="1200" b="1">
                        <a:solidFill>
                          <a:srgbClr val="38761D"/>
                        </a:solidFill>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Crisis</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31000">
                <a:tc>
                  <a:txBody>
                    <a:bodyPr/>
                    <a:lstStyle/>
                    <a:p>
                      <a:pPr marL="0" lvl="0" indent="0" algn="ctr" rtl="0">
                        <a:spcBef>
                          <a:spcPts val="0"/>
                        </a:spcBef>
                        <a:spcAft>
                          <a:spcPts val="0"/>
                        </a:spcAft>
                        <a:buNone/>
                      </a:pPr>
                      <a:endParaRPr sz="1200" b="1">
                        <a:solidFill>
                          <a:srgbClr val="38761D"/>
                        </a:solidFill>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Acceleration</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Crisis Recovery </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33225">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Escalation</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Restoration</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70575">
                <a:tc>
                  <a:txBody>
                    <a:bodyPr/>
                    <a:lstStyle/>
                    <a:p>
                      <a:pPr marL="0" lvl="0" indent="0" algn="ctr" rtl="0">
                        <a:spcBef>
                          <a:spcPts val="0"/>
                        </a:spcBef>
                        <a:spcAft>
                          <a:spcPts val="0"/>
                        </a:spcAft>
                        <a:buNone/>
                      </a:pPr>
                      <a:r>
                        <a:rPr lang="en" sz="1200" b="1">
                          <a:solidFill>
                            <a:srgbClr val="1A1A1A"/>
                          </a:solidFill>
                          <a:latin typeface="Open Sans"/>
                          <a:ea typeface="Open Sans"/>
                          <a:cs typeface="Open Sans"/>
                          <a:sym typeface="Open Sans"/>
                        </a:rPr>
                        <a:t>Prevention</a:t>
                      </a:r>
                      <a:endParaRPr sz="1200" b="1">
                        <a:solidFill>
                          <a:srgbClr val="1A1A1A"/>
                        </a:solidFill>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bl>
          </a:graphicData>
        </a:graphic>
      </p:graphicFrame>
      <p:sp>
        <p:nvSpPr>
          <p:cNvPr id="410" name="Google Shape;410;p59"/>
          <p:cNvSpPr/>
          <p:nvPr/>
        </p:nvSpPr>
        <p:spPr>
          <a:xfrm>
            <a:off x="1543050" y="1918925"/>
            <a:ext cx="6236169" cy="1602454"/>
          </a:xfrm>
          <a:custGeom>
            <a:avLst/>
            <a:gdLst/>
            <a:ahLst/>
            <a:cxnLst/>
            <a:rect l="l" t="t" r="r" b="b"/>
            <a:pathLst>
              <a:path w="251636" h="66313" extrusionOk="0">
                <a:moveTo>
                  <a:pt x="0" y="66148"/>
                </a:moveTo>
                <a:cubicBezTo>
                  <a:pt x="11881" y="66148"/>
                  <a:pt x="23728" y="64565"/>
                  <a:pt x="35609" y="64565"/>
                </a:cubicBezTo>
                <a:cubicBezTo>
                  <a:pt x="40884" y="64565"/>
                  <a:pt x="47704" y="68294"/>
                  <a:pt x="51435" y="64565"/>
                </a:cubicBezTo>
                <a:cubicBezTo>
                  <a:pt x="55775" y="60228"/>
                  <a:pt x="62947" y="60054"/>
                  <a:pt x="68053" y="56652"/>
                </a:cubicBezTo>
                <a:cubicBezTo>
                  <a:pt x="70613" y="54946"/>
                  <a:pt x="72982" y="52651"/>
                  <a:pt x="75966" y="51905"/>
                </a:cubicBezTo>
                <a:cubicBezTo>
                  <a:pt x="84438" y="49788"/>
                  <a:pt x="92440" y="45671"/>
                  <a:pt x="99705" y="40826"/>
                </a:cubicBezTo>
                <a:cubicBezTo>
                  <a:pt x="101580" y="39576"/>
                  <a:pt x="104442" y="40046"/>
                  <a:pt x="106036" y="38452"/>
                </a:cubicBezTo>
                <a:cubicBezTo>
                  <a:pt x="112794" y="31694"/>
                  <a:pt x="121436" y="27012"/>
                  <a:pt x="128192" y="20252"/>
                </a:cubicBezTo>
                <a:cubicBezTo>
                  <a:pt x="134789" y="13650"/>
                  <a:pt x="139912" y="4211"/>
                  <a:pt x="148766" y="1261"/>
                </a:cubicBezTo>
                <a:cubicBezTo>
                  <a:pt x="158295" y="-1914"/>
                  <a:pt x="170943" y="1281"/>
                  <a:pt x="178045" y="8383"/>
                </a:cubicBezTo>
                <a:cubicBezTo>
                  <a:pt x="181633" y="11971"/>
                  <a:pt x="181576" y="18250"/>
                  <a:pt x="185166" y="21835"/>
                </a:cubicBezTo>
                <a:cubicBezTo>
                  <a:pt x="190765" y="27427"/>
                  <a:pt x="198563" y="30483"/>
                  <a:pt x="204158" y="36078"/>
                </a:cubicBezTo>
                <a:cubicBezTo>
                  <a:pt x="206167" y="38087"/>
                  <a:pt x="209530" y="37973"/>
                  <a:pt x="212071" y="39244"/>
                </a:cubicBezTo>
                <a:cubicBezTo>
                  <a:pt x="221039" y="43728"/>
                  <a:pt x="230006" y="48214"/>
                  <a:pt x="238975" y="52696"/>
                </a:cubicBezTo>
                <a:cubicBezTo>
                  <a:pt x="243007" y="54711"/>
                  <a:pt x="251636" y="52937"/>
                  <a:pt x="251636" y="57444"/>
                </a:cubicBezTo>
              </a:path>
            </a:pathLst>
          </a:custGeom>
          <a:noFill/>
          <a:ln w="114300" cap="flat" cmpd="sng">
            <a:solidFill>
              <a:schemeClr val="dk2"/>
            </a:solidFill>
            <a:prstDash val="solid"/>
            <a:round/>
            <a:headEnd type="none" w="med" len="med"/>
            <a:tailEnd type="none" w="med" len="med"/>
          </a:ln>
        </p:spPr>
      </p:sp>
      <p:sp>
        <p:nvSpPr>
          <p:cNvPr id="411" name="Google Shape;411;p59"/>
          <p:cNvSpPr txBox="1"/>
          <p:nvPr/>
        </p:nvSpPr>
        <p:spPr>
          <a:xfrm>
            <a:off x="4572000" y="4579425"/>
            <a:ext cx="4500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Adapted from Midwest (n.d.) and Strickland-Cohen et al. (2022)</a:t>
            </a:r>
            <a:endParaRPr sz="1100">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0"/>
          <p:cNvSpPr/>
          <p:nvPr/>
        </p:nvSpPr>
        <p:spPr>
          <a:xfrm>
            <a:off x="969351" y="1918925"/>
            <a:ext cx="6809899" cy="1602454"/>
          </a:xfrm>
          <a:custGeom>
            <a:avLst/>
            <a:gdLst/>
            <a:ahLst/>
            <a:cxnLst/>
            <a:rect l="l" t="t" r="r" b="b"/>
            <a:pathLst>
              <a:path w="251636" h="66313" extrusionOk="0">
                <a:moveTo>
                  <a:pt x="0" y="66148"/>
                </a:moveTo>
                <a:cubicBezTo>
                  <a:pt x="11881" y="66148"/>
                  <a:pt x="23728" y="64565"/>
                  <a:pt x="35609" y="64565"/>
                </a:cubicBezTo>
                <a:cubicBezTo>
                  <a:pt x="40884" y="64565"/>
                  <a:pt x="47704" y="68294"/>
                  <a:pt x="51435" y="64565"/>
                </a:cubicBezTo>
                <a:cubicBezTo>
                  <a:pt x="55775" y="60228"/>
                  <a:pt x="62947" y="60054"/>
                  <a:pt x="68053" y="56652"/>
                </a:cubicBezTo>
                <a:cubicBezTo>
                  <a:pt x="70613" y="54946"/>
                  <a:pt x="72982" y="52651"/>
                  <a:pt x="75966" y="51905"/>
                </a:cubicBezTo>
                <a:cubicBezTo>
                  <a:pt x="84438" y="49788"/>
                  <a:pt x="92440" y="45671"/>
                  <a:pt x="99705" y="40826"/>
                </a:cubicBezTo>
                <a:cubicBezTo>
                  <a:pt x="101580" y="39576"/>
                  <a:pt x="104442" y="40046"/>
                  <a:pt x="106036" y="38452"/>
                </a:cubicBezTo>
                <a:cubicBezTo>
                  <a:pt x="112794" y="31694"/>
                  <a:pt x="121436" y="27012"/>
                  <a:pt x="128192" y="20252"/>
                </a:cubicBezTo>
                <a:cubicBezTo>
                  <a:pt x="134789" y="13650"/>
                  <a:pt x="139912" y="4211"/>
                  <a:pt x="148766" y="1261"/>
                </a:cubicBezTo>
                <a:cubicBezTo>
                  <a:pt x="158295" y="-1914"/>
                  <a:pt x="170943" y="1281"/>
                  <a:pt x="178045" y="8383"/>
                </a:cubicBezTo>
                <a:cubicBezTo>
                  <a:pt x="181633" y="11971"/>
                  <a:pt x="181576" y="18250"/>
                  <a:pt x="185166" y="21835"/>
                </a:cubicBezTo>
                <a:cubicBezTo>
                  <a:pt x="190765" y="27427"/>
                  <a:pt x="198563" y="30483"/>
                  <a:pt x="204158" y="36078"/>
                </a:cubicBezTo>
                <a:cubicBezTo>
                  <a:pt x="206167" y="38087"/>
                  <a:pt x="209530" y="37973"/>
                  <a:pt x="212071" y="39244"/>
                </a:cubicBezTo>
                <a:cubicBezTo>
                  <a:pt x="221039" y="43728"/>
                  <a:pt x="230006" y="48214"/>
                  <a:pt x="238975" y="52696"/>
                </a:cubicBezTo>
                <a:cubicBezTo>
                  <a:pt x="243007" y="54711"/>
                  <a:pt x="251636" y="52937"/>
                  <a:pt x="251636" y="57444"/>
                </a:cubicBezTo>
              </a:path>
            </a:pathLst>
          </a:custGeom>
          <a:noFill/>
          <a:ln w="114300" cap="flat" cmpd="sng">
            <a:solidFill>
              <a:srgbClr val="EFEFEF"/>
            </a:solidFill>
            <a:prstDash val="solid"/>
            <a:round/>
            <a:headEnd type="none" w="med" len="med"/>
            <a:tailEnd type="none" w="med" len="med"/>
          </a:ln>
        </p:spPr>
      </p:sp>
      <p:sp>
        <p:nvSpPr>
          <p:cNvPr id="417" name="Google Shape;417;p60"/>
          <p:cNvSpPr txBox="1"/>
          <p:nvPr/>
        </p:nvSpPr>
        <p:spPr>
          <a:xfrm>
            <a:off x="4572000" y="4579425"/>
            <a:ext cx="4500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Open Sans"/>
                <a:ea typeface="Open Sans"/>
                <a:cs typeface="Open Sans"/>
                <a:sym typeface="Open Sans"/>
              </a:rPr>
              <a:t>Adapted from Midwest (n.d.) and Strickland-Cohen et al. (2022)</a:t>
            </a:r>
            <a:endParaRPr sz="1100">
              <a:latin typeface="Open Sans"/>
              <a:ea typeface="Open Sans"/>
              <a:cs typeface="Open Sans"/>
              <a:sym typeface="Open Sans"/>
            </a:endParaRPr>
          </a:p>
        </p:txBody>
      </p:sp>
      <p:graphicFrame>
        <p:nvGraphicFramePr>
          <p:cNvPr id="418" name="Google Shape;418;p60"/>
          <p:cNvGraphicFramePr/>
          <p:nvPr/>
        </p:nvGraphicFramePr>
        <p:xfrm>
          <a:off x="373688" y="1460050"/>
          <a:ext cx="8396625" cy="2223385"/>
        </p:xfrm>
        <a:graphic>
          <a:graphicData uri="http://schemas.openxmlformats.org/drawingml/2006/table">
            <a:tbl>
              <a:tblPr>
                <a:noFill/>
                <a:tableStyleId>{E7D28462-0980-4FB4-998F-C156183F57C4}</a:tableStyleId>
              </a:tblPr>
              <a:tblGrid>
                <a:gridCol w="1250675">
                  <a:extLst>
                    <a:ext uri="{9D8B030D-6E8A-4147-A177-3AD203B41FA5}">
                      <a16:colId xmlns:a16="http://schemas.microsoft.com/office/drawing/2014/main" val="20000"/>
                    </a:ext>
                  </a:extLst>
                </a:gridCol>
                <a:gridCol w="1523675">
                  <a:extLst>
                    <a:ext uri="{9D8B030D-6E8A-4147-A177-3AD203B41FA5}">
                      <a16:colId xmlns:a16="http://schemas.microsoft.com/office/drawing/2014/main" val="20001"/>
                    </a:ext>
                  </a:extLst>
                </a:gridCol>
                <a:gridCol w="1507625">
                  <a:extLst>
                    <a:ext uri="{9D8B030D-6E8A-4147-A177-3AD203B41FA5}">
                      <a16:colId xmlns:a16="http://schemas.microsoft.com/office/drawing/2014/main" val="20002"/>
                    </a:ext>
                  </a:extLst>
                </a:gridCol>
                <a:gridCol w="1450700">
                  <a:extLst>
                    <a:ext uri="{9D8B030D-6E8A-4147-A177-3AD203B41FA5}">
                      <a16:colId xmlns:a16="http://schemas.microsoft.com/office/drawing/2014/main" val="20003"/>
                    </a:ext>
                  </a:extLst>
                </a:gridCol>
                <a:gridCol w="1272625">
                  <a:extLst>
                    <a:ext uri="{9D8B030D-6E8A-4147-A177-3AD203B41FA5}">
                      <a16:colId xmlns:a16="http://schemas.microsoft.com/office/drawing/2014/main" val="20004"/>
                    </a:ext>
                  </a:extLst>
                </a:gridCol>
                <a:gridCol w="1391325">
                  <a:extLst>
                    <a:ext uri="{9D8B030D-6E8A-4147-A177-3AD203B41FA5}">
                      <a16:colId xmlns:a16="http://schemas.microsoft.com/office/drawing/2014/main" val="20005"/>
                    </a:ext>
                  </a:extLst>
                </a:gridCol>
              </a:tblGrid>
              <a:tr h="570975">
                <a:tc>
                  <a:txBody>
                    <a:bodyPr/>
                    <a:lstStyle/>
                    <a:p>
                      <a:pPr marL="0" lvl="0" indent="0" algn="ctr" rtl="0">
                        <a:spcBef>
                          <a:spcPts val="0"/>
                        </a:spcBef>
                        <a:spcAft>
                          <a:spcPts val="0"/>
                        </a:spcAft>
                        <a:buNone/>
                      </a:pPr>
                      <a:endParaRPr sz="1200" b="1">
                        <a:solidFill>
                          <a:srgbClr val="38761D"/>
                        </a:solidFill>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Crisis</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31000">
                <a:tc>
                  <a:txBody>
                    <a:bodyPr/>
                    <a:lstStyle/>
                    <a:p>
                      <a:pPr marL="0" lvl="0" indent="0" algn="ctr" rtl="0">
                        <a:spcBef>
                          <a:spcPts val="0"/>
                        </a:spcBef>
                        <a:spcAft>
                          <a:spcPts val="0"/>
                        </a:spcAft>
                        <a:buNone/>
                      </a:pPr>
                      <a:endParaRPr sz="1200" b="1">
                        <a:solidFill>
                          <a:srgbClr val="38761D"/>
                        </a:solidFill>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Acceleration</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Crisis Recovery </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33225">
                <a:tc>
                  <a:txBody>
                    <a:bodyPr/>
                    <a:lstStyle/>
                    <a:p>
                      <a:pPr marL="0" lvl="0" indent="0" algn="l" rtl="0">
                        <a:spcBef>
                          <a:spcPts val="0"/>
                        </a:spcBef>
                        <a:spcAft>
                          <a:spcPts val="0"/>
                        </a:spcAft>
                        <a:buNone/>
                      </a:pP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Escalation</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Open Sans"/>
                          <a:ea typeface="Open Sans"/>
                          <a:cs typeface="Open Sans"/>
                          <a:sym typeface="Open Sans"/>
                        </a:rPr>
                        <a:t>Restoration</a:t>
                      </a: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70575">
                <a:tc>
                  <a:txBody>
                    <a:bodyPr/>
                    <a:lstStyle/>
                    <a:p>
                      <a:pPr marL="0" lvl="0" indent="0" algn="ctr" rtl="0">
                        <a:spcBef>
                          <a:spcPts val="0"/>
                        </a:spcBef>
                        <a:spcAft>
                          <a:spcPts val="0"/>
                        </a:spcAft>
                        <a:buNone/>
                      </a:pPr>
                      <a:r>
                        <a:rPr lang="en" sz="1200" b="1">
                          <a:solidFill>
                            <a:srgbClr val="1A1A1A"/>
                          </a:solidFill>
                          <a:latin typeface="Open Sans"/>
                          <a:ea typeface="Open Sans"/>
                          <a:cs typeface="Open Sans"/>
                          <a:sym typeface="Open Sans"/>
                        </a:rPr>
                        <a:t>Prevention</a:t>
                      </a:r>
                      <a:endParaRPr sz="1200" b="1">
                        <a:solidFill>
                          <a:srgbClr val="1A1A1A"/>
                        </a:solidFill>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b="1">
                        <a:latin typeface="Open Sans"/>
                        <a:ea typeface="Open Sans"/>
                        <a:cs typeface="Open Sans"/>
                        <a:sym typeface="Open Sans"/>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19" name="Google Shape;419;p60"/>
          <p:cNvSpPr txBox="1"/>
          <p:nvPr/>
        </p:nvSpPr>
        <p:spPr>
          <a:xfrm>
            <a:off x="373700" y="3521375"/>
            <a:ext cx="16962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0070C0"/>
                </a:solidFill>
                <a:latin typeface="Open Sans"/>
                <a:ea typeface="Open Sans"/>
                <a:cs typeface="Open Sans"/>
                <a:sym typeface="Open Sans"/>
              </a:rPr>
              <a:t>Ex: Model and regularly practice the regulation routine students are taught</a:t>
            </a:r>
            <a:endParaRPr>
              <a:solidFill>
                <a:srgbClr val="0070C0"/>
              </a:solidFill>
              <a:latin typeface="Open Sans"/>
              <a:ea typeface="Open Sans"/>
              <a:cs typeface="Open Sans"/>
              <a:sym typeface="Open Sans"/>
            </a:endParaRPr>
          </a:p>
        </p:txBody>
      </p:sp>
      <p:sp>
        <p:nvSpPr>
          <p:cNvPr id="420" name="Google Shape;420;p60"/>
          <p:cNvSpPr txBox="1"/>
          <p:nvPr/>
        </p:nvSpPr>
        <p:spPr>
          <a:xfrm>
            <a:off x="2062625" y="2954575"/>
            <a:ext cx="1696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0070C0"/>
                </a:solidFill>
                <a:latin typeface="Open Sans"/>
                <a:ea typeface="Open Sans"/>
                <a:cs typeface="Open Sans"/>
                <a:sym typeface="Open Sans"/>
              </a:rPr>
              <a:t>Ex: Use </a:t>
            </a:r>
            <a:endParaRPr sz="1300">
              <a:solidFill>
                <a:srgbClr val="0070C0"/>
              </a:solidFill>
              <a:latin typeface="Open Sans"/>
              <a:ea typeface="Open Sans"/>
              <a:cs typeface="Open Sans"/>
              <a:sym typeface="Open Sans"/>
            </a:endParaRPr>
          </a:p>
          <a:p>
            <a:pPr marL="457200" lvl="0" indent="-311150" algn="l" rtl="0">
              <a:spcBef>
                <a:spcPts val="0"/>
              </a:spcBef>
              <a:spcAft>
                <a:spcPts val="0"/>
              </a:spcAft>
              <a:buClr>
                <a:srgbClr val="0070C0"/>
              </a:buClr>
              <a:buSzPts val="1300"/>
              <a:buFont typeface="Open Sans"/>
              <a:buChar char="●"/>
            </a:pPr>
            <a:r>
              <a:rPr lang="en" sz="1300">
                <a:solidFill>
                  <a:srgbClr val="0070C0"/>
                </a:solidFill>
                <a:latin typeface="Open Sans"/>
                <a:ea typeface="Open Sans"/>
                <a:cs typeface="Open Sans"/>
                <a:sym typeface="Open Sans"/>
              </a:rPr>
              <a:t>Choice</a:t>
            </a:r>
            <a:endParaRPr sz="1300">
              <a:solidFill>
                <a:srgbClr val="0070C0"/>
              </a:solidFill>
              <a:latin typeface="Open Sans"/>
              <a:ea typeface="Open Sans"/>
              <a:cs typeface="Open Sans"/>
              <a:sym typeface="Open Sans"/>
            </a:endParaRPr>
          </a:p>
          <a:p>
            <a:pPr marL="457200" lvl="0" indent="-311150" algn="l" rtl="0">
              <a:spcBef>
                <a:spcPts val="0"/>
              </a:spcBef>
              <a:spcAft>
                <a:spcPts val="0"/>
              </a:spcAft>
              <a:buClr>
                <a:srgbClr val="0070C0"/>
              </a:buClr>
              <a:buSzPts val="1300"/>
              <a:buFont typeface="Open Sans"/>
              <a:buChar char="●"/>
            </a:pPr>
            <a:r>
              <a:rPr lang="en" sz="1300">
                <a:solidFill>
                  <a:srgbClr val="0070C0"/>
                </a:solidFill>
                <a:latin typeface="Open Sans"/>
                <a:ea typeface="Open Sans"/>
                <a:cs typeface="Open Sans"/>
                <a:sym typeface="Open Sans"/>
              </a:rPr>
              <a:t>Redirection</a:t>
            </a:r>
            <a:endParaRPr sz="1300">
              <a:solidFill>
                <a:srgbClr val="0070C0"/>
              </a:solidFill>
              <a:latin typeface="Open Sans"/>
              <a:ea typeface="Open Sans"/>
              <a:cs typeface="Open Sans"/>
              <a:sym typeface="Open Sans"/>
            </a:endParaRPr>
          </a:p>
          <a:p>
            <a:pPr marL="457200" lvl="0" indent="-311150" algn="l" rtl="0">
              <a:spcBef>
                <a:spcPts val="0"/>
              </a:spcBef>
              <a:spcAft>
                <a:spcPts val="0"/>
              </a:spcAft>
              <a:buClr>
                <a:srgbClr val="0070C0"/>
              </a:buClr>
              <a:buSzPts val="1300"/>
              <a:buFont typeface="Open Sans"/>
              <a:buChar char="●"/>
            </a:pPr>
            <a:r>
              <a:rPr lang="en" sz="1300">
                <a:solidFill>
                  <a:srgbClr val="0070C0"/>
                </a:solidFill>
                <a:latin typeface="Open Sans"/>
                <a:ea typeface="Open Sans"/>
                <a:cs typeface="Open Sans"/>
                <a:sym typeface="Open Sans"/>
              </a:rPr>
              <a:t>Co-regulation</a:t>
            </a:r>
            <a:endParaRPr sz="1300">
              <a:solidFill>
                <a:srgbClr val="0070C0"/>
              </a:solidFill>
              <a:latin typeface="Open Sans"/>
              <a:ea typeface="Open Sans"/>
              <a:cs typeface="Open Sans"/>
              <a:sym typeface="Open Sans"/>
            </a:endParaRPr>
          </a:p>
        </p:txBody>
      </p:sp>
      <p:sp>
        <p:nvSpPr>
          <p:cNvPr id="421" name="Google Shape;421;p60"/>
          <p:cNvSpPr txBox="1"/>
          <p:nvPr/>
        </p:nvSpPr>
        <p:spPr>
          <a:xfrm>
            <a:off x="3148050" y="2469625"/>
            <a:ext cx="1834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0070C0"/>
                </a:solidFill>
                <a:latin typeface="Open Sans"/>
                <a:ea typeface="Open Sans"/>
                <a:cs typeface="Open Sans"/>
                <a:sym typeface="Open Sans"/>
              </a:rPr>
              <a:t>Ex: Co-regulate using limited words</a:t>
            </a:r>
            <a:endParaRPr sz="1300">
              <a:solidFill>
                <a:srgbClr val="0070C0"/>
              </a:solidFill>
              <a:latin typeface="Open Sans"/>
              <a:ea typeface="Open Sans"/>
              <a:cs typeface="Open Sans"/>
              <a:sym typeface="Open Sans"/>
            </a:endParaRPr>
          </a:p>
        </p:txBody>
      </p:sp>
      <p:sp>
        <p:nvSpPr>
          <p:cNvPr id="422" name="Google Shape;422;p60"/>
          <p:cNvSpPr txBox="1"/>
          <p:nvPr/>
        </p:nvSpPr>
        <p:spPr>
          <a:xfrm>
            <a:off x="4572000" y="1794525"/>
            <a:ext cx="18003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0070C0"/>
                </a:solidFill>
                <a:latin typeface="Open Sans"/>
                <a:ea typeface="Open Sans"/>
                <a:cs typeface="Open Sans"/>
                <a:sym typeface="Open Sans"/>
              </a:rPr>
              <a:t>Ex: Maintain safety w/district-approved protocols</a:t>
            </a:r>
            <a:endParaRPr>
              <a:solidFill>
                <a:srgbClr val="0070C0"/>
              </a:solidFill>
              <a:latin typeface="Open Sans"/>
              <a:ea typeface="Open Sans"/>
              <a:cs typeface="Open Sans"/>
              <a:sym typeface="Open Sans"/>
            </a:endParaRPr>
          </a:p>
        </p:txBody>
      </p:sp>
      <p:sp>
        <p:nvSpPr>
          <p:cNvPr id="423" name="Google Shape;423;p60"/>
          <p:cNvSpPr txBox="1"/>
          <p:nvPr/>
        </p:nvSpPr>
        <p:spPr>
          <a:xfrm>
            <a:off x="5942175" y="2536175"/>
            <a:ext cx="16962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0070C0"/>
                </a:solidFill>
                <a:latin typeface="Open Sans"/>
                <a:ea typeface="Open Sans"/>
                <a:cs typeface="Open Sans"/>
                <a:sym typeface="Open Sans"/>
              </a:rPr>
              <a:t>Ex: Welcome the student back into the space in a positive manner. </a:t>
            </a:r>
            <a:endParaRPr>
              <a:solidFill>
                <a:srgbClr val="0070C0"/>
              </a:solidFill>
              <a:latin typeface="Open Sans"/>
              <a:ea typeface="Open Sans"/>
              <a:cs typeface="Open Sans"/>
              <a:sym typeface="Open Sans"/>
            </a:endParaRPr>
          </a:p>
        </p:txBody>
      </p:sp>
      <p:sp>
        <p:nvSpPr>
          <p:cNvPr id="424" name="Google Shape;424;p60"/>
          <p:cNvSpPr txBox="1"/>
          <p:nvPr/>
        </p:nvSpPr>
        <p:spPr>
          <a:xfrm>
            <a:off x="7484700" y="2954575"/>
            <a:ext cx="13476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0070C0"/>
                </a:solidFill>
                <a:latin typeface="Open Sans"/>
                <a:ea typeface="Open Sans"/>
                <a:cs typeface="Open Sans"/>
                <a:sym typeface="Open Sans"/>
              </a:rPr>
              <a:t>Ex: Staff Debrief and Self-reflection   </a:t>
            </a:r>
            <a:endParaRPr sz="1300">
              <a:solidFill>
                <a:srgbClr val="0070C0"/>
              </a:solidFill>
              <a:latin typeface="Open Sans"/>
              <a:ea typeface="Open Sans"/>
              <a:cs typeface="Open Sans"/>
              <a:sym typeface="Open Sans"/>
            </a:endParaRPr>
          </a:p>
        </p:txBody>
      </p:sp>
      <p:sp>
        <p:nvSpPr>
          <p:cNvPr id="425" name="Google Shape;425;p60"/>
          <p:cNvSpPr txBox="1"/>
          <p:nvPr/>
        </p:nvSpPr>
        <p:spPr>
          <a:xfrm>
            <a:off x="311700" y="1649475"/>
            <a:ext cx="1696200" cy="1535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300">
                <a:solidFill>
                  <a:srgbClr val="888888"/>
                </a:solidFill>
                <a:latin typeface="Open Sans"/>
                <a:ea typeface="Open Sans"/>
                <a:cs typeface="Open Sans"/>
                <a:sym typeface="Open Sans"/>
              </a:rPr>
              <a:t>Students are regulated, while occasionally engaging in minor challenging behavior.</a:t>
            </a:r>
            <a:endParaRPr sz="1300">
              <a:solidFill>
                <a:srgbClr val="888888"/>
              </a:solidFill>
              <a:latin typeface="Open Sans"/>
              <a:ea typeface="Open Sans"/>
              <a:cs typeface="Open Sans"/>
              <a:sym typeface="Open Sans"/>
            </a:endParaRPr>
          </a:p>
        </p:txBody>
      </p:sp>
      <p:sp>
        <p:nvSpPr>
          <p:cNvPr id="426" name="Google Shape;426;p60"/>
          <p:cNvSpPr txBox="1"/>
          <p:nvPr/>
        </p:nvSpPr>
        <p:spPr>
          <a:xfrm>
            <a:off x="1725875" y="1570813"/>
            <a:ext cx="1263900" cy="107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300">
                <a:solidFill>
                  <a:srgbClr val="888888"/>
                </a:solidFill>
                <a:latin typeface="Open Sans"/>
                <a:ea typeface="Open Sans"/>
                <a:cs typeface="Open Sans"/>
                <a:sym typeface="Open Sans"/>
              </a:rPr>
              <a:t>Student displays low level agitation.</a:t>
            </a:r>
            <a:endParaRPr sz="1300">
              <a:solidFill>
                <a:srgbClr val="888888"/>
              </a:solidFill>
              <a:latin typeface="Open Sans"/>
              <a:ea typeface="Open Sans"/>
              <a:cs typeface="Open Sans"/>
              <a:sym typeface="Open Sans"/>
            </a:endParaRPr>
          </a:p>
        </p:txBody>
      </p:sp>
      <p:sp>
        <p:nvSpPr>
          <p:cNvPr id="427" name="Google Shape;427;p60"/>
          <p:cNvSpPr txBox="1"/>
          <p:nvPr/>
        </p:nvSpPr>
        <p:spPr>
          <a:xfrm>
            <a:off x="3148938" y="937738"/>
            <a:ext cx="1263900" cy="1305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300">
                <a:solidFill>
                  <a:srgbClr val="888888"/>
                </a:solidFill>
                <a:latin typeface="Open Sans"/>
                <a:ea typeface="Open Sans"/>
                <a:cs typeface="Open Sans"/>
                <a:sym typeface="Open Sans"/>
              </a:rPr>
              <a:t>Student displays high level accelerated behavior.</a:t>
            </a:r>
            <a:endParaRPr sz="1300">
              <a:solidFill>
                <a:srgbClr val="888888"/>
              </a:solidFill>
              <a:latin typeface="Open Sans"/>
              <a:ea typeface="Open Sans"/>
              <a:cs typeface="Open Sans"/>
              <a:sym typeface="Open Sans"/>
            </a:endParaRPr>
          </a:p>
        </p:txBody>
      </p:sp>
      <p:sp>
        <p:nvSpPr>
          <p:cNvPr id="428" name="Google Shape;428;p60"/>
          <p:cNvSpPr txBox="1"/>
          <p:nvPr/>
        </p:nvSpPr>
        <p:spPr>
          <a:xfrm>
            <a:off x="4531750" y="495625"/>
            <a:ext cx="1696200" cy="107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300">
                <a:solidFill>
                  <a:srgbClr val="888888"/>
                </a:solidFill>
                <a:latin typeface="Open Sans"/>
                <a:ea typeface="Open Sans"/>
                <a:cs typeface="Open Sans"/>
                <a:sym typeface="Open Sans"/>
              </a:rPr>
              <a:t>Student needs support to regulate behavior &amp; emotions.</a:t>
            </a:r>
            <a:endParaRPr sz="1300">
              <a:solidFill>
                <a:srgbClr val="888888"/>
              </a:solidFill>
              <a:latin typeface="Open Sans"/>
              <a:ea typeface="Open Sans"/>
              <a:cs typeface="Open Sans"/>
              <a:sym typeface="Open Sans"/>
            </a:endParaRPr>
          </a:p>
        </p:txBody>
      </p:sp>
      <p:sp>
        <p:nvSpPr>
          <p:cNvPr id="429" name="Google Shape;429;p60"/>
          <p:cNvSpPr txBox="1"/>
          <p:nvPr/>
        </p:nvSpPr>
        <p:spPr>
          <a:xfrm>
            <a:off x="6214725" y="1167850"/>
            <a:ext cx="1151100" cy="845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300">
                <a:solidFill>
                  <a:srgbClr val="888888"/>
                </a:solidFill>
                <a:latin typeface="Open Sans"/>
                <a:ea typeface="Open Sans"/>
                <a:cs typeface="Open Sans"/>
                <a:sym typeface="Open Sans"/>
              </a:rPr>
              <a:t>Student is able to regulate.</a:t>
            </a:r>
            <a:endParaRPr sz="1300">
              <a:solidFill>
                <a:srgbClr val="888888"/>
              </a:solidFill>
              <a:latin typeface="Open Sans"/>
              <a:ea typeface="Open Sans"/>
              <a:cs typeface="Open Sans"/>
              <a:sym typeface="Open Sans"/>
            </a:endParaRPr>
          </a:p>
        </p:txBody>
      </p:sp>
      <p:sp>
        <p:nvSpPr>
          <p:cNvPr id="430" name="Google Shape;430;p60"/>
          <p:cNvSpPr txBox="1"/>
          <p:nvPr/>
        </p:nvSpPr>
        <p:spPr>
          <a:xfrm>
            <a:off x="7484700" y="1649475"/>
            <a:ext cx="1347600" cy="1075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1300">
                <a:solidFill>
                  <a:srgbClr val="888888"/>
                </a:solidFill>
                <a:latin typeface="Open Sans"/>
                <a:ea typeface="Open Sans"/>
                <a:cs typeface="Open Sans"/>
                <a:sym typeface="Open Sans"/>
              </a:rPr>
              <a:t>Student is able to re-integrate into the classroom.  </a:t>
            </a:r>
            <a:endParaRPr sz="1300">
              <a:solidFill>
                <a:srgbClr val="888888"/>
              </a:solidFill>
              <a:latin typeface="Open Sans"/>
              <a:ea typeface="Open Sans"/>
              <a:cs typeface="Open Sans"/>
              <a:sym typeface="Open Sans"/>
            </a:endParaRPr>
          </a:p>
        </p:txBody>
      </p:sp>
      <p:sp>
        <p:nvSpPr>
          <p:cNvPr id="431" name="Google Shape;431;p60"/>
          <p:cNvSpPr txBox="1"/>
          <p:nvPr/>
        </p:nvSpPr>
        <p:spPr>
          <a:xfrm>
            <a:off x="148950" y="89275"/>
            <a:ext cx="8120100" cy="87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40" b="1">
                <a:solidFill>
                  <a:schemeClr val="accent1"/>
                </a:solidFill>
                <a:latin typeface="PT Sans Narrow"/>
                <a:ea typeface="PT Sans Narrow"/>
                <a:cs typeface="PT Sans Narrow"/>
                <a:sym typeface="PT Sans Narrow"/>
              </a:rPr>
              <a:t>Phases: Student Behavior &amp; Sample </a:t>
            </a:r>
            <a:endParaRPr sz="2240" b="1">
              <a:solidFill>
                <a:schemeClr val="accent1"/>
              </a:solidFill>
              <a:latin typeface="PT Sans Narrow"/>
              <a:ea typeface="PT Sans Narrow"/>
              <a:cs typeface="PT Sans Narrow"/>
              <a:sym typeface="PT Sans Narrow"/>
            </a:endParaRPr>
          </a:p>
          <a:p>
            <a:pPr marL="0" lvl="0" indent="0" algn="l" rtl="0">
              <a:spcBef>
                <a:spcPts val="0"/>
              </a:spcBef>
              <a:spcAft>
                <a:spcPts val="0"/>
              </a:spcAft>
              <a:buNone/>
            </a:pPr>
            <a:r>
              <a:rPr lang="en" sz="2240" b="1">
                <a:solidFill>
                  <a:schemeClr val="accent1"/>
                </a:solidFill>
                <a:latin typeface="PT Sans Narrow"/>
                <a:ea typeface="PT Sans Narrow"/>
                <a:cs typeface="PT Sans Narrow"/>
                <a:sym typeface="PT Sans Narrow"/>
              </a:rPr>
              <a:t>Effective Teacher Responses </a:t>
            </a:r>
            <a:endParaRPr sz="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311700" y="3688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40"/>
              <a:t>De-escalation and Equity</a:t>
            </a:r>
            <a:endParaRPr sz="2840"/>
          </a:p>
        </p:txBody>
      </p:sp>
      <p:sp>
        <p:nvSpPr>
          <p:cNvPr id="437" name="Google Shape;437;p61"/>
          <p:cNvSpPr txBox="1"/>
          <p:nvPr/>
        </p:nvSpPr>
        <p:spPr>
          <a:xfrm>
            <a:off x="4174150" y="1474275"/>
            <a:ext cx="4420800" cy="264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000">
                <a:latin typeface="Open Sans"/>
                <a:ea typeface="Open Sans"/>
                <a:cs typeface="Open Sans"/>
                <a:sym typeface="Open Sans"/>
              </a:rPr>
              <a:t>“</a:t>
            </a:r>
            <a:r>
              <a:rPr lang="en" sz="2000" b="1">
                <a:latin typeface="Open Sans"/>
                <a:ea typeface="Open Sans"/>
                <a:cs typeface="Open Sans"/>
                <a:sym typeface="Open Sans"/>
              </a:rPr>
              <a:t>All students</a:t>
            </a:r>
            <a:r>
              <a:rPr lang="en" sz="2000">
                <a:latin typeface="Open Sans"/>
                <a:ea typeface="Open Sans"/>
                <a:cs typeface="Open Sans"/>
                <a:sym typeface="Open Sans"/>
              </a:rPr>
              <a:t>…can benefit from a universal approach that promotes a consistent response to behavioral escalation by </a:t>
            </a:r>
            <a:r>
              <a:rPr lang="en" sz="2000" b="1">
                <a:latin typeface="Open Sans"/>
                <a:ea typeface="Open Sans"/>
                <a:cs typeface="Open Sans"/>
                <a:sym typeface="Open Sans"/>
              </a:rPr>
              <a:t>all staff</a:t>
            </a:r>
            <a:r>
              <a:rPr lang="en" sz="2000">
                <a:latin typeface="Open Sans"/>
                <a:ea typeface="Open Sans"/>
                <a:cs typeface="Open Sans"/>
                <a:sym typeface="Open Sans"/>
              </a:rPr>
              <a:t> that is not overly reliant on exclusionary practices and intrusive crisis responses, such as restraint and seclusion.”</a:t>
            </a:r>
            <a:endParaRPr sz="2000">
              <a:latin typeface="Open Sans"/>
              <a:ea typeface="Open Sans"/>
              <a:cs typeface="Open Sans"/>
              <a:sym typeface="Open Sans"/>
            </a:endParaRPr>
          </a:p>
        </p:txBody>
      </p:sp>
      <p:pic>
        <p:nvPicPr>
          <p:cNvPr id="438" name="Google Shape;438;p61"/>
          <p:cNvPicPr preferRelativeResize="0"/>
          <p:nvPr/>
        </p:nvPicPr>
        <p:blipFill>
          <a:blip r:embed="rId3">
            <a:alphaModFix/>
          </a:blip>
          <a:stretch>
            <a:fillRect/>
          </a:stretch>
        </p:blipFill>
        <p:spPr>
          <a:xfrm>
            <a:off x="760650" y="1248000"/>
            <a:ext cx="3060330" cy="3285326"/>
          </a:xfrm>
          <a:prstGeom prst="rect">
            <a:avLst/>
          </a:prstGeom>
          <a:noFill/>
          <a:ln>
            <a:noFill/>
          </a:ln>
        </p:spPr>
      </p:pic>
      <p:sp>
        <p:nvSpPr>
          <p:cNvPr id="439" name="Google Shape;439;p61"/>
          <p:cNvSpPr txBox="1"/>
          <p:nvPr/>
        </p:nvSpPr>
        <p:spPr>
          <a:xfrm>
            <a:off x="6681900" y="4361550"/>
            <a:ext cx="215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Strickland-Cohen et al. (2022)</a:t>
            </a:r>
            <a:endParaRPr sz="1000"/>
          </a:p>
        </p:txBody>
      </p:sp>
      <p:sp>
        <p:nvSpPr>
          <p:cNvPr id="440" name="Google Shape;440;p61"/>
          <p:cNvSpPr txBox="1"/>
          <p:nvPr/>
        </p:nvSpPr>
        <p:spPr>
          <a:xfrm>
            <a:off x="7240475" y="4330800"/>
            <a:ext cx="18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2"/>
          <p:cNvSpPr txBox="1">
            <a:spLocks noGrp="1"/>
          </p:cNvSpPr>
          <p:nvPr>
            <p:ph type="title"/>
          </p:nvPr>
        </p:nvSpPr>
        <p:spPr>
          <a:xfrm>
            <a:off x="311700" y="55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PBIS Apps Podcast</a:t>
            </a:r>
            <a:endParaRPr/>
          </a:p>
        </p:txBody>
      </p:sp>
      <p:sp>
        <p:nvSpPr>
          <p:cNvPr id="446" name="Google Shape;446;p62"/>
          <p:cNvSpPr txBox="1">
            <a:spLocks noGrp="1"/>
          </p:cNvSpPr>
          <p:nvPr>
            <p:ph type="body" idx="1"/>
          </p:nvPr>
        </p:nvSpPr>
        <p:spPr>
          <a:xfrm>
            <a:off x="213825" y="3126350"/>
            <a:ext cx="8520600" cy="169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Explores the school-wide, classroom-wide systems and practices you can leverage to prevent problem behaviors from escalating in the first place.</a:t>
            </a:r>
            <a:endParaRPr/>
          </a:p>
          <a:p>
            <a:pPr marL="0" lvl="0" indent="0" algn="l" rtl="0">
              <a:spcBef>
                <a:spcPts val="1200"/>
              </a:spcBef>
              <a:spcAft>
                <a:spcPts val="1200"/>
              </a:spcAft>
              <a:buNone/>
            </a:pPr>
            <a:r>
              <a:rPr lang="en"/>
              <a:t>With the two of the authors of the PBIS practice brief, Dr. Kathleen Strickland-Cohen and Alex Newson.</a:t>
            </a:r>
            <a:endParaRPr/>
          </a:p>
        </p:txBody>
      </p:sp>
      <p:pic>
        <p:nvPicPr>
          <p:cNvPr id="447" name="Google Shape;447;p62"/>
          <p:cNvPicPr preferRelativeResize="0"/>
          <p:nvPr/>
        </p:nvPicPr>
        <p:blipFill rotWithShape="1">
          <a:blip r:embed="rId3">
            <a:alphaModFix/>
          </a:blip>
          <a:srcRect r="4003"/>
          <a:stretch/>
        </p:blipFill>
        <p:spPr>
          <a:xfrm>
            <a:off x="123400" y="627500"/>
            <a:ext cx="7260176" cy="1862700"/>
          </a:xfrm>
          <a:prstGeom prst="rect">
            <a:avLst/>
          </a:prstGeom>
          <a:noFill/>
          <a:ln>
            <a:noFill/>
          </a:ln>
        </p:spPr>
      </p:pic>
      <p:pic>
        <p:nvPicPr>
          <p:cNvPr id="448" name="Google Shape;448;p62"/>
          <p:cNvPicPr preferRelativeResize="0"/>
          <p:nvPr/>
        </p:nvPicPr>
        <p:blipFill rotWithShape="1">
          <a:blip r:embed="rId4">
            <a:alphaModFix/>
          </a:blip>
          <a:srcRect l="11655" t="17867" r="24723" b="52428"/>
          <a:stretch/>
        </p:blipFill>
        <p:spPr>
          <a:xfrm>
            <a:off x="3435025" y="1598524"/>
            <a:ext cx="5817701" cy="15278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3"/>
          <p:cNvSpPr txBox="1">
            <a:spLocks noGrp="1"/>
          </p:cNvSpPr>
          <p:nvPr>
            <p:ph type="title"/>
          </p:nvPr>
        </p:nvSpPr>
        <p:spPr>
          <a:xfrm>
            <a:off x="311700" y="2864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2022 DDOE Equity Summit </a:t>
            </a:r>
            <a:endParaRPr/>
          </a:p>
        </p:txBody>
      </p:sp>
      <p:pic>
        <p:nvPicPr>
          <p:cNvPr id="454" name="Google Shape;454;p63"/>
          <p:cNvPicPr preferRelativeResize="0"/>
          <p:nvPr/>
        </p:nvPicPr>
        <p:blipFill>
          <a:blip r:embed="rId3">
            <a:alphaModFix/>
          </a:blip>
          <a:stretch>
            <a:fillRect/>
          </a:stretch>
        </p:blipFill>
        <p:spPr>
          <a:xfrm>
            <a:off x="1236446" y="938525"/>
            <a:ext cx="6126167" cy="3570550"/>
          </a:xfrm>
          <a:prstGeom prst="rect">
            <a:avLst/>
          </a:prstGeom>
          <a:noFill/>
          <a:ln w="19050" cap="flat" cmpd="sng">
            <a:solidFill>
              <a:schemeClr val="dk2"/>
            </a:solidFill>
            <a:prstDash val="solid"/>
            <a:round/>
            <a:headEnd type="none" w="sm" len="sm"/>
            <a:tailEnd type="none" w="sm" len="sm"/>
          </a:ln>
        </p:spPr>
      </p:pic>
      <p:sp>
        <p:nvSpPr>
          <p:cNvPr id="455" name="Google Shape;455;p63"/>
          <p:cNvSpPr txBox="1"/>
          <p:nvPr/>
        </p:nvSpPr>
        <p:spPr>
          <a:xfrm>
            <a:off x="1234875" y="4599700"/>
            <a:ext cx="612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https://www.delawarepbs.org/what-educators-can-do/#behavior-framework</a:t>
            </a:r>
            <a:r>
              <a:rPr lang="en"/>
              <a:t> </a:t>
            </a:r>
            <a:endParaRPr/>
          </a:p>
        </p:txBody>
      </p:sp>
      <p:sp>
        <p:nvSpPr>
          <p:cNvPr id="456" name="Google Shape;456;p63"/>
          <p:cNvSpPr/>
          <p:nvPr/>
        </p:nvSpPr>
        <p:spPr>
          <a:xfrm>
            <a:off x="453175" y="3976575"/>
            <a:ext cx="7998600" cy="6234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4"/>
          <p:cNvSpPr txBox="1">
            <a:spLocks noGrp="1"/>
          </p:cNvSpPr>
          <p:nvPr>
            <p:ph type="title"/>
          </p:nvPr>
        </p:nvSpPr>
        <p:spPr>
          <a:xfrm>
            <a:off x="720000" y="445025"/>
            <a:ext cx="2275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a:t>
            </a:r>
            <a:endParaRPr/>
          </a:p>
          <a:p>
            <a:pPr marL="0" lvl="0" indent="0" algn="l" rtl="0">
              <a:spcBef>
                <a:spcPts val="0"/>
              </a:spcBef>
              <a:spcAft>
                <a:spcPts val="0"/>
              </a:spcAft>
              <a:buNone/>
            </a:pPr>
            <a:r>
              <a:rPr lang="en"/>
              <a:t>Reminder</a:t>
            </a:r>
            <a:endParaRPr/>
          </a:p>
        </p:txBody>
      </p:sp>
      <p:pic>
        <p:nvPicPr>
          <p:cNvPr id="462" name="Google Shape;462;p64"/>
          <p:cNvPicPr preferRelativeResize="0"/>
          <p:nvPr/>
        </p:nvPicPr>
        <p:blipFill>
          <a:blip r:embed="rId3">
            <a:alphaModFix/>
          </a:blip>
          <a:stretch>
            <a:fillRect/>
          </a:stretch>
        </p:blipFill>
        <p:spPr>
          <a:xfrm>
            <a:off x="3473326" y="1083175"/>
            <a:ext cx="5528674" cy="3516999"/>
          </a:xfrm>
          <a:prstGeom prst="rect">
            <a:avLst/>
          </a:prstGeom>
          <a:noFill/>
          <a:ln w="38100" cap="flat" cmpd="sng">
            <a:solidFill>
              <a:srgbClr val="1A1A1A"/>
            </a:solidFill>
            <a:prstDash val="solid"/>
            <a:round/>
            <a:headEnd type="none" w="sm" len="sm"/>
            <a:tailEnd type="none" w="sm" len="sm"/>
          </a:ln>
        </p:spPr>
      </p:pic>
      <p:sp>
        <p:nvSpPr>
          <p:cNvPr id="463" name="Google Shape;463;p64"/>
          <p:cNvSpPr txBox="1">
            <a:spLocks noGrp="1"/>
          </p:cNvSpPr>
          <p:nvPr>
            <p:ph type="body" idx="1"/>
          </p:nvPr>
        </p:nvSpPr>
        <p:spPr>
          <a:xfrm>
            <a:off x="537675" y="1671850"/>
            <a:ext cx="2761800" cy="3039000"/>
          </a:xfrm>
          <a:prstGeom prst="rect">
            <a:avLst/>
          </a:prstGeom>
        </p:spPr>
        <p:txBody>
          <a:bodyPr spcFirstLastPara="1" wrap="square" lIns="91425" tIns="91425" rIns="91425" bIns="91425" anchor="t" anchorCtr="0">
            <a:normAutofit fontScale="85000" lnSpcReduction="20000"/>
          </a:bodyPr>
          <a:lstStyle/>
          <a:p>
            <a:pPr marL="0" lvl="0" indent="0" algn="l" rtl="0">
              <a:lnSpc>
                <a:spcPct val="90000"/>
              </a:lnSpc>
              <a:spcBef>
                <a:spcPts val="0"/>
              </a:spcBef>
              <a:spcAft>
                <a:spcPts val="0"/>
              </a:spcAft>
              <a:buNone/>
            </a:pPr>
            <a:r>
              <a:rPr lang="en" sz="1800">
                <a:solidFill>
                  <a:srgbClr val="000000"/>
                </a:solidFill>
              </a:rPr>
              <a:t>Coaching Teams to Implement Personal Matrix discussions</a:t>
            </a:r>
            <a:r>
              <a:rPr lang="en">
                <a:solidFill>
                  <a:srgbClr val="000000"/>
                </a:solidFill>
              </a:rPr>
              <a:t> </a:t>
            </a:r>
            <a:endParaRPr sz="1800">
              <a:solidFill>
                <a:srgbClr val="000000"/>
              </a:solidFill>
            </a:endParaRPr>
          </a:p>
          <a:p>
            <a:pPr marL="0" lvl="0" indent="0" algn="l" rtl="0">
              <a:lnSpc>
                <a:spcPct val="90000"/>
              </a:lnSpc>
              <a:spcBef>
                <a:spcPts val="1200"/>
              </a:spcBef>
              <a:spcAft>
                <a:spcPts val="0"/>
              </a:spcAft>
              <a:buNone/>
            </a:pPr>
            <a:r>
              <a:rPr lang="en" sz="1800">
                <a:solidFill>
                  <a:srgbClr val="000000"/>
                </a:solidFill>
              </a:rPr>
              <a:t>•15 min video</a:t>
            </a:r>
            <a:endParaRPr sz="1800">
              <a:solidFill>
                <a:srgbClr val="000000"/>
              </a:solidFill>
            </a:endParaRPr>
          </a:p>
          <a:p>
            <a:pPr marL="0" lvl="0" indent="0" algn="l" rtl="0">
              <a:lnSpc>
                <a:spcPct val="90000"/>
              </a:lnSpc>
              <a:spcBef>
                <a:spcPts val="1200"/>
              </a:spcBef>
              <a:spcAft>
                <a:spcPts val="0"/>
              </a:spcAft>
              <a:buNone/>
            </a:pPr>
            <a:r>
              <a:rPr lang="en" sz="1800">
                <a:solidFill>
                  <a:srgbClr val="000000"/>
                </a:solidFill>
              </a:rPr>
              <a:t>•Facilitator Guide</a:t>
            </a:r>
            <a:endParaRPr sz="1800">
              <a:solidFill>
                <a:srgbClr val="000000"/>
              </a:solidFill>
            </a:endParaRPr>
          </a:p>
          <a:p>
            <a:pPr marL="0" lvl="0" indent="0" algn="l" rtl="0">
              <a:lnSpc>
                <a:spcPct val="90000"/>
              </a:lnSpc>
              <a:spcBef>
                <a:spcPts val="1200"/>
              </a:spcBef>
              <a:spcAft>
                <a:spcPts val="0"/>
              </a:spcAft>
              <a:buNone/>
            </a:pPr>
            <a:endParaRPr sz="1800">
              <a:solidFill>
                <a:srgbClr val="000000"/>
              </a:solidFill>
            </a:endParaRPr>
          </a:p>
          <a:p>
            <a:pPr marL="0" lvl="0" indent="0" algn="l" rtl="0">
              <a:lnSpc>
                <a:spcPct val="90000"/>
              </a:lnSpc>
              <a:spcBef>
                <a:spcPts val="1200"/>
              </a:spcBef>
              <a:spcAft>
                <a:spcPts val="0"/>
              </a:spcAft>
              <a:buNone/>
            </a:pPr>
            <a:r>
              <a:rPr lang="en" sz="1800">
                <a:solidFill>
                  <a:srgbClr val="000000"/>
                </a:solidFill>
              </a:rPr>
              <a:t>Based on: </a:t>
            </a:r>
            <a:endParaRPr sz="1800">
              <a:solidFill>
                <a:srgbClr val="000000"/>
              </a:solidFill>
            </a:endParaRPr>
          </a:p>
          <a:p>
            <a:pPr marL="0" lvl="0" indent="0" algn="l" rtl="0">
              <a:lnSpc>
                <a:spcPct val="90000"/>
              </a:lnSpc>
              <a:spcBef>
                <a:spcPts val="1200"/>
              </a:spcBef>
              <a:spcAft>
                <a:spcPts val="0"/>
              </a:spcAft>
              <a:buNone/>
            </a:pPr>
            <a:r>
              <a:rPr lang="en" sz="1800" i="1">
                <a:solidFill>
                  <a:srgbClr val="000000"/>
                </a:solidFill>
              </a:rPr>
              <a:t>PBIS Culturally Responsive Field Guide</a:t>
            </a:r>
            <a:endParaRPr sz="1800" i="1">
              <a:solidFill>
                <a:srgbClr val="000000"/>
              </a:solidFill>
            </a:endParaRPr>
          </a:p>
          <a:p>
            <a:pPr marL="0" lvl="0" indent="0" algn="l" rtl="0">
              <a:spcBef>
                <a:spcPts val="1200"/>
              </a:spcBef>
              <a:spcAft>
                <a:spcPts val="1200"/>
              </a:spcAft>
              <a:buNone/>
            </a:pPr>
            <a:endParaRPr sz="18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22-23 Equity Committee</a:t>
            </a:r>
            <a:endParaRPr/>
          </a:p>
        </p:txBody>
      </p:sp>
      <p:sp>
        <p:nvSpPr>
          <p:cNvPr id="469" name="Google Shape;469;p65"/>
          <p:cNvSpPr txBox="1">
            <a:spLocks noGrp="1"/>
          </p:cNvSpPr>
          <p:nvPr>
            <p:ph type="body" idx="1"/>
          </p:nvPr>
        </p:nvSpPr>
        <p:spPr>
          <a:xfrm>
            <a:off x="311700" y="1198050"/>
            <a:ext cx="8204100" cy="1992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3E4042"/>
                </a:solidFill>
                <a:highlight>
                  <a:srgbClr val="FFFFFF"/>
                </a:highlight>
                <a:latin typeface="Arial"/>
                <a:ea typeface="Arial"/>
                <a:cs typeface="Arial"/>
                <a:sym typeface="Arial"/>
              </a:rPr>
              <a:t>Mission: At the Delaware Positive Behavior Support Project, we are committed to improving outcomes for each student. Educational systems cannot be considered effective until they are effective for all students. A Multi-Tiered System of Support (MTSS) can be a force for dismantling systemic racism and promoting equity or serve to perpetuate oppression. In recognition that black lives matter and given centuries of oppression, violence, and segregation, we must increase our commitment to improving outcomes for Black, Indigenous, and other Students of Color. </a:t>
            </a:r>
            <a:r>
              <a:rPr lang="en" b="1">
                <a:solidFill>
                  <a:srgbClr val="3E4042"/>
                </a:solidFill>
                <a:highlight>
                  <a:srgbClr val="FFFFFF"/>
                </a:highlight>
                <a:latin typeface="Arial"/>
                <a:ea typeface="Arial"/>
                <a:cs typeface="Arial"/>
                <a:sym typeface="Arial"/>
              </a:rPr>
              <a:t>PBIS teams embed equity into their implementation of all aspects of MTSS.</a:t>
            </a:r>
            <a:r>
              <a:rPr lang="en">
                <a:solidFill>
                  <a:srgbClr val="3E4042"/>
                </a:solidFill>
                <a:highlight>
                  <a:srgbClr val="FFFFFF"/>
                </a:highlight>
                <a:latin typeface="Arial"/>
                <a:ea typeface="Arial"/>
                <a:cs typeface="Arial"/>
                <a:sym typeface="Arial"/>
              </a:rPr>
              <a:t> </a:t>
            </a:r>
            <a:endParaRPr sz="1600"/>
          </a:p>
        </p:txBody>
      </p:sp>
      <p:pic>
        <p:nvPicPr>
          <p:cNvPr id="470" name="Google Shape;470;p65" descr="Five hands on a table that represent Black, Indigenous, Students of Color." title="Decorative image"/>
          <p:cNvPicPr preferRelativeResize="0"/>
          <p:nvPr/>
        </p:nvPicPr>
        <p:blipFill>
          <a:blip r:embed="rId3">
            <a:alphaModFix/>
          </a:blip>
          <a:stretch>
            <a:fillRect/>
          </a:stretch>
        </p:blipFill>
        <p:spPr>
          <a:xfrm>
            <a:off x="3172625" y="3236275"/>
            <a:ext cx="3086100" cy="1476375"/>
          </a:xfrm>
          <a:prstGeom prst="rect">
            <a:avLst/>
          </a:prstGeom>
          <a:noFill/>
          <a:ln>
            <a:noFill/>
          </a:ln>
        </p:spPr>
      </p:pic>
      <p:sp>
        <p:nvSpPr>
          <p:cNvPr id="471" name="Google Shape;471;p65"/>
          <p:cNvSpPr txBox="1"/>
          <p:nvPr/>
        </p:nvSpPr>
        <p:spPr>
          <a:xfrm>
            <a:off x="6659225" y="3528400"/>
            <a:ext cx="1987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1"/>
                </a:solidFill>
                <a:latin typeface="Open Sans"/>
                <a:ea typeface="Open Sans"/>
                <a:cs typeface="Open Sans"/>
                <a:sym typeface="Open Sans"/>
              </a:rPr>
              <a:t>3 mtgs/SY</a:t>
            </a:r>
            <a:endParaRPr sz="1800" b="1">
              <a:solidFill>
                <a:schemeClr val="accent1"/>
              </a:solidFill>
              <a:latin typeface="Open Sans"/>
              <a:ea typeface="Open Sans"/>
              <a:cs typeface="Open Sans"/>
              <a:sym typeface="Open Sans"/>
            </a:endParaRPr>
          </a:p>
          <a:p>
            <a:pPr marL="0" lvl="0" indent="0" algn="ctr" rtl="0">
              <a:spcBef>
                <a:spcPts val="0"/>
              </a:spcBef>
              <a:spcAft>
                <a:spcPts val="0"/>
              </a:spcAft>
              <a:buNone/>
            </a:pPr>
            <a:endParaRPr sz="1000" b="1">
              <a:solidFill>
                <a:schemeClr val="accent1"/>
              </a:solidFill>
              <a:latin typeface="Open Sans"/>
              <a:ea typeface="Open Sans"/>
              <a:cs typeface="Open Sans"/>
              <a:sym typeface="Open Sans"/>
            </a:endParaRPr>
          </a:p>
          <a:p>
            <a:pPr marL="0" lvl="0" indent="0" algn="ctr" rtl="0">
              <a:spcBef>
                <a:spcPts val="0"/>
              </a:spcBef>
              <a:spcAft>
                <a:spcPts val="0"/>
              </a:spcAft>
              <a:buNone/>
            </a:pPr>
            <a:r>
              <a:rPr lang="en" sz="1800" b="1">
                <a:solidFill>
                  <a:schemeClr val="accent1"/>
                </a:solidFill>
                <a:latin typeface="Open Sans"/>
                <a:ea typeface="Open Sans"/>
                <a:cs typeface="Open Sans"/>
                <a:sym typeface="Open Sans"/>
              </a:rPr>
              <a:t>90 mins each</a:t>
            </a:r>
            <a:endParaRPr sz="1800" b="1">
              <a:solidFill>
                <a:schemeClr val="accen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1"/>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grpSp>
        <p:nvGrpSpPr>
          <p:cNvPr id="133" name="Google Shape;133;p21"/>
          <p:cNvGrpSpPr/>
          <p:nvPr/>
        </p:nvGrpSpPr>
        <p:grpSpPr>
          <a:xfrm>
            <a:off x="1134381" y="1812802"/>
            <a:ext cx="2944500" cy="2640128"/>
            <a:chOff x="1210581" y="1736602"/>
            <a:chExt cx="2944500" cy="2640128"/>
          </a:xfrm>
        </p:grpSpPr>
        <p:pic>
          <p:nvPicPr>
            <p:cNvPr id="134" name="Google Shape;134;p21"/>
            <p:cNvPicPr preferRelativeResize="0"/>
            <p:nvPr/>
          </p:nvPicPr>
          <p:blipFill>
            <a:blip r:embed="rId4">
              <a:alphaModFix/>
            </a:blip>
            <a:stretch>
              <a:fillRect/>
            </a:stretch>
          </p:blipFill>
          <p:spPr>
            <a:xfrm>
              <a:off x="1636161" y="1736602"/>
              <a:ext cx="2148840" cy="2148840"/>
            </a:xfrm>
            <a:prstGeom prst="rect">
              <a:avLst/>
            </a:prstGeom>
            <a:noFill/>
            <a:ln w="19050" cap="flat" cmpd="sng">
              <a:solidFill>
                <a:schemeClr val="accent1"/>
              </a:solidFill>
              <a:prstDash val="solid"/>
              <a:round/>
              <a:headEnd type="none" w="sm" len="sm"/>
              <a:tailEnd type="none" w="sm" len="sm"/>
            </a:ln>
          </p:spPr>
        </p:pic>
        <p:sp>
          <p:nvSpPr>
            <p:cNvPr id="135" name="Google Shape;135;p21"/>
            <p:cNvSpPr txBox="1"/>
            <p:nvPr/>
          </p:nvSpPr>
          <p:spPr>
            <a:xfrm>
              <a:off x="1210581" y="3864630"/>
              <a:ext cx="2944500" cy="51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Kitty Rehrig</a:t>
              </a:r>
              <a:endParaRPr sz="2200">
                <a:latin typeface="Calibri"/>
                <a:ea typeface="Calibri"/>
                <a:cs typeface="Calibri"/>
                <a:sym typeface="Calibri"/>
              </a:endParaRPr>
            </a:p>
          </p:txBody>
        </p:sp>
      </p:grpSp>
      <p:grpSp>
        <p:nvGrpSpPr>
          <p:cNvPr id="136" name="Google Shape;136;p21"/>
          <p:cNvGrpSpPr/>
          <p:nvPr/>
        </p:nvGrpSpPr>
        <p:grpSpPr>
          <a:xfrm>
            <a:off x="5009622" y="1768251"/>
            <a:ext cx="2948400" cy="2651880"/>
            <a:chOff x="4933422" y="1692051"/>
            <a:chExt cx="2948400" cy="2651880"/>
          </a:xfrm>
        </p:grpSpPr>
        <p:pic>
          <p:nvPicPr>
            <p:cNvPr id="137" name="Google Shape;137;p21"/>
            <p:cNvPicPr preferRelativeResize="0"/>
            <p:nvPr/>
          </p:nvPicPr>
          <p:blipFill rotWithShape="1">
            <a:blip r:embed="rId5">
              <a:alphaModFix/>
            </a:blip>
            <a:srcRect l="31658" r="24493" b="31431"/>
            <a:stretch/>
          </p:blipFill>
          <p:spPr>
            <a:xfrm>
              <a:off x="5351682" y="1692051"/>
              <a:ext cx="2064757" cy="2148840"/>
            </a:xfrm>
            <a:prstGeom prst="rect">
              <a:avLst/>
            </a:prstGeom>
            <a:noFill/>
            <a:ln w="19050" cap="flat" cmpd="sng">
              <a:solidFill>
                <a:schemeClr val="accent1"/>
              </a:solidFill>
              <a:prstDash val="solid"/>
              <a:round/>
              <a:headEnd type="none" w="sm" len="sm"/>
              <a:tailEnd type="none" w="sm" len="sm"/>
            </a:ln>
          </p:spPr>
        </p:pic>
        <p:sp>
          <p:nvSpPr>
            <p:cNvPr id="138" name="Google Shape;138;p21"/>
            <p:cNvSpPr txBox="1"/>
            <p:nvPr/>
          </p:nvSpPr>
          <p:spPr>
            <a:xfrm>
              <a:off x="4933422" y="3829131"/>
              <a:ext cx="2948400" cy="51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latin typeface="Calibri"/>
                  <a:ea typeface="Calibri"/>
                  <a:cs typeface="Calibri"/>
                  <a:sym typeface="Calibri"/>
                </a:rPr>
                <a:t>Valerie Brown</a:t>
              </a:r>
              <a:endParaRPr sz="2200">
                <a:latin typeface="Calibri"/>
                <a:ea typeface="Calibri"/>
                <a:cs typeface="Calibri"/>
                <a:sym typeface="Calibri"/>
              </a:endParaRPr>
            </a:p>
          </p:txBody>
        </p:sp>
      </p:grpSp>
      <p:sp>
        <p:nvSpPr>
          <p:cNvPr id="139" name="Google Shape;139;p21"/>
          <p:cNvSpPr txBox="1">
            <a:spLocks noGrp="1"/>
          </p:cNvSpPr>
          <p:nvPr>
            <p:ph type="title"/>
          </p:nvPr>
        </p:nvSpPr>
        <p:spPr>
          <a:xfrm>
            <a:off x="402336" y="374904"/>
            <a:ext cx="7891200" cy="1197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Part-Time Coaches </a:t>
            </a: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6"/>
          <p:cNvSpPr txBox="1">
            <a:spLocks noGrp="1"/>
          </p:cNvSpPr>
          <p:nvPr>
            <p:ph type="title"/>
          </p:nvPr>
        </p:nvSpPr>
        <p:spPr>
          <a:xfrm>
            <a:off x="311700" y="814800"/>
            <a:ext cx="8571300" cy="1344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endParaRPr/>
          </a:p>
        </p:txBody>
      </p:sp>
      <p:sp>
        <p:nvSpPr>
          <p:cNvPr id="477" name="Google Shape;477;p66"/>
          <p:cNvSpPr txBox="1">
            <a:spLocks noGrp="1"/>
          </p:cNvSpPr>
          <p:nvPr>
            <p:ph type="body" idx="4294967295"/>
          </p:nvPr>
        </p:nvSpPr>
        <p:spPr>
          <a:xfrm>
            <a:off x="572100" y="2571750"/>
            <a:ext cx="3999900" cy="156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00000"/>
                </a:solidFill>
              </a:rPr>
              <a:t>Cadre</a:t>
            </a:r>
            <a:endParaRPr u="sng">
              <a:solidFill>
                <a:srgbClr val="000000"/>
              </a:solidFill>
            </a:endParaRPr>
          </a:p>
          <a:p>
            <a:pPr marL="0" lvl="0" indent="0" algn="ctr" rtl="0">
              <a:spcBef>
                <a:spcPts val="1200"/>
              </a:spcBef>
              <a:spcAft>
                <a:spcPts val="0"/>
              </a:spcAft>
              <a:buNone/>
            </a:pPr>
            <a:r>
              <a:rPr lang="en">
                <a:solidFill>
                  <a:srgbClr val="000000"/>
                </a:solidFill>
              </a:rPr>
              <a:t>December 15, 2022</a:t>
            </a:r>
            <a:endParaRPr>
              <a:solidFill>
                <a:srgbClr val="000000"/>
              </a:solidFill>
            </a:endParaRPr>
          </a:p>
          <a:p>
            <a:pPr marL="0" lvl="0" indent="0" algn="ctr" rtl="0">
              <a:spcBef>
                <a:spcPts val="1200"/>
              </a:spcBef>
              <a:spcAft>
                <a:spcPts val="0"/>
              </a:spcAft>
              <a:buNone/>
            </a:pPr>
            <a:r>
              <a:rPr lang="en">
                <a:solidFill>
                  <a:srgbClr val="000000"/>
                </a:solidFill>
              </a:rPr>
              <a:t>February 13, 2023</a:t>
            </a:r>
            <a:endParaRPr>
              <a:solidFill>
                <a:srgbClr val="000000"/>
              </a:solidFill>
            </a:endParaRPr>
          </a:p>
          <a:p>
            <a:pPr marL="0" lvl="0" indent="0" algn="ctr" rtl="0">
              <a:spcBef>
                <a:spcPts val="1200"/>
              </a:spcBef>
              <a:spcAft>
                <a:spcPts val="1200"/>
              </a:spcAft>
              <a:buNone/>
            </a:pPr>
            <a:r>
              <a:rPr lang="en">
                <a:solidFill>
                  <a:srgbClr val="000000"/>
                </a:solidFill>
              </a:rPr>
              <a:t>April 20, 2023</a:t>
            </a:r>
            <a:endParaRPr>
              <a:solidFill>
                <a:srgbClr val="000000"/>
              </a:solidFill>
            </a:endParaRPr>
          </a:p>
        </p:txBody>
      </p:sp>
      <p:sp>
        <p:nvSpPr>
          <p:cNvPr id="478" name="Google Shape;478;p66"/>
          <p:cNvSpPr txBox="1">
            <a:spLocks noGrp="1"/>
          </p:cNvSpPr>
          <p:nvPr>
            <p:ph type="body" idx="4294967295"/>
          </p:nvPr>
        </p:nvSpPr>
        <p:spPr>
          <a:xfrm>
            <a:off x="4649950" y="2571750"/>
            <a:ext cx="3999900" cy="186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rgbClr val="000000"/>
                </a:solidFill>
              </a:rPr>
              <a:t>Networking</a:t>
            </a:r>
            <a:endParaRPr u="sng">
              <a:solidFill>
                <a:srgbClr val="000000"/>
              </a:solidFill>
            </a:endParaRPr>
          </a:p>
          <a:p>
            <a:pPr marL="0" lvl="0" indent="0" algn="ctr" rtl="0">
              <a:spcBef>
                <a:spcPts val="1200"/>
              </a:spcBef>
              <a:spcAft>
                <a:spcPts val="0"/>
              </a:spcAft>
              <a:buNone/>
            </a:pPr>
            <a:r>
              <a:rPr lang="en">
                <a:solidFill>
                  <a:srgbClr val="000000"/>
                </a:solidFill>
              </a:rPr>
              <a:t>November 17, 2022</a:t>
            </a:r>
            <a:endParaRPr>
              <a:solidFill>
                <a:srgbClr val="000000"/>
              </a:solidFill>
            </a:endParaRPr>
          </a:p>
          <a:p>
            <a:pPr marL="0" lvl="0" indent="0" algn="ctr" rtl="0">
              <a:spcBef>
                <a:spcPts val="1200"/>
              </a:spcBef>
              <a:spcAft>
                <a:spcPts val="0"/>
              </a:spcAft>
              <a:buNone/>
            </a:pPr>
            <a:r>
              <a:rPr lang="en">
                <a:solidFill>
                  <a:srgbClr val="000000"/>
                </a:solidFill>
              </a:rPr>
              <a:t>January 19, 2023</a:t>
            </a:r>
            <a:endParaRPr>
              <a:solidFill>
                <a:srgbClr val="000000"/>
              </a:solidFill>
            </a:endParaRPr>
          </a:p>
          <a:p>
            <a:pPr marL="0" lvl="0" indent="0" algn="ctr" rtl="0">
              <a:spcBef>
                <a:spcPts val="1200"/>
              </a:spcBef>
              <a:spcAft>
                <a:spcPts val="0"/>
              </a:spcAft>
              <a:buNone/>
            </a:pPr>
            <a:r>
              <a:rPr lang="en">
                <a:solidFill>
                  <a:srgbClr val="000000"/>
                </a:solidFill>
              </a:rPr>
              <a:t>March 16, 2023</a:t>
            </a:r>
            <a:endParaRPr>
              <a:solidFill>
                <a:srgbClr val="000000"/>
              </a:solidFill>
            </a:endParaRPr>
          </a:p>
          <a:p>
            <a:pPr marL="0" lvl="0" indent="0" algn="ctr" rtl="0">
              <a:spcBef>
                <a:spcPts val="1200"/>
              </a:spcBef>
              <a:spcAft>
                <a:spcPts val="1200"/>
              </a:spcAft>
              <a:buNone/>
            </a:pPr>
            <a:r>
              <a:rPr lang="en">
                <a:solidFill>
                  <a:srgbClr val="000000"/>
                </a:solidFill>
              </a:rPr>
              <a:t>May - TBD</a:t>
            </a:r>
            <a:endParaRPr>
              <a:solidFill>
                <a:srgbClr val="000000"/>
              </a:solidFill>
            </a:endParaRPr>
          </a:p>
        </p:txBody>
      </p:sp>
      <p:pic>
        <p:nvPicPr>
          <p:cNvPr id="479" name="Google Shape;479;p66"/>
          <p:cNvPicPr preferRelativeResize="0"/>
          <p:nvPr/>
        </p:nvPicPr>
        <p:blipFill>
          <a:blip r:embed="rId3">
            <a:alphaModFix/>
          </a:blip>
          <a:stretch>
            <a:fillRect/>
          </a:stretch>
        </p:blipFill>
        <p:spPr>
          <a:xfrm>
            <a:off x="1728775" y="230350"/>
            <a:ext cx="5686425" cy="2095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7"/>
          <p:cNvSpPr txBox="1">
            <a:spLocks noGrp="1"/>
          </p:cNvSpPr>
          <p:nvPr>
            <p:ph type="title"/>
          </p:nvPr>
        </p:nvSpPr>
        <p:spPr>
          <a:xfrm>
            <a:off x="265500" y="73300"/>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THANK YOU!</a:t>
            </a:r>
            <a:endParaRPr/>
          </a:p>
        </p:txBody>
      </p:sp>
      <p:sp>
        <p:nvSpPr>
          <p:cNvPr id="485" name="Google Shape;485;p6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fontScale="92500" lnSpcReduction="20000"/>
          </a:bodyPr>
          <a:lstStyle/>
          <a:p>
            <a:pPr marL="0" lvl="0" indent="0" algn="l" rtl="0">
              <a:spcBef>
                <a:spcPts val="0"/>
              </a:spcBef>
              <a:spcAft>
                <a:spcPts val="0"/>
              </a:spcAft>
              <a:buNone/>
            </a:pPr>
            <a:endParaRPr/>
          </a:p>
          <a:p>
            <a:pPr marL="0" lvl="0" indent="0" algn="l" rtl="0">
              <a:spcBef>
                <a:spcPts val="1200"/>
              </a:spcBef>
              <a:spcAft>
                <a:spcPts val="0"/>
              </a:spcAft>
              <a:buNone/>
            </a:pPr>
            <a:r>
              <a:rPr lang="en" sz="3674">
                <a:solidFill>
                  <a:srgbClr val="1A1A1A"/>
                </a:solidFill>
              </a:rPr>
              <a:t>Reminder to follow us on Twitter &amp; share the handle with your schools.   </a:t>
            </a:r>
            <a:endParaRPr sz="3674">
              <a:solidFill>
                <a:srgbClr val="1A1A1A"/>
              </a:solidFill>
            </a:endParaRPr>
          </a:p>
          <a:p>
            <a:pPr marL="0" lvl="0" indent="0" algn="r" rtl="0">
              <a:spcBef>
                <a:spcPts val="1200"/>
              </a:spcBef>
              <a:spcAft>
                <a:spcPts val="1200"/>
              </a:spcAft>
              <a:buNone/>
            </a:pPr>
            <a:r>
              <a:rPr lang="en" sz="3674" b="1">
                <a:solidFill>
                  <a:srgbClr val="1A1A1A"/>
                </a:solidFill>
              </a:rPr>
              <a:t>@Delawarepbs</a:t>
            </a:r>
            <a:endParaRPr sz="3674">
              <a:solidFill>
                <a:srgbClr val="1A1A1A"/>
              </a:solidFill>
            </a:endParaRPr>
          </a:p>
        </p:txBody>
      </p:sp>
      <p:sp>
        <p:nvSpPr>
          <p:cNvPr id="486" name="Google Shape;486;p67"/>
          <p:cNvSpPr txBox="1">
            <a:spLocks noGrp="1"/>
          </p:cNvSpPr>
          <p:nvPr>
            <p:ph type="subTitle" idx="1"/>
          </p:nvPr>
        </p:nvSpPr>
        <p:spPr>
          <a:xfrm>
            <a:off x="265500" y="174910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rgbClr val="000000"/>
                </a:solidFill>
                <a:latin typeface="Arial"/>
                <a:ea typeface="Arial"/>
                <a:cs typeface="Arial"/>
                <a:sym typeface="Arial"/>
              </a:rPr>
              <a:t>Please take a few minutes to fill out our participant survey! </a:t>
            </a:r>
            <a:endParaRPr/>
          </a:p>
        </p:txBody>
      </p:sp>
      <p:pic>
        <p:nvPicPr>
          <p:cNvPr id="487" name="Google Shape;487;p67"/>
          <p:cNvPicPr preferRelativeResize="0"/>
          <p:nvPr/>
        </p:nvPicPr>
        <p:blipFill>
          <a:blip r:embed="rId3">
            <a:alphaModFix/>
          </a:blip>
          <a:stretch>
            <a:fillRect/>
          </a:stretch>
        </p:blipFill>
        <p:spPr>
          <a:xfrm>
            <a:off x="4813875" y="3907600"/>
            <a:ext cx="485775" cy="381000"/>
          </a:xfrm>
          <a:prstGeom prst="rect">
            <a:avLst/>
          </a:prstGeom>
          <a:noFill/>
          <a:ln>
            <a:noFill/>
          </a:ln>
        </p:spPr>
      </p:pic>
      <p:pic>
        <p:nvPicPr>
          <p:cNvPr id="488" name="Google Shape;488;p67"/>
          <p:cNvPicPr preferRelativeResize="0"/>
          <p:nvPr/>
        </p:nvPicPr>
        <p:blipFill>
          <a:blip r:embed="rId4">
            <a:alphaModFix/>
          </a:blip>
          <a:stretch>
            <a:fillRect/>
          </a:stretch>
        </p:blipFill>
        <p:spPr>
          <a:xfrm>
            <a:off x="1360850" y="2608725"/>
            <a:ext cx="1854500" cy="185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2"/>
          <p:cNvPicPr preferRelativeResize="0"/>
          <p:nvPr/>
        </p:nvPicPr>
        <p:blipFill rotWithShape="1">
          <a:blip r:embed="rId3">
            <a:alphaModFix/>
          </a:blip>
          <a:srcRect l="83870" t="11601" r="1490" b="50706"/>
          <a:stretch/>
        </p:blipFill>
        <p:spPr>
          <a:xfrm>
            <a:off x="7130364" y="65751"/>
            <a:ext cx="1947663" cy="1410375"/>
          </a:xfrm>
          <a:prstGeom prst="rect">
            <a:avLst/>
          </a:prstGeom>
          <a:noFill/>
          <a:ln w="19050" cap="sq" cmpd="sng">
            <a:solidFill>
              <a:srgbClr val="0070C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145" name="Google Shape;145;p22"/>
          <p:cNvSpPr txBox="1"/>
          <p:nvPr/>
        </p:nvSpPr>
        <p:spPr>
          <a:xfrm>
            <a:off x="3072450" y="3974300"/>
            <a:ext cx="3000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Calibri"/>
                <a:ea typeface="Calibri"/>
                <a:cs typeface="Calibri"/>
                <a:sym typeface="Calibri"/>
              </a:rPr>
              <a:t>Mark Miller</a:t>
            </a:r>
            <a:endParaRPr sz="2200">
              <a:latin typeface="Calibri"/>
              <a:ea typeface="Calibri"/>
              <a:cs typeface="Calibri"/>
              <a:sym typeface="Calibri"/>
            </a:endParaRPr>
          </a:p>
        </p:txBody>
      </p:sp>
      <p:grpSp>
        <p:nvGrpSpPr>
          <p:cNvPr id="146" name="Google Shape;146;p22"/>
          <p:cNvGrpSpPr/>
          <p:nvPr/>
        </p:nvGrpSpPr>
        <p:grpSpPr>
          <a:xfrm>
            <a:off x="5895529" y="1776175"/>
            <a:ext cx="2999100" cy="2720150"/>
            <a:chOff x="6146629" y="1852375"/>
            <a:chExt cx="2999100" cy="2720150"/>
          </a:xfrm>
        </p:grpSpPr>
        <p:sp>
          <p:nvSpPr>
            <p:cNvPr id="147" name="Google Shape;147;p22"/>
            <p:cNvSpPr txBox="1"/>
            <p:nvPr/>
          </p:nvSpPr>
          <p:spPr>
            <a:xfrm>
              <a:off x="6146629" y="4049325"/>
              <a:ext cx="2999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Calibri"/>
                  <a:ea typeface="Calibri"/>
                  <a:cs typeface="Calibri"/>
                  <a:sym typeface="Calibri"/>
                </a:rPr>
                <a:t>Alex Miller</a:t>
              </a:r>
              <a:endParaRPr sz="2200">
                <a:latin typeface="Calibri"/>
                <a:ea typeface="Calibri"/>
                <a:cs typeface="Calibri"/>
                <a:sym typeface="Calibri"/>
              </a:endParaRPr>
            </a:p>
          </p:txBody>
        </p:sp>
        <p:pic>
          <p:nvPicPr>
            <p:cNvPr id="148" name="Google Shape;148;p22"/>
            <p:cNvPicPr preferRelativeResize="0"/>
            <p:nvPr/>
          </p:nvPicPr>
          <p:blipFill rotWithShape="1">
            <a:blip r:embed="rId4">
              <a:alphaModFix/>
            </a:blip>
            <a:srcRect l="5880" r="17041" b="14207"/>
            <a:stretch/>
          </p:blipFill>
          <p:spPr>
            <a:xfrm>
              <a:off x="6835800" y="1852375"/>
              <a:ext cx="1597499" cy="2221998"/>
            </a:xfrm>
            <a:prstGeom prst="rect">
              <a:avLst/>
            </a:prstGeom>
            <a:noFill/>
            <a:ln w="19050" cap="flat" cmpd="sng">
              <a:solidFill>
                <a:schemeClr val="accent1"/>
              </a:solidFill>
              <a:prstDash val="solid"/>
              <a:round/>
              <a:headEnd type="none" w="sm" len="sm"/>
              <a:tailEnd type="none" w="sm" len="sm"/>
            </a:ln>
          </p:spPr>
        </p:pic>
      </p:grpSp>
      <p:sp>
        <p:nvSpPr>
          <p:cNvPr id="149" name="Google Shape;149;p22"/>
          <p:cNvSpPr txBox="1"/>
          <p:nvPr/>
        </p:nvSpPr>
        <p:spPr>
          <a:xfrm>
            <a:off x="249371" y="3974300"/>
            <a:ext cx="3000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Calibri"/>
                <a:ea typeface="Calibri"/>
                <a:cs typeface="Calibri"/>
                <a:sym typeface="Calibri"/>
              </a:rPr>
              <a:t>Emily Consiglio</a:t>
            </a:r>
            <a:endParaRPr sz="2200">
              <a:latin typeface="Calibri"/>
              <a:ea typeface="Calibri"/>
              <a:cs typeface="Calibri"/>
              <a:sym typeface="Calibri"/>
            </a:endParaRPr>
          </a:p>
        </p:txBody>
      </p:sp>
      <p:sp>
        <p:nvSpPr>
          <p:cNvPr id="150" name="Google Shape;150;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t>Meet our Team!</a:t>
            </a:r>
            <a:endParaRPr sz="3600"/>
          </a:p>
          <a:p>
            <a:pPr marL="0" lvl="0" indent="0" algn="ctr" rtl="0">
              <a:spcBef>
                <a:spcPts val="0"/>
              </a:spcBef>
              <a:spcAft>
                <a:spcPts val="0"/>
              </a:spcAft>
              <a:buNone/>
            </a:pPr>
            <a:r>
              <a:rPr lang="en" sz="2400"/>
              <a:t>Graduate Assistants</a:t>
            </a:r>
            <a:endParaRPr sz="2400"/>
          </a:p>
        </p:txBody>
      </p:sp>
      <p:pic>
        <p:nvPicPr>
          <p:cNvPr id="151" name="Google Shape;151;p22"/>
          <p:cNvPicPr preferRelativeResize="0"/>
          <p:nvPr/>
        </p:nvPicPr>
        <p:blipFill rotWithShape="1">
          <a:blip r:embed="rId5">
            <a:alphaModFix/>
          </a:blip>
          <a:srcRect l="-1569" r="1569"/>
          <a:stretch/>
        </p:blipFill>
        <p:spPr>
          <a:xfrm>
            <a:off x="3693475" y="1751375"/>
            <a:ext cx="1947650" cy="2271600"/>
          </a:xfrm>
          <a:prstGeom prst="rect">
            <a:avLst/>
          </a:prstGeom>
          <a:noFill/>
          <a:ln w="19050" cap="flat" cmpd="sng">
            <a:solidFill>
              <a:schemeClr val="accent1"/>
            </a:solidFill>
            <a:prstDash val="solid"/>
            <a:round/>
            <a:headEnd type="none" w="sm" len="sm"/>
            <a:tailEnd type="none" w="sm" len="sm"/>
          </a:ln>
        </p:spPr>
      </p:pic>
      <p:pic>
        <p:nvPicPr>
          <p:cNvPr id="152" name="Google Shape;152;p22"/>
          <p:cNvPicPr preferRelativeResize="0"/>
          <p:nvPr/>
        </p:nvPicPr>
        <p:blipFill>
          <a:blip r:embed="rId6">
            <a:alphaModFix/>
          </a:blip>
          <a:stretch>
            <a:fillRect/>
          </a:stretch>
        </p:blipFill>
        <p:spPr>
          <a:xfrm>
            <a:off x="800600" y="1751375"/>
            <a:ext cx="1897550" cy="2271600"/>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aphicFrame>
        <p:nvGraphicFramePr>
          <p:cNvPr id="157" name="Google Shape;157;p23"/>
          <p:cNvGraphicFramePr/>
          <p:nvPr/>
        </p:nvGraphicFramePr>
        <p:xfrm>
          <a:off x="443725" y="807738"/>
          <a:ext cx="8256550" cy="4300231"/>
        </p:xfrm>
        <a:graphic>
          <a:graphicData uri="http://schemas.openxmlformats.org/drawingml/2006/table">
            <a:tbl>
              <a:tblPr>
                <a:noFill/>
                <a:tableStyleId>{E7D28462-0980-4FB4-998F-C156183F57C4}</a:tableStyleId>
              </a:tblPr>
              <a:tblGrid>
                <a:gridCol w="2916500">
                  <a:extLst>
                    <a:ext uri="{9D8B030D-6E8A-4147-A177-3AD203B41FA5}">
                      <a16:colId xmlns:a16="http://schemas.microsoft.com/office/drawing/2014/main" val="20000"/>
                    </a:ext>
                  </a:extLst>
                </a:gridCol>
                <a:gridCol w="5340050">
                  <a:extLst>
                    <a:ext uri="{9D8B030D-6E8A-4147-A177-3AD203B41FA5}">
                      <a16:colId xmlns:a16="http://schemas.microsoft.com/office/drawing/2014/main" val="20001"/>
                    </a:ext>
                  </a:extLst>
                </a:gridCol>
              </a:tblGrid>
              <a:tr h="510325">
                <a:tc>
                  <a:txBody>
                    <a:bodyPr/>
                    <a:lstStyle/>
                    <a:p>
                      <a:pPr marL="0" lvl="0" indent="0" algn="l" rtl="0">
                        <a:spcBef>
                          <a:spcPts val="0"/>
                        </a:spcBef>
                        <a:spcAft>
                          <a:spcPts val="0"/>
                        </a:spcAft>
                        <a:buNone/>
                      </a:pPr>
                      <a:r>
                        <a:rPr lang="en" sz="2300">
                          <a:latin typeface="PT Sans Narrow"/>
                          <a:ea typeface="PT Sans Narrow"/>
                          <a:cs typeface="PT Sans Narrow"/>
                          <a:sym typeface="PT Sans Narrow"/>
                        </a:rPr>
                        <a:t>We are...</a:t>
                      </a:r>
                      <a:endParaRPr sz="2300">
                        <a:latin typeface="PT Sans Narrow"/>
                        <a:ea typeface="PT Sans Narrow"/>
                        <a:cs typeface="PT Sans Narrow"/>
                        <a:sym typeface="PT Sans Narrow"/>
                      </a:endParaRPr>
                    </a:p>
                  </a:txBody>
                  <a:tcPr marL="91425" marR="91425" marT="91425" marB="91425">
                    <a:solidFill>
                      <a:schemeClr val="dk1"/>
                    </a:solidFill>
                  </a:tcPr>
                </a:tc>
                <a:tc>
                  <a:txBody>
                    <a:bodyPr/>
                    <a:lstStyle/>
                    <a:p>
                      <a:pPr marL="0" lvl="0" indent="0" algn="l" rtl="0">
                        <a:lnSpc>
                          <a:spcPct val="120000"/>
                        </a:lnSpc>
                        <a:spcBef>
                          <a:spcPts val="0"/>
                        </a:spcBef>
                        <a:spcAft>
                          <a:spcPts val="0"/>
                        </a:spcAft>
                        <a:buNone/>
                      </a:pPr>
                      <a:r>
                        <a:rPr lang="en" sz="2000" b="1">
                          <a:latin typeface="PT Sans Narrow"/>
                          <a:ea typeface="PT Sans Narrow"/>
                          <a:cs typeface="PT Sans Narrow"/>
                          <a:sym typeface="PT Sans Narrow"/>
                        </a:rPr>
                        <a:t>Virtual Meetings</a:t>
                      </a:r>
                      <a:endParaRPr sz="1600">
                        <a:latin typeface="PT Sans Narrow"/>
                        <a:ea typeface="PT Sans Narrow"/>
                        <a:cs typeface="PT Sans Narrow"/>
                        <a:sym typeface="PT Sans Narrow"/>
                      </a:endParaRPr>
                    </a:p>
                  </a:txBody>
                  <a:tcPr marL="91425" marR="91425" marT="91425" marB="91425">
                    <a:solidFill>
                      <a:schemeClr val="dk1"/>
                    </a:solidFill>
                  </a:tcPr>
                </a:tc>
                <a:extLst>
                  <a:ext uri="{0D108BD9-81ED-4DB2-BD59-A6C34878D82A}">
                    <a16:rowId xmlns:a16="http://schemas.microsoft.com/office/drawing/2014/main" val="10000"/>
                  </a:ext>
                </a:extLst>
              </a:tr>
              <a:tr h="1056450">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2300" b="1">
                          <a:solidFill>
                            <a:srgbClr val="1A1A1A"/>
                          </a:solidFill>
                          <a:latin typeface="PT Sans Narrow"/>
                          <a:ea typeface="PT Sans Narrow"/>
                          <a:cs typeface="PT Sans Narrow"/>
                          <a:sym typeface="PT Sans Narrow"/>
                        </a:rPr>
                        <a:t>ENGAGED</a:t>
                      </a:r>
                      <a:endParaRPr sz="2300" b="1">
                        <a:solidFill>
                          <a:srgbClr val="1A1A1A"/>
                        </a:solidFill>
                        <a:latin typeface="PT Sans Narrow"/>
                        <a:ea typeface="PT Sans Narrow"/>
                        <a:cs typeface="PT Sans Narrow"/>
                        <a:sym typeface="PT Sans Narrow"/>
                      </a:endParaRPr>
                    </a:p>
                    <a:p>
                      <a:pPr marL="0" lvl="0" indent="0" algn="l" rtl="0">
                        <a:spcBef>
                          <a:spcPts val="0"/>
                        </a:spcBef>
                        <a:spcAft>
                          <a:spcPts val="0"/>
                        </a:spcAft>
                        <a:buNone/>
                      </a:pPr>
                      <a:endParaRPr>
                        <a:latin typeface="Merriweather"/>
                        <a:ea typeface="Merriweather"/>
                        <a:cs typeface="Merriweather"/>
                        <a:sym typeface="Merriweather"/>
                      </a:endParaRPr>
                    </a:p>
                  </a:txBody>
                  <a:tcPr marL="91425" marR="91425" marT="91425" marB="91425"/>
                </a:tc>
                <a:tc>
                  <a:txBody>
                    <a:bodyPr/>
                    <a:lstStyle/>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Unmute yourself or use chat box to ask questions</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Participate in chat prompts, polls and breakout rooms</a:t>
                      </a:r>
                      <a:endParaRPr sz="9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Use video when possible, especially when speaking</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r h="145132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2300" b="1">
                          <a:solidFill>
                            <a:srgbClr val="1A1A1A"/>
                          </a:solidFill>
                          <a:latin typeface="PT Sans Narrow"/>
                          <a:ea typeface="PT Sans Narrow"/>
                          <a:cs typeface="PT Sans Narrow"/>
                          <a:sym typeface="PT Sans Narrow"/>
                        </a:rPr>
                        <a:t>REFLECTIVE</a:t>
                      </a:r>
                      <a:endParaRPr sz="1900">
                        <a:latin typeface="PT Sans Narrow"/>
                        <a:ea typeface="PT Sans Narrow"/>
                        <a:cs typeface="PT Sans Narrow"/>
                        <a:sym typeface="PT Sans Narrow"/>
                      </a:endParaRPr>
                    </a:p>
                  </a:txBody>
                  <a:tcPr marL="91425" marR="91425" marT="91425" marB="91425">
                    <a:solidFill>
                      <a:schemeClr val="dk1"/>
                    </a:solidFill>
                  </a:tcPr>
                </a:tc>
                <a:tc>
                  <a:txBody>
                    <a:bodyPr/>
                    <a:lstStyle/>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Share questions you have for full group </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Note follow up questions for PBS team and/or individuals </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Focus on problem solving around areas of concern </a:t>
                      </a:r>
                      <a:endParaRPr sz="1200">
                        <a:latin typeface="Open Sans"/>
                        <a:ea typeface="Open Sans"/>
                        <a:cs typeface="Open Sans"/>
                        <a:sym typeface="Open Sans"/>
                      </a:endParaRPr>
                    </a:p>
                  </a:txBody>
                  <a:tcPr marL="91425" marR="91425" marT="91425" marB="91425">
                    <a:solidFill>
                      <a:schemeClr val="dk1"/>
                    </a:solidFill>
                  </a:tcPr>
                </a:tc>
                <a:extLst>
                  <a:ext uri="{0D108BD9-81ED-4DB2-BD59-A6C34878D82A}">
                    <a16:rowId xmlns:a16="http://schemas.microsoft.com/office/drawing/2014/main" val="10002"/>
                  </a:ext>
                </a:extLst>
              </a:tr>
              <a:tr h="1028675">
                <a:tc>
                  <a:txBody>
                    <a:bodyPr/>
                    <a:lstStyle/>
                    <a:p>
                      <a:pPr marL="0" lvl="0" indent="0" algn="ctr" rtl="0">
                        <a:lnSpc>
                          <a:spcPct val="120000"/>
                        </a:lnSpc>
                        <a:spcBef>
                          <a:spcPts val="0"/>
                        </a:spcBef>
                        <a:spcAft>
                          <a:spcPts val="0"/>
                        </a:spcAft>
                        <a:buClr>
                          <a:srgbClr val="A2FFE8"/>
                        </a:buClr>
                        <a:buSzPts val="1800"/>
                        <a:buFont typeface="Times New Roman"/>
                        <a:buNone/>
                      </a:pPr>
                      <a:endParaRPr sz="1800" b="1">
                        <a:solidFill>
                          <a:srgbClr val="1A1A1A"/>
                        </a:solidFill>
                        <a:latin typeface="Merriweather"/>
                        <a:ea typeface="Merriweather"/>
                        <a:cs typeface="Merriweather"/>
                        <a:sym typeface="Merriweather"/>
                      </a:endParaRPr>
                    </a:p>
                    <a:p>
                      <a:pPr marL="0" lvl="0" indent="0" algn="ctr" rtl="0">
                        <a:lnSpc>
                          <a:spcPct val="120000"/>
                        </a:lnSpc>
                        <a:spcBef>
                          <a:spcPts val="0"/>
                        </a:spcBef>
                        <a:spcAft>
                          <a:spcPts val="0"/>
                        </a:spcAft>
                        <a:buClr>
                          <a:srgbClr val="A2FFE8"/>
                        </a:buClr>
                        <a:buSzPts val="1800"/>
                        <a:buFont typeface="Times New Roman"/>
                        <a:buNone/>
                      </a:pPr>
                      <a:r>
                        <a:rPr lang="en" sz="2300" b="1">
                          <a:solidFill>
                            <a:srgbClr val="1A1A1A"/>
                          </a:solidFill>
                          <a:latin typeface="PT Sans Narrow"/>
                          <a:ea typeface="PT Sans Narrow"/>
                          <a:cs typeface="PT Sans Narrow"/>
                          <a:sym typeface="PT Sans Narrow"/>
                        </a:rPr>
                        <a:t>SUPPORTIVE</a:t>
                      </a:r>
                      <a:endParaRPr sz="1900">
                        <a:latin typeface="PT Sans Narrow"/>
                        <a:ea typeface="PT Sans Narrow"/>
                        <a:cs typeface="PT Sans Narrow"/>
                        <a:sym typeface="PT Sans Narrow"/>
                      </a:endParaRPr>
                    </a:p>
                  </a:txBody>
                  <a:tcPr marL="91425" marR="91425" marT="91425" marB="91425"/>
                </a:tc>
                <a:tc>
                  <a:txBody>
                    <a:bodyPr/>
                    <a:lstStyle/>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Share successes, ideas, useful resources</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Listen with openness and understanding</a:t>
                      </a:r>
                      <a:endParaRPr sz="1600">
                        <a:latin typeface="Open Sans"/>
                        <a:ea typeface="Open Sans"/>
                        <a:cs typeface="Open Sans"/>
                        <a:sym typeface="Open Sans"/>
                      </a:endParaRPr>
                    </a:p>
                    <a:p>
                      <a:pPr marL="266700" lvl="0" indent="-254000" algn="l" rtl="0">
                        <a:lnSpc>
                          <a:spcPct val="115000"/>
                        </a:lnSpc>
                        <a:spcBef>
                          <a:spcPts val="0"/>
                        </a:spcBef>
                        <a:spcAft>
                          <a:spcPts val="0"/>
                        </a:spcAft>
                        <a:buSzPts val="1600"/>
                        <a:buFont typeface="Open Sans"/>
                        <a:buChar char="●"/>
                      </a:pPr>
                      <a:r>
                        <a:rPr lang="en" sz="1600">
                          <a:latin typeface="Open Sans"/>
                          <a:ea typeface="Open Sans"/>
                          <a:cs typeface="Open Sans"/>
                          <a:sym typeface="Open Sans"/>
                        </a:rPr>
                        <a:t>Attend to your own needs</a:t>
                      </a:r>
                      <a:endParaRPr sz="12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3"/>
                  </a:ext>
                </a:extLst>
              </a:tr>
            </a:tbl>
          </a:graphicData>
        </a:graphic>
      </p:graphicFrame>
      <p:sp>
        <p:nvSpPr>
          <p:cNvPr id="158" name="Google Shape;158;p23"/>
          <p:cNvSpPr txBox="1"/>
          <p:nvPr/>
        </p:nvSpPr>
        <p:spPr>
          <a:xfrm>
            <a:off x="454000" y="0"/>
            <a:ext cx="66207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PT Sans Narrow"/>
                <a:ea typeface="PT Sans Narrow"/>
                <a:cs typeface="PT Sans Narrow"/>
                <a:sym typeface="PT Sans Narrow"/>
              </a:rPr>
              <a:t>Meeting Expectations</a:t>
            </a:r>
            <a:r>
              <a:rPr lang="en" sz="3000" b="1">
                <a:solidFill>
                  <a:srgbClr val="FF9900"/>
                </a:solidFill>
                <a:latin typeface="PT Sans Narrow"/>
                <a:ea typeface="PT Sans Narrow"/>
                <a:cs typeface="PT Sans Narrow"/>
                <a:sym typeface="PT Sans Narrow"/>
              </a:rPr>
              <a:t> </a:t>
            </a:r>
            <a:endParaRPr sz="3000" b="1">
              <a:solidFill>
                <a:srgbClr val="FF9900"/>
              </a:solidFill>
              <a:latin typeface="PT Sans Narrow"/>
              <a:ea typeface="PT Sans Narrow"/>
              <a:cs typeface="PT Sans Narrow"/>
              <a:sym typeface="PT Sans Narr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190300" y="310950"/>
            <a:ext cx="5852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Today’s Agenda Topics</a:t>
            </a:r>
            <a:endParaRPr sz="3000"/>
          </a:p>
        </p:txBody>
      </p:sp>
      <p:sp>
        <p:nvSpPr>
          <p:cNvPr id="164" name="Google Shape;164;p24"/>
          <p:cNvSpPr txBox="1">
            <a:spLocks noGrp="1"/>
          </p:cNvSpPr>
          <p:nvPr>
            <p:ph type="subTitle" idx="4"/>
          </p:nvPr>
        </p:nvSpPr>
        <p:spPr>
          <a:xfrm>
            <a:off x="803275" y="1196175"/>
            <a:ext cx="6689100" cy="3687300"/>
          </a:xfrm>
          <a:prstGeom prst="rect">
            <a:avLst/>
          </a:prstGeom>
          <a:ln w="2857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457200" lvl="0" indent="-381000" algn="l" rtl="0">
              <a:lnSpc>
                <a:spcPct val="115000"/>
              </a:lnSpc>
              <a:spcBef>
                <a:spcPts val="0"/>
              </a:spcBef>
              <a:spcAft>
                <a:spcPts val="0"/>
              </a:spcAft>
              <a:buClr>
                <a:srgbClr val="000000"/>
              </a:buClr>
              <a:buSzPts val="2400"/>
              <a:buFont typeface="Open Sans"/>
              <a:buChar char="●"/>
            </a:pPr>
            <a:r>
              <a:rPr lang="en" sz="2400">
                <a:solidFill>
                  <a:srgbClr val="000000"/>
                </a:solidFill>
              </a:rPr>
              <a:t>Cadre Purpose and MTSS Foundation </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Open Sans"/>
              <a:buChar char="●"/>
            </a:pPr>
            <a:r>
              <a:rPr lang="en" sz="2400">
                <a:solidFill>
                  <a:srgbClr val="000000"/>
                </a:solidFill>
              </a:rPr>
              <a:t>DE-PBS 2021-22 Phase Recognition Celebrations</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Open Sans"/>
              <a:buChar char="●"/>
            </a:pPr>
            <a:r>
              <a:rPr lang="en" sz="2400">
                <a:solidFill>
                  <a:srgbClr val="000000"/>
                </a:solidFill>
              </a:rPr>
              <a:t>Coaching Resources &amp; School year kick off</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Open Sans"/>
              <a:buChar char="●"/>
            </a:pPr>
            <a:r>
              <a:rPr lang="en" sz="2400">
                <a:solidFill>
                  <a:srgbClr val="000000"/>
                </a:solidFill>
              </a:rPr>
              <a:t>Data</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Open Sans"/>
              <a:buChar char="●"/>
            </a:pPr>
            <a:r>
              <a:rPr lang="en" sz="2400">
                <a:solidFill>
                  <a:srgbClr val="000000"/>
                </a:solidFill>
              </a:rPr>
              <a:t>Professional Learning </a:t>
            </a:r>
            <a:endParaRPr sz="2400">
              <a:solidFill>
                <a:srgbClr val="000000"/>
              </a:solidFill>
            </a:endParaRPr>
          </a:p>
          <a:p>
            <a:pPr marL="457200" lvl="0" indent="-381000" algn="l" rtl="0">
              <a:lnSpc>
                <a:spcPct val="115000"/>
              </a:lnSpc>
              <a:spcBef>
                <a:spcPts val="0"/>
              </a:spcBef>
              <a:spcAft>
                <a:spcPts val="0"/>
              </a:spcAft>
              <a:buClr>
                <a:srgbClr val="000000"/>
              </a:buClr>
              <a:buSzPts val="2400"/>
              <a:buFont typeface="Open Sans"/>
              <a:buChar char="●"/>
            </a:pPr>
            <a:r>
              <a:rPr lang="en" sz="2400">
                <a:solidFill>
                  <a:srgbClr val="000000"/>
                </a:solidFill>
              </a:rPr>
              <a:t>Resource Spotlights</a:t>
            </a:r>
            <a:endParaRPr sz="2400">
              <a:solidFill>
                <a:srgbClr val="F2652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2926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Cadre Purpose </a:t>
            </a:r>
            <a:endParaRPr/>
          </a:p>
        </p:txBody>
      </p:sp>
      <p:sp>
        <p:nvSpPr>
          <p:cNvPr id="170" name="Google Shape;170;p25"/>
          <p:cNvSpPr txBox="1">
            <a:spLocks noGrp="1"/>
          </p:cNvSpPr>
          <p:nvPr>
            <p:ph type="body" idx="1"/>
          </p:nvPr>
        </p:nvSpPr>
        <p:spPr>
          <a:xfrm>
            <a:off x="311700" y="1190125"/>
            <a:ext cx="8520600" cy="3302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Support district MTSS-SEB Coaches </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Conduit between state to district to schools</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Networking among districts</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Guidance and feedback on project activities/resources </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Share project and national resources </a:t>
            </a:r>
            <a:endParaRPr sz="2400">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Connect and integrate related activities for greater impact</a:t>
            </a:r>
            <a:endParaRPr sz="240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9AF"/>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2196</Words>
  <Application>Microsoft Macintosh PowerPoint</Application>
  <PresentationFormat>On-screen Show (16:9)</PresentationFormat>
  <Paragraphs>361</Paragraphs>
  <Slides>51</Slides>
  <Notes>51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Open Sans</vt:lpstr>
      <vt:lpstr>PT Sans Narrow</vt:lpstr>
      <vt:lpstr>Lato</vt:lpstr>
      <vt:lpstr>Oswald Medium</vt:lpstr>
      <vt:lpstr>Trebuchet MS</vt:lpstr>
      <vt:lpstr>Roboto</vt:lpstr>
      <vt:lpstr>Proxima Nova</vt:lpstr>
      <vt:lpstr>Libre Franklin</vt:lpstr>
      <vt:lpstr>Calibri</vt:lpstr>
      <vt:lpstr>Montserrat Medium</vt:lpstr>
      <vt:lpstr>Montserrat</vt:lpstr>
      <vt:lpstr>Merriweather</vt:lpstr>
      <vt:lpstr>Times New Roman</vt:lpstr>
      <vt:lpstr>Arial</vt:lpstr>
      <vt:lpstr>Tropic</vt:lpstr>
      <vt:lpstr>DE-PBS Cadre Meeting</vt:lpstr>
      <vt:lpstr>PowerPoint Presentation</vt:lpstr>
      <vt:lpstr>Meet our Team! DE-PBS Project </vt:lpstr>
      <vt:lpstr>Meet our Team! Full-Time Staff &amp; Coaches </vt:lpstr>
      <vt:lpstr>Meet our Team! Part-Time Coaches </vt:lpstr>
      <vt:lpstr>Meet our Team! Graduate Assistants</vt:lpstr>
      <vt:lpstr>PowerPoint Presentation</vt:lpstr>
      <vt:lpstr>Today’s Agenda Topics</vt:lpstr>
      <vt:lpstr>Cadre Purpose </vt:lpstr>
      <vt:lpstr>DE-MTSS Framework </vt:lpstr>
      <vt:lpstr>Multi-Tiered System of Support</vt:lpstr>
      <vt:lpstr>Framework and Practices</vt:lpstr>
      <vt:lpstr>DE-PBS Phase Recognition</vt:lpstr>
      <vt:lpstr>2021-22 SY Phase Recognition Recipients </vt:lpstr>
      <vt:lpstr>2021-22 SY Phase Recognition Recipients</vt:lpstr>
      <vt:lpstr>2021-22 SY Phase Recognition Recipients</vt:lpstr>
      <vt:lpstr>2021-22 SY Phase Recognition Recipients </vt:lpstr>
      <vt:lpstr>2020-21 SY Phase Recognition Public Notices</vt:lpstr>
      <vt:lpstr>Recognition Engagement Reflection </vt:lpstr>
      <vt:lpstr>Coaching Resources and Starting off the School Year </vt:lpstr>
      <vt:lpstr> Visit Cadre Corner</vt:lpstr>
      <vt:lpstr>Coaching Guidance Calendar </vt:lpstr>
      <vt:lpstr>Supporting your school teams </vt:lpstr>
      <vt:lpstr>Data &amp;  Related Supports </vt:lpstr>
      <vt:lpstr>DDOE Update - Discipline Data  </vt:lpstr>
      <vt:lpstr>Data Trends  </vt:lpstr>
      <vt:lpstr>PowerPoint Presentation</vt:lpstr>
      <vt:lpstr>Discipline Data Reporting Tool (DDRT)</vt:lpstr>
      <vt:lpstr>DE School Climate Survey (DSCS) Data Updates</vt:lpstr>
      <vt:lpstr>Professional Learning</vt:lpstr>
      <vt:lpstr>Tier 1 Professional Learning  </vt:lpstr>
      <vt:lpstr>Tier 2 Networking</vt:lpstr>
      <vt:lpstr>Tier 3 Networking</vt:lpstr>
      <vt:lpstr>Universal Screening Process</vt:lpstr>
      <vt:lpstr>Building Strong Team-Based Leadership Module</vt:lpstr>
      <vt:lpstr>PL Resource: DE-MTSS </vt:lpstr>
      <vt:lpstr>2023 Whole Child CoP Opportunity</vt:lpstr>
      <vt:lpstr>Resource Spotlights</vt:lpstr>
      <vt:lpstr>The Hexagon: A tool to help you align initiatives and interventions your organizational focus and control from National Implementation Research Network</vt:lpstr>
      <vt:lpstr>The Hexagon: An Exploration Tool </vt:lpstr>
      <vt:lpstr>Considering New PL?</vt:lpstr>
      <vt:lpstr>Strategies for De-escalating Student Behavior in the Classroom</vt:lpstr>
      <vt:lpstr>Overview: Phases of de-escalation w/example strategies</vt:lpstr>
      <vt:lpstr>PowerPoint Presentation</vt:lpstr>
      <vt:lpstr>De-escalation and Equity</vt:lpstr>
      <vt:lpstr>PBIS Apps Podcast</vt:lpstr>
      <vt:lpstr>2022 DDOE Equity Summit </vt:lpstr>
      <vt:lpstr>Resource Reminder</vt:lpstr>
      <vt:lpstr>22-23 Equity Committee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DE-PBS Cadre Meeting</dc:title>
  <cp:lastModifiedBy>Consiglio, Emily</cp:lastModifiedBy>
  <cp:revision>1</cp:revision>
  <dcterms:modified xsi:type="dcterms:W3CDTF">2022-10-20T13:02:10Z</dcterms:modified>
</cp:coreProperties>
</file>