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Economica" panose="020B0604020202020204" charset="0"/>
      <p:regular r:id="rId35"/>
      <p:bold r:id="rId36"/>
      <p:italic r:id="rId37"/>
      <p:boldItalic r:id="rId38"/>
    </p:embeddedFont>
    <p:embeddedFont>
      <p:font typeface="Merriweather" panose="00000500000000000000" pitchFamily="2" charset="0"/>
      <p:regular r:id="rId39"/>
      <p:bold r:id="rId40"/>
      <p:italic r:id="rId41"/>
      <p:boldItalic r:id="rId42"/>
    </p:embeddedFont>
    <p:embeddedFont>
      <p:font typeface="Open Sans" panose="020B0606030504020204" pitchFamily="34" charset="0"/>
      <p:regular r:id="rId43"/>
      <p:bold r:id="rId44"/>
      <p:italic r:id="rId45"/>
      <p:boldItalic r:id="rId46"/>
    </p:embeddedFont>
    <p:embeddedFont>
      <p:font typeface="PT Sans Narrow" panose="020B0506020203020204" pitchFamily="34" charset="0"/>
      <p:regular r:id="rId47"/>
      <p:bold r:id="rId48"/>
    </p:embeddedFont>
    <p:embeddedFont>
      <p:font typeface="Roboto" panose="02000000000000000000" pitchFamily="2" charset="0"/>
      <p:regular r:id="rId49"/>
      <p:bold r:id="rId50"/>
      <p:italic r:id="rId51"/>
      <p:boldItalic r:id="rId52"/>
    </p:embeddedFont>
    <p:embeddedFont>
      <p:font typeface="Roboto Medium" panose="02000000000000000000" pitchFamily="2" charset="0"/>
      <p:regular r:id="rId53"/>
      <p:bold r:id="rId54"/>
      <p:italic r:id="rId55"/>
      <p:boldItalic r:id="rId56"/>
    </p:embeddedFont>
    <p:embeddedFont>
      <p:font typeface="Roboto Thin" panose="02000000000000000000" pitchFamily="2"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C31E5A-5E8A-4BA3-9E28-AB0929B3052B}">
  <a:tblStyle styleId="{5BC31E5A-5E8A-4BA3-9E28-AB0929B3052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880"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font" Target="fonts/font25.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8" Type="http://schemas.openxmlformats.org/officeDocument/2006/relationships/font" Target="fonts/font28.fntdata"/><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font" Target="fonts/font26.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2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59" Type="http://schemas.openxmlformats.org/officeDocument/2006/relationships/font" Target="fonts/font29.fntdata"/><Relationship Id="rId20" Type="http://schemas.openxmlformats.org/officeDocument/2006/relationships/slide" Target="slides/slide18.xml"/><Relationship Id="rId41" Type="http://schemas.openxmlformats.org/officeDocument/2006/relationships/font" Target="fonts/font11.fntdata"/><Relationship Id="rId54" Type="http://schemas.openxmlformats.org/officeDocument/2006/relationships/font" Target="fonts/font24.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font" Target="fonts/font27.fntdata"/><Relationship Id="rId10" Type="http://schemas.openxmlformats.org/officeDocument/2006/relationships/slide" Target="slides/slide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60" Type="http://schemas.openxmlformats.org/officeDocument/2006/relationships/font" Target="fonts/font30.fntdata"/><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pbis.org/resource/supporting-and-responding-to-behavior-evidence-based-classroom-strategies-for-teacher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delawarepbs.org/"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delawarepbs.org/cadre-networking-meetings/" TargetMode="External"/><Relationship Id="rId4" Type="http://schemas.openxmlformats.org/officeDocument/2006/relationships/hyperlink" Target="http://www.doe.k12.de.u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delawarepbs.org/building-habits-of-effective-classroom-practice/"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elaware.ca1.qualtrics.com/jfe/form/SV_aUYHeDUVp4db99I"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bis.org/resource/supporting-and-responding-to-behavior-evidence-based-classroom-strategies-for-teacher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t>
            </a:r>
            <a:endParaRPr/>
          </a:p>
          <a:p>
            <a:pPr marL="0" lvl="0" indent="0" algn="l" rtl="0">
              <a:spcBef>
                <a:spcPts val="0"/>
              </a:spcBef>
              <a:spcAft>
                <a:spcPts val="0"/>
              </a:spcAft>
              <a:buNone/>
            </a:pPr>
            <a:endParaRPr/>
          </a:p>
          <a:p>
            <a:pPr marL="0" lvl="0" indent="0" algn="l" rtl="0">
              <a:spcBef>
                <a:spcPts val="0"/>
              </a:spcBef>
              <a:spcAft>
                <a:spcPts val="0"/>
              </a:spcAft>
              <a:buNone/>
            </a:pPr>
            <a:r>
              <a:rPr lang="en"/>
              <a:t>Welcome &amp; Intro of team</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8dbf3d5d1c_0_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8dbf3d5d1c_0_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Big picture of guide - this is the </a:t>
            </a:r>
            <a:r>
              <a:rPr lang="en" sz="1350">
                <a:solidFill>
                  <a:schemeClr val="dk1"/>
                </a:solidFill>
              </a:rPr>
              <a:t>Steps to Support and Respond to Students’ SEB Needs (Figure 2) is a graphic</a:t>
            </a:r>
            <a:endParaRPr sz="1350">
              <a:solidFill>
                <a:schemeClr val="dk1"/>
              </a:solidFill>
            </a:endParaRPr>
          </a:p>
          <a:p>
            <a:pPr marL="0" lvl="0" indent="0" algn="l" rtl="0">
              <a:spcBef>
                <a:spcPts val="0"/>
              </a:spcBef>
              <a:spcAft>
                <a:spcPts val="0"/>
              </a:spcAft>
              <a:buClr>
                <a:schemeClr val="dk1"/>
              </a:buClr>
              <a:buSzPts val="1100"/>
              <a:buFont typeface="Arial"/>
              <a:buNone/>
            </a:pPr>
            <a:r>
              <a:rPr lang="en" sz="1350">
                <a:solidFill>
                  <a:schemeClr val="dk1"/>
                </a:solidFill>
              </a:rPr>
              <a:t>organizer to guide the implementation of the practices and provides hyperlinks to tables that</a:t>
            </a:r>
            <a:endParaRPr sz="1350">
              <a:solidFill>
                <a:schemeClr val="dk1"/>
              </a:solidFill>
            </a:endParaRPr>
          </a:p>
          <a:p>
            <a:pPr marL="0" lvl="0" indent="0" algn="l" rtl="0">
              <a:spcBef>
                <a:spcPts val="0"/>
              </a:spcBef>
              <a:spcAft>
                <a:spcPts val="0"/>
              </a:spcAft>
              <a:buClr>
                <a:schemeClr val="dk1"/>
              </a:buClr>
              <a:buSzPts val="1100"/>
              <a:buFont typeface="Arial"/>
              <a:buNone/>
            </a:pPr>
            <a:r>
              <a:rPr lang="en" sz="1350">
                <a:solidFill>
                  <a:schemeClr val="dk1"/>
                </a:solidFill>
              </a:rPr>
              <a:t>describe each practice. Page - 10</a:t>
            </a:r>
            <a:endParaRPr/>
          </a:p>
          <a:p>
            <a:pPr marL="0" lvl="0" indent="0" algn="l" rtl="0">
              <a:spcBef>
                <a:spcPts val="0"/>
              </a:spcBef>
              <a:spcAft>
                <a:spcPts val="0"/>
              </a:spcAft>
              <a:buNone/>
            </a:pPr>
            <a:endParaRPr/>
          </a:p>
          <a:p>
            <a:pPr marL="0" lvl="0" indent="0" algn="l" rtl="0">
              <a:spcBef>
                <a:spcPts val="0"/>
              </a:spcBef>
              <a:spcAft>
                <a:spcPts val="0"/>
              </a:spcAft>
              <a:buNone/>
            </a:pPr>
            <a:r>
              <a:rPr lang="en"/>
              <a:t>Note hyperlinks throughout that will jump to that section of the guide when engaging in the online version </a:t>
            </a:r>
            <a:endParaRPr/>
          </a:p>
          <a:p>
            <a:pPr marL="0" lvl="0" indent="0" algn="l" rtl="0">
              <a:spcBef>
                <a:spcPts val="0"/>
              </a:spcBef>
              <a:spcAft>
                <a:spcPts val="0"/>
              </a:spcAft>
              <a:buNone/>
            </a:pPr>
            <a:endParaRPr/>
          </a:p>
          <a:p>
            <a:pPr marL="0" lvl="0" indent="0" algn="l" rtl="0">
              <a:spcBef>
                <a:spcPts val="0"/>
              </a:spcBef>
              <a:spcAft>
                <a:spcPts val="0"/>
              </a:spcAft>
              <a:buNone/>
            </a:pPr>
            <a:r>
              <a:rPr lang="en"/>
              <a:t>Bubble adds w. click</a:t>
            </a:r>
            <a:endParaRPr/>
          </a:p>
          <a:p>
            <a:pPr marL="0" lvl="0" indent="0" algn="l" rtl="0">
              <a:spcBef>
                <a:spcPts val="0"/>
              </a:spcBef>
              <a:spcAft>
                <a:spcPts val="0"/>
              </a:spcAft>
              <a:buNone/>
            </a:pPr>
            <a:r>
              <a:rPr lang="en"/>
              <a:t>Dissect 1 area to show structure of info/resources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8b72c0b9d8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8b72c0b9d8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Sarah / Debby </a:t>
            </a:r>
            <a:endParaRPr/>
          </a:p>
          <a:p>
            <a:pPr marL="0" lvl="0" indent="0" algn="l" rtl="0">
              <a:spcBef>
                <a:spcPts val="0"/>
              </a:spcBef>
              <a:spcAft>
                <a:spcPts val="0"/>
              </a:spcAft>
              <a:buNone/>
            </a:pPr>
            <a:endParaRPr/>
          </a:p>
          <a:p>
            <a:pPr marL="0" lvl="0" indent="0" algn="l" rtl="0">
              <a:spcBef>
                <a:spcPts val="0"/>
              </a:spcBef>
              <a:spcAft>
                <a:spcPts val="0"/>
              </a:spcAft>
              <a:buNone/>
            </a:pPr>
            <a:r>
              <a:rPr lang="en" i="1"/>
              <a:t>Sarah - orientation &amp; click to add prompt bubble </a:t>
            </a:r>
            <a:endParaRPr i="1"/>
          </a:p>
          <a:p>
            <a:pPr marL="0" lvl="0" indent="0" algn="l" rtl="0">
              <a:spcBef>
                <a:spcPts val="0"/>
              </a:spcBef>
              <a:spcAft>
                <a:spcPts val="0"/>
              </a:spcAft>
              <a:buNone/>
            </a:pPr>
            <a:r>
              <a:rPr lang="en"/>
              <a:t>Column 1 then has a table devoted to each core practice including 1.1 - 1.5</a:t>
            </a:r>
            <a:endParaRPr/>
          </a:p>
          <a:p>
            <a:pPr marL="0" lvl="0" indent="0" algn="l" rtl="0">
              <a:spcBef>
                <a:spcPts val="0"/>
              </a:spcBef>
              <a:spcAft>
                <a:spcPts val="0"/>
              </a:spcAft>
              <a:buNone/>
            </a:pPr>
            <a:endParaRPr/>
          </a:p>
          <a:p>
            <a:pPr marL="0" lvl="0" indent="0" algn="l" rtl="0">
              <a:spcBef>
                <a:spcPts val="0"/>
              </a:spcBef>
              <a:spcAft>
                <a:spcPts val="0"/>
              </a:spcAft>
              <a:buNone/>
            </a:pPr>
            <a:r>
              <a:rPr lang="en"/>
              <a:t>Debby</a:t>
            </a:r>
            <a:endParaRPr/>
          </a:p>
          <a:p>
            <a:pPr marL="0" lvl="0" indent="0" algn="l" rtl="0">
              <a:spcBef>
                <a:spcPts val="0"/>
              </a:spcBef>
              <a:spcAft>
                <a:spcPts val="0"/>
              </a:spcAft>
              <a:buNone/>
            </a:pPr>
            <a:r>
              <a:rPr lang="en"/>
              <a:t>As you look at these &amp; broad descriptions, </a:t>
            </a:r>
            <a:endParaRPr/>
          </a:p>
          <a:p>
            <a:pPr marL="0" lvl="0" indent="0" algn="l" rtl="0">
              <a:spcBef>
                <a:spcPts val="0"/>
              </a:spcBef>
              <a:spcAft>
                <a:spcPts val="0"/>
              </a:spcAft>
              <a:buNone/>
            </a:pPr>
            <a:r>
              <a:rPr lang="en" sz="1200" b="1"/>
              <a:t>Which of these do you feel confident in using and or supporting the use of?  Which do you feel less confident about in your role ?  </a:t>
            </a:r>
            <a:endParaRPr sz="1200" b="1"/>
          </a:p>
          <a:p>
            <a:pPr marL="0" lvl="0" indent="0" algn="l" rtl="0">
              <a:spcBef>
                <a:spcPts val="0"/>
              </a:spcBef>
              <a:spcAft>
                <a:spcPts val="0"/>
              </a:spcAft>
              <a:buNone/>
            </a:pPr>
            <a:endParaRPr sz="1200" b="1"/>
          </a:p>
          <a:p>
            <a:pPr marL="0" lvl="0" indent="0" algn="l" rtl="0">
              <a:spcBef>
                <a:spcPts val="0"/>
              </a:spcBef>
              <a:spcAft>
                <a:spcPts val="0"/>
              </a:spcAft>
              <a:buNone/>
            </a:pPr>
            <a:r>
              <a:rPr lang="en" sz="1200" b="1"/>
              <a:t>Idea: </a:t>
            </a:r>
            <a:endParaRPr sz="1200" b="1"/>
          </a:p>
          <a:p>
            <a:pPr marL="0" lvl="0" indent="0" algn="l" rtl="0">
              <a:spcBef>
                <a:spcPts val="0"/>
              </a:spcBef>
              <a:spcAft>
                <a:spcPts val="0"/>
              </a:spcAft>
              <a:buNone/>
            </a:pPr>
            <a:r>
              <a:rPr lang="en" sz="1200" b="1"/>
              <a:t>Put number in chat</a:t>
            </a:r>
            <a:endParaRPr sz="1200" b="1"/>
          </a:p>
          <a:p>
            <a:pPr marL="0" lvl="0" indent="0" algn="l" rtl="0">
              <a:spcBef>
                <a:spcPts val="0"/>
              </a:spcBef>
              <a:spcAft>
                <a:spcPts val="0"/>
              </a:spcAft>
              <a:buNone/>
            </a:pPr>
            <a:endParaRPr/>
          </a:p>
          <a:p>
            <a:pPr marL="0" lvl="0" indent="0" algn="l" rtl="0">
              <a:spcBef>
                <a:spcPts val="0"/>
              </a:spcBef>
              <a:spcAft>
                <a:spcPts val="0"/>
              </a:spcAft>
              <a:buNone/>
            </a:pPr>
            <a:r>
              <a:rPr lang="en"/>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8f7dd76bfb_3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8f7dd76bfb_3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Sarah </a:t>
            </a:r>
            <a:endParaRPr/>
          </a:p>
          <a:p>
            <a:pPr marL="0" lvl="0" indent="0" algn="l" rtl="0">
              <a:spcBef>
                <a:spcPts val="0"/>
              </a:spcBef>
              <a:spcAft>
                <a:spcPts val="0"/>
              </a:spcAft>
              <a:buNone/>
            </a:pPr>
            <a:endParaRPr/>
          </a:p>
          <a:p>
            <a:pPr marL="0" lvl="0" indent="0" algn="l" rtl="0">
              <a:spcBef>
                <a:spcPts val="0"/>
              </a:spcBef>
              <a:spcAft>
                <a:spcPts val="0"/>
              </a:spcAft>
              <a:buNone/>
            </a:pPr>
            <a:r>
              <a:rPr lang="en"/>
              <a:t>To continue our understanding of the guide’s structure, here’s a closer look at these 5 practices </a:t>
            </a:r>
            <a:endParaRPr/>
          </a:p>
          <a:p>
            <a:pPr marL="0" lvl="0" indent="0" algn="l" rtl="0">
              <a:spcBef>
                <a:spcPts val="0"/>
              </a:spcBef>
              <a:spcAft>
                <a:spcPts val="0"/>
              </a:spcAft>
              <a:buNone/>
            </a:pPr>
            <a:r>
              <a:rPr lang="en"/>
              <a:t>Column 1 then has a content/resource table devoted to each core practice </a:t>
            </a:r>
            <a:endParaRPr/>
          </a:p>
          <a:p>
            <a:pPr marL="0" lvl="0" indent="0" algn="l" rtl="0">
              <a:spcBef>
                <a:spcPts val="0"/>
              </a:spcBef>
              <a:spcAft>
                <a:spcPts val="0"/>
              </a:spcAft>
              <a:buNone/>
            </a:pPr>
            <a:endParaRPr/>
          </a:p>
          <a:p>
            <a:pPr marL="0" lvl="0" indent="0" algn="l" rtl="0">
              <a:spcBef>
                <a:spcPts val="0"/>
              </a:spcBef>
              <a:spcAft>
                <a:spcPts val="0"/>
              </a:spcAft>
              <a:buNone/>
            </a:pPr>
            <a:endParaRPr sz="1200" b="1"/>
          </a:p>
          <a:p>
            <a:pPr marL="0" lvl="0" indent="0" algn="l" rtl="0">
              <a:spcBef>
                <a:spcPts val="0"/>
              </a:spcBef>
              <a:spcAft>
                <a:spcPts val="0"/>
              </a:spcAft>
              <a:buNone/>
            </a:pPr>
            <a:endParaRPr/>
          </a:p>
          <a:p>
            <a:pPr marL="0" lvl="0" indent="0" algn="l" rtl="0">
              <a:spcBef>
                <a:spcPts val="0"/>
              </a:spcBef>
              <a:spcAft>
                <a:spcPts val="0"/>
              </a:spcAft>
              <a:buNone/>
            </a:pPr>
            <a:r>
              <a:rPr lang="en"/>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8dbf3d5d1c_0_7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8dbf3d5d1c_0_7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The tables per practice and strategy include the following information: </a:t>
            </a:r>
            <a:endParaRPr/>
          </a:p>
          <a:p>
            <a:pPr marL="0" lvl="0" indent="0" algn="l" rtl="0">
              <a:spcBef>
                <a:spcPts val="0"/>
              </a:spcBef>
              <a:spcAft>
                <a:spcPts val="0"/>
              </a:spcAft>
              <a:buNone/>
            </a:pPr>
            <a:r>
              <a:rPr lang="en"/>
              <a:t>Critical components/features, differentiated examples &amp; non-examples and resources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8dbf3d5d1c_0_7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18dbf3d5d1c_0_7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Messy on a slide, but sharing to show structure per practice &amp; note of hyperlinks included throughout to extend learning </a:t>
            </a:r>
            <a:endParaRPr/>
          </a:p>
          <a:p>
            <a:pPr marL="0" lvl="0" indent="0" algn="l" rtl="0">
              <a:spcBef>
                <a:spcPts val="0"/>
              </a:spcBef>
              <a:spcAft>
                <a:spcPts val="0"/>
              </a:spcAft>
              <a:buNone/>
            </a:pPr>
            <a:endParaRPr/>
          </a:p>
          <a:p>
            <a:pPr marL="0" lvl="0" indent="0" algn="l" rtl="0">
              <a:spcBef>
                <a:spcPts val="0"/>
              </a:spcBef>
              <a:spcAft>
                <a:spcPts val="0"/>
              </a:spcAft>
              <a:buNone/>
            </a:pPr>
            <a:r>
              <a:rPr lang="en"/>
              <a:t>If you haven’t yet opened the guide to have on hand to reference, please open. </a:t>
            </a:r>
            <a:endParaRPr/>
          </a:p>
          <a:p>
            <a:pPr marL="0" lvl="0" indent="0" algn="l" rtl="0">
              <a:spcBef>
                <a:spcPts val="0"/>
              </a:spcBef>
              <a:spcAft>
                <a:spcPts val="0"/>
              </a:spcAft>
              <a:buClr>
                <a:schemeClr val="dk1"/>
              </a:buClr>
              <a:buSzPts val="1100"/>
              <a:buFont typeface="Arial"/>
              <a:buNone/>
            </a:pPr>
            <a:r>
              <a:rPr lang="en" sz="1200" u="sng">
                <a:solidFill>
                  <a:schemeClr val="hlink"/>
                </a:solidFill>
                <a:hlinkClick r:id="rId3"/>
              </a:rPr>
              <a:t>https://www.pbis.org/resource/supporting-and-responding-to-behavior-evidence-based-classroom-strategies-for-teachers</a:t>
            </a:r>
            <a:r>
              <a:rPr lang="en" sz="1200">
                <a:solidFill>
                  <a:schemeClr val="dk1"/>
                </a:solidFill>
              </a:rPr>
              <a:t> </a:t>
            </a:r>
            <a:endParaRPr sz="1200">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8dbf3d5d1c_0_4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8dbf3d5d1c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Debby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Only explore “Create positive teaching &amp; learning environments” practices at this time</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At this time - Want to offer time to pause, explore and reflect </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Reflection prompts/questions to consider and guide your exploration</a:t>
            </a:r>
            <a:endParaRPr sz="1200">
              <a:solidFill>
                <a:schemeClr val="dk1"/>
              </a:solidFill>
              <a:latin typeface="Open Sans"/>
              <a:ea typeface="Open Sans"/>
              <a:cs typeface="Open Sans"/>
              <a:sym typeface="Open Sans"/>
            </a:endParaRPr>
          </a:p>
          <a:p>
            <a:pPr marL="457200" lvl="0" indent="0" algn="l" rtl="0">
              <a:spcBef>
                <a:spcPts val="1200"/>
              </a:spcBef>
              <a:spcAft>
                <a:spcPts val="0"/>
              </a:spcAft>
              <a:buClr>
                <a:schemeClr val="dk1"/>
              </a:buClr>
              <a:buSzPts val="1100"/>
              <a:buFont typeface="Arial"/>
              <a:buNone/>
            </a:pPr>
            <a:r>
              <a:rPr lang="en" sz="1200">
                <a:solidFill>
                  <a:schemeClr val="dk1"/>
                </a:solidFill>
              </a:rPr>
              <a:t>Based on areas of concern identified, what do you think would be most impactful to supporting/responding to that challenge?  </a:t>
            </a:r>
            <a:endParaRPr sz="1200">
              <a:solidFill>
                <a:schemeClr val="dk1"/>
              </a:solidFill>
            </a:endParaRPr>
          </a:p>
          <a:p>
            <a:pPr marL="457200" lvl="0" indent="0" algn="l" rtl="0">
              <a:spcBef>
                <a:spcPts val="0"/>
              </a:spcBef>
              <a:spcAft>
                <a:spcPts val="0"/>
              </a:spcAft>
              <a:buClr>
                <a:schemeClr val="dk1"/>
              </a:buClr>
              <a:buSzPts val="1100"/>
              <a:buFont typeface="Arial"/>
              <a:buNone/>
            </a:pPr>
            <a:r>
              <a:rPr lang="en" sz="1200">
                <a:solidFill>
                  <a:schemeClr val="dk1"/>
                </a:solidFill>
              </a:rPr>
              <a:t>and/or </a:t>
            </a:r>
            <a:endParaRPr sz="1200">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Which are you less confident? </a:t>
            </a:r>
            <a:endParaRPr sz="1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latin typeface="Open Sans"/>
              <a:ea typeface="Open Sans"/>
              <a:cs typeface="Open Sans"/>
              <a:sym typeface="Open Sans"/>
            </a:endParaRPr>
          </a:p>
          <a:p>
            <a:pPr marL="0" lvl="0" indent="0" algn="l" rtl="0">
              <a:lnSpc>
                <a:spcPct val="115000"/>
              </a:lnSpc>
              <a:spcBef>
                <a:spcPts val="1200"/>
              </a:spcBef>
              <a:spcAft>
                <a:spcPts val="0"/>
              </a:spcAft>
              <a:buClr>
                <a:schemeClr val="dk1"/>
              </a:buClr>
              <a:buSzPts val="1100"/>
              <a:buFont typeface="Arial"/>
              <a:buNone/>
            </a:pPr>
            <a:r>
              <a:rPr lang="en" sz="1800">
                <a:solidFill>
                  <a:schemeClr val="dk1"/>
                </a:solidFill>
                <a:latin typeface="Open Sans"/>
                <a:ea typeface="Open Sans"/>
                <a:cs typeface="Open Sans"/>
                <a:sym typeface="Open Sans"/>
              </a:rPr>
              <a:t>Indiv Time - 8 min</a:t>
            </a:r>
            <a:endParaRPr sz="1800">
              <a:solidFill>
                <a:schemeClr val="dk1"/>
              </a:solidFill>
              <a:latin typeface="Open Sans"/>
              <a:ea typeface="Open Sans"/>
              <a:cs typeface="Open Sans"/>
              <a:sym typeface="Open Sans"/>
            </a:endParaRPr>
          </a:p>
          <a:p>
            <a:pPr marL="0" lvl="0" indent="0" algn="l" rtl="0">
              <a:lnSpc>
                <a:spcPct val="115000"/>
              </a:lnSpc>
              <a:spcBef>
                <a:spcPts val="1200"/>
              </a:spcBef>
              <a:spcAft>
                <a:spcPts val="1200"/>
              </a:spcAft>
              <a:buClr>
                <a:schemeClr val="dk1"/>
              </a:buClr>
              <a:buSzPts val="1100"/>
              <a:buFont typeface="Arial"/>
              <a:buNone/>
            </a:pPr>
            <a:r>
              <a:rPr lang="en" sz="1800">
                <a:solidFill>
                  <a:schemeClr val="dk1"/>
                </a:solidFill>
                <a:latin typeface="Open Sans"/>
                <a:ea typeface="Open Sans"/>
                <a:cs typeface="Open Sans"/>
                <a:sym typeface="Open Sans"/>
              </a:rPr>
              <a:t>Discussion/sharing - 5-8</a:t>
            </a:r>
            <a:endParaRPr sz="12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9009a50b80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19009a50b8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Debby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Only explore “Create positive teaching &amp; learning environments” practices at this time</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At this time - Want to offer time to pause, explore and reflect </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Reflection prompts/questions to consider and guide your exploration</a:t>
            </a:r>
            <a:endParaRPr sz="1200">
              <a:solidFill>
                <a:schemeClr val="dk1"/>
              </a:solidFill>
              <a:latin typeface="Open Sans"/>
              <a:ea typeface="Open Sans"/>
              <a:cs typeface="Open Sans"/>
              <a:sym typeface="Open Sans"/>
            </a:endParaRPr>
          </a:p>
          <a:p>
            <a:pPr marL="457200" lvl="0" indent="0" algn="l" rtl="0">
              <a:spcBef>
                <a:spcPts val="1200"/>
              </a:spcBef>
              <a:spcAft>
                <a:spcPts val="0"/>
              </a:spcAft>
              <a:buClr>
                <a:schemeClr val="dk1"/>
              </a:buClr>
              <a:buSzPts val="1100"/>
              <a:buFont typeface="Arial"/>
              <a:buNone/>
            </a:pPr>
            <a:r>
              <a:rPr lang="en" sz="1200">
                <a:solidFill>
                  <a:schemeClr val="dk1"/>
                </a:solidFill>
              </a:rPr>
              <a:t>Based on areas of concern identified, what do you think would be most impactful to supporting/responding to that challenge?  </a:t>
            </a:r>
            <a:endParaRPr sz="1200">
              <a:solidFill>
                <a:schemeClr val="dk1"/>
              </a:solidFill>
            </a:endParaRPr>
          </a:p>
          <a:p>
            <a:pPr marL="457200" lvl="0" indent="0" algn="l" rtl="0">
              <a:spcBef>
                <a:spcPts val="0"/>
              </a:spcBef>
              <a:spcAft>
                <a:spcPts val="0"/>
              </a:spcAft>
              <a:buClr>
                <a:schemeClr val="dk1"/>
              </a:buClr>
              <a:buSzPts val="1100"/>
              <a:buFont typeface="Arial"/>
              <a:buNone/>
            </a:pPr>
            <a:r>
              <a:rPr lang="en" sz="1200">
                <a:solidFill>
                  <a:schemeClr val="dk1"/>
                </a:solidFill>
              </a:rPr>
              <a:t>and/or </a:t>
            </a:r>
            <a:endParaRPr sz="1200">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Which are you less confident? </a:t>
            </a:r>
            <a:endParaRPr sz="1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latin typeface="Open Sans"/>
              <a:ea typeface="Open Sans"/>
              <a:cs typeface="Open Sans"/>
              <a:sym typeface="Open Sans"/>
            </a:endParaRPr>
          </a:p>
          <a:p>
            <a:pPr marL="0" lvl="0" indent="0" algn="l" rtl="0">
              <a:lnSpc>
                <a:spcPct val="115000"/>
              </a:lnSpc>
              <a:spcBef>
                <a:spcPts val="1200"/>
              </a:spcBef>
              <a:spcAft>
                <a:spcPts val="0"/>
              </a:spcAft>
              <a:buClr>
                <a:schemeClr val="dk1"/>
              </a:buClr>
              <a:buSzPts val="1100"/>
              <a:buFont typeface="Arial"/>
              <a:buNone/>
            </a:pPr>
            <a:r>
              <a:rPr lang="en" sz="1800">
                <a:solidFill>
                  <a:schemeClr val="dk1"/>
                </a:solidFill>
                <a:latin typeface="Open Sans"/>
                <a:ea typeface="Open Sans"/>
                <a:cs typeface="Open Sans"/>
                <a:sym typeface="Open Sans"/>
              </a:rPr>
              <a:t>Indiv Time - 8 min</a:t>
            </a:r>
            <a:endParaRPr sz="1800">
              <a:solidFill>
                <a:schemeClr val="dk1"/>
              </a:solidFill>
              <a:latin typeface="Open Sans"/>
              <a:ea typeface="Open Sans"/>
              <a:cs typeface="Open Sans"/>
              <a:sym typeface="Open Sans"/>
            </a:endParaRPr>
          </a:p>
          <a:p>
            <a:pPr marL="0" lvl="0" indent="0" algn="l" rtl="0">
              <a:lnSpc>
                <a:spcPct val="115000"/>
              </a:lnSpc>
              <a:spcBef>
                <a:spcPts val="1200"/>
              </a:spcBef>
              <a:spcAft>
                <a:spcPts val="1200"/>
              </a:spcAft>
              <a:buClr>
                <a:schemeClr val="dk1"/>
              </a:buClr>
              <a:buSzPts val="1100"/>
              <a:buFont typeface="Arial"/>
              <a:buNone/>
            </a:pPr>
            <a:r>
              <a:rPr lang="en" sz="1800">
                <a:solidFill>
                  <a:schemeClr val="dk1"/>
                </a:solidFill>
                <a:latin typeface="Open Sans"/>
                <a:ea typeface="Open Sans"/>
                <a:cs typeface="Open Sans"/>
                <a:sym typeface="Open Sans"/>
              </a:rPr>
              <a:t>Discussion/sharing - 5-8</a:t>
            </a:r>
            <a:endParaRPr sz="120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8dbf3d5d1c_0_7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18dbf3d5d1c_0_7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Sarah</a:t>
            </a:r>
            <a:endParaRPr/>
          </a:p>
          <a:p>
            <a:pPr marL="0" lvl="0" indent="0" algn="l" rtl="0">
              <a:spcBef>
                <a:spcPts val="0"/>
              </a:spcBef>
              <a:spcAft>
                <a:spcPts val="0"/>
              </a:spcAft>
              <a:buNone/>
            </a:pPr>
            <a:r>
              <a:rPr lang="en"/>
              <a:t>As we continue in the guide, the next area of practices are ones that build on teh foundational practices under creating the positive classroom environment</a:t>
            </a:r>
            <a:endParaRPr/>
          </a:p>
          <a:p>
            <a:pPr marL="0" lvl="0" indent="0" algn="l" rtl="0">
              <a:spcBef>
                <a:spcPts val="0"/>
              </a:spcBef>
              <a:spcAft>
                <a:spcPts val="0"/>
              </a:spcAft>
              <a:buNone/>
            </a:pPr>
            <a:endParaRPr/>
          </a:p>
          <a:p>
            <a:pPr marL="0" lvl="0" indent="0" algn="l" rtl="0">
              <a:spcBef>
                <a:spcPts val="0"/>
              </a:spcBef>
              <a:spcAft>
                <a:spcPts val="0"/>
              </a:spcAft>
              <a:buNone/>
            </a:pPr>
            <a:r>
              <a:rPr lang="en"/>
              <a:t>For example 2.3 - we can’t prompt  &amp; watch for specific skills and routines that we haven’t yet taught to our learners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8dbf3d5d1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18dbf3d5d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When we think of the practices across table1 and 2, how will we know when they are in place? How will we know they are implemented consistently? </a:t>
            </a:r>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How can we in our roles support schools/teams/educators in data collection to monitor implementation of practices w/ fidelity and use the data to guide response?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8ce1392cf8_0_14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8ce1392cf8_0_1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Monitoring tools / build a culture of peer observation &amp; support</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8dbf3d5d1c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18dbf3d5d1c_0_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00">
                <a:latin typeface="Arial"/>
                <a:ea typeface="Arial"/>
                <a:cs typeface="Arial"/>
                <a:sym typeface="Arial"/>
              </a:rPr>
              <a:t>The DE-PBS project is an ongoing collaboration between the delaware department of education and the UD center for disabilities studies.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a:solidFill>
                  <a:schemeClr val="dk1"/>
                </a:solidFill>
              </a:rPr>
              <a:t>We as a DE project  are part of a national network of states working to support PBIS implementation</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Guided &amp; supported by the work of the Center on PBIS </a:t>
            </a:r>
            <a:endParaRPr/>
          </a:p>
          <a:p>
            <a:pPr marL="0" lvl="0" indent="0" algn="l" rtl="0">
              <a:lnSpc>
                <a:spcPct val="115000"/>
              </a:lnSpc>
              <a:spcBef>
                <a:spcPts val="0"/>
              </a:spcBef>
              <a:spcAft>
                <a:spcPts val="0"/>
              </a:spcAft>
              <a:buClr>
                <a:schemeClr val="dk1"/>
              </a:buClr>
              <a:buSzPts val="1100"/>
              <a:buFont typeface="Arial"/>
              <a:buNone/>
            </a:pPr>
            <a:endParaRPr sz="1100"/>
          </a:p>
          <a:p>
            <a:pPr marL="0" lvl="0" indent="0" algn="l" rtl="0">
              <a:lnSpc>
                <a:spcPct val="115000"/>
              </a:lnSpc>
              <a:spcBef>
                <a:spcPts val="0"/>
              </a:spcBef>
              <a:spcAft>
                <a:spcPts val="0"/>
              </a:spcAft>
              <a:buClr>
                <a:schemeClr val="dk1"/>
              </a:buClr>
              <a:buSzPts val="1100"/>
              <a:buFont typeface="Arial"/>
              <a:buNone/>
            </a:pPr>
            <a:r>
              <a:rPr lang="en" sz="1100"/>
              <a:t>The</a:t>
            </a:r>
            <a:r>
              <a:rPr lang="en" sz="1100">
                <a:uFill>
                  <a:noFill/>
                </a:uFill>
                <a:hlinkClick r:id="rId3"/>
              </a:rPr>
              <a:t> </a:t>
            </a:r>
            <a:r>
              <a:rPr lang="en" sz="1100" u="sng">
                <a:solidFill>
                  <a:schemeClr val="hlink"/>
                </a:solidFill>
                <a:hlinkClick r:id="rId3"/>
              </a:rPr>
              <a:t>DE-PBS Project</a:t>
            </a:r>
            <a:r>
              <a:rPr lang="en" sz="1100"/>
              <a:t> serves as a technical assistance center for the</a:t>
            </a:r>
            <a:r>
              <a:rPr lang="en" sz="1100">
                <a:uFill>
                  <a:noFill/>
                </a:uFill>
                <a:hlinkClick r:id="rId4"/>
              </a:rPr>
              <a:t> </a:t>
            </a:r>
            <a:r>
              <a:rPr lang="en" sz="1100" u="sng">
                <a:solidFill>
                  <a:schemeClr val="hlink"/>
                </a:solidFill>
                <a:hlinkClick r:id="rId4"/>
              </a:rPr>
              <a:t>Delaware Department of Education</a:t>
            </a:r>
            <a:r>
              <a:rPr lang="en" sz="1100"/>
              <a:t> to actualize the vision to create safe and caring learning environments that promote the social-emotional and academic development of all children.  The statewide initiative is designed to build the knowledge and skills of Delaware educators in the concepts and evidence-based practices of Positive Behavior Support (PBS) as a Multi-tiered System of Support (MTSS).</a:t>
            </a:r>
            <a:endParaRPr sz="1100"/>
          </a:p>
          <a:p>
            <a:pPr marL="0" lvl="0" indent="0" algn="l" rtl="0">
              <a:lnSpc>
                <a:spcPct val="115000"/>
              </a:lnSpc>
              <a:spcBef>
                <a:spcPts val="0"/>
              </a:spcBef>
              <a:spcAft>
                <a:spcPts val="0"/>
              </a:spcAft>
              <a:buClr>
                <a:schemeClr val="dk1"/>
              </a:buClr>
              <a:buSzPts val="1100"/>
              <a:buFont typeface="Arial"/>
              <a:buNone/>
            </a:pPr>
            <a:endParaRPr sz="1100"/>
          </a:p>
          <a:p>
            <a:pPr marL="0" lvl="0" indent="0" algn="l" rtl="0">
              <a:lnSpc>
                <a:spcPct val="115000"/>
              </a:lnSpc>
              <a:spcBef>
                <a:spcPts val="0"/>
              </a:spcBef>
              <a:spcAft>
                <a:spcPts val="0"/>
              </a:spcAft>
              <a:buClr>
                <a:schemeClr val="dk1"/>
              </a:buClr>
              <a:buSzPts val="1100"/>
              <a:buFont typeface="Arial"/>
              <a:buNone/>
            </a:pPr>
            <a:r>
              <a:rPr lang="en">
                <a:solidFill>
                  <a:schemeClr val="dk1"/>
                </a:solidFill>
              </a:rPr>
              <a:t>We welcome you to explore our Project’s website in general, but specifically all resources from this session can be found at this link:  </a:t>
            </a:r>
            <a:r>
              <a:rPr lang="en" u="sng">
                <a:solidFill>
                  <a:schemeClr val="hlink"/>
                </a:solidFill>
                <a:hlinkClick r:id="rId5"/>
              </a:rPr>
              <a:t>https://www.delawarepbs.org/cadre-networking-meetings/</a:t>
            </a:r>
            <a:r>
              <a:rPr lang="en">
                <a:solidFill>
                  <a:schemeClr val="dk1"/>
                </a:solidFill>
              </a:rPr>
              <a:t>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p:txBody>
      </p:sp>
      <p:sp>
        <p:nvSpPr>
          <p:cNvPr id="119" name="Google Shape;119;g18dbf3d5d1c_0_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18dbf3d5d1c_0_7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18dbf3d5d1c_0_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18f4833b3f6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18f4833b3f6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Debby</a:t>
            </a:r>
            <a:endParaRPr/>
          </a:p>
          <a:p>
            <a:pPr marL="0" lvl="0" indent="0" algn="l" rtl="0">
              <a:spcBef>
                <a:spcPts val="0"/>
              </a:spcBef>
              <a:spcAft>
                <a:spcPts val="0"/>
              </a:spcAft>
              <a:buNone/>
            </a:pPr>
            <a:endParaRPr sz="100"/>
          </a:p>
          <a:p>
            <a:pPr marL="0" lvl="0" indent="0" algn="l" rtl="0">
              <a:spcBef>
                <a:spcPts val="0"/>
              </a:spcBef>
              <a:spcAft>
                <a:spcPts val="0"/>
              </a:spcAft>
              <a:buClr>
                <a:schemeClr val="dk1"/>
              </a:buClr>
              <a:buSzPts val="1100"/>
              <a:buFont typeface="Arial"/>
              <a:buNone/>
            </a:pPr>
            <a:r>
              <a:rPr lang="en" sz="1400">
                <a:solidFill>
                  <a:schemeClr val="dk1"/>
                </a:solidFill>
                <a:latin typeface="Open Sans"/>
                <a:ea typeface="Open Sans"/>
                <a:cs typeface="Open Sans"/>
                <a:sym typeface="Open Sans"/>
              </a:rPr>
              <a:t>How will you support using data to inform action planning? </a:t>
            </a:r>
            <a:endParaRPr sz="1400">
              <a:solidFill>
                <a:schemeClr val="dk1"/>
              </a:solidFill>
              <a:latin typeface="Open Sans"/>
              <a:ea typeface="Open Sans"/>
              <a:cs typeface="Open Sans"/>
              <a:sym typeface="Open Sans"/>
            </a:endParaRPr>
          </a:p>
          <a:p>
            <a:pPr marL="0" lvl="0" indent="0" algn="l" rtl="0">
              <a:spcBef>
                <a:spcPts val="0"/>
              </a:spcBef>
              <a:spcAft>
                <a:spcPts val="0"/>
              </a:spcAft>
              <a:buNone/>
            </a:pPr>
            <a:endParaRPr sz="1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8dbf3d5d1c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18dbf3d5d1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Sarah </a:t>
            </a:r>
            <a:endParaRPr/>
          </a:p>
          <a:p>
            <a:pPr marL="0" lvl="0" indent="0" algn="l" rtl="0">
              <a:spcBef>
                <a:spcPts val="0"/>
              </a:spcBef>
              <a:spcAft>
                <a:spcPts val="0"/>
              </a:spcAft>
              <a:buNone/>
            </a:pPr>
            <a:endParaRPr/>
          </a:p>
          <a:p>
            <a:pPr marL="0" lvl="0" indent="0" algn="l" rtl="0">
              <a:spcBef>
                <a:spcPts val="0"/>
              </a:spcBef>
              <a:spcAft>
                <a:spcPts val="0"/>
              </a:spcAft>
              <a:buNone/>
            </a:pPr>
            <a:r>
              <a:rPr lang="en"/>
              <a:t>This guide provides a self-assessment tool aligned with the four areas to gauge current implementation of the classroom practices</a:t>
            </a:r>
            <a:endParaRPr/>
          </a:p>
          <a:p>
            <a:pPr marL="0" lvl="0" indent="0" algn="l" rtl="0">
              <a:spcBef>
                <a:spcPts val="0"/>
              </a:spcBef>
              <a:spcAft>
                <a:spcPts val="0"/>
              </a:spcAft>
              <a:buNone/>
            </a:pPr>
            <a:r>
              <a:rPr lang="en"/>
              <a:t>It prompts self review and reflection on whether a practice is fully, partially or not at all implemented</a:t>
            </a:r>
            <a:endParaRPr/>
          </a:p>
          <a:p>
            <a:pPr marL="0" lvl="0" indent="0" algn="l" rtl="0">
              <a:spcBef>
                <a:spcPts val="0"/>
              </a:spcBef>
              <a:spcAft>
                <a:spcPts val="0"/>
              </a:spcAft>
              <a:buNone/>
            </a:pPr>
            <a:r>
              <a:rPr lang="en"/>
              <a:t>Along with raing if this is a priority for the educators using low, medium, high ratings</a:t>
            </a:r>
            <a:endParaRPr/>
          </a:p>
          <a:p>
            <a:pPr marL="0" lvl="0" indent="0" algn="l" rtl="0">
              <a:spcBef>
                <a:spcPts val="0"/>
              </a:spcBef>
              <a:spcAft>
                <a:spcPts val="0"/>
              </a:spcAft>
              <a:buNone/>
            </a:pPr>
            <a:r>
              <a:rPr lang="en"/>
              <a:t>An accompanying action plan can then be used to support implementation of top 3 priorities with low implementation rates (partially or not al all)</a:t>
            </a:r>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8dbf3d5d1c_0_8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8dbf3d5d1c_0_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18dbf3d5d1c_0_8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18dbf3d5d1c_0_8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18dbf3d5d1c_0_8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18dbf3d5d1c_0_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Debby set up &amp; debrief</a:t>
            </a:r>
            <a:endParaRPr/>
          </a:p>
          <a:p>
            <a:pPr marL="0" lvl="0" indent="0" algn="l" rtl="0">
              <a:spcBef>
                <a:spcPts val="0"/>
              </a:spcBef>
              <a:spcAft>
                <a:spcPts val="0"/>
              </a:spcAft>
              <a:buNone/>
            </a:pPr>
            <a:endParaRPr/>
          </a:p>
          <a:p>
            <a:pPr marL="0" lvl="0" indent="0" algn="l" rtl="0">
              <a:spcBef>
                <a:spcPts val="0"/>
              </a:spcBef>
              <a:spcAft>
                <a:spcPts val="0"/>
              </a:spcAft>
              <a:buNone/>
            </a:pPr>
            <a:r>
              <a:rPr lang="en"/>
              <a:t>Thinking back on initial reflections when we started today. </a:t>
            </a:r>
            <a:endParaRPr/>
          </a:p>
          <a:p>
            <a:pPr marL="0" lvl="0" indent="0" algn="l" rtl="0">
              <a:spcBef>
                <a:spcPts val="0"/>
              </a:spcBef>
              <a:spcAft>
                <a:spcPts val="0"/>
              </a:spcAft>
              <a:buNone/>
            </a:pPr>
            <a:r>
              <a:rPr lang="en"/>
              <a:t>In small group / based on role, think how you can utilize this guide.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Still to determine -   2 district rooms, 2 school level room </a:t>
            </a:r>
            <a:endParaRPr/>
          </a:p>
          <a:p>
            <a:pPr marL="0" lvl="0" indent="0" algn="l" rtl="0">
              <a:spcBef>
                <a:spcPts val="0"/>
              </a:spcBef>
              <a:spcAft>
                <a:spcPts val="0"/>
              </a:spcAft>
              <a:buNone/>
            </a:pPr>
            <a:r>
              <a:rPr lang="en"/>
              <a:t>IF part of a team and would like a room to discuss, let us know </a:t>
            </a:r>
            <a:endParaRPr/>
          </a:p>
          <a:p>
            <a:pPr marL="0" lvl="0" indent="0" algn="l" rtl="0">
              <a:spcBef>
                <a:spcPts val="0"/>
              </a:spcBef>
              <a:spcAft>
                <a:spcPts val="0"/>
              </a:spcAft>
              <a:buNone/>
            </a:pPr>
            <a:endParaRPr/>
          </a:p>
          <a:p>
            <a:pPr marL="0" lvl="0" indent="0" algn="l" rtl="0">
              <a:spcBef>
                <a:spcPts val="0"/>
              </a:spcBef>
              <a:spcAft>
                <a:spcPts val="0"/>
              </a:spcAft>
              <a:buNone/>
            </a:pPr>
            <a:r>
              <a:rPr lang="en"/>
              <a:t>8-10 min discussion </a:t>
            </a:r>
            <a:endParaRPr/>
          </a:p>
          <a:p>
            <a:pPr marL="0" lvl="0" indent="0" algn="l" rtl="0">
              <a:spcBef>
                <a:spcPts val="0"/>
              </a:spcBef>
              <a:spcAft>
                <a:spcPts val="0"/>
              </a:spcAft>
              <a:buNone/>
            </a:pPr>
            <a:endParaRPr/>
          </a:p>
          <a:p>
            <a:pPr marL="0" lvl="0" indent="0" algn="l" rtl="0">
              <a:spcBef>
                <a:spcPts val="0"/>
              </a:spcBef>
              <a:spcAft>
                <a:spcPts val="0"/>
              </a:spcAft>
              <a:buNone/>
            </a:pPr>
            <a:r>
              <a:rPr lang="en"/>
              <a:t>Actions to share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18dbf3d5d1c_0_8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18dbf3d5d1c_0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Pbis.org - classroom </a:t>
            </a:r>
            <a:endParaRPr/>
          </a:p>
          <a:p>
            <a:pPr marL="0" lvl="0" indent="0" algn="l" rtl="0">
              <a:spcBef>
                <a:spcPts val="0"/>
              </a:spcBef>
              <a:spcAft>
                <a:spcPts val="0"/>
              </a:spcAft>
              <a:buNone/>
            </a:pPr>
            <a:r>
              <a:rPr lang="en"/>
              <a:t>Guide - across tiers</a:t>
            </a:r>
            <a:endParaRPr/>
          </a:p>
          <a:p>
            <a:pPr marL="0" lvl="0" indent="0" algn="l" rtl="0">
              <a:spcBef>
                <a:spcPts val="0"/>
              </a:spcBef>
              <a:spcAft>
                <a:spcPts val="0"/>
              </a:spcAft>
              <a:buNone/>
            </a:pPr>
            <a:r>
              <a:rPr lang="en"/>
              <a:t>Classroom 180</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Building Habits of Effective Classroom Practice</a:t>
            </a:r>
            <a:r>
              <a:rPr lang="en" u="sng">
                <a:solidFill>
                  <a:srgbClr val="FF0000"/>
                </a:solidFill>
                <a:hlinkClick r:id="rId3">
                  <a:extLst>
                    <a:ext uri="{A12FA001-AC4F-418D-AE19-62706E023703}">
                      <ahyp:hlinkClr xmlns:ahyp="http://schemas.microsoft.com/office/drawing/2018/hyperlinkcolor" val="tx"/>
                    </a:ext>
                  </a:extLst>
                </a:hlinkClick>
              </a:rPr>
              <a:t> </a:t>
            </a:r>
            <a:r>
              <a:rPr lang="en">
                <a:solidFill>
                  <a:srgbClr val="FF0000"/>
                </a:solidFill>
              </a:rPr>
              <a:t>  </a:t>
            </a:r>
            <a:r>
              <a:rPr lang="en">
                <a:solidFill>
                  <a:schemeClr val="dk1"/>
                </a:solidFill>
              </a:rPr>
              <a:t>– This virtual professional learning supports classroom teachers through building habits of effective classroom practice. During this professional learning, the DE PBS Project in conjunction with The Center on PBIS, provides information on three highly effective practices to start in your face-to-face, hybrid, or virtual classroom right away. The module explains habit development through the ABCs of behavior and how to apply the ABCs of behavior to educator habit development in classrooms. Information and resources about three simple, evidence based, and culturally relevant practices supportive of students’ social, emotional, behavioral, and academic growth will be discussed. Participants will be guided to develop a plan to build a habit of effective practice using one of the three suggested positive classroom practices.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8dbf3d5d1c_0_8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18dbf3d5d1c_0_8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u="sng">
                <a:solidFill>
                  <a:schemeClr val="hlink"/>
                </a:solidFill>
                <a:hlinkClick r:id="rId3"/>
              </a:rPr>
              <a:t>https://delaware.ca1.qualtrics.com/jfe/form/SV_aUYHeDUVp4db99I</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8dbf3d5d1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8dbf3d5d1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Sarah</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t>While we will share links throughout time today, we’ll also have them on our website.  Don’t feel you need to click and download right away during mtg.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8dbf3d5d1c_0_4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8dbf3d5d1c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Why do we have this networking opportunity together in general?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Why on this topic today?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Classroom PBIS is critical to students and school personnel success. When PBIS is implemented in the classroom, individual student outcomes improve.</a:t>
            </a:r>
            <a:r>
              <a:rPr lang="en" u="sng">
                <a:solidFill>
                  <a:schemeClr val="hlink"/>
                </a:solidFill>
                <a:hlinkClick r:id="rId3"/>
              </a:rPr>
              <a:t>[1]</a:t>
            </a:r>
            <a:r>
              <a:rPr lang="en">
                <a:solidFill>
                  <a:schemeClr val="dk1"/>
                </a:solidFill>
              </a:rPr>
              <a:t>  At the school-wide level, schools experience overall improved outcomes and are more likely to sustain their PBIS implementation.</a:t>
            </a:r>
            <a:r>
              <a:rPr lang="en" u="sng">
                <a:solidFill>
                  <a:schemeClr val="hlink"/>
                </a:solidFill>
                <a:hlinkClick r:id="rId3"/>
              </a:rPr>
              <a:t>[2]</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8f4833b3f6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8f4833b3f6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Debby</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Learning a bit about each other -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Locate “raise hand” function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Who is working at the district level?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School level?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Classroom level?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highlight>
                  <a:srgbClr val="FFFFFF"/>
                </a:highlight>
              </a:rPr>
              <a:t>With registration we learned ~ 75% of respondents said that they support systems of SEB</a:t>
            </a:r>
            <a:endParaRPr>
              <a:solidFill>
                <a:schemeClr val="dk1"/>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highlight>
                  <a:srgbClr val="FFFFFF"/>
                </a:highlight>
              </a:rPr>
              <a:t>And ~ 8% noted supporting implementation of SEB classroom practices. </a:t>
            </a:r>
            <a:endParaRPr>
              <a:solidFill>
                <a:schemeClr val="dk1"/>
              </a:solidFill>
              <a:highlight>
                <a:srgbClr val="FFFFFF"/>
              </a:highlight>
            </a:endParaRPr>
          </a:p>
          <a:p>
            <a:pPr marL="0" lvl="0" indent="0" algn="l" rtl="0">
              <a:spcBef>
                <a:spcPts val="12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Invite participants to reflect &amp; Jot down thoughts on these prompts; initial share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8dbf3d5d1c_0_4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8dbf3d5d1c_0_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Why this guide to support the topic of Tier 1 SEB practices for the classroom?</a:t>
            </a:r>
            <a:endParaRPr/>
          </a:p>
          <a:p>
            <a:pPr marL="0" lvl="0" indent="0" algn="l" rtl="0">
              <a:spcBef>
                <a:spcPts val="0"/>
              </a:spcBef>
              <a:spcAft>
                <a:spcPts val="0"/>
              </a:spcAft>
              <a:buNone/>
            </a:pPr>
            <a:endParaRPr/>
          </a:p>
          <a:p>
            <a:pPr marL="0" lvl="0" indent="0" algn="l" rtl="0">
              <a:spcBef>
                <a:spcPts val="0"/>
              </a:spcBef>
              <a:spcAft>
                <a:spcPts val="0"/>
              </a:spcAft>
              <a:buNone/>
            </a:pPr>
            <a:r>
              <a:rPr lang="en" sz="1350">
                <a:solidFill>
                  <a:schemeClr val="dk1"/>
                </a:solidFill>
              </a:rPr>
              <a:t>This guide summarizes </a:t>
            </a:r>
            <a:r>
              <a:rPr lang="en" sz="1350" u="sng">
                <a:solidFill>
                  <a:schemeClr val="dk1"/>
                </a:solidFill>
              </a:rPr>
              <a:t>evidence-based, positive, and proactive</a:t>
            </a:r>
            <a:r>
              <a:rPr lang="en" sz="1350">
                <a:solidFill>
                  <a:schemeClr val="dk1"/>
                </a:solidFill>
              </a:rPr>
              <a:t> practices that support and respond to students’ social, emotional, and behavioral (SEB) needs in classrooms and similar teaching and learning environments (e.g., small-group activity). </a:t>
            </a:r>
            <a:endParaRPr sz="1350">
              <a:solidFill>
                <a:schemeClr val="dk1"/>
              </a:solidFill>
            </a:endParaRPr>
          </a:p>
          <a:p>
            <a:pPr marL="0" lvl="0" indent="0" algn="l" rtl="0">
              <a:spcBef>
                <a:spcPts val="0"/>
              </a:spcBef>
              <a:spcAft>
                <a:spcPts val="0"/>
              </a:spcAft>
              <a:buNone/>
            </a:pPr>
            <a:endParaRPr sz="1350">
              <a:solidFill>
                <a:schemeClr val="dk1"/>
              </a:solidFill>
            </a:endParaRPr>
          </a:p>
          <a:p>
            <a:pPr marL="0" lvl="0" indent="0" algn="l" rtl="0">
              <a:spcBef>
                <a:spcPts val="0"/>
              </a:spcBef>
              <a:spcAft>
                <a:spcPts val="0"/>
              </a:spcAft>
              <a:buNone/>
            </a:pPr>
            <a:r>
              <a:rPr lang="en" sz="1200" u="sng">
                <a:solidFill>
                  <a:schemeClr val="hlink"/>
                </a:solidFill>
                <a:hlinkClick r:id="rId3"/>
              </a:rPr>
              <a:t>https://www.pbis.org/resource/supporting-and-responding-to-behavior-evidence-based-classroom-strategies-for-teachers</a:t>
            </a:r>
            <a:r>
              <a:rPr lang="en" sz="1200">
                <a:solidFill>
                  <a:schemeClr val="dk1"/>
                </a:solidFill>
              </a:rPr>
              <a:t> </a:t>
            </a:r>
            <a:endParaRPr sz="1200">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This is a 38 page guide, so we look forward to our time together to unpack &amp; understand more about its structure and reflect on how it can be utilized </a:t>
            </a:r>
            <a:endParaRPr/>
          </a:p>
          <a:p>
            <a:pPr marL="0" lvl="0" indent="0" algn="l" rtl="0">
              <a:spcBef>
                <a:spcPts val="0"/>
              </a:spcBef>
              <a:spcAft>
                <a:spcPts val="0"/>
              </a:spcAft>
              <a:buNone/>
            </a:pPr>
            <a:r>
              <a:rPr lang="en"/>
              <a:t>(last 10 pages references and links to additional resources) :) </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8dbf3d5d1c_0_8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8dbf3d5d1c_0_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A key reason to highlight and share this resource is that it’s applicable across tiers of support.  </a:t>
            </a:r>
            <a:endParaRPr/>
          </a:p>
          <a:p>
            <a:pPr marL="0" lvl="0" indent="0" algn="l" rtl="0">
              <a:spcBef>
                <a:spcPts val="0"/>
              </a:spcBef>
              <a:spcAft>
                <a:spcPts val="0"/>
              </a:spcAft>
              <a:buClr>
                <a:schemeClr val="dk1"/>
              </a:buClr>
              <a:buSzPts val="1100"/>
              <a:buFont typeface="Arial"/>
              <a:buNone/>
            </a:pPr>
            <a:r>
              <a:rPr lang="en" sz="1350">
                <a:solidFill>
                  <a:schemeClr val="dk1"/>
                </a:solidFill>
              </a:rPr>
              <a:t>Within a multi-tiered system of support (MTSS) framework, educators can (a) implement the included practices for </a:t>
            </a:r>
            <a:r>
              <a:rPr lang="en" sz="1350" u="sng">
                <a:solidFill>
                  <a:schemeClr val="dk1"/>
                </a:solidFill>
              </a:rPr>
              <a:t>all</a:t>
            </a:r>
            <a:endParaRPr sz="1350" u="sng">
              <a:solidFill>
                <a:schemeClr val="dk1"/>
              </a:solidFill>
            </a:endParaRPr>
          </a:p>
          <a:p>
            <a:pPr marL="0" lvl="0" indent="0" algn="l" rtl="0">
              <a:spcBef>
                <a:spcPts val="0"/>
              </a:spcBef>
              <a:spcAft>
                <a:spcPts val="0"/>
              </a:spcAft>
              <a:buNone/>
            </a:pPr>
            <a:r>
              <a:rPr lang="en" sz="1350">
                <a:solidFill>
                  <a:schemeClr val="dk1"/>
                </a:solidFill>
              </a:rPr>
              <a:t>students to provide universal support (Tier 1- green), </a:t>
            </a:r>
            <a:endParaRPr sz="1350">
              <a:solidFill>
                <a:schemeClr val="dk1"/>
              </a:solidFill>
            </a:endParaRPr>
          </a:p>
          <a:p>
            <a:pPr marL="0" lvl="0" indent="0" algn="l" rtl="0">
              <a:spcBef>
                <a:spcPts val="0"/>
              </a:spcBef>
              <a:spcAft>
                <a:spcPts val="0"/>
              </a:spcAft>
              <a:buNone/>
            </a:pPr>
            <a:endParaRPr sz="1350">
              <a:solidFill>
                <a:schemeClr val="dk1"/>
              </a:solidFill>
            </a:endParaRPr>
          </a:p>
          <a:p>
            <a:pPr marL="0" lvl="0" indent="0" algn="l" rtl="0">
              <a:spcBef>
                <a:spcPts val="0"/>
              </a:spcBef>
              <a:spcAft>
                <a:spcPts val="0"/>
              </a:spcAft>
              <a:buClr>
                <a:schemeClr val="dk1"/>
              </a:buClr>
              <a:buSzPts val="1100"/>
              <a:buFont typeface="Arial"/>
              <a:buNone/>
            </a:pPr>
            <a:r>
              <a:rPr lang="en" sz="1350">
                <a:solidFill>
                  <a:schemeClr val="dk1"/>
                </a:solidFill>
              </a:rPr>
              <a:t>(b) for those learners identified as needing additional supports, educators can target the core practices to support small groups of students</a:t>
            </a:r>
            <a:endParaRPr sz="1350">
              <a:solidFill>
                <a:schemeClr val="dk1"/>
              </a:solidFill>
            </a:endParaRPr>
          </a:p>
          <a:p>
            <a:pPr marL="0" lvl="0" indent="0" algn="l" rtl="0">
              <a:spcBef>
                <a:spcPts val="0"/>
              </a:spcBef>
              <a:spcAft>
                <a:spcPts val="0"/>
              </a:spcAft>
              <a:buNone/>
            </a:pPr>
            <a:r>
              <a:rPr lang="en" sz="1350">
                <a:solidFill>
                  <a:schemeClr val="dk1"/>
                </a:solidFill>
              </a:rPr>
              <a:t>with similar needs (Tier 2-yellow), </a:t>
            </a:r>
            <a:endParaRPr sz="1350">
              <a:solidFill>
                <a:schemeClr val="dk1"/>
              </a:solidFill>
            </a:endParaRPr>
          </a:p>
          <a:p>
            <a:pPr marL="0" lvl="0" indent="0" algn="l" rtl="0">
              <a:spcBef>
                <a:spcPts val="0"/>
              </a:spcBef>
              <a:spcAft>
                <a:spcPts val="0"/>
              </a:spcAft>
              <a:buNone/>
            </a:pPr>
            <a:r>
              <a:rPr lang="en" sz="1350">
                <a:solidFill>
                  <a:schemeClr val="dk1"/>
                </a:solidFill>
              </a:rPr>
              <a:t>so we have students receiving supports at tier 1 and an additional layer of (or opportunity for) support to practice &amp; receive feedback on the same core practices </a:t>
            </a:r>
            <a:endParaRPr sz="1350">
              <a:solidFill>
                <a:schemeClr val="dk1"/>
              </a:solidFill>
            </a:endParaRPr>
          </a:p>
          <a:p>
            <a:pPr marL="0" lvl="0" indent="0" algn="l" rtl="0">
              <a:spcBef>
                <a:spcPts val="0"/>
              </a:spcBef>
              <a:spcAft>
                <a:spcPts val="0"/>
              </a:spcAft>
              <a:buNone/>
            </a:pPr>
            <a:endParaRPr sz="1350">
              <a:solidFill>
                <a:schemeClr val="dk1"/>
              </a:solidFill>
            </a:endParaRPr>
          </a:p>
          <a:p>
            <a:pPr marL="0" lvl="0" indent="0" algn="l" rtl="0">
              <a:spcBef>
                <a:spcPts val="0"/>
              </a:spcBef>
              <a:spcAft>
                <a:spcPts val="0"/>
              </a:spcAft>
              <a:buNone/>
            </a:pPr>
            <a:r>
              <a:rPr lang="en" sz="1350">
                <a:solidFill>
                  <a:schemeClr val="dk1"/>
                </a:solidFill>
              </a:rPr>
              <a:t>(c) and then again as needed, practices can be intensified and individualized further to meet specific needs of individual students (Tier 3). </a:t>
            </a:r>
            <a:endParaRPr sz="1350">
              <a:solidFill>
                <a:schemeClr val="dk1"/>
              </a:solidFill>
            </a:endParaRPr>
          </a:p>
          <a:p>
            <a:pPr marL="0" lvl="0" indent="0" algn="l" rtl="0">
              <a:spcBef>
                <a:spcPts val="0"/>
              </a:spcBef>
              <a:spcAft>
                <a:spcPts val="0"/>
              </a:spcAft>
              <a:buNone/>
            </a:pPr>
            <a:endParaRPr sz="1350">
              <a:solidFill>
                <a:schemeClr val="dk1"/>
              </a:solidFill>
            </a:endParaRPr>
          </a:p>
          <a:p>
            <a:pPr marL="0" lvl="0" indent="0" algn="l" rtl="0">
              <a:spcBef>
                <a:spcPts val="0"/>
              </a:spcBef>
              <a:spcAft>
                <a:spcPts val="0"/>
              </a:spcAft>
              <a:buNone/>
            </a:pPr>
            <a:r>
              <a:rPr lang="en" sz="1350">
                <a:solidFill>
                  <a:schemeClr val="dk1"/>
                </a:solidFill>
              </a:rPr>
              <a:t>Focus of today’s resource is Tier 1 implementation &amp; monitoring, but we’ll share resource at the end that extends implementation to tiers 2 and 3.  </a:t>
            </a:r>
            <a:endParaRPr sz="1350">
              <a:solidFill>
                <a:schemeClr val="dk1"/>
              </a:solidFill>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8dbf3d5d1c_0_6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8dbf3d5d1c_0_6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These 5 principles are foundational values that drive the success of the classroom practices presented in this guide.   </a:t>
            </a:r>
            <a:endParaRPr/>
          </a:p>
          <a:p>
            <a:pPr marL="0" lvl="0" indent="0" algn="l" rtl="0">
              <a:spcBef>
                <a:spcPts val="0"/>
              </a:spcBef>
              <a:spcAft>
                <a:spcPts val="0"/>
              </a:spcAft>
              <a:buNone/>
            </a:pPr>
            <a:endParaRPr/>
          </a:p>
          <a:p>
            <a:pPr marL="0" lvl="0" indent="0" algn="l" rtl="0">
              <a:lnSpc>
                <a:spcPct val="115000"/>
              </a:lnSpc>
              <a:spcBef>
                <a:spcPts val="1200"/>
              </a:spcBef>
              <a:spcAft>
                <a:spcPts val="0"/>
              </a:spcAft>
              <a:buNone/>
            </a:pPr>
            <a:r>
              <a:rPr lang="en" sz="1200">
                <a:solidFill>
                  <a:schemeClr val="dk1"/>
                </a:solidFill>
              </a:rPr>
              <a:t>MTSS organizes your district, schools and classrooms to achieve its identified </a:t>
            </a:r>
            <a:r>
              <a:rPr lang="en" sz="1200" u="sng">
                <a:solidFill>
                  <a:schemeClr val="dk1"/>
                </a:solidFill>
              </a:rPr>
              <a:t>outcomes </a:t>
            </a:r>
            <a:r>
              <a:rPr lang="en" sz="1200">
                <a:solidFill>
                  <a:schemeClr val="dk1"/>
                </a:solidFill>
              </a:rPr>
              <a:t>(Academic and Social-Emotional, Behavioral (SEB)) through understanding and using </a:t>
            </a:r>
            <a:r>
              <a:rPr lang="en" sz="1200" u="sng">
                <a:solidFill>
                  <a:schemeClr val="dk1"/>
                </a:solidFill>
              </a:rPr>
              <a:t>data</a:t>
            </a:r>
            <a:r>
              <a:rPr lang="en" sz="1200">
                <a:solidFill>
                  <a:schemeClr val="dk1"/>
                </a:solidFill>
              </a:rPr>
              <a:t>, providing a continuum of </a:t>
            </a:r>
            <a:r>
              <a:rPr lang="en" sz="1200" u="sng">
                <a:solidFill>
                  <a:schemeClr val="dk1"/>
                </a:solidFill>
              </a:rPr>
              <a:t>practices</a:t>
            </a:r>
            <a:r>
              <a:rPr lang="en" sz="1200">
                <a:solidFill>
                  <a:schemeClr val="dk1"/>
                </a:solidFill>
              </a:rPr>
              <a:t>, supporting staff through </a:t>
            </a:r>
            <a:r>
              <a:rPr lang="en" sz="1200" u="sng">
                <a:solidFill>
                  <a:schemeClr val="dk1"/>
                </a:solidFill>
              </a:rPr>
              <a:t>systems</a:t>
            </a:r>
            <a:r>
              <a:rPr lang="en" sz="1200">
                <a:solidFill>
                  <a:schemeClr val="dk1"/>
                </a:solidFill>
              </a:rPr>
              <a:t>, and prioritizing </a:t>
            </a:r>
            <a:r>
              <a:rPr lang="en" sz="1200" u="sng">
                <a:solidFill>
                  <a:schemeClr val="dk1"/>
                </a:solidFill>
              </a:rPr>
              <a:t>equity</a:t>
            </a:r>
            <a:r>
              <a:rPr lang="en" sz="1200">
                <a:solidFill>
                  <a:schemeClr val="dk1"/>
                </a:solidFill>
              </a:rPr>
              <a:t>. </a:t>
            </a:r>
            <a:endParaRPr sz="1200">
              <a:solidFill>
                <a:schemeClr val="dk1"/>
              </a:solidFill>
            </a:endParaRPr>
          </a:p>
          <a:p>
            <a:pPr marL="0" lvl="0" indent="0" algn="l" rtl="0">
              <a:spcBef>
                <a:spcPts val="1200"/>
              </a:spcBef>
              <a:spcAft>
                <a:spcPts val="0"/>
              </a:spcAft>
              <a:buNone/>
            </a:pPr>
            <a:endParaRPr sz="1350">
              <a:solidFill>
                <a:schemeClr val="dk1"/>
              </a:solidFill>
            </a:endParaRPr>
          </a:p>
          <a:p>
            <a:pPr marL="0" lvl="0" indent="0" algn="l" rtl="0">
              <a:spcBef>
                <a:spcPts val="0"/>
              </a:spcBef>
              <a:spcAft>
                <a:spcPts val="0"/>
              </a:spcAft>
              <a:buNone/>
            </a:pPr>
            <a:r>
              <a:rPr lang="en"/>
              <a:t>We’ll want to use the principles to guide practice selection, implementation, and enhancements based on contextual and cultural relevance in order to support student outcomes</a:t>
            </a:r>
            <a:endParaRPr/>
          </a:p>
          <a:p>
            <a:pPr marL="0" lvl="0" indent="0" algn="l" rtl="0">
              <a:spcBef>
                <a:spcPts val="0"/>
              </a:spcBef>
              <a:spcAft>
                <a:spcPts val="0"/>
              </a:spcAft>
              <a:buNone/>
            </a:pPr>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There are three foundational elements to classroom PBIS:</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a:solidFill>
                  <a:schemeClr val="dk1"/>
                </a:solidFill>
              </a:rPr>
              <a:t>Evidence-based </a:t>
            </a:r>
            <a:r>
              <a:rPr lang="en" b="1">
                <a:solidFill>
                  <a:schemeClr val="dk1"/>
                </a:solidFill>
              </a:rPr>
              <a:t>practices</a:t>
            </a:r>
            <a:endParaRPr b="1">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systems </a:t>
            </a:r>
            <a:r>
              <a:rPr lang="en">
                <a:solidFill>
                  <a:schemeClr val="dk1"/>
                </a:solidFill>
              </a:rPr>
              <a:t>to support classroom PBIS Implementation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data </a:t>
            </a:r>
            <a:r>
              <a:rPr lang="en">
                <a:solidFill>
                  <a:schemeClr val="dk1"/>
                </a:solidFill>
              </a:rPr>
              <a:t>to guide decision making about classroom PBIS implementation</a:t>
            </a:r>
            <a:endParaRPr>
              <a:solidFill>
                <a:schemeClr val="dk1"/>
              </a:solidFill>
            </a:endParaRPr>
          </a:p>
          <a:p>
            <a:pPr marL="0" lvl="0" indent="0" algn="l" rtl="0">
              <a:spcBef>
                <a:spcPts val="1200"/>
              </a:spcBef>
              <a:spcAft>
                <a:spcPts val="0"/>
              </a:spcAft>
              <a:buNone/>
            </a:pPr>
            <a:r>
              <a:rPr lang="en">
                <a:solidFill>
                  <a:schemeClr val="dk1"/>
                </a:solidFill>
              </a:rPr>
              <a:t>Primary focus today is on practices, but not w/out support of data and systems and our focus on equity to achieve desired outcomes.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8dbf3d5d1c_0_8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8dbf3d5d1c_0_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sz="1350">
                <a:solidFill>
                  <a:schemeClr val="dk1"/>
                </a:solidFill>
              </a:rPr>
              <a:t>The Steps to Support and Respond to Students’ SEB Needs (Figure 2) is a graphic</a:t>
            </a:r>
            <a:endParaRPr sz="1350">
              <a:solidFill>
                <a:schemeClr val="dk1"/>
              </a:solidFill>
            </a:endParaRPr>
          </a:p>
          <a:p>
            <a:pPr marL="0" lvl="0" indent="0" algn="l" rtl="0">
              <a:spcBef>
                <a:spcPts val="0"/>
              </a:spcBef>
              <a:spcAft>
                <a:spcPts val="0"/>
              </a:spcAft>
              <a:buClr>
                <a:schemeClr val="dk1"/>
              </a:buClr>
              <a:buSzPts val="1100"/>
              <a:buFont typeface="Arial"/>
              <a:buNone/>
            </a:pPr>
            <a:r>
              <a:rPr lang="en" sz="1350">
                <a:solidFill>
                  <a:schemeClr val="dk1"/>
                </a:solidFill>
              </a:rPr>
              <a:t>organizer to guide the implementation of the practices and provides hyperlinks to tables that</a:t>
            </a:r>
            <a:endParaRPr sz="1350">
              <a:solidFill>
                <a:schemeClr val="dk1"/>
              </a:solidFill>
            </a:endParaRPr>
          </a:p>
          <a:p>
            <a:pPr marL="0" lvl="0" indent="0" algn="l" rtl="0">
              <a:spcBef>
                <a:spcPts val="0"/>
              </a:spcBef>
              <a:spcAft>
                <a:spcPts val="0"/>
              </a:spcAft>
              <a:buNone/>
            </a:pPr>
            <a:r>
              <a:rPr lang="en" sz="1350">
                <a:solidFill>
                  <a:schemeClr val="dk1"/>
                </a:solidFill>
              </a:rPr>
              <a:t>describe each practice.</a:t>
            </a:r>
            <a:endParaRPr sz="1350">
              <a:solidFill>
                <a:schemeClr val="dk1"/>
              </a:solidFill>
            </a:endParaRPr>
          </a:p>
          <a:p>
            <a:pPr marL="0" lvl="0" indent="0" algn="l" rtl="0">
              <a:spcBef>
                <a:spcPts val="0"/>
              </a:spcBef>
              <a:spcAft>
                <a:spcPts val="0"/>
              </a:spcAft>
              <a:buNone/>
            </a:pPr>
            <a:endParaRPr sz="1350">
              <a:solidFill>
                <a:schemeClr val="dk1"/>
              </a:solidFill>
            </a:endParaRPr>
          </a:p>
          <a:p>
            <a:pPr marL="0" lvl="0" indent="0" algn="l" rtl="0">
              <a:spcBef>
                <a:spcPts val="0"/>
              </a:spcBef>
              <a:spcAft>
                <a:spcPts val="0"/>
              </a:spcAft>
              <a:buClr>
                <a:schemeClr val="dk1"/>
              </a:buClr>
              <a:buSzPts val="1100"/>
              <a:buFont typeface="Arial"/>
              <a:buNone/>
            </a:pPr>
            <a:r>
              <a:rPr lang="en" sz="1350">
                <a:solidFill>
                  <a:schemeClr val="dk1"/>
                </a:solidFill>
              </a:rPr>
              <a:t>Practice Tables. For each practice, the corresponding table describes critical features,</a:t>
            </a:r>
            <a:endParaRPr sz="1350">
              <a:solidFill>
                <a:schemeClr val="dk1"/>
              </a:solidFill>
            </a:endParaRPr>
          </a:p>
          <a:p>
            <a:pPr marL="0" lvl="0" indent="0" algn="l" rtl="0">
              <a:spcBef>
                <a:spcPts val="0"/>
              </a:spcBef>
              <a:spcAft>
                <a:spcPts val="0"/>
              </a:spcAft>
              <a:buClr>
                <a:schemeClr val="dk1"/>
              </a:buClr>
              <a:buSzPts val="1100"/>
              <a:buFont typeface="Arial"/>
              <a:buNone/>
            </a:pPr>
            <a:r>
              <a:rPr lang="en" sz="1350">
                <a:solidFill>
                  <a:schemeClr val="dk1"/>
                </a:solidFill>
              </a:rPr>
              <a:t>provides examples and non-examples, and shares links to free resources to support implementation.</a:t>
            </a:r>
            <a:endParaRPr sz="1350">
              <a:solidFill>
                <a:schemeClr val="dk1"/>
              </a:solidFill>
            </a:endParaRPr>
          </a:p>
          <a:p>
            <a:pPr marL="0" lvl="0" indent="0" algn="l" rtl="0">
              <a:spcBef>
                <a:spcPts val="0"/>
              </a:spcBef>
              <a:spcAft>
                <a:spcPts val="0"/>
              </a:spcAft>
              <a:buClr>
                <a:schemeClr val="dk1"/>
              </a:buClr>
              <a:buSzPts val="1100"/>
              <a:buFont typeface="Arial"/>
              <a:buNone/>
            </a:pPr>
            <a:endParaRPr sz="1350">
              <a:solidFill>
                <a:schemeClr val="dk1"/>
              </a:solidFill>
            </a:endParaRPr>
          </a:p>
          <a:p>
            <a:pPr marL="0" lvl="0" indent="0" algn="l" rtl="0">
              <a:spcBef>
                <a:spcPts val="0"/>
              </a:spcBef>
              <a:spcAft>
                <a:spcPts val="0"/>
              </a:spcAft>
              <a:buClr>
                <a:schemeClr val="dk1"/>
              </a:buClr>
              <a:buSzPts val="1100"/>
              <a:buFont typeface="Arial"/>
              <a:buNone/>
            </a:pPr>
            <a:r>
              <a:rPr lang="en" sz="1350">
                <a:solidFill>
                  <a:schemeClr val="dk1"/>
                </a:solidFill>
              </a:rPr>
              <a:t>Self-Assessment and Action Plan. The self-assessment provides an opportunity to consider</a:t>
            </a:r>
            <a:endParaRPr sz="1350">
              <a:solidFill>
                <a:schemeClr val="dk1"/>
              </a:solidFill>
            </a:endParaRPr>
          </a:p>
          <a:p>
            <a:pPr marL="0" lvl="0" indent="0" algn="l" rtl="0">
              <a:spcBef>
                <a:spcPts val="0"/>
              </a:spcBef>
              <a:spcAft>
                <a:spcPts val="0"/>
              </a:spcAft>
              <a:buClr>
                <a:schemeClr val="dk1"/>
              </a:buClr>
              <a:buSzPts val="1100"/>
              <a:buFont typeface="Arial"/>
              <a:buNone/>
            </a:pPr>
            <a:r>
              <a:rPr lang="en" sz="1350">
                <a:solidFill>
                  <a:schemeClr val="dk1"/>
                </a:solidFill>
              </a:rPr>
              <a:t>implementation of each practice and guides the user back to the tables that will be most useful.</a:t>
            </a:r>
            <a:endParaRPr sz="1350">
              <a:solidFill>
                <a:schemeClr val="dk1"/>
              </a:solidFill>
            </a:endParaRPr>
          </a:p>
          <a:p>
            <a:pPr marL="0" lvl="0" indent="0" algn="l" rtl="0">
              <a:spcBef>
                <a:spcPts val="0"/>
              </a:spcBef>
              <a:spcAft>
                <a:spcPts val="0"/>
              </a:spcAft>
              <a:buClr>
                <a:schemeClr val="dk1"/>
              </a:buClr>
              <a:buSzPts val="1100"/>
              <a:buFont typeface="Arial"/>
              <a:buNone/>
            </a:pPr>
            <a:endParaRPr sz="1350">
              <a:solidFill>
                <a:schemeClr val="dk1"/>
              </a:solidFill>
            </a:endParaRPr>
          </a:p>
          <a:p>
            <a:pPr marL="0" lvl="0" indent="0" algn="l" rtl="0">
              <a:spcBef>
                <a:spcPts val="0"/>
              </a:spcBef>
              <a:spcAft>
                <a:spcPts val="0"/>
              </a:spcAft>
              <a:buClr>
                <a:schemeClr val="dk1"/>
              </a:buClr>
              <a:buSzPts val="1100"/>
              <a:buFont typeface="Arial"/>
              <a:buNone/>
            </a:pPr>
            <a:r>
              <a:rPr lang="en" sz="1350">
                <a:solidFill>
                  <a:schemeClr val="dk1"/>
                </a:solidFill>
              </a:rPr>
              <a:t>The corresponding action plan provides a template for educators to identify priority practices and</a:t>
            </a:r>
            <a:endParaRPr sz="1350">
              <a:solidFill>
                <a:schemeClr val="dk1"/>
              </a:solidFill>
            </a:endParaRPr>
          </a:p>
          <a:p>
            <a:pPr marL="0" lvl="0" indent="0" algn="l" rtl="0">
              <a:spcBef>
                <a:spcPts val="0"/>
              </a:spcBef>
              <a:spcAft>
                <a:spcPts val="0"/>
              </a:spcAft>
              <a:buNone/>
            </a:pPr>
            <a:r>
              <a:rPr lang="en" sz="1350">
                <a:solidFill>
                  <a:schemeClr val="dk1"/>
                </a:solidFill>
              </a:rPr>
              <a:t>document action steps to support implementation.</a:t>
            </a:r>
            <a:endParaRPr sz="135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58"/>
        <p:cNvGrpSpPr/>
        <p:nvPr/>
      </p:nvGrpSpPr>
      <p:grpSpPr>
        <a:xfrm>
          <a:off x="0" y="0"/>
          <a:ext cx="0" cy="0"/>
          <a:chOff x="0" y="0"/>
          <a:chExt cx="0" cy="0"/>
        </a:xfrm>
      </p:grpSpPr>
      <p:sp>
        <p:nvSpPr>
          <p:cNvPr id="59" name="Google Shape;59;p13"/>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txBox="1">
            <a:spLocks noGrp="1"/>
          </p:cNvSpPr>
          <p:nvPr>
            <p:ph type="title"/>
          </p:nvPr>
        </p:nvSpPr>
        <p:spPr>
          <a:xfrm>
            <a:off x="720000" y="445025"/>
            <a:ext cx="5852700" cy="572700"/>
          </a:xfrm>
          <a:prstGeom prst="rect">
            <a:avLst/>
          </a:prstGeom>
        </p:spPr>
        <p:txBody>
          <a:bodyPr spcFirstLastPara="1" wrap="square" lIns="91425" tIns="91425" rIns="91425" bIns="91425" anchor="b" anchorCtr="0">
            <a:norm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61" name="Google Shape;61;p13"/>
          <p:cNvSpPr txBox="1">
            <a:spLocks noGrp="1"/>
          </p:cNvSpPr>
          <p:nvPr>
            <p:ph type="subTitle" idx="1"/>
          </p:nvPr>
        </p:nvSpPr>
        <p:spPr>
          <a:xfrm>
            <a:off x="1214800" y="1948213"/>
            <a:ext cx="2438400" cy="3774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800"/>
              <a:buNone/>
              <a:defRPr sz="2000"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 name="Google Shape;62;p13"/>
          <p:cNvSpPr txBox="1">
            <a:spLocks noGrp="1"/>
          </p:cNvSpPr>
          <p:nvPr>
            <p:ph type="subTitle" idx="2"/>
          </p:nvPr>
        </p:nvSpPr>
        <p:spPr>
          <a:xfrm>
            <a:off x="1214800" y="2261988"/>
            <a:ext cx="2438400" cy="1146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 name="Google Shape;63;p13"/>
          <p:cNvSpPr txBox="1">
            <a:spLocks noGrp="1"/>
          </p:cNvSpPr>
          <p:nvPr>
            <p:ph type="subTitle" idx="3"/>
          </p:nvPr>
        </p:nvSpPr>
        <p:spPr>
          <a:xfrm>
            <a:off x="5490800" y="1948213"/>
            <a:ext cx="2438400" cy="3774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800"/>
              <a:buNone/>
              <a:defRPr sz="2000"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 name="Google Shape;64;p13"/>
          <p:cNvSpPr txBox="1">
            <a:spLocks noGrp="1"/>
          </p:cNvSpPr>
          <p:nvPr>
            <p:ph type="subTitle" idx="4"/>
          </p:nvPr>
        </p:nvSpPr>
        <p:spPr>
          <a:xfrm>
            <a:off x="5490800" y="2261988"/>
            <a:ext cx="2438400" cy="1146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9"/>
        <p:cNvGrpSpPr/>
        <p:nvPr/>
      </p:nvGrpSpPr>
      <p:grpSpPr>
        <a:xfrm>
          <a:off x="0" y="0"/>
          <a:ext cx="0" cy="0"/>
          <a:chOff x="0" y="0"/>
          <a:chExt cx="0" cy="0"/>
        </a:xfrm>
      </p:grpSpPr>
      <p:sp>
        <p:nvSpPr>
          <p:cNvPr id="70" name="Google Shape;70;p1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1" name="Google Shape;71;p1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2" name="Google Shape;72;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5" name="Google Shape;75;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8" name="Google Shape;78;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9" name="Google Shape;7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2" name="Google Shape;82;p1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3" name="Google Shape;83;p1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4" name="Google Shape;84;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7" name="Google Shape;8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
        <p:cNvGrpSpPr/>
        <p:nvPr/>
      </p:nvGrpSpPr>
      <p:grpSpPr>
        <a:xfrm>
          <a:off x="0" y="0"/>
          <a:ext cx="0" cy="0"/>
          <a:chOff x="0" y="0"/>
          <a:chExt cx="0" cy="0"/>
        </a:xfrm>
      </p:grpSpPr>
      <p:sp>
        <p:nvSpPr>
          <p:cNvPr id="89" name="Google Shape;89;p2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0" name="Google Shape;90;p2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1" name="Google Shape;91;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2"/>
        <p:cNvGrpSpPr/>
        <p:nvPr/>
      </p:nvGrpSpPr>
      <p:grpSpPr>
        <a:xfrm>
          <a:off x="0" y="0"/>
          <a:ext cx="0" cy="0"/>
          <a:chOff x="0" y="0"/>
          <a:chExt cx="0" cy="0"/>
        </a:xfrm>
      </p:grpSpPr>
      <p:sp>
        <p:nvSpPr>
          <p:cNvPr id="93" name="Google Shape;93;p21"/>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94" name="Google Shape;94;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5"/>
        <p:cNvGrpSpPr/>
        <p:nvPr/>
      </p:nvGrpSpPr>
      <p:grpSpPr>
        <a:xfrm>
          <a:off x="0" y="0"/>
          <a:ext cx="0" cy="0"/>
          <a:chOff x="0" y="0"/>
          <a:chExt cx="0" cy="0"/>
        </a:xfrm>
      </p:grpSpPr>
      <p:sp>
        <p:nvSpPr>
          <p:cNvPr id="96" name="Google Shape;96;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8" name="Google Shape;98;p2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9" name="Google Shape;99;p2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0" name="Google Shape;10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1"/>
        <p:cNvGrpSpPr/>
        <p:nvPr/>
      </p:nvGrpSpPr>
      <p:grpSpPr>
        <a:xfrm>
          <a:off x="0" y="0"/>
          <a:ext cx="0" cy="0"/>
          <a:chOff x="0" y="0"/>
          <a:chExt cx="0" cy="0"/>
        </a:xfrm>
      </p:grpSpPr>
      <p:sp>
        <p:nvSpPr>
          <p:cNvPr id="102" name="Google Shape;102;p23"/>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103" name="Google Shape;103;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4"/>
        <p:cNvGrpSpPr/>
        <p:nvPr/>
      </p:nvGrpSpPr>
      <p:grpSpPr>
        <a:xfrm>
          <a:off x="0" y="0"/>
          <a:ext cx="0" cy="0"/>
          <a:chOff x="0" y="0"/>
          <a:chExt cx="0" cy="0"/>
        </a:xfrm>
      </p:grpSpPr>
      <p:sp>
        <p:nvSpPr>
          <p:cNvPr id="105" name="Google Shape;105;p24"/>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6" name="Google Shape;106;p24"/>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07" name="Google Shape;107;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8"/>
        <p:cNvGrpSpPr/>
        <p:nvPr/>
      </p:nvGrpSpPr>
      <p:grpSpPr>
        <a:xfrm>
          <a:off x="0" y="0"/>
          <a:ext cx="0" cy="0"/>
          <a:chOff x="0" y="0"/>
          <a:chExt cx="0" cy="0"/>
        </a:xfrm>
      </p:grpSpPr>
      <p:sp>
        <p:nvSpPr>
          <p:cNvPr id="109" name="Google Shape;109;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67" name="Google Shape;67;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68" name="Google Shape;68;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3.jpg"/><Relationship Id="rId5" Type="http://schemas.openxmlformats.org/officeDocument/2006/relationships/hyperlink" Target="https://www.delawarepbs.org/cadre-networking-meetings/"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6"/>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MTSS-SEB Coach Networking</a:t>
            </a:r>
            <a:endParaRPr/>
          </a:p>
        </p:txBody>
      </p:sp>
      <p:sp>
        <p:nvSpPr>
          <p:cNvPr id="115" name="Google Shape;115;p26"/>
          <p:cNvSpPr txBox="1">
            <a:spLocks noGrp="1"/>
          </p:cNvSpPr>
          <p:nvPr>
            <p:ph type="subTitle" idx="1"/>
          </p:nvPr>
        </p:nvSpPr>
        <p:spPr>
          <a:xfrm>
            <a:off x="3084500" y="3375255"/>
            <a:ext cx="3054600" cy="701400"/>
          </a:xfrm>
          <a:prstGeom prst="rect">
            <a:avLst/>
          </a:prstGeom>
        </p:spPr>
        <p:txBody>
          <a:bodyPr spcFirstLastPara="1" wrap="square" lIns="91425" tIns="91425" rIns="91425" bIns="91425" anchor="t" anchorCtr="0">
            <a:normAutofit lnSpcReduction="20000"/>
          </a:bodyPr>
          <a:lstStyle/>
          <a:p>
            <a:pPr marL="0" lvl="0" indent="0" algn="ctr" rtl="0">
              <a:spcBef>
                <a:spcPts val="0"/>
              </a:spcBef>
              <a:spcAft>
                <a:spcPts val="0"/>
              </a:spcAft>
              <a:buNone/>
            </a:pPr>
            <a:r>
              <a:rPr lang="en"/>
              <a:t>Thursday, November 17, 2022</a:t>
            </a:r>
            <a:endParaRPr/>
          </a:p>
          <a:p>
            <a:pPr marL="0" lvl="0" indent="0" algn="ctr" rtl="0">
              <a:spcBef>
                <a:spcPts val="0"/>
              </a:spcBef>
              <a:spcAft>
                <a:spcPts val="0"/>
              </a:spcAft>
              <a:buNone/>
            </a:pPr>
            <a:r>
              <a:rPr lang="en"/>
              <a:t>10 - 12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sp>
        <p:nvSpPr>
          <p:cNvPr id="182" name="Google Shape;182;p35"/>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83" name="Google Shape;183;p35"/>
          <p:cNvPicPr preferRelativeResize="0"/>
          <p:nvPr/>
        </p:nvPicPr>
        <p:blipFill>
          <a:blip r:embed="rId3">
            <a:alphaModFix/>
          </a:blip>
          <a:stretch>
            <a:fillRect/>
          </a:stretch>
        </p:blipFill>
        <p:spPr>
          <a:xfrm>
            <a:off x="169500" y="67500"/>
            <a:ext cx="8804975" cy="51435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6"/>
          <p:cNvSpPr txBox="1">
            <a:spLocks noGrp="1"/>
          </p:cNvSpPr>
          <p:nvPr>
            <p:ph type="title"/>
          </p:nvPr>
        </p:nvSpPr>
        <p:spPr>
          <a:xfrm>
            <a:off x="311700" y="-46200"/>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Create positive teaching &amp; learning environments</a:t>
            </a:r>
            <a:endParaRPr/>
          </a:p>
        </p:txBody>
      </p:sp>
      <p:grpSp>
        <p:nvGrpSpPr>
          <p:cNvPr id="190" name="Google Shape;190;p36"/>
          <p:cNvGrpSpPr/>
          <p:nvPr/>
        </p:nvGrpSpPr>
        <p:grpSpPr>
          <a:xfrm>
            <a:off x="703789" y="4169155"/>
            <a:ext cx="7736526" cy="827670"/>
            <a:chOff x="1593000" y="2322568"/>
            <a:chExt cx="5958049" cy="643500"/>
          </a:xfrm>
        </p:grpSpPr>
        <p:sp>
          <p:nvSpPr>
            <p:cNvPr id="191" name="Google Shape;191;p36"/>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92" name="Google Shape;192;p36"/>
            <p:cNvSpPr/>
            <p:nvPr/>
          </p:nvSpPr>
          <p:spPr>
            <a:xfrm flipH="1">
              <a:off x="2283025" y="2322575"/>
              <a:ext cx="18444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93" name="Google Shape;193;p36"/>
            <p:cNvSpPr/>
            <p:nvPr/>
          </p:nvSpPr>
          <p:spPr>
            <a:xfrm rot="-5400000">
              <a:off x="3501574" y="1934671"/>
              <a:ext cx="643356" cy="1419149"/>
            </a:xfrm>
            <a:prstGeom prst="flowChartOffpageConnector">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94" name="Google Shape;194;p36"/>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a:solidFill>
                    <a:srgbClr val="FFFFFF"/>
                  </a:solidFill>
                  <a:latin typeface="Roboto Medium"/>
                  <a:ea typeface="Roboto Medium"/>
                  <a:cs typeface="Roboto Medium"/>
                  <a:sym typeface="Roboto Medium"/>
                </a:rPr>
                <a:t>Plan Relevant Instruction</a:t>
              </a:r>
              <a:endParaRPr sz="1500">
                <a:solidFill>
                  <a:srgbClr val="FFFFFF"/>
                </a:solidFill>
                <a:latin typeface="Roboto"/>
                <a:ea typeface="Roboto"/>
                <a:cs typeface="Roboto"/>
                <a:sym typeface="Roboto"/>
              </a:endParaRPr>
            </a:p>
          </p:txBody>
        </p:sp>
        <p:sp>
          <p:nvSpPr>
            <p:cNvPr id="195" name="Google Shape;195;p36"/>
            <p:cNvSpPr/>
            <p:nvPr/>
          </p:nvSpPr>
          <p:spPr>
            <a:xfrm>
              <a:off x="1593000" y="2322568"/>
              <a:ext cx="690000" cy="642300"/>
            </a:xfrm>
            <a:prstGeom prst="rect">
              <a:avLst/>
            </a:prstGeom>
            <a:solidFill>
              <a:srgbClr val="0B7743"/>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96" name="Google Shape;196;p36"/>
            <p:cNvSpPr/>
            <p:nvPr/>
          </p:nvSpPr>
          <p:spPr>
            <a:xfrm>
              <a:off x="1593000" y="2322575"/>
              <a:ext cx="690000" cy="642600"/>
            </a:xfrm>
            <a:prstGeom prst="rect">
              <a:avLst/>
            </a:prstGeom>
            <a:solidFill>
              <a:srgbClr val="0C81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100">
                  <a:solidFill>
                    <a:srgbClr val="FFFFFF"/>
                  </a:solidFill>
                  <a:latin typeface="Roboto Thin"/>
                  <a:ea typeface="Roboto Thin"/>
                  <a:cs typeface="Roboto Thin"/>
                  <a:sym typeface="Roboto Thin"/>
                </a:rPr>
                <a:t>1.5</a:t>
              </a:r>
              <a:endParaRPr sz="3100">
                <a:solidFill>
                  <a:srgbClr val="FFFFFF"/>
                </a:solidFill>
                <a:latin typeface="Roboto Thin"/>
                <a:ea typeface="Roboto Thin"/>
                <a:cs typeface="Roboto Thin"/>
                <a:sym typeface="Roboto Thin"/>
              </a:endParaRPr>
            </a:p>
          </p:txBody>
        </p:sp>
        <p:sp>
          <p:nvSpPr>
            <p:cNvPr id="197" name="Google Shape;197;p36"/>
            <p:cNvSpPr/>
            <p:nvPr/>
          </p:nvSpPr>
          <p:spPr>
            <a:xfrm>
              <a:off x="4387849" y="2323749"/>
              <a:ext cx="3163200" cy="642300"/>
            </a:xfrm>
            <a:prstGeom prst="rect">
              <a:avLst/>
            </a:prstGeom>
            <a:noFill/>
            <a:ln>
              <a:noFill/>
            </a:ln>
          </p:spPr>
          <p:txBody>
            <a:bodyPr spcFirstLastPara="1" wrap="square" lIns="91425" tIns="91425" rIns="91425" bIns="91425" anchor="ctr" anchorCtr="0">
              <a:noAutofit/>
            </a:bodyPr>
            <a:lstStyle/>
            <a:p>
              <a:pPr marL="457200" lvl="0" indent="-307975" algn="l" rtl="0">
                <a:lnSpc>
                  <a:spcPct val="115000"/>
                </a:lnSpc>
                <a:spcBef>
                  <a:spcPts val="0"/>
                </a:spcBef>
                <a:spcAft>
                  <a:spcPts val="0"/>
                </a:spcAft>
                <a:buClr>
                  <a:srgbClr val="0B7140"/>
                </a:buClr>
                <a:buSzPts val="1250"/>
                <a:buFont typeface="Roboto"/>
                <a:buChar char="●"/>
              </a:pPr>
              <a:r>
                <a:rPr lang="en" sz="1250">
                  <a:solidFill>
                    <a:srgbClr val="0B7140"/>
                  </a:solidFill>
                  <a:latin typeface="Roboto"/>
                  <a:ea typeface="Roboto"/>
                  <a:cs typeface="Roboto"/>
                  <a:sym typeface="Roboto"/>
                </a:rPr>
                <a:t>Consider your students’ learning history when selecting relevant curriculum, planning effective instruction,  and considering differentiation</a:t>
              </a:r>
              <a:endParaRPr sz="1250">
                <a:solidFill>
                  <a:srgbClr val="0B7140"/>
                </a:solidFill>
                <a:latin typeface="Roboto"/>
                <a:ea typeface="Roboto"/>
                <a:cs typeface="Roboto"/>
                <a:sym typeface="Roboto"/>
              </a:endParaRPr>
            </a:p>
          </p:txBody>
        </p:sp>
      </p:grpSp>
      <p:grpSp>
        <p:nvGrpSpPr>
          <p:cNvPr id="198" name="Google Shape;198;p36"/>
          <p:cNvGrpSpPr/>
          <p:nvPr/>
        </p:nvGrpSpPr>
        <p:grpSpPr>
          <a:xfrm>
            <a:off x="703789" y="3326819"/>
            <a:ext cx="7736431" cy="827670"/>
            <a:chOff x="1593000" y="2322568"/>
            <a:chExt cx="5957975" cy="643500"/>
          </a:xfrm>
        </p:grpSpPr>
        <p:sp>
          <p:nvSpPr>
            <p:cNvPr id="199" name="Google Shape;199;p36"/>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00" name="Google Shape;200;p36"/>
            <p:cNvSpPr/>
            <p:nvPr/>
          </p:nvSpPr>
          <p:spPr>
            <a:xfrm flipH="1">
              <a:off x="2283025" y="2322575"/>
              <a:ext cx="18444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01" name="Google Shape;201;p36"/>
            <p:cNvSpPr/>
            <p:nvPr/>
          </p:nvSpPr>
          <p:spPr>
            <a:xfrm rot="-5400000">
              <a:off x="3501574" y="1934671"/>
              <a:ext cx="643356" cy="1419149"/>
            </a:xfrm>
            <a:prstGeom prst="flowChartOffpageConnector">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02" name="Google Shape;202;p36"/>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a:solidFill>
                    <a:srgbClr val="FFFFFF"/>
                  </a:solidFill>
                  <a:latin typeface="Roboto Medium"/>
                  <a:ea typeface="Roboto Medium"/>
                  <a:cs typeface="Roboto Medium"/>
                  <a:sym typeface="Roboto Medium"/>
                </a:rPr>
                <a:t>Define &amp; Teach Positive Expectations</a:t>
              </a:r>
              <a:endParaRPr sz="1500">
                <a:solidFill>
                  <a:srgbClr val="FFFFFF"/>
                </a:solidFill>
                <a:latin typeface="Roboto"/>
                <a:ea typeface="Roboto"/>
                <a:cs typeface="Roboto"/>
                <a:sym typeface="Roboto"/>
              </a:endParaRPr>
            </a:p>
          </p:txBody>
        </p:sp>
        <p:sp>
          <p:nvSpPr>
            <p:cNvPr id="203" name="Google Shape;203;p36"/>
            <p:cNvSpPr/>
            <p:nvPr/>
          </p:nvSpPr>
          <p:spPr>
            <a:xfrm>
              <a:off x="1593000" y="2322568"/>
              <a:ext cx="690000" cy="642300"/>
            </a:xfrm>
            <a:prstGeom prst="rect">
              <a:avLst/>
            </a:prstGeom>
            <a:solidFill>
              <a:srgbClr val="0B7743"/>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04" name="Google Shape;204;p36"/>
            <p:cNvSpPr/>
            <p:nvPr/>
          </p:nvSpPr>
          <p:spPr>
            <a:xfrm>
              <a:off x="1593000" y="2322575"/>
              <a:ext cx="690000" cy="642600"/>
            </a:xfrm>
            <a:prstGeom prst="rect">
              <a:avLst/>
            </a:prstGeom>
            <a:solidFill>
              <a:srgbClr val="0C81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100">
                  <a:solidFill>
                    <a:srgbClr val="FFFFFF"/>
                  </a:solidFill>
                  <a:latin typeface="Roboto Thin"/>
                  <a:ea typeface="Roboto Thin"/>
                  <a:cs typeface="Roboto Thin"/>
                  <a:sym typeface="Roboto Thin"/>
                </a:rPr>
                <a:t>1.4</a:t>
              </a:r>
              <a:endParaRPr sz="3100">
                <a:solidFill>
                  <a:srgbClr val="FFFFFF"/>
                </a:solidFill>
                <a:latin typeface="Roboto Thin"/>
                <a:ea typeface="Roboto Thin"/>
                <a:cs typeface="Roboto Thin"/>
                <a:sym typeface="Roboto Thin"/>
              </a:endParaRPr>
            </a:p>
          </p:txBody>
        </p:sp>
        <p:sp>
          <p:nvSpPr>
            <p:cNvPr id="205" name="Google Shape;205;p36"/>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307975" algn="l" rtl="0">
                <a:lnSpc>
                  <a:spcPct val="115000"/>
                </a:lnSpc>
                <a:spcBef>
                  <a:spcPts val="0"/>
                </a:spcBef>
                <a:spcAft>
                  <a:spcPts val="0"/>
                </a:spcAft>
                <a:buClr>
                  <a:srgbClr val="0B7140"/>
                </a:buClr>
                <a:buSzPts val="1250"/>
                <a:buFont typeface="Roboto"/>
                <a:buChar char="●"/>
              </a:pPr>
              <a:r>
                <a:rPr lang="en" sz="1250">
                  <a:solidFill>
                    <a:srgbClr val="0B7140"/>
                  </a:solidFill>
                  <a:latin typeface="Roboto"/>
                  <a:ea typeface="Roboto"/>
                  <a:cs typeface="Roboto"/>
                  <a:sym typeface="Roboto"/>
                </a:rPr>
                <a:t>Co-develop, define, posit, and explicitly teach a few (3-5) positive classroom expectations or norms to enhance engagement</a:t>
              </a:r>
              <a:endParaRPr sz="1250">
                <a:solidFill>
                  <a:srgbClr val="0B7140"/>
                </a:solidFill>
                <a:latin typeface="Roboto"/>
                <a:ea typeface="Roboto"/>
                <a:cs typeface="Roboto"/>
                <a:sym typeface="Roboto"/>
              </a:endParaRPr>
            </a:p>
          </p:txBody>
        </p:sp>
      </p:grpSp>
      <p:grpSp>
        <p:nvGrpSpPr>
          <p:cNvPr id="206" name="Google Shape;206;p36"/>
          <p:cNvGrpSpPr/>
          <p:nvPr/>
        </p:nvGrpSpPr>
        <p:grpSpPr>
          <a:xfrm>
            <a:off x="703789" y="2484449"/>
            <a:ext cx="7736431" cy="827670"/>
            <a:chOff x="1593000" y="2322568"/>
            <a:chExt cx="5957975" cy="643500"/>
          </a:xfrm>
        </p:grpSpPr>
        <p:sp>
          <p:nvSpPr>
            <p:cNvPr id="207" name="Google Shape;207;p36"/>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08" name="Google Shape;208;p36"/>
            <p:cNvSpPr/>
            <p:nvPr/>
          </p:nvSpPr>
          <p:spPr>
            <a:xfrm flipH="1">
              <a:off x="2283025" y="2322575"/>
              <a:ext cx="18444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09" name="Google Shape;209;p36"/>
            <p:cNvSpPr/>
            <p:nvPr/>
          </p:nvSpPr>
          <p:spPr>
            <a:xfrm rot="-5400000">
              <a:off x="3501574" y="1934671"/>
              <a:ext cx="643356" cy="1419149"/>
            </a:xfrm>
            <a:prstGeom prst="flowChartOffpageConnector">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10" name="Google Shape;210;p36"/>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a:solidFill>
                    <a:srgbClr val="FFFFFF"/>
                  </a:solidFill>
                  <a:latin typeface="Roboto Medium"/>
                  <a:ea typeface="Roboto Medium"/>
                  <a:cs typeface="Roboto Medium"/>
                  <a:sym typeface="Roboto Medium"/>
                </a:rPr>
                <a:t>Develop Predictable Routines</a:t>
              </a:r>
              <a:endParaRPr sz="1500">
                <a:solidFill>
                  <a:srgbClr val="FFFFFF"/>
                </a:solidFill>
                <a:latin typeface="Roboto"/>
                <a:ea typeface="Roboto"/>
                <a:cs typeface="Roboto"/>
                <a:sym typeface="Roboto"/>
              </a:endParaRPr>
            </a:p>
          </p:txBody>
        </p:sp>
        <p:sp>
          <p:nvSpPr>
            <p:cNvPr id="211" name="Google Shape;211;p36"/>
            <p:cNvSpPr/>
            <p:nvPr/>
          </p:nvSpPr>
          <p:spPr>
            <a:xfrm>
              <a:off x="1593000" y="2322568"/>
              <a:ext cx="690000" cy="642300"/>
            </a:xfrm>
            <a:prstGeom prst="rect">
              <a:avLst/>
            </a:prstGeom>
            <a:solidFill>
              <a:srgbClr val="0B7743"/>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12" name="Google Shape;212;p36"/>
            <p:cNvSpPr/>
            <p:nvPr/>
          </p:nvSpPr>
          <p:spPr>
            <a:xfrm>
              <a:off x="1593000" y="2322575"/>
              <a:ext cx="690000" cy="642600"/>
            </a:xfrm>
            <a:prstGeom prst="rect">
              <a:avLst/>
            </a:prstGeom>
            <a:solidFill>
              <a:srgbClr val="0C81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100">
                  <a:solidFill>
                    <a:srgbClr val="FFFFFF"/>
                  </a:solidFill>
                  <a:latin typeface="Roboto Thin"/>
                  <a:ea typeface="Roboto Thin"/>
                  <a:cs typeface="Roboto Thin"/>
                  <a:sym typeface="Roboto Thin"/>
                </a:rPr>
                <a:t>1.3</a:t>
              </a:r>
              <a:endParaRPr sz="3100">
                <a:solidFill>
                  <a:srgbClr val="FFFFFF"/>
                </a:solidFill>
                <a:latin typeface="Roboto Thin"/>
                <a:ea typeface="Roboto Thin"/>
                <a:cs typeface="Roboto Thin"/>
                <a:sym typeface="Roboto Thin"/>
              </a:endParaRPr>
            </a:p>
          </p:txBody>
        </p:sp>
        <p:sp>
          <p:nvSpPr>
            <p:cNvPr id="213" name="Google Shape;213;p36"/>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311150" algn="l" rtl="0">
                <a:lnSpc>
                  <a:spcPct val="115000"/>
                </a:lnSpc>
                <a:spcBef>
                  <a:spcPts val="0"/>
                </a:spcBef>
                <a:spcAft>
                  <a:spcPts val="0"/>
                </a:spcAft>
                <a:buClr>
                  <a:srgbClr val="0B7140"/>
                </a:buClr>
                <a:buSzPts val="1300"/>
                <a:buFont typeface="Roboto"/>
                <a:buChar char="●"/>
              </a:pPr>
              <a:r>
                <a:rPr lang="en" sz="1300">
                  <a:solidFill>
                    <a:srgbClr val="0B7140"/>
                  </a:solidFill>
                  <a:latin typeface="Roboto"/>
                  <a:ea typeface="Roboto"/>
                  <a:cs typeface="Roboto"/>
                  <a:sym typeface="Roboto"/>
                </a:rPr>
                <a:t>Develop and teach predictable classroom routines to promote seb and academic skill growth</a:t>
              </a:r>
              <a:endParaRPr sz="1300">
                <a:solidFill>
                  <a:srgbClr val="0B7140"/>
                </a:solidFill>
                <a:latin typeface="Roboto"/>
                <a:ea typeface="Roboto"/>
                <a:cs typeface="Roboto"/>
                <a:sym typeface="Roboto"/>
              </a:endParaRPr>
            </a:p>
          </p:txBody>
        </p:sp>
      </p:grpSp>
      <p:grpSp>
        <p:nvGrpSpPr>
          <p:cNvPr id="214" name="Google Shape;214;p36"/>
          <p:cNvGrpSpPr/>
          <p:nvPr/>
        </p:nvGrpSpPr>
        <p:grpSpPr>
          <a:xfrm>
            <a:off x="703789" y="1642123"/>
            <a:ext cx="7736431" cy="827670"/>
            <a:chOff x="1593000" y="2322568"/>
            <a:chExt cx="5957975" cy="643500"/>
          </a:xfrm>
        </p:grpSpPr>
        <p:sp>
          <p:nvSpPr>
            <p:cNvPr id="215" name="Google Shape;215;p36"/>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16" name="Google Shape;216;p36"/>
            <p:cNvSpPr/>
            <p:nvPr/>
          </p:nvSpPr>
          <p:spPr>
            <a:xfrm flipH="1">
              <a:off x="2283025" y="2322575"/>
              <a:ext cx="18444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17" name="Google Shape;217;p36"/>
            <p:cNvSpPr/>
            <p:nvPr/>
          </p:nvSpPr>
          <p:spPr>
            <a:xfrm rot="-5400000">
              <a:off x="3501574" y="1934671"/>
              <a:ext cx="643356" cy="1419149"/>
            </a:xfrm>
            <a:prstGeom prst="flowChartOffpageConnector">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18" name="Google Shape;218;p36"/>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a:solidFill>
                    <a:srgbClr val="FFFFFF"/>
                  </a:solidFill>
                  <a:latin typeface="Roboto Medium"/>
                  <a:ea typeface="Roboto Medium"/>
                  <a:cs typeface="Roboto Medium"/>
                  <a:sym typeface="Roboto Medium"/>
                </a:rPr>
                <a:t>Establish Positive Connections</a:t>
              </a:r>
              <a:endParaRPr sz="1500">
                <a:solidFill>
                  <a:srgbClr val="FFFFFF"/>
                </a:solidFill>
                <a:latin typeface="Roboto"/>
                <a:ea typeface="Roboto"/>
                <a:cs typeface="Roboto"/>
                <a:sym typeface="Roboto"/>
              </a:endParaRPr>
            </a:p>
          </p:txBody>
        </p:sp>
        <p:sp>
          <p:nvSpPr>
            <p:cNvPr id="219" name="Google Shape;219;p36"/>
            <p:cNvSpPr/>
            <p:nvPr/>
          </p:nvSpPr>
          <p:spPr>
            <a:xfrm>
              <a:off x="1593000" y="2322568"/>
              <a:ext cx="690000" cy="642300"/>
            </a:xfrm>
            <a:prstGeom prst="rect">
              <a:avLst/>
            </a:prstGeom>
            <a:solidFill>
              <a:srgbClr val="0B7743"/>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20" name="Google Shape;220;p36"/>
            <p:cNvSpPr/>
            <p:nvPr/>
          </p:nvSpPr>
          <p:spPr>
            <a:xfrm>
              <a:off x="1593000" y="2322575"/>
              <a:ext cx="690000" cy="642600"/>
            </a:xfrm>
            <a:prstGeom prst="rect">
              <a:avLst/>
            </a:prstGeom>
            <a:solidFill>
              <a:srgbClr val="0C81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100">
                  <a:solidFill>
                    <a:srgbClr val="FFFFFF"/>
                  </a:solidFill>
                  <a:latin typeface="Roboto Thin"/>
                  <a:ea typeface="Roboto Thin"/>
                  <a:cs typeface="Roboto Thin"/>
                  <a:sym typeface="Roboto Thin"/>
                </a:rPr>
                <a:t>1.2</a:t>
              </a:r>
              <a:endParaRPr sz="3100">
                <a:solidFill>
                  <a:srgbClr val="FFFFFF"/>
                </a:solidFill>
                <a:latin typeface="Roboto Thin"/>
                <a:ea typeface="Roboto Thin"/>
                <a:cs typeface="Roboto Thin"/>
                <a:sym typeface="Roboto Thin"/>
              </a:endParaRPr>
            </a:p>
          </p:txBody>
        </p:sp>
        <p:sp>
          <p:nvSpPr>
            <p:cNvPr id="221" name="Google Shape;221;p36"/>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311150" algn="l" rtl="0">
                <a:lnSpc>
                  <a:spcPct val="115000"/>
                </a:lnSpc>
                <a:spcBef>
                  <a:spcPts val="0"/>
                </a:spcBef>
                <a:spcAft>
                  <a:spcPts val="0"/>
                </a:spcAft>
                <a:buClr>
                  <a:srgbClr val="0B7140"/>
                </a:buClr>
                <a:buSzPts val="1300"/>
                <a:buFont typeface="Roboto"/>
                <a:buChar char="●"/>
              </a:pPr>
              <a:r>
                <a:rPr lang="en" sz="1300">
                  <a:solidFill>
                    <a:srgbClr val="0B7140"/>
                  </a:solidFill>
                  <a:latin typeface="Roboto"/>
                  <a:ea typeface="Roboto"/>
                  <a:cs typeface="Roboto"/>
                  <a:sym typeface="Roboto"/>
                </a:rPr>
                <a:t>Learn about your students and establish positive connections among students, families, and educators</a:t>
              </a:r>
              <a:endParaRPr sz="1300">
                <a:solidFill>
                  <a:srgbClr val="0B7140"/>
                </a:solidFill>
                <a:latin typeface="Roboto"/>
                <a:ea typeface="Roboto"/>
                <a:cs typeface="Roboto"/>
                <a:sym typeface="Roboto"/>
              </a:endParaRPr>
            </a:p>
          </p:txBody>
        </p:sp>
      </p:grpSp>
      <p:grpSp>
        <p:nvGrpSpPr>
          <p:cNvPr id="222" name="Google Shape;222;p36"/>
          <p:cNvGrpSpPr/>
          <p:nvPr/>
        </p:nvGrpSpPr>
        <p:grpSpPr>
          <a:xfrm>
            <a:off x="703789" y="799777"/>
            <a:ext cx="7736431" cy="827670"/>
            <a:chOff x="1593000" y="2322568"/>
            <a:chExt cx="5957975" cy="643500"/>
          </a:xfrm>
        </p:grpSpPr>
        <p:sp>
          <p:nvSpPr>
            <p:cNvPr id="223" name="Google Shape;223;p36"/>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24" name="Google Shape;224;p36"/>
            <p:cNvSpPr/>
            <p:nvPr/>
          </p:nvSpPr>
          <p:spPr>
            <a:xfrm flipH="1">
              <a:off x="2283025" y="2322575"/>
              <a:ext cx="18444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25" name="Google Shape;225;p36"/>
            <p:cNvSpPr/>
            <p:nvPr/>
          </p:nvSpPr>
          <p:spPr>
            <a:xfrm rot="-5400000">
              <a:off x="3501574" y="1934671"/>
              <a:ext cx="643356" cy="1419149"/>
            </a:xfrm>
            <a:prstGeom prst="flowChartOffpageConnector">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26" name="Google Shape;226;p36"/>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a:solidFill>
                    <a:srgbClr val="FFFFFF"/>
                  </a:solidFill>
                  <a:latin typeface="Roboto Medium"/>
                  <a:ea typeface="Roboto Medium"/>
                  <a:cs typeface="Roboto Medium"/>
                  <a:sym typeface="Roboto Medium"/>
                </a:rPr>
                <a:t>Design a Safe Environment</a:t>
              </a:r>
              <a:endParaRPr sz="1500">
                <a:solidFill>
                  <a:srgbClr val="FFFFFF"/>
                </a:solidFill>
                <a:latin typeface="Roboto"/>
                <a:ea typeface="Roboto"/>
                <a:cs typeface="Roboto"/>
                <a:sym typeface="Roboto"/>
              </a:endParaRPr>
            </a:p>
          </p:txBody>
        </p:sp>
        <p:sp>
          <p:nvSpPr>
            <p:cNvPr id="227" name="Google Shape;227;p36"/>
            <p:cNvSpPr/>
            <p:nvPr/>
          </p:nvSpPr>
          <p:spPr>
            <a:xfrm>
              <a:off x="1593000" y="2322568"/>
              <a:ext cx="690000" cy="642300"/>
            </a:xfrm>
            <a:prstGeom prst="rect">
              <a:avLst/>
            </a:prstGeom>
            <a:solidFill>
              <a:srgbClr val="0B7743"/>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28" name="Google Shape;228;p36"/>
            <p:cNvSpPr/>
            <p:nvPr/>
          </p:nvSpPr>
          <p:spPr>
            <a:xfrm>
              <a:off x="1593000" y="2322575"/>
              <a:ext cx="690000" cy="642600"/>
            </a:xfrm>
            <a:prstGeom prst="rect">
              <a:avLst/>
            </a:prstGeom>
            <a:solidFill>
              <a:srgbClr val="0C81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100">
                  <a:solidFill>
                    <a:srgbClr val="FFFFFF"/>
                  </a:solidFill>
                  <a:latin typeface="Roboto Thin"/>
                  <a:ea typeface="Roboto Thin"/>
                  <a:cs typeface="Roboto Thin"/>
                  <a:sym typeface="Roboto Thin"/>
                </a:rPr>
                <a:t>1.1</a:t>
              </a:r>
              <a:endParaRPr sz="3100">
                <a:solidFill>
                  <a:srgbClr val="FFFFFF"/>
                </a:solidFill>
                <a:latin typeface="Roboto Thin"/>
                <a:ea typeface="Roboto Thin"/>
                <a:cs typeface="Roboto Thin"/>
                <a:sym typeface="Roboto Thin"/>
              </a:endParaRPr>
            </a:p>
          </p:txBody>
        </p:sp>
        <p:sp>
          <p:nvSpPr>
            <p:cNvPr id="229" name="Google Shape;229;p36"/>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311150" algn="l" rtl="0">
                <a:lnSpc>
                  <a:spcPct val="115000"/>
                </a:lnSpc>
                <a:spcBef>
                  <a:spcPts val="0"/>
                </a:spcBef>
                <a:spcAft>
                  <a:spcPts val="0"/>
                </a:spcAft>
                <a:buClr>
                  <a:srgbClr val="0B7140"/>
                </a:buClr>
                <a:buSzPts val="1300"/>
                <a:buFont typeface="Roboto"/>
                <a:buChar char="●"/>
              </a:pPr>
              <a:r>
                <a:rPr lang="en" sz="1300">
                  <a:solidFill>
                    <a:srgbClr val="0B7140"/>
                  </a:solidFill>
                  <a:latin typeface="Roboto"/>
                  <a:ea typeface="Roboto"/>
                  <a:cs typeface="Roboto"/>
                  <a:sym typeface="Roboto"/>
                </a:rPr>
                <a:t>Effectively Design the Physical Environment of the Classroom to Promote SEB &amp; Academic Growth </a:t>
              </a:r>
              <a:endParaRPr sz="1300">
                <a:solidFill>
                  <a:srgbClr val="0B7140"/>
                </a:solidFill>
                <a:latin typeface="Roboto"/>
                <a:ea typeface="Roboto"/>
                <a:cs typeface="Roboto"/>
                <a:sym typeface="Roboto"/>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7"/>
          <p:cNvSpPr txBox="1">
            <a:spLocks noGrp="1"/>
          </p:cNvSpPr>
          <p:nvPr>
            <p:ph type="title"/>
          </p:nvPr>
        </p:nvSpPr>
        <p:spPr>
          <a:xfrm>
            <a:off x="311700" y="-46200"/>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Create positive teaching &amp; learning environments</a:t>
            </a:r>
            <a:endParaRPr/>
          </a:p>
        </p:txBody>
      </p:sp>
      <p:grpSp>
        <p:nvGrpSpPr>
          <p:cNvPr id="236" name="Google Shape;236;p37"/>
          <p:cNvGrpSpPr/>
          <p:nvPr/>
        </p:nvGrpSpPr>
        <p:grpSpPr>
          <a:xfrm>
            <a:off x="703789" y="4169155"/>
            <a:ext cx="7736526" cy="827670"/>
            <a:chOff x="1593000" y="2322568"/>
            <a:chExt cx="5958049" cy="643500"/>
          </a:xfrm>
        </p:grpSpPr>
        <p:sp>
          <p:nvSpPr>
            <p:cNvPr id="237" name="Google Shape;237;p37"/>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38" name="Google Shape;238;p37"/>
            <p:cNvSpPr/>
            <p:nvPr/>
          </p:nvSpPr>
          <p:spPr>
            <a:xfrm flipH="1">
              <a:off x="2283025" y="2322575"/>
              <a:ext cx="18444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39" name="Google Shape;239;p37"/>
            <p:cNvSpPr/>
            <p:nvPr/>
          </p:nvSpPr>
          <p:spPr>
            <a:xfrm rot="-5400000">
              <a:off x="3501574" y="1934671"/>
              <a:ext cx="643356" cy="1419149"/>
            </a:xfrm>
            <a:prstGeom prst="flowChartOffpageConnector">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40" name="Google Shape;240;p37"/>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a:solidFill>
                    <a:srgbClr val="FFFFFF"/>
                  </a:solidFill>
                  <a:latin typeface="Roboto Medium"/>
                  <a:ea typeface="Roboto Medium"/>
                  <a:cs typeface="Roboto Medium"/>
                  <a:sym typeface="Roboto Medium"/>
                </a:rPr>
                <a:t>Plan Relevant Instruction</a:t>
              </a:r>
              <a:endParaRPr sz="1500">
                <a:solidFill>
                  <a:srgbClr val="FFFFFF"/>
                </a:solidFill>
                <a:latin typeface="Roboto"/>
                <a:ea typeface="Roboto"/>
                <a:cs typeface="Roboto"/>
                <a:sym typeface="Roboto"/>
              </a:endParaRPr>
            </a:p>
          </p:txBody>
        </p:sp>
        <p:sp>
          <p:nvSpPr>
            <p:cNvPr id="241" name="Google Shape;241;p37"/>
            <p:cNvSpPr/>
            <p:nvPr/>
          </p:nvSpPr>
          <p:spPr>
            <a:xfrm>
              <a:off x="1593000" y="2322568"/>
              <a:ext cx="690000" cy="642300"/>
            </a:xfrm>
            <a:prstGeom prst="rect">
              <a:avLst/>
            </a:prstGeom>
            <a:solidFill>
              <a:srgbClr val="0B7743"/>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42" name="Google Shape;242;p37"/>
            <p:cNvSpPr/>
            <p:nvPr/>
          </p:nvSpPr>
          <p:spPr>
            <a:xfrm>
              <a:off x="1593000" y="2322575"/>
              <a:ext cx="690000" cy="642600"/>
            </a:xfrm>
            <a:prstGeom prst="rect">
              <a:avLst/>
            </a:prstGeom>
            <a:solidFill>
              <a:srgbClr val="0C81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100">
                  <a:solidFill>
                    <a:srgbClr val="FFFFFF"/>
                  </a:solidFill>
                  <a:latin typeface="Roboto Thin"/>
                  <a:ea typeface="Roboto Thin"/>
                  <a:cs typeface="Roboto Thin"/>
                  <a:sym typeface="Roboto Thin"/>
                </a:rPr>
                <a:t>1.5</a:t>
              </a:r>
              <a:endParaRPr sz="3100">
                <a:solidFill>
                  <a:srgbClr val="FFFFFF"/>
                </a:solidFill>
                <a:latin typeface="Roboto Thin"/>
                <a:ea typeface="Roboto Thin"/>
                <a:cs typeface="Roboto Thin"/>
                <a:sym typeface="Roboto Thin"/>
              </a:endParaRPr>
            </a:p>
          </p:txBody>
        </p:sp>
        <p:sp>
          <p:nvSpPr>
            <p:cNvPr id="243" name="Google Shape;243;p37"/>
            <p:cNvSpPr/>
            <p:nvPr/>
          </p:nvSpPr>
          <p:spPr>
            <a:xfrm>
              <a:off x="4387849" y="2323749"/>
              <a:ext cx="3163200" cy="642300"/>
            </a:xfrm>
            <a:prstGeom prst="rect">
              <a:avLst/>
            </a:prstGeom>
            <a:noFill/>
            <a:ln>
              <a:noFill/>
            </a:ln>
          </p:spPr>
          <p:txBody>
            <a:bodyPr spcFirstLastPara="1" wrap="square" lIns="91425" tIns="91425" rIns="91425" bIns="91425" anchor="ctr" anchorCtr="0">
              <a:noAutofit/>
            </a:bodyPr>
            <a:lstStyle/>
            <a:p>
              <a:pPr marL="457200" lvl="0" indent="-307975" algn="l" rtl="0">
                <a:lnSpc>
                  <a:spcPct val="115000"/>
                </a:lnSpc>
                <a:spcBef>
                  <a:spcPts val="0"/>
                </a:spcBef>
                <a:spcAft>
                  <a:spcPts val="0"/>
                </a:spcAft>
                <a:buClr>
                  <a:srgbClr val="0B7140"/>
                </a:buClr>
                <a:buSzPts val="1250"/>
                <a:buFont typeface="Roboto"/>
                <a:buChar char="●"/>
              </a:pPr>
              <a:r>
                <a:rPr lang="en" sz="1250">
                  <a:solidFill>
                    <a:srgbClr val="0B7140"/>
                  </a:solidFill>
                  <a:latin typeface="Roboto"/>
                  <a:ea typeface="Roboto"/>
                  <a:cs typeface="Roboto"/>
                  <a:sym typeface="Roboto"/>
                </a:rPr>
                <a:t>Consider your students’ learning history when selecting relevant curriculum, planning effective instruction,  and considering differentiation</a:t>
              </a:r>
              <a:endParaRPr sz="1250">
                <a:solidFill>
                  <a:srgbClr val="0B7140"/>
                </a:solidFill>
                <a:latin typeface="Roboto"/>
                <a:ea typeface="Roboto"/>
                <a:cs typeface="Roboto"/>
                <a:sym typeface="Roboto"/>
              </a:endParaRPr>
            </a:p>
          </p:txBody>
        </p:sp>
      </p:grpSp>
      <p:grpSp>
        <p:nvGrpSpPr>
          <p:cNvPr id="244" name="Google Shape;244;p37"/>
          <p:cNvGrpSpPr/>
          <p:nvPr/>
        </p:nvGrpSpPr>
        <p:grpSpPr>
          <a:xfrm>
            <a:off x="703789" y="3326819"/>
            <a:ext cx="7736431" cy="827670"/>
            <a:chOff x="1593000" y="2322568"/>
            <a:chExt cx="5957975" cy="643500"/>
          </a:xfrm>
        </p:grpSpPr>
        <p:sp>
          <p:nvSpPr>
            <p:cNvPr id="245" name="Google Shape;245;p37"/>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46" name="Google Shape;246;p37"/>
            <p:cNvSpPr/>
            <p:nvPr/>
          </p:nvSpPr>
          <p:spPr>
            <a:xfrm flipH="1">
              <a:off x="2283025" y="2322575"/>
              <a:ext cx="18444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47" name="Google Shape;247;p37"/>
            <p:cNvSpPr/>
            <p:nvPr/>
          </p:nvSpPr>
          <p:spPr>
            <a:xfrm rot="-5400000">
              <a:off x="3501574" y="1934671"/>
              <a:ext cx="643356" cy="1419149"/>
            </a:xfrm>
            <a:prstGeom prst="flowChartOffpageConnector">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48" name="Google Shape;248;p37"/>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a:solidFill>
                    <a:srgbClr val="FFFFFF"/>
                  </a:solidFill>
                  <a:latin typeface="Roboto Medium"/>
                  <a:ea typeface="Roboto Medium"/>
                  <a:cs typeface="Roboto Medium"/>
                  <a:sym typeface="Roboto Medium"/>
                </a:rPr>
                <a:t>Define &amp; Teach Positive Expectations</a:t>
              </a:r>
              <a:endParaRPr sz="1500">
                <a:solidFill>
                  <a:srgbClr val="FFFFFF"/>
                </a:solidFill>
                <a:latin typeface="Roboto"/>
                <a:ea typeface="Roboto"/>
                <a:cs typeface="Roboto"/>
                <a:sym typeface="Roboto"/>
              </a:endParaRPr>
            </a:p>
          </p:txBody>
        </p:sp>
        <p:sp>
          <p:nvSpPr>
            <p:cNvPr id="249" name="Google Shape;249;p37"/>
            <p:cNvSpPr/>
            <p:nvPr/>
          </p:nvSpPr>
          <p:spPr>
            <a:xfrm>
              <a:off x="1593000" y="2322568"/>
              <a:ext cx="690000" cy="642300"/>
            </a:xfrm>
            <a:prstGeom prst="rect">
              <a:avLst/>
            </a:prstGeom>
            <a:solidFill>
              <a:srgbClr val="0B7743"/>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50" name="Google Shape;250;p37"/>
            <p:cNvSpPr/>
            <p:nvPr/>
          </p:nvSpPr>
          <p:spPr>
            <a:xfrm>
              <a:off x="1593000" y="2322575"/>
              <a:ext cx="690000" cy="642600"/>
            </a:xfrm>
            <a:prstGeom prst="rect">
              <a:avLst/>
            </a:prstGeom>
            <a:solidFill>
              <a:srgbClr val="0C81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100">
                  <a:solidFill>
                    <a:srgbClr val="FFFFFF"/>
                  </a:solidFill>
                  <a:latin typeface="Roboto Thin"/>
                  <a:ea typeface="Roboto Thin"/>
                  <a:cs typeface="Roboto Thin"/>
                  <a:sym typeface="Roboto Thin"/>
                </a:rPr>
                <a:t>1.4</a:t>
              </a:r>
              <a:endParaRPr sz="3100">
                <a:solidFill>
                  <a:srgbClr val="FFFFFF"/>
                </a:solidFill>
                <a:latin typeface="Roboto Thin"/>
                <a:ea typeface="Roboto Thin"/>
                <a:cs typeface="Roboto Thin"/>
                <a:sym typeface="Roboto Thin"/>
              </a:endParaRPr>
            </a:p>
          </p:txBody>
        </p:sp>
        <p:sp>
          <p:nvSpPr>
            <p:cNvPr id="251" name="Google Shape;251;p37"/>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307975" algn="l" rtl="0">
                <a:lnSpc>
                  <a:spcPct val="115000"/>
                </a:lnSpc>
                <a:spcBef>
                  <a:spcPts val="0"/>
                </a:spcBef>
                <a:spcAft>
                  <a:spcPts val="0"/>
                </a:spcAft>
                <a:buClr>
                  <a:srgbClr val="0B7140"/>
                </a:buClr>
                <a:buSzPts val="1250"/>
                <a:buFont typeface="Roboto"/>
                <a:buChar char="●"/>
              </a:pPr>
              <a:r>
                <a:rPr lang="en" sz="1250">
                  <a:solidFill>
                    <a:srgbClr val="0B7140"/>
                  </a:solidFill>
                  <a:latin typeface="Roboto"/>
                  <a:ea typeface="Roboto"/>
                  <a:cs typeface="Roboto"/>
                  <a:sym typeface="Roboto"/>
                </a:rPr>
                <a:t>Co-develop, define, posit, and explicitly teach a few (3-5) positive classroom expectations or norms to enhance engagement</a:t>
              </a:r>
              <a:endParaRPr sz="1250">
                <a:solidFill>
                  <a:srgbClr val="0B7140"/>
                </a:solidFill>
                <a:latin typeface="Roboto"/>
                <a:ea typeface="Roboto"/>
                <a:cs typeface="Roboto"/>
                <a:sym typeface="Roboto"/>
              </a:endParaRPr>
            </a:p>
          </p:txBody>
        </p:sp>
      </p:grpSp>
      <p:grpSp>
        <p:nvGrpSpPr>
          <p:cNvPr id="252" name="Google Shape;252;p37"/>
          <p:cNvGrpSpPr/>
          <p:nvPr/>
        </p:nvGrpSpPr>
        <p:grpSpPr>
          <a:xfrm>
            <a:off x="703789" y="2484449"/>
            <a:ext cx="7736431" cy="827670"/>
            <a:chOff x="1593000" y="2322568"/>
            <a:chExt cx="5957975" cy="643500"/>
          </a:xfrm>
        </p:grpSpPr>
        <p:sp>
          <p:nvSpPr>
            <p:cNvPr id="253" name="Google Shape;253;p37"/>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54" name="Google Shape;254;p37"/>
            <p:cNvSpPr/>
            <p:nvPr/>
          </p:nvSpPr>
          <p:spPr>
            <a:xfrm flipH="1">
              <a:off x="2283025" y="2322575"/>
              <a:ext cx="18444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55" name="Google Shape;255;p37"/>
            <p:cNvSpPr/>
            <p:nvPr/>
          </p:nvSpPr>
          <p:spPr>
            <a:xfrm rot="-5400000">
              <a:off x="3501574" y="1934671"/>
              <a:ext cx="643356" cy="1419149"/>
            </a:xfrm>
            <a:prstGeom prst="flowChartOffpageConnector">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56" name="Google Shape;256;p37"/>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a:solidFill>
                    <a:srgbClr val="FFFFFF"/>
                  </a:solidFill>
                  <a:latin typeface="Roboto Medium"/>
                  <a:ea typeface="Roboto Medium"/>
                  <a:cs typeface="Roboto Medium"/>
                  <a:sym typeface="Roboto Medium"/>
                </a:rPr>
                <a:t>Develop Predictable Routines</a:t>
              </a:r>
              <a:endParaRPr sz="1500">
                <a:solidFill>
                  <a:srgbClr val="FFFFFF"/>
                </a:solidFill>
                <a:latin typeface="Roboto"/>
                <a:ea typeface="Roboto"/>
                <a:cs typeface="Roboto"/>
                <a:sym typeface="Roboto"/>
              </a:endParaRPr>
            </a:p>
          </p:txBody>
        </p:sp>
        <p:sp>
          <p:nvSpPr>
            <p:cNvPr id="257" name="Google Shape;257;p37"/>
            <p:cNvSpPr/>
            <p:nvPr/>
          </p:nvSpPr>
          <p:spPr>
            <a:xfrm>
              <a:off x="1593000" y="2322568"/>
              <a:ext cx="690000" cy="642300"/>
            </a:xfrm>
            <a:prstGeom prst="rect">
              <a:avLst/>
            </a:prstGeom>
            <a:solidFill>
              <a:srgbClr val="0B7743"/>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58" name="Google Shape;258;p37"/>
            <p:cNvSpPr/>
            <p:nvPr/>
          </p:nvSpPr>
          <p:spPr>
            <a:xfrm>
              <a:off x="1593000" y="2322575"/>
              <a:ext cx="690000" cy="642600"/>
            </a:xfrm>
            <a:prstGeom prst="rect">
              <a:avLst/>
            </a:prstGeom>
            <a:solidFill>
              <a:srgbClr val="0C81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100">
                  <a:solidFill>
                    <a:srgbClr val="FFFFFF"/>
                  </a:solidFill>
                  <a:latin typeface="Roboto Thin"/>
                  <a:ea typeface="Roboto Thin"/>
                  <a:cs typeface="Roboto Thin"/>
                  <a:sym typeface="Roboto Thin"/>
                </a:rPr>
                <a:t>1.3</a:t>
              </a:r>
              <a:endParaRPr sz="3100">
                <a:solidFill>
                  <a:srgbClr val="FFFFFF"/>
                </a:solidFill>
                <a:latin typeface="Roboto Thin"/>
                <a:ea typeface="Roboto Thin"/>
                <a:cs typeface="Roboto Thin"/>
                <a:sym typeface="Roboto Thin"/>
              </a:endParaRPr>
            </a:p>
          </p:txBody>
        </p:sp>
        <p:sp>
          <p:nvSpPr>
            <p:cNvPr id="259" name="Google Shape;259;p37"/>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311150" algn="l" rtl="0">
                <a:lnSpc>
                  <a:spcPct val="115000"/>
                </a:lnSpc>
                <a:spcBef>
                  <a:spcPts val="0"/>
                </a:spcBef>
                <a:spcAft>
                  <a:spcPts val="0"/>
                </a:spcAft>
                <a:buClr>
                  <a:srgbClr val="0B7140"/>
                </a:buClr>
                <a:buSzPts val="1300"/>
                <a:buFont typeface="Roboto"/>
                <a:buChar char="●"/>
              </a:pPr>
              <a:r>
                <a:rPr lang="en" sz="1300">
                  <a:solidFill>
                    <a:srgbClr val="0B7140"/>
                  </a:solidFill>
                  <a:latin typeface="Roboto"/>
                  <a:ea typeface="Roboto"/>
                  <a:cs typeface="Roboto"/>
                  <a:sym typeface="Roboto"/>
                </a:rPr>
                <a:t>Develop and teach predictable classroom routines to promote seb and academic skill growth</a:t>
              </a:r>
              <a:endParaRPr sz="1300">
                <a:solidFill>
                  <a:srgbClr val="0B7140"/>
                </a:solidFill>
                <a:latin typeface="Roboto"/>
                <a:ea typeface="Roboto"/>
                <a:cs typeface="Roboto"/>
                <a:sym typeface="Roboto"/>
              </a:endParaRPr>
            </a:p>
          </p:txBody>
        </p:sp>
      </p:grpSp>
      <p:grpSp>
        <p:nvGrpSpPr>
          <p:cNvPr id="260" name="Google Shape;260;p37"/>
          <p:cNvGrpSpPr/>
          <p:nvPr/>
        </p:nvGrpSpPr>
        <p:grpSpPr>
          <a:xfrm>
            <a:off x="703789" y="1642123"/>
            <a:ext cx="7736431" cy="827670"/>
            <a:chOff x="1593000" y="2322568"/>
            <a:chExt cx="5957975" cy="643500"/>
          </a:xfrm>
        </p:grpSpPr>
        <p:sp>
          <p:nvSpPr>
            <p:cNvPr id="261" name="Google Shape;261;p37"/>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62" name="Google Shape;262;p37"/>
            <p:cNvSpPr/>
            <p:nvPr/>
          </p:nvSpPr>
          <p:spPr>
            <a:xfrm flipH="1">
              <a:off x="2283025" y="2322575"/>
              <a:ext cx="18444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63" name="Google Shape;263;p37"/>
            <p:cNvSpPr/>
            <p:nvPr/>
          </p:nvSpPr>
          <p:spPr>
            <a:xfrm rot="-5400000">
              <a:off x="3501574" y="1934671"/>
              <a:ext cx="643356" cy="1419149"/>
            </a:xfrm>
            <a:prstGeom prst="flowChartOffpageConnector">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64" name="Google Shape;264;p37"/>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a:solidFill>
                    <a:srgbClr val="FFFFFF"/>
                  </a:solidFill>
                  <a:latin typeface="Roboto Medium"/>
                  <a:ea typeface="Roboto Medium"/>
                  <a:cs typeface="Roboto Medium"/>
                  <a:sym typeface="Roboto Medium"/>
                </a:rPr>
                <a:t>Establish Positive Connections</a:t>
              </a:r>
              <a:endParaRPr sz="1500">
                <a:solidFill>
                  <a:srgbClr val="FFFFFF"/>
                </a:solidFill>
                <a:latin typeface="Roboto"/>
                <a:ea typeface="Roboto"/>
                <a:cs typeface="Roboto"/>
                <a:sym typeface="Roboto"/>
              </a:endParaRPr>
            </a:p>
          </p:txBody>
        </p:sp>
        <p:sp>
          <p:nvSpPr>
            <p:cNvPr id="265" name="Google Shape;265;p37"/>
            <p:cNvSpPr/>
            <p:nvPr/>
          </p:nvSpPr>
          <p:spPr>
            <a:xfrm>
              <a:off x="1593000" y="2322568"/>
              <a:ext cx="690000" cy="642300"/>
            </a:xfrm>
            <a:prstGeom prst="rect">
              <a:avLst/>
            </a:prstGeom>
            <a:solidFill>
              <a:srgbClr val="0B7743"/>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66" name="Google Shape;266;p37"/>
            <p:cNvSpPr/>
            <p:nvPr/>
          </p:nvSpPr>
          <p:spPr>
            <a:xfrm>
              <a:off x="1593000" y="2322575"/>
              <a:ext cx="690000" cy="642600"/>
            </a:xfrm>
            <a:prstGeom prst="rect">
              <a:avLst/>
            </a:prstGeom>
            <a:solidFill>
              <a:srgbClr val="0C81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100">
                  <a:solidFill>
                    <a:srgbClr val="FFFFFF"/>
                  </a:solidFill>
                  <a:latin typeface="Roboto Thin"/>
                  <a:ea typeface="Roboto Thin"/>
                  <a:cs typeface="Roboto Thin"/>
                  <a:sym typeface="Roboto Thin"/>
                </a:rPr>
                <a:t>1.2</a:t>
              </a:r>
              <a:endParaRPr sz="3100">
                <a:solidFill>
                  <a:srgbClr val="FFFFFF"/>
                </a:solidFill>
                <a:latin typeface="Roboto Thin"/>
                <a:ea typeface="Roboto Thin"/>
                <a:cs typeface="Roboto Thin"/>
                <a:sym typeface="Roboto Thin"/>
              </a:endParaRPr>
            </a:p>
          </p:txBody>
        </p:sp>
        <p:sp>
          <p:nvSpPr>
            <p:cNvPr id="267" name="Google Shape;267;p37"/>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311150" algn="l" rtl="0">
                <a:lnSpc>
                  <a:spcPct val="115000"/>
                </a:lnSpc>
                <a:spcBef>
                  <a:spcPts val="0"/>
                </a:spcBef>
                <a:spcAft>
                  <a:spcPts val="0"/>
                </a:spcAft>
                <a:buClr>
                  <a:srgbClr val="0B7140"/>
                </a:buClr>
                <a:buSzPts val="1300"/>
                <a:buFont typeface="Roboto"/>
                <a:buChar char="●"/>
              </a:pPr>
              <a:r>
                <a:rPr lang="en" sz="1300">
                  <a:solidFill>
                    <a:srgbClr val="0B7140"/>
                  </a:solidFill>
                  <a:latin typeface="Roboto"/>
                  <a:ea typeface="Roboto"/>
                  <a:cs typeface="Roboto"/>
                  <a:sym typeface="Roboto"/>
                </a:rPr>
                <a:t>Learn about your students and establish positive connections among students, families, and educators</a:t>
              </a:r>
              <a:endParaRPr sz="1300">
                <a:solidFill>
                  <a:srgbClr val="0B7140"/>
                </a:solidFill>
                <a:latin typeface="Roboto"/>
                <a:ea typeface="Roboto"/>
                <a:cs typeface="Roboto"/>
                <a:sym typeface="Roboto"/>
              </a:endParaRPr>
            </a:p>
          </p:txBody>
        </p:sp>
      </p:grpSp>
      <p:grpSp>
        <p:nvGrpSpPr>
          <p:cNvPr id="268" name="Google Shape;268;p37"/>
          <p:cNvGrpSpPr/>
          <p:nvPr/>
        </p:nvGrpSpPr>
        <p:grpSpPr>
          <a:xfrm>
            <a:off x="703789" y="799777"/>
            <a:ext cx="7736431" cy="827670"/>
            <a:chOff x="1593000" y="2322568"/>
            <a:chExt cx="5957975" cy="643500"/>
          </a:xfrm>
        </p:grpSpPr>
        <p:sp>
          <p:nvSpPr>
            <p:cNvPr id="269" name="Google Shape;269;p37"/>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70" name="Google Shape;270;p37"/>
            <p:cNvSpPr/>
            <p:nvPr/>
          </p:nvSpPr>
          <p:spPr>
            <a:xfrm flipH="1">
              <a:off x="2283025" y="2322575"/>
              <a:ext cx="18444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71" name="Google Shape;271;p37"/>
            <p:cNvSpPr/>
            <p:nvPr/>
          </p:nvSpPr>
          <p:spPr>
            <a:xfrm rot="-5400000">
              <a:off x="3501574" y="1934671"/>
              <a:ext cx="643356" cy="1419149"/>
            </a:xfrm>
            <a:prstGeom prst="flowChartOffpageConnector">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72" name="Google Shape;272;p37"/>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a:solidFill>
                    <a:srgbClr val="FFFFFF"/>
                  </a:solidFill>
                  <a:latin typeface="Roboto Medium"/>
                  <a:ea typeface="Roboto Medium"/>
                  <a:cs typeface="Roboto Medium"/>
                  <a:sym typeface="Roboto Medium"/>
                </a:rPr>
                <a:t>Design a Safe Environment</a:t>
              </a:r>
              <a:endParaRPr sz="1500">
                <a:solidFill>
                  <a:srgbClr val="FFFFFF"/>
                </a:solidFill>
                <a:latin typeface="Roboto"/>
                <a:ea typeface="Roboto"/>
                <a:cs typeface="Roboto"/>
                <a:sym typeface="Roboto"/>
              </a:endParaRPr>
            </a:p>
          </p:txBody>
        </p:sp>
        <p:sp>
          <p:nvSpPr>
            <p:cNvPr id="273" name="Google Shape;273;p37"/>
            <p:cNvSpPr/>
            <p:nvPr/>
          </p:nvSpPr>
          <p:spPr>
            <a:xfrm>
              <a:off x="1593000" y="2322568"/>
              <a:ext cx="690000" cy="642300"/>
            </a:xfrm>
            <a:prstGeom prst="rect">
              <a:avLst/>
            </a:prstGeom>
            <a:solidFill>
              <a:srgbClr val="0B7743"/>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274" name="Google Shape;274;p37"/>
            <p:cNvSpPr/>
            <p:nvPr/>
          </p:nvSpPr>
          <p:spPr>
            <a:xfrm>
              <a:off x="1593000" y="2322575"/>
              <a:ext cx="690000" cy="642600"/>
            </a:xfrm>
            <a:prstGeom prst="rect">
              <a:avLst/>
            </a:prstGeom>
            <a:solidFill>
              <a:srgbClr val="0C81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100">
                  <a:solidFill>
                    <a:srgbClr val="FFFFFF"/>
                  </a:solidFill>
                  <a:latin typeface="Roboto Thin"/>
                  <a:ea typeface="Roboto Thin"/>
                  <a:cs typeface="Roboto Thin"/>
                  <a:sym typeface="Roboto Thin"/>
                </a:rPr>
                <a:t>1.1</a:t>
              </a:r>
              <a:endParaRPr sz="3100">
                <a:solidFill>
                  <a:srgbClr val="FFFFFF"/>
                </a:solidFill>
                <a:latin typeface="Roboto Thin"/>
                <a:ea typeface="Roboto Thin"/>
                <a:cs typeface="Roboto Thin"/>
                <a:sym typeface="Roboto Thin"/>
              </a:endParaRPr>
            </a:p>
          </p:txBody>
        </p:sp>
        <p:sp>
          <p:nvSpPr>
            <p:cNvPr id="275" name="Google Shape;275;p37"/>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311150" algn="l" rtl="0">
                <a:lnSpc>
                  <a:spcPct val="115000"/>
                </a:lnSpc>
                <a:spcBef>
                  <a:spcPts val="0"/>
                </a:spcBef>
                <a:spcAft>
                  <a:spcPts val="0"/>
                </a:spcAft>
                <a:buClr>
                  <a:srgbClr val="0B7140"/>
                </a:buClr>
                <a:buSzPts val="1300"/>
                <a:buFont typeface="Roboto"/>
                <a:buChar char="●"/>
              </a:pPr>
              <a:r>
                <a:rPr lang="en" sz="1300">
                  <a:solidFill>
                    <a:srgbClr val="0B7140"/>
                  </a:solidFill>
                  <a:latin typeface="Roboto"/>
                  <a:ea typeface="Roboto"/>
                  <a:cs typeface="Roboto"/>
                  <a:sym typeface="Roboto"/>
                </a:rPr>
                <a:t>Effectively Design the Physical Environment of the Classroom to Promote SEB &amp; Academic Growth </a:t>
              </a:r>
              <a:endParaRPr sz="1300">
                <a:solidFill>
                  <a:srgbClr val="0B7140"/>
                </a:solidFill>
                <a:latin typeface="Roboto"/>
                <a:ea typeface="Roboto"/>
                <a:cs typeface="Roboto"/>
                <a:sym typeface="Roboto"/>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Orientation to information per Practice / Strategy</a:t>
            </a:r>
            <a:endParaRPr/>
          </a:p>
        </p:txBody>
      </p:sp>
      <p:graphicFrame>
        <p:nvGraphicFramePr>
          <p:cNvPr id="282" name="Google Shape;282;p38"/>
          <p:cNvGraphicFramePr/>
          <p:nvPr/>
        </p:nvGraphicFramePr>
        <p:xfrm>
          <a:off x="389250" y="1321170"/>
          <a:ext cx="8336625" cy="2903950"/>
        </p:xfrm>
        <a:graphic>
          <a:graphicData uri="http://schemas.openxmlformats.org/drawingml/2006/table">
            <a:tbl>
              <a:tblPr>
                <a:noFill/>
                <a:tableStyleId>{5BC31E5A-5E8A-4BA3-9E28-AB0929B3052B}</a:tableStyleId>
              </a:tblPr>
              <a:tblGrid>
                <a:gridCol w="1667325">
                  <a:extLst>
                    <a:ext uri="{9D8B030D-6E8A-4147-A177-3AD203B41FA5}">
                      <a16:colId xmlns:a16="http://schemas.microsoft.com/office/drawing/2014/main" val="20000"/>
                    </a:ext>
                  </a:extLst>
                </a:gridCol>
                <a:gridCol w="1667325">
                  <a:extLst>
                    <a:ext uri="{9D8B030D-6E8A-4147-A177-3AD203B41FA5}">
                      <a16:colId xmlns:a16="http://schemas.microsoft.com/office/drawing/2014/main" val="20001"/>
                    </a:ext>
                  </a:extLst>
                </a:gridCol>
                <a:gridCol w="1667325">
                  <a:extLst>
                    <a:ext uri="{9D8B030D-6E8A-4147-A177-3AD203B41FA5}">
                      <a16:colId xmlns:a16="http://schemas.microsoft.com/office/drawing/2014/main" val="20002"/>
                    </a:ext>
                  </a:extLst>
                </a:gridCol>
                <a:gridCol w="1821425">
                  <a:extLst>
                    <a:ext uri="{9D8B030D-6E8A-4147-A177-3AD203B41FA5}">
                      <a16:colId xmlns:a16="http://schemas.microsoft.com/office/drawing/2014/main" val="20003"/>
                    </a:ext>
                  </a:extLst>
                </a:gridCol>
                <a:gridCol w="1513225">
                  <a:extLst>
                    <a:ext uri="{9D8B030D-6E8A-4147-A177-3AD203B41FA5}">
                      <a16:colId xmlns:a16="http://schemas.microsoft.com/office/drawing/2014/main" val="20004"/>
                    </a:ext>
                  </a:extLst>
                </a:gridCol>
              </a:tblGrid>
              <a:tr h="785250">
                <a:tc>
                  <a:txBody>
                    <a:bodyPr/>
                    <a:lstStyle/>
                    <a:p>
                      <a:pPr marL="0" lvl="0" indent="0" algn="l" rtl="0">
                        <a:spcBef>
                          <a:spcPts val="0"/>
                        </a:spcBef>
                        <a:spcAft>
                          <a:spcPts val="0"/>
                        </a:spcAft>
                        <a:buNone/>
                      </a:pPr>
                      <a:r>
                        <a:rPr lang="en" sz="1900" b="1">
                          <a:latin typeface="Open Sans"/>
                          <a:ea typeface="Open Sans"/>
                          <a:cs typeface="Open Sans"/>
                          <a:sym typeface="Open Sans"/>
                        </a:rPr>
                        <a:t>Critical Features</a:t>
                      </a:r>
                      <a:endParaRPr sz="1900" b="1">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 sz="1900" b="1">
                          <a:latin typeface="Open Sans"/>
                          <a:ea typeface="Open Sans"/>
                          <a:cs typeface="Open Sans"/>
                          <a:sym typeface="Open Sans"/>
                        </a:rPr>
                        <a:t>Elementary Examples</a:t>
                      </a:r>
                      <a:endParaRPr sz="1900" b="1">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 sz="1900" b="1">
                          <a:latin typeface="Open Sans"/>
                          <a:ea typeface="Open Sans"/>
                          <a:cs typeface="Open Sans"/>
                          <a:sym typeface="Open Sans"/>
                        </a:rPr>
                        <a:t>Secondary Examples</a:t>
                      </a:r>
                      <a:endParaRPr sz="1900" b="1">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 sz="1900" b="1">
                          <a:latin typeface="Open Sans"/>
                          <a:ea typeface="Open Sans"/>
                          <a:cs typeface="Open Sans"/>
                          <a:sym typeface="Open Sans"/>
                        </a:rPr>
                        <a:t>Non- Examples</a:t>
                      </a:r>
                      <a:endParaRPr sz="1900" b="1">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 sz="1900" b="1">
                          <a:latin typeface="Open Sans"/>
                          <a:ea typeface="Open Sans"/>
                          <a:cs typeface="Open Sans"/>
                          <a:sym typeface="Open Sans"/>
                        </a:rPr>
                        <a:t>Resources </a:t>
                      </a:r>
                      <a:endParaRPr sz="1900" b="1">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0"/>
                  </a:ext>
                </a:extLst>
              </a:tr>
              <a:tr h="2118700">
                <a:tc>
                  <a:txBody>
                    <a:bodyPr/>
                    <a:lstStyle/>
                    <a:p>
                      <a:pPr marL="0" lvl="0" indent="0" algn="l" rtl="0">
                        <a:spcBef>
                          <a:spcPts val="0"/>
                        </a:spcBef>
                        <a:spcAft>
                          <a:spcPts val="0"/>
                        </a:spcAft>
                        <a:buNone/>
                      </a:pPr>
                      <a:r>
                        <a:rPr lang="en" sz="1900">
                          <a:latin typeface="Open Sans"/>
                          <a:ea typeface="Open Sans"/>
                          <a:cs typeface="Open Sans"/>
                          <a:sym typeface="Open Sans"/>
                        </a:rPr>
                        <a:t>What does this practice look like in a classroom? </a:t>
                      </a:r>
                      <a:endParaRPr sz="1900">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 sz="1900">
                          <a:latin typeface="Open Sans"/>
                          <a:ea typeface="Open Sans"/>
                          <a:cs typeface="Open Sans"/>
                          <a:sym typeface="Open Sans"/>
                        </a:rPr>
                        <a:t>How can I use this practice in my elementary classroom? </a:t>
                      </a:r>
                      <a:endParaRPr sz="1900">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 sz="1900">
                          <a:latin typeface="Open Sans"/>
                          <a:ea typeface="Open Sans"/>
                          <a:cs typeface="Open Sans"/>
                          <a:sym typeface="Open Sans"/>
                        </a:rPr>
                        <a:t>How can I use this practice in my secondary classroom? </a:t>
                      </a:r>
                      <a:endParaRPr sz="1900">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 sz="1900">
                          <a:latin typeface="Open Sans"/>
                          <a:ea typeface="Open Sans"/>
                          <a:cs typeface="Open Sans"/>
                          <a:sym typeface="Open Sans"/>
                        </a:rPr>
                        <a:t>What should I avoid when implementing this practice? </a:t>
                      </a:r>
                      <a:endParaRPr sz="1900">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 sz="1900">
                          <a:latin typeface="Open Sans"/>
                          <a:ea typeface="Open Sans"/>
                          <a:cs typeface="Open Sans"/>
                          <a:sym typeface="Open Sans"/>
                        </a:rPr>
                        <a:t>Where can I find additional resources?  </a:t>
                      </a:r>
                      <a:endParaRPr sz="1900">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sp>
        <p:nvSpPr>
          <p:cNvPr id="288" name="Google Shape;288;p39"/>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89" name="Google Shape;289;p39"/>
          <p:cNvPicPr preferRelativeResize="0"/>
          <p:nvPr/>
        </p:nvPicPr>
        <p:blipFill>
          <a:blip r:embed="rId3">
            <a:alphaModFix/>
          </a:blip>
          <a:stretch>
            <a:fillRect/>
          </a:stretch>
        </p:blipFill>
        <p:spPr>
          <a:xfrm>
            <a:off x="237875" y="0"/>
            <a:ext cx="8415302" cy="49684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0"/>
          <p:cNvSpPr txBox="1">
            <a:spLocks noGrp="1"/>
          </p:cNvSpPr>
          <p:nvPr>
            <p:ph type="title"/>
          </p:nvPr>
        </p:nvSpPr>
        <p:spPr>
          <a:xfrm>
            <a:off x="311700" y="315925"/>
            <a:ext cx="5693700" cy="10584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Time to Pause, Explore, Reflect </a:t>
            </a:r>
            <a:endParaRPr/>
          </a:p>
          <a:p>
            <a:pPr marL="0" lvl="0" indent="0" algn="l" rtl="0">
              <a:spcBef>
                <a:spcPts val="0"/>
              </a:spcBef>
              <a:spcAft>
                <a:spcPts val="0"/>
              </a:spcAft>
              <a:buNone/>
            </a:pPr>
            <a:r>
              <a:rPr lang="en"/>
              <a:t>Tables 1.1 - 1.5 -  Pages 11 - 15</a:t>
            </a:r>
            <a:endParaRPr/>
          </a:p>
        </p:txBody>
      </p:sp>
      <p:sp>
        <p:nvSpPr>
          <p:cNvPr id="295" name="Google Shape;295;p40"/>
          <p:cNvSpPr txBox="1">
            <a:spLocks noGrp="1"/>
          </p:cNvSpPr>
          <p:nvPr>
            <p:ph type="body" idx="1"/>
          </p:nvPr>
        </p:nvSpPr>
        <p:spPr>
          <a:xfrm>
            <a:off x="348775" y="1706500"/>
            <a:ext cx="5001900" cy="33540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2000"/>
              <a:t>Consider areas of concern you identified and would support or respond to that need?  </a:t>
            </a:r>
            <a:endParaRPr sz="2000"/>
          </a:p>
          <a:p>
            <a:pPr marL="0" lvl="0" indent="0" algn="l" rtl="0">
              <a:lnSpc>
                <a:spcPct val="100000"/>
              </a:lnSpc>
              <a:spcBef>
                <a:spcPts val="0"/>
              </a:spcBef>
              <a:spcAft>
                <a:spcPts val="0"/>
              </a:spcAft>
              <a:buClr>
                <a:schemeClr val="dk1"/>
              </a:buClr>
              <a:buSzPts val="1100"/>
              <a:buFont typeface="Arial"/>
              <a:buNone/>
            </a:pPr>
            <a:endParaRPr sz="2000"/>
          </a:p>
          <a:p>
            <a:pPr marL="0" lvl="0" indent="0" algn="l" rtl="0">
              <a:lnSpc>
                <a:spcPct val="100000"/>
              </a:lnSpc>
              <a:spcBef>
                <a:spcPts val="0"/>
              </a:spcBef>
              <a:spcAft>
                <a:spcPts val="0"/>
              </a:spcAft>
              <a:buClr>
                <a:schemeClr val="dk1"/>
              </a:buClr>
              <a:buSzPts val="1100"/>
              <a:buFont typeface="Arial"/>
              <a:buNone/>
            </a:pPr>
            <a:r>
              <a:rPr lang="en" sz="2000"/>
              <a:t>and/or </a:t>
            </a:r>
            <a:endParaRPr sz="2000"/>
          </a:p>
          <a:p>
            <a:pPr marL="0" lvl="0" indent="0" algn="l" rtl="0">
              <a:lnSpc>
                <a:spcPct val="100000"/>
              </a:lnSpc>
              <a:spcBef>
                <a:spcPts val="0"/>
              </a:spcBef>
              <a:spcAft>
                <a:spcPts val="0"/>
              </a:spcAft>
              <a:buNone/>
            </a:pPr>
            <a:endParaRPr sz="2000"/>
          </a:p>
          <a:p>
            <a:pPr marL="0" lvl="0" indent="0" algn="l" rtl="0">
              <a:lnSpc>
                <a:spcPct val="100000"/>
              </a:lnSpc>
              <a:spcBef>
                <a:spcPts val="0"/>
              </a:spcBef>
              <a:spcAft>
                <a:spcPts val="0"/>
              </a:spcAft>
              <a:buClr>
                <a:schemeClr val="dk1"/>
              </a:buClr>
              <a:buSzPts val="1100"/>
              <a:buFont typeface="Arial"/>
              <a:buNone/>
            </a:pPr>
            <a:r>
              <a:rPr lang="en" sz="2000"/>
              <a:t>Explore which practices you reflected you are you less confident about.</a:t>
            </a:r>
            <a:endParaRPr sz="2000"/>
          </a:p>
        </p:txBody>
      </p:sp>
      <p:pic>
        <p:nvPicPr>
          <p:cNvPr id="296" name="Google Shape;296;p40"/>
          <p:cNvPicPr preferRelativeResize="0"/>
          <p:nvPr/>
        </p:nvPicPr>
        <p:blipFill>
          <a:blip r:embed="rId3">
            <a:alphaModFix/>
          </a:blip>
          <a:stretch>
            <a:fillRect/>
          </a:stretch>
        </p:blipFill>
        <p:spPr>
          <a:xfrm>
            <a:off x="5618400" y="2458000"/>
            <a:ext cx="3240076" cy="24300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2"/>
          <p:cNvSpPr txBox="1">
            <a:spLocks noGrp="1"/>
          </p:cNvSpPr>
          <p:nvPr>
            <p:ph type="title"/>
          </p:nvPr>
        </p:nvSpPr>
        <p:spPr>
          <a:xfrm>
            <a:off x="311700" y="315925"/>
            <a:ext cx="8520600" cy="10584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Time to Share/Discuss </a:t>
            </a:r>
            <a:endParaRPr/>
          </a:p>
          <a:p>
            <a:pPr marL="0" lvl="0" indent="0" algn="l" rtl="0">
              <a:spcBef>
                <a:spcPts val="0"/>
              </a:spcBef>
              <a:spcAft>
                <a:spcPts val="0"/>
              </a:spcAft>
              <a:buNone/>
            </a:pPr>
            <a:r>
              <a:rPr lang="en"/>
              <a:t>Tables 1.1 - 1.5 -  Pages 11 - 15</a:t>
            </a:r>
            <a:endParaRPr/>
          </a:p>
        </p:txBody>
      </p:sp>
      <p:sp>
        <p:nvSpPr>
          <p:cNvPr id="310" name="Google Shape;310;p42"/>
          <p:cNvSpPr txBox="1">
            <a:spLocks noGrp="1"/>
          </p:cNvSpPr>
          <p:nvPr>
            <p:ph type="body" idx="1"/>
          </p:nvPr>
        </p:nvSpPr>
        <p:spPr>
          <a:xfrm>
            <a:off x="395125" y="1734300"/>
            <a:ext cx="4099800" cy="33540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2200"/>
              <a:t>What section(s) did you explore? </a:t>
            </a:r>
            <a:endParaRPr sz="2200"/>
          </a:p>
          <a:p>
            <a:pPr marL="0" lvl="0" indent="0" algn="l" rtl="0">
              <a:lnSpc>
                <a:spcPct val="100000"/>
              </a:lnSpc>
              <a:spcBef>
                <a:spcPts val="0"/>
              </a:spcBef>
              <a:spcAft>
                <a:spcPts val="0"/>
              </a:spcAft>
              <a:buNone/>
            </a:pPr>
            <a:r>
              <a:rPr lang="en" sz="2200"/>
              <a:t> </a:t>
            </a:r>
            <a:endParaRPr sz="2200"/>
          </a:p>
          <a:p>
            <a:pPr marL="0" lvl="0" indent="0" algn="l" rtl="0">
              <a:lnSpc>
                <a:spcPct val="100000"/>
              </a:lnSpc>
              <a:spcBef>
                <a:spcPts val="0"/>
              </a:spcBef>
              <a:spcAft>
                <a:spcPts val="0"/>
              </a:spcAft>
              <a:buNone/>
            </a:pPr>
            <a:r>
              <a:rPr lang="en" sz="2200"/>
              <a:t>What did you notice?</a:t>
            </a:r>
            <a:endParaRPr sz="2200"/>
          </a:p>
          <a:p>
            <a:pPr marL="0" lvl="0" indent="0" algn="l" rtl="0">
              <a:lnSpc>
                <a:spcPct val="100000"/>
              </a:lnSpc>
              <a:spcBef>
                <a:spcPts val="0"/>
              </a:spcBef>
              <a:spcAft>
                <a:spcPts val="0"/>
              </a:spcAft>
              <a:buNone/>
            </a:pPr>
            <a:endParaRPr sz="2200"/>
          </a:p>
          <a:p>
            <a:pPr marL="0" lvl="0" indent="0" algn="l" rtl="0">
              <a:lnSpc>
                <a:spcPct val="100000"/>
              </a:lnSpc>
              <a:spcBef>
                <a:spcPts val="0"/>
              </a:spcBef>
              <a:spcAft>
                <a:spcPts val="0"/>
              </a:spcAft>
              <a:buNone/>
            </a:pPr>
            <a:r>
              <a:rPr lang="en" sz="2200"/>
              <a:t>How might you use to address needs?</a:t>
            </a:r>
            <a:endParaRPr sz="2200"/>
          </a:p>
          <a:p>
            <a:pPr marL="0" lvl="0" indent="0" algn="l" rtl="0">
              <a:lnSpc>
                <a:spcPct val="100000"/>
              </a:lnSpc>
              <a:spcBef>
                <a:spcPts val="0"/>
              </a:spcBef>
              <a:spcAft>
                <a:spcPts val="0"/>
              </a:spcAft>
              <a:buClr>
                <a:schemeClr val="dk1"/>
              </a:buClr>
              <a:buSzPts val="1100"/>
              <a:buFont typeface="Arial"/>
              <a:buNone/>
            </a:pPr>
            <a:endParaRPr sz="2000"/>
          </a:p>
          <a:p>
            <a:pPr marL="0" lvl="0" indent="0" algn="l" rtl="0">
              <a:lnSpc>
                <a:spcPct val="100000"/>
              </a:lnSpc>
              <a:spcBef>
                <a:spcPts val="0"/>
              </a:spcBef>
              <a:spcAft>
                <a:spcPts val="0"/>
              </a:spcAft>
              <a:buClr>
                <a:schemeClr val="dk1"/>
              </a:buClr>
              <a:buSzPts val="1100"/>
              <a:buFont typeface="Arial"/>
              <a:buNone/>
            </a:pPr>
            <a:endParaRPr sz="2000"/>
          </a:p>
        </p:txBody>
      </p:sp>
      <p:pic>
        <p:nvPicPr>
          <p:cNvPr id="311" name="Google Shape;311;p42"/>
          <p:cNvPicPr preferRelativeResize="0"/>
          <p:nvPr/>
        </p:nvPicPr>
        <p:blipFill>
          <a:blip r:embed="rId3">
            <a:alphaModFix/>
          </a:blip>
          <a:stretch>
            <a:fillRect/>
          </a:stretch>
        </p:blipFill>
        <p:spPr>
          <a:xfrm>
            <a:off x="5542200" y="2305600"/>
            <a:ext cx="3240076" cy="24300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3"/>
          <p:cNvSpPr txBox="1">
            <a:spLocks noGrp="1"/>
          </p:cNvSpPr>
          <p:nvPr>
            <p:ph type="title"/>
          </p:nvPr>
        </p:nvSpPr>
        <p:spPr>
          <a:xfrm>
            <a:off x="311700" y="-46200"/>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Actively promote SEB growth</a:t>
            </a:r>
            <a:endParaRPr/>
          </a:p>
        </p:txBody>
      </p:sp>
      <p:grpSp>
        <p:nvGrpSpPr>
          <p:cNvPr id="317" name="Google Shape;317;p43"/>
          <p:cNvGrpSpPr/>
          <p:nvPr/>
        </p:nvGrpSpPr>
        <p:grpSpPr>
          <a:xfrm>
            <a:off x="703775" y="4166266"/>
            <a:ext cx="7977729" cy="830565"/>
            <a:chOff x="1593000" y="2322568"/>
            <a:chExt cx="5957975" cy="643500"/>
          </a:xfrm>
        </p:grpSpPr>
        <p:sp>
          <p:nvSpPr>
            <p:cNvPr id="318" name="Google Shape;318;p43"/>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19" name="Google Shape;319;p43"/>
            <p:cNvSpPr/>
            <p:nvPr/>
          </p:nvSpPr>
          <p:spPr>
            <a:xfrm flipH="1">
              <a:off x="2283025" y="2322575"/>
              <a:ext cx="18444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20" name="Google Shape;320;p43"/>
            <p:cNvSpPr/>
            <p:nvPr/>
          </p:nvSpPr>
          <p:spPr>
            <a:xfrm rot="-5400000">
              <a:off x="3501574" y="1934671"/>
              <a:ext cx="643356" cy="1419149"/>
            </a:xfrm>
            <a:prstGeom prst="flowChartOffpageConnector">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21" name="Google Shape;321;p43"/>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a:solidFill>
                    <a:srgbClr val="FFFFFF"/>
                  </a:solidFill>
                  <a:latin typeface="Roboto Medium"/>
                  <a:ea typeface="Roboto Medium"/>
                  <a:cs typeface="Roboto Medium"/>
                  <a:sym typeface="Roboto Medium"/>
                </a:rPr>
                <a:t>Consider Other Response Strategies</a:t>
              </a:r>
              <a:endParaRPr sz="1500">
                <a:solidFill>
                  <a:srgbClr val="FFFFFF"/>
                </a:solidFill>
                <a:latin typeface="Roboto"/>
                <a:ea typeface="Roboto"/>
                <a:cs typeface="Roboto"/>
                <a:sym typeface="Roboto"/>
              </a:endParaRPr>
            </a:p>
          </p:txBody>
        </p:sp>
        <p:sp>
          <p:nvSpPr>
            <p:cNvPr id="322" name="Google Shape;322;p43"/>
            <p:cNvSpPr/>
            <p:nvPr/>
          </p:nvSpPr>
          <p:spPr>
            <a:xfrm>
              <a:off x="1593000" y="2322568"/>
              <a:ext cx="690000" cy="642300"/>
            </a:xfrm>
            <a:prstGeom prst="rect">
              <a:avLst/>
            </a:prstGeom>
            <a:solidFill>
              <a:srgbClr val="0B7743"/>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23" name="Google Shape;323;p43"/>
            <p:cNvSpPr/>
            <p:nvPr/>
          </p:nvSpPr>
          <p:spPr>
            <a:xfrm>
              <a:off x="1593000" y="2322575"/>
              <a:ext cx="690000" cy="642600"/>
            </a:xfrm>
            <a:prstGeom prst="rect">
              <a:avLst/>
            </a:prstGeom>
            <a:solidFill>
              <a:srgbClr val="0C81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100">
                  <a:solidFill>
                    <a:srgbClr val="FFFFFF"/>
                  </a:solidFill>
                  <a:latin typeface="Roboto Thin"/>
                  <a:ea typeface="Roboto Thin"/>
                  <a:cs typeface="Roboto Thin"/>
                  <a:sym typeface="Roboto Thin"/>
                </a:rPr>
                <a:t>2.5</a:t>
              </a:r>
              <a:endParaRPr sz="3100">
                <a:solidFill>
                  <a:srgbClr val="FFFFFF"/>
                </a:solidFill>
                <a:latin typeface="Roboto Thin"/>
                <a:ea typeface="Roboto Thin"/>
                <a:cs typeface="Roboto Thin"/>
                <a:sym typeface="Roboto Thin"/>
              </a:endParaRPr>
            </a:p>
          </p:txBody>
        </p:sp>
        <p:sp>
          <p:nvSpPr>
            <p:cNvPr id="324" name="Google Shape;324;p43"/>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311150" algn="l" rtl="0">
                <a:lnSpc>
                  <a:spcPct val="115000"/>
                </a:lnSpc>
                <a:spcBef>
                  <a:spcPts val="0"/>
                </a:spcBef>
                <a:spcAft>
                  <a:spcPts val="0"/>
                </a:spcAft>
                <a:buClr>
                  <a:srgbClr val="0B7140"/>
                </a:buClr>
                <a:buSzPts val="1300"/>
                <a:buFont typeface="Roboto"/>
                <a:buChar char="●"/>
              </a:pPr>
              <a:r>
                <a:rPr lang="en" sz="1300">
                  <a:solidFill>
                    <a:srgbClr val="0B7140"/>
                  </a:solidFill>
                  <a:latin typeface="Roboto"/>
                  <a:ea typeface="Roboto"/>
                  <a:cs typeface="Roboto"/>
                  <a:sym typeface="Roboto"/>
                </a:rPr>
                <a:t>Consider implementing a continuum of strategies to acknowledge/encourage SEB skills and respond to SEB errors</a:t>
              </a:r>
              <a:endParaRPr sz="1300">
                <a:solidFill>
                  <a:srgbClr val="0B7140"/>
                </a:solidFill>
                <a:latin typeface="Roboto"/>
                <a:ea typeface="Roboto"/>
                <a:cs typeface="Roboto"/>
                <a:sym typeface="Roboto"/>
              </a:endParaRPr>
            </a:p>
          </p:txBody>
        </p:sp>
      </p:grpSp>
      <p:grpSp>
        <p:nvGrpSpPr>
          <p:cNvPr id="325" name="Google Shape;325;p43"/>
          <p:cNvGrpSpPr/>
          <p:nvPr/>
        </p:nvGrpSpPr>
        <p:grpSpPr>
          <a:xfrm>
            <a:off x="703775" y="3320984"/>
            <a:ext cx="7977729" cy="830565"/>
            <a:chOff x="1593000" y="2322568"/>
            <a:chExt cx="5957975" cy="643500"/>
          </a:xfrm>
        </p:grpSpPr>
        <p:sp>
          <p:nvSpPr>
            <p:cNvPr id="326" name="Google Shape;326;p43"/>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27" name="Google Shape;327;p43"/>
            <p:cNvSpPr/>
            <p:nvPr/>
          </p:nvSpPr>
          <p:spPr>
            <a:xfrm flipH="1">
              <a:off x="2283025" y="2322575"/>
              <a:ext cx="18444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28" name="Google Shape;328;p43"/>
            <p:cNvSpPr/>
            <p:nvPr/>
          </p:nvSpPr>
          <p:spPr>
            <a:xfrm rot="-5400000">
              <a:off x="3501574" y="1934671"/>
              <a:ext cx="643356" cy="1419149"/>
            </a:xfrm>
            <a:prstGeom prst="flowChartOffpageConnector">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29" name="Google Shape;329;p43"/>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a:solidFill>
                    <a:srgbClr val="FFFFFF"/>
                  </a:solidFill>
                  <a:latin typeface="Roboto Medium"/>
                  <a:ea typeface="Roboto Medium"/>
                  <a:cs typeface="Roboto Medium"/>
                  <a:sym typeface="Roboto Medium"/>
                </a:rPr>
                <a:t>Provide Specific Feedback (≥5:1 RATIO)</a:t>
              </a:r>
              <a:endParaRPr sz="1500">
                <a:solidFill>
                  <a:srgbClr val="FFFFFF"/>
                </a:solidFill>
                <a:latin typeface="Roboto"/>
                <a:ea typeface="Roboto"/>
                <a:cs typeface="Roboto"/>
                <a:sym typeface="Roboto"/>
              </a:endParaRPr>
            </a:p>
          </p:txBody>
        </p:sp>
        <p:sp>
          <p:nvSpPr>
            <p:cNvPr id="330" name="Google Shape;330;p43"/>
            <p:cNvSpPr/>
            <p:nvPr/>
          </p:nvSpPr>
          <p:spPr>
            <a:xfrm>
              <a:off x="1593000" y="2322568"/>
              <a:ext cx="690000" cy="642300"/>
            </a:xfrm>
            <a:prstGeom prst="rect">
              <a:avLst/>
            </a:prstGeom>
            <a:solidFill>
              <a:srgbClr val="0B7743"/>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31" name="Google Shape;331;p43"/>
            <p:cNvSpPr/>
            <p:nvPr/>
          </p:nvSpPr>
          <p:spPr>
            <a:xfrm>
              <a:off x="1593000" y="2322575"/>
              <a:ext cx="690000" cy="642600"/>
            </a:xfrm>
            <a:prstGeom prst="rect">
              <a:avLst/>
            </a:prstGeom>
            <a:solidFill>
              <a:srgbClr val="0C81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100">
                  <a:solidFill>
                    <a:srgbClr val="FFFFFF"/>
                  </a:solidFill>
                  <a:latin typeface="Roboto Thin"/>
                  <a:ea typeface="Roboto Thin"/>
                  <a:cs typeface="Roboto Thin"/>
                  <a:sym typeface="Roboto Thin"/>
                </a:rPr>
                <a:t>2.4</a:t>
              </a:r>
              <a:endParaRPr sz="3100">
                <a:solidFill>
                  <a:srgbClr val="FFFFFF"/>
                </a:solidFill>
                <a:latin typeface="Roboto Thin"/>
                <a:ea typeface="Roboto Thin"/>
                <a:cs typeface="Roboto Thin"/>
                <a:sym typeface="Roboto Thin"/>
              </a:endParaRPr>
            </a:p>
          </p:txBody>
        </p:sp>
        <p:sp>
          <p:nvSpPr>
            <p:cNvPr id="332" name="Google Shape;332;p43"/>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rgbClr val="0B7140"/>
                </a:buClr>
                <a:buSzPts val="1200"/>
                <a:buFont typeface="Roboto"/>
                <a:buChar char="●"/>
              </a:pPr>
              <a:r>
                <a:rPr lang="en" sz="1200">
                  <a:solidFill>
                    <a:srgbClr val="0B7140"/>
                  </a:solidFill>
                  <a:latin typeface="Roboto"/>
                  <a:ea typeface="Roboto"/>
                  <a:cs typeface="Roboto"/>
                  <a:sym typeface="Roboto"/>
                </a:rPr>
                <a:t>Provide specific feedback contingent on students’ SEB and academic skills; give at least five positive praise statements for each 1 corrective statement  (≥5:1 ratio)</a:t>
              </a:r>
              <a:endParaRPr sz="1200">
                <a:solidFill>
                  <a:srgbClr val="0B7140"/>
                </a:solidFill>
                <a:latin typeface="Roboto"/>
                <a:ea typeface="Roboto"/>
                <a:cs typeface="Roboto"/>
                <a:sym typeface="Roboto"/>
              </a:endParaRPr>
            </a:p>
          </p:txBody>
        </p:sp>
      </p:grpSp>
      <p:grpSp>
        <p:nvGrpSpPr>
          <p:cNvPr id="333" name="Google Shape;333;p43"/>
          <p:cNvGrpSpPr/>
          <p:nvPr/>
        </p:nvGrpSpPr>
        <p:grpSpPr>
          <a:xfrm>
            <a:off x="703775" y="2475669"/>
            <a:ext cx="7977729" cy="830565"/>
            <a:chOff x="1593000" y="2322568"/>
            <a:chExt cx="5957975" cy="643500"/>
          </a:xfrm>
        </p:grpSpPr>
        <p:sp>
          <p:nvSpPr>
            <p:cNvPr id="334" name="Google Shape;334;p43"/>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35" name="Google Shape;335;p43"/>
            <p:cNvSpPr/>
            <p:nvPr/>
          </p:nvSpPr>
          <p:spPr>
            <a:xfrm flipH="1">
              <a:off x="2283025" y="2322575"/>
              <a:ext cx="18444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36" name="Google Shape;336;p43"/>
            <p:cNvSpPr/>
            <p:nvPr/>
          </p:nvSpPr>
          <p:spPr>
            <a:xfrm rot="-5400000">
              <a:off x="3501574" y="1934671"/>
              <a:ext cx="643356" cy="1419149"/>
            </a:xfrm>
            <a:prstGeom prst="flowChartOffpageConnector">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37" name="Google Shape;337;p43"/>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a:solidFill>
                    <a:srgbClr val="FFFFFF"/>
                  </a:solidFill>
                  <a:latin typeface="Roboto Medium"/>
                  <a:ea typeface="Roboto Medium"/>
                  <a:cs typeface="Roboto Medium"/>
                  <a:sym typeface="Roboto Medium"/>
                </a:rPr>
                <a:t>Prompt &amp; Supervise SEB &amp; Academic Skills</a:t>
              </a:r>
              <a:endParaRPr sz="1500">
                <a:solidFill>
                  <a:srgbClr val="FFFFFF"/>
                </a:solidFill>
                <a:latin typeface="Roboto"/>
                <a:ea typeface="Roboto"/>
                <a:cs typeface="Roboto"/>
                <a:sym typeface="Roboto"/>
              </a:endParaRPr>
            </a:p>
          </p:txBody>
        </p:sp>
        <p:sp>
          <p:nvSpPr>
            <p:cNvPr id="338" name="Google Shape;338;p43"/>
            <p:cNvSpPr/>
            <p:nvPr/>
          </p:nvSpPr>
          <p:spPr>
            <a:xfrm>
              <a:off x="1593000" y="2322568"/>
              <a:ext cx="690000" cy="642300"/>
            </a:xfrm>
            <a:prstGeom prst="rect">
              <a:avLst/>
            </a:prstGeom>
            <a:solidFill>
              <a:srgbClr val="0B7743"/>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39" name="Google Shape;339;p43"/>
            <p:cNvSpPr/>
            <p:nvPr/>
          </p:nvSpPr>
          <p:spPr>
            <a:xfrm>
              <a:off x="1593000" y="2322575"/>
              <a:ext cx="690000" cy="642600"/>
            </a:xfrm>
            <a:prstGeom prst="rect">
              <a:avLst/>
            </a:prstGeom>
            <a:solidFill>
              <a:srgbClr val="0C81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100">
                  <a:solidFill>
                    <a:srgbClr val="FFFFFF"/>
                  </a:solidFill>
                  <a:latin typeface="Roboto Thin"/>
                  <a:ea typeface="Roboto Thin"/>
                  <a:cs typeface="Roboto Thin"/>
                  <a:sym typeface="Roboto Thin"/>
                </a:rPr>
                <a:t>2.3</a:t>
              </a:r>
              <a:endParaRPr sz="3100">
                <a:solidFill>
                  <a:srgbClr val="FFFFFF"/>
                </a:solidFill>
                <a:latin typeface="Roboto Thin"/>
                <a:ea typeface="Roboto Thin"/>
                <a:cs typeface="Roboto Thin"/>
                <a:sym typeface="Roboto Thin"/>
              </a:endParaRPr>
            </a:p>
          </p:txBody>
        </p:sp>
        <p:sp>
          <p:nvSpPr>
            <p:cNvPr id="340" name="Google Shape;340;p43"/>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rgbClr val="0B7140"/>
                </a:buClr>
                <a:buSzPts val="1200"/>
                <a:buFont typeface="Roboto"/>
                <a:buChar char="●"/>
              </a:pPr>
              <a:endParaRPr sz="1200">
                <a:solidFill>
                  <a:srgbClr val="0B7140"/>
                </a:solidFill>
                <a:latin typeface="Roboto"/>
                <a:ea typeface="Roboto"/>
                <a:cs typeface="Roboto"/>
                <a:sym typeface="Roboto"/>
              </a:endParaRPr>
            </a:p>
            <a:p>
              <a:pPr marL="457200" lvl="0" indent="-304800" algn="l" rtl="0">
                <a:lnSpc>
                  <a:spcPct val="115000"/>
                </a:lnSpc>
                <a:spcBef>
                  <a:spcPts val="0"/>
                </a:spcBef>
                <a:spcAft>
                  <a:spcPts val="0"/>
                </a:spcAft>
                <a:buClr>
                  <a:srgbClr val="0B7140"/>
                </a:buClr>
                <a:buSzPts val="1200"/>
                <a:buFont typeface="Roboto"/>
                <a:buChar char="●"/>
              </a:pPr>
              <a:r>
                <a:rPr lang="en" sz="1200">
                  <a:solidFill>
                    <a:srgbClr val="0B7140"/>
                  </a:solidFill>
                  <a:latin typeface="Roboto"/>
                  <a:ea typeface="Roboto"/>
                  <a:cs typeface="Roboto"/>
                  <a:sym typeface="Roboto"/>
                </a:rPr>
                <a:t>Provide reminders or prompts to encourage skill use and actively monitor and supervise (move, scan, and interact) students’ use of SEB and academic skills </a:t>
              </a:r>
              <a:endParaRPr sz="1100">
                <a:solidFill>
                  <a:srgbClr val="0B7140"/>
                </a:solidFill>
                <a:latin typeface="Roboto"/>
                <a:ea typeface="Roboto"/>
                <a:cs typeface="Roboto"/>
                <a:sym typeface="Roboto"/>
              </a:endParaRPr>
            </a:p>
            <a:p>
              <a:pPr marL="457200" lvl="0" indent="0" algn="l" rtl="0">
                <a:lnSpc>
                  <a:spcPct val="115000"/>
                </a:lnSpc>
                <a:spcBef>
                  <a:spcPts val="0"/>
                </a:spcBef>
                <a:spcAft>
                  <a:spcPts val="0"/>
                </a:spcAft>
                <a:buNone/>
              </a:pPr>
              <a:endParaRPr sz="1300">
                <a:solidFill>
                  <a:srgbClr val="0B7140"/>
                </a:solidFill>
                <a:latin typeface="Roboto"/>
                <a:ea typeface="Roboto"/>
                <a:cs typeface="Roboto"/>
                <a:sym typeface="Roboto"/>
              </a:endParaRPr>
            </a:p>
          </p:txBody>
        </p:sp>
      </p:grpSp>
      <p:grpSp>
        <p:nvGrpSpPr>
          <p:cNvPr id="341" name="Google Shape;341;p43"/>
          <p:cNvGrpSpPr/>
          <p:nvPr/>
        </p:nvGrpSpPr>
        <p:grpSpPr>
          <a:xfrm>
            <a:off x="703775" y="1630397"/>
            <a:ext cx="7977729" cy="830565"/>
            <a:chOff x="1593000" y="2322568"/>
            <a:chExt cx="5957975" cy="643500"/>
          </a:xfrm>
        </p:grpSpPr>
        <p:sp>
          <p:nvSpPr>
            <p:cNvPr id="342" name="Google Shape;342;p43"/>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43" name="Google Shape;343;p43"/>
            <p:cNvSpPr/>
            <p:nvPr/>
          </p:nvSpPr>
          <p:spPr>
            <a:xfrm flipH="1">
              <a:off x="2283025" y="2322575"/>
              <a:ext cx="18444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44" name="Google Shape;344;p43"/>
            <p:cNvSpPr/>
            <p:nvPr/>
          </p:nvSpPr>
          <p:spPr>
            <a:xfrm rot="-5400000">
              <a:off x="3501574" y="1934671"/>
              <a:ext cx="643356" cy="1419149"/>
            </a:xfrm>
            <a:prstGeom prst="flowChartOffpageConnector">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45" name="Google Shape;345;p43"/>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a:solidFill>
                    <a:srgbClr val="FFFFFF"/>
                  </a:solidFill>
                  <a:latin typeface="Roboto Medium"/>
                  <a:ea typeface="Roboto Medium"/>
                  <a:cs typeface="Roboto Medium"/>
                  <a:sym typeface="Roboto Medium"/>
                </a:rPr>
                <a:t>Foster Positive Relationships</a:t>
              </a:r>
              <a:endParaRPr sz="1500">
                <a:solidFill>
                  <a:srgbClr val="FFFFFF"/>
                </a:solidFill>
                <a:latin typeface="Roboto"/>
                <a:ea typeface="Roboto"/>
                <a:cs typeface="Roboto"/>
                <a:sym typeface="Roboto"/>
              </a:endParaRPr>
            </a:p>
          </p:txBody>
        </p:sp>
        <p:sp>
          <p:nvSpPr>
            <p:cNvPr id="346" name="Google Shape;346;p43"/>
            <p:cNvSpPr/>
            <p:nvPr/>
          </p:nvSpPr>
          <p:spPr>
            <a:xfrm>
              <a:off x="1593000" y="2322568"/>
              <a:ext cx="690000" cy="642300"/>
            </a:xfrm>
            <a:prstGeom prst="rect">
              <a:avLst/>
            </a:prstGeom>
            <a:solidFill>
              <a:srgbClr val="0B7743"/>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47" name="Google Shape;347;p43"/>
            <p:cNvSpPr/>
            <p:nvPr/>
          </p:nvSpPr>
          <p:spPr>
            <a:xfrm>
              <a:off x="1593000" y="2322575"/>
              <a:ext cx="690000" cy="642600"/>
            </a:xfrm>
            <a:prstGeom prst="rect">
              <a:avLst/>
            </a:prstGeom>
            <a:solidFill>
              <a:srgbClr val="0C81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100">
                  <a:solidFill>
                    <a:srgbClr val="FFFFFF"/>
                  </a:solidFill>
                  <a:latin typeface="Roboto Thin"/>
                  <a:ea typeface="Roboto Thin"/>
                  <a:cs typeface="Roboto Thin"/>
                  <a:sym typeface="Roboto Thin"/>
                </a:rPr>
                <a:t>2.2</a:t>
              </a:r>
              <a:endParaRPr sz="3100">
                <a:solidFill>
                  <a:srgbClr val="FFFFFF"/>
                </a:solidFill>
                <a:latin typeface="Roboto Thin"/>
                <a:ea typeface="Roboto Thin"/>
                <a:cs typeface="Roboto Thin"/>
                <a:sym typeface="Roboto Thin"/>
              </a:endParaRPr>
            </a:p>
          </p:txBody>
        </p:sp>
        <p:sp>
          <p:nvSpPr>
            <p:cNvPr id="348" name="Google Shape;348;p43"/>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rgbClr val="0B7140"/>
                </a:buClr>
                <a:buSzPts val="1200"/>
                <a:buFont typeface="Roboto"/>
                <a:buChar char="●"/>
              </a:pPr>
              <a:r>
                <a:rPr lang="en" sz="1200">
                  <a:solidFill>
                    <a:srgbClr val="0B7140"/>
                  </a:solidFill>
                  <a:latin typeface="Roboto"/>
                  <a:ea typeface="Roboto"/>
                  <a:cs typeface="Roboto"/>
                  <a:sym typeface="Roboto"/>
                </a:rPr>
                <a:t>Greet and connect with each student and create opportunities to foster positive relationships among students, educators, and families </a:t>
              </a:r>
              <a:endParaRPr sz="1200">
                <a:solidFill>
                  <a:srgbClr val="0B7140"/>
                </a:solidFill>
                <a:latin typeface="Roboto"/>
                <a:ea typeface="Roboto"/>
                <a:cs typeface="Roboto"/>
                <a:sym typeface="Roboto"/>
              </a:endParaRPr>
            </a:p>
          </p:txBody>
        </p:sp>
      </p:grpSp>
      <p:grpSp>
        <p:nvGrpSpPr>
          <p:cNvPr id="349" name="Google Shape;349;p43"/>
          <p:cNvGrpSpPr/>
          <p:nvPr/>
        </p:nvGrpSpPr>
        <p:grpSpPr>
          <a:xfrm>
            <a:off x="703775" y="785105"/>
            <a:ext cx="7977729" cy="830565"/>
            <a:chOff x="1593000" y="2322568"/>
            <a:chExt cx="5957975" cy="643500"/>
          </a:xfrm>
        </p:grpSpPr>
        <p:sp>
          <p:nvSpPr>
            <p:cNvPr id="350" name="Google Shape;350;p43"/>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51" name="Google Shape;351;p43"/>
            <p:cNvSpPr/>
            <p:nvPr/>
          </p:nvSpPr>
          <p:spPr>
            <a:xfrm flipH="1">
              <a:off x="2283025" y="2322575"/>
              <a:ext cx="18444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52" name="Google Shape;352;p43"/>
            <p:cNvSpPr/>
            <p:nvPr/>
          </p:nvSpPr>
          <p:spPr>
            <a:xfrm rot="-5400000">
              <a:off x="3501574" y="1934671"/>
              <a:ext cx="643356" cy="1419149"/>
            </a:xfrm>
            <a:prstGeom prst="flowChartOffpageConnector">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53" name="Google Shape;353;p43"/>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a:solidFill>
                    <a:srgbClr val="FFFFFF"/>
                  </a:solidFill>
                  <a:latin typeface="Roboto Medium"/>
                  <a:ea typeface="Roboto Medium"/>
                  <a:cs typeface="Roboto Medium"/>
                  <a:sym typeface="Roboto Medium"/>
                </a:rPr>
                <a:t>Engage Students in Relevant Learning</a:t>
              </a:r>
              <a:endParaRPr sz="1500">
                <a:solidFill>
                  <a:srgbClr val="FFFFFF"/>
                </a:solidFill>
                <a:latin typeface="Roboto"/>
                <a:ea typeface="Roboto"/>
                <a:cs typeface="Roboto"/>
                <a:sym typeface="Roboto"/>
              </a:endParaRPr>
            </a:p>
          </p:txBody>
        </p:sp>
        <p:sp>
          <p:nvSpPr>
            <p:cNvPr id="354" name="Google Shape;354;p43"/>
            <p:cNvSpPr/>
            <p:nvPr/>
          </p:nvSpPr>
          <p:spPr>
            <a:xfrm>
              <a:off x="1593000" y="2322568"/>
              <a:ext cx="690000" cy="642300"/>
            </a:xfrm>
            <a:prstGeom prst="rect">
              <a:avLst/>
            </a:prstGeom>
            <a:solidFill>
              <a:srgbClr val="0B7743"/>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55" name="Google Shape;355;p43"/>
            <p:cNvSpPr/>
            <p:nvPr/>
          </p:nvSpPr>
          <p:spPr>
            <a:xfrm>
              <a:off x="1593000" y="2322575"/>
              <a:ext cx="690000" cy="642600"/>
            </a:xfrm>
            <a:prstGeom prst="rect">
              <a:avLst/>
            </a:prstGeom>
            <a:solidFill>
              <a:srgbClr val="0C81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100">
                  <a:solidFill>
                    <a:srgbClr val="FFFFFF"/>
                  </a:solidFill>
                  <a:latin typeface="Roboto Thin"/>
                  <a:ea typeface="Roboto Thin"/>
                  <a:cs typeface="Roboto Thin"/>
                  <a:sym typeface="Roboto Thin"/>
                </a:rPr>
                <a:t>2.1</a:t>
              </a:r>
              <a:endParaRPr sz="3100">
                <a:solidFill>
                  <a:srgbClr val="FFFFFF"/>
                </a:solidFill>
                <a:latin typeface="Roboto Thin"/>
                <a:ea typeface="Roboto Thin"/>
                <a:cs typeface="Roboto Thin"/>
                <a:sym typeface="Roboto Thin"/>
              </a:endParaRPr>
            </a:p>
          </p:txBody>
        </p:sp>
        <p:sp>
          <p:nvSpPr>
            <p:cNvPr id="356" name="Google Shape;356;p43"/>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311150" algn="l" rtl="0">
                <a:lnSpc>
                  <a:spcPct val="115000"/>
                </a:lnSpc>
                <a:spcBef>
                  <a:spcPts val="0"/>
                </a:spcBef>
                <a:spcAft>
                  <a:spcPts val="0"/>
                </a:spcAft>
                <a:buClr>
                  <a:srgbClr val="0B7140"/>
                </a:buClr>
                <a:buSzPts val="1300"/>
                <a:buFont typeface="Roboto"/>
                <a:buChar char="●"/>
              </a:pPr>
              <a:r>
                <a:rPr lang="en" sz="1300">
                  <a:solidFill>
                    <a:srgbClr val="0B7140"/>
                  </a:solidFill>
                  <a:latin typeface="Roboto"/>
                  <a:ea typeface="Roboto"/>
                  <a:cs typeface="Roboto"/>
                  <a:sym typeface="Roboto"/>
                </a:rPr>
                <a:t>Actively engage students in relevant learning, and differentiate instruction to support all learners</a:t>
              </a:r>
              <a:endParaRPr sz="1300">
                <a:solidFill>
                  <a:srgbClr val="0B7140"/>
                </a:solidFill>
                <a:latin typeface="Roboto"/>
                <a:ea typeface="Roboto"/>
                <a:cs typeface="Roboto"/>
                <a:sym typeface="Roboto"/>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Positive Classroom Behavior Practices </a:t>
            </a:r>
            <a:endParaRPr/>
          </a:p>
        </p:txBody>
      </p:sp>
      <p:sp>
        <p:nvSpPr>
          <p:cNvPr id="362" name="Google Shape;362;p44"/>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fontScale="92500" lnSpcReduction="20000"/>
          </a:bodyPr>
          <a:lstStyle/>
          <a:p>
            <a:pPr marL="457200" lvl="0" indent="-334327" algn="l" rtl="0">
              <a:spcBef>
                <a:spcPts val="0"/>
              </a:spcBef>
              <a:spcAft>
                <a:spcPts val="0"/>
              </a:spcAft>
              <a:buSzPct val="100000"/>
              <a:buAutoNum type="arabicPeriod"/>
            </a:pPr>
            <a:r>
              <a:rPr lang="en"/>
              <a:t>Are the foundations of effective PCBS in place?</a:t>
            </a:r>
            <a:endParaRPr/>
          </a:p>
          <a:p>
            <a:pPr marL="914400" lvl="1" indent="-310832" algn="l" rtl="0">
              <a:spcBef>
                <a:spcPts val="0"/>
              </a:spcBef>
              <a:spcAft>
                <a:spcPts val="0"/>
              </a:spcAft>
              <a:buSzPct val="100000"/>
              <a:buAutoNum type="alphaLcPeriod"/>
            </a:pPr>
            <a:r>
              <a:rPr lang="en"/>
              <a:t>Effectively design the physical environment of the classroom</a:t>
            </a:r>
            <a:endParaRPr/>
          </a:p>
          <a:p>
            <a:pPr marL="914400" lvl="1" indent="-310832" algn="l" rtl="0">
              <a:spcBef>
                <a:spcPts val="0"/>
              </a:spcBef>
              <a:spcAft>
                <a:spcPts val="0"/>
              </a:spcAft>
              <a:buSzPct val="100000"/>
              <a:buAutoNum type="alphaLcPeriod"/>
            </a:pPr>
            <a:r>
              <a:rPr lang="en"/>
              <a:t>Develop and teach predictable classroom routines</a:t>
            </a:r>
            <a:endParaRPr/>
          </a:p>
          <a:p>
            <a:pPr marL="914400" lvl="1" indent="-310832" algn="l" rtl="0">
              <a:spcBef>
                <a:spcPts val="0"/>
              </a:spcBef>
              <a:spcAft>
                <a:spcPts val="0"/>
              </a:spcAft>
              <a:buSzPct val="100000"/>
              <a:buAutoNum type="alphaLcPeriod"/>
            </a:pPr>
            <a:r>
              <a:rPr lang="en"/>
              <a:t>Post, define, and teach 3-5 positive classroom expectations</a:t>
            </a:r>
            <a:br>
              <a:rPr lang="en"/>
            </a:br>
            <a:endParaRPr/>
          </a:p>
          <a:p>
            <a:pPr marL="457200" lvl="0" indent="-334327" algn="l" rtl="0">
              <a:spcBef>
                <a:spcPts val="0"/>
              </a:spcBef>
              <a:spcAft>
                <a:spcPts val="0"/>
              </a:spcAft>
              <a:buSzPct val="100000"/>
              <a:buAutoNum type="arabicPeriod"/>
            </a:pPr>
            <a:r>
              <a:rPr lang="en"/>
              <a:t>Are proactive and positive PCBS practices implemented consistently?</a:t>
            </a:r>
            <a:endParaRPr/>
          </a:p>
          <a:p>
            <a:pPr marL="914400" lvl="1" indent="-310832" algn="l" rtl="0">
              <a:spcBef>
                <a:spcPts val="0"/>
              </a:spcBef>
              <a:spcAft>
                <a:spcPts val="0"/>
              </a:spcAft>
              <a:buSzPct val="100000"/>
              <a:buAutoNum type="alphaLcPeriod"/>
            </a:pPr>
            <a:r>
              <a:rPr lang="en"/>
              <a:t>Provide high rates of varied opportunities to respond</a:t>
            </a:r>
            <a:endParaRPr/>
          </a:p>
          <a:p>
            <a:pPr marL="914400" lvl="1" indent="-310832" algn="l" rtl="0">
              <a:spcBef>
                <a:spcPts val="0"/>
              </a:spcBef>
              <a:spcAft>
                <a:spcPts val="0"/>
              </a:spcAft>
              <a:buSzPct val="100000"/>
              <a:buAutoNum type="alphaLcPeriod"/>
            </a:pPr>
            <a:r>
              <a:rPr lang="en"/>
              <a:t>Use prompts and active supervision</a:t>
            </a:r>
            <a:endParaRPr/>
          </a:p>
          <a:p>
            <a:pPr marL="914400" lvl="1" indent="-310832" algn="l" rtl="0">
              <a:spcBef>
                <a:spcPts val="0"/>
              </a:spcBef>
              <a:spcAft>
                <a:spcPts val="0"/>
              </a:spcAft>
              <a:buSzPct val="100000"/>
              <a:buAutoNum type="alphaLcPeriod"/>
            </a:pPr>
            <a:r>
              <a:rPr lang="en"/>
              <a:t>Acknowledge behavior with specific praise and other strategies</a:t>
            </a:r>
            <a:endParaRPr/>
          </a:p>
        </p:txBody>
      </p:sp>
      <p:pic>
        <p:nvPicPr>
          <p:cNvPr id="363" name="Google Shape;363;p44"/>
          <p:cNvPicPr preferRelativeResize="0"/>
          <p:nvPr/>
        </p:nvPicPr>
        <p:blipFill>
          <a:blip r:embed="rId3">
            <a:alphaModFix/>
          </a:blip>
          <a:stretch>
            <a:fillRect/>
          </a:stretch>
        </p:blipFill>
        <p:spPr>
          <a:xfrm>
            <a:off x="5468575" y="1213377"/>
            <a:ext cx="2363101" cy="3416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5"/>
          <p:cNvSpPr txBox="1">
            <a:spLocks noGrp="1"/>
          </p:cNvSpPr>
          <p:nvPr>
            <p:ph type="title"/>
          </p:nvPr>
        </p:nvSpPr>
        <p:spPr>
          <a:xfrm>
            <a:off x="311700" y="437425"/>
            <a:ext cx="8520600" cy="8313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Strategies to Monitor Fidelity &amp; Use Data to Guide Implementation </a:t>
            </a:r>
            <a:endParaRPr/>
          </a:p>
        </p:txBody>
      </p:sp>
      <p:sp>
        <p:nvSpPr>
          <p:cNvPr id="369" name="Google Shape;369;p45"/>
          <p:cNvSpPr txBox="1">
            <a:spLocks noGrp="1"/>
          </p:cNvSpPr>
          <p:nvPr>
            <p:ph type="body" idx="1"/>
          </p:nvPr>
        </p:nvSpPr>
        <p:spPr>
          <a:xfrm>
            <a:off x="203713" y="13467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grpSp>
        <p:nvGrpSpPr>
          <p:cNvPr id="370" name="Google Shape;370;p45"/>
          <p:cNvGrpSpPr/>
          <p:nvPr/>
        </p:nvGrpSpPr>
        <p:grpSpPr>
          <a:xfrm>
            <a:off x="514172" y="3038758"/>
            <a:ext cx="7616675" cy="1661967"/>
            <a:chOff x="1593000" y="2322568"/>
            <a:chExt cx="5957975" cy="643500"/>
          </a:xfrm>
        </p:grpSpPr>
        <p:sp>
          <p:nvSpPr>
            <p:cNvPr id="371" name="Google Shape;371;p45"/>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372" name="Google Shape;372;p45"/>
            <p:cNvSpPr/>
            <p:nvPr/>
          </p:nvSpPr>
          <p:spPr>
            <a:xfrm flipH="1">
              <a:off x="2283025" y="2322575"/>
              <a:ext cx="18444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373" name="Google Shape;373;p45"/>
            <p:cNvSpPr/>
            <p:nvPr/>
          </p:nvSpPr>
          <p:spPr>
            <a:xfrm rot="-5400000">
              <a:off x="3501574" y="1934671"/>
              <a:ext cx="643356" cy="1419149"/>
            </a:xfrm>
            <a:prstGeom prst="flowChartOffpageConnector">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374" name="Google Shape;374;p4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600">
                  <a:solidFill>
                    <a:srgbClr val="FFFFFF"/>
                  </a:solidFill>
                  <a:latin typeface="Roboto Medium"/>
                  <a:ea typeface="Roboto Medium"/>
                  <a:cs typeface="Roboto Medium"/>
                  <a:sym typeface="Roboto Medium"/>
                </a:rPr>
                <a:t>Access Training, Coaching, And Feedback</a:t>
              </a:r>
              <a:endParaRPr sz="1600">
                <a:solidFill>
                  <a:srgbClr val="FFFFFF"/>
                </a:solidFill>
                <a:latin typeface="Roboto"/>
                <a:ea typeface="Roboto"/>
                <a:cs typeface="Roboto"/>
                <a:sym typeface="Roboto"/>
              </a:endParaRPr>
            </a:p>
          </p:txBody>
        </p:sp>
        <p:sp>
          <p:nvSpPr>
            <p:cNvPr id="375" name="Google Shape;375;p45"/>
            <p:cNvSpPr/>
            <p:nvPr/>
          </p:nvSpPr>
          <p:spPr>
            <a:xfrm>
              <a:off x="1593000" y="2322568"/>
              <a:ext cx="690000" cy="642300"/>
            </a:xfrm>
            <a:prstGeom prst="rect">
              <a:avLst/>
            </a:prstGeom>
            <a:solidFill>
              <a:srgbClr val="0B7743"/>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376" name="Google Shape;376;p45"/>
            <p:cNvSpPr/>
            <p:nvPr/>
          </p:nvSpPr>
          <p:spPr>
            <a:xfrm>
              <a:off x="1593000" y="2322575"/>
              <a:ext cx="690000" cy="642600"/>
            </a:xfrm>
            <a:prstGeom prst="rect">
              <a:avLst/>
            </a:prstGeom>
            <a:solidFill>
              <a:srgbClr val="0C81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a:solidFill>
                    <a:srgbClr val="FFFFFF"/>
                  </a:solidFill>
                  <a:latin typeface="Roboto Thin"/>
                  <a:ea typeface="Roboto Thin"/>
                  <a:cs typeface="Roboto Thin"/>
                  <a:sym typeface="Roboto Thin"/>
                </a:rPr>
                <a:t>3.2</a:t>
              </a:r>
              <a:endParaRPr sz="3200">
                <a:solidFill>
                  <a:srgbClr val="FFFFFF"/>
                </a:solidFill>
                <a:latin typeface="Roboto Thin"/>
                <a:ea typeface="Roboto Thin"/>
                <a:cs typeface="Roboto Thin"/>
                <a:sym typeface="Roboto Thin"/>
              </a:endParaRPr>
            </a:p>
          </p:txBody>
        </p:sp>
        <p:sp>
          <p:nvSpPr>
            <p:cNvPr id="377" name="Google Shape;377;p4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317500" algn="l" rtl="0">
                <a:lnSpc>
                  <a:spcPct val="115000"/>
                </a:lnSpc>
                <a:spcBef>
                  <a:spcPts val="0"/>
                </a:spcBef>
                <a:spcAft>
                  <a:spcPts val="0"/>
                </a:spcAft>
                <a:buClr>
                  <a:srgbClr val="0B7140"/>
                </a:buClr>
                <a:buSzPts val="1400"/>
                <a:buFont typeface="Roboto"/>
                <a:buChar char="●"/>
              </a:pPr>
              <a:r>
                <a:rPr lang="en">
                  <a:solidFill>
                    <a:srgbClr val="0B7140"/>
                  </a:solidFill>
                  <a:latin typeface="Roboto"/>
                  <a:ea typeface="Roboto"/>
                  <a:cs typeface="Roboto"/>
                  <a:sym typeface="Roboto"/>
                </a:rPr>
                <a:t>If fidelity data indicate implementation challenges, access implementation support (training, on-going coaching, and supportive data-based feedback)</a:t>
              </a:r>
              <a:endParaRPr>
                <a:solidFill>
                  <a:srgbClr val="0B7140"/>
                </a:solidFill>
                <a:latin typeface="Roboto"/>
                <a:ea typeface="Roboto"/>
                <a:cs typeface="Roboto"/>
                <a:sym typeface="Roboto"/>
              </a:endParaRPr>
            </a:p>
          </p:txBody>
        </p:sp>
      </p:grpSp>
      <p:grpSp>
        <p:nvGrpSpPr>
          <p:cNvPr id="378" name="Google Shape;378;p45"/>
          <p:cNvGrpSpPr/>
          <p:nvPr/>
        </p:nvGrpSpPr>
        <p:grpSpPr>
          <a:xfrm>
            <a:off x="514172" y="1346730"/>
            <a:ext cx="7616675" cy="1661967"/>
            <a:chOff x="1593000" y="2322568"/>
            <a:chExt cx="5957975" cy="643500"/>
          </a:xfrm>
        </p:grpSpPr>
        <p:sp>
          <p:nvSpPr>
            <p:cNvPr id="379" name="Google Shape;379;p45"/>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380" name="Google Shape;380;p45"/>
            <p:cNvSpPr/>
            <p:nvPr/>
          </p:nvSpPr>
          <p:spPr>
            <a:xfrm flipH="1">
              <a:off x="2283025" y="2322575"/>
              <a:ext cx="18444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381" name="Google Shape;381;p45"/>
            <p:cNvSpPr/>
            <p:nvPr/>
          </p:nvSpPr>
          <p:spPr>
            <a:xfrm rot="-5400000">
              <a:off x="3501574" y="1934671"/>
              <a:ext cx="643356" cy="1419149"/>
            </a:xfrm>
            <a:prstGeom prst="flowChartOffpageConnector">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382" name="Google Shape;382;p4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600">
                  <a:solidFill>
                    <a:srgbClr val="FFFFFF"/>
                  </a:solidFill>
                  <a:latin typeface="Roboto Medium"/>
                  <a:ea typeface="Roboto Medium"/>
                  <a:cs typeface="Roboto Medium"/>
                  <a:sym typeface="Roboto Medium"/>
                </a:rPr>
                <a:t>Monitor Educator Implementation </a:t>
              </a:r>
              <a:endParaRPr sz="1600">
                <a:solidFill>
                  <a:srgbClr val="FFFFFF"/>
                </a:solidFill>
                <a:latin typeface="Roboto"/>
                <a:ea typeface="Roboto"/>
                <a:cs typeface="Roboto"/>
                <a:sym typeface="Roboto"/>
              </a:endParaRPr>
            </a:p>
          </p:txBody>
        </p:sp>
        <p:sp>
          <p:nvSpPr>
            <p:cNvPr id="383" name="Google Shape;383;p45"/>
            <p:cNvSpPr/>
            <p:nvPr/>
          </p:nvSpPr>
          <p:spPr>
            <a:xfrm>
              <a:off x="1593000" y="2322568"/>
              <a:ext cx="690000" cy="642300"/>
            </a:xfrm>
            <a:prstGeom prst="rect">
              <a:avLst/>
            </a:prstGeom>
            <a:solidFill>
              <a:srgbClr val="0B7743"/>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384" name="Google Shape;384;p45"/>
            <p:cNvSpPr/>
            <p:nvPr/>
          </p:nvSpPr>
          <p:spPr>
            <a:xfrm>
              <a:off x="1593000" y="2322575"/>
              <a:ext cx="690000" cy="642600"/>
            </a:xfrm>
            <a:prstGeom prst="rect">
              <a:avLst/>
            </a:prstGeom>
            <a:solidFill>
              <a:srgbClr val="0C81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a:solidFill>
                    <a:srgbClr val="FFFFFF"/>
                  </a:solidFill>
                  <a:latin typeface="Roboto Thin"/>
                  <a:ea typeface="Roboto Thin"/>
                  <a:cs typeface="Roboto Thin"/>
                  <a:sym typeface="Roboto Thin"/>
                </a:rPr>
                <a:t>3.1</a:t>
              </a:r>
              <a:endParaRPr sz="3200">
                <a:solidFill>
                  <a:srgbClr val="FFFFFF"/>
                </a:solidFill>
                <a:latin typeface="Roboto Thin"/>
                <a:ea typeface="Roboto Thin"/>
                <a:cs typeface="Roboto Thin"/>
                <a:sym typeface="Roboto Thin"/>
              </a:endParaRPr>
            </a:p>
          </p:txBody>
        </p:sp>
        <p:sp>
          <p:nvSpPr>
            <p:cNvPr id="385" name="Google Shape;385;p4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317500" algn="l" rtl="0">
                <a:lnSpc>
                  <a:spcPct val="115000"/>
                </a:lnSpc>
                <a:spcBef>
                  <a:spcPts val="0"/>
                </a:spcBef>
                <a:spcAft>
                  <a:spcPts val="0"/>
                </a:spcAft>
                <a:buClr>
                  <a:srgbClr val="0B7140"/>
                </a:buClr>
                <a:buSzPts val="1400"/>
                <a:buFont typeface="Roboto"/>
                <a:buChar char="●"/>
              </a:pPr>
              <a:r>
                <a:rPr lang="en">
                  <a:solidFill>
                    <a:srgbClr val="0B7140"/>
                  </a:solidFill>
                  <a:latin typeface="Roboto"/>
                  <a:ea typeface="Roboto"/>
                  <a:cs typeface="Roboto"/>
                  <a:sym typeface="Roboto"/>
                </a:rPr>
                <a:t>Monitor educators’ fidelity of implementation for key practices (tables 1 and 2)*</a:t>
              </a:r>
              <a:endParaRPr>
                <a:solidFill>
                  <a:srgbClr val="0B7140"/>
                </a:solidFill>
                <a:latin typeface="Roboto"/>
                <a:ea typeface="Roboto"/>
                <a:cs typeface="Roboto"/>
                <a:sym typeface="Roboto"/>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7"/>
          <p:cNvSpPr txBox="1">
            <a:spLocks noGrp="1"/>
          </p:cNvSpPr>
          <p:nvPr>
            <p:ph type="body" idx="4294967295"/>
          </p:nvPr>
        </p:nvSpPr>
        <p:spPr>
          <a:xfrm>
            <a:off x="1496456" y="1668253"/>
            <a:ext cx="6569700" cy="22785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1400"/>
              <a:buNone/>
            </a:pPr>
            <a:r>
              <a:rPr lang="en" sz="1800"/>
              <a:t>The DE-PBS Project serves as a technical assistance center for the Delaware DOE to actualize the vision to create safe and caring learning environments  that promote the social-emotional and academic development of all children.  </a:t>
            </a:r>
            <a:endParaRPr/>
          </a:p>
          <a:p>
            <a:pPr marL="0" lvl="0" indent="0" algn="ctr" rtl="0">
              <a:lnSpc>
                <a:spcPct val="90000"/>
              </a:lnSpc>
              <a:spcBef>
                <a:spcPts val="800"/>
              </a:spcBef>
              <a:spcAft>
                <a:spcPts val="1200"/>
              </a:spcAft>
              <a:buClr>
                <a:schemeClr val="dk1"/>
              </a:buClr>
              <a:buSzPts val="1400"/>
              <a:buNone/>
            </a:pPr>
            <a:r>
              <a:rPr lang="en" sz="1800"/>
              <a:t>The statewide initiative is designed to build the knowledge and skills of Delaware educators in the concepts and evidence-based practices of Positive Behavior Support (PBS) as a Multi-tiered System of Support (MTSS).</a:t>
            </a:r>
            <a:endParaRPr/>
          </a:p>
        </p:txBody>
      </p:sp>
      <p:pic>
        <p:nvPicPr>
          <p:cNvPr id="122" name="Google Shape;122;p27"/>
          <p:cNvPicPr preferRelativeResize="0"/>
          <p:nvPr/>
        </p:nvPicPr>
        <p:blipFill rotWithShape="1">
          <a:blip r:embed="rId3">
            <a:alphaModFix/>
          </a:blip>
          <a:srcRect l="83869" t="11601" r="1490" b="50704"/>
          <a:stretch/>
        </p:blipFill>
        <p:spPr>
          <a:xfrm>
            <a:off x="1572226" y="312573"/>
            <a:ext cx="1460744" cy="1057781"/>
          </a:xfrm>
          <a:prstGeom prst="rect">
            <a:avLst/>
          </a:prstGeom>
          <a:noFill/>
          <a:ln w="19050" cap="sq" cmpd="sng">
            <a:solidFill>
              <a:srgbClr val="0070C0"/>
            </a:solidFill>
            <a:prstDash val="solid"/>
            <a:miter lim="800000"/>
            <a:headEnd type="none" w="sm" len="sm"/>
            <a:tailEnd type="none" w="sm" len="sm"/>
          </a:ln>
          <a:effectLst>
            <a:outerShdw blurRad="57150" dist="50800" dir="2700000" algn="tl" rotWithShape="0">
              <a:srgbClr val="000000">
                <a:alpha val="40000"/>
              </a:srgbClr>
            </a:outerShdw>
          </a:effectLst>
        </p:spPr>
      </p:pic>
      <p:pic>
        <p:nvPicPr>
          <p:cNvPr id="123" name="Google Shape;123;p27" descr="CDS-UD_logo_rgb.jpg.jpg"/>
          <p:cNvPicPr preferRelativeResize="0"/>
          <p:nvPr/>
        </p:nvPicPr>
        <p:blipFill rotWithShape="1">
          <a:blip r:embed="rId4">
            <a:alphaModFix/>
          </a:blip>
          <a:srcRect/>
          <a:stretch/>
        </p:blipFill>
        <p:spPr>
          <a:xfrm>
            <a:off x="6352481" y="4244736"/>
            <a:ext cx="2514600" cy="685800"/>
          </a:xfrm>
          <a:prstGeom prst="rect">
            <a:avLst/>
          </a:prstGeom>
          <a:noFill/>
          <a:ln>
            <a:noFill/>
          </a:ln>
        </p:spPr>
      </p:pic>
      <p:sp>
        <p:nvSpPr>
          <p:cNvPr id="124" name="Google Shape;124;p27"/>
          <p:cNvSpPr txBox="1"/>
          <p:nvPr/>
        </p:nvSpPr>
        <p:spPr>
          <a:xfrm>
            <a:off x="3882628" y="669125"/>
            <a:ext cx="4374300" cy="754200"/>
          </a:xfrm>
          <a:prstGeom prst="rect">
            <a:avLst/>
          </a:prstGeom>
          <a:noFill/>
          <a:ln w="9525" cap="flat" cmpd="sng">
            <a:solidFill>
              <a:schemeClr val="dk1"/>
            </a:solidFill>
            <a:prstDash val="solid"/>
            <a:round/>
            <a:headEnd type="none" w="sm" len="sm"/>
            <a:tailEnd type="none" w="sm" len="sm"/>
          </a:ln>
        </p:spPr>
        <p:txBody>
          <a:bodyPr spcFirstLastPara="1" wrap="square" lIns="68575" tIns="68575" rIns="68575" bIns="68575" anchor="t" anchorCtr="0">
            <a:spAutoFit/>
          </a:bodyPr>
          <a:lstStyle/>
          <a:p>
            <a:pPr marL="0" lvl="0" indent="0" algn="ctr" rtl="0">
              <a:spcBef>
                <a:spcPts val="0"/>
              </a:spcBef>
              <a:spcAft>
                <a:spcPts val="0"/>
              </a:spcAft>
              <a:buNone/>
            </a:pPr>
            <a:r>
              <a:rPr lang="en" sz="2000" u="sng">
                <a:solidFill>
                  <a:schemeClr val="hlink"/>
                </a:solidFill>
                <a:latin typeface="Open Sans"/>
                <a:ea typeface="Open Sans"/>
                <a:cs typeface="Open Sans"/>
                <a:sym typeface="Open Sans"/>
                <a:hlinkClick r:id="rId5"/>
              </a:rPr>
              <a:t>https://www.delawarepbs.org/cadre-networking-meetings/</a:t>
            </a:r>
            <a:r>
              <a:rPr lang="en" sz="2000">
                <a:latin typeface="Open Sans"/>
                <a:ea typeface="Open Sans"/>
                <a:cs typeface="Open Sans"/>
                <a:sym typeface="Open Sans"/>
              </a:rPr>
              <a:t> </a:t>
            </a:r>
            <a:endParaRPr sz="2000">
              <a:latin typeface="Open Sans"/>
              <a:ea typeface="Open Sans"/>
              <a:cs typeface="Open Sans"/>
              <a:sym typeface="Open Sans"/>
            </a:endParaRPr>
          </a:p>
        </p:txBody>
      </p:sp>
      <p:pic>
        <p:nvPicPr>
          <p:cNvPr id="125" name="Google Shape;125;p27"/>
          <p:cNvPicPr preferRelativeResize="0"/>
          <p:nvPr/>
        </p:nvPicPr>
        <p:blipFill>
          <a:blip r:embed="rId6">
            <a:alphaModFix/>
          </a:blip>
          <a:stretch>
            <a:fillRect/>
          </a:stretch>
        </p:blipFill>
        <p:spPr>
          <a:xfrm>
            <a:off x="807244" y="4022145"/>
            <a:ext cx="1382159" cy="90838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6"/>
          <p:cNvSpPr txBox="1">
            <a:spLocks noGrp="1"/>
          </p:cNvSpPr>
          <p:nvPr>
            <p:ph type="title"/>
          </p:nvPr>
        </p:nvSpPr>
        <p:spPr>
          <a:xfrm>
            <a:off x="311700" y="437425"/>
            <a:ext cx="8520600" cy="8313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Strategies to Monitor Student Outcomes &amp; Use Data to Guide Response to Students SEB Needs </a:t>
            </a:r>
            <a:endParaRPr/>
          </a:p>
        </p:txBody>
      </p:sp>
      <p:sp>
        <p:nvSpPr>
          <p:cNvPr id="391" name="Google Shape;391;p46"/>
          <p:cNvSpPr txBox="1">
            <a:spLocks noGrp="1"/>
          </p:cNvSpPr>
          <p:nvPr>
            <p:ph type="body" idx="1"/>
          </p:nvPr>
        </p:nvSpPr>
        <p:spPr>
          <a:xfrm>
            <a:off x="203713" y="13467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grpSp>
        <p:nvGrpSpPr>
          <p:cNvPr id="392" name="Google Shape;392;p46"/>
          <p:cNvGrpSpPr/>
          <p:nvPr/>
        </p:nvGrpSpPr>
        <p:grpSpPr>
          <a:xfrm>
            <a:off x="635616" y="2557580"/>
            <a:ext cx="8000369" cy="1189381"/>
            <a:chOff x="1593000" y="2322568"/>
            <a:chExt cx="5957975" cy="643500"/>
          </a:xfrm>
        </p:grpSpPr>
        <p:sp>
          <p:nvSpPr>
            <p:cNvPr id="393" name="Google Shape;393;p46"/>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p>
          </p:txBody>
        </p:sp>
        <p:sp>
          <p:nvSpPr>
            <p:cNvPr id="394" name="Google Shape;394;p46"/>
            <p:cNvSpPr/>
            <p:nvPr/>
          </p:nvSpPr>
          <p:spPr>
            <a:xfrm flipH="1">
              <a:off x="2283025" y="2322575"/>
              <a:ext cx="18444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p>
          </p:txBody>
        </p:sp>
        <p:sp>
          <p:nvSpPr>
            <p:cNvPr id="395" name="Google Shape;395;p46"/>
            <p:cNvSpPr/>
            <p:nvPr/>
          </p:nvSpPr>
          <p:spPr>
            <a:xfrm rot="-5400000">
              <a:off x="3501574" y="1934671"/>
              <a:ext cx="643356" cy="1419149"/>
            </a:xfrm>
            <a:prstGeom prst="flowChartOffpageConnector">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p>
          </p:txBody>
        </p:sp>
        <p:sp>
          <p:nvSpPr>
            <p:cNvPr id="396" name="Google Shape;396;p46"/>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1700">
                  <a:solidFill>
                    <a:schemeClr val="lt1"/>
                  </a:solidFill>
                  <a:latin typeface="Roboto Medium"/>
                  <a:ea typeface="Roboto Medium"/>
                  <a:cs typeface="Roboto Medium"/>
                  <a:sym typeface="Roboto Medium"/>
                </a:rPr>
                <a:t>Enhance Tier 1</a:t>
              </a:r>
              <a:endParaRPr sz="1700">
                <a:solidFill>
                  <a:srgbClr val="FFFFFF"/>
                </a:solidFill>
                <a:latin typeface="Roboto"/>
                <a:ea typeface="Roboto"/>
                <a:cs typeface="Roboto"/>
                <a:sym typeface="Roboto"/>
              </a:endParaRPr>
            </a:p>
          </p:txBody>
        </p:sp>
        <p:sp>
          <p:nvSpPr>
            <p:cNvPr id="397" name="Google Shape;397;p46"/>
            <p:cNvSpPr/>
            <p:nvPr/>
          </p:nvSpPr>
          <p:spPr>
            <a:xfrm>
              <a:off x="1593000" y="2322568"/>
              <a:ext cx="690000" cy="642300"/>
            </a:xfrm>
            <a:prstGeom prst="rect">
              <a:avLst/>
            </a:prstGeom>
            <a:solidFill>
              <a:srgbClr val="0B7743"/>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100"/>
            </a:p>
          </p:txBody>
        </p:sp>
        <p:sp>
          <p:nvSpPr>
            <p:cNvPr id="398" name="Google Shape;398;p46"/>
            <p:cNvSpPr/>
            <p:nvPr/>
          </p:nvSpPr>
          <p:spPr>
            <a:xfrm>
              <a:off x="1593000" y="2322575"/>
              <a:ext cx="690000" cy="642600"/>
            </a:xfrm>
            <a:prstGeom prst="rect">
              <a:avLst/>
            </a:prstGeom>
            <a:solidFill>
              <a:srgbClr val="0C81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300">
                  <a:solidFill>
                    <a:srgbClr val="FFFFFF"/>
                  </a:solidFill>
                  <a:latin typeface="Roboto Thin"/>
                  <a:ea typeface="Roboto Thin"/>
                  <a:cs typeface="Roboto Thin"/>
                  <a:sym typeface="Roboto Thin"/>
                </a:rPr>
                <a:t>4.2</a:t>
              </a:r>
              <a:endParaRPr sz="3300">
                <a:solidFill>
                  <a:srgbClr val="FFFFFF"/>
                </a:solidFill>
                <a:latin typeface="Roboto Thin"/>
                <a:ea typeface="Roboto Thin"/>
                <a:cs typeface="Roboto Thin"/>
                <a:sym typeface="Roboto Thin"/>
              </a:endParaRPr>
            </a:p>
          </p:txBody>
        </p:sp>
        <p:sp>
          <p:nvSpPr>
            <p:cNvPr id="399" name="Google Shape;399;p46"/>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323850" algn="l" rtl="0">
                <a:lnSpc>
                  <a:spcPct val="115000"/>
                </a:lnSpc>
                <a:spcBef>
                  <a:spcPts val="0"/>
                </a:spcBef>
                <a:spcAft>
                  <a:spcPts val="0"/>
                </a:spcAft>
                <a:buClr>
                  <a:srgbClr val="0B7140"/>
                </a:buClr>
                <a:buSzPts val="1500"/>
                <a:buFont typeface="Roboto"/>
                <a:buChar char="●"/>
              </a:pPr>
              <a:r>
                <a:rPr lang="en" sz="1500">
                  <a:solidFill>
                    <a:srgbClr val="0B7140"/>
                  </a:solidFill>
                  <a:latin typeface="Roboto"/>
                  <a:ea typeface="Roboto"/>
                  <a:cs typeface="Roboto"/>
                  <a:sym typeface="Roboto"/>
                </a:rPr>
                <a:t>If many students continue to demonstrate on-going SEB needs, further enhance &amp; differentiate implementation of tier 1</a:t>
              </a:r>
              <a:endParaRPr sz="1500">
                <a:solidFill>
                  <a:srgbClr val="0B7140"/>
                </a:solidFill>
                <a:latin typeface="Roboto"/>
                <a:ea typeface="Roboto"/>
                <a:cs typeface="Roboto"/>
                <a:sym typeface="Roboto"/>
              </a:endParaRPr>
            </a:p>
          </p:txBody>
        </p:sp>
      </p:grpSp>
      <p:grpSp>
        <p:nvGrpSpPr>
          <p:cNvPr id="400" name="Google Shape;400;p46"/>
          <p:cNvGrpSpPr/>
          <p:nvPr/>
        </p:nvGrpSpPr>
        <p:grpSpPr>
          <a:xfrm>
            <a:off x="635616" y="1346712"/>
            <a:ext cx="8000465" cy="1189381"/>
            <a:chOff x="1593000" y="2322568"/>
            <a:chExt cx="5958047" cy="643500"/>
          </a:xfrm>
        </p:grpSpPr>
        <p:sp>
          <p:nvSpPr>
            <p:cNvPr id="401" name="Google Shape;401;p46"/>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p>
          </p:txBody>
        </p:sp>
        <p:sp>
          <p:nvSpPr>
            <p:cNvPr id="402" name="Google Shape;402;p46"/>
            <p:cNvSpPr/>
            <p:nvPr/>
          </p:nvSpPr>
          <p:spPr>
            <a:xfrm flipH="1">
              <a:off x="2283025" y="2322575"/>
              <a:ext cx="18444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p>
          </p:txBody>
        </p:sp>
        <p:sp>
          <p:nvSpPr>
            <p:cNvPr id="403" name="Google Shape;403;p46"/>
            <p:cNvSpPr/>
            <p:nvPr/>
          </p:nvSpPr>
          <p:spPr>
            <a:xfrm rot="-5400000">
              <a:off x="3501574" y="1934671"/>
              <a:ext cx="643356" cy="1419149"/>
            </a:xfrm>
            <a:prstGeom prst="flowChartOffpageConnector">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p>
          </p:txBody>
        </p:sp>
        <p:sp>
          <p:nvSpPr>
            <p:cNvPr id="404" name="Google Shape;404;p46"/>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700">
                  <a:solidFill>
                    <a:srgbClr val="FFFFFF"/>
                  </a:solidFill>
                  <a:latin typeface="Roboto"/>
                  <a:ea typeface="Roboto"/>
                  <a:cs typeface="Roboto"/>
                  <a:sym typeface="Roboto"/>
                </a:rPr>
                <a:t>Monitor Student Outcomes</a:t>
              </a:r>
              <a:endParaRPr sz="1700">
                <a:solidFill>
                  <a:srgbClr val="FFFFFF"/>
                </a:solidFill>
                <a:latin typeface="Roboto"/>
                <a:ea typeface="Roboto"/>
                <a:cs typeface="Roboto"/>
                <a:sym typeface="Roboto"/>
              </a:endParaRPr>
            </a:p>
          </p:txBody>
        </p:sp>
        <p:sp>
          <p:nvSpPr>
            <p:cNvPr id="405" name="Google Shape;405;p46"/>
            <p:cNvSpPr/>
            <p:nvPr/>
          </p:nvSpPr>
          <p:spPr>
            <a:xfrm>
              <a:off x="1593000" y="2322568"/>
              <a:ext cx="690000" cy="642300"/>
            </a:xfrm>
            <a:prstGeom prst="rect">
              <a:avLst/>
            </a:prstGeom>
            <a:solidFill>
              <a:srgbClr val="0B7743"/>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100"/>
            </a:p>
          </p:txBody>
        </p:sp>
        <p:sp>
          <p:nvSpPr>
            <p:cNvPr id="406" name="Google Shape;406;p46"/>
            <p:cNvSpPr/>
            <p:nvPr/>
          </p:nvSpPr>
          <p:spPr>
            <a:xfrm>
              <a:off x="1593000" y="2322575"/>
              <a:ext cx="690000" cy="642600"/>
            </a:xfrm>
            <a:prstGeom prst="rect">
              <a:avLst/>
            </a:prstGeom>
            <a:solidFill>
              <a:srgbClr val="0C81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300">
                  <a:solidFill>
                    <a:srgbClr val="FFFFFF"/>
                  </a:solidFill>
                  <a:latin typeface="Roboto Thin"/>
                  <a:ea typeface="Roboto Thin"/>
                  <a:cs typeface="Roboto Thin"/>
                  <a:sym typeface="Roboto Thin"/>
                </a:rPr>
                <a:t>4.1</a:t>
              </a:r>
              <a:endParaRPr sz="3300">
                <a:solidFill>
                  <a:srgbClr val="FFFFFF"/>
                </a:solidFill>
                <a:latin typeface="Roboto Thin"/>
                <a:ea typeface="Roboto Thin"/>
                <a:cs typeface="Roboto Thin"/>
                <a:sym typeface="Roboto Thin"/>
              </a:endParaRPr>
            </a:p>
          </p:txBody>
        </p:sp>
        <p:sp>
          <p:nvSpPr>
            <p:cNvPr id="407" name="Google Shape;407;p46"/>
            <p:cNvSpPr/>
            <p:nvPr/>
          </p:nvSpPr>
          <p:spPr>
            <a:xfrm>
              <a:off x="4387847" y="2323757"/>
              <a:ext cx="3163200" cy="6423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0B7140"/>
                </a:buClr>
                <a:buSzPts val="1400"/>
                <a:buFont typeface="Roboto"/>
                <a:buChar char="●"/>
              </a:pPr>
              <a:r>
                <a:rPr lang="en">
                  <a:solidFill>
                    <a:srgbClr val="0B7140"/>
                  </a:solidFill>
                  <a:latin typeface="Roboto"/>
                  <a:ea typeface="Roboto"/>
                  <a:cs typeface="Roboto"/>
                  <a:sym typeface="Roboto"/>
                </a:rPr>
                <a:t>Monitor students’ SEB growth, disaggregate data by subgroup, and use data to guide response to students’ SEB needs &amp; promote skill growth</a:t>
              </a:r>
              <a:endParaRPr>
                <a:solidFill>
                  <a:srgbClr val="0B7140"/>
                </a:solidFill>
                <a:latin typeface="Roboto"/>
                <a:ea typeface="Roboto"/>
                <a:cs typeface="Roboto"/>
                <a:sym typeface="Roboto"/>
              </a:endParaRPr>
            </a:p>
          </p:txBody>
        </p:sp>
      </p:grpSp>
      <p:grpSp>
        <p:nvGrpSpPr>
          <p:cNvPr id="408" name="Google Shape;408;p46"/>
          <p:cNvGrpSpPr/>
          <p:nvPr/>
        </p:nvGrpSpPr>
        <p:grpSpPr>
          <a:xfrm>
            <a:off x="635616" y="3768453"/>
            <a:ext cx="8000465" cy="1189381"/>
            <a:chOff x="1593000" y="2322568"/>
            <a:chExt cx="5958047" cy="643500"/>
          </a:xfrm>
        </p:grpSpPr>
        <p:sp>
          <p:nvSpPr>
            <p:cNvPr id="409" name="Google Shape;409;p46"/>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p>
          </p:txBody>
        </p:sp>
        <p:sp>
          <p:nvSpPr>
            <p:cNvPr id="410" name="Google Shape;410;p46"/>
            <p:cNvSpPr/>
            <p:nvPr/>
          </p:nvSpPr>
          <p:spPr>
            <a:xfrm flipH="1">
              <a:off x="2283025" y="2322575"/>
              <a:ext cx="18444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p>
          </p:txBody>
        </p:sp>
        <p:sp>
          <p:nvSpPr>
            <p:cNvPr id="411" name="Google Shape;411;p46"/>
            <p:cNvSpPr/>
            <p:nvPr/>
          </p:nvSpPr>
          <p:spPr>
            <a:xfrm rot="-5400000">
              <a:off x="3501574" y="1934671"/>
              <a:ext cx="643356" cy="1419149"/>
            </a:xfrm>
            <a:prstGeom prst="flowChartOffpageConnector">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p>
          </p:txBody>
        </p:sp>
        <p:sp>
          <p:nvSpPr>
            <p:cNvPr id="412" name="Google Shape;412;p46"/>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700">
                  <a:solidFill>
                    <a:srgbClr val="FFFFFF"/>
                  </a:solidFill>
                  <a:latin typeface="Roboto"/>
                  <a:ea typeface="Roboto"/>
                  <a:cs typeface="Roboto"/>
                  <a:sym typeface="Roboto"/>
                </a:rPr>
                <a:t>Enhance Tier 1 And Consider Tier 2 And 3</a:t>
              </a:r>
              <a:endParaRPr sz="1700">
                <a:solidFill>
                  <a:srgbClr val="FFFFFF"/>
                </a:solidFill>
                <a:latin typeface="Roboto"/>
                <a:ea typeface="Roboto"/>
                <a:cs typeface="Roboto"/>
                <a:sym typeface="Roboto"/>
              </a:endParaRPr>
            </a:p>
          </p:txBody>
        </p:sp>
        <p:sp>
          <p:nvSpPr>
            <p:cNvPr id="413" name="Google Shape;413;p46"/>
            <p:cNvSpPr/>
            <p:nvPr/>
          </p:nvSpPr>
          <p:spPr>
            <a:xfrm>
              <a:off x="1593000" y="2322568"/>
              <a:ext cx="690000" cy="642300"/>
            </a:xfrm>
            <a:prstGeom prst="rect">
              <a:avLst/>
            </a:prstGeom>
            <a:solidFill>
              <a:srgbClr val="0B7743"/>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100"/>
            </a:p>
          </p:txBody>
        </p:sp>
        <p:sp>
          <p:nvSpPr>
            <p:cNvPr id="414" name="Google Shape;414;p46"/>
            <p:cNvSpPr/>
            <p:nvPr/>
          </p:nvSpPr>
          <p:spPr>
            <a:xfrm>
              <a:off x="1593000" y="2322575"/>
              <a:ext cx="690000" cy="642600"/>
            </a:xfrm>
            <a:prstGeom prst="rect">
              <a:avLst/>
            </a:prstGeom>
            <a:solidFill>
              <a:srgbClr val="0C81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300">
                  <a:solidFill>
                    <a:srgbClr val="FFFFFF"/>
                  </a:solidFill>
                  <a:latin typeface="Roboto Thin"/>
                  <a:ea typeface="Roboto Thin"/>
                  <a:cs typeface="Roboto Thin"/>
                  <a:sym typeface="Roboto Thin"/>
                </a:rPr>
                <a:t>4.3</a:t>
              </a:r>
              <a:endParaRPr sz="3300">
                <a:solidFill>
                  <a:srgbClr val="FFFFFF"/>
                </a:solidFill>
                <a:latin typeface="Roboto Thin"/>
                <a:ea typeface="Roboto Thin"/>
                <a:cs typeface="Roboto Thin"/>
                <a:sym typeface="Roboto Thin"/>
              </a:endParaRPr>
            </a:p>
          </p:txBody>
        </p:sp>
        <p:sp>
          <p:nvSpPr>
            <p:cNvPr id="415" name="Google Shape;415;p46"/>
            <p:cNvSpPr/>
            <p:nvPr/>
          </p:nvSpPr>
          <p:spPr>
            <a:xfrm>
              <a:off x="4387847" y="2323752"/>
              <a:ext cx="3163200" cy="642300"/>
            </a:xfrm>
            <a:prstGeom prst="rect">
              <a:avLst/>
            </a:prstGeom>
            <a:noFill/>
            <a:ln>
              <a:noFill/>
            </a:ln>
          </p:spPr>
          <p:txBody>
            <a:bodyPr spcFirstLastPara="1" wrap="square" lIns="91425" tIns="91425" rIns="91425" bIns="91425" anchor="ctr" anchorCtr="0">
              <a:noAutofit/>
            </a:bodyPr>
            <a:lstStyle/>
            <a:p>
              <a:pPr marL="457200" lvl="0" indent="-314325" algn="l" rtl="0">
                <a:lnSpc>
                  <a:spcPct val="115000"/>
                </a:lnSpc>
                <a:spcBef>
                  <a:spcPts val="0"/>
                </a:spcBef>
                <a:spcAft>
                  <a:spcPts val="0"/>
                </a:spcAft>
                <a:buClr>
                  <a:srgbClr val="0B7140"/>
                </a:buClr>
                <a:buSzPts val="1350"/>
                <a:buFont typeface="Roboto"/>
                <a:buChar char="●"/>
              </a:pPr>
              <a:r>
                <a:rPr lang="en" sz="1350">
                  <a:solidFill>
                    <a:srgbClr val="0B7140"/>
                  </a:solidFill>
                  <a:latin typeface="Roboto"/>
                  <a:ea typeface="Roboto"/>
                  <a:cs typeface="Roboto"/>
                  <a:sym typeface="Roboto"/>
                </a:rPr>
                <a:t>If few students continue to demonstrate on-going SEB needs, enhance tier 1 (Table 4.2) And consider targeted (tier 2) and intensive (tier 3) support* </a:t>
              </a:r>
              <a:endParaRPr sz="1350">
                <a:solidFill>
                  <a:srgbClr val="0B7140"/>
                </a:solidFill>
                <a:latin typeface="Roboto"/>
                <a:ea typeface="Roboto"/>
                <a:cs typeface="Roboto"/>
                <a:sym typeface="Roboto"/>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4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sp>
        <p:nvSpPr>
          <p:cNvPr id="421" name="Google Shape;421;p47"/>
          <p:cNvSpPr txBox="1">
            <a:spLocks noGrp="1"/>
          </p:cNvSpPr>
          <p:nvPr>
            <p:ph type="body" idx="1"/>
          </p:nvPr>
        </p:nvSpPr>
        <p:spPr>
          <a:xfrm>
            <a:off x="311700" y="1464725"/>
            <a:ext cx="4056300" cy="33540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r>
              <a:rPr lang="en" sz="2400"/>
              <a:t>How do you, or can you, support teams or educators in monitoring implementation of practices with fidelity and assessing outcomes?  </a:t>
            </a:r>
            <a:endParaRPr sz="2400"/>
          </a:p>
          <a:p>
            <a:pPr marL="0" lvl="0" indent="0" algn="l" rtl="0">
              <a:lnSpc>
                <a:spcPct val="100000"/>
              </a:lnSpc>
              <a:spcBef>
                <a:spcPts val="0"/>
              </a:spcBef>
              <a:spcAft>
                <a:spcPts val="0"/>
              </a:spcAft>
              <a:buClr>
                <a:schemeClr val="dk1"/>
              </a:buClr>
              <a:buSzPts val="1100"/>
              <a:buFont typeface="Arial"/>
              <a:buNone/>
            </a:pPr>
            <a:endParaRPr sz="2400"/>
          </a:p>
        </p:txBody>
      </p:sp>
      <p:pic>
        <p:nvPicPr>
          <p:cNvPr id="422" name="Google Shape;422;p47"/>
          <p:cNvPicPr preferRelativeResize="0"/>
          <p:nvPr/>
        </p:nvPicPr>
        <p:blipFill>
          <a:blip r:embed="rId3">
            <a:alphaModFix/>
          </a:blip>
          <a:stretch>
            <a:fillRect/>
          </a:stretch>
        </p:blipFill>
        <p:spPr>
          <a:xfrm>
            <a:off x="4815000" y="1069325"/>
            <a:ext cx="4104125" cy="33134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7" name="Google Shape;427;p48"/>
          <p:cNvPicPr preferRelativeResize="0"/>
          <p:nvPr/>
        </p:nvPicPr>
        <p:blipFill>
          <a:blip r:embed="rId3">
            <a:alphaModFix/>
          </a:blip>
          <a:stretch>
            <a:fillRect/>
          </a:stretch>
        </p:blipFill>
        <p:spPr>
          <a:xfrm>
            <a:off x="699067" y="0"/>
            <a:ext cx="7745866"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Varied uses of Self-Assessment</a:t>
            </a:r>
            <a:endParaRPr/>
          </a:p>
        </p:txBody>
      </p:sp>
      <p:sp>
        <p:nvSpPr>
          <p:cNvPr id="433" name="Google Shape;433;p49"/>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200"/>
              <a:t>Individual educator</a:t>
            </a:r>
            <a:endParaRPr sz="2200"/>
          </a:p>
          <a:p>
            <a:pPr marL="0" lvl="0" indent="0" algn="l" rtl="0">
              <a:spcBef>
                <a:spcPts val="1200"/>
              </a:spcBef>
              <a:spcAft>
                <a:spcPts val="0"/>
              </a:spcAft>
              <a:buNone/>
            </a:pPr>
            <a:r>
              <a:rPr lang="en" sz="2200"/>
              <a:t>Grade/Content team</a:t>
            </a:r>
            <a:endParaRPr sz="2200"/>
          </a:p>
          <a:p>
            <a:pPr marL="0" lvl="0" indent="0" algn="l" rtl="0">
              <a:spcBef>
                <a:spcPts val="1200"/>
              </a:spcBef>
              <a:spcAft>
                <a:spcPts val="0"/>
              </a:spcAft>
              <a:buNone/>
            </a:pPr>
            <a:r>
              <a:rPr lang="en" sz="2200"/>
              <a:t>Schoolwide classroom educators </a:t>
            </a:r>
            <a:endParaRPr sz="2200"/>
          </a:p>
          <a:p>
            <a:pPr marL="0" lvl="0" indent="0" algn="l" rtl="0">
              <a:spcBef>
                <a:spcPts val="1200"/>
              </a:spcBef>
              <a:spcAft>
                <a:spcPts val="1200"/>
              </a:spcAft>
              <a:buNone/>
            </a:pPr>
            <a:endParaRPr/>
          </a:p>
        </p:txBody>
      </p:sp>
      <p:pic>
        <p:nvPicPr>
          <p:cNvPr id="434" name="Google Shape;434;p49"/>
          <p:cNvPicPr preferRelativeResize="0"/>
          <p:nvPr/>
        </p:nvPicPr>
        <p:blipFill>
          <a:blip r:embed="rId3">
            <a:alphaModFix/>
          </a:blip>
          <a:stretch>
            <a:fillRect/>
          </a:stretch>
        </p:blipFill>
        <p:spPr>
          <a:xfrm>
            <a:off x="6373179" y="1047750"/>
            <a:ext cx="2154750" cy="30479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50"/>
          <p:cNvSpPr txBox="1">
            <a:spLocks noGrp="1"/>
          </p:cNvSpPr>
          <p:nvPr>
            <p:ph type="title"/>
          </p:nvPr>
        </p:nvSpPr>
        <p:spPr>
          <a:xfrm>
            <a:off x="311700" y="315925"/>
            <a:ext cx="88323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Self-Assessment Tools / Final version coming soon</a:t>
            </a:r>
            <a:endParaRPr/>
          </a:p>
        </p:txBody>
      </p:sp>
      <p:pic>
        <p:nvPicPr>
          <p:cNvPr id="440" name="Google Shape;440;p50"/>
          <p:cNvPicPr preferRelativeResize="0"/>
          <p:nvPr/>
        </p:nvPicPr>
        <p:blipFill rotWithShape="1">
          <a:blip r:embed="rId3">
            <a:alphaModFix/>
          </a:blip>
          <a:srcRect l="2502" t="37480" r="32654" b="8216"/>
          <a:stretch/>
        </p:blipFill>
        <p:spPr>
          <a:xfrm>
            <a:off x="311700" y="1147225"/>
            <a:ext cx="5113498" cy="2408775"/>
          </a:xfrm>
          <a:prstGeom prst="rect">
            <a:avLst/>
          </a:prstGeom>
          <a:noFill/>
          <a:ln>
            <a:noFill/>
          </a:ln>
        </p:spPr>
      </p:pic>
      <p:pic>
        <p:nvPicPr>
          <p:cNvPr id="441" name="Google Shape;441;p50"/>
          <p:cNvPicPr preferRelativeResize="0"/>
          <p:nvPr/>
        </p:nvPicPr>
        <p:blipFill rotWithShape="1">
          <a:blip r:embed="rId4">
            <a:alphaModFix/>
          </a:blip>
          <a:srcRect l="22467" t="43126" r="34597" b="13969"/>
          <a:stretch/>
        </p:blipFill>
        <p:spPr>
          <a:xfrm>
            <a:off x="4572000" y="2243675"/>
            <a:ext cx="4572000" cy="256987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51"/>
          <p:cNvSpPr txBox="1">
            <a:spLocks noGrp="1"/>
          </p:cNvSpPr>
          <p:nvPr>
            <p:ph type="title"/>
          </p:nvPr>
        </p:nvSpPr>
        <p:spPr>
          <a:xfrm>
            <a:off x="311575" y="393925"/>
            <a:ext cx="8520600" cy="8313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dirty="0"/>
              <a:t>Let’s chat!  How will you utilize this practice guide? </a:t>
            </a:r>
            <a:endParaRPr dirty="0"/>
          </a:p>
        </p:txBody>
      </p:sp>
      <p:sp>
        <p:nvSpPr>
          <p:cNvPr id="447" name="Google Shape;447;p51"/>
          <p:cNvSpPr txBox="1">
            <a:spLocks noGrp="1"/>
          </p:cNvSpPr>
          <p:nvPr>
            <p:ph type="body" idx="2"/>
          </p:nvPr>
        </p:nvSpPr>
        <p:spPr>
          <a:xfrm>
            <a:off x="5693825" y="1225225"/>
            <a:ext cx="3138600" cy="33540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1800">
                <a:solidFill>
                  <a:srgbClr val="000000"/>
                </a:solidFill>
                <a:latin typeface="Arial"/>
                <a:ea typeface="Arial"/>
                <a:cs typeface="Arial"/>
                <a:sym typeface="Arial"/>
              </a:rPr>
              <a:t>Self-select break out rooms based on role: </a:t>
            </a:r>
            <a:endParaRPr sz="18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8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800">
                <a:solidFill>
                  <a:srgbClr val="000000"/>
                </a:solidFill>
                <a:latin typeface="Arial"/>
                <a:ea typeface="Arial"/>
                <a:cs typeface="Arial"/>
                <a:sym typeface="Arial"/>
              </a:rPr>
              <a:t>2 district</a:t>
            </a:r>
            <a:endParaRPr sz="18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8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800">
                <a:solidFill>
                  <a:srgbClr val="000000"/>
                </a:solidFill>
                <a:latin typeface="Arial"/>
                <a:ea typeface="Arial"/>
                <a:cs typeface="Arial"/>
                <a:sym typeface="Arial"/>
              </a:rPr>
              <a:t>2 school </a:t>
            </a:r>
            <a:endParaRPr sz="18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800">
              <a:solidFill>
                <a:srgbClr val="000000"/>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800">
              <a:solidFill>
                <a:srgbClr val="000000"/>
              </a:solidFill>
              <a:latin typeface="Arial"/>
              <a:ea typeface="Arial"/>
              <a:cs typeface="Arial"/>
              <a:sym typeface="Arial"/>
            </a:endParaRPr>
          </a:p>
          <a:p>
            <a:pPr marL="0" lvl="0" indent="0" algn="l" rtl="0">
              <a:spcBef>
                <a:spcPts val="0"/>
              </a:spcBef>
              <a:spcAft>
                <a:spcPts val="1200"/>
              </a:spcAft>
              <a:buNone/>
            </a:pPr>
            <a:endParaRPr/>
          </a:p>
        </p:txBody>
      </p:sp>
      <p:sp>
        <p:nvSpPr>
          <p:cNvPr id="448" name="Google Shape;448;p51"/>
          <p:cNvSpPr txBox="1">
            <a:spLocks noGrp="1"/>
          </p:cNvSpPr>
          <p:nvPr>
            <p:ph type="body" idx="1"/>
          </p:nvPr>
        </p:nvSpPr>
        <p:spPr>
          <a:xfrm>
            <a:off x="311700" y="1225225"/>
            <a:ext cx="5009700" cy="33540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r>
              <a:rPr lang="en" sz="1800" dirty="0"/>
              <a:t>Earlier reflection: </a:t>
            </a:r>
            <a:endParaRPr sz="1800" dirty="0"/>
          </a:p>
          <a:p>
            <a:pPr marL="0" lvl="0" indent="0" algn="l" rtl="0">
              <a:lnSpc>
                <a:spcPct val="100000"/>
              </a:lnSpc>
              <a:spcBef>
                <a:spcPts val="0"/>
              </a:spcBef>
              <a:spcAft>
                <a:spcPts val="0"/>
              </a:spcAft>
              <a:buClr>
                <a:schemeClr val="dk1"/>
              </a:buClr>
              <a:buSzPts val="1100"/>
              <a:buFont typeface="Arial"/>
              <a:buNone/>
            </a:pPr>
            <a:endParaRPr sz="1800"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800"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 sz="2600" dirty="0">
                <a:latin typeface="Arial"/>
                <a:ea typeface="Arial"/>
                <a:cs typeface="Arial"/>
                <a:sym typeface="Arial"/>
              </a:rPr>
              <a:t>What do you think is the greatest area(s) of need </a:t>
            </a:r>
            <a:r>
              <a:rPr lang="en" sz="2600" u="sng" dirty="0">
                <a:latin typeface="Arial"/>
                <a:ea typeface="Arial"/>
                <a:cs typeface="Arial"/>
                <a:sym typeface="Arial"/>
              </a:rPr>
              <a:t>currently </a:t>
            </a:r>
            <a:r>
              <a:rPr lang="en" sz="2600" dirty="0">
                <a:latin typeface="Arial"/>
                <a:ea typeface="Arial"/>
                <a:cs typeface="Arial"/>
                <a:sym typeface="Arial"/>
              </a:rPr>
              <a:t>based on what you’ve seen or your own experiences?</a:t>
            </a:r>
            <a:endParaRPr sz="2600" dirty="0">
              <a:solidFill>
                <a:srgbClr val="000000"/>
              </a:solidFill>
            </a:endParaRPr>
          </a:p>
        </p:txBody>
      </p:sp>
      <p:pic>
        <p:nvPicPr>
          <p:cNvPr id="449" name="Google Shape;449;p51"/>
          <p:cNvPicPr preferRelativeResize="0"/>
          <p:nvPr/>
        </p:nvPicPr>
        <p:blipFill>
          <a:blip r:embed="rId3">
            <a:alphaModFix/>
          </a:blip>
          <a:stretch>
            <a:fillRect/>
          </a:stretch>
        </p:blipFill>
        <p:spPr>
          <a:xfrm>
            <a:off x="6662725" y="2973925"/>
            <a:ext cx="2169574" cy="21695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5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Additional Resources </a:t>
            </a:r>
            <a:endParaRPr/>
          </a:p>
        </p:txBody>
      </p:sp>
      <p:sp>
        <p:nvSpPr>
          <p:cNvPr id="455" name="Google Shape;455;p52"/>
          <p:cNvSpPr txBox="1">
            <a:spLocks noGrp="1"/>
          </p:cNvSpPr>
          <p:nvPr>
            <p:ph type="body" idx="1"/>
          </p:nvPr>
        </p:nvSpPr>
        <p:spPr>
          <a:xfrm>
            <a:off x="311700" y="1225225"/>
            <a:ext cx="5022300" cy="33540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7423"/>
              <a:t>Center on PBIS guide: Multi-Tiered System of Supports (MTSS) in the Classroom</a:t>
            </a:r>
            <a:endParaRPr sz="7423"/>
          </a:p>
          <a:p>
            <a:pPr marL="0" lvl="0" indent="0" algn="l" rtl="0">
              <a:spcBef>
                <a:spcPts val="1200"/>
              </a:spcBef>
              <a:spcAft>
                <a:spcPts val="0"/>
              </a:spcAft>
              <a:buNone/>
            </a:pPr>
            <a:endParaRPr sz="7423"/>
          </a:p>
          <a:p>
            <a:pPr marL="0" lvl="0" indent="0" algn="l" rtl="0">
              <a:spcBef>
                <a:spcPts val="0"/>
              </a:spcBef>
              <a:spcAft>
                <a:spcPts val="0"/>
              </a:spcAft>
              <a:buNone/>
            </a:pPr>
            <a:r>
              <a:rPr lang="en" sz="7423"/>
              <a:t>DE-PBS Webinar (based on Center on PBIS resource): Building Habits of Effective Classroom Practice </a:t>
            </a:r>
            <a:endParaRPr sz="7423"/>
          </a:p>
          <a:p>
            <a:pPr marL="0" lvl="0" indent="0" algn="l" rtl="0">
              <a:spcBef>
                <a:spcPts val="1200"/>
              </a:spcBef>
              <a:spcAft>
                <a:spcPts val="0"/>
              </a:spcAft>
              <a:buNone/>
            </a:pPr>
            <a:endParaRPr sz="7423"/>
          </a:p>
          <a:p>
            <a:pPr marL="0" lvl="0" indent="0" algn="l" rtl="0">
              <a:spcBef>
                <a:spcPts val="0"/>
              </a:spcBef>
              <a:spcAft>
                <a:spcPts val="0"/>
              </a:spcAft>
              <a:buNone/>
            </a:pPr>
            <a:r>
              <a:rPr lang="en" sz="7423"/>
              <a:t>DDOE Offering: Beyond Consequences Institute Classroom 180 Advanced Trauma Bootcamp: TIPSEL-S PDMS # 29143 (1/26, 2/7, 4/13 @ 5:30 pm)</a:t>
            </a:r>
            <a:endParaRPr sz="7423"/>
          </a:p>
          <a:p>
            <a:pPr marL="0" lvl="0" indent="0" algn="l" rtl="0">
              <a:spcBef>
                <a:spcPts val="1200"/>
              </a:spcBef>
              <a:spcAft>
                <a:spcPts val="1200"/>
              </a:spcAft>
              <a:buNone/>
            </a:pPr>
            <a:endParaRPr/>
          </a:p>
        </p:txBody>
      </p:sp>
      <p:pic>
        <p:nvPicPr>
          <p:cNvPr id="456" name="Google Shape;456;p52"/>
          <p:cNvPicPr preferRelativeResize="0"/>
          <p:nvPr/>
        </p:nvPicPr>
        <p:blipFill>
          <a:blip r:embed="rId3">
            <a:alphaModFix/>
          </a:blip>
          <a:stretch>
            <a:fillRect/>
          </a:stretch>
        </p:blipFill>
        <p:spPr>
          <a:xfrm>
            <a:off x="5477825" y="1734850"/>
            <a:ext cx="3502125" cy="233475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5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Thank you for joining us &amp; sharing feedback! </a:t>
            </a:r>
            <a:endParaRPr/>
          </a:p>
        </p:txBody>
      </p:sp>
      <p:sp>
        <p:nvSpPr>
          <p:cNvPr id="462" name="Google Shape;462;p53"/>
          <p:cNvSpPr txBox="1">
            <a:spLocks noGrp="1"/>
          </p:cNvSpPr>
          <p:nvPr>
            <p:ph type="body" idx="2"/>
          </p:nvPr>
        </p:nvSpPr>
        <p:spPr>
          <a:xfrm>
            <a:off x="469900" y="1225225"/>
            <a:ext cx="48699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800"/>
              <a:t>Please take a moment to share your feedback on today’s session and on content for future networking topics.  </a:t>
            </a:r>
            <a:endParaRPr sz="1800"/>
          </a:p>
        </p:txBody>
      </p:sp>
      <p:pic>
        <p:nvPicPr>
          <p:cNvPr id="463" name="Google Shape;463;p53"/>
          <p:cNvPicPr preferRelativeResize="0"/>
          <p:nvPr/>
        </p:nvPicPr>
        <p:blipFill>
          <a:blip r:embed="rId3">
            <a:alphaModFix/>
          </a:blip>
          <a:stretch>
            <a:fillRect/>
          </a:stretch>
        </p:blipFill>
        <p:spPr>
          <a:xfrm>
            <a:off x="1539625" y="2571750"/>
            <a:ext cx="2381250" cy="2381250"/>
          </a:xfrm>
          <a:prstGeom prst="rect">
            <a:avLst/>
          </a:prstGeom>
          <a:noFill/>
          <a:ln>
            <a:noFill/>
          </a:ln>
        </p:spPr>
      </p:pic>
      <p:pic>
        <p:nvPicPr>
          <p:cNvPr id="464" name="Google Shape;464;p53"/>
          <p:cNvPicPr preferRelativeResize="0"/>
          <p:nvPr/>
        </p:nvPicPr>
        <p:blipFill>
          <a:blip r:embed="rId4">
            <a:alphaModFix/>
          </a:blip>
          <a:stretch>
            <a:fillRect/>
          </a:stretch>
        </p:blipFill>
        <p:spPr>
          <a:xfrm>
            <a:off x="5492200" y="1629825"/>
            <a:ext cx="3499400" cy="21727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graphicFrame>
        <p:nvGraphicFramePr>
          <p:cNvPr id="130" name="Google Shape;130;p28"/>
          <p:cNvGraphicFramePr/>
          <p:nvPr/>
        </p:nvGraphicFramePr>
        <p:xfrm>
          <a:off x="443725" y="714738"/>
          <a:ext cx="8256550" cy="3989838"/>
        </p:xfrm>
        <a:graphic>
          <a:graphicData uri="http://schemas.openxmlformats.org/drawingml/2006/table">
            <a:tbl>
              <a:tblPr>
                <a:noFill/>
                <a:tableStyleId>{5BC31E5A-5E8A-4BA3-9E28-AB0929B3052B}</a:tableStyleId>
              </a:tblPr>
              <a:tblGrid>
                <a:gridCol w="2002700">
                  <a:extLst>
                    <a:ext uri="{9D8B030D-6E8A-4147-A177-3AD203B41FA5}">
                      <a16:colId xmlns:a16="http://schemas.microsoft.com/office/drawing/2014/main" val="20000"/>
                    </a:ext>
                  </a:extLst>
                </a:gridCol>
                <a:gridCol w="6253850">
                  <a:extLst>
                    <a:ext uri="{9D8B030D-6E8A-4147-A177-3AD203B41FA5}">
                      <a16:colId xmlns:a16="http://schemas.microsoft.com/office/drawing/2014/main" val="20001"/>
                    </a:ext>
                  </a:extLst>
                </a:gridCol>
              </a:tblGrid>
              <a:tr h="510325">
                <a:tc>
                  <a:txBody>
                    <a:bodyPr/>
                    <a:lstStyle/>
                    <a:p>
                      <a:pPr marL="0" lvl="0" indent="0" algn="l" rtl="0">
                        <a:spcBef>
                          <a:spcPts val="0"/>
                        </a:spcBef>
                        <a:spcAft>
                          <a:spcPts val="0"/>
                        </a:spcAft>
                        <a:buNone/>
                      </a:pPr>
                      <a:r>
                        <a:rPr lang="en" sz="2300">
                          <a:latin typeface="PT Sans Narrow"/>
                          <a:ea typeface="PT Sans Narrow"/>
                          <a:cs typeface="PT Sans Narrow"/>
                          <a:sym typeface="PT Sans Narrow"/>
                        </a:rPr>
                        <a:t>We are...</a:t>
                      </a:r>
                      <a:endParaRPr sz="2300">
                        <a:latin typeface="PT Sans Narrow"/>
                        <a:ea typeface="PT Sans Narrow"/>
                        <a:cs typeface="PT Sans Narrow"/>
                        <a:sym typeface="PT Sans Narrow"/>
                      </a:endParaRPr>
                    </a:p>
                  </a:txBody>
                  <a:tcPr marL="91425" marR="91425" marT="91425" marB="91425">
                    <a:solidFill>
                      <a:schemeClr val="lt2"/>
                    </a:solidFill>
                  </a:tcPr>
                </a:tc>
                <a:tc>
                  <a:txBody>
                    <a:bodyPr/>
                    <a:lstStyle/>
                    <a:p>
                      <a:pPr marL="0" lvl="0" indent="0" algn="l" rtl="0">
                        <a:lnSpc>
                          <a:spcPct val="120000"/>
                        </a:lnSpc>
                        <a:spcBef>
                          <a:spcPts val="0"/>
                        </a:spcBef>
                        <a:spcAft>
                          <a:spcPts val="0"/>
                        </a:spcAft>
                        <a:buNone/>
                      </a:pPr>
                      <a:r>
                        <a:rPr lang="en" sz="2000" b="1">
                          <a:latin typeface="PT Sans Narrow"/>
                          <a:ea typeface="PT Sans Narrow"/>
                          <a:cs typeface="PT Sans Narrow"/>
                          <a:sym typeface="PT Sans Narrow"/>
                        </a:rPr>
                        <a:t>Virtual Meetings</a:t>
                      </a:r>
                      <a:endParaRPr sz="1600">
                        <a:latin typeface="PT Sans Narrow"/>
                        <a:ea typeface="PT Sans Narrow"/>
                        <a:cs typeface="PT Sans Narrow"/>
                        <a:sym typeface="PT Sans Narrow"/>
                      </a:endParaRPr>
                    </a:p>
                  </a:txBody>
                  <a:tcPr marL="91425" marR="91425" marT="91425" marB="91425">
                    <a:solidFill>
                      <a:schemeClr val="lt2"/>
                    </a:solidFill>
                  </a:tcPr>
                </a:tc>
                <a:extLst>
                  <a:ext uri="{0D108BD9-81ED-4DB2-BD59-A6C34878D82A}">
                    <a16:rowId xmlns:a16="http://schemas.microsoft.com/office/drawing/2014/main" val="10000"/>
                  </a:ext>
                </a:extLst>
              </a:tr>
              <a:tr h="1056450">
                <a:tc>
                  <a:txBody>
                    <a:bodyPr/>
                    <a:lstStyle/>
                    <a:p>
                      <a:pPr marL="0" lvl="0" indent="0" algn="ctr" rtl="0">
                        <a:lnSpc>
                          <a:spcPct val="120000"/>
                        </a:lnSpc>
                        <a:spcBef>
                          <a:spcPts val="0"/>
                        </a:spcBef>
                        <a:spcAft>
                          <a:spcPts val="0"/>
                        </a:spcAft>
                        <a:buClr>
                          <a:srgbClr val="A2FFE8"/>
                        </a:buClr>
                        <a:buSzPts val="1800"/>
                        <a:buFont typeface="Times New Roman"/>
                        <a:buNone/>
                      </a:pPr>
                      <a:endParaRPr sz="1800" b="1">
                        <a:solidFill>
                          <a:srgbClr val="1A1A1A"/>
                        </a:solidFill>
                        <a:latin typeface="Merriweather"/>
                        <a:ea typeface="Merriweather"/>
                        <a:cs typeface="Merriweather"/>
                        <a:sym typeface="Merriweather"/>
                      </a:endParaRPr>
                    </a:p>
                    <a:p>
                      <a:pPr marL="0" lvl="0" indent="0" algn="ctr" rtl="0">
                        <a:lnSpc>
                          <a:spcPct val="120000"/>
                        </a:lnSpc>
                        <a:spcBef>
                          <a:spcPts val="0"/>
                        </a:spcBef>
                        <a:spcAft>
                          <a:spcPts val="0"/>
                        </a:spcAft>
                        <a:buClr>
                          <a:srgbClr val="A2FFE8"/>
                        </a:buClr>
                        <a:buSzPts val="1800"/>
                        <a:buFont typeface="Times New Roman"/>
                        <a:buNone/>
                      </a:pPr>
                      <a:r>
                        <a:rPr lang="en" sz="2300" b="1">
                          <a:solidFill>
                            <a:srgbClr val="1A1A1A"/>
                          </a:solidFill>
                          <a:latin typeface="PT Sans Narrow"/>
                          <a:ea typeface="PT Sans Narrow"/>
                          <a:cs typeface="PT Sans Narrow"/>
                          <a:sym typeface="PT Sans Narrow"/>
                        </a:rPr>
                        <a:t>ENGAGED</a:t>
                      </a:r>
                      <a:endParaRPr sz="2300" b="1">
                        <a:solidFill>
                          <a:srgbClr val="1A1A1A"/>
                        </a:solidFill>
                        <a:latin typeface="PT Sans Narrow"/>
                        <a:ea typeface="PT Sans Narrow"/>
                        <a:cs typeface="PT Sans Narrow"/>
                        <a:sym typeface="PT Sans Narrow"/>
                      </a:endParaRPr>
                    </a:p>
                    <a:p>
                      <a:pPr marL="0" lvl="0" indent="0" algn="l" rtl="0">
                        <a:spcBef>
                          <a:spcPts val="0"/>
                        </a:spcBef>
                        <a:spcAft>
                          <a:spcPts val="0"/>
                        </a:spcAft>
                        <a:buNone/>
                      </a:pPr>
                      <a:endParaRPr>
                        <a:latin typeface="Merriweather"/>
                        <a:ea typeface="Merriweather"/>
                        <a:cs typeface="Merriweather"/>
                        <a:sym typeface="Merriweather"/>
                      </a:endParaRPr>
                    </a:p>
                  </a:txBody>
                  <a:tcPr marL="91425" marR="91425" marT="91425" marB="91425">
                    <a:lnB w="9525" cap="flat" cmpd="sng">
                      <a:solidFill>
                        <a:schemeClr val="accent3"/>
                      </a:solidFill>
                      <a:prstDash val="solid"/>
                      <a:round/>
                      <a:headEnd type="none" w="sm" len="sm"/>
                      <a:tailEnd type="none" w="sm" len="sm"/>
                    </a:lnB>
                  </a:tcPr>
                </a:tc>
                <a:tc>
                  <a:txBody>
                    <a:bodyPr/>
                    <a:lstStyle/>
                    <a:p>
                      <a:pPr marL="266700" lvl="0" indent="-254000" algn="l" rtl="0">
                        <a:lnSpc>
                          <a:spcPct val="115000"/>
                        </a:lnSpc>
                        <a:spcBef>
                          <a:spcPts val="0"/>
                        </a:spcBef>
                        <a:spcAft>
                          <a:spcPts val="0"/>
                        </a:spcAft>
                        <a:buSzPts val="1600"/>
                        <a:buFont typeface="Open Sans"/>
                        <a:buChar char="●"/>
                      </a:pPr>
                      <a:r>
                        <a:rPr lang="en" sz="1600">
                          <a:latin typeface="Open Sans"/>
                          <a:ea typeface="Open Sans"/>
                          <a:cs typeface="Open Sans"/>
                          <a:sym typeface="Open Sans"/>
                        </a:rPr>
                        <a:t>Unmute yourself or use chat box to ask questions</a:t>
                      </a:r>
                      <a:endParaRPr sz="1600">
                        <a:latin typeface="Open Sans"/>
                        <a:ea typeface="Open Sans"/>
                        <a:cs typeface="Open Sans"/>
                        <a:sym typeface="Open Sans"/>
                      </a:endParaRPr>
                    </a:p>
                    <a:p>
                      <a:pPr marL="266700" lvl="0" indent="-254000" algn="l" rtl="0">
                        <a:lnSpc>
                          <a:spcPct val="115000"/>
                        </a:lnSpc>
                        <a:spcBef>
                          <a:spcPts val="0"/>
                        </a:spcBef>
                        <a:spcAft>
                          <a:spcPts val="0"/>
                        </a:spcAft>
                        <a:buSzPts val="1600"/>
                        <a:buFont typeface="Open Sans"/>
                        <a:buChar char="●"/>
                      </a:pPr>
                      <a:r>
                        <a:rPr lang="en" sz="1600">
                          <a:latin typeface="Open Sans"/>
                          <a:ea typeface="Open Sans"/>
                          <a:cs typeface="Open Sans"/>
                          <a:sym typeface="Open Sans"/>
                        </a:rPr>
                        <a:t>Participate in chat prompts and breakout rooms</a:t>
                      </a:r>
                      <a:endParaRPr sz="900">
                        <a:latin typeface="Open Sans"/>
                        <a:ea typeface="Open Sans"/>
                        <a:cs typeface="Open Sans"/>
                        <a:sym typeface="Open Sans"/>
                      </a:endParaRPr>
                    </a:p>
                    <a:p>
                      <a:pPr marL="266700" lvl="0" indent="-254000" algn="l" rtl="0">
                        <a:lnSpc>
                          <a:spcPct val="115000"/>
                        </a:lnSpc>
                        <a:spcBef>
                          <a:spcPts val="0"/>
                        </a:spcBef>
                        <a:spcAft>
                          <a:spcPts val="0"/>
                        </a:spcAft>
                        <a:buSzPts val="1600"/>
                        <a:buFont typeface="Open Sans"/>
                        <a:buChar char="●"/>
                      </a:pPr>
                      <a:r>
                        <a:rPr lang="en" sz="1600">
                          <a:latin typeface="Open Sans"/>
                          <a:ea typeface="Open Sans"/>
                          <a:cs typeface="Open Sans"/>
                          <a:sym typeface="Open Sans"/>
                        </a:rPr>
                        <a:t>Use video when possible, especially when speaking</a:t>
                      </a:r>
                      <a:endParaRPr sz="1200">
                        <a:latin typeface="Open Sans"/>
                        <a:ea typeface="Open Sans"/>
                        <a:cs typeface="Open Sans"/>
                        <a:sym typeface="Open Sans"/>
                      </a:endParaRPr>
                    </a:p>
                  </a:txBody>
                  <a:tcPr marL="91425" marR="91425" marT="91425" marB="91425">
                    <a:lnB w="9525" cap="flat" cmpd="sng">
                      <a:solidFill>
                        <a:schemeClr val="accent3"/>
                      </a:solidFill>
                      <a:prstDash val="solid"/>
                      <a:round/>
                      <a:headEnd type="none" w="sm" len="sm"/>
                      <a:tailEnd type="none" w="sm" len="sm"/>
                    </a:lnB>
                  </a:tcPr>
                </a:tc>
                <a:extLst>
                  <a:ext uri="{0D108BD9-81ED-4DB2-BD59-A6C34878D82A}">
                    <a16:rowId xmlns:a16="http://schemas.microsoft.com/office/drawing/2014/main" val="10001"/>
                  </a:ext>
                </a:extLst>
              </a:tr>
              <a:tr h="1023525">
                <a:tc>
                  <a:txBody>
                    <a:bodyPr/>
                    <a:lstStyle/>
                    <a:p>
                      <a:pPr marL="0" lvl="0" indent="0" algn="ctr" rtl="0">
                        <a:lnSpc>
                          <a:spcPct val="120000"/>
                        </a:lnSpc>
                        <a:spcBef>
                          <a:spcPts val="0"/>
                        </a:spcBef>
                        <a:spcAft>
                          <a:spcPts val="0"/>
                        </a:spcAft>
                        <a:buClr>
                          <a:srgbClr val="A2FFE8"/>
                        </a:buClr>
                        <a:buSzPts val="1800"/>
                        <a:buFont typeface="Times New Roman"/>
                        <a:buNone/>
                      </a:pPr>
                      <a:endParaRPr sz="1800" b="1">
                        <a:solidFill>
                          <a:srgbClr val="1A1A1A"/>
                        </a:solidFill>
                        <a:latin typeface="Merriweather"/>
                        <a:ea typeface="Merriweather"/>
                        <a:cs typeface="Merriweather"/>
                        <a:sym typeface="Merriweather"/>
                      </a:endParaRPr>
                    </a:p>
                    <a:p>
                      <a:pPr marL="0" lvl="0" indent="0" algn="ctr" rtl="0">
                        <a:lnSpc>
                          <a:spcPct val="120000"/>
                        </a:lnSpc>
                        <a:spcBef>
                          <a:spcPts val="0"/>
                        </a:spcBef>
                        <a:spcAft>
                          <a:spcPts val="0"/>
                        </a:spcAft>
                        <a:buClr>
                          <a:srgbClr val="A2FFE8"/>
                        </a:buClr>
                        <a:buSzPts val="1800"/>
                        <a:buFont typeface="Times New Roman"/>
                        <a:buNone/>
                      </a:pPr>
                      <a:r>
                        <a:rPr lang="en" sz="2300" b="1">
                          <a:solidFill>
                            <a:srgbClr val="1A1A1A"/>
                          </a:solidFill>
                          <a:latin typeface="PT Sans Narrow"/>
                          <a:ea typeface="PT Sans Narrow"/>
                          <a:cs typeface="PT Sans Narrow"/>
                          <a:sym typeface="PT Sans Narrow"/>
                        </a:rPr>
                        <a:t>REFLECTIVE</a:t>
                      </a:r>
                      <a:endParaRPr sz="1900">
                        <a:latin typeface="PT Sans Narrow"/>
                        <a:ea typeface="PT Sans Narrow"/>
                        <a:cs typeface="PT Sans Narrow"/>
                        <a:sym typeface="PT Sans Narrow"/>
                      </a:endParaRPr>
                    </a:p>
                  </a:txBody>
                  <a:tcPr marL="91425" marR="91425" marT="91425" marB="91425">
                    <a:lnL w="9525" cap="flat" cmpd="sng">
                      <a:solidFill>
                        <a:schemeClr val="accent3"/>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2"/>
                    </a:solidFill>
                  </a:tcPr>
                </a:tc>
                <a:tc>
                  <a:txBody>
                    <a:bodyPr/>
                    <a:lstStyle/>
                    <a:p>
                      <a:pPr marL="266700" lvl="0" indent="-254000" algn="l" rtl="0">
                        <a:lnSpc>
                          <a:spcPct val="115000"/>
                        </a:lnSpc>
                        <a:spcBef>
                          <a:spcPts val="0"/>
                        </a:spcBef>
                        <a:spcAft>
                          <a:spcPts val="0"/>
                        </a:spcAft>
                        <a:buSzPts val="1600"/>
                        <a:buFont typeface="Open Sans"/>
                        <a:buChar char="●"/>
                      </a:pPr>
                      <a:r>
                        <a:rPr lang="en" sz="1600">
                          <a:latin typeface="Open Sans"/>
                          <a:ea typeface="Open Sans"/>
                          <a:cs typeface="Open Sans"/>
                          <a:sym typeface="Open Sans"/>
                        </a:rPr>
                        <a:t>Share questions you have for full group </a:t>
                      </a:r>
                      <a:endParaRPr sz="1600">
                        <a:latin typeface="Open Sans"/>
                        <a:ea typeface="Open Sans"/>
                        <a:cs typeface="Open Sans"/>
                        <a:sym typeface="Open Sans"/>
                      </a:endParaRPr>
                    </a:p>
                    <a:p>
                      <a:pPr marL="266700" lvl="0" indent="-254000" algn="l" rtl="0">
                        <a:lnSpc>
                          <a:spcPct val="115000"/>
                        </a:lnSpc>
                        <a:spcBef>
                          <a:spcPts val="0"/>
                        </a:spcBef>
                        <a:spcAft>
                          <a:spcPts val="0"/>
                        </a:spcAft>
                        <a:buSzPts val="1600"/>
                        <a:buFont typeface="Open Sans"/>
                        <a:buChar char="●"/>
                      </a:pPr>
                      <a:r>
                        <a:rPr lang="en" sz="1600">
                          <a:latin typeface="Open Sans"/>
                          <a:ea typeface="Open Sans"/>
                          <a:cs typeface="Open Sans"/>
                          <a:sym typeface="Open Sans"/>
                        </a:rPr>
                        <a:t>Note follow up questions for PBS team and/or individuals </a:t>
                      </a:r>
                      <a:endParaRPr sz="1600">
                        <a:latin typeface="Open Sans"/>
                        <a:ea typeface="Open Sans"/>
                        <a:cs typeface="Open Sans"/>
                        <a:sym typeface="Open Sans"/>
                      </a:endParaRPr>
                    </a:p>
                    <a:p>
                      <a:pPr marL="266700" lvl="0" indent="-254000" algn="l" rtl="0">
                        <a:lnSpc>
                          <a:spcPct val="115000"/>
                        </a:lnSpc>
                        <a:spcBef>
                          <a:spcPts val="0"/>
                        </a:spcBef>
                        <a:spcAft>
                          <a:spcPts val="0"/>
                        </a:spcAft>
                        <a:buSzPts val="1600"/>
                        <a:buFont typeface="Open Sans"/>
                        <a:buChar char="●"/>
                      </a:pPr>
                      <a:r>
                        <a:rPr lang="en" sz="1600">
                          <a:latin typeface="Open Sans"/>
                          <a:ea typeface="Open Sans"/>
                          <a:cs typeface="Open Sans"/>
                          <a:sym typeface="Open Sans"/>
                        </a:rPr>
                        <a:t>Focus on problem solving around areas of concern </a:t>
                      </a:r>
                      <a:endParaRPr sz="1200">
                        <a:latin typeface="Open Sans"/>
                        <a:ea typeface="Open Sans"/>
                        <a:cs typeface="Open Sans"/>
                        <a:sym typeface="Open Sans"/>
                      </a:endParaRPr>
                    </a:p>
                  </a:txBody>
                  <a:tcPr marL="91425" marR="91425" marT="91425" marB="91425">
                    <a:lnL w="9525" cap="flat" cmpd="sng">
                      <a:solidFill>
                        <a:schemeClr val="accent5"/>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1028675">
                <a:tc>
                  <a:txBody>
                    <a:bodyPr/>
                    <a:lstStyle/>
                    <a:p>
                      <a:pPr marL="0" lvl="0" indent="0" algn="ctr" rtl="0">
                        <a:lnSpc>
                          <a:spcPct val="120000"/>
                        </a:lnSpc>
                        <a:spcBef>
                          <a:spcPts val="0"/>
                        </a:spcBef>
                        <a:spcAft>
                          <a:spcPts val="0"/>
                        </a:spcAft>
                        <a:buClr>
                          <a:srgbClr val="A2FFE8"/>
                        </a:buClr>
                        <a:buSzPts val="1800"/>
                        <a:buFont typeface="Times New Roman"/>
                        <a:buNone/>
                      </a:pPr>
                      <a:endParaRPr sz="1800" b="1">
                        <a:solidFill>
                          <a:srgbClr val="1A1A1A"/>
                        </a:solidFill>
                        <a:latin typeface="Merriweather"/>
                        <a:ea typeface="Merriweather"/>
                        <a:cs typeface="Merriweather"/>
                        <a:sym typeface="Merriweather"/>
                      </a:endParaRPr>
                    </a:p>
                    <a:p>
                      <a:pPr marL="0" lvl="0" indent="0" algn="ctr" rtl="0">
                        <a:lnSpc>
                          <a:spcPct val="120000"/>
                        </a:lnSpc>
                        <a:spcBef>
                          <a:spcPts val="0"/>
                        </a:spcBef>
                        <a:spcAft>
                          <a:spcPts val="0"/>
                        </a:spcAft>
                        <a:buClr>
                          <a:srgbClr val="A2FFE8"/>
                        </a:buClr>
                        <a:buSzPts val="1800"/>
                        <a:buFont typeface="Times New Roman"/>
                        <a:buNone/>
                      </a:pPr>
                      <a:r>
                        <a:rPr lang="en" sz="2300" b="1">
                          <a:solidFill>
                            <a:srgbClr val="1A1A1A"/>
                          </a:solidFill>
                          <a:latin typeface="PT Sans Narrow"/>
                          <a:ea typeface="PT Sans Narrow"/>
                          <a:cs typeface="PT Sans Narrow"/>
                          <a:sym typeface="PT Sans Narrow"/>
                        </a:rPr>
                        <a:t>SUPPORTIVE</a:t>
                      </a:r>
                      <a:endParaRPr sz="1900">
                        <a:latin typeface="PT Sans Narrow"/>
                        <a:ea typeface="PT Sans Narrow"/>
                        <a:cs typeface="PT Sans Narrow"/>
                        <a:sym typeface="PT Sans Narrow"/>
                      </a:endParaRPr>
                    </a:p>
                  </a:txBody>
                  <a:tcPr marL="91425" marR="91425" marT="91425" marB="91425">
                    <a:lnT w="9525" cap="flat" cmpd="sng">
                      <a:solidFill>
                        <a:schemeClr val="accent3"/>
                      </a:solidFill>
                      <a:prstDash val="solid"/>
                      <a:round/>
                      <a:headEnd type="none" w="sm" len="sm"/>
                      <a:tailEnd type="none" w="sm" len="sm"/>
                    </a:lnT>
                  </a:tcPr>
                </a:tc>
                <a:tc>
                  <a:txBody>
                    <a:bodyPr/>
                    <a:lstStyle/>
                    <a:p>
                      <a:pPr marL="266700" lvl="0" indent="-254000" algn="l" rtl="0">
                        <a:lnSpc>
                          <a:spcPct val="115000"/>
                        </a:lnSpc>
                        <a:spcBef>
                          <a:spcPts val="0"/>
                        </a:spcBef>
                        <a:spcAft>
                          <a:spcPts val="0"/>
                        </a:spcAft>
                        <a:buSzPts val="1600"/>
                        <a:buFont typeface="Open Sans"/>
                        <a:buChar char="●"/>
                      </a:pPr>
                      <a:r>
                        <a:rPr lang="en" sz="1600">
                          <a:latin typeface="Open Sans"/>
                          <a:ea typeface="Open Sans"/>
                          <a:cs typeface="Open Sans"/>
                          <a:sym typeface="Open Sans"/>
                        </a:rPr>
                        <a:t>Share successes, ideas, useful resources</a:t>
                      </a:r>
                      <a:endParaRPr sz="1600">
                        <a:latin typeface="Open Sans"/>
                        <a:ea typeface="Open Sans"/>
                        <a:cs typeface="Open Sans"/>
                        <a:sym typeface="Open Sans"/>
                      </a:endParaRPr>
                    </a:p>
                    <a:p>
                      <a:pPr marL="266700" lvl="0" indent="-254000" algn="l" rtl="0">
                        <a:lnSpc>
                          <a:spcPct val="115000"/>
                        </a:lnSpc>
                        <a:spcBef>
                          <a:spcPts val="0"/>
                        </a:spcBef>
                        <a:spcAft>
                          <a:spcPts val="0"/>
                        </a:spcAft>
                        <a:buSzPts val="1600"/>
                        <a:buFont typeface="Open Sans"/>
                        <a:buChar char="●"/>
                      </a:pPr>
                      <a:r>
                        <a:rPr lang="en" sz="1600">
                          <a:latin typeface="Open Sans"/>
                          <a:ea typeface="Open Sans"/>
                          <a:cs typeface="Open Sans"/>
                          <a:sym typeface="Open Sans"/>
                        </a:rPr>
                        <a:t>Listen with openness and understanding; assume good intentions </a:t>
                      </a:r>
                      <a:endParaRPr sz="1600">
                        <a:latin typeface="Open Sans"/>
                        <a:ea typeface="Open Sans"/>
                        <a:cs typeface="Open Sans"/>
                        <a:sym typeface="Open Sans"/>
                      </a:endParaRPr>
                    </a:p>
                    <a:p>
                      <a:pPr marL="266700" lvl="0" indent="-254000" algn="l" rtl="0">
                        <a:lnSpc>
                          <a:spcPct val="115000"/>
                        </a:lnSpc>
                        <a:spcBef>
                          <a:spcPts val="0"/>
                        </a:spcBef>
                        <a:spcAft>
                          <a:spcPts val="0"/>
                        </a:spcAft>
                        <a:buSzPts val="1600"/>
                        <a:buFont typeface="Open Sans"/>
                        <a:buChar char="●"/>
                      </a:pPr>
                      <a:r>
                        <a:rPr lang="en" sz="1600">
                          <a:latin typeface="Open Sans"/>
                          <a:ea typeface="Open Sans"/>
                          <a:cs typeface="Open Sans"/>
                          <a:sym typeface="Open Sans"/>
                        </a:rPr>
                        <a:t>Attend to your own needs</a:t>
                      </a:r>
                      <a:endParaRPr sz="1200">
                        <a:latin typeface="Open Sans"/>
                        <a:ea typeface="Open Sans"/>
                        <a:cs typeface="Open Sans"/>
                        <a:sym typeface="Open Sans"/>
                      </a:endParaRPr>
                    </a:p>
                  </a:txBody>
                  <a:tcPr marL="91425" marR="91425" marT="91425" marB="91425">
                    <a:lnT w="9525" cap="flat" cmpd="sng">
                      <a:solidFill>
                        <a:schemeClr val="accent3"/>
                      </a:solidFill>
                      <a:prstDash val="solid"/>
                      <a:round/>
                      <a:headEnd type="none" w="sm" len="sm"/>
                      <a:tailEnd type="none" w="sm" len="sm"/>
                    </a:lnT>
                  </a:tcPr>
                </a:tc>
                <a:extLst>
                  <a:ext uri="{0D108BD9-81ED-4DB2-BD59-A6C34878D82A}">
                    <a16:rowId xmlns:a16="http://schemas.microsoft.com/office/drawing/2014/main" val="10003"/>
                  </a:ext>
                </a:extLst>
              </a:tr>
            </a:tbl>
          </a:graphicData>
        </a:graphic>
      </p:graphicFrame>
      <p:sp>
        <p:nvSpPr>
          <p:cNvPr id="131" name="Google Shape;131;p28"/>
          <p:cNvSpPr txBox="1"/>
          <p:nvPr/>
        </p:nvSpPr>
        <p:spPr>
          <a:xfrm>
            <a:off x="454000" y="0"/>
            <a:ext cx="6620700" cy="60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chemeClr val="accent1"/>
                </a:solidFill>
                <a:latin typeface="Economica"/>
                <a:ea typeface="Economica"/>
                <a:cs typeface="Economica"/>
                <a:sym typeface="Economica"/>
              </a:rPr>
              <a:t>Session Expectations</a:t>
            </a:r>
            <a:r>
              <a:rPr lang="en" sz="3000" b="1">
                <a:solidFill>
                  <a:srgbClr val="FF9900"/>
                </a:solidFill>
                <a:latin typeface="Economica"/>
                <a:ea typeface="Economica"/>
                <a:cs typeface="Economica"/>
                <a:sym typeface="Economica"/>
              </a:rPr>
              <a:t> </a:t>
            </a:r>
            <a:endParaRPr sz="3000" b="1">
              <a:solidFill>
                <a:srgbClr val="FF9900"/>
              </a:solidFill>
              <a:latin typeface="Economica"/>
              <a:ea typeface="Economica"/>
              <a:cs typeface="Economica"/>
              <a:sym typeface="Economic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MTSS-SEB Networking Goals</a:t>
            </a:r>
            <a:endParaRPr/>
          </a:p>
        </p:txBody>
      </p:sp>
      <p:sp>
        <p:nvSpPr>
          <p:cNvPr id="137" name="Google Shape;137;p29"/>
          <p:cNvSpPr txBox="1">
            <a:spLocks noGrp="1"/>
          </p:cNvSpPr>
          <p:nvPr>
            <p:ph type="body" idx="1"/>
          </p:nvPr>
        </p:nvSpPr>
        <p:spPr>
          <a:xfrm>
            <a:off x="113350" y="1225225"/>
            <a:ext cx="4321800" cy="3354000"/>
          </a:xfrm>
          <a:prstGeom prst="rect">
            <a:avLst/>
          </a:prstGeom>
        </p:spPr>
        <p:txBody>
          <a:bodyPr spcFirstLastPara="1" wrap="square" lIns="91425" tIns="91425" rIns="91425" bIns="91425" anchor="t" anchorCtr="0">
            <a:noAutofit/>
          </a:bodyPr>
          <a:lstStyle/>
          <a:p>
            <a:pPr marL="457200" lvl="0" indent="-342900" algn="l" rtl="0">
              <a:lnSpc>
                <a:spcPct val="105000"/>
              </a:lnSpc>
              <a:spcBef>
                <a:spcPts val="1200"/>
              </a:spcBef>
              <a:spcAft>
                <a:spcPts val="0"/>
              </a:spcAft>
              <a:buClr>
                <a:schemeClr val="dk1"/>
              </a:buClr>
              <a:buSzPts val="1800"/>
              <a:buFont typeface="Calibri"/>
              <a:buChar char="●"/>
            </a:pPr>
            <a:r>
              <a:rPr lang="en" sz="1800" b="1"/>
              <a:t>General goals: Opportunity</a:t>
            </a:r>
            <a:r>
              <a:rPr lang="en" sz="1800"/>
              <a:t> </a:t>
            </a:r>
            <a:endParaRPr sz="1800"/>
          </a:p>
          <a:p>
            <a:pPr marL="914400" lvl="1" indent="-342900" algn="l" rtl="0">
              <a:lnSpc>
                <a:spcPct val="105000"/>
              </a:lnSpc>
              <a:spcBef>
                <a:spcPts val="0"/>
              </a:spcBef>
              <a:spcAft>
                <a:spcPts val="0"/>
              </a:spcAft>
              <a:buClr>
                <a:schemeClr val="dk1"/>
              </a:buClr>
              <a:buSzPts val="1800"/>
              <a:buFont typeface="Open Sans"/>
              <a:buChar char="○"/>
            </a:pPr>
            <a:r>
              <a:rPr lang="en" sz="1800"/>
              <a:t>...to create space and time for fellow coaches &amp; educators to connect  &amp; collaborate around key topics of particular interest and need </a:t>
            </a:r>
            <a:endParaRPr sz="1800"/>
          </a:p>
          <a:p>
            <a:pPr marL="914400" lvl="1" indent="-342900" algn="l" rtl="0">
              <a:lnSpc>
                <a:spcPct val="105000"/>
              </a:lnSpc>
              <a:spcBef>
                <a:spcPts val="0"/>
              </a:spcBef>
              <a:spcAft>
                <a:spcPts val="0"/>
              </a:spcAft>
              <a:buClr>
                <a:schemeClr val="dk1"/>
              </a:buClr>
              <a:buSzPts val="1800"/>
              <a:buFont typeface="Open Sans"/>
              <a:buChar char="○"/>
            </a:pPr>
            <a:r>
              <a:rPr lang="en" sz="1800"/>
              <a:t>...for district MTSS coaches to share best SEB practices, ask questions, gain support from one another</a:t>
            </a:r>
            <a:endParaRPr sz="1800"/>
          </a:p>
          <a:p>
            <a:pPr marL="914400" lvl="1" indent="-342900" algn="l" rtl="0">
              <a:lnSpc>
                <a:spcPct val="105000"/>
              </a:lnSpc>
              <a:spcBef>
                <a:spcPts val="0"/>
              </a:spcBef>
              <a:spcAft>
                <a:spcPts val="0"/>
              </a:spcAft>
              <a:buClr>
                <a:schemeClr val="dk1"/>
              </a:buClr>
              <a:buSzPts val="1800"/>
              <a:buFont typeface="Open Sans"/>
              <a:buChar char="○"/>
            </a:pPr>
            <a:r>
              <a:rPr lang="en" sz="1800"/>
              <a:t>...for hearing diverse voices from across the state. </a:t>
            </a:r>
            <a:endParaRPr sz="1800"/>
          </a:p>
        </p:txBody>
      </p:sp>
      <p:sp>
        <p:nvSpPr>
          <p:cNvPr id="138" name="Google Shape;138;p29"/>
          <p:cNvSpPr txBox="1">
            <a:spLocks noGrp="1"/>
          </p:cNvSpPr>
          <p:nvPr>
            <p:ph type="body" idx="2"/>
          </p:nvPr>
        </p:nvSpPr>
        <p:spPr>
          <a:xfrm>
            <a:off x="4718425" y="1225225"/>
            <a:ext cx="4113900" cy="3354000"/>
          </a:xfrm>
          <a:prstGeom prst="rect">
            <a:avLst/>
          </a:prstGeom>
        </p:spPr>
        <p:txBody>
          <a:bodyPr spcFirstLastPara="1" wrap="square" lIns="91425" tIns="91425" rIns="91425" bIns="91425" anchor="t" anchorCtr="0">
            <a:normAutofit lnSpcReduction="10000"/>
          </a:bodyPr>
          <a:lstStyle/>
          <a:p>
            <a:pPr marL="457200" lvl="0" indent="-342900" algn="l" rtl="0">
              <a:spcBef>
                <a:spcPts val="1200"/>
              </a:spcBef>
              <a:spcAft>
                <a:spcPts val="0"/>
              </a:spcAft>
              <a:buSzPts val="1800"/>
              <a:buFont typeface="Calibri"/>
              <a:buChar char="●"/>
            </a:pPr>
            <a:r>
              <a:rPr lang="en" sz="1800" b="1"/>
              <a:t>Today’s goals:  </a:t>
            </a:r>
            <a:r>
              <a:rPr lang="en" sz="1800"/>
              <a:t> </a:t>
            </a:r>
            <a:endParaRPr sz="1800"/>
          </a:p>
          <a:p>
            <a:pPr marL="914400" lvl="1" indent="-342900" algn="l" rtl="0">
              <a:spcBef>
                <a:spcPts val="0"/>
              </a:spcBef>
              <a:spcAft>
                <a:spcPts val="0"/>
              </a:spcAft>
              <a:buSzPts val="1800"/>
              <a:buFont typeface="Calibri"/>
              <a:buChar char="○"/>
            </a:pPr>
            <a:r>
              <a:rPr lang="en" sz="1800"/>
              <a:t>R</a:t>
            </a:r>
            <a:r>
              <a:rPr lang="en" sz="1800">
                <a:highlight>
                  <a:srgbClr val="FFFFFF"/>
                </a:highlight>
              </a:rPr>
              <a:t>eorient to MTSS/PBIS foundations</a:t>
            </a:r>
            <a:endParaRPr sz="1800">
              <a:highlight>
                <a:srgbClr val="FFFFFF"/>
              </a:highlight>
            </a:endParaRPr>
          </a:p>
          <a:p>
            <a:pPr marL="914400" lvl="1" indent="-342900" algn="l" rtl="0">
              <a:lnSpc>
                <a:spcPct val="100000"/>
              </a:lnSpc>
              <a:spcBef>
                <a:spcPts val="0"/>
              </a:spcBef>
              <a:spcAft>
                <a:spcPts val="0"/>
              </a:spcAft>
              <a:buSzPts val="1800"/>
              <a:buChar char="○"/>
            </a:pPr>
            <a:r>
              <a:rPr lang="en" sz="1800">
                <a:highlight>
                  <a:schemeClr val="lt1"/>
                </a:highlight>
              </a:rPr>
              <a:t>Review SEB support practices </a:t>
            </a:r>
            <a:endParaRPr sz="1800">
              <a:highlight>
                <a:schemeClr val="lt1"/>
              </a:highlight>
            </a:endParaRPr>
          </a:p>
          <a:p>
            <a:pPr marL="914400" lvl="1" indent="-342900" algn="l" rtl="0">
              <a:lnSpc>
                <a:spcPct val="100000"/>
              </a:lnSpc>
              <a:spcBef>
                <a:spcPts val="0"/>
              </a:spcBef>
              <a:spcAft>
                <a:spcPts val="0"/>
              </a:spcAft>
              <a:buSzPts val="1800"/>
              <a:buChar char="○"/>
            </a:pPr>
            <a:r>
              <a:rPr lang="en" sz="1800">
                <a:highlight>
                  <a:srgbClr val="FFFFFF"/>
                </a:highlight>
              </a:rPr>
              <a:t>Learn structure of practice guide resource</a:t>
            </a:r>
            <a:endParaRPr sz="1800">
              <a:highlight>
                <a:srgbClr val="FFFFFF"/>
              </a:highlight>
            </a:endParaRPr>
          </a:p>
          <a:p>
            <a:pPr marL="914400" lvl="1" indent="-342900" algn="l" rtl="0">
              <a:lnSpc>
                <a:spcPct val="100000"/>
              </a:lnSpc>
              <a:spcBef>
                <a:spcPts val="0"/>
              </a:spcBef>
              <a:spcAft>
                <a:spcPts val="0"/>
              </a:spcAft>
              <a:buSzPts val="1800"/>
              <a:buChar char="○"/>
            </a:pPr>
            <a:r>
              <a:rPr lang="en" sz="1800">
                <a:highlight>
                  <a:srgbClr val="FFFFFF"/>
                </a:highlight>
              </a:rPr>
              <a:t>Explore self-assessment &amp; action plan tools </a:t>
            </a:r>
            <a:endParaRPr sz="1800">
              <a:highlight>
                <a:srgbClr val="FFFFFF"/>
              </a:highlight>
            </a:endParaRPr>
          </a:p>
          <a:p>
            <a:pPr marL="914400" lvl="1" indent="-342900" algn="l" rtl="0">
              <a:lnSpc>
                <a:spcPct val="100000"/>
              </a:lnSpc>
              <a:spcBef>
                <a:spcPts val="0"/>
              </a:spcBef>
              <a:spcAft>
                <a:spcPts val="0"/>
              </a:spcAft>
              <a:buSzPts val="1800"/>
              <a:buChar char="○"/>
            </a:pPr>
            <a:r>
              <a:rPr lang="en" sz="1800">
                <a:highlight>
                  <a:srgbClr val="FFFFFF"/>
                </a:highlight>
              </a:rPr>
              <a:t>Brainstorm/discuss need &amp; utility practice guide</a:t>
            </a:r>
            <a:endParaRPr sz="1800"/>
          </a:p>
          <a:p>
            <a:pPr marL="0" lvl="0" indent="0" algn="l" rtl="0">
              <a:spcBef>
                <a:spcPts val="1200"/>
              </a:spcBef>
              <a:spcAft>
                <a:spcPts val="1200"/>
              </a:spcAft>
              <a:buNone/>
            </a:pPr>
            <a:endParaRPr sz="1100">
              <a:highlight>
                <a:srgbClr val="FFFFFF"/>
              </a:highlight>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Who’s with us today?   / Let’s Reflect!</a:t>
            </a:r>
            <a:endParaRPr/>
          </a:p>
        </p:txBody>
      </p:sp>
      <p:sp>
        <p:nvSpPr>
          <p:cNvPr id="144" name="Google Shape;144;p30"/>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45" name="Google Shape;145;p30"/>
          <p:cNvSpPr txBox="1">
            <a:spLocks noGrp="1"/>
          </p:cNvSpPr>
          <p:nvPr>
            <p:ph type="body" idx="2"/>
          </p:nvPr>
        </p:nvSpPr>
        <p:spPr>
          <a:xfrm>
            <a:off x="5092700" y="1225225"/>
            <a:ext cx="3739500" cy="33540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00000"/>
              </a:lnSpc>
              <a:spcBef>
                <a:spcPts val="0"/>
              </a:spcBef>
              <a:spcAft>
                <a:spcPts val="0"/>
              </a:spcAft>
              <a:buNone/>
            </a:pPr>
            <a:r>
              <a:rPr lang="en" sz="1800"/>
              <a:t>What drew you to attending today? </a:t>
            </a:r>
            <a:endParaRPr sz="1800"/>
          </a:p>
          <a:p>
            <a:pPr marL="0" lvl="0" indent="0" algn="l" rtl="0">
              <a:lnSpc>
                <a:spcPct val="100000"/>
              </a:lnSpc>
              <a:spcBef>
                <a:spcPts val="0"/>
              </a:spcBef>
              <a:spcAft>
                <a:spcPts val="0"/>
              </a:spcAft>
              <a:buNone/>
            </a:pPr>
            <a:endParaRPr sz="1800"/>
          </a:p>
          <a:p>
            <a:pPr marL="0" lvl="0" indent="0" algn="l" rtl="0">
              <a:lnSpc>
                <a:spcPct val="100000"/>
              </a:lnSpc>
              <a:spcBef>
                <a:spcPts val="0"/>
              </a:spcBef>
              <a:spcAft>
                <a:spcPts val="0"/>
              </a:spcAft>
              <a:buClr>
                <a:schemeClr val="dk1"/>
              </a:buClr>
              <a:buSzPts val="1100"/>
              <a:buFont typeface="Arial"/>
              <a:buNone/>
            </a:pPr>
            <a:r>
              <a:rPr lang="en" sz="1800"/>
              <a:t>What do you think is the greatest area(s) of need </a:t>
            </a:r>
            <a:r>
              <a:rPr lang="en" sz="1800" u="sng"/>
              <a:t>currently </a:t>
            </a:r>
            <a:r>
              <a:rPr lang="en" sz="1800"/>
              <a:t>based on what you’ve seen or your own experiences?</a:t>
            </a:r>
            <a:endParaRPr sz="1800"/>
          </a:p>
        </p:txBody>
      </p:sp>
      <p:pic>
        <p:nvPicPr>
          <p:cNvPr id="146" name="Google Shape;146;p30"/>
          <p:cNvPicPr preferRelativeResize="0"/>
          <p:nvPr/>
        </p:nvPicPr>
        <p:blipFill rotWithShape="1">
          <a:blip r:embed="rId3">
            <a:alphaModFix/>
          </a:blip>
          <a:srcRect l="14074" t="40493"/>
          <a:stretch/>
        </p:blipFill>
        <p:spPr>
          <a:xfrm>
            <a:off x="311700" y="1917700"/>
            <a:ext cx="4574150" cy="21844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1"/>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152" name="Google Shape;152;p31"/>
          <p:cNvSpPr txBox="1">
            <a:spLocks noGrp="1"/>
          </p:cNvSpPr>
          <p:nvPr>
            <p:ph type="subTitle" idx="1"/>
          </p:nvPr>
        </p:nvSpPr>
        <p:spPr>
          <a:xfrm>
            <a:off x="3084500" y="3375255"/>
            <a:ext cx="3054600" cy="701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153" name="Google Shape;153;p31" descr="Text&#10;&#10;Description automatically generated"/>
          <p:cNvPicPr preferRelativeResize="0"/>
          <p:nvPr/>
        </p:nvPicPr>
        <p:blipFill>
          <a:blip r:embed="rId3">
            <a:alphaModFix/>
          </a:blip>
          <a:stretch>
            <a:fillRect/>
          </a:stretch>
        </p:blipFill>
        <p:spPr>
          <a:xfrm>
            <a:off x="385575" y="1240450"/>
            <a:ext cx="8452450" cy="2836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2"/>
          <p:cNvSpPr txBox="1">
            <a:spLocks noGrp="1"/>
          </p:cNvSpPr>
          <p:nvPr>
            <p:ph type="body" idx="1"/>
          </p:nvPr>
        </p:nvSpPr>
        <p:spPr>
          <a:xfrm>
            <a:off x="311700" y="596900"/>
            <a:ext cx="4387200" cy="3982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100"/>
              <a:t>The practices presented help educators:</a:t>
            </a:r>
            <a:endParaRPr sz="2100"/>
          </a:p>
          <a:p>
            <a:pPr marL="457200" lvl="0" indent="-361950" algn="l" rtl="0">
              <a:spcBef>
                <a:spcPts val="1200"/>
              </a:spcBef>
              <a:spcAft>
                <a:spcPts val="0"/>
              </a:spcAft>
              <a:buSzPts val="2100"/>
              <a:buChar char="●"/>
            </a:pPr>
            <a:r>
              <a:rPr lang="en" sz="2100"/>
              <a:t>prioritize instruction</a:t>
            </a:r>
            <a:endParaRPr sz="2100"/>
          </a:p>
          <a:p>
            <a:pPr marL="457200" lvl="0" indent="-361950" algn="l" rtl="0">
              <a:spcBef>
                <a:spcPts val="0"/>
              </a:spcBef>
              <a:spcAft>
                <a:spcPts val="0"/>
              </a:spcAft>
              <a:buSzPts val="2100"/>
              <a:buChar char="●"/>
            </a:pPr>
            <a:r>
              <a:rPr lang="en" sz="2100"/>
              <a:t>promote meaningful and equitable outcomes</a:t>
            </a:r>
            <a:endParaRPr sz="2100"/>
          </a:p>
          <a:p>
            <a:pPr marL="457200" lvl="0" indent="-361950" algn="l" rtl="0">
              <a:spcBef>
                <a:spcPts val="0"/>
              </a:spcBef>
              <a:spcAft>
                <a:spcPts val="0"/>
              </a:spcAft>
              <a:buSzPts val="2100"/>
              <a:buChar char="●"/>
            </a:pPr>
            <a:r>
              <a:rPr lang="en" sz="2100"/>
              <a:t>support students’ SEB and academic growth</a:t>
            </a:r>
            <a:endParaRPr sz="2100"/>
          </a:p>
          <a:p>
            <a:pPr marL="457200" lvl="0" indent="-361950" algn="l" rtl="0">
              <a:spcBef>
                <a:spcPts val="0"/>
              </a:spcBef>
              <a:spcAft>
                <a:spcPts val="0"/>
              </a:spcAft>
              <a:buSzPts val="2100"/>
              <a:buChar char="●"/>
            </a:pPr>
            <a:r>
              <a:rPr lang="en" sz="2100"/>
              <a:t>create classroom climate to foster positive relationships</a:t>
            </a:r>
            <a:endParaRPr sz="2100"/>
          </a:p>
        </p:txBody>
      </p:sp>
      <p:sp>
        <p:nvSpPr>
          <p:cNvPr id="159" name="Google Shape;159;p32"/>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60" name="Google Shape;160;p32"/>
          <p:cNvPicPr preferRelativeResize="0"/>
          <p:nvPr/>
        </p:nvPicPr>
        <p:blipFill>
          <a:blip r:embed="rId3">
            <a:alphaModFix/>
          </a:blip>
          <a:stretch>
            <a:fillRect/>
          </a:stretch>
        </p:blipFill>
        <p:spPr>
          <a:xfrm>
            <a:off x="4832399" y="1574325"/>
            <a:ext cx="4128450" cy="2157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33"/>
          <p:cNvPicPr preferRelativeResize="0"/>
          <p:nvPr/>
        </p:nvPicPr>
        <p:blipFill>
          <a:blip r:embed="rId3">
            <a:alphaModFix/>
          </a:blip>
          <a:stretch>
            <a:fillRect/>
          </a:stretch>
        </p:blipFill>
        <p:spPr>
          <a:xfrm>
            <a:off x="3098892" y="101125"/>
            <a:ext cx="5864307" cy="4734576"/>
          </a:xfrm>
          <a:prstGeom prst="rect">
            <a:avLst/>
          </a:prstGeom>
          <a:noFill/>
          <a:ln>
            <a:noFill/>
          </a:ln>
        </p:spPr>
      </p:pic>
      <p:cxnSp>
        <p:nvCxnSpPr>
          <p:cNvPr id="166" name="Google Shape;166;p33"/>
          <p:cNvCxnSpPr/>
          <p:nvPr/>
        </p:nvCxnSpPr>
        <p:spPr>
          <a:xfrm rot="10800000">
            <a:off x="7253100" y="3602875"/>
            <a:ext cx="1671000" cy="545100"/>
          </a:xfrm>
          <a:prstGeom prst="straightConnector1">
            <a:avLst/>
          </a:prstGeom>
          <a:noFill/>
          <a:ln w="76200" cap="flat" cmpd="sng">
            <a:solidFill>
              <a:schemeClr val="dk1"/>
            </a:solidFill>
            <a:prstDash val="solid"/>
            <a:round/>
            <a:headEnd type="none" w="med" len="med"/>
            <a:tailEnd type="triangle" w="med" len="med"/>
          </a:ln>
        </p:spPr>
      </p:cxnSp>
      <p:sp>
        <p:nvSpPr>
          <p:cNvPr id="167" name="Google Shape;167;p33"/>
          <p:cNvSpPr/>
          <p:nvPr/>
        </p:nvSpPr>
        <p:spPr>
          <a:xfrm>
            <a:off x="274700" y="540925"/>
            <a:ext cx="2824200" cy="3201000"/>
          </a:xfrm>
          <a:prstGeom prst="roundRect">
            <a:avLst>
              <a:gd name="adj" fmla="val 16667"/>
            </a:avLst>
          </a:prstGeom>
          <a:noFill/>
          <a:ln w="2857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a:solidFill>
                  <a:schemeClr val="dk1"/>
                </a:solidFill>
                <a:latin typeface="Roboto"/>
                <a:ea typeface="Roboto"/>
                <a:cs typeface="Roboto"/>
                <a:sym typeface="Roboto"/>
              </a:rPr>
              <a:t>5 Guiding Principles </a:t>
            </a:r>
            <a:endParaRPr sz="2800" b="1">
              <a:solidFill>
                <a:schemeClr val="dk1"/>
              </a:solidFill>
              <a:latin typeface="Roboto"/>
              <a:ea typeface="Roboto"/>
              <a:cs typeface="Roboto"/>
              <a:sym typeface="Roboto"/>
            </a:endParaRPr>
          </a:p>
          <a:p>
            <a:pPr marL="0" lvl="0" indent="0" algn="ctr" rtl="0">
              <a:spcBef>
                <a:spcPts val="0"/>
              </a:spcBef>
              <a:spcAft>
                <a:spcPts val="0"/>
              </a:spcAft>
              <a:buNone/>
            </a:pPr>
            <a:r>
              <a:rPr lang="en" sz="1838" i="1">
                <a:solidFill>
                  <a:schemeClr val="dk1"/>
                </a:solidFill>
                <a:latin typeface="Roboto"/>
                <a:ea typeface="Roboto"/>
                <a:cs typeface="Roboto"/>
                <a:sym typeface="Roboto"/>
              </a:rPr>
              <a:t>PBIS emphasizes five interrelated elements: equity, systems, data, practices, and outcomes.</a:t>
            </a:r>
            <a:endParaRPr sz="1800">
              <a:latin typeface="Roboto"/>
              <a:ea typeface="Roboto"/>
              <a:cs typeface="Roboto"/>
              <a:sym typeface="Roboto"/>
            </a:endParaRPr>
          </a:p>
        </p:txBody>
      </p:sp>
      <p:sp>
        <p:nvSpPr>
          <p:cNvPr id="168" name="Google Shape;168;p33"/>
          <p:cNvSpPr txBox="1"/>
          <p:nvPr/>
        </p:nvSpPr>
        <p:spPr>
          <a:xfrm>
            <a:off x="120575" y="4358500"/>
            <a:ext cx="4451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Center on PBIS (2022). Positive Behavioral Interventions &amp; Supports [Website]. www.pbis.org.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a:latin typeface="Economica"/>
                <a:ea typeface="Economica"/>
                <a:cs typeface="Economica"/>
                <a:sym typeface="Economica"/>
              </a:rPr>
              <a:t>Overall Guide Organization</a:t>
            </a:r>
            <a:endParaRPr sz="3220">
              <a:latin typeface="Economica"/>
              <a:ea typeface="Economica"/>
              <a:cs typeface="Economica"/>
              <a:sym typeface="Economica"/>
            </a:endParaRPr>
          </a:p>
        </p:txBody>
      </p:sp>
      <p:sp>
        <p:nvSpPr>
          <p:cNvPr id="174" name="Google Shape;174;p3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45833"/>
              <a:buFont typeface="Arial"/>
              <a:buNone/>
            </a:pPr>
            <a:r>
              <a:rPr lang="en" sz="2400">
                <a:solidFill>
                  <a:schemeClr val="dk1"/>
                </a:solidFill>
                <a:latin typeface="Open Sans"/>
                <a:ea typeface="Open Sans"/>
                <a:cs typeface="Open Sans"/>
                <a:sym typeface="Open Sans"/>
              </a:rPr>
              <a:t>There are three main parts to this guide.</a:t>
            </a:r>
            <a:endParaRPr sz="2400">
              <a:solidFill>
                <a:schemeClr val="dk1"/>
              </a:solidFill>
              <a:latin typeface="Open Sans"/>
              <a:ea typeface="Open Sans"/>
              <a:cs typeface="Open Sans"/>
              <a:sym typeface="Open Sans"/>
            </a:endParaRPr>
          </a:p>
          <a:p>
            <a:pPr marL="457200" lvl="0" indent="-369570" algn="l" rtl="0">
              <a:spcBef>
                <a:spcPts val="1200"/>
              </a:spcBef>
              <a:spcAft>
                <a:spcPts val="0"/>
              </a:spcAft>
              <a:buClr>
                <a:schemeClr val="dk1"/>
              </a:buClr>
              <a:buSzPct val="100000"/>
              <a:buFont typeface="Open Sans"/>
              <a:buAutoNum type="arabicPeriod"/>
            </a:pPr>
            <a:r>
              <a:rPr lang="en" sz="2400">
                <a:solidFill>
                  <a:schemeClr val="dk1"/>
                </a:solidFill>
                <a:latin typeface="Open Sans"/>
                <a:ea typeface="Open Sans"/>
                <a:cs typeface="Open Sans"/>
                <a:sym typeface="Open Sans"/>
              </a:rPr>
              <a:t>Steps to Support and Respond to Students’ SEB Needs. </a:t>
            </a:r>
            <a:endParaRPr sz="2400">
              <a:solidFill>
                <a:schemeClr val="dk1"/>
              </a:solidFill>
              <a:latin typeface="Open Sans"/>
              <a:ea typeface="Open Sans"/>
              <a:cs typeface="Open Sans"/>
              <a:sym typeface="Open Sans"/>
            </a:endParaRPr>
          </a:p>
          <a:p>
            <a:pPr marL="457200" lvl="0" indent="-369570" algn="l" rtl="0">
              <a:spcBef>
                <a:spcPts val="0"/>
              </a:spcBef>
              <a:spcAft>
                <a:spcPts val="0"/>
              </a:spcAft>
              <a:buClr>
                <a:schemeClr val="dk1"/>
              </a:buClr>
              <a:buSzPct val="100000"/>
              <a:buFont typeface="Open Sans"/>
              <a:buAutoNum type="arabicPeriod"/>
            </a:pPr>
            <a:r>
              <a:rPr lang="en" sz="2400">
                <a:solidFill>
                  <a:schemeClr val="dk1"/>
                </a:solidFill>
                <a:latin typeface="Open Sans"/>
                <a:ea typeface="Open Sans"/>
                <a:cs typeface="Open Sans"/>
                <a:sym typeface="Open Sans"/>
              </a:rPr>
              <a:t>Practice Tables</a:t>
            </a:r>
            <a:endParaRPr sz="2400">
              <a:solidFill>
                <a:schemeClr val="dk1"/>
              </a:solidFill>
              <a:latin typeface="Open Sans"/>
              <a:ea typeface="Open Sans"/>
              <a:cs typeface="Open Sans"/>
              <a:sym typeface="Open Sans"/>
            </a:endParaRPr>
          </a:p>
          <a:p>
            <a:pPr marL="457200" lvl="0" indent="-369570" algn="l" rtl="0">
              <a:spcBef>
                <a:spcPts val="0"/>
              </a:spcBef>
              <a:spcAft>
                <a:spcPts val="0"/>
              </a:spcAft>
              <a:buClr>
                <a:schemeClr val="dk1"/>
              </a:buClr>
              <a:buSzPct val="100000"/>
              <a:buFont typeface="Open Sans"/>
              <a:buAutoNum type="arabicPeriod"/>
            </a:pPr>
            <a:r>
              <a:rPr lang="en" sz="2400">
                <a:solidFill>
                  <a:schemeClr val="dk1"/>
                </a:solidFill>
                <a:latin typeface="Open Sans"/>
                <a:ea typeface="Open Sans"/>
                <a:cs typeface="Open Sans"/>
                <a:sym typeface="Open Sans"/>
              </a:rPr>
              <a:t>Self-Assessment and Action Plan</a:t>
            </a:r>
            <a:endParaRPr sz="2400">
              <a:solidFill>
                <a:schemeClr val="dk1"/>
              </a:solidFill>
              <a:latin typeface="Open Sans"/>
              <a:ea typeface="Open Sans"/>
              <a:cs typeface="Open Sans"/>
              <a:sym typeface="Open Sans"/>
            </a:endParaRPr>
          </a:p>
          <a:p>
            <a:pPr marL="0" lvl="0" indent="0" algn="l" rtl="0">
              <a:spcBef>
                <a:spcPts val="1200"/>
              </a:spcBef>
              <a:spcAft>
                <a:spcPts val="1200"/>
              </a:spcAft>
              <a:buNone/>
            </a:pPr>
            <a:endParaRPr sz="1350">
              <a:solidFill>
                <a:schemeClr val="dk1"/>
              </a:solidFill>
            </a:endParaRPr>
          </a:p>
        </p:txBody>
      </p:sp>
      <p:sp>
        <p:nvSpPr>
          <p:cNvPr id="175" name="Google Shape;175;p3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76" name="Google Shape;176;p34"/>
          <p:cNvPicPr preferRelativeResize="0"/>
          <p:nvPr/>
        </p:nvPicPr>
        <p:blipFill>
          <a:blip r:embed="rId3">
            <a:alphaModFix/>
          </a:blip>
          <a:stretch>
            <a:fillRect/>
          </a:stretch>
        </p:blipFill>
        <p:spPr>
          <a:xfrm>
            <a:off x="5015088" y="219125"/>
            <a:ext cx="3634524" cy="4705250"/>
          </a:xfrm>
          <a:prstGeom prst="rect">
            <a:avLst/>
          </a:prstGeom>
          <a:noFill/>
          <a:ln w="38100" cap="flat" cmpd="sng">
            <a:solidFill>
              <a:schemeClr val="accent2"/>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3066</Words>
  <Application>Microsoft Office PowerPoint</Application>
  <PresentationFormat>On-screen Show (16:9)</PresentationFormat>
  <Paragraphs>376</Paragraphs>
  <Slides>27</Slides>
  <Notes>27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27</vt:i4>
      </vt:variant>
    </vt:vector>
  </HeadingPairs>
  <TitlesOfParts>
    <vt:vector size="39" baseType="lpstr">
      <vt:lpstr>Arial</vt:lpstr>
      <vt:lpstr>Roboto Thin</vt:lpstr>
      <vt:lpstr>Economica</vt:lpstr>
      <vt:lpstr>PT Sans Narrow</vt:lpstr>
      <vt:lpstr>Merriweather</vt:lpstr>
      <vt:lpstr>Roboto Medium</vt:lpstr>
      <vt:lpstr>Calibri</vt:lpstr>
      <vt:lpstr>Roboto</vt:lpstr>
      <vt:lpstr>Times New Roman</vt:lpstr>
      <vt:lpstr>Open Sans</vt:lpstr>
      <vt:lpstr>Luxe</vt:lpstr>
      <vt:lpstr>Simple Light</vt:lpstr>
      <vt:lpstr>MTSS-SEB Coach Networking</vt:lpstr>
      <vt:lpstr>PowerPoint Presentation</vt:lpstr>
      <vt:lpstr>PowerPoint Presentation</vt:lpstr>
      <vt:lpstr>MTSS-SEB Networking Goals</vt:lpstr>
      <vt:lpstr>Who’s with us today?   / Let’s Reflect!</vt:lpstr>
      <vt:lpstr>PowerPoint Presentation</vt:lpstr>
      <vt:lpstr>PowerPoint Presentation</vt:lpstr>
      <vt:lpstr>PowerPoint Presentation</vt:lpstr>
      <vt:lpstr>Overall Guide Organization</vt:lpstr>
      <vt:lpstr>PowerPoint Presentation</vt:lpstr>
      <vt:lpstr>Create positive teaching &amp; learning environments</vt:lpstr>
      <vt:lpstr>Create positive teaching &amp; learning environments</vt:lpstr>
      <vt:lpstr>Orientation to information per Practice / Strategy</vt:lpstr>
      <vt:lpstr>PowerPoint Presentation</vt:lpstr>
      <vt:lpstr>Time to Pause, Explore, Reflect  Tables 1.1 - 1.5 -  Pages 11 - 15</vt:lpstr>
      <vt:lpstr>Time to Share/Discuss  Tables 1.1 - 1.5 -  Pages 11 - 15</vt:lpstr>
      <vt:lpstr>Actively promote SEB growth</vt:lpstr>
      <vt:lpstr>Positive Classroom Behavior Practices </vt:lpstr>
      <vt:lpstr>Strategies to Monitor Fidelity &amp; Use Data to Guide Implementation </vt:lpstr>
      <vt:lpstr>Strategies to Monitor Student Outcomes &amp; Use Data to Guide Response to Students SEB Needs </vt:lpstr>
      <vt:lpstr>PowerPoint Presentation</vt:lpstr>
      <vt:lpstr>PowerPoint Presentation</vt:lpstr>
      <vt:lpstr>Varied uses of Self-Assessment</vt:lpstr>
      <vt:lpstr>Self-Assessment Tools / Final version coming soon</vt:lpstr>
      <vt:lpstr>Let’s chat!  How will you utilize this practice guide? </vt:lpstr>
      <vt:lpstr>Additional Resources </vt:lpstr>
      <vt:lpstr>Thank you for joining us &amp; sharing feedback!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MTSS-SEB Coach Networking</dc:title>
  <dc:creator>Hearn, Sarah</dc:creator>
  <cp:lastModifiedBy>Hearn, Sarah</cp:lastModifiedBy>
  <cp:revision>2</cp:revision>
  <dcterms:modified xsi:type="dcterms:W3CDTF">2022-11-17T12:22:09Z</dcterms:modified>
</cp:coreProperties>
</file>