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Roboto" panose="020B0604020202020204" charset="0"/>
      <p:regular r:id="rId46"/>
      <p:bold r:id="rId47"/>
      <p:italic r:id="rId48"/>
      <p:boldItalic r:id="rId49"/>
    </p:embeddedFont>
    <p:embeddedFont>
      <p:font typeface="Oswald Medium" panose="020B0604020202020204" charset="0"/>
      <p:regular r:id="rId50"/>
      <p:bold r:id="rId51"/>
    </p:embeddedFont>
    <p:embeddedFont>
      <p:font typeface="PT Sans Narrow" panose="020B0604020202020204" charset="0"/>
      <p:regular r:id="rId52"/>
      <p:bold r:id="rId53"/>
    </p:embeddedFont>
    <p:embeddedFont>
      <p:font typeface="Merriweather" panose="020B0604020202020204" charset="0"/>
      <p:regular r:id="rId54"/>
      <p:bold r:id="rId55"/>
      <p:italic r:id="rId56"/>
      <p:boldItalic r:id="rId57"/>
    </p:embeddedFont>
    <p:embeddedFont>
      <p:font typeface="Proxima Nova" panose="020B0604020202020204" charset="0"/>
      <p:regular r:id="rId58"/>
      <p:bold r:id="rId59"/>
      <p:italic r:id="rId60"/>
      <p:boldItalic r:id="rId61"/>
    </p:embeddedFont>
    <p:embeddedFont>
      <p:font typeface="Open Sans" panose="020B060402020202020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DAA206-A1BE-4483-BA18-F0E1F8B09950}">
  <a:tblStyle styleId="{D5DAA206-A1BE-4483-BA18-F0E1F8B099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51965A-B496-4262-B250-953B918641E4}"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b234d8b32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b234d8b32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b234d8b32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b234d8b32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b234d8b32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b234d8b32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b234d8b32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b234d8b32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b234d8b32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b234d8b32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b234d8b32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b234d8b32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9dc7d2f2eb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9dc7d2f2e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b24bbcd8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b24bbcd8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a02980e36f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a02980e36f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b24bbcd8c6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b24bbcd8c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9dc7d2f2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19dc7d2f2e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19dc7d2f2e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b24bbcd8c6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b24bbcd8c6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a02980e3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a02980e3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b24bbcd8c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b24bbcd8c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b24bbcd8c6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b24bbcd8c6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b24bbcd8c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b24bbcd8c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b24bbcd8c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b24bbcd8c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b94a1530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b94a1530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b24bbcd8c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b24bbcd8c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b24bbcd8c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b24bbcd8c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b24bbcd8c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b24bbcd8c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9dc7d2f2e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9dc7d2f2e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aef6f629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aef6f629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ab79f865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ab79f865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aef6f62926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aef6f62926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aef6f62926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aef6f62926_0_530: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535" name="Google Shape;535;g1aef6f62926_0_530:notes"/>
          <p:cNvSpPr txBox="1">
            <a:spLocks noGrp="1"/>
          </p:cNvSpPr>
          <p:nvPr>
            <p:ph type="sldNum" idx="12"/>
          </p:nvPr>
        </p:nvSpPr>
        <p:spPr>
          <a:xfrm>
            <a:off x="3884613" y="8685214"/>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33</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aef6f62926_0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1aef6f62926_0_553: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559" name="Google Shape;559;g1aef6f62926_0_553:notes"/>
          <p:cNvSpPr txBox="1">
            <a:spLocks noGrp="1"/>
          </p:cNvSpPr>
          <p:nvPr>
            <p:ph type="sldNum" idx="12"/>
          </p:nvPr>
        </p:nvSpPr>
        <p:spPr>
          <a:xfrm>
            <a:off x="3884613" y="8685214"/>
            <a:ext cx="2971800" cy="459000"/>
          </a:xfrm>
          <a:prstGeom prst="rect">
            <a:avLst/>
          </a:prstGeom>
          <a:noFill/>
          <a:ln>
            <a:noFill/>
          </a:ln>
        </p:spPr>
        <p:txBody>
          <a:bodyPr spcFirstLastPara="1" wrap="square" lIns="91350" tIns="45675" rIns="91350" bIns="45675"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adf12f997a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adf12f997a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b93c2ef6c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b93c2ef6c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b93c2ef6c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b93c2ef6c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b091a32d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b091a32d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b091a32da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b091a32d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b24bbcd8c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b24bbcd8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b234d8b32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1b234d8b32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b091a32d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1b091a32d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9dc7d2f2eb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9dc7d2f2eb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b234d8b3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b234d8b3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b234d8b32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b234d8b32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b234d8b32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b234d8b32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b993045d26_7_1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b993045d26_7_1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b234d8b32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b234d8b32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6"/>
        <p:cNvGrpSpPr/>
        <p:nvPr/>
      </p:nvGrpSpPr>
      <p:grpSpPr>
        <a:xfrm>
          <a:off x="0" y="0"/>
          <a:ext cx="0" cy="0"/>
          <a:chOff x="0" y="0"/>
          <a:chExt cx="0" cy="0"/>
        </a:xfrm>
      </p:grpSpPr>
      <p:sp>
        <p:nvSpPr>
          <p:cNvPr id="57" name="Google Shape;57;p1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4"/>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p14"/>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14"/>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4"/>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ubTitle" idx="1"/>
          </p:nvPr>
        </p:nvSpPr>
        <p:spPr>
          <a:xfrm>
            <a:off x="1143000" y="2701529"/>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72" name="Google Shape;72;p16"/>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8" y="1282309"/>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623888" y="3442103"/>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84" name="Google Shape;84;p18"/>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18"/>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8"/>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90" name="Google Shape;90;p19"/>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91" name="Google Shape;91;p19"/>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9841"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0"/>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97" name="Google Shape;97;p20"/>
          <p:cNvSpPr txBox="1">
            <a:spLocks noGrp="1"/>
          </p:cNvSpPr>
          <p:nvPr>
            <p:ph type="body" idx="2"/>
          </p:nvPr>
        </p:nvSpPr>
        <p:spPr>
          <a:xfrm>
            <a:off x="629842" y="1878806"/>
            <a:ext cx="38682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98" name="Google Shape;98;p20"/>
          <p:cNvSpPr txBox="1">
            <a:spLocks noGrp="1"/>
          </p:cNvSpPr>
          <p:nvPr>
            <p:ph type="body" idx="3"/>
          </p:nvPr>
        </p:nvSpPr>
        <p:spPr>
          <a:xfrm>
            <a:off x="4629152"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99" name="Google Shape;99;p20"/>
          <p:cNvSpPr txBox="1">
            <a:spLocks noGrp="1"/>
          </p:cNvSpPr>
          <p:nvPr>
            <p:ph type="body" idx="4"/>
          </p:nvPr>
        </p:nvSpPr>
        <p:spPr>
          <a:xfrm>
            <a:off x="4629152" y="1878806"/>
            <a:ext cx="38874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00" name="Google Shape;100;p20"/>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p20"/>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p21"/>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1"/>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2"/>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2"/>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p23"/>
          <p:cNvSpPr txBox="1">
            <a:spLocks noGrp="1"/>
          </p:cNvSpPr>
          <p:nvPr>
            <p:ph type="body" idx="1"/>
          </p:nvPr>
        </p:nvSpPr>
        <p:spPr>
          <a:xfrm>
            <a:off x="3887391" y="740574"/>
            <a:ext cx="4629300" cy="36552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750"/>
              </a:spcBef>
              <a:spcAft>
                <a:spcPts val="0"/>
              </a:spcAft>
              <a:buClr>
                <a:schemeClr val="dk1"/>
              </a:buClr>
              <a:buSzPts val="2400"/>
              <a:buChar char="•"/>
              <a:defRPr sz="2400"/>
            </a:lvl1pPr>
            <a:lvl2pPr marL="914400" lvl="1" indent="-361950" algn="l" rtl="0">
              <a:lnSpc>
                <a:spcPct val="90000"/>
              </a:lnSpc>
              <a:spcBef>
                <a:spcPts val="375"/>
              </a:spcBef>
              <a:spcAft>
                <a:spcPts val="0"/>
              </a:spcAft>
              <a:buClr>
                <a:schemeClr val="dk1"/>
              </a:buClr>
              <a:buSzPts val="2100"/>
              <a:buChar char="•"/>
              <a:defRPr sz="2100"/>
            </a:lvl2pPr>
            <a:lvl3pPr marL="1371600" lvl="2" indent="-342900" algn="l" rtl="0">
              <a:lnSpc>
                <a:spcPct val="90000"/>
              </a:lnSpc>
              <a:spcBef>
                <a:spcPts val="375"/>
              </a:spcBef>
              <a:spcAft>
                <a:spcPts val="0"/>
              </a:spcAft>
              <a:buClr>
                <a:schemeClr val="dk1"/>
              </a:buClr>
              <a:buSzPts val="1800"/>
              <a:buChar char="•"/>
              <a:defRPr sz="1800"/>
            </a:lvl3pPr>
            <a:lvl4pPr marL="1828800" lvl="3" indent="-323850" algn="l" rtl="0">
              <a:lnSpc>
                <a:spcPct val="90000"/>
              </a:lnSpc>
              <a:spcBef>
                <a:spcPts val="375"/>
              </a:spcBef>
              <a:spcAft>
                <a:spcPts val="0"/>
              </a:spcAft>
              <a:buClr>
                <a:schemeClr val="dk1"/>
              </a:buClr>
              <a:buSzPts val="1500"/>
              <a:buChar char="•"/>
              <a:defRPr sz="1500"/>
            </a:lvl4pPr>
            <a:lvl5pPr marL="2286000" lvl="4" indent="-323850" algn="l" rtl="0">
              <a:lnSpc>
                <a:spcPct val="90000"/>
              </a:lnSpc>
              <a:spcBef>
                <a:spcPts val="375"/>
              </a:spcBef>
              <a:spcAft>
                <a:spcPts val="0"/>
              </a:spcAft>
              <a:buClr>
                <a:schemeClr val="dk1"/>
              </a:buClr>
              <a:buSzPts val="1500"/>
              <a:buChar char="•"/>
              <a:defRPr sz="1500"/>
            </a:lvl5pPr>
            <a:lvl6pPr marL="2743200" lvl="5" indent="-323850" algn="l" rtl="0">
              <a:lnSpc>
                <a:spcPct val="90000"/>
              </a:lnSpc>
              <a:spcBef>
                <a:spcPts val="375"/>
              </a:spcBef>
              <a:spcAft>
                <a:spcPts val="0"/>
              </a:spcAft>
              <a:buClr>
                <a:schemeClr val="dk1"/>
              </a:buClr>
              <a:buSzPts val="1500"/>
              <a:buChar char="•"/>
              <a:defRPr sz="1500"/>
            </a:lvl6pPr>
            <a:lvl7pPr marL="3200400" lvl="6" indent="-323850" algn="l" rtl="0">
              <a:lnSpc>
                <a:spcPct val="90000"/>
              </a:lnSpc>
              <a:spcBef>
                <a:spcPts val="375"/>
              </a:spcBef>
              <a:spcAft>
                <a:spcPts val="0"/>
              </a:spcAft>
              <a:buClr>
                <a:schemeClr val="dk1"/>
              </a:buClr>
              <a:buSzPts val="1500"/>
              <a:buChar char="•"/>
              <a:defRPr sz="1500"/>
            </a:lvl7pPr>
            <a:lvl8pPr marL="3657600" lvl="7" indent="-323850" algn="l" rtl="0">
              <a:lnSpc>
                <a:spcPct val="90000"/>
              </a:lnSpc>
              <a:spcBef>
                <a:spcPts val="375"/>
              </a:spcBef>
              <a:spcAft>
                <a:spcPts val="0"/>
              </a:spcAft>
              <a:buClr>
                <a:schemeClr val="dk1"/>
              </a:buClr>
              <a:buSzPts val="1500"/>
              <a:buChar char="•"/>
              <a:defRPr sz="1500"/>
            </a:lvl8pPr>
            <a:lvl9pPr marL="4114800" lvl="8" indent="-323850" algn="l" rtl="0">
              <a:lnSpc>
                <a:spcPct val="90000"/>
              </a:lnSpc>
              <a:spcBef>
                <a:spcPts val="375"/>
              </a:spcBef>
              <a:spcAft>
                <a:spcPts val="0"/>
              </a:spcAft>
              <a:buClr>
                <a:schemeClr val="dk1"/>
              </a:buClr>
              <a:buSzPts val="1500"/>
              <a:buChar char="•"/>
              <a:defRPr sz="1500"/>
            </a:lvl9pPr>
          </a:lstStyle>
          <a:p>
            <a:endParaRPr/>
          </a:p>
        </p:txBody>
      </p:sp>
      <p:sp>
        <p:nvSpPr>
          <p:cNvPr id="115" name="Google Shape;115;p23"/>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116" name="Google Shape;116;p23"/>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a:spLocks noGrp="1"/>
          </p:cNvSpPr>
          <p:nvPr>
            <p:ph type="pic" idx="2"/>
          </p:nvPr>
        </p:nvSpPr>
        <p:spPr>
          <a:xfrm>
            <a:off x="3887391" y="740574"/>
            <a:ext cx="4629300" cy="3655200"/>
          </a:xfrm>
          <a:prstGeom prst="rect">
            <a:avLst/>
          </a:prstGeom>
          <a:noFill/>
          <a:ln>
            <a:noFill/>
          </a:ln>
        </p:spPr>
      </p:sp>
      <p:sp>
        <p:nvSpPr>
          <p:cNvPr id="122" name="Google Shape;122;p24"/>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123" name="Google Shape;123;p24"/>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p25"/>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9" name="Google Shape;129;p25"/>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5"/>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5"/>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rot="5400000">
            <a:off x="5350052" y="1467544"/>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6"/>
          <p:cNvSpPr txBox="1">
            <a:spLocks noGrp="1"/>
          </p:cNvSpPr>
          <p:nvPr>
            <p:ph type="body" idx="1"/>
          </p:nvPr>
        </p:nvSpPr>
        <p:spPr>
          <a:xfrm rot="5400000">
            <a:off x="1349478" y="-447057"/>
            <a:ext cx="43590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35" name="Google Shape;135;p26"/>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6"/>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6"/>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38"/>
        <p:cNvGrpSpPr/>
        <p:nvPr/>
      </p:nvGrpSpPr>
      <p:grpSpPr>
        <a:xfrm>
          <a:off x="0" y="0"/>
          <a:ext cx="0" cy="0"/>
          <a:chOff x="0" y="0"/>
          <a:chExt cx="0" cy="0"/>
        </a:xfrm>
      </p:grpSpPr>
      <p:sp>
        <p:nvSpPr>
          <p:cNvPr id="139" name="Google Shape;139;p27"/>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7"/>
          <p:cNvSpPr txBox="1">
            <a:spLocks noGrp="1"/>
          </p:cNvSpPr>
          <p:nvPr>
            <p:ph type="title"/>
          </p:nvPr>
        </p:nvSpPr>
        <p:spPr>
          <a:xfrm>
            <a:off x="311700" y="814800"/>
            <a:ext cx="8571300" cy="9420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33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1" name="Google Shape;141;p2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2"/>
        <p:cNvGrpSpPr/>
        <p:nvPr/>
      </p:nvGrpSpPr>
      <p:grpSpPr>
        <a:xfrm>
          <a:off x="0" y="0"/>
          <a:ext cx="0" cy="0"/>
          <a:chOff x="0" y="0"/>
          <a:chExt cx="0" cy="0"/>
        </a:xfrm>
      </p:grpSpPr>
      <p:sp>
        <p:nvSpPr>
          <p:cNvPr id="143" name="Google Shape;143;p28"/>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 name="Google Shape;144;p28"/>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45" name="Google Shape;145;p28"/>
          <p:cNvSpPr txBox="1">
            <a:spLocks noGrp="1"/>
          </p:cNvSpPr>
          <p:nvPr>
            <p:ph type="title"/>
          </p:nvPr>
        </p:nvSpPr>
        <p:spPr>
          <a:xfrm>
            <a:off x="265500" y="1039675"/>
            <a:ext cx="4045200" cy="16758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6" name="Google Shape;146;p28"/>
          <p:cNvSpPr txBox="1">
            <a:spLocks noGrp="1"/>
          </p:cNvSpPr>
          <p:nvPr>
            <p:ph type="subTitle" idx="1"/>
          </p:nvPr>
        </p:nvSpPr>
        <p:spPr>
          <a:xfrm>
            <a:off x="265500" y="2726875"/>
            <a:ext cx="4045200" cy="1235100"/>
          </a:xfrm>
          <a:prstGeom prst="rect">
            <a:avLst/>
          </a:prstGeom>
        </p:spPr>
        <p:txBody>
          <a:bodyPr spcFirstLastPara="1" wrap="square" lIns="91425" tIns="45700" rIns="91425" bIns="45700" anchor="t" anchorCtr="0">
            <a:normAutofit/>
          </a:bodyPr>
          <a:lstStyle>
            <a:lvl1pPr lvl="0" algn="ctr" rtl="0">
              <a:lnSpc>
                <a:spcPct val="100000"/>
              </a:lnSpc>
              <a:spcBef>
                <a:spcPts val="750"/>
              </a:spcBef>
              <a:spcAft>
                <a:spcPts val="0"/>
              </a:spcAft>
              <a:buSzPts val="2100"/>
              <a:buNone/>
              <a:defRPr sz="2100"/>
            </a:lvl1pPr>
            <a:lvl2pPr lvl="1" algn="ctr" rtl="0">
              <a:lnSpc>
                <a:spcPct val="100000"/>
              </a:lnSpc>
              <a:spcBef>
                <a:spcPts val="375"/>
              </a:spcBef>
              <a:spcAft>
                <a:spcPts val="0"/>
              </a:spcAft>
              <a:buSzPts val="2100"/>
              <a:buNone/>
              <a:defRPr sz="2100"/>
            </a:lvl2pPr>
            <a:lvl3pPr lvl="2" algn="ctr" rtl="0">
              <a:lnSpc>
                <a:spcPct val="100000"/>
              </a:lnSpc>
              <a:spcBef>
                <a:spcPts val="375"/>
              </a:spcBef>
              <a:spcAft>
                <a:spcPts val="0"/>
              </a:spcAft>
              <a:buSzPts val="2100"/>
              <a:buNone/>
              <a:defRPr sz="2100"/>
            </a:lvl3pPr>
            <a:lvl4pPr lvl="3" algn="ctr" rtl="0">
              <a:lnSpc>
                <a:spcPct val="100000"/>
              </a:lnSpc>
              <a:spcBef>
                <a:spcPts val="375"/>
              </a:spcBef>
              <a:spcAft>
                <a:spcPts val="0"/>
              </a:spcAft>
              <a:buSzPts val="2100"/>
              <a:buNone/>
              <a:defRPr sz="2100"/>
            </a:lvl4pPr>
            <a:lvl5pPr lvl="4" algn="ctr" rtl="0">
              <a:lnSpc>
                <a:spcPct val="100000"/>
              </a:lnSpc>
              <a:spcBef>
                <a:spcPts val="375"/>
              </a:spcBef>
              <a:spcAft>
                <a:spcPts val="0"/>
              </a:spcAft>
              <a:buSzPts val="2100"/>
              <a:buNone/>
              <a:defRPr sz="2100"/>
            </a:lvl5pPr>
            <a:lvl6pPr lvl="5" algn="ctr" rtl="0">
              <a:lnSpc>
                <a:spcPct val="100000"/>
              </a:lnSpc>
              <a:spcBef>
                <a:spcPts val="375"/>
              </a:spcBef>
              <a:spcAft>
                <a:spcPts val="0"/>
              </a:spcAft>
              <a:buSzPts val="2100"/>
              <a:buNone/>
              <a:defRPr sz="2100"/>
            </a:lvl6pPr>
            <a:lvl7pPr lvl="6" algn="ctr" rtl="0">
              <a:lnSpc>
                <a:spcPct val="100000"/>
              </a:lnSpc>
              <a:spcBef>
                <a:spcPts val="375"/>
              </a:spcBef>
              <a:spcAft>
                <a:spcPts val="0"/>
              </a:spcAft>
              <a:buSzPts val="2100"/>
              <a:buNone/>
              <a:defRPr sz="2100"/>
            </a:lvl7pPr>
            <a:lvl8pPr lvl="7" algn="ctr" rtl="0">
              <a:lnSpc>
                <a:spcPct val="100000"/>
              </a:lnSpc>
              <a:spcBef>
                <a:spcPts val="375"/>
              </a:spcBef>
              <a:spcAft>
                <a:spcPts val="0"/>
              </a:spcAft>
              <a:buSzPts val="2100"/>
              <a:buNone/>
              <a:defRPr sz="2100"/>
            </a:lvl8pPr>
            <a:lvl9pPr lvl="8" algn="ctr" rtl="0">
              <a:lnSpc>
                <a:spcPct val="100000"/>
              </a:lnSpc>
              <a:spcBef>
                <a:spcPts val="375"/>
              </a:spcBef>
              <a:spcAft>
                <a:spcPts val="0"/>
              </a:spcAft>
              <a:buSzPts val="2100"/>
              <a:buNone/>
              <a:defRPr sz="2100"/>
            </a:lvl9pPr>
          </a:lstStyle>
          <a:p>
            <a:endParaRPr/>
          </a:p>
        </p:txBody>
      </p:sp>
      <p:sp>
        <p:nvSpPr>
          <p:cNvPr id="147" name="Google Shape;147;p28"/>
          <p:cNvSpPr txBox="1">
            <a:spLocks noGrp="1"/>
          </p:cNvSpPr>
          <p:nvPr>
            <p:ph type="body" idx="2"/>
          </p:nvPr>
        </p:nvSpPr>
        <p:spPr>
          <a:xfrm>
            <a:off x="4939500" y="724200"/>
            <a:ext cx="3837000" cy="3695100"/>
          </a:xfrm>
          <a:prstGeom prst="rect">
            <a:avLst/>
          </a:prstGeom>
        </p:spPr>
        <p:txBody>
          <a:bodyPr spcFirstLastPara="1" wrap="square" lIns="91425" tIns="45700" rIns="91425" bIns="45700" anchor="ctr" anchorCtr="0">
            <a:normAutofit/>
          </a:bodyPr>
          <a:lstStyle>
            <a:lvl1pPr marL="457200" lvl="0" indent="-361950" rtl="0">
              <a:spcBef>
                <a:spcPts val="750"/>
              </a:spcBef>
              <a:spcAft>
                <a:spcPts val="0"/>
              </a:spcAft>
              <a:buClr>
                <a:schemeClr val="lt1"/>
              </a:buClr>
              <a:buSzPts val="2100"/>
              <a:buChar char="•"/>
              <a:defRPr>
                <a:solidFill>
                  <a:schemeClr val="lt1"/>
                </a:solidFill>
              </a:defRPr>
            </a:lvl1pPr>
            <a:lvl2pPr marL="914400" lvl="1" indent="-342900" rtl="0">
              <a:spcBef>
                <a:spcPts val="375"/>
              </a:spcBef>
              <a:spcAft>
                <a:spcPts val="0"/>
              </a:spcAft>
              <a:buClr>
                <a:schemeClr val="lt1"/>
              </a:buClr>
              <a:buSzPts val="1800"/>
              <a:buChar char="•"/>
              <a:defRPr>
                <a:solidFill>
                  <a:schemeClr val="lt1"/>
                </a:solidFill>
              </a:defRPr>
            </a:lvl2pPr>
            <a:lvl3pPr marL="1371600" lvl="2" indent="-323850" rtl="0">
              <a:spcBef>
                <a:spcPts val="375"/>
              </a:spcBef>
              <a:spcAft>
                <a:spcPts val="0"/>
              </a:spcAft>
              <a:buClr>
                <a:schemeClr val="lt1"/>
              </a:buClr>
              <a:buSzPts val="1500"/>
              <a:buChar char="•"/>
              <a:defRPr>
                <a:solidFill>
                  <a:schemeClr val="lt1"/>
                </a:solidFill>
              </a:defRPr>
            </a:lvl3pPr>
            <a:lvl4pPr marL="1828800" lvl="3" indent="-314325" rtl="0">
              <a:spcBef>
                <a:spcPts val="375"/>
              </a:spcBef>
              <a:spcAft>
                <a:spcPts val="0"/>
              </a:spcAft>
              <a:buClr>
                <a:schemeClr val="lt1"/>
              </a:buClr>
              <a:buSzPts val="1350"/>
              <a:buChar char="•"/>
              <a:defRPr>
                <a:solidFill>
                  <a:schemeClr val="lt1"/>
                </a:solidFill>
              </a:defRPr>
            </a:lvl4pPr>
            <a:lvl5pPr marL="2286000" lvl="4" indent="-314325" rtl="0">
              <a:spcBef>
                <a:spcPts val="375"/>
              </a:spcBef>
              <a:spcAft>
                <a:spcPts val="0"/>
              </a:spcAft>
              <a:buClr>
                <a:schemeClr val="lt1"/>
              </a:buClr>
              <a:buSzPts val="1350"/>
              <a:buChar char="•"/>
              <a:defRPr>
                <a:solidFill>
                  <a:schemeClr val="lt1"/>
                </a:solidFill>
              </a:defRPr>
            </a:lvl5pPr>
            <a:lvl6pPr marL="2743200" lvl="5" indent="-314325" rtl="0">
              <a:spcBef>
                <a:spcPts val="375"/>
              </a:spcBef>
              <a:spcAft>
                <a:spcPts val="0"/>
              </a:spcAft>
              <a:buClr>
                <a:schemeClr val="lt1"/>
              </a:buClr>
              <a:buSzPts val="1350"/>
              <a:buChar char="•"/>
              <a:defRPr>
                <a:solidFill>
                  <a:schemeClr val="lt1"/>
                </a:solidFill>
              </a:defRPr>
            </a:lvl6pPr>
            <a:lvl7pPr marL="3200400" lvl="6" indent="-314325" rtl="0">
              <a:spcBef>
                <a:spcPts val="375"/>
              </a:spcBef>
              <a:spcAft>
                <a:spcPts val="0"/>
              </a:spcAft>
              <a:buClr>
                <a:schemeClr val="lt1"/>
              </a:buClr>
              <a:buSzPts val="1350"/>
              <a:buChar char="•"/>
              <a:defRPr>
                <a:solidFill>
                  <a:schemeClr val="lt1"/>
                </a:solidFill>
              </a:defRPr>
            </a:lvl7pPr>
            <a:lvl8pPr marL="3657600" lvl="7" indent="-314325" rtl="0">
              <a:spcBef>
                <a:spcPts val="375"/>
              </a:spcBef>
              <a:spcAft>
                <a:spcPts val="0"/>
              </a:spcAft>
              <a:buClr>
                <a:schemeClr val="lt1"/>
              </a:buClr>
              <a:buSzPts val="1350"/>
              <a:buChar char="•"/>
              <a:defRPr>
                <a:solidFill>
                  <a:schemeClr val="lt1"/>
                </a:solidFill>
              </a:defRPr>
            </a:lvl8pPr>
            <a:lvl9pPr marL="4114800" lvl="8" indent="-314325" rtl="0">
              <a:spcBef>
                <a:spcPts val="375"/>
              </a:spcBef>
              <a:spcAft>
                <a:spcPts val="0"/>
              </a:spcAft>
              <a:buClr>
                <a:schemeClr val="lt1"/>
              </a:buClr>
              <a:buSzPts val="1350"/>
              <a:buChar char="•"/>
              <a:defRPr>
                <a:solidFill>
                  <a:schemeClr val="lt1"/>
                </a:solidFill>
              </a:defRPr>
            </a:lvl9pPr>
          </a:lstStyle>
          <a:p>
            <a:endParaRPr/>
          </a:p>
        </p:txBody>
      </p:sp>
      <p:sp>
        <p:nvSpPr>
          <p:cNvPr id="148" name="Google Shape;148;p2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1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delawarepbs.org/what-educators-can-do/"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pbis.org/resource/strategies-for-de-escalating-student-behavior-in-the-classro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vQLJqmOh6VZi3LOjs_J1kt6NhEmfaRd_zz_sN04MC9w/edit?usp=sharin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delawarepbs.org/wp-content/uploads/2022/12/Self-Assess-Supporting-Responding-to-SEB-Needs_version-2.xls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www.delawarepbs.org/forms-and-tools/tier-2-targeted-tool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WFKHCeEGsoMrOpfz7KONtGxnUuD_so7smyI2QLGFkLY/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www.delawarepbs.org/wp-content/uploads/2019/06/MTSS-Tier-1-SWPBS-Team-Meeting-Checklist-Template.docx"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hyperlink" Target="https://www.pbis.org/resource/tfi" TargetMode="External"/><Relationship Id="rId5" Type="http://schemas.openxmlformats.org/officeDocument/2006/relationships/hyperlink" Target="http://www.delawarepbs.org/ddrt/" TargetMode="External"/><Relationship Id="rId4" Type="http://schemas.openxmlformats.org/officeDocument/2006/relationships/hyperlink" Target="http://www.delawarepbs.org/de-school-climate-surve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delawarepbs.org/ddrt/"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teri.lawler@doe.k12.de.us"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delawarepbs.org/getting-start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www.delawarepbs.org/getting-start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a:spLocks noGrp="1"/>
          </p:cNvSpPr>
          <p:nvPr>
            <p:ph type="ctrTitle"/>
          </p:nvPr>
        </p:nvSpPr>
        <p:spPr>
          <a:xfrm>
            <a:off x="311700" y="141500"/>
            <a:ext cx="8520600" cy="1577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DE-PBS Cadre Meeting</a:t>
            </a:r>
            <a:endParaRPr/>
          </a:p>
        </p:txBody>
      </p:sp>
      <p:sp>
        <p:nvSpPr>
          <p:cNvPr id="154" name="Google Shape;154;p29"/>
          <p:cNvSpPr txBox="1">
            <a:spLocks noGrp="1"/>
          </p:cNvSpPr>
          <p:nvPr>
            <p:ph type="subTitle" idx="1"/>
          </p:nvPr>
        </p:nvSpPr>
        <p:spPr>
          <a:xfrm>
            <a:off x="311700" y="1988075"/>
            <a:ext cx="8520600" cy="884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December 15, 2022</a:t>
            </a:r>
            <a:endParaRPr/>
          </a:p>
        </p:txBody>
      </p:sp>
      <p:pic>
        <p:nvPicPr>
          <p:cNvPr id="155" name="Google Shape;155;p29"/>
          <p:cNvPicPr preferRelativeResize="0"/>
          <p:nvPr/>
        </p:nvPicPr>
        <p:blipFill>
          <a:blip r:embed="rId3">
            <a:alphaModFix/>
          </a:blip>
          <a:stretch>
            <a:fillRect/>
          </a:stretch>
        </p:blipFill>
        <p:spPr>
          <a:xfrm>
            <a:off x="2735875" y="2748830"/>
            <a:ext cx="3672250" cy="2330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 for Starting </a:t>
            </a:r>
            <a:endParaRPr/>
          </a:p>
          <a:p>
            <a:pPr marL="0" lvl="0" indent="0" algn="l" rtl="0">
              <a:spcBef>
                <a:spcPts val="0"/>
              </a:spcBef>
              <a:spcAft>
                <a:spcPts val="0"/>
              </a:spcAft>
              <a:buNone/>
            </a:pPr>
            <a:r>
              <a:rPr lang="en"/>
              <a:t>&amp; Updating Your LEA </a:t>
            </a:r>
            <a:endParaRPr/>
          </a:p>
          <a:p>
            <a:pPr marL="0" lvl="0" indent="0" algn="l" rtl="0">
              <a:spcBef>
                <a:spcPts val="0"/>
              </a:spcBef>
              <a:spcAft>
                <a:spcPts val="0"/>
              </a:spcAft>
              <a:buNone/>
            </a:pPr>
            <a:r>
              <a:rPr lang="en"/>
              <a:t>Equity Efforts </a:t>
            </a:r>
            <a:endParaRPr/>
          </a:p>
        </p:txBody>
      </p:sp>
      <p:sp>
        <p:nvSpPr>
          <p:cNvPr id="359" name="Google Shape;359;p38"/>
          <p:cNvSpPr txBox="1">
            <a:spLocks noGrp="1"/>
          </p:cNvSpPr>
          <p:nvPr>
            <p:ph type="body" idx="1"/>
          </p:nvPr>
        </p:nvSpPr>
        <p:spPr>
          <a:xfrm>
            <a:off x="193925" y="1977000"/>
            <a:ext cx="3897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5-Point Intervention Approach    for Enhancing Equity in School Discipline (2018)</a:t>
            </a:r>
            <a:endParaRPr/>
          </a:p>
          <a:p>
            <a:pPr marL="0" lvl="0" indent="0" algn="l" rtl="0">
              <a:spcBef>
                <a:spcPts val="1200"/>
              </a:spcBef>
              <a:spcAft>
                <a:spcPts val="0"/>
              </a:spcAft>
              <a:buNone/>
            </a:pPr>
            <a:endParaRPr sz="100"/>
          </a:p>
          <a:p>
            <a:pPr marL="0" lvl="0" indent="0" algn="l" rtl="0">
              <a:spcBef>
                <a:spcPts val="1200"/>
              </a:spcBef>
              <a:spcAft>
                <a:spcPts val="1200"/>
              </a:spcAft>
              <a:buNone/>
            </a:pPr>
            <a:r>
              <a:rPr lang="en"/>
              <a:t>PBIS Cultural Responsiveness Field Guide: Resources for Trainers and Coaches</a:t>
            </a:r>
            <a:endParaRPr/>
          </a:p>
        </p:txBody>
      </p:sp>
      <p:pic>
        <p:nvPicPr>
          <p:cNvPr id="360" name="Google Shape;360;p38"/>
          <p:cNvPicPr preferRelativeResize="0"/>
          <p:nvPr/>
        </p:nvPicPr>
        <p:blipFill>
          <a:blip r:embed="rId3">
            <a:alphaModFix/>
          </a:blip>
          <a:stretch>
            <a:fillRect/>
          </a:stretch>
        </p:blipFill>
        <p:spPr>
          <a:xfrm>
            <a:off x="4332375" y="327100"/>
            <a:ext cx="4499926" cy="3041699"/>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61" name="Google Shape;361;p38"/>
          <p:cNvPicPr preferRelativeResize="0"/>
          <p:nvPr/>
        </p:nvPicPr>
        <p:blipFill>
          <a:blip r:embed="rId4">
            <a:alphaModFix/>
          </a:blip>
          <a:stretch>
            <a:fillRect/>
          </a:stretch>
        </p:blipFill>
        <p:spPr>
          <a:xfrm>
            <a:off x="6034025" y="2176000"/>
            <a:ext cx="2509675" cy="2815050"/>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362" name="Google Shape;362;p38"/>
          <p:cNvSpPr txBox="1"/>
          <p:nvPr/>
        </p:nvSpPr>
        <p:spPr>
          <a:xfrm>
            <a:off x="663325" y="4590850"/>
            <a:ext cx="5214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u="sng">
                <a:solidFill>
                  <a:schemeClr val="hlink"/>
                </a:solidFill>
                <a:hlinkClick r:id="rId5"/>
              </a:rPr>
              <a:t>https://www.delawarepbs.org/what-educators-can-do/</a:t>
            </a:r>
            <a:r>
              <a:rPr lang="en"/>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66"/>
        <p:cNvGrpSpPr/>
        <p:nvPr/>
      </p:nvGrpSpPr>
      <p:grpSpPr>
        <a:xfrm>
          <a:off x="0" y="0"/>
          <a:ext cx="0" cy="0"/>
          <a:chOff x="0" y="0"/>
          <a:chExt cx="0" cy="0"/>
        </a:xfrm>
      </p:grpSpPr>
      <p:sp>
        <p:nvSpPr>
          <p:cNvPr id="367" name="Google Shape;367;p39"/>
          <p:cNvSpPr txBox="1">
            <a:spLocks noGrp="1"/>
          </p:cNvSpPr>
          <p:nvPr>
            <p:ph type="title"/>
          </p:nvPr>
        </p:nvSpPr>
        <p:spPr>
          <a:xfrm>
            <a:off x="265500" y="16038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300"/>
              <a:t>Intro to ISLA:</a:t>
            </a:r>
            <a:endParaRPr sz="3300"/>
          </a:p>
          <a:p>
            <a:pPr marL="0" lvl="0" indent="0" algn="ctr" rtl="0">
              <a:lnSpc>
                <a:spcPct val="115000"/>
              </a:lnSpc>
              <a:spcBef>
                <a:spcPts val="0"/>
              </a:spcBef>
              <a:spcAft>
                <a:spcPts val="0"/>
              </a:spcAft>
              <a:buClr>
                <a:schemeClr val="dk1"/>
              </a:buClr>
              <a:buSzPts val="1100"/>
              <a:buFont typeface="Arial"/>
              <a:buNone/>
            </a:pPr>
            <a:r>
              <a:rPr lang="en" sz="3300">
                <a:latin typeface="Roboto"/>
                <a:ea typeface="Roboto"/>
                <a:cs typeface="Roboto"/>
                <a:sym typeface="Roboto"/>
              </a:rPr>
              <a:t>Inclusive Skill-building </a:t>
            </a:r>
            <a:endParaRPr sz="3300">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 sz="3300">
                <a:latin typeface="Roboto"/>
                <a:ea typeface="Roboto"/>
                <a:cs typeface="Roboto"/>
                <a:sym typeface="Roboto"/>
              </a:rPr>
              <a:t>Learning Approach</a:t>
            </a:r>
            <a:endParaRPr sz="3300"/>
          </a:p>
        </p:txBody>
      </p:sp>
      <p:sp>
        <p:nvSpPr>
          <p:cNvPr id="368" name="Google Shape;368;p39"/>
          <p:cNvSpPr txBox="1">
            <a:spLocks noGrp="1"/>
          </p:cNvSpPr>
          <p:nvPr>
            <p:ph type="body" idx="2"/>
          </p:nvPr>
        </p:nvSpPr>
        <p:spPr>
          <a:xfrm>
            <a:off x="4939500" y="724075"/>
            <a:ext cx="3772800" cy="3695100"/>
          </a:xfrm>
          <a:prstGeom prst="rect">
            <a:avLst/>
          </a:prstGeom>
          <a:ln>
            <a:noFill/>
          </a:ln>
        </p:spPr>
        <p:txBody>
          <a:bodyPr spcFirstLastPara="1" wrap="square" lIns="91425" tIns="91425" rIns="91425" bIns="91425" anchor="ctr" anchorCtr="0">
            <a:normAutofit/>
          </a:bodyPr>
          <a:lstStyle/>
          <a:p>
            <a:pPr marL="0" lvl="0" indent="0" algn="l" rtl="0">
              <a:spcBef>
                <a:spcPts val="0"/>
              </a:spcBef>
              <a:spcAft>
                <a:spcPts val="1200"/>
              </a:spcAft>
              <a:buNone/>
            </a:pPr>
            <a:r>
              <a:rPr lang="en" sz="1750">
                <a:solidFill>
                  <a:srgbClr val="666666"/>
                </a:solidFill>
                <a:latin typeface="Open Sans"/>
                <a:ea typeface="Open Sans"/>
                <a:cs typeface="Open Sans"/>
                <a:sym typeface="Open Sans"/>
              </a:rPr>
              <a:t>Rhonda Nese (University of Oregon) and her team are </a:t>
            </a:r>
            <a:r>
              <a:rPr lang="en" sz="1750" b="1">
                <a:solidFill>
                  <a:srgbClr val="666666"/>
                </a:solidFill>
                <a:latin typeface="Open Sans"/>
                <a:ea typeface="Open Sans"/>
                <a:cs typeface="Open Sans"/>
                <a:sym typeface="Open Sans"/>
              </a:rPr>
              <a:t>helping middle schools replace harmful exclusionary discipline practices</a:t>
            </a:r>
            <a:r>
              <a:rPr lang="en" sz="1750">
                <a:solidFill>
                  <a:srgbClr val="666666"/>
                </a:solidFill>
                <a:latin typeface="Open Sans"/>
                <a:ea typeface="Open Sans"/>
                <a:cs typeface="Open Sans"/>
                <a:sym typeface="Open Sans"/>
              </a:rPr>
              <a:t> with instructional and restorative alternatives to improve educator practices, student social and behavioral problem-solving, and student-teacher relationships.</a:t>
            </a:r>
            <a:endParaRPr sz="2700"/>
          </a:p>
        </p:txBody>
      </p:sp>
      <p:sp>
        <p:nvSpPr>
          <p:cNvPr id="369" name="Google Shape;369;p39"/>
          <p:cNvSpPr txBox="1">
            <a:spLocks noGrp="1"/>
          </p:cNvSpPr>
          <p:nvPr>
            <p:ph type="subTitle" idx="1"/>
          </p:nvPr>
        </p:nvSpPr>
        <p:spPr>
          <a:xfrm>
            <a:off x="265500" y="3481475"/>
            <a:ext cx="4045200" cy="7521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r>
              <a:rPr lang="en" sz="2299">
                <a:solidFill>
                  <a:schemeClr val="dk1"/>
                </a:solidFill>
              </a:rPr>
              <a:t>A Tier I Universal Model</a:t>
            </a:r>
            <a:endParaRPr sz="200">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sz="1300">
              <a:solidFill>
                <a:schemeClr val="dk1"/>
              </a:solidFill>
            </a:endParaRPr>
          </a:p>
        </p:txBody>
      </p:sp>
      <p:sp>
        <p:nvSpPr>
          <p:cNvPr id="370" name="Google Shape;370;p39"/>
          <p:cNvSpPr txBox="1"/>
          <p:nvPr/>
        </p:nvSpPr>
        <p:spPr>
          <a:xfrm>
            <a:off x="6123500" y="4558675"/>
            <a:ext cx="2741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https://www.neselab.org/isla/</a:t>
            </a:r>
            <a:endParaRP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p:cTn id="12"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1"/>
          <p:cNvSpPr txBox="1">
            <a:spLocks noGrp="1"/>
          </p:cNvSpPr>
          <p:nvPr>
            <p:ph type="title"/>
          </p:nvPr>
        </p:nvSpPr>
        <p:spPr>
          <a:xfrm>
            <a:off x="265500" y="526925"/>
            <a:ext cx="4045200" cy="1482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         ISLA</a:t>
            </a:r>
            <a:endParaRPr/>
          </a:p>
        </p:txBody>
      </p:sp>
      <p:sp>
        <p:nvSpPr>
          <p:cNvPr id="382" name="Google Shape;382;p41"/>
          <p:cNvSpPr txBox="1">
            <a:spLocks noGrp="1"/>
          </p:cNvSpPr>
          <p:nvPr>
            <p:ph type="body" idx="2"/>
          </p:nvPr>
        </p:nvSpPr>
        <p:spPr>
          <a:xfrm>
            <a:off x="4852025" y="269225"/>
            <a:ext cx="4045200" cy="33174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AutoNum type="arabicPeriod"/>
            </a:pPr>
            <a:r>
              <a:rPr lang="en"/>
              <a:t>Positive Classroom Behavior Supports (PCBS)</a:t>
            </a:r>
            <a:endParaRPr/>
          </a:p>
          <a:p>
            <a:pPr marL="914400" lvl="1" indent="-342900" algn="l" rtl="0">
              <a:spcBef>
                <a:spcPts val="0"/>
              </a:spcBef>
              <a:spcAft>
                <a:spcPts val="0"/>
              </a:spcAft>
              <a:buSzPts val="1800"/>
              <a:buChar char="○"/>
            </a:pPr>
            <a:r>
              <a:rPr lang="en" sz="1800"/>
              <a:t>Positive Student-Staff Relationship Strategies</a:t>
            </a:r>
            <a:endParaRPr sz="1800"/>
          </a:p>
          <a:p>
            <a:pPr marL="914400" lvl="1" indent="-342900" algn="l" rtl="0">
              <a:spcBef>
                <a:spcPts val="0"/>
              </a:spcBef>
              <a:spcAft>
                <a:spcPts val="0"/>
              </a:spcAft>
              <a:buSzPts val="1800"/>
              <a:buChar char="○"/>
            </a:pPr>
            <a:r>
              <a:rPr lang="en" sz="1800"/>
              <a:t>Behavior Matrix Expectations and Routines (including Taking Breaks)</a:t>
            </a:r>
            <a:endParaRPr sz="1800"/>
          </a:p>
          <a:p>
            <a:pPr marL="457200" lvl="0" indent="-342900" algn="l" rtl="0">
              <a:spcBef>
                <a:spcPts val="0"/>
              </a:spcBef>
              <a:spcAft>
                <a:spcPts val="0"/>
              </a:spcAft>
              <a:buSzPts val="1800"/>
              <a:buAutoNum type="arabicPeriod"/>
            </a:pPr>
            <a:r>
              <a:rPr lang="en"/>
              <a:t>Trauma-Informed Practices &amp; Restorative Practices</a:t>
            </a:r>
            <a:endParaRPr/>
          </a:p>
        </p:txBody>
      </p:sp>
      <p:sp>
        <p:nvSpPr>
          <p:cNvPr id="383" name="Google Shape;383;p41"/>
          <p:cNvSpPr txBox="1">
            <a:spLocks noGrp="1"/>
          </p:cNvSpPr>
          <p:nvPr>
            <p:ph type="subTitle" idx="1"/>
          </p:nvPr>
        </p:nvSpPr>
        <p:spPr>
          <a:xfrm>
            <a:off x="10350" y="2009225"/>
            <a:ext cx="4555500" cy="1482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500">
                <a:solidFill>
                  <a:srgbClr val="20409A"/>
                </a:solidFill>
              </a:rPr>
              <a:t>Connections to Existing </a:t>
            </a:r>
            <a:endParaRPr sz="2500">
              <a:solidFill>
                <a:srgbClr val="20409A"/>
              </a:solidFill>
            </a:endParaRPr>
          </a:p>
          <a:p>
            <a:pPr marL="0" lvl="0" indent="0" algn="ctr" rtl="0">
              <a:lnSpc>
                <a:spcPct val="100000"/>
              </a:lnSpc>
              <a:spcBef>
                <a:spcPts val="0"/>
              </a:spcBef>
              <a:spcAft>
                <a:spcPts val="0"/>
              </a:spcAft>
              <a:buClr>
                <a:schemeClr val="dk1"/>
              </a:buClr>
              <a:buSzPts val="1100"/>
              <a:buFont typeface="Arial"/>
              <a:buNone/>
            </a:pPr>
            <a:r>
              <a:rPr lang="en" sz="2500">
                <a:solidFill>
                  <a:srgbClr val="20409A"/>
                </a:solidFill>
              </a:rPr>
              <a:t>Tier 1 Interventions</a:t>
            </a:r>
            <a:r>
              <a:rPr lang="en" sz="3700">
                <a:solidFill>
                  <a:schemeClr val="dk1"/>
                </a:solidFill>
              </a:rPr>
              <a:t> </a:t>
            </a:r>
            <a:endParaRPr sz="3700">
              <a:solidFill>
                <a:schemeClr val="dk1"/>
              </a:solidFill>
            </a:endParaRPr>
          </a:p>
          <a:p>
            <a:pPr marL="0" lvl="0" indent="0" algn="l" rtl="0">
              <a:lnSpc>
                <a:spcPct val="130000"/>
              </a:lnSpc>
              <a:spcBef>
                <a:spcPts val="1400"/>
              </a:spcBef>
              <a:spcAft>
                <a:spcPts val="0"/>
              </a:spcAft>
              <a:buClr>
                <a:schemeClr val="dk1"/>
              </a:buClr>
              <a:buSzPts val="1100"/>
              <a:buFont typeface="Arial"/>
              <a:buNone/>
            </a:pPr>
            <a:endParaRPr sz="3700" i="1">
              <a:solidFill>
                <a:schemeClr val="dk1"/>
              </a:solidFill>
            </a:endParaRPr>
          </a:p>
          <a:p>
            <a:pPr marL="0" lvl="0" indent="0" algn="l" rtl="0">
              <a:lnSpc>
                <a:spcPct val="115000"/>
              </a:lnSpc>
              <a:spcBef>
                <a:spcPts val="1400"/>
              </a:spcBef>
              <a:spcAft>
                <a:spcPts val="0"/>
              </a:spcAft>
              <a:buClr>
                <a:schemeClr val="dk1"/>
              </a:buClr>
              <a:buSzPts val="1100"/>
              <a:buFont typeface="Arial"/>
              <a:buNone/>
            </a:pPr>
            <a:endParaRPr sz="3700">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sz="3700">
              <a:solidFill>
                <a:schemeClr val="dk1"/>
              </a:solidFill>
            </a:endParaRPr>
          </a:p>
        </p:txBody>
      </p:sp>
      <p:pic>
        <p:nvPicPr>
          <p:cNvPr id="384" name="Google Shape;384;p41"/>
          <p:cNvPicPr preferRelativeResize="0"/>
          <p:nvPr/>
        </p:nvPicPr>
        <p:blipFill>
          <a:blip r:embed="rId3">
            <a:alphaModFix/>
          </a:blip>
          <a:stretch>
            <a:fillRect/>
          </a:stretch>
        </p:blipFill>
        <p:spPr>
          <a:xfrm>
            <a:off x="6479326" y="3738702"/>
            <a:ext cx="2646723" cy="1404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sp>
        <p:nvSpPr>
          <p:cNvPr id="389" name="Google Shape;389;p42"/>
          <p:cNvSpPr txBox="1">
            <a:spLocks noGrp="1"/>
          </p:cNvSpPr>
          <p:nvPr>
            <p:ph type="body" idx="2"/>
          </p:nvPr>
        </p:nvSpPr>
        <p:spPr>
          <a:xfrm>
            <a:off x="4939500" y="724075"/>
            <a:ext cx="37728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000"/>
              <a:t>ISLA </a:t>
            </a:r>
            <a:r>
              <a:rPr lang="en" sz="2000" b="1"/>
              <a:t>Videos</a:t>
            </a:r>
            <a:r>
              <a:rPr lang="en" sz="2000"/>
              <a:t> for Educators</a:t>
            </a:r>
            <a:endParaRPr sz="2000"/>
          </a:p>
          <a:p>
            <a:pPr marL="457200" lvl="0" indent="-355600" algn="l" rtl="0">
              <a:spcBef>
                <a:spcPts val="1200"/>
              </a:spcBef>
              <a:spcAft>
                <a:spcPts val="0"/>
              </a:spcAft>
              <a:buSzPts val="2000"/>
              <a:buAutoNum type="arabicPeriod"/>
            </a:pPr>
            <a:r>
              <a:rPr lang="en" sz="2000"/>
              <a:t>ISLA Overview</a:t>
            </a:r>
            <a:endParaRPr sz="2000"/>
          </a:p>
          <a:p>
            <a:pPr marL="457200" lvl="0" indent="-355600" algn="l" rtl="0">
              <a:spcBef>
                <a:spcPts val="0"/>
              </a:spcBef>
              <a:spcAft>
                <a:spcPts val="0"/>
              </a:spcAft>
              <a:buSzPts val="2000"/>
              <a:buAutoNum type="arabicPeriod"/>
            </a:pPr>
            <a:r>
              <a:rPr lang="en" sz="2000"/>
              <a:t>Building and Strengthening Relationships</a:t>
            </a:r>
            <a:endParaRPr sz="2000"/>
          </a:p>
          <a:p>
            <a:pPr marL="457200" lvl="0" indent="-355600" algn="l" rtl="0">
              <a:spcBef>
                <a:spcPts val="0"/>
              </a:spcBef>
              <a:spcAft>
                <a:spcPts val="0"/>
              </a:spcAft>
              <a:buSzPts val="2000"/>
              <a:buAutoNum type="arabicPeriod"/>
            </a:pPr>
            <a:r>
              <a:rPr lang="en" sz="2000"/>
              <a:t>Responding to Behavior</a:t>
            </a:r>
            <a:endParaRPr sz="2000"/>
          </a:p>
          <a:p>
            <a:pPr marL="457200" lvl="0" indent="-355600" algn="l" rtl="0">
              <a:spcBef>
                <a:spcPts val="0"/>
              </a:spcBef>
              <a:spcAft>
                <a:spcPts val="0"/>
              </a:spcAft>
              <a:buSzPts val="2000"/>
              <a:buAutoNum type="arabicPeriod"/>
            </a:pPr>
            <a:r>
              <a:rPr lang="en" sz="2000"/>
              <a:t>Break System</a:t>
            </a:r>
            <a:endParaRPr sz="2000"/>
          </a:p>
          <a:p>
            <a:pPr marL="457200" lvl="0" indent="-355600" algn="l" rtl="0">
              <a:spcBef>
                <a:spcPts val="0"/>
              </a:spcBef>
              <a:spcAft>
                <a:spcPts val="0"/>
              </a:spcAft>
              <a:buSzPts val="2000"/>
              <a:buAutoNum type="arabicPeriod"/>
            </a:pPr>
            <a:r>
              <a:rPr lang="en" sz="2000"/>
              <a:t>Out of Class Supports (ISLA Process)</a:t>
            </a:r>
            <a:endParaRPr sz="2000"/>
          </a:p>
        </p:txBody>
      </p:sp>
      <p:sp>
        <p:nvSpPr>
          <p:cNvPr id="390" name="Google Shape;390;p42"/>
          <p:cNvSpPr txBox="1">
            <a:spLocks noGrp="1"/>
          </p:cNvSpPr>
          <p:nvPr>
            <p:ph type="title"/>
          </p:nvPr>
        </p:nvSpPr>
        <p:spPr>
          <a:xfrm>
            <a:off x="265500" y="526925"/>
            <a:ext cx="4045200" cy="1482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         ISLA</a:t>
            </a:r>
            <a:endParaRPr/>
          </a:p>
        </p:txBody>
      </p:sp>
      <p:sp>
        <p:nvSpPr>
          <p:cNvPr id="391" name="Google Shape;391;p42"/>
          <p:cNvSpPr txBox="1">
            <a:spLocks noGrp="1"/>
          </p:cNvSpPr>
          <p:nvPr>
            <p:ph type="subTitle" idx="1"/>
          </p:nvPr>
        </p:nvSpPr>
        <p:spPr>
          <a:xfrm>
            <a:off x="10350" y="2379300"/>
            <a:ext cx="4555500" cy="1112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500">
                <a:solidFill>
                  <a:srgbClr val="20409A"/>
                </a:solidFill>
              </a:rPr>
              <a:t>Orientation </a:t>
            </a:r>
            <a:endParaRPr sz="2500">
              <a:solidFill>
                <a:srgbClr val="20409A"/>
              </a:solidFill>
            </a:endParaRPr>
          </a:p>
          <a:p>
            <a:pPr marL="0" lvl="0" indent="0" algn="ctr" rtl="0">
              <a:lnSpc>
                <a:spcPct val="100000"/>
              </a:lnSpc>
              <a:spcBef>
                <a:spcPts val="0"/>
              </a:spcBef>
              <a:spcAft>
                <a:spcPts val="0"/>
              </a:spcAft>
              <a:buClr>
                <a:schemeClr val="dk1"/>
              </a:buClr>
              <a:buSzPts val="1100"/>
              <a:buFont typeface="Arial"/>
              <a:buNone/>
            </a:pPr>
            <a:r>
              <a:rPr lang="en" sz="2500">
                <a:solidFill>
                  <a:srgbClr val="20409A"/>
                </a:solidFill>
              </a:rPr>
              <a:t>Videos</a:t>
            </a:r>
            <a:endParaRPr sz="3700">
              <a:solidFill>
                <a:schemeClr val="dk1"/>
              </a:solidFill>
            </a:endParaRPr>
          </a:p>
          <a:p>
            <a:pPr marL="0" lvl="0" indent="0" algn="l" rtl="0">
              <a:lnSpc>
                <a:spcPct val="130000"/>
              </a:lnSpc>
              <a:spcBef>
                <a:spcPts val="1400"/>
              </a:spcBef>
              <a:spcAft>
                <a:spcPts val="0"/>
              </a:spcAft>
              <a:buClr>
                <a:schemeClr val="dk1"/>
              </a:buClr>
              <a:buSzPts val="1100"/>
              <a:buFont typeface="Arial"/>
              <a:buNone/>
            </a:pPr>
            <a:endParaRPr sz="3700" i="1">
              <a:solidFill>
                <a:schemeClr val="dk1"/>
              </a:solidFill>
            </a:endParaRPr>
          </a:p>
          <a:p>
            <a:pPr marL="0" lvl="0" indent="0" algn="l" rtl="0">
              <a:lnSpc>
                <a:spcPct val="115000"/>
              </a:lnSpc>
              <a:spcBef>
                <a:spcPts val="1400"/>
              </a:spcBef>
              <a:spcAft>
                <a:spcPts val="0"/>
              </a:spcAft>
              <a:buClr>
                <a:schemeClr val="dk1"/>
              </a:buClr>
              <a:buSzPts val="1100"/>
              <a:buFont typeface="Arial"/>
              <a:buNone/>
            </a:pPr>
            <a:endParaRPr sz="3700">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sz="3700">
              <a:solidFill>
                <a:schemeClr val="dk1"/>
              </a:solidFill>
            </a:endParaRPr>
          </a:p>
        </p:txBody>
      </p:sp>
      <p:sp>
        <p:nvSpPr>
          <p:cNvPr id="392" name="Google Shape;392;p42"/>
          <p:cNvSpPr txBox="1"/>
          <p:nvPr/>
        </p:nvSpPr>
        <p:spPr>
          <a:xfrm>
            <a:off x="6403125" y="4548675"/>
            <a:ext cx="2741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https://www.neselab.org/isla/</a:t>
            </a:r>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Hexagon Tool Connections:</a:t>
            </a:r>
            <a:endParaRPr/>
          </a:p>
        </p:txBody>
      </p:sp>
      <p:pic>
        <p:nvPicPr>
          <p:cNvPr id="398" name="Google Shape;398;p43"/>
          <p:cNvPicPr preferRelativeResize="0"/>
          <p:nvPr/>
        </p:nvPicPr>
        <p:blipFill>
          <a:blip r:embed="rId3">
            <a:alphaModFix/>
          </a:blip>
          <a:stretch>
            <a:fillRect/>
          </a:stretch>
        </p:blipFill>
        <p:spPr>
          <a:xfrm>
            <a:off x="733738" y="1207125"/>
            <a:ext cx="4386513" cy="3659725"/>
          </a:xfrm>
          <a:prstGeom prst="rect">
            <a:avLst/>
          </a:prstGeom>
          <a:noFill/>
          <a:ln w="38100" cap="flat" cmpd="sng">
            <a:solidFill>
              <a:srgbClr val="20409A"/>
            </a:solidFill>
            <a:prstDash val="solid"/>
            <a:round/>
            <a:headEnd type="none" w="sm" len="sm"/>
            <a:tailEnd type="none" w="sm" len="sm"/>
          </a:ln>
        </p:spPr>
      </p:pic>
      <p:sp>
        <p:nvSpPr>
          <p:cNvPr id="399" name="Google Shape;399;p43"/>
          <p:cNvSpPr txBox="1"/>
          <p:nvPr/>
        </p:nvSpPr>
        <p:spPr>
          <a:xfrm>
            <a:off x="5930775" y="445025"/>
            <a:ext cx="2799300" cy="1293000"/>
          </a:xfrm>
          <a:prstGeom prst="rect">
            <a:avLst/>
          </a:prstGeom>
          <a:solidFill>
            <a:schemeClr val="lt1"/>
          </a:solidFill>
          <a:ln w="28575" cap="flat" cmpd="sng">
            <a:solidFill>
              <a:srgbClr val="20409A"/>
            </a:solidFill>
            <a:prstDash val="solid"/>
            <a:round/>
            <a:headEnd type="none" w="sm" len="sm"/>
            <a:tailEnd type="none" w="sm" len="sm"/>
          </a:ln>
          <a:effectLst>
            <a:outerShdw blurRad="57150" dist="209550" dir="474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800"/>
              <a:t>Overall &amp; Disaggregated</a:t>
            </a:r>
            <a:endParaRPr sz="1800"/>
          </a:p>
          <a:p>
            <a:pPr marL="457200" lvl="0" indent="-342900" algn="l" rtl="0">
              <a:spcBef>
                <a:spcPts val="0"/>
              </a:spcBef>
              <a:spcAft>
                <a:spcPts val="0"/>
              </a:spcAft>
              <a:buSzPts val="1800"/>
              <a:buChar char="●"/>
            </a:pPr>
            <a:r>
              <a:rPr lang="en" sz="1800"/>
              <a:t>SDIP data </a:t>
            </a:r>
            <a:endParaRPr sz="1800"/>
          </a:p>
          <a:p>
            <a:pPr marL="457200" lvl="0" indent="-342900" algn="l" rtl="0">
              <a:spcBef>
                <a:spcPts val="0"/>
              </a:spcBef>
              <a:spcAft>
                <a:spcPts val="0"/>
              </a:spcAft>
              <a:buSzPts val="1800"/>
              <a:buChar char="●"/>
            </a:pPr>
            <a:r>
              <a:rPr lang="en" sz="1800"/>
              <a:t>ODR data</a:t>
            </a:r>
            <a:endParaRPr sz="1800"/>
          </a:p>
          <a:p>
            <a:pPr marL="457200" lvl="0" indent="-342900" algn="l" rtl="0">
              <a:spcBef>
                <a:spcPts val="0"/>
              </a:spcBef>
              <a:spcAft>
                <a:spcPts val="0"/>
              </a:spcAft>
              <a:buSzPts val="1800"/>
              <a:buChar char="●"/>
            </a:pPr>
            <a:r>
              <a:rPr lang="en" sz="1800"/>
              <a:t>Indicator 4 data</a:t>
            </a:r>
            <a:endParaRPr sz="1800"/>
          </a:p>
        </p:txBody>
      </p:sp>
      <p:sp>
        <p:nvSpPr>
          <p:cNvPr id="400" name="Google Shape;400;p43"/>
          <p:cNvSpPr txBox="1"/>
          <p:nvPr/>
        </p:nvSpPr>
        <p:spPr>
          <a:xfrm>
            <a:off x="5930775" y="2332900"/>
            <a:ext cx="2799300" cy="2456700"/>
          </a:xfrm>
          <a:prstGeom prst="rect">
            <a:avLst/>
          </a:prstGeom>
          <a:solidFill>
            <a:schemeClr val="lt1"/>
          </a:solidFill>
          <a:ln w="28575" cap="flat" cmpd="sng">
            <a:solidFill>
              <a:srgbClr val="20409A"/>
            </a:solidFill>
            <a:prstDash val="solid"/>
            <a:round/>
            <a:headEnd type="none" w="sm" len="sm"/>
            <a:tailEnd type="none" w="sm" len="sm"/>
          </a:ln>
          <a:effectLst>
            <a:outerShdw blurRad="57150" dist="142875"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20000"/>
              </a:lnSpc>
              <a:spcBef>
                <a:spcPts val="0"/>
              </a:spcBef>
              <a:spcAft>
                <a:spcPts val="3000"/>
              </a:spcAft>
              <a:buNone/>
            </a:pPr>
            <a:r>
              <a:rPr lang="en" sz="1800">
                <a:solidFill>
                  <a:schemeClr val="dk1"/>
                </a:solidFill>
              </a:rPr>
              <a:t>Middle school, includes EBPs and </a:t>
            </a:r>
            <a:r>
              <a:rPr lang="en" sz="1800" i="1">
                <a:solidFill>
                  <a:schemeClr val="dk1"/>
                </a:solidFill>
              </a:rPr>
              <a:t>OSEP: Promising Practices for Improving the Middle to High School Transition for Students with Emotional and Behavioral Disorders</a:t>
            </a:r>
            <a:endParaRPr sz="1700" i="1"/>
          </a:p>
        </p:txBody>
      </p:sp>
      <p:cxnSp>
        <p:nvCxnSpPr>
          <p:cNvPr id="401" name="Google Shape;401;p43"/>
          <p:cNvCxnSpPr/>
          <p:nvPr/>
        </p:nvCxnSpPr>
        <p:spPr>
          <a:xfrm flipH="1">
            <a:off x="4128775" y="800550"/>
            <a:ext cx="1819500" cy="529200"/>
          </a:xfrm>
          <a:prstGeom prst="straightConnector1">
            <a:avLst/>
          </a:prstGeom>
          <a:noFill/>
          <a:ln w="28575" cap="flat" cmpd="sng">
            <a:solidFill>
              <a:srgbClr val="20409A"/>
            </a:solidFill>
            <a:prstDash val="solid"/>
            <a:round/>
            <a:headEnd type="none" w="med" len="med"/>
            <a:tailEnd type="none" w="med" len="med"/>
          </a:ln>
        </p:spPr>
      </p:cxnSp>
      <p:cxnSp>
        <p:nvCxnSpPr>
          <p:cNvPr id="402" name="Google Shape;402;p43"/>
          <p:cNvCxnSpPr/>
          <p:nvPr/>
        </p:nvCxnSpPr>
        <p:spPr>
          <a:xfrm flipH="1">
            <a:off x="4723651" y="2535988"/>
            <a:ext cx="1207200" cy="543000"/>
          </a:xfrm>
          <a:prstGeom prst="straightConnector1">
            <a:avLst/>
          </a:prstGeom>
          <a:noFill/>
          <a:ln w="28575" cap="flat" cmpd="sng">
            <a:solidFill>
              <a:srgbClr val="20409A"/>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a:spLocks noGrp="1"/>
          </p:cNvSpPr>
          <p:nvPr>
            <p:ph type="title"/>
          </p:nvPr>
        </p:nvSpPr>
        <p:spPr>
          <a:xfrm>
            <a:off x="454850" y="252700"/>
            <a:ext cx="7242900" cy="324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88"/>
              <a:t>Discussion:</a:t>
            </a:r>
            <a:endParaRPr sz="3688"/>
          </a:p>
          <a:p>
            <a:pPr marL="0" lvl="0" indent="0" algn="l" rtl="0">
              <a:spcBef>
                <a:spcPts val="0"/>
              </a:spcBef>
              <a:spcAft>
                <a:spcPts val="0"/>
              </a:spcAft>
              <a:buNone/>
            </a:pPr>
            <a:endParaRPr sz="1911"/>
          </a:p>
          <a:p>
            <a:pPr marL="0" lvl="0" indent="0" algn="l" rtl="0">
              <a:spcBef>
                <a:spcPts val="0"/>
              </a:spcBef>
              <a:spcAft>
                <a:spcPts val="0"/>
              </a:spcAft>
              <a:buNone/>
            </a:pPr>
            <a:endParaRPr sz="1911"/>
          </a:p>
          <a:p>
            <a:pPr marL="0" lvl="0" indent="0" algn="l" rtl="0">
              <a:spcBef>
                <a:spcPts val="0"/>
              </a:spcBef>
              <a:spcAft>
                <a:spcPts val="0"/>
              </a:spcAft>
              <a:buNone/>
            </a:pPr>
            <a:r>
              <a:rPr lang="en">
                <a:solidFill>
                  <a:srgbClr val="20409A"/>
                </a:solidFill>
              </a:rPr>
              <a:t>Do we want to </a:t>
            </a:r>
            <a:endParaRPr>
              <a:solidFill>
                <a:srgbClr val="20409A"/>
              </a:solidFill>
            </a:endParaRPr>
          </a:p>
          <a:p>
            <a:pPr marL="0" lvl="0" indent="0" algn="l" rtl="0">
              <a:spcBef>
                <a:spcPts val="0"/>
              </a:spcBef>
              <a:spcAft>
                <a:spcPts val="0"/>
              </a:spcAft>
              <a:buNone/>
            </a:pPr>
            <a:r>
              <a:rPr lang="en">
                <a:solidFill>
                  <a:srgbClr val="20409A"/>
                </a:solidFill>
              </a:rPr>
              <a:t>explore and/or </a:t>
            </a:r>
            <a:endParaRPr>
              <a:solidFill>
                <a:srgbClr val="20409A"/>
              </a:solidFill>
            </a:endParaRPr>
          </a:p>
          <a:p>
            <a:pPr marL="0" lvl="0" indent="0" algn="l" rtl="0">
              <a:spcBef>
                <a:spcPts val="0"/>
              </a:spcBef>
              <a:spcAft>
                <a:spcPts val="0"/>
              </a:spcAft>
              <a:buNone/>
            </a:pPr>
            <a:r>
              <a:rPr lang="en">
                <a:solidFill>
                  <a:srgbClr val="20409A"/>
                </a:solidFill>
              </a:rPr>
              <a:t>take any next steps?</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sz="1244"/>
          </a:p>
          <a:p>
            <a:pPr marL="0" lvl="0" indent="0" algn="l" rtl="0">
              <a:spcBef>
                <a:spcPts val="0"/>
              </a:spcBef>
              <a:spcAft>
                <a:spcPts val="0"/>
              </a:spcAft>
              <a:buNone/>
            </a:pPr>
            <a:r>
              <a:rPr lang="en"/>
              <a:t>Possible options:</a:t>
            </a:r>
            <a:endParaRPr/>
          </a:p>
          <a:p>
            <a:pPr marL="457200" lvl="0" indent="-388620" algn="l" rtl="0">
              <a:spcBef>
                <a:spcPts val="0"/>
              </a:spcBef>
              <a:spcAft>
                <a:spcPts val="0"/>
              </a:spcAft>
              <a:buSzPct val="100000"/>
              <a:buChar char="●"/>
            </a:pPr>
            <a:r>
              <a:rPr lang="en"/>
              <a:t>Dig deeper during Networking or Cadre?</a:t>
            </a:r>
            <a:endParaRPr/>
          </a:p>
          <a:p>
            <a:pPr marL="457200" lvl="0" indent="-388620" algn="l" rtl="0">
              <a:spcBef>
                <a:spcPts val="0"/>
              </a:spcBef>
              <a:spcAft>
                <a:spcPts val="0"/>
              </a:spcAft>
              <a:buSzPct val="100000"/>
              <a:buChar char="●"/>
            </a:pPr>
            <a:r>
              <a:rPr lang="en"/>
              <a:t>Explore on your own?</a:t>
            </a:r>
            <a:endParaRPr/>
          </a:p>
          <a:p>
            <a:pPr marL="457200" lvl="0" indent="-388620" algn="l" rtl="0">
              <a:spcBef>
                <a:spcPts val="0"/>
              </a:spcBef>
              <a:spcAft>
                <a:spcPts val="0"/>
              </a:spcAft>
              <a:buSzPct val="100000"/>
              <a:buChar char="●"/>
            </a:pPr>
            <a:r>
              <a:rPr lang="en"/>
              <a:t>Other ideas?</a:t>
            </a:r>
            <a:endParaRPr/>
          </a:p>
          <a:p>
            <a:pPr marL="0" lvl="0" indent="0" algn="l" rtl="0">
              <a:spcBef>
                <a:spcPts val="0"/>
              </a:spcBef>
              <a:spcAft>
                <a:spcPts val="0"/>
              </a:spcAft>
              <a:buNone/>
            </a:pPr>
            <a:endParaRPr/>
          </a:p>
        </p:txBody>
      </p:sp>
      <p:pic>
        <p:nvPicPr>
          <p:cNvPr id="408" name="Google Shape;408;p44"/>
          <p:cNvPicPr preferRelativeResize="0"/>
          <p:nvPr/>
        </p:nvPicPr>
        <p:blipFill>
          <a:blip r:embed="rId3">
            <a:alphaModFix/>
          </a:blip>
          <a:stretch>
            <a:fillRect/>
          </a:stretch>
        </p:blipFill>
        <p:spPr>
          <a:xfrm>
            <a:off x="3873175" y="214824"/>
            <a:ext cx="5099802" cy="2706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412"/>
        <p:cNvGrpSpPr/>
        <p:nvPr/>
      </p:nvGrpSpPr>
      <p:grpSpPr>
        <a:xfrm>
          <a:off x="0" y="0"/>
          <a:ext cx="0" cy="0"/>
          <a:chOff x="0" y="0"/>
          <a:chExt cx="0" cy="0"/>
        </a:xfrm>
      </p:grpSpPr>
      <p:sp>
        <p:nvSpPr>
          <p:cNvPr id="413" name="Google Shape;413;p45"/>
          <p:cNvSpPr txBox="1">
            <a:spLocks noGrp="1"/>
          </p:cNvSpPr>
          <p:nvPr>
            <p:ph type="title"/>
          </p:nvPr>
        </p:nvSpPr>
        <p:spPr>
          <a:xfrm>
            <a:off x="265500" y="2093250"/>
            <a:ext cx="4306500" cy="1482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Professional Learning &amp; Coaching Resources - Part 1</a:t>
            </a:r>
            <a:endParaRPr/>
          </a:p>
        </p:txBody>
      </p:sp>
      <p:sp>
        <p:nvSpPr>
          <p:cNvPr id="414" name="Google Shape;414;p45"/>
          <p:cNvSpPr txBox="1">
            <a:spLocks noGrp="1"/>
          </p:cNvSpPr>
          <p:nvPr>
            <p:ph type="subTitle" idx="1"/>
          </p:nvPr>
        </p:nvSpPr>
        <p:spPr>
          <a:xfrm>
            <a:off x="265500" y="373060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Fall 2022 Recap</a:t>
            </a:r>
            <a:endParaRPr/>
          </a:p>
        </p:txBody>
      </p:sp>
      <p:sp>
        <p:nvSpPr>
          <p:cNvPr id="415" name="Google Shape;415;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416" name="Google Shape;416;p45"/>
          <p:cNvPicPr preferRelativeResize="0"/>
          <p:nvPr/>
        </p:nvPicPr>
        <p:blipFill>
          <a:blip r:embed="rId3">
            <a:alphaModFix/>
          </a:blip>
          <a:stretch>
            <a:fillRect/>
          </a:stretch>
        </p:blipFill>
        <p:spPr>
          <a:xfrm>
            <a:off x="4939500" y="2414175"/>
            <a:ext cx="3837000" cy="20051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October Cadre Meeting - Reminder </a:t>
            </a:r>
            <a:endParaRPr/>
          </a:p>
        </p:txBody>
      </p:sp>
      <p:sp>
        <p:nvSpPr>
          <p:cNvPr id="422" name="Google Shape;422;p46"/>
          <p:cNvSpPr txBox="1">
            <a:spLocks noGrp="1"/>
          </p:cNvSpPr>
          <p:nvPr>
            <p:ph type="body" idx="1"/>
          </p:nvPr>
        </p:nvSpPr>
        <p:spPr>
          <a:xfrm>
            <a:off x="311700" y="1152475"/>
            <a:ext cx="5355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600" b="1">
                <a:solidFill>
                  <a:srgbClr val="0000FF"/>
                </a:solidFill>
                <a:highlight>
                  <a:srgbClr val="FFFFFF"/>
                </a:highlight>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Strategies for De-escalating Student Behavior in the Classroom:</a:t>
            </a:r>
            <a:r>
              <a:rPr lang="en" sz="1600">
                <a:solidFill>
                  <a:srgbClr val="3E4042"/>
                </a:solidFill>
                <a:highlight>
                  <a:srgbClr val="FFFFFF"/>
                </a:highlight>
              </a:rPr>
              <a:t> This 2022 practice brief provides practical, research-based strategies educators can use to de-escalate challenging student behavior in the classroom. Despite the development of supportive, safe, and predictable school environments, students may, at times, become agitated, and their behavior may escalate to unsafe levels. With some advance planning, educators can reduce reliance on reactive strategies, such as punitive or exclusionary practices (e.g., restraint, seclusion, suspension, expulsion) in favor of safer, more instructive, and inclusive approaches.</a:t>
            </a:r>
            <a:endParaRPr/>
          </a:p>
        </p:txBody>
      </p:sp>
      <p:sp>
        <p:nvSpPr>
          <p:cNvPr id="423" name="Google Shape;423;p46"/>
          <p:cNvSpPr txBox="1"/>
          <p:nvPr/>
        </p:nvSpPr>
        <p:spPr>
          <a:xfrm>
            <a:off x="6109350" y="1152475"/>
            <a:ext cx="2781300" cy="31707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Open Sans"/>
                <a:ea typeface="Open Sans"/>
                <a:cs typeface="Open Sans"/>
                <a:sym typeface="Open Sans"/>
              </a:rPr>
              <a:t>"Whether working with students who experience low level or more intense behaviors, this practice brief can be a resource </a:t>
            </a:r>
            <a:r>
              <a:rPr lang="en" sz="1800" b="1">
                <a:solidFill>
                  <a:srgbClr val="EF6C00"/>
                </a:solidFill>
                <a:latin typeface="Open Sans"/>
                <a:ea typeface="Open Sans"/>
                <a:cs typeface="Open Sans"/>
                <a:sym typeface="Open Sans"/>
              </a:rPr>
              <a:t>to help teachers feel better equipped</a:t>
            </a:r>
            <a:r>
              <a:rPr lang="en" sz="1800">
                <a:latin typeface="Open Sans"/>
                <a:ea typeface="Open Sans"/>
                <a:cs typeface="Open Sans"/>
                <a:sym typeface="Open Sans"/>
              </a:rPr>
              <a:t> to work through the de-escalation process.”</a:t>
            </a:r>
            <a:endParaRPr sz="1800">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3 Networking</a:t>
            </a:r>
            <a:endParaRPr/>
          </a:p>
        </p:txBody>
      </p:sp>
      <p:sp>
        <p:nvSpPr>
          <p:cNvPr id="429" name="Google Shape;429;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500">
                <a:solidFill>
                  <a:srgbClr val="242424"/>
                </a:solidFill>
                <a:highlight>
                  <a:schemeClr val="lt1"/>
                </a:highlight>
              </a:rPr>
              <a:t>For: MTSS Coaches, Tier 3 FBA/BIP facilitators and team members, &amp; interested educators and leaders.</a:t>
            </a:r>
            <a:endParaRPr sz="1500">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242424"/>
              </a:solidFill>
              <a:highlight>
                <a:schemeClr val="lt1"/>
              </a:highlight>
            </a:endParaRPr>
          </a:p>
          <a:p>
            <a:pPr marL="0" lvl="0" indent="0" algn="l" rtl="0">
              <a:lnSpc>
                <a:spcPct val="100000"/>
              </a:lnSpc>
              <a:spcBef>
                <a:spcPts val="0"/>
              </a:spcBef>
              <a:spcAft>
                <a:spcPts val="0"/>
              </a:spcAft>
              <a:buNone/>
            </a:pPr>
            <a:r>
              <a:rPr lang="en" sz="1500">
                <a:solidFill>
                  <a:srgbClr val="242424"/>
                </a:solidFill>
                <a:highlight>
                  <a:schemeClr val="lt1"/>
                </a:highlight>
              </a:rPr>
              <a:t>Time: 9:00-10:30</a:t>
            </a:r>
            <a:endParaRPr sz="1500">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242424"/>
              </a:solidFill>
              <a:highlight>
                <a:schemeClr val="lt1"/>
              </a:highlight>
            </a:endParaRPr>
          </a:p>
          <a:p>
            <a:pPr marL="0" lvl="0" indent="0" algn="l" rtl="0">
              <a:lnSpc>
                <a:spcPct val="100000"/>
              </a:lnSpc>
              <a:spcBef>
                <a:spcPts val="0"/>
              </a:spcBef>
              <a:spcAft>
                <a:spcPts val="0"/>
              </a:spcAft>
              <a:buNone/>
            </a:pPr>
            <a:r>
              <a:rPr lang="en" sz="1500" b="1">
                <a:solidFill>
                  <a:srgbClr val="242424"/>
                </a:solidFill>
                <a:highlight>
                  <a:schemeClr val="lt1"/>
                </a:highlight>
              </a:rPr>
              <a:t>Network Session #1- 11/15/2022 </a:t>
            </a:r>
            <a:endParaRPr sz="1500" b="1">
              <a:solidFill>
                <a:srgbClr val="242424"/>
              </a:solidFill>
              <a:highlight>
                <a:schemeClr val="lt1"/>
              </a:highlight>
            </a:endParaRPr>
          </a:p>
          <a:p>
            <a:pPr marL="0" lvl="0" indent="0" algn="l" rtl="0">
              <a:lnSpc>
                <a:spcPct val="100000"/>
              </a:lnSpc>
              <a:spcBef>
                <a:spcPts val="0"/>
              </a:spcBef>
              <a:spcAft>
                <a:spcPts val="0"/>
              </a:spcAft>
              <a:buNone/>
            </a:pPr>
            <a:r>
              <a:rPr lang="en" sz="1500" i="1">
                <a:solidFill>
                  <a:srgbClr val="242424"/>
                </a:solidFill>
                <a:highlight>
                  <a:schemeClr val="lt1"/>
                </a:highlight>
              </a:rPr>
              <a:t>Mapping out a Continuum of Function-Based Tier 3 Practices</a:t>
            </a:r>
            <a:endParaRPr sz="1500" i="1">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242424"/>
              </a:solidFill>
              <a:highlight>
                <a:schemeClr val="lt1"/>
              </a:highlight>
            </a:endParaRPr>
          </a:p>
          <a:p>
            <a:pPr marL="0" lvl="0" indent="0" algn="l" rtl="0">
              <a:lnSpc>
                <a:spcPct val="100000"/>
              </a:lnSpc>
              <a:spcBef>
                <a:spcPts val="0"/>
              </a:spcBef>
              <a:spcAft>
                <a:spcPts val="0"/>
              </a:spcAft>
              <a:buNone/>
            </a:pPr>
            <a:r>
              <a:rPr lang="en" sz="1500" b="1">
                <a:solidFill>
                  <a:srgbClr val="242424"/>
                </a:solidFill>
                <a:highlight>
                  <a:schemeClr val="lt1"/>
                </a:highlight>
              </a:rPr>
              <a:t>Network Session #2 - 1/17/2023</a:t>
            </a:r>
            <a:endParaRPr sz="1500" i="1">
              <a:solidFill>
                <a:srgbClr val="242424"/>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 sz="1500" i="1">
                <a:solidFill>
                  <a:srgbClr val="242424"/>
                </a:solidFill>
                <a:highlight>
                  <a:schemeClr val="lt1"/>
                </a:highlight>
              </a:rPr>
              <a:t>T3 Data-Based Decision Making at the Systems and Student-Level</a:t>
            </a:r>
            <a:endParaRPr sz="1500" i="1">
              <a:solidFill>
                <a:srgbClr val="242424"/>
              </a:solidFill>
              <a:highlight>
                <a:schemeClr val="lt1"/>
              </a:highlight>
            </a:endParaRPr>
          </a:p>
          <a:p>
            <a:pPr marL="0" lvl="0" indent="0" algn="l" rtl="0">
              <a:lnSpc>
                <a:spcPct val="100000"/>
              </a:lnSpc>
              <a:spcBef>
                <a:spcPts val="0"/>
              </a:spcBef>
              <a:spcAft>
                <a:spcPts val="0"/>
              </a:spcAft>
              <a:buNone/>
            </a:pPr>
            <a:endParaRPr sz="1500" i="1">
              <a:solidFill>
                <a:srgbClr val="242424"/>
              </a:solidFill>
              <a:highlight>
                <a:schemeClr val="lt1"/>
              </a:highlight>
            </a:endParaRPr>
          </a:p>
          <a:p>
            <a:pPr marL="0" lvl="0" indent="0" algn="l" rtl="0">
              <a:lnSpc>
                <a:spcPct val="100000"/>
              </a:lnSpc>
              <a:spcBef>
                <a:spcPts val="0"/>
              </a:spcBef>
              <a:spcAft>
                <a:spcPts val="0"/>
              </a:spcAft>
              <a:buNone/>
            </a:pPr>
            <a:r>
              <a:rPr lang="en" sz="1500" b="1">
                <a:solidFill>
                  <a:srgbClr val="242424"/>
                </a:solidFill>
                <a:highlight>
                  <a:schemeClr val="lt1"/>
                </a:highlight>
              </a:rPr>
              <a:t>Network Session #3 - 3/21/2023</a:t>
            </a:r>
            <a:endParaRPr sz="1500" b="1">
              <a:solidFill>
                <a:srgbClr val="242424"/>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 sz="1500" i="1">
                <a:solidFill>
                  <a:srgbClr val="242424"/>
                </a:solidFill>
                <a:highlight>
                  <a:schemeClr val="lt1"/>
                </a:highlight>
              </a:rPr>
              <a:t>Supporting Students with Autism Spectrum Disorders through Positive Behavioral Interventions in the General Education Classroom </a:t>
            </a:r>
            <a:endParaRPr/>
          </a:p>
        </p:txBody>
      </p:sp>
      <p:pic>
        <p:nvPicPr>
          <p:cNvPr id="430" name="Google Shape;430;p47"/>
          <p:cNvPicPr preferRelativeResize="0"/>
          <p:nvPr/>
        </p:nvPicPr>
        <p:blipFill>
          <a:blip r:embed="rId3">
            <a:alphaModFix/>
          </a:blip>
          <a:stretch>
            <a:fillRect/>
          </a:stretch>
        </p:blipFill>
        <p:spPr>
          <a:xfrm>
            <a:off x="3399450" y="1972425"/>
            <a:ext cx="411876" cy="4711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Tier 3 Networking - Session 1 Key Topics</a:t>
            </a:r>
            <a:endParaRPr/>
          </a:p>
        </p:txBody>
      </p:sp>
      <p:sp>
        <p:nvSpPr>
          <p:cNvPr id="436" name="Google Shape;436;p48"/>
          <p:cNvSpPr txBox="1">
            <a:spLocks noGrp="1"/>
          </p:cNvSpPr>
          <p:nvPr>
            <p:ph type="body" idx="1"/>
          </p:nvPr>
        </p:nvSpPr>
        <p:spPr>
          <a:xfrm>
            <a:off x="245550" y="1160525"/>
            <a:ext cx="8652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Tier 3 practice foundations</a:t>
            </a:r>
            <a:br>
              <a:rPr lang="en"/>
            </a:br>
            <a:endParaRPr/>
          </a:p>
          <a:p>
            <a:pPr marL="457200" lvl="0" indent="-342900" algn="l" rtl="0">
              <a:spcBef>
                <a:spcPts val="0"/>
              </a:spcBef>
              <a:spcAft>
                <a:spcPts val="0"/>
              </a:spcAft>
              <a:buSzPts val="1800"/>
              <a:buChar char="●"/>
            </a:pPr>
            <a:r>
              <a:rPr lang="en"/>
              <a:t>3 conversation starters for building a continuum of tier 3 supports</a:t>
            </a:r>
            <a:endParaRPr/>
          </a:p>
          <a:p>
            <a:pPr marL="914400" lvl="1" indent="-317500" algn="l" rtl="0">
              <a:spcBef>
                <a:spcPts val="0"/>
              </a:spcBef>
              <a:spcAft>
                <a:spcPts val="0"/>
              </a:spcAft>
              <a:buSzPts val="1400"/>
              <a:buChar char="○"/>
            </a:pPr>
            <a:r>
              <a:rPr lang="en"/>
              <a:t>Avoid a one size fits all approach</a:t>
            </a:r>
            <a:endParaRPr/>
          </a:p>
          <a:p>
            <a:pPr marL="1371600" lvl="2" indent="-317500" algn="l" rtl="0">
              <a:spcBef>
                <a:spcPts val="0"/>
              </a:spcBef>
              <a:spcAft>
                <a:spcPts val="0"/>
              </a:spcAft>
              <a:buSzPts val="1400"/>
              <a:buChar char="■"/>
            </a:pPr>
            <a:r>
              <a:rPr lang="en"/>
              <a:t>See:  </a:t>
            </a:r>
            <a:r>
              <a:rPr lang="en" u="sng">
                <a:solidFill>
                  <a:schemeClr val="hlink"/>
                </a:solidFill>
                <a:hlinkClick r:id="rId3"/>
              </a:rPr>
              <a:t>Determining Intensity of FBA/BIP Process Handout</a:t>
            </a:r>
            <a:endParaRPr/>
          </a:p>
          <a:p>
            <a:pPr marL="914400" lvl="1" indent="-317500" algn="l" rtl="0">
              <a:spcBef>
                <a:spcPts val="0"/>
              </a:spcBef>
              <a:spcAft>
                <a:spcPts val="0"/>
              </a:spcAft>
              <a:buSzPts val="1400"/>
              <a:buChar char="○"/>
            </a:pPr>
            <a:r>
              <a:rPr lang="en"/>
              <a:t>Address the classroom</a:t>
            </a:r>
            <a:endParaRPr/>
          </a:p>
          <a:p>
            <a:pPr marL="914400" lvl="1" indent="-317500" algn="l" rtl="0">
              <a:spcBef>
                <a:spcPts val="0"/>
              </a:spcBef>
              <a:spcAft>
                <a:spcPts val="0"/>
              </a:spcAft>
              <a:buSzPts val="1400"/>
              <a:buChar char="○"/>
            </a:pPr>
            <a:r>
              <a:rPr lang="en"/>
              <a:t>Use an integrated approach (when it makes sense)</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Check out resources from this event at: </a:t>
            </a:r>
            <a:r>
              <a:rPr lang="en">
                <a:highlight>
                  <a:srgbClr val="FFF2CC"/>
                </a:highlight>
              </a:rPr>
              <a:t>www.delawarepbs.org/tier-3-networking/</a:t>
            </a:r>
            <a:endParaRPr>
              <a:highlight>
                <a:srgbClr val="FFF2CC"/>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body" idx="1"/>
          </p:nvPr>
        </p:nvSpPr>
        <p:spPr>
          <a:xfrm>
            <a:off x="1035050" y="1334975"/>
            <a:ext cx="7150500" cy="227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r>
              <a:rPr lang="en" sz="1800"/>
              <a:t>The DE-PBS Project serves as a technical assistance center for the Delaware DOE to actualize the vision to create safe and caring learning environments  that promote the social-emotional and academic development of all children.  </a:t>
            </a:r>
            <a:endParaRPr/>
          </a:p>
          <a:p>
            <a:pPr marL="0" lvl="0" indent="0" algn="ctr" rtl="0">
              <a:lnSpc>
                <a:spcPct val="90000"/>
              </a:lnSpc>
              <a:spcBef>
                <a:spcPts val="800"/>
              </a:spcBef>
              <a:spcAft>
                <a:spcPts val="0"/>
              </a:spcAft>
              <a:buClr>
                <a:schemeClr val="dk1"/>
              </a:buClr>
              <a:buSzPts val="1800"/>
              <a:buNone/>
            </a:pPr>
            <a:r>
              <a:rPr lang="en" sz="1800"/>
              <a:t>The statewide initiative is designed to build the knowledge and skills of Delaware educators in the concepts and evidence-based practices of Positive Behavior Support (PBS) as a Multi-tiered System of Support (MTSS).</a:t>
            </a:r>
            <a:endParaRPr/>
          </a:p>
        </p:txBody>
      </p:sp>
      <p:pic>
        <p:nvPicPr>
          <p:cNvPr id="162" name="Google Shape;162;p30"/>
          <p:cNvPicPr preferRelativeResize="0"/>
          <p:nvPr/>
        </p:nvPicPr>
        <p:blipFill rotWithShape="1">
          <a:blip r:embed="rId3">
            <a:alphaModFix/>
          </a:blip>
          <a:srcRect l="83870" t="11601" r="1490" b="50706"/>
          <a:stretch/>
        </p:blipFill>
        <p:spPr>
          <a:xfrm>
            <a:off x="3714751" y="205979"/>
            <a:ext cx="1460744" cy="1057781"/>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163" name="Google Shape;163;p30" descr="CDS-UD_logo_rgb.jpg.jpg"/>
          <p:cNvPicPr preferRelativeResize="0"/>
          <p:nvPr/>
        </p:nvPicPr>
        <p:blipFill rotWithShape="1">
          <a:blip r:embed="rId4">
            <a:alphaModFix/>
          </a:blip>
          <a:srcRect/>
          <a:stretch/>
        </p:blipFill>
        <p:spPr>
          <a:xfrm>
            <a:off x="4572000" y="4085802"/>
            <a:ext cx="2514600" cy="685800"/>
          </a:xfrm>
          <a:prstGeom prst="rect">
            <a:avLst/>
          </a:prstGeom>
          <a:noFill/>
          <a:ln>
            <a:noFill/>
          </a:ln>
        </p:spPr>
      </p:pic>
      <p:pic>
        <p:nvPicPr>
          <p:cNvPr id="164" name="Google Shape;164;p30"/>
          <p:cNvPicPr preferRelativeResize="0"/>
          <p:nvPr/>
        </p:nvPicPr>
        <p:blipFill>
          <a:blip r:embed="rId5">
            <a:alphaModFix/>
          </a:blip>
          <a:stretch>
            <a:fillRect/>
          </a:stretch>
        </p:blipFill>
        <p:spPr>
          <a:xfrm>
            <a:off x="2271222" y="3819022"/>
            <a:ext cx="1402600" cy="1219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MTSS-SEB Coaches Networking - 11/17/2022</a:t>
            </a:r>
            <a:endParaRPr/>
          </a:p>
        </p:txBody>
      </p:sp>
      <p:sp>
        <p:nvSpPr>
          <p:cNvPr id="442" name="Google Shape;442;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E4042"/>
                </a:solidFill>
                <a:highlight>
                  <a:srgbClr val="FFFFFF"/>
                </a:highlight>
              </a:rPr>
              <a:t>Center on PBIS — </a:t>
            </a:r>
            <a:r>
              <a:rPr lang="en" b="1">
                <a:solidFill>
                  <a:srgbClr val="0000FF"/>
                </a:solidFill>
                <a:highlight>
                  <a:srgbClr val="FFFFFF"/>
                </a:highlight>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Supporting and Responding to Students’ Social, Emotional, and Behavioral Needs: Evidence-Based Practices for Educators</a:t>
            </a:r>
            <a:r>
              <a:rPr lang="en">
                <a:solidFill>
                  <a:srgbClr val="3E4042"/>
                </a:solidFill>
                <a:highlight>
                  <a:srgbClr val="FFFFFF"/>
                </a:highlight>
              </a:rPr>
              <a:t> –This Center on PBIS practice guide summarizes evidence-based, positive, and proactive practices that support and respond to students’ social, emotional, and behavioral (SEB) needs in classrooms and similar teaching and learning environments (e.g., small-group activity). </a:t>
            </a:r>
            <a:endParaRPr>
              <a:solidFill>
                <a:srgbClr val="3E4042"/>
              </a:solidFill>
              <a:highlight>
                <a:srgbClr val="FFFFFF"/>
              </a:highlight>
            </a:endParaRPr>
          </a:p>
          <a:p>
            <a:pPr marL="0" lvl="0" indent="0" algn="l" rtl="0">
              <a:spcBef>
                <a:spcPts val="1200"/>
              </a:spcBef>
              <a:spcAft>
                <a:spcPts val="1200"/>
              </a:spcAft>
              <a:buNone/>
            </a:pPr>
            <a:r>
              <a:rPr lang="en">
                <a:solidFill>
                  <a:schemeClr val="dk1"/>
                </a:solidFill>
                <a:highlight>
                  <a:srgbClr val="FFFFFF"/>
                </a:highlight>
              </a:rPr>
              <a:t>DE-PBS </a:t>
            </a:r>
            <a:r>
              <a:rPr lang="en" b="1">
                <a:solidFill>
                  <a:srgbClr val="BA2913"/>
                </a:solidFill>
                <a:highlight>
                  <a:srgbClr val="FFFFFF"/>
                </a:highlight>
              </a:rPr>
              <a:t>Update</a:t>
            </a:r>
            <a:r>
              <a:rPr lang="en">
                <a:solidFill>
                  <a:schemeClr val="dk1"/>
                </a:solidFill>
                <a:highlight>
                  <a:srgbClr val="FFFFFF"/>
                </a:highlight>
              </a:rPr>
              <a:t>: </a:t>
            </a:r>
            <a:r>
              <a:rPr lang="en" b="1" u="sng">
                <a:solidFill>
                  <a:srgbClr val="0000FF"/>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Supporting and Responding to Students' SEB Needs-- Self-assessment data entry template</a:t>
            </a:r>
            <a:r>
              <a:rPr lang="en">
                <a:solidFill>
                  <a:schemeClr val="dk1"/>
                </a:solidFill>
                <a:highlight>
                  <a:srgbClr val="FFFFFF"/>
                </a:highlight>
              </a:rPr>
              <a:t>. Excel tool template to track status and priority data for implementation of school practices in supporting and responding to students' social, emotional, and behavioral needs. </a:t>
            </a:r>
            <a:endParaRPr>
              <a:solidFill>
                <a:srgbClr val="3E4042"/>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0"/>
          <p:cNvSpPr txBox="1">
            <a:spLocks noGrp="1"/>
          </p:cNvSpPr>
          <p:nvPr>
            <p:ph type="title"/>
          </p:nvPr>
        </p:nvSpPr>
        <p:spPr>
          <a:xfrm>
            <a:off x="311700" y="381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2 Networking Series</a:t>
            </a:r>
            <a:endParaRPr/>
          </a:p>
        </p:txBody>
      </p:sp>
      <p:sp>
        <p:nvSpPr>
          <p:cNvPr id="448" name="Google Shape;448;p50"/>
          <p:cNvSpPr txBox="1">
            <a:spLocks noGrp="1"/>
          </p:cNvSpPr>
          <p:nvPr>
            <p:ph type="body" idx="1"/>
          </p:nvPr>
        </p:nvSpPr>
        <p:spPr>
          <a:xfrm>
            <a:off x="698550" y="1166000"/>
            <a:ext cx="78288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b="1">
                <a:solidFill>
                  <a:srgbClr val="242424"/>
                </a:solidFill>
                <a:highlight>
                  <a:srgbClr val="FFFFFF"/>
                </a:highlight>
              </a:rPr>
              <a:t>For:</a:t>
            </a:r>
            <a:r>
              <a:rPr lang="en" sz="1700">
                <a:solidFill>
                  <a:srgbClr val="242424"/>
                </a:solidFill>
                <a:highlight>
                  <a:srgbClr val="FFFFFF"/>
                </a:highlight>
              </a:rPr>
              <a:t> MTSS Coaches, Tier 2 team leaders and members, &amp; interested educators &amp; leaders.</a:t>
            </a:r>
            <a:endParaRPr sz="1700">
              <a:solidFill>
                <a:srgbClr val="242424"/>
              </a:solidFill>
              <a:highlight>
                <a:srgbClr val="FFFFFF"/>
              </a:highlight>
            </a:endParaRPr>
          </a:p>
          <a:p>
            <a:pPr marL="0" lvl="0" indent="0" algn="l" rtl="0">
              <a:lnSpc>
                <a:spcPct val="100000"/>
              </a:lnSpc>
              <a:spcBef>
                <a:spcPts val="0"/>
              </a:spcBef>
              <a:spcAft>
                <a:spcPts val="0"/>
              </a:spcAft>
              <a:buNone/>
            </a:pPr>
            <a:r>
              <a:rPr lang="en" sz="1700" b="1">
                <a:solidFill>
                  <a:srgbClr val="242424"/>
                </a:solidFill>
                <a:highlight>
                  <a:srgbClr val="FFFFFF"/>
                </a:highlight>
              </a:rPr>
              <a:t>When:</a:t>
            </a:r>
            <a:r>
              <a:rPr lang="en" sz="1700">
                <a:solidFill>
                  <a:srgbClr val="242424"/>
                </a:solidFill>
                <a:highlight>
                  <a:srgbClr val="FFFFFF"/>
                </a:highlight>
              </a:rPr>
              <a:t> Tuesdays afterschool 3:00-4:30 pm</a:t>
            </a:r>
            <a:endParaRPr sz="1700">
              <a:solidFill>
                <a:srgbClr val="242424"/>
              </a:solidFill>
              <a:highlight>
                <a:srgbClr val="FFFFFF"/>
              </a:highlight>
            </a:endParaRPr>
          </a:p>
          <a:p>
            <a:pPr marL="0" lvl="0" indent="0" algn="l" rtl="0">
              <a:lnSpc>
                <a:spcPct val="100000"/>
              </a:lnSpc>
              <a:spcBef>
                <a:spcPts val="0"/>
              </a:spcBef>
              <a:spcAft>
                <a:spcPts val="0"/>
              </a:spcAft>
              <a:buNone/>
            </a:pPr>
            <a:endParaRPr sz="1700">
              <a:solidFill>
                <a:srgbClr val="242424"/>
              </a:solidFill>
              <a:highlight>
                <a:srgbClr val="FFFFFF"/>
              </a:highlight>
            </a:endParaRPr>
          </a:p>
          <a:p>
            <a:pPr marL="0" lvl="0" indent="0" algn="l" rtl="0">
              <a:lnSpc>
                <a:spcPct val="100000"/>
              </a:lnSpc>
              <a:spcBef>
                <a:spcPts val="0"/>
              </a:spcBef>
              <a:spcAft>
                <a:spcPts val="0"/>
              </a:spcAft>
              <a:buNone/>
            </a:pPr>
            <a:r>
              <a:rPr lang="en" sz="1700" b="1">
                <a:solidFill>
                  <a:srgbClr val="242424"/>
                </a:solidFill>
                <a:highlight>
                  <a:srgbClr val="FFFFFF"/>
                </a:highlight>
              </a:rPr>
              <a:t>Network Session #1- Dec. 13</a:t>
            </a:r>
            <a:endParaRPr sz="1700" b="1">
              <a:solidFill>
                <a:srgbClr val="242424"/>
              </a:solidFill>
              <a:highlight>
                <a:srgbClr val="FFFFFF"/>
              </a:highlight>
            </a:endParaRPr>
          </a:p>
          <a:p>
            <a:pPr marL="0" lvl="0" indent="0" algn="l" rtl="0">
              <a:lnSpc>
                <a:spcPct val="100000"/>
              </a:lnSpc>
              <a:spcBef>
                <a:spcPts val="0"/>
              </a:spcBef>
              <a:spcAft>
                <a:spcPts val="0"/>
              </a:spcAft>
              <a:buNone/>
            </a:pPr>
            <a:r>
              <a:rPr lang="en" sz="1700" i="1">
                <a:solidFill>
                  <a:srgbClr val="242424"/>
                </a:solidFill>
                <a:highlight>
                  <a:srgbClr val="FFFFFF"/>
                </a:highlight>
              </a:rPr>
              <a:t>Mapping your Tier 2 Staff and Interventions to Ensure Strong MTSS Systems and Positive Student Outcomes at the Targeted Level</a:t>
            </a:r>
            <a:endParaRPr sz="1700" i="1">
              <a:solidFill>
                <a:srgbClr val="242424"/>
              </a:solidFill>
              <a:highlight>
                <a:srgbClr val="FFFFFF"/>
              </a:highlight>
            </a:endParaRPr>
          </a:p>
          <a:p>
            <a:pPr marL="0" lvl="0" indent="0" algn="l" rtl="0">
              <a:lnSpc>
                <a:spcPct val="100000"/>
              </a:lnSpc>
              <a:spcBef>
                <a:spcPts val="0"/>
              </a:spcBef>
              <a:spcAft>
                <a:spcPts val="0"/>
              </a:spcAft>
              <a:buNone/>
            </a:pPr>
            <a:endParaRPr sz="1700">
              <a:solidFill>
                <a:srgbClr val="242424"/>
              </a:solidFill>
              <a:highlight>
                <a:srgbClr val="FFFFFF"/>
              </a:highlight>
            </a:endParaRPr>
          </a:p>
          <a:p>
            <a:pPr marL="0" lvl="0" indent="0" algn="l" rtl="0">
              <a:lnSpc>
                <a:spcPct val="100000"/>
              </a:lnSpc>
              <a:spcBef>
                <a:spcPts val="0"/>
              </a:spcBef>
              <a:spcAft>
                <a:spcPts val="0"/>
              </a:spcAft>
              <a:buNone/>
            </a:pPr>
            <a:r>
              <a:rPr lang="en" sz="1700" b="1">
                <a:solidFill>
                  <a:srgbClr val="242424"/>
                </a:solidFill>
                <a:highlight>
                  <a:srgbClr val="FFFFFF"/>
                </a:highlight>
              </a:rPr>
              <a:t>Network Session #2 - Feb. 21 </a:t>
            </a:r>
            <a:endParaRPr sz="1700" b="1">
              <a:solidFill>
                <a:srgbClr val="242424"/>
              </a:solidFill>
              <a:highlight>
                <a:srgbClr val="FFFFFF"/>
              </a:highlight>
            </a:endParaRPr>
          </a:p>
          <a:p>
            <a:pPr marL="0" lvl="0" indent="0" algn="l" rtl="0">
              <a:lnSpc>
                <a:spcPct val="100000"/>
              </a:lnSpc>
              <a:spcBef>
                <a:spcPts val="0"/>
              </a:spcBef>
              <a:spcAft>
                <a:spcPts val="0"/>
              </a:spcAft>
              <a:buNone/>
            </a:pPr>
            <a:r>
              <a:rPr lang="en" sz="1700" i="1">
                <a:solidFill>
                  <a:srgbClr val="000000"/>
                </a:solidFill>
                <a:highlight>
                  <a:srgbClr val="FFFFFF"/>
                </a:highlight>
              </a:rPr>
              <a:t>Including Critical Features for Success in Your Tier 2 interventions</a:t>
            </a:r>
            <a:endParaRPr sz="1700">
              <a:solidFill>
                <a:srgbClr val="242424"/>
              </a:solidFill>
              <a:highlight>
                <a:srgbClr val="FFFFFF"/>
              </a:highlight>
            </a:endParaRPr>
          </a:p>
          <a:p>
            <a:pPr marL="0" lvl="0" indent="0" algn="l" rtl="0">
              <a:lnSpc>
                <a:spcPct val="100000"/>
              </a:lnSpc>
              <a:spcBef>
                <a:spcPts val="0"/>
              </a:spcBef>
              <a:spcAft>
                <a:spcPts val="0"/>
              </a:spcAft>
              <a:buNone/>
            </a:pPr>
            <a:endParaRPr sz="1700">
              <a:solidFill>
                <a:srgbClr val="000000"/>
              </a:solidFill>
            </a:endParaRPr>
          </a:p>
          <a:p>
            <a:pPr marL="0" lvl="0" indent="0" algn="l" rtl="0">
              <a:lnSpc>
                <a:spcPct val="100000"/>
              </a:lnSpc>
              <a:spcBef>
                <a:spcPts val="0"/>
              </a:spcBef>
              <a:spcAft>
                <a:spcPts val="0"/>
              </a:spcAft>
              <a:buNone/>
            </a:pPr>
            <a:r>
              <a:rPr lang="en" sz="1700" b="1">
                <a:solidFill>
                  <a:srgbClr val="242424"/>
                </a:solidFill>
                <a:highlight>
                  <a:srgbClr val="FFFFFF"/>
                </a:highlight>
              </a:rPr>
              <a:t>Network Session #3 - Apr. 25</a:t>
            </a:r>
            <a:endParaRPr sz="1700" b="1">
              <a:solidFill>
                <a:srgbClr val="242424"/>
              </a:solidFill>
              <a:highlight>
                <a:srgbClr val="FFFFFF"/>
              </a:highlight>
            </a:endParaRPr>
          </a:p>
          <a:p>
            <a:pPr marL="0" lvl="0" indent="0" algn="l" rtl="0">
              <a:lnSpc>
                <a:spcPct val="100000"/>
              </a:lnSpc>
              <a:spcBef>
                <a:spcPts val="0"/>
              </a:spcBef>
              <a:spcAft>
                <a:spcPts val="0"/>
              </a:spcAft>
              <a:buNone/>
            </a:pPr>
            <a:r>
              <a:rPr lang="en" sz="1700" i="1">
                <a:solidFill>
                  <a:srgbClr val="000000"/>
                </a:solidFill>
                <a:highlight>
                  <a:srgbClr val="FFFFFF"/>
                </a:highlight>
              </a:rPr>
              <a:t>Data Tools to Gauge Student Progress and Performance at the Tier 2 level</a:t>
            </a:r>
            <a:endParaRPr sz="1700"/>
          </a:p>
        </p:txBody>
      </p:sp>
      <p:pic>
        <p:nvPicPr>
          <p:cNvPr id="449" name="Google Shape;449;p50"/>
          <p:cNvPicPr preferRelativeResize="0"/>
          <p:nvPr/>
        </p:nvPicPr>
        <p:blipFill>
          <a:blip r:embed="rId3">
            <a:alphaModFix/>
          </a:blip>
          <a:stretch>
            <a:fillRect/>
          </a:stretch>
        </p:blipFill>
        <p:spPr>
          <a:xfrm>
            <a:off x="3851825" y="2100625"/>
            <a:ext cx="591350" cy="471126"/>
          </a:xfrm>
          <a:prstGeom prst="rect">
            <a:avLst/>
          </a:prstGeom>
          <a:noFill/>
          <a:ln>
            <a:noFill/>
          </a:ln>
        </p:spPr>
      </p:pic>
      <p:pic>
        <p:nvPicPr>
          <p:cNvPr id="450" name="Google Shape;450;p50"/>
          <p:cNvPicPr preferRelativeResize="0"/>
          <p:nvPr/>
        </p:nvPicPr>
        <p:blipFill>
          <a:blip r:embed="rId4">
            <a:alphaModFix/>
          </a:blip>
          <a:stretch>
            <a:fillRect/>
          </a:stretch>
        </p:blipFill>
        <p:spPr>
          <a:xfrm>
            <a:off x="148489" y="0"/>
            <a:ext cx="87011"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311700" y="308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2 Networking - Session 1 Highlights</a:t>
            </a:r>
            <a:endParaRPr/>
          </a:p>
        </p:txBody>
      </p:sp>
      <p:sp>
        <p:nvSpPr>
          <p:cNvPr id="456" name="Google Shape;456;p51"/>
          <p:cNvSpPr txBox="1">
            <a:spLocks noGrp="1"/>
          </p:cNvSpPr>
          <p:nvPr>
            <p:ph type="body" idx="1"/>
          </p:nvPr>
        </p:nvSpPr>
        <p:spPr>
          <a:xfrm>
            <a:off x="747900" y="1023025"/>
            <a:ext cx="8084400" cy="44307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 sz="4600"/>
              <a:t>Materials @ Tier 2 Website - </a:t>
            </a:r>
            <a:r>
              <a:rPr lang="en" sz="4600" u="sng">
                <a:solidFill>
                  <a:srgbClr val="0000F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https://www.delawarepbs.org/forms-and-tools/tier-2-targeted-tools/</a:t>
            </a:r>
            <a:endParaRPr sz="4600">
              <a:solidFill>
                <a:srgbClr val="0000FF"/>
              </a:solidFill>
            </a:endParaRPr>
          </a:p>
          <a:p>
            <a:pPr marL="457200" lvl="0" indent="-345440" algn="l" rtl="0">
              <a:lnSpc>
                <a:spcPct val="150000"/>
              </a:lnSpc>
              <a:spcBef>
                <a:spcPts val="1200"/>
              </a:spcBef>
              <a:spcAft>
                <a:spcPts val="0"/>
              </a:spcAft>
              <a:buSzPct val="100000"/>
              <a:buChar char="●"/>
            </a:pPr>
            <a:r>
              <a:rPr lang="en" sz="4600"/>
              <a:t>Networking PPT </a:t>
            </a:r>
            <a:endParaRPr sz="4600"/>
          </a:p>
          <a:p>
            <a:pPr marL="457200" lvl="0" indent="-345440" algn="l" rtl="0">
              <a:lnSpc>
                <a:spcPct val="150000"/>
              </a:lnSpc>
              <a:spcBef>
                <a:spcPts val="0"/>
              </a:spcBef>
              <a:spcAft>
                <a:spcPts val="0"/>
              </a:spcAft>
              <a:buSzPct val="100000"/>
              <a:buChar char="●"/>
            </a:pPr>
            <a:r>
              <a:rPr lang="en" sz="4600"/>
              <a:t>Related assessment mapping tools</a:t>
            </a:r>
            <a:endParaRPr sz="4600"/>
          </a:p>
          <a:p>
            <a:pPr marL="914400" lvl="1" indent="-345440" algn="l" rtl="0">
              <a:lnSpc>
                <a:spcPct val="150000"/>
              </a:lnSpc>
              <a:spcBef>
                <a:spcPts val="0"/>
              </a:spcBef>
              <a:spcAft>
                <a:spcPts val="0"/>
              </a:spcAft>
              <a:buSzPct val="100000"/>
              <a:buChar char="○"/>
            </a:pPr>
            <a:r>
              <a:rPr lang="en" sz="4600"/>
              <a:t>Teaming and skills represented on related teams</a:t>
            </a:r>
            <a:endParaRPr sz="4600"/>
          </a:p>
          <a:p>
            <a:pPr marL="1371600" lvl="2" indent="-345439" algn="l" rtl="0">
              <a:lnSpc>
                <a:spcPct val="150000"/>
              </a:lnSpc>
              <a:spcBef>
                <a:spcPts val="0"/>
              </a:spcBef>
              <a:spcAft>
                <a:spcPts val="0"/>
              </a:spcAft>
              <a:buSzPct val="100000"/>
              <a:buChar char="■"/>
            </a:pPr>
            <a:r>
              <a:rPr lang="en" sz="4600"/>
              <a:t>System team membership (1 tool)</a:t>
            </a:r>
            <a:endParaRPr sz="4600"/>
          </a:p>
          <a:p>
            <a:pPr marL="1371600" lvl="2" indent="-345439" algn="l" rtl="0">
              <a:lnSpc>
                <a:spcPct val="150000"/>
              </a:lnSpc>
              <a:spcBef>
                <a:spcPts val="0"/>
              </a:spcBef>
              <a:spcAft>
                <a:spcPts val="0"/>
              </a:spcAft>
              <a:buSzPct val="100000"/>
              <a:buChar char="■"/>
            </a:pPr>
            <a:r>
              <a:rPr lang="en" sz="4600"/>
              <a:t>Tier 2 Intervention level staffing (2 tools)</a:t>
            </a:r>
            <a:endParaRPr sz="4600"/>
          </a:p>
          <a:p>
            <a:pPr marL="914400" lvl="1" indent="-345440" algn="l" rtl="0">
              <a:lnSpc>
                <a:spcPct val="150000"/>
              </a:lnSpc>
              <a:spcBef>
                <a:spcPts val="0"/>
              </a:spcBef>
              <a:spcAft>
                <a:spcPts val="0"/>
              </a:spcAft>
              <a:buSzPct val="100000"/>
              <a:buChar char="○"/>
            </a:pPr>
            <a:r>
              <a:rPr lang="en" sz="4600"/>
              <a:t>Interventions (1 tool)</a:t>
            </a:r>
            <a:endParaRPr sz="4600"/>
          </a:p>
          <a:p>
            <a:pPr marL="457200" lvl="0" indent="-345440" algn="l" rtl="0">
              <a:lnSpc>
                <a:spcPct val="150000"/>
              </a:lnSpc>
              <a:spcBef>
                <a:spcPts val="0"/>
              </a:spcBef>
              <a:spcAft>
                <a:spcPts val="0"/>
              </a:spcAft>
              <a:buSzPct val="100000"/>
              <a:buChar char="●"/>
            </a:pPr>
            <a:r>
              <a:rPr lang="en" sz="4600"/>
              <a:t>Check-In/Check-Out Resources Reminder</a:t>
            </a:r>
            <a:endParaRPr sz="4600"/>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457" name="Google Shape;457;p51"/>
          <p:cNvPicPr preferRelativeResize="0"/>
          <p:nvPr/>
        </p:nvPicPr>
        <p:blipFill>
          <a:blip r:embed="rId4">
            <a:alphaModFix/>
          </a:blip>
          <a:stretch>
            <a:fillRect/>
          </a:stretch>
        </p:blipFill>
        <p:spPr>
          <a:xfrm>
            <a:off x="148489" y="0"/>
            <a:ext cx="87011" cy="5143500"/>
          </a:xfrm>
          <a:prstGeom prst="rect">
            <a:avLst/>
          </a:prstGeom>
          <a:noFill/>
          <a:ln>
            <a:noFill/>
          </a:ln>
        </p:spPr>
      </p:pic>
      <p:pic>
        <p:nvPicPr>
          <p:cNvPr id="458" name="Google Shape;458;p51"/>
          <p:cNvPicPr preferRelativeResize="0"/>
          <p:nvPr/>
        </p:nvPicPr>
        <p:blipFill>
          <a:blip r:embed="rId5">
            <a:alphaModFix/>
          </a:blip>
          <a:stretch>
            <a:fillRect/>
          </a:stretch>
        </p:blipFill>
        <p:spPr>
          <a:xfrm>
            <a:off x="6540500" y="3911675"/>
            <a:ext cx="2291800" cy="967650"/>
          </a:xfrm>
          <a:prstGeom prst="rect">
            <a:avLst/>
          </a:prstGeom>
          <a:noFill/>
          <a:ln>
            <a:noFill/>
          </a:ln>
        </p:spPr>
      </p:pic>
      <p:pic>
        <p:nvPicPr>
          <p:cNvPr id="459" name="Google Shape;459;p51"/>
          <p:cNvPicPr preferRelativeResize="0"/>
          <p:nvPr/>
        </p:nvPicPr>
        <p:blipFill>
          <a:blip r:embed="rId6">
            <a:alphaModFix/>
          </a:blip>
          <a:stretch>
            <a:fillRect/>
          </a:stretch>
        </p:blipFill>
        <p:spPr>
          <a:xfrm>
            <a:off x="7353675" y="4218275"/>
            <a:ext cx="651474" cy="362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463"/>
        <p:cNvGrpSpPr/>
        <p:nvPr/>
      </p:nvGrpSpPr>
      <p:grpSpPr>
        <a:xfrm>
          <a:off x="0" y="0"/>
          <a:ext cx="0" cy="0"/>
          <a:chOff x="0" y="0"/>
          <a:chExt cx="0" cy="0"/>
        </a:xfrm>
      </p:grpSpPr>
      <p:sp>
        <p:nvSpPr>
          <p:cNvPr id="464" name="Google Shape;464;p5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Professional Learning &amp; Coaching - Part 2</a:t>
            </a:r>
            <a:endParaRPr/>
          </a:p>
        </p:txBody>
      </p:sp>
      <p:sp>
        <p:nvSpPr>
          <p:cNvPr id="465" name="Google Shape;465;p5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Looking ahead in 2023</a:t>
            </a:r>
            <a:endParaRPr/>
          </a:p>
        </p:txBody>
      </p:sp>
      <p:sp>
        <p:nvSpPr>
          <p:cNvPr id="466" name="Google Shape;466;p5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467" name="Google Shape;467;p52"/>
          <p:cNvPicPr preferRelativeResize="0"/>
          <p:nvPr/>
        </p:nvPicPr>
        <p:blipFill>
          <a:blip r:embed="rId3">
            <a:alphaModFix/>
          </a:blip>
          <a:stretch>
            <a:fillRect/>
          </a:stretch>
        </p:blipFill>
        <p:spPr>
          <a:xfrm>
            <a:off x="4939500" y="2414175"/>
            <a:ext cx="3837000" cy="20051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3"/>
          <p:cNvSpPr txBox="1">
            <a:spLocks noGrp="1"/>
          </p:cNvSpPr>
          <p:nvPr>
            <p:ph type="title"/>
          </p:nvPr>
        </p:nvSpPr>
        <p:spPr>
          <a:xfrm>
            <a:off x="311700" y="212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MTSS-SEB Coaches Networking - 1/19/2023 </a:t>
            </a:r>
            <a:endParaRPr/>
          </a:p>
        </p:txBody>
      </p:sp>
      <p:sp>
        <p:nvSpPr>
          <p:cNvPr id="473" name="Google Shape;473;p5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12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1200"/>
              </a:spcBef>
              <a:spcAft>
                <a:spcPts val="0"/>
              </a:spcAft>
              <a:buClr>
                <a:schemeClr val="dk1"/>
              </a:buClr>
              <a:buSzPts val="1100"/>
              <a:buFont typeface="Arial"/>
              <a:buNone/>
            </a:pPr>
            <a:endParaRPr sz="1100">
              <a:solidFill>
                <a:schemeClr val="dk1"/>
              </a:solidFill>
            </a:endParaRPr>
          </a:p>
          <a:p>
            <a:pPr marL="0" lvl="0" indent="0" algn="l" rtl="0">
              <a:spcBef>
                <a:spcPts val="1200"/>
              </a:spcBef>
              <a:spcAft>
                <a:spcPts val="0"/>
              </a:spcAft>
              <a:buClr>
                <a:schemeClr val="dk1"/>
              </a:buClr>
              <a:buSzPts val="1100"/>
              <a:buFont typeface="Arial"/>
              <a:buNone/>
            </a:pPr>
            <a:endParaRPr sz="1100">
              <a:solidFill>
                <a:schemeClr val="dk1"/>
              </a:solidFill>
            </a:endParaRPr>
          </a:p>
          <a:p>
            <a:pPr marL="0" lvl="0" indent="0" algn="l" rtl="0">
              <a:spcBef>
                <a:spcPts val="1200"/>
              </a:spcBef>
              <a:spcAft>
                <a:spcPts val="1200"/>
              </a:spcAft>
              <a:buNone/>
            </a:pPr>
            <a:endParaRPr/>
          </a:p>
        </p:txBody>
      </p:sp>
      <p:pic>
        <p:nvPicPr>
          <p:cNvPr id="474" name="Google Shape;474;p53"/>
          <p:cNvPicPr preferRelativeResize="0"/>
          <p:nvPr/>
        </p:nvPicPr>
        <p:blipFill>
          <a:blip r:embed="rId3">
            <a:alphaModFix/>
          </a:blip>
          <a:stretch>
            <a:fillRect/>
          </a:stretch>
        </p:blipFill>
        <p:spPr>
          <a:xfrm>
            <a:off x="984438" y="843175"/>
            <a:ext cx="6982375" cy="2301225"/>
          </a:xfrm>
          <a:prstGeom prst="rect">
            <a:avLst/>
          </a:prstGeom>
          <a:noFill/>
          <a:ln w="28575" cap="flat" cmpd="sng">
            <a:solidFill>
              <a:srgbClr val="4A86E8"/>
            </a:solidFill>
            <a:prstDash val="solid"/>
            <a:round/>
            <a:headEnd type="none" w="sm" len="sm"/>
            <a:tailEnd type="none" w="sm" len="sm"/>
          </a:ln>
        </p:spPr>
      </p:pic>
      <p:sp>
        <p:nvSpPr>
          <p:cNvPr id="475" name="Google Shape;475;p53"/>
          <p:cNvSpPr txBox="1">
            <a:spLocks noGrp="1"/>
          </p:cNvSpPr>
          <p:nvPr>
            <p:ph type="body" idx="2"/>
          </p:nvPr>
        </p:nvSpPr>
        <p:spPr>
          <a:xfrm>
            <a:off x="430575" y="3525950"/>
            <a:ext cx="7913100" cy="12801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400">
                <a:solidFill>
                  <a:schemeClr val="dk1"/>
                </a:solidFill>
              </a:rPr>
              <a:t>Registration info coming soon: 1/19/23 – 10-12 via Zoom</a:t>
            </a:r>
            <a:endParaRPr sz="2400">
              <a:solidFill>
                <a:schemeClr val="dk1"/>
              </a:solidFill>
            </a:endParaRPr>
          </a:p>
          <a:p>
            <a:pPr marL="0" lvl="0" indent="0" algn="l" rtl="0">
              <a:spcBef>
                <a:spcPts val="1200"/>
              </a:spcBef>
              <a:spcAft>
                <a:spcPts val="1200"/>
              </a:spcAft>
              <a:buNone/>
            </a:pPr>
            <a:r>
              <a:rPr lang="en" sz="2400">
                <a:solidFill>
                  <a:schemeClr val="dk1"/>
                </a:solidFill>
              </a:rPr>
              <a:t>Audience: District MTSS-SEB coaches &amp; thought partners, Tier 1 &amp; 2 leaders and/or members, Family Liaisons </a:t>
            </a:r>
            <a:endParaRPr sz="2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See you at the Secondary Schools Networking Session!</a:t>
            </a:r>
            <a:endParaRPr sz="2650"/>
          </a:p>
        </p:txBody>
      </p:sp>
      <p:sp>
        <p:nvSpPr>
          <p:cNvPr id="481" name="Google Shape;481;p54"/>
          <p:cNvSpPr txBox="1">
            <a:spLocks noGrp="1"/>
          </p:cNvSpPr>
          <p:nvPr>
            <p:ph type="body" idx="1"/>
          </p:nvPr>
        </p:nvSpPr>
        <p:spPr>
          <a:xfrm>
            <a:off x="536150" y="1376950"/>
            <a:ext cx="3279600" cy="4151700"/>
          </a:xfrm>
          <a:prstGeom prst="rect">
            <a:avLst/>
          </a:prstGeom>
        </p:spPr>
        <p:txBody>
          <a:bodyPr spcFirstLastPara="1" wrap="square" lIns="91425" tIns="91425" rIns="91425" bIns="91425" anchor="t" anchorCtr="0">
            <a:normAutofit/>
          </a:bodyPr>
          <a:lstStyle/>
          <a:p>
            <a:pPr marL="0" lvl="0" indent="0" algn="l" rtl="0">
              <a:lnSpc>
                <a:spcPct val="200000"/>
              </a:lnSpc>
              <a:spcBef>
                <a:spcPts val="0"/>
              </a:spcBef>
              <a:spcAft>
                <a:spcPts val="0"/>
              </a:spcAft>
              <a:buNone/>
            </a:pPr>
            <a:r>
              <a:rPr lang="en" sz="2200">
                <a:solidFill>
                  <a:srgbClr val="242424"/>
                </a:solidFill>
                <a:highlight>
                  <a:schemeClr val="lt1"/>
                </a:highlight>
              </a:rPr>
              <a:t>1/26/2023 </a:t>
            </a:r>
            <a:endParaRPr sz="2200">
              <a:solidFill>
                <a:srgbClr val="242424"/>
              </a:solidFill>
              <a:highlight>
                <a:schemeClr val="lt1"/>
              </a:highlight>
            </a:endParaRPr>
          </a:p>
          <a:p>
            <a:pPr marL="0" lvl="0" indent="0" algn="l" rtl="0">
              <a:lnSpc>
                <a:spcPct val="200000"/>
              </a:lnSpc>
              <a:spcBef>
                <a:spcPts val="0"/>
              </a:spcBef>
              <a:spcAft>
                <a:spcPts val="0"/>
              </a:spcAft>
              <a:buNone/>
            </a:pPr>
            <a:r>
              <a:rPr lang="en" sz="2200">
                <a:solidFill>
                  <a:srgbClr val="242424"/>
                </a:solidFill>
                <a:highlight>
                  <a:schemeClr val="lt1"/>
                </a:highlight>
              </a:rPr>
              <a:t>2:30-4:30 on Zoom </a:t>
            </a:r>
            <a:endParaRPr sz="2200">
              <a:solidFill>
                <a:srgbClr val="242424"/>
              </a:solidFill>
              <a:highlight>
                <a:schemeClr val="lt1"/>
              </a:highlight>
            </a:endParaRPr>
          </a:p>
          <a:p>
            <a:pPr marL="0" lvl="0" indent="0" algn="l" rtl="0">
              <a:lnSpc>
                <a:spcPct val="100000"/>
              </a:lnSpc>
              <a:spcBef>
                <a:spcPts val="0"/>
              </a:spcBef>
              <a:spcAft>
                <a:spcPts val="0"/>
              </a:spcAft>
              <a:buNone/>
            </a:pPr>
            <a:r>
              <a:rPr lang="en" sz="2200">
                <a:solidFill>
                  <a:srgbClr val="242424"/>
                </a:solidFill>
                <a:highlight>
                  <a:schemeClr val="lt1"/>
                </a:highlight>
              </a:rPr>
              <a:t>Audience: District MTSS-SEB coaches &amp; secondary school Tier 1 teams/members</a:t>
            </a:r>
            <a:endParaRPr sz="2200">
              <a:solidFill>
                <a:srgbClr val="242424"/>
              </a:solidFill>
              <a:highlight>
                <a:schemeClr val="lt1"/>
              </a:highlight>
            </a:endParaRPr>
          </a:p>
          <a:p>
            <a:pPr marL="0" lvl="0" indent="0" algn="l" rtl="0">
              <a:lnSpc>
                <a:spcPct val="100000"/>
              </a:lnSpc>
              <a:spcBef>
                <a:spcPts val="0"/>
              </a:spcBef>
              <a:spcAft>
                <a:spcPts val="0"/>
              </a:spcAft>
              <a:buNone/>
            </a:pPr>
            <a:endParaRPr sz="1800">
              <a:solidFill>
                <a:srgbClr val="242424"/>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 sz="1800">
                <a:solidFill>
                  <a:srgbClr val="242424"/>
                </a:solidFill>
                <a:highlight>
                  <a:schemeClr val="lt1"/>
                </a:highlight>
              </a:rPr>
              <a:t> </a:t>
            </a:r>
            <a:endParaRPr sz="1800">
              <a:solidFill>
                <a:srgbClr val="242424"/>
              </a:solidFill>
              <a:highlight>
                <a:schemeClr val="lt1"/>
              </a:highlight>
            </a:endParaRPr>
          </a:p>
        </p:txBody>
      </p:sp>
      <p:sp>
        <p:nvSpPr>
          <p:cNvPr id="482" name="Google Shape;482;p54"/>
          <p:cNvSpPr txBox="1">
            <a:spLocks noGrp="1"/>
          </p:cNvSpPr>
          <p:nvPr>
            <p:ph type="body" idx="2"/>
          </p:nvPr>
        </p:nvSpPr>
        <p:spPr>
          <a:xfrm>
            <a:off x="4832400" y="1152475"/>
            <a:ext cx="3999900" cy="1121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endParaRPr sz="2800">
              <a:solidFill>
                <a:schemeClr val="dk1"/>
              </a:solidFill>
            </a:endParaRPr>
          </a:p>
          <a:p>
            <a:pPr marL="0" lvl="0" indent="0" algn="l" rtl="0">
              <a:spcBef>
                <a:spcPts val="0"/>
              </a:spcBef>
              <a:spcAft>
                <a:spcPts val="1200"/>
              </a:spcAft>
              <a:buNone/>
            </a:pPr>
            <a:endParaRPr/>
          </a:p>
        </p:txBody>
      </p:sp>
      <p:pic>
        <p:nvPicPr>
          <p:cNvPr id="483" name="Google Shape;483;p54"/>
          <p:cNvPicPr preferRelativeResize="0"/>
          <p:nvPr/>
        </p:nvPicPr>
        <p:blipFill>
          <a:blip r:embed="rId3">
            <a:alphaModFix/>
          </a:blip>
          <a:stretch>
            <a:fillRect/>
          </a:stretch>
        </p:blipFill>
        <p:spPr>
          <a:xfrm>
            <a:off x="3953875" y="1614921"/>
            <a:ext cx="4322075" cy="2351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5"/>
          <p:cNvSpPr txBox="1">
            <a:spLocks noGrp="1"/>
          </p:cNvSpPr>
          <p:nvPr>
            <p:ph type="body" idx="1"/>
          </p:nvPr>
        </p:nvSpPr>
        <p:spPr>
          <a:xfrm>
            <a:off x="235500" y="453225"/>
            <a:ext cx="8520600" cy="283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600" b="1">
                <a:solidFill>
                  <a:schemeClr val="accent2"/>
                </a:solidFill>
                <a:latin typeface="Calibri"/>
                <a:ea typeface="Calibri"/>
                <a:cs typeface="Calibri"/>
                <a:sym typeface="Calibri"/>
              </a:rPr>
              <a:t>How to Connect Even More with the </a:t>
            </a:r>
            <a:endParaRPr sz="2600" b="1">
              <a:solidFill>
                <a:schemeClr val="accent2"/>
              </a:solidFill>
              <a:latin typeface="Calibri"/>
              <a:ea typeface="Calibri"/>
              <a:cs typeface="Calibri"/>
              <a:sym typeface="Calibri"/>
            </a:endParaRPr>
          </a:p>
          <a:p>
            <a:pPr marL="0" lvl="0" indent="0" algn="l" rtl="0">
              <a:lnSpc>
                <a:spcPct val="100000"/>
              </a:lnSpc>
              <a:spcBef>
                <a:spcPts val="0"/>
              </a:spcBef>
              <a:spcAft>
                <a:spcPts val="0"/>
              </a:spcAft>
              <a:buNone/>
            </a:pPr>
            <a:r>
              <a:rPr lang="en" sz="2600" b="1">
                <a:solidFill>
                  <a:schemeClr val="accent2"/>
                </a:solidFill>
                <a:latin typeface="Calibri"/>
                <a:ea typeface="Calibri"/>
                <a:cs typeface="Calibri"/>
                <a:sym typeface="Calibri"/>
              </a:rPr>
              <a:t>Secondary PBIS Community!</a:t>
            </a:r>
            <a:endParaRPr sz="2600" b="1">
              <a:solidFill>
                <a:schemeClr val="accent2"/>
              </a:solidFill>
              <a:latin typeface="Calibri"/>
              <a:ea typeface="Calibri"/>
              <a:cs typeface="Calibri"/>
              <a:sym typeface="Calibri"/>
            </a:endParaRPr>
          </a:p>
          <a:p>
            <a:pPr marL="0" lvl="0" indent="0" algn="l" rtl="0">
              <a:lnSpc>
                <a:spcPct val="100000"/>
              </a:lnSpc>
              <a:spcBef>
                <a:spcPts val="0"/>
              </a:spcBef>
              <a:spcAft>
                <a:spcPts val="0"/>
              </a:spcAft>
              <a:buNone/>
            </a:pPr>
            <a:endParaRPr sz="300" b="1">
              <a:solidFill>
                <a:srgbClr val="1AB9CC"/>
              </a:solidFill>
              <a:latin typeface="Calibri"/>
              <a:ea typeface="Calibri"/>
              <a:cs typeface="Calibri"/>
              <a:sym typeface="Calibri"/>
            </a:endParaRPr>
          </a:p>
          <a:p>
            <a:pPr marL="457200" lvl="0" indent="-349250" algn="l" rtl="0">
              <a:spcBef>
                <a:spcPts val="1200"/>
              </a:spcBef>
              <a:spcAft>
                <a:spcPts val="0"/>
              </a:spcAft>
              <a:buClr>
                <a:srgbClr val="0070C0"/>
              </a:buClr>
              <a:buSzPts val="1900"/>
              <a:buFont typeface="Times New Roman"/>
              <a:buChar char="●"/>
            </a:pPr>
            <a:r>
              <a:rPr lang="en" b="1">
                <a:solidFill>
                  <a:srgbClr val="0070C0"/>
                </a:solidFill>
                <a:latin typeface="Calibri"/>
                <a:ea typeface="Calibri"/>
                <a:cs typeface="Calibri"/>
                <a:sym typeface="Calibri"/>
              </a:rPr>
              <a:t>Online but Live Monthly:</a:t>
            </a:r>
            <a:endParaRPr b="1">
              <a:solidFill>
                <a:srgbClr val="0070C0"/>
              </a:solidFill>
              <a:latin typeface="Calibri"/>
              <a:ea typeface="Calibri"/>
              <a:cs typeface="Calibri"/>
              <a:sym typeface="Calibri"/>
            </a:endParaRPr>
          </a:p>
          <a:p>
            <a:pPr marL="914400" lvl="1" indent="-349250" algn="l" rtl="0">
              <a:spcBef>
                <a:spcPts val="0"/>
              </a:spcBef>
              <a:spcAft>
                <a:spcPts val="0"/>
              </a:spcAft>
              <a:buClr>
                <a:schemeClr val="dk1"/>
              </a:buClr>
              <a:buSzPts val="1900"/>
              <a:buFont typeface="Times New Roman"/>
              <a:buChar char="○"/>
            </a:pPr>
            <a:r>
              <a:rPr lang="en" sz="1800" i="1">
                <a:solidFill>
                  <a:schemeClr val="dk1"/>
                </a:solidFill>
                <a:latin typeface="Calibri"/>
                <a:ea typeface="Calibri"/>
                <a:cs typeface="Calibri"/>
                <a:sym typeface="Calibri"/>
              </a:rPr>
              <a:t>National APBS High School Think Tank </a:t>
            </a:r>
            <a:endParaRPr sz="1800" i="1">
              <a:solidFill>
                <a:schemeClr val="dk1"/>
              </a:solidFill>
              <a:latin typeface="Calibri"/>
              <a:ea typeface="Calibri"/>
              <a:cs typeface="Calibri"/>
              <a:sym typeface="Calibri"/>
            </a:endParaRPr>
          </a:p>
          <a:p>
            <a:pPr marL="1371600" lvl="2" indent="-349250" algn="l" rtl="0">
              <a:spcBef>
                <a:spcPts val="0"/>
              </a:spcBef>
              <a:spcAft>
                <a:spcPts val="0"/>
              </a:spcAft>
              <a:buClr>
                <a:schemeClr val="dk1"/>
              </a:buClr>
              <a:buSzPts val="1900"/>
              <a:buFont typeface="Times New Roman"/>
              <a:buChar char="■"/>
            </a:pPr>
            <a:r>
              <a:rPr lang="en" sz="1800">
                <a:solidFill>
                  <a:schemeClr val="dk1"/>
                </a:solidFill>
                <a:highlight>
                  <a:srgbClr val="FFFFFF"/>
                </a:highlight>
                <a:latin typeface="Calibri"/>
                <a:ea typeface="Calibri"/>
                <a:cs typeface="Calibri"/>
                <a:sym typeface="Calibri"/>
              </a:rPr>
              <a:t>Interactive networking convos </a:t>
            </a:r>
            <a:r>
              <a:rPr lang="en" sz="1800">
                <a:solidFill>
                  <a:schemeClr val="dk1"/>
                </a:solidFill>
                <a:latin typeface="Calibri"/>
                <a:ea typeface="Calibri"/>
                <a:cs typeface="Calibri"/>
                <a:sym typeface="Calibri"/>
              </a:rPr>
              <a:t>facilitated by the APBS High School Network</a:t>
            </a:r>
            <a:endParaRPr sz="1800">
              <a:solidFill>
                <a:schemeClr val="dk1"/>
              </a:solidFill>
              <a:latin typeface="Calibri"/>
              <a:ea typeface="Calibri"/>
              <a:cs typeface="Calibri"/>
              <a:sym typeface="Calibri"/>
            </a:endParaRPr>
          </a:p>
          <a:p>
            <a:pPr marL="1371600" lvl="2" indent="-349250" algn="l" rtl="0">
              <a:spcBef>
                <a:spcPts val="0"/>
              </a:spcBef>
              <a:spcAft>
                <a:spcPts val="0"/>
              </a:spcAft>
              <a:buClr>
                <a:schemeClr val="dk1"/>
              </a:buClr>
              <a:buSzPts val="1900"/>
              <a:buFont typeface="Times New Roman"/>
              <a:buChar char="■"/>
            </a:pPr>
            <a:r>
              <a:rPr lang="en" sz="1800">
                <a:solidFill>
                  <a:schemeClr val="dk1"/>
                </a:solidFill>
                <a:latin typeface="Calibri"/>
                <a:ea typeface="Calibri"/>
                <a:cs typeface="Calibri"/>
                <a:sym typeface="Calibri"/>
              </a:rPr>
              <a:t>Next one: </a:t>
            </a:r>
            <a:r>
              <a:rPr lang="en" sz="1800">
                <a:solidFill>
                  <a:schemeClr val="dk1"/>
                </a:solidFill>
                <a:highlight>
                  <a:schemeClr val="lt1"/>
                </a:highlight>
                <a:latin typeface="Calibri"/>
                <a:ea typeface="Calibri"/>
                <a:cs typeface="Calibri"/>
                <a:sym typeface="Calibri"/>
              </a:rPr>
              <a:t>1/20/23 12:30-1:30 EST (</a:t>
            </a:r>
            <a:r>
              <a:rPr lang="en" sz="1800">
                <a:solidFill>
                  <a:schemeClr val="dk1"/>
                </a:solidFill>
                <a:latin typeface="Calibri"/>
                <a:ea typeface="Calibri"/>
                <a:cs typeface="Calibri"/>
                <a:sym typeface="Calibri"/>
              </a:rPr>
              <a:t>you do not need to attend all sessions)</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00">
              <a:solidFill>
                <a:schemeClr val="dk1"/>
              </a:solidFill>
              <a:latin typeface="Calibri"/>
              <a:ea typeface="Calibri"/>
              <a:cs typeface="Calibri"/>
              <a:sym typeface="Calibri"/>
            </a:endParaRPr>
          </a:p>
          <a:p>
            <a:pPr marL="457200" lvl="0" indent="0" algn="l" rtl="0">
              <a:spcBef>
                <a:spcPts val="0"/>
              </a:spcBef>
              <a:spcAft>
                <a:spcPts val="0"/>
              </a:spcAft>
              <a:buNone/>
            </a:pPr>
            <a:endParaRPr sz="100">
              <a:solidFill>
                <a:schemeClr val="dk1"/>
              </a:solidFill>
              <a:latin typeface="Calibri"/>
              <a:ea typeface="Calibri"/>
              <a:cs typeface="Calibri"/>
              <a:sym typeface="Calibri"/>
            </a:endParaRPr>
          </a:p>
          <a:p>
            <a:pPr marL="457200" lvl="0" indent="0" algn="l" rtl="0">
              <a:spcBef>
                <a:spcPts val="0"/>
              </a:spcBef>
              <a:spcAft>
                <a:spcPts val="0"/>
              </a:spcAft>
              <a:buNone/>
            </a:pPr>
            <a:endParaRPr sz="100">
              <a:solidFill>
                <a:schemeClr val="dk1"/>
              </a:solidFill>
              <a:latin typeface="Calibri"/>
              <a:ea typeface="Calibri"/>
              <a:cs typeface="Calibri"/>
              <a:sym typeface="Calibri"/>
            </a:endParaRPr>
          </a:p>
          <a:p>
            <a:pPr marL="457200" lvl="0" indent="-342900" algn="l" rtl="0">
              <a:spcBef>
                <a:spcPts val="0"/>
              </a:spcBef>
              <a:spcAft>
                <a:spcPts val="0"/>
              </a:spcAft>
              <a:buClr>
                <a:srgbClr val="0070C0"/>
              </a:buClr>
              <a:buSzPts val="1800"/>
              <a:buFont typeface="Calibri"/>
              <a:buChar char="●"/>
            </a:pPr>
            <a:r>
              <a:rPr lang="en" b="1">
                <a:solidFill>
                  <a:srgbClr val="0070C0"/>
                </a:solidFill>
                <a:latin typeface="Calibri"/>
                <a:ea typeface="Calibri"/>
                <a:cs typeface="Calibri"/>
                <a:sym typeface="Calibri"/>
              </a:rPr>
              <a:t>Online and On Tap Anytime: </a:t>
            </a:r>
            <a:endParaRPr b="1">
              <a:solidFill>
                <a:srgbClr val="0070C0"/>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i="1">
                <a:solidFill>
                  <a:schemeClr val="dk1"/>
                </a:solidFill>
                <a:latin typeface="Calibri"/>
                <a:ea typeface="Calibri"/>
                <a:cs typeface="Calibri"/>
                <a:sym typeface="Calibri"/>
              </a:rPr>
              <a:t>DE-PBS Secondary Forum </a:t>
            </a:r>
            <a:r>
              <a:rPr lang="en" sz="1800">
                <a:solidFill>
                  <a:schemeClr val="dk1"/>
                </a:solidFill>
                <a:latin typeface="Calibri"/>
                <a:ea typeface="Calibri"/>
                <a:cs typeface="Calibri"/>
                <a:sym typeface="Calibri"/>
              </a:rPr>
              <a:t>webpage &amp; </a:t>
            </a:r>
            <a:r>
              <a:rPr lang="en" sz="1800" i="1">
                <a:solidFill>
                  <a:schemeClr val="dk1"/>
                </a:solidFill>
                <a:latin typeface="Calibri"/>
                <a:ea typeface="Calibri"/>
                <a:cs typeface="Calibri"/>
                <a:sym typeface="Calibri"/>
              </a:rPr>
              <a:t>Center on PBIS High School </a:t>
            </a:r>
            <a:r>
              <a:rPr lang="en" sz="1800">
                <a:solidFill>
                  <a:schemeClr val="dk1"/>
                </a:solidFill>
                <a:latin typeface="Calibri"/>
                <a:ea typeface="Calibri"/>
                <a:cs typeface="Calibri"/>
                <a:sym typeface="Calibri"/>
              </a:rPr>
              <a:t>website</a:t>
            </a:r>
            <a:endParaRPr sz="180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Facebook group </a:t>
            </a:r>
            <a:r>
              <a:rPr lang="en" sz="1800" i="1">
                <a:solidFill>
                  <a:schemeClr val="dk1"/>
                </a:solidFill>
                <a:latin typeface="Calibri"/>
                <a:ea typeface="Calibri"/>
                <a:cs typeface="Calibri"/>
                <a:sym typeface="Calibri"/>
              </a:rPr>
              <a:t>HS Network for Association for PBS</a:t>
            </a:r>
            <a:endParaRPr sz="1800">
              <a:solidFill>
                <a:schemeClr val="dk1"/>
              </a:solidFill>
              <a:latin typeface="Calibri"/>
              <a:ea typeface="Calibri"/>
              <a:cs typeface="Calibri"/>
              <a:sym typeface="Calibri"/>
            </a:endParaRPr>
          </a:p>
          <a:p>
            <a:pPr marL="1371600" lvl="2"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View/post high school MTSS/PBS resources and success stories</a:t>
            </a:r>
            <a:endParaRPr sz="1800">
              <a:solidFill>
                <a:schemeClr val="dk1"/>
              </a:solidFill>
              <a:latin typeface="Calibri"/>
              <a:ea typeface="Calibri"/>
              <a:cs typeface="Calibri"/>
              <a:sym typeface="Calibri"/>
            </a:endParaRPr>
          </a:p>
          <a:p>
            <a:pPr marL="1371600" lvl="2" indent="-3429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Get updates via Google survey</a:t>
            </a:r>
            <a:endParaRPr sz="1300">
              <a:solidFill>
                <a:schemeClr val="dk1"/>
              </a:solidFill>
              <a:latin typeface="Calibri"/>
              <a:ea typeface="Calibri"/>
              <a:cs typeface="Calibri"/>
              <a:sym typeface="Calibri"/>
            </a:endParaRPr>
          </a:p>
        </p:txBody>
      </p:sp>
      <p:pic>
        <p:nvPicPr>
          <p:cNvPr id="489" name="Google Shape;489;p55"/>
          <p:cNvPicPr preferRelativeResize="0"/>
          <p:nvPr/>
        </p:nvPicPr>
        <p:blipFill>
          <a:blip r:embed="rId3">
            <a:alphaModFix/>
          </a:blip>
          <a:stretch>
            <a:fillRect/>
          </a:stretch>
        </p:blipFill>
        <p:spPr>
          <a:xfrm>
            <a:off x="5647650" y="301725"/>
            <a:ext cx="3104500" cy="1319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6"/>
          <p:cNvSpPr txBox="1">
            <a:spLocks noGrp="1"/>
          </p:cNvSpPr>
          <p:nvPr>
            <p:ph type="title"/>
          </p:nvPr>
        </p:nvSpPr>
        <p:spPr>
          <a:xfrm>
            <a:off x="311700" y="278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Universal SEB Screening - 2/14/2023 </a:t>
            </a:r>
            <a:endParaRPr/>
          </a:p>
        </p:txBody>
      </p:sp>
      <p:sp>
        <p:nvSpPr>
          <p:cNvPr id="495" name="Google Shape;495;p56"/>
          <p:cNvSpPr txBox="1">
            <a:spLocks noGrp="1"/>
          </p:cNvSpPr>
          <p:nvPr>
            <p:ph type="body" idx="1"/>
          </p:nvPr>
        </p:nvSpPr>
        <p:spPr>
          <a:xfrm>
            <a:off x="311700" y="945525"/>
            <a:ext cx="8520600" cy="30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Upcoming professional learning:</a:t>
            </a:r>
            <a:endParaRPr>
              <a:solidFill>
                <a:schemeClr val="accent2"/>
              </a:solidFill>
            </a:endParaRPr>
          </a:p>
          <a:p>
            <a:pPr marL="457200" lvl="0" indent="-342900" algn="l" rtl="0">
              <a:spcBef>
                <a:spcPts val="1200"/>
              </a:spcBef>
              <a:spcAft>
                <a:spcPts val="0"/>
              </a:spcAft>
              <a:buClr>
                <a:schemeClr val="accent2"/>
              </a:buClr>
              <a:buSzPts val="1800"/>
              <a:buChar char="-"/>
            </a:pPr>
            <a:r>
              <a:rPr lang="en">
                <a:solidFill>
                  <a:schemeClr val="accent2"/>
                </a:solidFill>
              </a:rPr>
              <a:t>Universal SEB Screening and the Critical Role of the Administrator</a:t>
            </a:r>
            <a:endParaRPr>
              <a:solidFill>
                <a:schemeClr val="accent2"/>
              </a:solidFill>
            </a:endParaRPr>
          </a:p>
          <a:p>
            <a:pPr marL="457200" lvl="0" indent="-342900" algn="l" rtl="0">
              <a:spcBef>
                <a:spcPts val="0"/>
              </a:spcBef>
              <a:spcAft>
                <a:spcPts val="0"/>
              </a:spcAft>
              <a:buClr>
                <a:schemeClr val="accent2"/>
              </a:buClr>
              <a:buSzPts val="1800"/>
              <a:buChar char="-"/>
            </a:pPr>
            <a:r>
              <a:rPr lang="en">
                <a:solidFill>
                  <a:schemeClr val="accent2"/>
                </a:solidFill>
              </a:rPr>
              <a:t>2/14/2023 (afternoon; 2 hours)</a:t>
            </a:r>
            <a:endParaRPr>
              <a:solidFill>
                <a:schemeClr val="accent2"/>
              </a:solidFill>
            </a:endParaRPr>
          </a:p>
          <a:p>
            <a:pPr marL="457200" lvl="0" indent="-342900" algn="l" rtl="0">
              <a:spcBef>
                <a:spcPts val="0"/>
              </a:spcBef>
              <a:spcAft>
                <a:spcPts val="0"/>
              </a:spcAft>
              <a:buClr>
                <a:schemeClr val="accent2"/>
              </a:buClr>
              <a:buSzPts val="1800"/>
              <a:buChar char="-"/>
            </a:pPr>
            <a:r>
              <a:rPr lang="en">
                <a:solidFill>
                  <a:schemeClr val="accent2"/>
                </a:solidFill>
              </a:rPr>
              <a:t>Co-presenter, Felicia Kaas from Cape Henlopen School District</a:t>
            </a:r>
            <a:endParaRPr>
              <a:solidFill>
                <a:schemeClr val="accent2"/>
              </a:solidFill>
            </a:endParaRPr>
          </a:p>
          <a:p>
            <a:pPr marL="0" lvl="0" indent="0" algn="l" rtl="0">
              <a:spcBef>
                <a:spcPts val="1200"/>
              </a:spcBef>
              <a:spcAft>
                <a:spcPts val="0"/>
              </a:spcAft>
              <a:buNone/>
            </a:pPr>
            <a:r>
              <a:rPr lang="en">
                <a:solidFill>
                  <a:schemeClr val="accent2"/>
                </a:solidFill>
              </a:rPr>
              <a:t>Reminders:</a:t>
            </a:r>
            <a:endParaRPr>
              <a:solidFill>
                <a:schemeClr val="accent2"/>
              </a:solidFill>
            </a:endParaRPr>
          </a:p>
          <a:p>
            <a:pPr marL="457200" lvl="0" indent="-342900" algn="l" rtl="0">
              <a:spcBef>
                <a:spcPts val="1200"/>
              </a:spcBef>
              <a:spcAft>
                <a:spcPts val="0"/>
              </a:spcAft>
              <a:buClr>
                <a:schemeClr val="accent2"/>
              </a:buClr>
              <a:buSzPts val="1800"/>
              <a:buChar char="-"/>
            </a:pPr>
            <a:r>
              <a:rPr lang="en">
                <a:solidFill>
                  <a:schemeClr val="accent2"/>
                </a:solidFill>
              </a:rPr>
              <a:t>Universal SEB Screening Top Ten Questions Webinar</a:t>
            </a:r>
            <a:endParaRPr>
              <a:solidFill>
                <a:schemeClr val="accent2"/>
              </a:solidFill>
            </a:endParaRPr>
          </a:p>
          <a:p>
            <a:pPr marL="457200" lvl="0" indent="-342900" algn="l" rtl="0">
              <a:spcBef>
                <a:spcPts val="0"/>
              </a:spcBef>
              <a:spcAft>
                <a:spcPts val="0"/>
              </a:spcAft>
              <a:buClr>
                <a:schemeClr val="accent2"/>
              </a:buClr>
              <a:buSzPts val="1800"/>
              <a:buChar char="-"/>
            </a:pPr>
            <a:r>
              <a:rPr lang="en">
                <a:solidFill>
                  <a:schemeClr val="accent2"/>
                </a:solidFill>
              </a:rPr>
              <a:t>Universal SEB Screening Webinar Series (1-4)</a:t>
            </a:r>
            <a:endParaRPr>
              <a:solidFill>
                <a:schemeClr val="accent2"/>
              </a:solidFill>
            </a:endParaRPr>
          </a:p>
          <a:p>
            <a:pPr marL="914400" lvl="1" indent="-342900" algn="l" rtl="0">
              <a:spcBef>
                <a:spcPts val="0"/>
              </a:spcBef>
              <a:spcAft>
                <a:spcPts val="0"/>
              </a:spcAft>
              <a:buClr>
                <a:schemeClr val="accent2"/>
              </a:buClr>
              <a:buSzPts val="1800"/>
              <a:buChar char="➢"/>
            </a:pPr>
            <a:r>
              <a:rPr lang="en" sz="1800">
                <a:solidFill>
                  <a:schemeClr val="accent2"/>
                </a:solidFill>
              </a:rPr>
              <a:t>Includes an associated </a:t>
            </a:r>
            <a:r>
              <a:rPr lang="en" sz="1800" u="sng">
                <a:solidFill>
                  <a:schemeClr val="hlink"/>
                </a:solidFill>
                <a:hlinkClick r:id="rId3"/>
              </a:rPr>
              <a:t>Installation Action Plan</a:t>
            </a:r>
            <a:endParaRPr sz="1800">
              <a:solidFill>
                <a:schemeClr val="accent2"/>
              </a:solidFill>
            </a:endParaRPr>
          </a:p>
          <a:p>
            <a:pPr marL="0" lvl="0" indent="0" algn="l" rtl="0">
              <a:spcBef>
                <a:spcPts val="1200"/>
              </a:spcBef>
              <a:spcAft>
                <a:spcPts val="0"/>
              </a:spcAft>
              <a:buNone/>
            </a:pPr>
            <a:r>
              <a:rPr lang="en">
                <a:solidFill>
                  <a:schemeClr val="accent2"/>
                </a:solidFill>
              </a:rPr>
              <a:t>To DO:</a:t>
            </a:r>
            <a:endParaRPr>
              <a:solidFill>
                <a:schemeClr val="accent2"/>
              </a:solidFill>
            </a:endParaRPr>
          </a:p>
          <a:p>
            <a:pPr marL="457200" lvl="0" indent="-342900" algn="l" rtl="0">
              <a:spcBef>
                <a:spcPts val="1200"/>
              </a:spcBef>
              <a:spcAft>
                <a:spcPts val="0"/>
              </a:spcAft>
              <a:buClr>
                <a:schemeClr val="accent2"/>
              </a:buClr>
              <a:buSzPts val="1800"/>
              <a:buChar char="-"/>
            </a:pPr>
            <a:r>
              <a:rPr lang="en">
                <a:solidFill>
                  <a:schemeClr val="accent2"/>
                </a:solidFill>
              </a:rPr>
              <a:t>Update Universal Screeners in Delaware Resource </a:t>
            </a:r>
            <a:endParaRPr>
              <a:solidFill>
                <a:schemeClr val="accent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983">
                <a:solidFill>
                  <a:srgbClr val="404040"/>
                </a:solidFill>
              </a:rPr>
              <a:t>Tier 1 MTSS/PBS Team Training - Early March 2023</a:t>
            </a:r>
            <a:r>
              <a:rPr lang="en" sz="4000"/>
              <a:t> </a:t>
            </a:r>
            <a:r>
              <a:rPr lang="en"/>
              <a:t>  </a:t>
            </a:r>
            <a:endParaRPr/>
          </a:p>
        </p:txBody>
      </p:sp>
      <p:sp>
        <p:nvSpPr>
          <p:cNvPr id="501" name="Google Shape;501;p57"/>
          <p:cNvSpPr txBox="1">
            <a:spLocks noGrp="1"/>
          </p:cNvSpPr>
          <p:nvPr>
            <p:ph type="body" idx="1"/>
          </p:nvPr>
        </p:nvSpPr>
        <p:spPr>
          <a:xfrm>
            <a:off x="311700" y="1361925"/>
            <a:ext cx="3999900" cy="34164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 sz="2500">
                <a:solidFill>
                  <a:srgbClr val="404040"/>
                </a:solidFill>
              </a:rPr>
              <a:t>Audience: Teams and/or new members to existing teams</a:t>
            </a:r>
            <a:endParaRPr sz="2500">
              <a:solidFill>
                <a:srgbClr val="404040"/>
              </a:solidFill>
            </a:endParaRPr>
          </a:p>
          <a:p>
            <a:pPr marL="0" lvl="0" indent="0" algn="l" rtl="0">
              <a:spcBef>
                <a:spcPts val="1000"/>
              </a:spcBef>
              <a:spcAft>
                <a:spcPts val="0"/>
              </a:spcAft>
              <a:buNone/>
            </a:pPr>
            <a:r>
              <a:rPr lang="en" sz="2500">
                <a:solidFill>
                  <a:srgbClr val="404040"/>
                </a:solidFill>
              </a:rPr>
              <a:t>March 2 OR March 9, 2023 (</a:t>
            </a:r>
            <a:r>
              <a:rPr lang="en" sz="2500" i="1">
                <a:solidFill>
                  <a:srgbClr val="404040"/>
                </a:solidFill>
              </a:rPr>
              <a:t>to be finalized</a:t>
            </a:r>
            <a:r>
              <a:rPr lang="en" sz="2500">
                <a:solidFill>
                  <a:srgbClr val="404040"/>
                </a:solidFill>
              </a:rPr>
              <a:t>)</a:t>
            </a:r>
            <a:endParaRPr sz="2500">
              <a:solidFill>
                <a:srgbClr val="404040"/>
              </a:solidFill>
            </a:endParaRPr>
          </a:p>
          <a:p>
            <a:pPr marL="0" lvl="0" indent="0" algn="l" rtl="0">
              <a:spcBef>
                <a:spcPts val="1000"/>
              </a:spcBef>
              <a:spcAft>
                <a:spcPts val="0"/>
              </a:spcAft>
              <a:buNone/>
            </a:pPr>
            <a:r>
              <a:rPr lang="en" sz="2500">
                <a:solidFill>
                  <a:srgbClr val="404040"/>
                </a:solidFill>
              </a:rPr>
              <a:t>Full day </a:t>
            </a:r>
            <a:endParaRPr sz="2500">
              <a:solidFill>
                <a:srgbClr val="404040"/>
              </a:solidFill>
            </a:endParaRPr>
          </a:p>
          <a:p>
            <a:pPr marL="0" lvl="0" indent="0" algn="l" rtl="0">
              <a:spcBef>
                <a:spcPts val="1000"/>
              </a:spcBef>
              <a:spcAft>
                <a:spcPts val="0"/>
              </a:spcAft>
              <a:buNone/>
            </a:pPr>
            <a:endParaRPr/>
          </a:p>
        </p:txBody>
      </p:sp>
      <p:sp>
        <p:nvSpPr>
          <p:cNvPr id="502" name="Google Shape;502;p57"/>
          <p:cNvSpPr txBox="1">
            <a:spLocks noGrp="1"/>
          </p:cNvSpPr>
          <p:nvPr>
            <p:ph type="body" idx="2"/>
          </p:nvPr>
        </p:nvSpPr>
        <p:spPr>
          <a:xfrm>
            <a:off x="4832400" y="1266175"/>
            <a:ext cx="4051800" cy="3725100"/>
          </a:xfrm>
          <a:prstGeom prst="rect">
            <a:avLst/>
          </a:prstGeom>
        </p:spPr>
        <p:txBody>
          <a:bodyPr spcFirstLastPara="1" wrap="square" lIns="91425" tIns="91425" rIns="91425" bIns="91425" anchor="t" anchorCtr="0">
            <a:noAutofit/>
          </a:bodyPr>
          <a:lstStyle/>
          <a:p>
            <a:pPr marL="0" lvl="0" indent="0" algn="l" rtl="0">
              <a:lnSpc>
                <a:spcPct val="95000"/>
              </a:lnSpc>
              <a:spcBef>
                <a:spcPts val="1000"/>
              </a:spcBef>
              <a:spcAft>
                <a:spcPts val="0"/>
              </a:spcAft>
              <a:buNone/>
            </a:pPr>
            <a:r>
              <a:rPr lang="en" sz="2400">
                <a:solidFill>
                  <a:srgbClr val="404040"/>
                </a:solidFill>
              </a:rPr>
              <a:t>Support Readiness</a:t>
            </a:r>
            <a:endParaRPr sz="2400">
              <a:solidFill>
                <a:srgbClr val="404040"/>
              </a:solidFill>
            </a:endParaRPr>
          </a:p>
          <a:p>
            <a:pPr marL="457200" lvl="0" indent="-304800" algn="l" rtl="0">
              <a:lnSpc>
                <a:spcPct val="95000"/>
              </a:lnSpc>
              <a:spcBef>
                <a:spcPts val="1000"/>
              </a:spcBef>
              <a:spcAft>
                <a:spcPts val="0"/>
              </a:spcAft>
              <a:buSzPts val="1200"/>
              <a:buChar char="●"/>
            </a:pPr>
            <a:r>
              <a:rPr lang="en" sz="2400">
                <a:solidFill>
                  <a:srgbClr val="404040"/>
                </a:solidFill>
              </a:rPr>
              <a:t>Plan with administration;  Administrator team buy-in is key!</a:t>
            </a:r>
            <a:endParaRPr sz="2400">
              <a:solidFill>
                <a:srgbClr val="404040"/>
              </a:solidFill>
            </a:endParaRPr>
          </a:p>
          <a:p>
            <a:pPr marL="457200" lvl="0" indent="-304800" algn="l" rtl="0">
              <a:lnSpc>
                <a:spcPct val="95000"/>
              </a:lnSpc>
              <a:spcBef>
                <a:spcPts val="0"/>
              </a:spcBef>
              <a:spcAft>
                <a:spcPts val="0"/>
              </a:spcAft>
              <a:buSzPts val="1200"/>
              <a:buChar char="●"/>
            </a:pPr>
            <a:r>
              <a:rPr lang="en" sz="2400">
                <a:solidFill>
                  <a:srgbClr val="404040"/>
                </a:solidFill>
              </a:rPr>
              <a:t>Discuss team structure</a:t>
            </a:r>
            <a:endParaRPr sz="2400">
              <a:solidFill>
                <a:srgbClr val="404040"/>
              </a:solidFill>
            </a:endParaRPr>
          </a:p>
          <a:p>
            <a:pPr marL="457200" lvl="0" indent="-304800" algn="l" rtl="0">
              <a:lnSpc>
                <a:spcPct val="95000"/>
              </a:lnSpc>
              <a:spcBef>
                <a:spcPts val="0"/>
              </a:spcBef>
              <a:spcAft>
                <a:spcPts val="0"/>
              </a:spcAft>
              <a:buSzPts val="1200"/>
              <a:buChar char="●"/>
            </a:pPr>
            <a:r>
              <a:rPr lang="en" sz="2400">
                <a:solidFill>
                  <a:srgbClr val="404040"/>
                </a:solidFill>
              </a:rPr>
              <a:t>Provide overview of MTSS &amp; Tier 1 efforts to build understanding</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3 Practices Workshop - Early May 2023 </a:t>
            </a:r>
            <a:endParaRPr/>
          </a:p>
        </p:txBody>
      </p:sp>
      <p:sp>
        <p:nvSpPr>
          <p:cNvPr id="508" name="Google Shape;508;p5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1000"/>
              </a:spcBef>
              <a:spcAft>
                <a:spcPts val="0"/>
              </a:spcAft>
              <a:buClr>
                <a:schemeClr val="dk1"/>
              </a:buClr>
              <a:buSzPct val="44000"/>
              <a:buFont typeface="Arial"/>
              <a:buNone/>
            </a:pPr>
            <a:r>
              <a:rPr lang="en" sz="2500">
                <a:solidFill>
                  <a:srgbClr val="404040"/>
                </a:solidFill>
              </a:rPr>
              <a:t>Audience: Those working to develop or implement positive behavioral interventions for individual students </a:t>
            </a:r>
            <a:br>
              <a:rPr lang="en" sz="2500">
                <a:solidFill>
                  <a:srgbClr val="404040"/>
                </a:solidFill>
              </a:rPr>
            </a:br>
            <a:endParaRPr sz="2500">
              <a:solidFill>
                <a:srgbClr val="404040"/>
              </a:solidFill>
            </a:endParaRPr>
          </a:p>
          <a:p>
            <a:pPr marL="0" lvl="0" indent="0" algn="l" rtl="0">
              <a:spcBef>
                <a:spcPts val="1000"/>
              </a:spcBef>
              <a:spcAft>
                <a:spcPts val="0"/>
              </a:spcAft>
              <a:buClr>
                <a:schemeClr val="dk1"/>
              </a:buClr>
              <a:buSzPct val="44000"/>
              <a:buFont typeface="Arial"/>
              <a:buNone/>
            </a:pPr>
            <a:r>
              <a:rPr lang="en" sz="2500">
                <a:solidFill>
                  <a:srgbClr val="404040"/>
                </a:solidFill>
              </a:rPr>
              <a:t>Early May 2023 (</a:t>
            </a:r>
            <a:r>
              <a:rPr lang="en" sz="2500" i="1">
                <a:solidFill>
                  <a:srgbClr val="404040"/>
                </a:solidFill>
              </a:rPr>
              <a:t>to be finalized</a:t>
            </a:r>
            <a:r>
              <a:rPr lang="en" sz="2500">
                <a:solidFill>
                  <a:srgbClr val="404040"/>
                </a:solidFill>
              </a:rPr>
              <a:t>)</a:t>
            </a:r>
            <a:br>
              <a:rPr lang="en" sz="2500">
                <a:solidFill>
                  <a:srgbClr val="404040"/>
                </a:solidFill>
              </a:rPr>
            </a:br>
            <a:endParaRPr sz="2500">
              <a:solidFill>
                <a:srgbClr val="404040"/>
              </a:solidFill>
            </a:endParaRPr>
          </a:p>
          <a:p>
            <a:pPr marL="0" lvl="0" indent="0" algn="l" rtl="0">
              <a:spcBef>
                <a:spcPts val="1000"/>
              </a:spcBef>
              <a:spcAft>
                <a:spcPts val="0"/>
              </a:spcAft>
              <a:buClr>
                <a:schemeClr val="dk1"/>
              </a:buClr>
              <a:buSzPct val="44000"/>
              <a:buFont typeface="Arial"/>
              <a:buNone/>
            </a:pPr>
            <a:r>
              <a:rPr lang="en" sz="2500">
                <a:solidFill>
                  <a:srgbClr val="404040"/>
                </a:solidFill>
              </a:rPr>
              <a:t>½ day</a:t>
            </a:r>
            <a:endParaRPr sz="2500">
              <a:solidFill>
                <a:srgbClr val="404040"/>
              </a:solidFill>
            </a:endParaRPr>
          </a:p>
          <a:p>
            <a:pPr marL="0" lvl="0" indent="0" algn="l" rtl="0">
              <a:spcBef>
                <a:spcPts val="0"/>
              </a:spcBef>
              <a:spcAft>
                <a:spcPts val="1200"/>
              </a:spcAft>
              <a:buNone/>
            </a:pPr>
            <a:endParaRPr/>
          </a:p>
        </p:txBody>
      </p:sp>
      <p:sp>
        <p:nvSpPr>
          <p:cNvPr id="509" name="Google Shape;509;p5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Topics include:</a:t>
            </a:r>
            <a:endParaRPr sz="2000"/>
          </a:p>
          <a:p>
            <a:pPr marL="457200" lvl="0" indent="-355600" algn="l" rtl="0">
              <a:spcBef>
                <a:spcPts val="1200"/>
              </a:spcBef>
              <a:spcAft>
                <a:spcPts val="0"/>
              </a:spcAft>
              <a:buSzPts val="2000"/>
              <a:buChar char="-"/>
            </a:pPr>
            <a:r>
              <a:rPr lang="en" sz="2000"/>
              <a:t>Tier 3 practices defined</a:t>
            </a:r>
            <a:endParaRPr sz="2000"/>
          </a:p>
          <a:p>
            <a:pPr marL="457200" lvl="0" indent="-355600" algn="l" rtl="0">
              <a:spcBef>
                <a:spcPts val="0"/>
              </a:spcBef>
              <a:spcAft>
                <a:spcPts val="0"/>
              </a:spcAft>
              <a:buSzPts val="2000"/>
              <a:buChar char="-"/>
            </a:pPr>
            <a:r>
              <a:rPr lang="en" sz="2000"/>
              <a:t>ABCs of behavior</a:t>
            </a:r>
            <a:endParaRPr sz="2000"/>
          </a:p>
          <a:p>
            <a:pPr marL="457200" lvl="0" indent="-355600" algn="l" rtl="0">
              <a:spcBef>
                <a:spcPts val="0"/>
              </a:spcBef>
              <a:spcAft>
                <a:spcPts val="0"/>
              </a:spcAft>
              <a:buSzPts val="2000"/>
              <a:buChar char="-"/>
            </a:pPr>
            <a:r>
              <a:rPr lang="en" sz="2000"/>
              <a:t>An overview of prevent, teach, and respond practices</a:t>
            </a:r>
            <a:endParaRPr sz="2000"/>
          </a:p>
          <a:p>
            <a:pPr marL="457200" lvl="0" indent="-355600" algn="l" rtl="0">
              <a:spcBef>
                <a:spcPts val="0"/>
              </a:spcBef>
              <a:spcAft>
                <a:spcPts val="0"/>
              </a:spcAft>
              <a:buSzPts val="2000"/>
              <a:buChar char="-"/>
            </a:pPr>
            <a:r>
              <a:rPr lang="en" sz="2000"/>
              <a:t>Strategies to match practices to student needs to support IEP and BIP development</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aphicFrame>
        <p:nvGraphicFramePr>
          <p:cNvPr id="169" name="Google Shape;169;p31"/>
          <p:cNvGraphicFramePr/>
          <p:nvPr/>
        </p:nvGraphicFramePr>
        <p:xfrm>
          <a:off x="443725" y="714738"/>
          <a:ext cx="3000000" cy="3000000"/>
        </p:xfrm>
        <a:graphic>
          <a:graphicData uri="http://schemas.openxmlformats.org/drawingml/2006/table">
            <a:tbl>
              <a:tblPr>
                <a:noFill/>
                <a:tableStyleId>{D5DAA206-A1BE-4483-BA18-F0E1F8B09950}</a:tableStyleId>
              </a:tblPr>
              <a:tblGrid>
                <a:gridCol w="2360850">
                  <a:extLst>
                    <a:ext uri="{9D8B030D-6E8A-4147-A177-3AD203B41FA5}">
                      <a16:colId xmlns:a16="http://schemas.microsoft.com/office/drawing/2014/main" val="20000"/>
                    </a:ext>
                  </a:extLst>
                </a:gridCol>
                <a:gridCol w="5895700">
                  <a:extLst>
                    <a:ext uri="{9D8B030D-6E8A-4147-A177-3AD203B41FA5}">
                      <a16:colId xmlns:a16="http://schemas.microsoft.com/office/drawing/2014/main" val="20001"/>
                    </a:ext>
                  </a:extLst>
                </a:gridCol>
              </a:tblGrid>
              <a:tr h="510325">
                <a:tc>
                  <a:txBody>
                    <a:bodyPr/>
                    <a:lstStyle/>
                    <a:p>
                      <a:pPr marL="0" lvl="0" indent="0" algn="l" rtl="0">
                        <a:spcBef>
                          <a:spcPts val="0"/>
                        </a:spcBef>
                        <a:spcAft>
                          <a:spcPts val="0"/>
                        </a:spcAft>
                        <a:buNone/>
                      </a:pPr>
                      <a:r>
                        <a:rPr lang="en" sz="2300">
                          <a:latin typeface="PT Sans Narrow"/>
                          <a:ea typeface="PT Sans Narrow"/>
                          <a:cs typeface="PT Sans Narrow"/>
                          <a:sym typeface="PT Sans Narrow"/>
                        </a:rPr>
                        <a:t>We are...</a:t>
                      </a:r>
                      <a:endParaRPr sz="2300">
                        <a:latin typeface="PT Sans Narrow"/>
                        <a:ea typeface="PT Sans Narrow"/>
                        <a:cs typeface="PT Sans Narrow"/>
                        <a:sym typeface="PT Sans Narrow"/>
                      </a:endParaRPr>
                    </a:p>
                  </a:txBody>
                  <a:tcPr marL="91425" marR="91425" marT="91425" marB="91425">
                    <a:solidFill>
                      <a:srgbClr val="CFE2F3"/>
                    </a:solidFill>
                  </a:tcPr>
                </a:tc>
                <a:tc>
                  <a:txBody>
                    <a:bodyPr/>
                    <a:lstStyle/>
                    <a:p>
                      <a:pPr marL="0" lvl="0" indent="0" algn="l" rtl="0">
                        <a:lnSpc>
                          <a:spcPct val="120000"/>
                        </a:lnSpc>
                        <a:spcBef>
                          <a:spcPts val="0"/>
                        </a:spcBef>
                        <a:spcAft>
                          <a:spcPts val="0"/>
                        </a:spcAft>
                        <a:buNone/>
                      </a:pPr>
                      <a:r>
                        <a:rPr lang="en" sz="2000" b="1">
                          <a:latin typeface="PT Sans Narrow"/>
                          <a:ea typeface="PT Sans Narrow"/>
                          <a:cs typeface="PT Sans Narrow"/>
                          <a:sym typeface="PT Sans Narrow"/>
                        </a:rPr>
                        <a:t>Virtual Meetings</a:t>
                      </a:r>
                      <a:endParaRPr sz="1600">
                        <a:latin typeface="PT Sans Narrow"/>
                        <a:ea typeface="PT Sans Narrow"/>
                        <a:cs typeface="PT Sans Narrow"/>
                        <a:sym typeface="PT Sans Narrow"/>
                      </a:endParaRPr>
                    </a:p>
                  </a:txBody>
                  <a:tcPr marL="91425" marR="91425" marT="91425" marB="91425">
                    <a:solidFill>
                      <a:srgbClr val="CFE2F3"/>
                    </a:solidFill>
                  </a:tcPr>
                </a:tc>
                <a:extLst>
                  <a:ext uri="{0D108BD9-81ED-4DB2-BD59-A6C34878D82A}">
                    <a16:rowId xmlns:a16="http://schemas.microsoft.com/office/drawing/2014/main" val="10000"/>
                  </a:ext>
                </a:extLst>
              </a:tr>
              <a:tr h="1056450">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2300" b="1">
                          <a:solidFill>
                            <a:srgbClr val="1A1A1A"/>
                          </a:solidFill>
                          <a:latin typeface="PT Sans Narrow"/>
                          <a:ea typeface="PT Sans Narrow"/>
                          <a:cs typeface="PT Sans Narrow"/>
                          <a:sym typeface="PT Sans Narrow"/>
                        </a:rPr>
                        <a:t>ENGAGED</a:t>
                      </a:r>
                      <a:endParaRPr sz="2300" b="1">
                        <a:solidFill>
                          <a:srgbClr val="1A1A1A"/>
                        </a:solidFill>
                        <a:latin typeface="PT Sans Narrow"/>
                        <a:ea typeface="PT Sans Narrow"/>
                        <a:cs typeface="PT Sans Narrow"/>
                        <a:sym typeface="PT Sans Narrow"/>
                      </a:endParaRPr>
                    </a:p>
                    <a:p>
                      <a:pPr marL="0" lvl="0" indent="0" algn="l" rtl="0">
                        <a:spcBef>
                          <a:spcPts val="0"/>
                        </a:spcBef>
                        <a:spcAft>
                          <a:spcPts val="0"/>
                        </a:spcAft>
                        <a:buNone/>
                      </a:pPr>
                      <a:endParaRPr>
                        <a:latin typeface="Merriweather"/>
                        <a:ea typeface="Merriweather"/>
                        <a:cs typeface="Merriweather"/>
                        <a:sym typeface="Merriweather"/>
                      </a:endParaRPr>
                    </a:p>
                  </a:txBody>
                  <a:tcPr marL="91425" marR="91425" marT="91425" marB="91425"/>
                </a:tc>
                <a:tc>
                  <a:txBody>
                    <a:bodyPr/>
                    <a:lstStyle/>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Unmute yourself or use chat box to ask questions</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Participate in chat prompts, polls and breakout rooms</a:t>
                      </a:r>
                      <a:endParaRPr sz="9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Use video when possible, especially when speaking</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113712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2300" b="1">
                          <a:solidFill>
                            <a:srgbClr val="1A1A1A"/>
                          </a:solidFill>
                          <a:latin typeface="PT Sans Narrow"/>
                          <a:ea typeface="PT Sans Narrow"/>
                          <a:cs typeface="PT Sans Narrow"/>
                          <a:sym typeface="PT Sans Narrow"/>
                        </a:rPr>
                        <a:t>REFLECTIVE</a:t>
                      </a:r>
                      <a:endParaRPr sz="1900">
                        <a:latin typeface="PT Sans Narrow"/>
                        <a:ea typeface="PT Sans Narrow"/>
                        <a:cs typeface="PT Sans Narrow"/>
                        <a:sym typeface="PT Sans Narrow"/>
                      </a:endParaRPr>
                    </a:p>
                  </a:txBody>
                  <a:tcPr marL="91425" marR="91425" marT="91425" marB="91425">
                    <a:solidFill>
                      <a:srgbClr val="CFE2F3"/>
                    </a:solidFill>
                  </a:tcPr>
                </a:tc>
                <a:tc>
                  <a:txBody>
                    <a:bodyPr/>
                    <a:lstStyle/>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Share questions you have for full group </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Note follow up questions for PBS team and/or individuals </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Focus on problem solving around areas of concern </a:t>
                      </a:r>
                      <a:endParaRPr sz="1200">
                        <a:latin typeface="Open Sans"/>
                        <a:ea typeface="Open Sans"/>
                        <a:cs typeface="Open Sans"/>
                        <a:sym typeface="Open Sans"/>
                      </a:endParaRPr>
                    </a:p>
                  </a:txBody>
                  <a:tcPr marL="91425" marR="91425" marT="91425" marB="91425">
                    <a:solidFill>
                      <a:srgbClr val="CFE2F3"/>
                    </a:solidFill>
                  </a:tcPr>
                </a:tc>
                <a:extLst>
                  <a:ext uri="{0D108BD9-81ED-4DB2-BD59-A6C34878D82A}">
                    <a16:rowId xmlns:a16="http://schemas.microsoft.com/office/drawing/2014/main" val="10002"/>
                  </a:ext>
                </a:extLst>
              </a:tr>
              <a:tr h="102867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2300" b="1">
                          <a:solidFill>
                            <a:srgbClr val="1A1A1A"/>
                          </a:solidFill>
                          <a:latin typeface="PT Sans Narrow"/>
                          <a:ea typeface="PT Sans Narrow"/>
                          <a:cs typeface="PT Sans Narrow"/>
                          <a:sym typeface="PT Sans Narrow"/>
                        </a:rPr>
                        <a:t>SUPPORTIVE</a:t>
                      </a:r>
                      <a:endParaRPr sz="1900">
                        <a:latin typeface="PT Sans Narrow"/>
                        <a:ea typeface="PT Sans Narrow"/>
                        <a:cs typeface="PT Sans Narrow"/>
                        <a:sym typeface="PT Sans Narrow"/>
                      </a:endParaRPr>
                    </a:p>
                  </a:txBody>
                  <a:tcPr marL="91425" marR="91425" marT="91425" marB="91425"/>
                </a:tc>
                <a:tc>
                  <a:txBody>
                    <a:bodyPr/>
                    <a:lstStyle/>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Share successes, ideas, useful resources</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Listen with openness and understanding; assume good intentions </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Attend to your own needs</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bl>
          </a:graphicData>
        </a:graphic>
      </p:graphicFrame>
      <p:sp>
        <p:nvSpPr>
          <p:cNvPr id="170" name="Google Shape;170;p31"/>
          <p:cNvSpPr txBox="1"/>
          <p:nvPr/>
        </p:nvSpPr>
        <p:spPr>
          <a:xfrm>
            <a:off x="454000" y="0"/>
            <a:ext cx="66207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00FF"/>
                </a:solidFill>
                <a:latin typeface="PT Sans Narrow"/>
                <a:ea typeface="PT Sans Narrow"/>
                <a:cs typeface="PT Sans Narrow"/>
                <a:sym typeface="PT Sans Narrow"/>
              </a:rPr>
              <a:t>Meeting Expectations </a:t>
            </a:r>
            <a:endParaRPr sz="3000" b="1">
              <a:solidFill>
                <a:srgbClr val="0000FF"/>
              </a:solidFill>
              <a:latin typeface="PT Sans Narrow"/>
              <a:ea typeface="PT Sans Narrow"/>
              <a:cs typeface="PT Sans Narrow"/>
              <a:sym typeface="PT Sans Narrow"/>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a:t>Northeast PBIS Leadership Forum</a:t>
            </a:r>
            <a:r>
              <a:rPr lang="en" sz="2720" b="1"/>
              <a:t>  </a:t>
            </a:r>
            <a:endParaRPr sz="2720" b="1"/>
          </a:p>
        </p:txBody>
      </p:sp>
      <p:sp>
        <p:nvSpPr>
          <p:cNvPr id="515" name="Google Shape;515;p59"/>
          <p:cNvSpPr txBox="1">
            <a:spLocks noGrp="1"/>
          </p:cNvSpPr>
          <p:nvPr>
            <p:ph type="body" idx="1"/>
          </p:nvPr>
        </p:nvSpPr>
        <p:spPr>
          <a:xfrm>
            <a:off x="212400" y="1505700"/>
            <a:ext cx="3411900" cy="30762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Clr>
                <a:schemeClr val="dk1"/>
              </a:buClr>
              <a:buSzPts val="1900"/>
              <a:buChar char="●"/>
            </a:pPr>
            <a:r>
              <a:rPr lang="en" sz="1900">
                <a:solidFill>
                  <a:schemeClr val="dk1"/>
                </a:solidFill>
                <a:highlight>
                  <a:srgbClr val="FFFFFF"/>
                </a:highlight>
              </a:rPr>
              <a:t>May 18-19, 2023 - IN PERSON! </a:t>
            </a:r>
            <a:endParaRPr sz="1900">
              <a:solidFill>
                <a:schemeClr val="dk1"/>
              </a:solidFill>
              <a:highlight>
                <a:srgbClr val="FFFFFF"/>
              </a:highlight>
            </a:endParaRPr>
          </a:p>
          <a:p>
            <a:pPr marL="457200" lvl="0" indent="-349250" algn="l" rtl="0">
              <a:spcBef>
                <a:spcPts val="0"/>
              </a:spcBef>
              <a:spcAft>
                <a:spcPts val="0"/>
              </a:spcAft>
              <a:buClr>
                <a:schemeClr val="dk1"/>
              </a:buClr>
              <a:buSzPts val="1900"/>
              <a:buChar char="●"/>
            </a:pPr>
            <a:r>
              <a:rPr lang="en" sz="1900">
                <a:solidFill>
                  <a:schemeClr val="dk1"/>
                </a:solidFill>
                <a:highlight>
                  <a:srgbClr val="FFFFFF"/>
                </a:highlight>
              </a:rPr>
              <a:t>Mystic, CT </a:t>
            </a:r>
            <a:endParaRPr sz="1900">
              <a:solidFill>
                <a:schemeClr val="dk1"/>
              </a:solidFill>
              <a:highlight>
                <a:srgbClr val="FFFFFF"/>
              </a:highlight>
            </a:endParaRPr>
          </a:p>
          <a:p>
            <a:pPr marL="457200" lvl="0" indent="-349250" algn="l" rtl="0">
              <a:spcBef>
                <a:spcPts val="0"/>
              </a:spcBef>
              <a:spcAft>
                <a:spcPts val="0"/>
              </a:spcAft>
              <a:buClr>
                <a:schemeClr val="dk1"/>
              </a:buClr>
              <a:buSzPts val="1900"/>
              <a:buChar char="●"/>
            </a:pPr>
            <a:r>
              <a:rPr lang="en" sz="1900">
                <a:solidFill>
                  <a:schemeClr val="dk1"/>
                </a:solidFill>
                <a:highlight>
                  <a:srgbClr val="FFFFFF"/>
                </a:highlight>
              </a:rPr>
              <a:t>Keynote Speakers - Dr. Kurt Hatch (Univ. of Washington) and Dr. Sara Whitcomb (UMass Amherst)</a:t>
            </a:r>
            <a:endParaRPr sz="1900">
              <a:solidFill>
                <a:schemeClr val="dk1"/>
              </a:solidFill>
            </a:endParaRPr>
          </a:p>
        </p:txBody>
      </p:sp>
      <p:pic>
        <p:nvPicPr>
          <p:cNvPr id="516" name="Google Shape;516;p59"/>
          <p:cNvPicPr preferRelativeResize="0"/>
          <p:nvPr/>
        </p:nvPicPr>
        <p:blipFill>
          <a:blip r:embed="rId3">
            <a:alphaModFix/>
          </a:blip>
          <a:stretch>
            <a:fillRect/>
          </a:stretch>
        </p:blipFill>
        <p:spPr>
          <a:xfrm>
            <a:off x="4443900" y="3628350"/>
            <a:ext cx="4567950" cy="1286375"/>
          </a:xfrm>
          <a:prstGeom prst="rect">
            <a:avLst/>
          </a:prstGeom>
          <a:noFill/>
          <a:ln>
            <a:noFill/>
          </a:ln>
        </p:spPr>
      </p:pic>
      <p:sp>
        <p:nvSpPr>
          <p:cNvPr id="517" name="Google Shape;517;p59"/>
          <p:cNvSpPr txBox="1">
            <a:spLocks noGrp="1"/>
          </p:cNvSpPr>
          <p:nvPr>
            <p:ph type="body" idx="2"/>
          </p:nvPr>
        </p:nvSpPr>
        <p:spPr>
          <a:xfrm>
            <a:off x="3673925" y="1505700"/>
            <a:ext cx="5158500" cy="3076200"/>
          </a:xfrm>
          <a:prstGeom prst="rect">
            <a:avLst/>
          </a:prstGeom>
        </p:spPr>
        <p:txBody>
          <a:bodyPr spcFirstLastPara="1" wrap="square" lIns="91425" tIns="91425" rIns="91425" bIns="91425" anchor="t" anchorCtr="0">
            <a:normAutofit/>
          </a:bodyPr>
          <a:lstStyle/>
          <a:p>
            <a:pPr marL="457200" lvl="0" indent="-355600" algn="l" rtl="0">
              <a:spcBef>
                <a:spcPts val="1200"/>
              </a:spcBef>
              <a:spcAft>
                <a:spcPts val="0"/>
              </a:spcAft>
              <a:buClr>
                <a:srgbClr val="000000"/>
              </a:buClr>
              <a:buSzPts val="2000"/>
              <a:buFont typeface="Arial"/>
              <a:buChar char="●"/>
            </a:pPr>
            <a:r>
              <a:rPr lang="en" sz="2000">
                <a:solidFill>
                  <a:srgbClr val="000000"/>
                </a:solidFill>
              </a:rPr>
              <a:t>Request for proposals now open</a:t>
            </a:r>
            <a:endParaRPr sz="2000">
              <a:solidFill>
                <a:srgbClr val="000000"/>
              </a:solidFill>
            </a:endParaRPr>
          </a:p>
          <a:p>
            <a:pPr marL="457200" lvl="0" indent="-355600" algn="l" rtl="0">
              <a:spcBef>
                <a:spcPts val="0"/>
              </a:spcBef>
              <a:spcAft>
                <a:spcPts val="0"/>
              </a:spcAft>
              <a:buClr>
                <a:srgbClr val="000000"/>
              </a:buClr>
              <a:buSzPts val="2000"/>
              <a:buFont typeface="Arial"/>
              <a:buChar char="●"/>
            </a:pPr>
            <a:r>
              <a:rPr lang="en" sz="2000">
                <a:solidFill>
                  <a:srgbClr val="000000"/>
                </a:solidFill>
              </a:rPr>
              <a:t>Submission deadline is Friday, January 6, 2023</a:t>
            </a:r>
            <a:endParaRPr sz="2000">
              <a:solidFill>
                <a:srgbClr val="000000"/>
              </a:solidFill>
            </a:endParaRPr>
          </a:p>
          <a:p>
            <a:pPr marL="0" lvl="0" indent="0" algn="l" rtl="0">
              <a:spcBef>
                <a:spcPts val="1200"/>
              </a:spcBef>
              <a:spcAft>
                <a:spcPts val="1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521"/>
        <p:cNvGrpSpPr/>
        <p:nvPr/>
      </p:nvGrpSpPr>
      <p:grpSpPr>
        <a:xfrm>
          <a:off x="0" y="0"/>
          <a:ext cx="0" cy="0"/>
          <a:chOff x="0" y="0"/>
          <a:chExt cx="0" cy="0"/>
        </a:xfrm>
      </p:grpSpPr>
      <p:sp>
        <p:nvSpPr>
          <p:cNvPr id="522" name="Google Shape;522;p6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Data</a:t>
            </a:r>
            <a:endParaRPr/>
          </a:p>
        </p:txBody>
      </p:sp>
      <p:sp>
        <p:nvSpPr>
          <p:cNvPr id="523" name="Google Shape;523;p6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524" name="Google Shape;524;p6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525" name="Google Shape;525;p60"/>
          <p:cNvPicPr preferRelativeResize="0"/>
          <p:nvPr/>
        </p:nvPicPr>
        <p:blipFill>
          <a:blip r:embed="rId3">
            <a:alphaModFix/>
          </a:blip>
          <a:stretch>
            <a:fillRect/>
          </a:stretch>
        </p:blipFill>
        <p:spPr>
          <a:xfrm>
            <a:off x="4999975" y="628337"/>
            <a:ext cx="3776527" cy="38865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1"/>
          <p:cNvSpPr txBox="1">
            <a:spLocks noGrp="1"/>
          </p:cNvSpPr>
          <p:nvPr>
            <p:ph type="title"/>
          </p:nvPr>
        </p:nvSpPr>
        <p:spPr>
          <a:xfrm>
            <a:off x="713100" y="665650"/>
            <a:ext cx="81282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Oswald Medium"/>
                <a:ea typeface="Oswald Medium"/>
                <a:cs typeface="Oswald Medium"/>
                <a:sym typeface="Oswald Medium"/>
              </a:rPr>
              <a:t>Discipline Data Reporting Tool (DDRT)</a:t>
            </a:r>
            <a:endParaRPr/>
          </a:p>
        </p:txBody>
      </p:sp>
      <p:sp>
        <p:nvSpPr>
          <p:cNvPr id="531" name="Google Shape;531;p61"/>
          <p:cNvSpPr txBox="1">
            <a:spLocks noGrp="1"/>
          </p:cNvSpPr>
          <p:nvPr>
            <p:ph type="body" idx="1"/>
          </p:nvPr>
        </p:nvSpPr>
        <p:spPr>
          <a:xfrm>
            <a:off x="647250" y="1714500"/>
            <a:ext cx="7688700" cy="2940300"/>
          </a:xfrm>
          <a:prstGeom prst="rect">
            <a:avLst/>
          </a:prstGeom>
        </p:spPr>
        <p:txBody>
          <a:bodyPr spcFirstLastPara="1" wrap="square" lIns="91425" tIns="91425" rIns="91425" bIns="91425" anchor="t" anchorCtr="0">
            <a:normAutofit/>
          </a:bodyPr>
          <a:lstStyle/>
          <a:p>
            <a:pPr marL="457200" lvl="0" indent="-369570" algn="l" rtl="0">
              <a:lnSpc>
                <a:spcPct val="90000"/>
              </a:lnSpc>
              <a:spcBef>
                <a:spcPts val="300"/>
              </a:spcBef>
              <a:spcAft>
                <a:spcPts val="0"/>
              </a:spcAft>
              <a:buSzPct val="100000"/>
              <a:buFont typeface="Calibri"/>
              <a:buChar char="●"/>
            </a:pPr>
            <a:r>
              <a:rPr lang="en" sz="2400">
                <a:solidFill>
                  <a:srgbClr val="262626"/>
                </a:solidFill>
                <a:latin typeface="Calibri"/>
                <a:ea typeface="Calibri"/>
                <a:cs typeface="Calibri"/>
                <a:sym typeface="Calibri"/>
              </a:rPr>
              <a:t>2022-23 Templates available on website </a:t>
            </a:r>
            <a:endParaRPr sz="2400">
              <a:solidFill>
                <a:srgbClr val="262626"/>
              </a:solidFill>
              <a:latin typeface="Calibri"/>
              <a:ea typeface="Calibri"/>
              <a:cs typeface="Calibri"/>
              <a:sym typeface="Calibri"/>
            </a:endParaRPr>
          </a:p>
          <a:p>
            <a:pPr marL="914400" lvl="1" indent="-369569" algn="l" rtl="0">
              <a:lnSpc>
                <a:spcPct val="90000"/>
              </a:lnSpc>
              <a:spcBef>
                <a:spcPts val="1000"/>
              </a:spcBef>
              <a:spcAft>
                <a:spcPts val="0"/>
              </a:spcAft>
              <a:buClr>
                <a:srgbClr val="262626"/>
              </a:buClr>
              <a:buSzPct val="100000"/>
              <a:buFont typeface="Calibri"/>
              <a:buChar char="○"/>
            </a:pPr>
            <a:r>
              <a:rPr lang="en" sz="2400" b="1">
                <a:solidFill>
                  <a:srgbClr val="C44936"/>
                </a:solidFill>
                <a:latin typeface="Calibri"/>
                <a:ea typeface="Calibri"/>
                <a:cs typeface="Calibri"/>
                <a:sym typeface="Calibri"/>
              </a:rPr>
              <a:t>NEW</a:t>
            </a:r>
            <a:r>
              <a:rPr lang="en" sz="2400">
                <a:solidFill>
                  <a:srgbClr val="262626"/>
                </a:solidFill>
                <a:latin typeface="Calibri"/>
                <a:ea typeface="Calibri"/>
                <a:cs typeface="Calibri"/>
                <a:sym typeface="Calibri"/>
              </a:rPr>
              <a:t>: Google sheets versions now available </a:t>
            </a:r>
            <a:endParaRPr sz="2400">
              <a:solidFill>
                <a:srgbClr val="262626"/>
              </a:solidFill>
              <a:latin typeface="Calibri"/>
              <a:ea typeface="Calibri"/>
              <a:cs typeface="Calibri"/>
              <a:sym typeface="Calibri"/>
            </a:endParaRPr>
          </a:p>
          <a:p>
            <a:pPr marL="914400" lvl="0" indent="0" algn="l" rtl="0">
              <a:lnSpc>
                <a:spcPct val="90000"/>
              </a:lnSpc>
              <a:spcBef>
                <a:spcPts val="1000"/>
              </a:spcBef>
              <a:spcAft>
                <a:spcPts val="0"/>
              </a:spcAft>
              <a:buNone/>
            </a:pPr>
            <a:endParaRPr sz="2400">
              <a:solidFill>
                <a:srgbClr val="262626"/>
              </a:solidFill>
              <a:latin typeface="Calibri"/>
              <a:ea typeface="Calibri"/>
              <a:cs typeface="Calibri"/>
              <a:sym typeface="Calibri"/>
            </a:endParaRPr>
          </a:p>
          <a:p>
            <a:pPr marL="457200" lvl="0" indent="-369570" algn="l" rtl="0">
              <a:lnSpc>
                <a:spcPct val="90000"/>
              </a:lnSpc>
              <a:spcBef>
                <a:spcPts val="1000"/>
              </a:spcBef>
              <a:spcAft>
                <a:spcPts val="0"/>
              </a:spcAft>
              <a:buSzPct val="100000"/>
              <a:buFont typeface="Calibri"/>
              <a:buChar char="●"/>
            </a:pPr>
            <a:r>
              <a:rPr lang="en" sz="2400">
                <a:solidFill>
                  <a:srgbClr val="262626"/>
                </a:solidFill>
                <a:latin typeface="Calibri"/>
                <a:ea typeface="Calibri"/>
                <a:cs typeface="Calibri"/>
                <a:sym typeface="Calibri"/>
              </a:rPr>
              <a:t>Submissions are 2x per year to district coach and project.  </a:t>
            </a:r>
            <a:r>
              <a:rPr lang="en" sz="2400">
                <a:solidFill>
                  <a:srgbClr val="000000"/>
                </a:solidFill>
                <a:latin typeface="Calibri"/>
                <a:ea typeface="Calibri"/>
                <a:cs typeface="Calibri"/>
                <a:sym typeface="Calibri"/>
              </a:rPr>
              <a:t>January 13th and June 16</a:t>
            </a:r>
            <a:r>
              <a:rPr lang="en" sz="2400" baseline="30000">
                <a:solidFill>
                  <a:srgbClr val="000000"/>
                </a:solidFill>
                <a:latin typeface="Calibri"/>
                <a:ea typeface="Calibri"/>
                <a:cs typeface="Calibri"/>
                <a:sym typeface="Calibri"/>
              </a:rPr>
              <a:t>th</a:t>
            </a:r>
            <a:r>
              <a:rPr lang="en" sz="2400">
                <a:solidFill>
                  <a:srgbClr val="262626"/>
                </a:solidFill>
                <a:latin typeface="Calibri"/>
                <a:ea typeface="Calibri"/>
                <a:cs typeface="Calibri"/>
                <a:sym typeface="Calibri"/>
              </a:rPr>
              <a:t> </a:t>
            </a:r>
            <a:endParaRPr sz="2400">
              <a:solidFill>
                <a:srgbClr val="262626"/>
              </a:solidFill>
              <a:latin typeface="Calibri"/>
              <a:ea typeface="Calibri"/>
              <a:cs typeface="Calibri"/>
              <a:sym typeface="Calibri"/>
            </a:endParaRPr>
          </a:p>
          <a:p>
            <a:pPr marL="914400" lvl="1" indent="-369569" algn="l" rtl="0">
              <a:lnSpc>
                <a:spcPct val="90000"/>
              </a:lnSpc>
              <a:spcBef>
                <a:spcPts val="0"/>
              </a:spcBef>
              <a:spcAft>
                <a:spcPts val="0"/>
              </a:spcAft>
              <a:buClr>
                <a:srgbClr val="262626"/>
              </a:buClr>
              <a:buSzPct val="100000"/>
              <a:buFont typeface="Calibri"/>
              <a:buChar char="○"/>
            </a:pPr>
            <a:r>
              <a:rPr lang="en" sz="2400">
                <a:solidFill>
                  <a:srgbClr val="262626"/>
                </a:solidFill>
                <a:latin typeface="Calibri"/>
                <a:ea typeface="Calibri"/>
                <a:cs typeface="Calibri"/>
                <a:sym typeface="Calibri"/>
              </a:rPr>
              <a:t>Reminder will be shared in the new year</a:t>
            </a:r>
            <a:endParaRPr sz="2400">
              <a:solidFill>
                <a:srgbClr val="262626"/>
              </a:solidFill>
              <a:latin typeface="Calibri"/>
              <a:ea typeface="Calibri"/>
              <a:cs typeface="Calibri"/>
              <a:sym typeface="Calibri"/>
            </a:endParaRPr>
          </a:p>
          <a:p>
            <a:pPr marL="0" lvl="0" indent="0" algn="l" rtl="0">
              <a:lnSpc>
                <a:spcPct val="90000"/>
              </a:lnSpc>
              <a:spcBef>
                <a:spcPts val="300"/>
              </a:spcBef>
              <a:spcAft>
                <a:spcPts val="0"/>
              </a:spcAft>
              <a:buNone/>
            </a:pPr>
            <a:endParaRPr sz="2400">
              <a:solidFill>
                <a:srgbClr val="262626"/>
              </a:solidFill>
              <a:latin typeface="Calibri"/>
              <a:ea typeface="Calibri"/>
              <a:cs typeface="Calibri"/>
              <a:sym typeface="Calibri"/>
            </a:endParaRPr>
          </a:p>
          <a:p>
            <a:pPr marL="457200" lvl="0" indent="0" algn="l" rtl="0">
              <a:lnSpc>
                <a:spcPct val="90000"/>
              </a:lnSpc>
              <a:spcBef>
                <a:spcPts val="300"/>
              </a:spcBef>
              <a:spcAft>
                <a:spcPts val="0"/>
              </a:spcAft>
              <a:buNone/>
            </a:pPr>
            <a:endParaRPr sz="2400">
              <a:solidFill>
                <a:srgbClr val="262626"/>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2" descr="Masks Required in Delaware Schools for All Students, Teachers – NBC10  Philadelphia"/>
          <p:cNvPicPr preferRelativeResize="0"/>
          <p:nvPr/>
        </p:nvPicPr>
        <p:blipFill rotWithShape="1">
          <a:blip r:embed="rId3">
            <a:alphaModFix/>
          </a:blip>
          <a:srcRect l="23118" r="7059"/>
          <a:stretch/>
        </p:blipFill>
        <p:spPr>
          <a:xfrm>
            <a:off x="1528011" y="276912"/>
            <a:ext cx="2319792" cy="1401613"/>
          </a:xfrm>
          <a:prstGeom prst="rect">
            <a:avLst/>
          </a:prstGeom>
          <a:noFill/>
          <a:ln>
            <a:noFill/>
          </a:ln>
        </p:spPr>
      </p:pic>
      <p:pic>
        <p:nvPicPr>
          <p:cNvPr id="538" name="Google Shape;538;p62" descr="Christina district first in Delaware to announce 2021-22 mask policy"/>
          <p:cNvPicPr preferRelativeResize="0"/>
          <p:nvPr/>
        </p:nvPicPr>
        <p:blipFill rotWithShape="1">
          <a:blip r:embed="rId4">
            <a:alphaModFix/>
          </a:blip>
          <a:srcRect l="26160" t="18280" r="23326"/>
          <a:stretch/>
        </p:blipFill>
        <p:spPr>
          <a:xfrm>
            <a:off x="5464345" y="254610"/>
            <a:ext cx="1891333" cy="1529502"/>
          </a:xfrm>
          <a:prstGeom prst="rect">
            <a:avLst/>
          </a:prstGeom>
          <a:noFill/>
          <a:ln>
            <a:noFill/>
          </a:ln>
        </p:spPr>
      </p:pic>
      <p:grpSp>
        <p:nvGrpSpPr>
          <p:cNvPr id="539" name="Google Shape;539;p62"/>
          <p:cNvGrpSpPr/>
          <p:nvPr/>
        </p:nvGrpSpPr>
        <p:grpSpPr>
          <a:xfrm>
            <a:off x="-789" y="4068252"/>
            <a:ext cx="9144000" cy="203545"/>
            <a:chOff x="0" y="2409092"/>
            <a:chExt cx="9144000" cy="685800"/>
          </a:xfrm>
        </p:grpSpPr>
        <p:sp>
          <p:nvSpPr>
            <p:cNvPr id="540" name="Google Shape;540;p62"/>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41" name="Google Shape;541;p62"/>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42" name="Google Shape;542;p62"/>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43" name="Google Shape;543;p62"/>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44" name="Google Shape;544;p62"/>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pic>
        <p:nvPicPr>
          <p:cNvPr id="545" name="Google Shape;545;p62"/>
          <p:cNvPicPr preferRelativeResize="0"/>
          <p:nvPr/>
        </p:nvPicPr>
        <p:blipFill rotWithShape="1">
          <a:blip r:embed="rId5">
            <a:alphaModFix/>
          </a:blip>
          <a:srcRect/>
          <a:stretch/>
        </p:blipFill>
        <p:spPr>
          <a:xfrm>
            <a:off x="397" y="18791"/>
            <a:ext cx="1371007" cy="1697264"/>
          </a:xfrm>
          <a:prstGeom prst="rect">
            <a:avLst/>
          </a:prstGeom>
          <a:noFill/>
          <a:ln>
            <a:noFill/>
          </a:ln>
        </p:spPr>
      </p:pic>
      <p:pic>
        <p:nvPicPr>
          <p:cNvPr id="546" name="Google Shape;546;p62"/>
          <p:cNvPicPr preferRelativeResize="0"/>
          <p:nvPr/>
        </p:nvPicPr>
        <p:blipFill rotWithShape="1">
          <a:blip r:embed="rId6">
            <a:alphaModFix/>
          </a:blip>
          <a:srcRect/>
          <a:stretch/>
        </p:blipFill>
        <p:spPr>
          <a:xfrm rot="5400000">
            <a:off x="4065226" y="290417"/>
            <a:ext cx="1469170" cy="1371600"/>
          </a:xfrm>
          <a:prstGeom prst="rect">
            <a:avLst/>
          </a:prstGeom>
          <a:noFill/>
          <a:ln>
            <a:noFill/>
          </a:ln>
        </p:spPr>
      </p:pic>
      <p:pic>
        <p:nvPicPr>
          <p:cNvPr id="547" name="Google Shape;547;p62"/>
          <p:cNvPicPr preferRelativeResize="0"/>
          <p:nvPr/>
        </p:nvPicPr>
        <p:blipFill rotWithShape="1">
          <a:blip r:embed="rId7">
            <a:alphaModFix/>
          </a:blip>
          <a:srcRect/>
          <a:stretch/>
        </p:blipFill>
        <p:spPr>
          <a:xfrm>
            <a:off x="7315200" y="276325"/>
            <a:ext cx="1371600" cy="1433074"/>
          </a:xfrm>
          <a:prstGeom prst="rect">
            <a:avLst/>
          </a:prstGeom>
          <a:noFill/>
          <a:ln>
            <a:noFill/>
          </a:ln>
        </p:spPr>
      </p:pic>
      <p:grpSp>
        <p:nvGrpSpPr>
          <p:cNvPr id="548" name="Google Shape;548;p62"/>
          <p:cNvGrpSpPr/>
          <p:nvPr/>
        </p:nvGrpSpPr>
        <p:grpSpPr>
          <a:xfrm>
            <a:off x="0" y="-19"/>
            <a:ext cx="9144000" cy="284881"/>
            <a:chOff x="0" y="2409092"/>
            <a:chExt cx="9144000" cy="685800"/>
          </a:xfrm>
        </p:grpSpPr>
        <p:sp>
          <p:nvSpPr>
            <p:cNvPr id="549" name="Google Shape;549;p62"/>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50" name="Google Shape;550;p62"/>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51" name="Google Shape;551;p62"/>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52" name="Google Shape;552;p62"/>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53" name="Google Shape;553;p62"/>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sp>
        <p:nvSpPr>
          <p:cNvPr id="554" name="Google Shape;554;p62"/>
          <p:cNvSpPr txBox="1">
            <a:spLocks noGrp="1"/>
          </p:cNvSpPr>
          <p:nvPr>
            <p:ph type="ctrTitle"/>
          </p:nvPr>
        </p:nvSpPr>
        <p:spPr>
          <a:xfrm>
            <a:off x="0" y="1671922"/>
            <a:ext cx="9144000" cy="1099200"/>
          </a:xfrm>
          <a:prstGeom prst="rect">
            <a:avLst/>
          </a:prstGeom>
          <a:solidFill>
            <a:srgbClr val="1F497D"/>
          </a:solid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Calibri"/>
              <a:buNone/>
            </a:pPr>
            <a:r>
              <a:rPr lang="en" b="1">
                <a:solidFill>
                  <a:schemeClr val="lt1"/>
                </a:solidFill>
              </a:rPr>
              <a:t>LEA MTSS Survey   </a:t>
            </a:r>
            <a:endParaRPr sz="1600" b="1">
              <a:solidFill>
                <a:schemeClr val="lt1"/>
              </a:solidFill>
            </a:endParaRPr>
          </a:p>
        </p:txBody>
      </p:sp>
      <p:pic>
        <p:nvPicPr>
          <p:cNvPr id="555" name="Google Shape;555;p62"/>
          <p:cNvPicPr preferRelativeResize="0"/>
          <p:nvPr/>
        </p:nvPicPr>
        <p:blipFill rotWithShape="1">
          <a:blip r:embed="rId8">
            <a:alphaModFix/>
          </a:blip>
          <a:srcRect/>
          <a:stretch/>
        </p:blipFill>
        <p:spPr>
          <a:xfrm>
            <a:off x="3655913" y="3489508"/>
            <a:ext cx="1372947" cy="115723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3"/>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200" b="1" i="0" u="none" strike="noStrike" cap="none">
              <a:solidFill>
                <a:schemeClr val="lt1"/>
              </a:solidFill>
              <a:latin typeface="Calibri"/>
              <a:ea typeface="Calibri"/>
              <a:cs typeface="Calibri"/>
              <a:sym typeface="Calibri"/>
            </a:endParaRPr>
          </a:p>
        </p:txBody>
      </p:sp>
      <p:grpSp>
        <p:nvGrpSpPr>
          <p:cNvPr id="562" name="Google Shape;562;p63"/>
          <p:cNvGrpSpPr/>
          <p:nvPr/>
        </p:nvGrpSpPr>
        <p:grpSpPr>
          <a:xfrm>
            <a:off x="0" y="4728098"/>
            <a:ext cx="9144000" cy="48280"/>
            <a:chOff x="0" y="2409092"/>
            <a:chExt cx="9144000" cy="685800"/>
          </a:xfrm>
        </p:grpSpPr>
        <p:sp>
          <p:nvSpPr>
            <p:cNvPr id="563" name="Google Shape;563;p63"/>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64" name="Google Shape;564;p63"/>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65" name="Google Shape;565;p63"/>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66" name="Google Shape;566;p63"/>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67" name="Google Shape;567;p63"/>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grpSp>
      <p:sp>
        <p:nvSpPr>
          <p:cNvPr id="568" name="Google Shape;568;p63"/>
          <p:cNvSpPr txBox="1"/>
          <p:nvPr/>
        </p:nvSpPr>
        <p:spPr>
          <a:xfrm>
            <a:off x="182675" y="1028738"/>
            <a:ext cx="8475300" cy="3699600"/>
          </a:xfrm>
          <a:prstGeom prst="rect">
            <a:avLst/>
          </a:prstGeom>
          <a:noFill/>
          <a:ln>
            <a:noFill/>
          </a:ln>
        </p:spPr>
        <p:txBody>
          <a:bodyPr spcFirstLastPara="1" wrap="square" lIns="68575" tIns="34275" rIns="68575" bIns="34275" anchor="t" anchorCtr="0">
            <a:noAutofit/>
          </a:bodyPr>
          <a:lstStyle/>
          <a:p>
            <a:pPr marL="342900" marR="0" lvl="0" indent="-342900" algn="l" rtl="0">
              <a:lnSpc>
                <a:spcPct val="90000"/>
              </a:lnSpc>
              <a:spcBef>
                <a:spcPts val="0"/>
              </a:spcBef>
              <a:spcAft>
                <a:spcPts val="0"/>
              </a:spcAft>
              <a:buClr>
                <a:schemeClr val="dk1"/>
              </a:buClr>
              <a:buSzPts val="2800"/>
              <a:buFont typeface="Arial"/>
              <a:buChar char="•"/>
            </a:pPr>
            <a:r>
              <a:rPr lang="en" sz="2400" b="0" u="none" strike="noStrike" cap="none">
                <a:solidFill>
                  <a:schemeClr val="dk1"/>
                </a:solidFill>
                <a:latin typeface="Arial"/>
                <a:ea typeface="Arial"/>
                <a:cs typeface="Arial"/>
                <a:sym typeface="Arial"/>
              </a:rPr>
              <a:t>MTSS Survey given to district leaders at Communication and Collaboration Network (CCN)</a:t>
            </a:r>
            <a:endParaRPr/>
          </a:p>
          <a:p>
            <a:pPr marL="342900" marR="0" lvl="0" indent="-342900" algn="l" rtl="0">
              <a:lnSpc>
                <a:spcPct val="90000"/>
              </a:lnSpc>
              <a:spcBef>
                <a:spcPts val="0"/>
              </a:spcBef>
              <a:spcAft>
                <a:spcPts val="0"/>
              </a:spcAft>
              <a:buClr>
                <a:schemeClr val="dk1"/>
              </a:buClr>
              <a:buSzPts val="2800"/>
              <a:buFont typeface="Arial"/>
              <a:buChar char="•"/>
            </a:pPr>
            <a:r>
              <a:rPr lang="en" sz="2400">
                <a:solidFill>
                  <a:schemeClr val="dk1"/>
                </a:solidFill>
              </a:rPr>
              <a:t>LEAs</a:t>
            </a:r>
            <a:r>
              <a:rPr lang="en" sz="2400" b="0" u="none" strike="noStrike" cap="none">
                <a:solidFill>
                  <a:schemeClr val="dk1"/>
                </a:solidFill>
                <a:latin typeface="Arial"/>
                <a:ea typeface="Arial"/>
                <a:cs typeface="Arial"/>
                <a:sym typeface="Arial"/>
              </a:rPr>
              <a:t> asked to complete survey with an integrated team</a:t>
            </a:r>
            <a:endParaRPr sz="2400">
              <a:solidFill>
                <a:schemeClr val="dk1"/>
              </a:solidFill>
            </a:endParaRPr>
          </a:p>
          <a:p>
            <a:pPr marL="914400" marR="0" lvl="1" indent="-406400" algn="l" rtl="0">
              <a:lnSpc>
                <a:spcPct val="90000"/>
              </a:lnSpc>
              <a:spcBef>
                <a:spcPts val="0"/>
              </a:spcBef>
              <a:spcAft>
                <a:spcPts val="0"/>
              </a:spcAft>
              <a:buClr>
                <a:schemeClr val="dk1"/>
              </a:buClr>
              <a:buSzPts val="2800"/>
              <a:buFont typeface="Arial"/>
              <a:buChar char="○"/>
            </a:pPr>
            <a:r>
              <a:rPr lang="en" sz="2400" b="0" u="none" strike="noStrike" cap="none">
                <a:solidFill>
                  <a:schemeClr val="dk1"/>
                </a:solidFill>
                <a:latin typeface="Arial"/>
                <a:ea typeface="Arial"/>
                <a:cs typeface="Arial"/>
                <a:sym typeface="Arial"/>
              </a:rPr>
              <a:t>academic and non-academic staff</a:t>
            </a:r>
            <a:r>
              <a:rPr lang="en" sz="2400">
                <a:solidFill>
                  <a:schemeClr val="dk1"/>
                </a:solidFill>
              </a:rPr>
              <a:t> </a:t>
            </a:r>
            <a:endParaRPr sz="2400" b="0" u="none" strike="noStrike" cap="none">
              <a:solidFill>
                <a:schemeClr val="dk1"/>
              </a:solidFill>
              <a:latin typeface="Arial"/>
              <a:ea typeface="Arial"/>
              <a:cs typeface="Arial"/>
              <a:sym typeface="Arial"/>
            </a:endParaRPr>
          </a:p>
          <a:p>
            <a:pPr marL="914400" marR="0" lvl="1" indent="-406400" algn="l" rtl="0">
              <a:lnSpc>
                <a:spcPct val="90000"/>
              </a:lnSpc>
              <a:spcBef>
                <a:spcPts val="0"/>
              </a:spcBef>
              <a:spcAft>
                <a:spcPts val="0"/>
              </a:spcAft>
              <a:buClr>
                <a:schemeClr val="dk1"/>
              </a:buClr>
              <a:buSzPts val="2800"/>
              <a:buFont typeface="Arial"/>
              <a:buChar char="○"/>
            </a:pPr>
            <a:r>
              <a:rPr lang="en" sz="2400" b="0" u="none" strike="noStrike" cap="none">
                <a:solidFill>
                  <a:schemeClr val="dk1"/>
                </a:solidFill>
                <a:latin typeface="Arial"/>
                <a:ea typeface="Arial"/>
                <a:cs typeface="Arial"/>
                <a:sym typeface="Arial"/>
              </a:rPr>
              <a:t>district and school level</a:t>
            </a:r>
            <a:endParaRPr/>
          </a:p>
          <a:p>
            <a:pPr marL="342900" marR="0" lvl="0" indent="-342900" algn="l" rtl="0">
              <a:lnSpc>
                <a:spcPct val="90000"/>
              </a:lnSpc>
              <a:spcBef>
                <a:spcPts val="0"/>
              </a:spcBef>
              <a:spcAft>
                <a:spcPts val="0"/>
              </a:spcAft>
              <a:buClr>
                <a:schemeClr val="dk1"/>
              </a:buClr>
              <a:buSzPts val="2800"/>
              <a:buFont typeface="Arial"/>
              <a:buChar char="•"/>
            </a:pPr>
            <a:r>
              <a:rPr lang="en" sz="2400">
                <a:solidFill>
                  <a:schemeClr val="dk1"/>
                </a:solidFill>
              </a:rPr>
              <a:t>Survey due by January CCN</a:t>
            </a:r>
            <a:endParaRPr sz="2400">
              <a:solidFill>
                <a:schemeClr val="dk1"/>
              </a:solidFill>
            </a:endParaRPr>
          </a:p>
          <a:p>
            <a:pPr marL="342900" marR="0" lvl="0" indent="-342900" algn="l" rtl="0">
              <a:lnSpc>
                <a:spcPct val="90000"/>
              </a:lnSpc>
              <a:spcBef>
                <a:spcPts val="0"/>
              </a:spcBef>
              <a:spcAft>
                <a:spcPts val="0"/>
              </a:spcAft>
              <a:buClr>
                <a:schemeClr val="dk1"/>
              </a:buClr>
              <a:buSzPts val="2800"/>
              <a:buFont typeface="Arial"/>
              <a:buChar char="•"/>
            </a:pPr>
            <a:r>
              <a:rPr lang="en" sz="2400" b="0" u="none" strike="noStrike" cap="none">
                <a:solidFill>
                  <a:schemeClr val="dk1"/>
                </a:solidFill>
                <a:latin typeface="Arial"/>
                <a:ea typeface="Arial"/>
                <a:cs typeface="Arial"/>
                <a:sym typeface="Arial"/>
              </a:rPr>
              <a:t>Teams (2-3 members</a:t>
            </a:r>
            <a:r>
              <a:rPr lang="en" sz="2400">
                <a:solidFill>
                  <a:schemeClr val="dk1"/>
                </a:solidFill>
              </a:rPr>
              <a:t>/LEA) </a:t>
            </a:r>
            <a:r>
              <a:rPr lang="en" sz="2400" b="0" u="none" strike="noStrike" cap="none">
                <a:solidFill>
                  <a:schemeClr val="dk1"/>
                </a:solidFill>
                <a:latin typeface="Arial"/>
                <a:ea typeface="Arial"/>
                <a:cs typeface="Arial"/>
                <a:sym typeface="Arial"/>
              </a:rPr>
              <a:t>will do a</a:t>
            </a:r>
            <a:r>
              <a:rPr lang="en" sz="2400">
                <a:solidFill>
                  <a:schemeClr val="dk1"/>
                </a:solidFill>
              </a:rPr>
              <a:t> MTSS related</a:t>
            </a:r>
            <a:r>
              <a:rPr lang="en" sz="2400" b="0" u="none" strike="noStrike" cap="none">
                <a:solidFill>
                  <a:schemeClr val="dk1"/>
                </a:solidFill>
                <a:latin typeface="Arial"/>
                <a:ea typeface="Arial"/>
                <a:cs typeface="Arial"/>
                <a:sym typeface="Arial"/>
              </a:rPr>
              <a:t> activity in January CCN Meeting</a:t>
            </a:r>
            <a:endParaRPr/>
          </a:p>
          <a:p>
            <a:pPr marL="0" marR="0" lvl="0" indent="0" algn="l" rtl="0">
              <a:lnSpc>
                <a:spcPct val="90000"/>
              </a:lnSpc>
              <a:spcBef>
                <a:spcPts val="0"/>
              </a:spcBef>
              <a:spcAft>
                <a:spcPts val="0"/>
              </a:spcAft>
              <a:buNone/>
            </a:pP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342900" marR="0" lvl="2" indent="-165100" algn="l" rtl="0">
              <a:lnSpc>
                <a:spcPct val="90000"/>
              </a:lnSpc>
              <a:spcBef>
                <a:spcPts val="0"/>
              </a:spcBef>
              <a:spcAft>
                <a:spcPts val="0"/>
              </a:spcAft>
              <a:buClr>
                <a:schemeClr val="dk1"/>
              </a:buClr>
              <a:buSzPts val="2800"/>
              <a:buFont typeface="Arial"/>
              <a:buNone/>
            </a:pPr>
            <a:endParaRPr sz="2400" b="0" i="1" u="none" strike="noStrike" cap="none">
              <a:solidFill>
                <a:schemeClr val="dk1"/>
              </a:solidFill>
              <a:latin typeface="Arial"/>
              <a:ea typeface="Arial"/>
              <a:cs typeface="Arial"/>
              <a:sym typeface="Arial"/>
            </a:endParaRPr>
          </a:p>
          <a:p>
            <a:pPr marL="342900" marR="0" lvl="0" indent="-165100" algn="l" rtl="0">
              <a:lnSpc>
                <a:spcPct val="90000"/>
              </a:lnSpc>
              <a:spcBef>
                <a:spcPts val="0"/>
              </a:spcBef>
              <a:spcAft>
                <a:spcPts val="0"/>
              </a:spcAft>
              <a:buClr>
                <a:schemeClr val="dk1"/>
              </a:buClr>
              <a:buSzPts val="2800"/>
              <a:buFont typeface="Arial"/>
              <a:buNone/>
            </a:pPr>
            <a:endParaRPr sz="2400" b="0" i="1" u="none" strike="noStrike" cap="none">
              <a:solidFill>
                <a:schemeClr val="dk1"/>
              </a:solidFill>
              <a:latin typeface="Calibri"/>
              <a:ea typeface="Calibri"/>
              <a:cs typeface="Calibri"/>
              <a:sym typeface="Calibri"/>
            </a:endParaRPr>
          </a:p>
          <a:p>
            <a:pPr marL="342900" marR="0" lvl="0" indent="-165100" algn="l" rtl="0">
              <a:lnSpc>
                <a:spcPct val="90000"/>
              </a:lnSpc>
              <a:spcBef>
                <a:spcPts val="0"/>
              </a:spcBef>
              <a:spcAft>
                <a:spcPts val="0"/>
              </a:spcAft>
              <a:buClr>
                <a:schemeClr val="dk1"/>
              </a:buClr>
              <a:buSzPts val="2800"/>
              <a:buFont typeface="Arial"/>
              <a:buNone/>
            </a:pPr>
            <a:endParaRPr sz="1900" b="0" i="1" u="none" strike="noStrike" cap="none">
              <a:solidFill>
                <a:schemeClr val="dk1"/>
              </a:solidFill>
              <a:latin typeface="Calibri"/>
              <a:ea typeface="Calibri"/>
              <a:cs typeface="Calibri"/>
              <a:sym typeface="Calibri"/>
            </a:endParaRPr>
          </a:p>
        </p:txBody>
      </p:sp>
      <p:pic>
        <p:nvPicPr>
          <p:cNvPr id="569" name="Google Shape;569;p63"/>
          <p:cNvPicPr preferRelativeResize="0"/>
          <p:nvPr/>
        </p:nvPicPr>
        <p:blipFill rotWithShape="1">
          <a:blip r:embed="rId3">
            <a:alphaModFix/>
          </a:blip>
          <a:srcRect/>
          <a:stretch/>
        </p:blipFill>
        <p:spPr>
          <a:xfrm>
            <a:off x="423563" y="-9269"/>
            <a:ext cx="1053927" cy="888339"/>
          </a:xfrm>
          <a:prstGeom prst="rect">
            <a:avLst/>
          </a:prstGeom>
          <a:noFill/>
          <a:ln>
            <a:noFill/>
          </a:ln>
        </p:spPr>
      </p:pic>
      <p:sp>
        <p:nvSpPr>
          <p:cNvPr id="570" name="Google Shape;570;p63"/>
          <p:cNvSpPr txBox="1"/>
          <p:nvPr/>
        </p:nvSpPr>
        <p:spPr>
          <a:xfrm>
            <a:off x="1828800" y="0"/>
            <a:ext cx="73152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 sz="3200">
                <a:solidFill>
                  <a:schemeClr val="lt1"/>
                </a:solidFill>
                <a:latin typeface="Calibri"/>
                <a:ea typeface="Calibri"/>
                <a:cs typeface="Calibri"/>
                <a:sym typeface="Calibri"/>
              </a:rPr>
              <a:t>LEA </a:t>
            </a:r>
            <a:r>
              <a:rPr lang="en" sz="3200" b="0" i="0" u="none" strike="noStrike" cap="none">
                <a:solidFill>
                  <a:schemeClr val="lt1"/>
                </a:solidFill>
                <a:latin typeface="Calibri"/>
                <a:ea typeface="Calibri"/>
                <a:cs typeface="Calibri"/>
                <a:sym typeface="Calibri"/>
              </a:rPr>
              <a:t>MTSS Survey </a:t>
            </a:r>
            <a:endParaRPr sz="3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SSSIP Grant Opportunity - Cohort 2 Call for proposals</a:t>
            </a:r>
            <a:endParaRPr/>
          </a:p>
        </p:txBody>
      </p:sp>
      <p:sp>
        <p:nvSpPr>
          <p:cNvPr id="576" name="Google Shape;576;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32500" lnSpcReduction="20000"/>
          </a:bodyPr>
          <a:lstStyle/>
          <a:p>
            <a:pPr marL="0" lvl="0" indent="0" algn="l" rtl="0">
              <a:spcBef>
                <a:spcPts val="1200"/>
              </a:spcBef>
              <a:spcAft>
                <a:spcPts val="0"/>
              </a:spcAft>
              <a:buClr>
                <a:schemeClr val="dk1"/>
              </a:buClr>
              <a:buSzPts val="358"/>
              <a:buFont typeface="Arial"/>
              <a:buNone/>
            </a:pPr>
            <a:r>
              <a:rPr lang="en" sz="5500" b="1">
                <a:solidFill>
                  <a:schemeClr val="dk1"/>
                </a:solidFill>
                <a:highlight>
                  <a:srgbClr val="FFFFFF"/>
                </a:highlight>
              </a:rPr>
              <a:t>The Delaware Department of Education (DDOE) is seeking applications for a grant opportunity for LEA and/or school projects related to developing or improving a safe and supportive school environment that improves educational outcomes for students. </a:t>
            </a:r>
            <a:endParaRPr sz="5500" b="1">
              <a:solidFill>
                <a:schemeClr val="dk1"/>
              </a:solidFill>
              <a:highlight>
                <a:srgbClr val="FFFFFF"/>
              </a:highlight>
            </a:endParaRPr>
          </a:p>
          <a:p>
            <a:pPr marL="0" lvl="0" indent="0" algn="l" rtl="0">
              <a:lnSpc>
                <a:spcPct val="115000"/>
              </a:lnSpc>
              <a:spcBef>
                <a:spcPts val="1200"/>
              </a:spcBef>
              <a:spcAft>
                <a:spcPts val="0"/>
              </a:spcAft>
              <a:buClr>
                <a:schemeClr val="dk1"/>
              </a:buClr>
              <a:buSzPts val="358"/>
              <a:buFont typeface="Arial"/>
              <a:buNone/>
            </a:pPr>
            <a:endParaRPr sz="5500">
              <a:solidFill>
                <a:schemeClr val="dk1"/>
              </a:solidFill>
              <a:highlight>
                <a:srgbClr val="FFFFFF"/>
              </a:highlight>
            </a:endParaRPr>
          </a:p>
          <a:p>
            <a:pPr marL="457200" lvl="0" indent="-342106" algn="l" rtl="0">
              <a:lnSpc>
                <a:spcPct val="115000"/>
              </a:lnSpc>
              <a:spcBef>
                <a:spcPts val="1200"/>
              </a:spcBef>
              <a:spcAft>
                <a:spcPts val="0"/>
              </a:spcAft>
              <a:buClr>
                <a:schemeClr val="dk1"/>
              </a:buClr>
              <a:buSzPct val="100000"/>
              <a:buChar char="●"/>
            </a:pPr>
            <a:r>
              <a:rPr lang="en" sz="5500">
                <a:solidFill>
                  <a:schemeClr val="dk1"/>
                </a:solidFill>
                <a:highlight>
                  <a:srgbClr val="FFFFFF"/>
                </a:highlight>
              </a:rPr>
              <a:t>Round one awardees for the Safe and Supportive School Improvement Practices Grant are now posted on the DDOE Bid site! </a:t>
            </a:r>
            <a:endParaRPr sz="5500">
              <a:solidFill>
                <a:schemeClr val="dk1"/>
              </a:solidFill>
              <a:highlight>
                <a:srgbClr val="FFFFFF"/>
              </a:highlight>
            </a:endParaRPr>
          </a:p>
          <a:p>
            <a:pPr marL="457200" lvl="0" indent="-342106" algn="l" rtl="0">
              <a:lnSpc>
                <a:spcPct val="115000"/>
              </a:lnSpc>
              <a:spcBef>
                <a:spcPts val="0"/>
              </a:spcBef>
              <a:spcAft>
                <a:spcPts val="0"/>
              </a:spcAft>
              <a:buClr>
                <a:schemeClr val="dk1"/>
              </a:buClr>
              <a:buSzPct val="100000"/>
              <a:buChar char="●"/>
            </a:pPr>
            <a:r>
              <a:rPr lang="en" sz="5500">
                <a:solidFill>
                  <a:schemeClr val="dk1"/>
                </a:solidFill>
                <a:highlight>
                  <a:srgbClr val="FFFFFF"/>
                </a:highlight>
              </a:rPr>
              <a:t>Round 2 RFA is posted and will remain open until </a:t>
            </a:r>
            <a:r>
              <a:rPr lang="en" sz="5500" b="1">
                <a:solidFill>
                  <a:schemeClr val="dk1"/>
                </a:solidFill>
                <a:highlight>
                  <a:srgbClr val="FFFFFF"/>
                </a:highlight>
              </a:rPr>
              <a:t>Dec. 19, 2022</a:t>
            </a:r>
            <a:r>
              <a:rPr lang="en" sz="5500">
                <a:solidFill>
                  <a:schemeClr val="dk1"/>
                </a:solidFill>
                <a:highlight>
                  <a:srgbClr val="FFFFFF"/>
                </a:highlight>
              </a:rPr>
              <a:t>. LEAs that were not awarded in Round 1 are eligible to apply for Round 2.  </a:t>
            </a:r>
            <a:endParaRPr sz="5500">
              <a:solidFill>
                <a:schemeClr val="dk1"/>
              </a:solidFill>
              <a:highlight>
                <a:srgbClr val="FFFFFF"/>
              </a:highlight>
            </a:endParaRPr>
          </a:p>
          <a:p>
            <a:pPr marL="457200" lvl="0" indent="-342106" algn="l" rtl="0">
              <a:lnSpc>
                <a:spcPct val="115000"/>
              </a:lnSpc>
              <a:spcBef>
                <a:spcPts val="0"/>
              </a:spcBef>
              <a:spcAft>
                <a:spcPts val="0"/>
              </a:spcAft>
              <a:buClr>
                <a:schemeClr val="dk1"/>
              </a:buClr>
              <a:buSzPct val="100000"/>
              <a:buChar char="●"/>
            </a:pPr>
            <a:r>
              <a:rPr lang="en" sz="5500">
                <a:solidFill>
                  <a:schemeClr val="dk1"/>
                </a:solidFill>
                <a:highlight>
                  <a:srgbClr val="FFFFFF"/>
                </a:highlight>
              </a:rPr>
              <a:t>See RFA URL for all details. </a:t>
            </a:r>
            <a:endParaRPr sz="5500">
              <a:solidFill>
                <a:schemeClr val="dk1"/>
              </a:solidFill>
              <a:highlight>
                <a:srgbClr val="FFFFFF"/>
              </a:highlight>
            </a:endParaRPr>
          </a:p>
          <a:p>
            <a:pPr marL="0" lvl="0" indent="0" algn="l" rtl="0">
              <a:spcBef>
                <a:spcPts val="1200"/>
              </a:spcBef>
              <a:spcAft>
                <a:spcPts val="1200"/>
              </a:spcAft>
              <a:buClr>
                <a:schemeClr val="dk1"/>
              </a:buClr>
              <a:buSzPct val="61111"/>
              <a:buFont typeface="Arial"/>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5"/>
          <p:cNvSpPr txBox="1">
            <a:spLocks noGrp="1"/>
          </p:cNvSpPr>
          <p:nvPr>
            <p:ph type="title"/>
          </p:nvPr>
        </p:nvSpPr>
        <p:spPr>
          <a:xfrm>
            <a:off x="311700" y="445025"/>
            <a:ext cx="86835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320"/>
              <a:t>SSSIP Grant purposes include one or more of the following…</a:t>
            </a:r>
            <a:endParaRPr sz="2320"/>
          </a:p>
        </p:txBody>
      </p:sp>
      <p:sp>
        <p:nvSpPr>
          <p:cNvPr id="582" name="Google Shape;582;p65"/>
          <p:cNvSpPr txBox="1">
            <a:spLocks noGrp="1"/>
          </p:cNvSpPr>
          <p:nvPr>
            <p:ph type="body" idx="1"/>
          </p:nvPr>
        </p:nvSpPr>
        <p:spPr>
          <a:xfrm>
            <a:off x="311700" y="1152475"/>
            <a:ext cx="8520600" cy="3688500"/>
          </a:xfrm>
          <a:prstGeom prst="rect">
            <a:avLst/>
          </a:prstGeom>
        </p:spPr>
        <p:txBody>
          <a:bodyPr spcFirstLastPara="1" wrap="square" lIns="91425" tIns="91425" rIns="91425" bIns="91425" anchor="t" anchorCtr="0">
            <a:normAutofit fontScale="47500" lnSpcReduction="20000"/>
          </a:bodyPr>
          <a:lstStyle/>
          <a:p>
            <a:pPr marL="0" lvl="0" indent="0" algn="l" rtl="0">
              <a:spcBef>
                <a:spcPts val="1200"/>
              </a:spcBef>
              <a:spcAft>
                <a:spcPts val="0"/>
              </a:spcAft>
              <a:buClr>
                <a:schemeClr val="dk1"/>
              </a:buClr>
              <a:buSzPct val="39105"/>
              <a:buFont typeface="Arial"/>
              <a:buNone/>
            </a:pPr>
            <a:r>
              <a:rPr lang="en" sz="2812">
                <a:solidFill>
                  <a:schemeClr val="accent2"/>
                </a:solidFill>
              </a:rPr>
              <a:t>· Provide opportunity for LEA team or school team led- projects/proposals that support the establishment/implementation of their social, emotional and behavioral wellbeing supports within a Multi-tiered System of Support </a:t>
            </a:r>
            <a:r>
              <a:rPr lang="en" sz="2812" b="1">
                <a:solidFill>
                  <a:schemeClr val="accent2"/>
                </a:solidFill>
              </a:rPr>
              <a:t>(MTSS).</a:t>
            </a:r>
            <a:endParaRPr sz="2812" b="1">
              <a:solidFill>
                <a:schemeClr val="accent2"/>
              </a:solidFill>
            </a:endParaRPr>
          </a:p>
          <a:p>
            <a:pPr marL="0" lvl="0" indent="0" algn="l" rtl="0">
              <a:spcBef>
                <a:spcPts val="1200"/>
              </a:spcBef>
              <a:spcAft>
                <a:spcPts val="0"/>
              </a:spcAft>
              <a:buClr>
                <a:schemeClr val="dk1"/>
              </a:buClr>
              <a:buSzPct val="39105"/>
              <a:buFont typeface="Arial"/>
              <a:buNone/>
            </a:pPr>
            <a:r>
              <a:rPr lang="en" sz="2812">
                <a:solidFill>
                  <a:schemeClr val="accent2"/>
                </a:solidFill>
              </a:rPr>
              <a:t>· Provide opportunity for projects/proposals around student supports and dramatically improve the </a:t>
            </a:r>
            <a:r>
              <a:rPr lang="en" sz="2812" b="1">
                <a:solidFill>
                  <a:schemeClr val="accent2"/>
                </a:solidFill>
              </a:rPr>
              <a:t>school culture and climate</a:t>
            </a:r>
            <a:r>
              <a:rPr lang="en" sz="2812">
                <a:solidFill>
                  <a:schemeClr val="accent2"/>
                </a:solidFill>
              </a:rPr>
              <a:t> and corresponding metrics (absences, office referrals, school climate survey, etc.) through an inclusive and equitable approach.</a:t>
            </a:r>
            <a:endParaRPr sz="2812">
              <a:solidFill>
                <a:schemeClr val="accent2"/>
              </a:solidFill>
            </a:endParaRPr>
          </a:p>
          <a:p>
            <a:pPr marL="0" lvl="0" indent="0" algn="l" rtl="0">
              <a:spcBef>
                <a:spcPts val="1200"/>
              </a:spcBef>
              <a:spcAft>
                <a:spcPts val="0"/>
              </a:spcAft>
              <a:buClr>
                <a:schemeClr val="dk1"/>
              </a:buClr>
              <a:buSzPct val="39105"/>
              <a:buFont typeface="Arial"/>
              <a:buNone/>
            </a:pPr>
            <a:r>
              <a:rPr lang="en" sz="2812">
                <a:solidFill>
                  <a:schemeClr val="accent2"/>
                </a:solidFill>
              </a:rPr>
              <a:t>· Provide opportunity to </a:t>
            </a:r>
            <a:r>
              <a:rPr lang="en" sz="2812" b="1">
                <a:solidFill>
                  <a:schemeClr val="accent2"/>
                </a:solidFill>
              </a:rPr>
              <a:t>build educator capacity</a:t>
            </a:r>
            <a:r>
              <a:rPr lang="en" sz="2812">
                <a:solidFill>
                  <a:schemeClr val="accent2"/>
                </a:solidFill>
              </a:rPr>
              <a:t> on effectively supporting and responding to a full range of student and educator wellbeing needs.</a:t>
            </a:r>
            <a:endParaRPr sz="2812">
              <a:solidFill>
                <a:schemeClr val="accent2"/>
              </a:solidFill>
            </a:endParaRPr>
          </a:p>
          <a:p>
            <a:pPr marL="0" lvl="0" indent="0" algn="l" rtl="0">
              <a:spcBef>
                <a:spcPts val="1200"/>
              </a:spcBef>
              <a:spcAft>
                <a:spcPts val="0"/>
              </a:spcAft>
              <a:buClr>
                <a:schemeClr val="dk1"/>
              </a:buClr>
              <a:buSzPct val="39105"/>
              <a:buFont typeface="Arial"/>
              <a:buNone/>
            </a:pPr>
            <a:r>
              <a:rPr lang="en" sz="2812">
                <a:solidFill>
                  <a:schemeClr val="accent2"/>
                </a:solidFill>
              </a:rPr>
              <a:t>· Provide opportunity for LEA and/or school teams to </a:t>
            </a:r>
            <a:r>
              <a:rPr lang="en" sz="2812" b="1">
                <a:solidFill>
                  <a:schemeClr val="accent2"/>
                </a:solidFill>
              </a:rPr>
              <a:t>improve/develop discipline practices</a:t>
            </a:r>
            <a:r>
              <a:rPr lang="en" sz="2812">
                <a:solidFill>
                  <a:schemeClr val="accent2"/>
                </a:solidFill>
              </a:rPr>
              <a:t> and procedures that incorporate non-exclusionary and restorative practices.</a:t>
            </a:r>
            <a:endParaRPr sz="2812">
              <a:solidFill>
                <a:schemeClr val="accent2"/>
              </a:solidFill>
            </a:endParaRPr>
          </a:p>
          <a:p>
            <a:pPr marL="0" lvl="0" indent="0" algn="l" rtl="0">
              <a:spcBef>
                <a:spcPts val="1200"/>
              </a:spcBef>
              <a:spcAft>
                <a:spcPts val="1200"/>
              </a:spcAft>
              <a:buNone/>
            </a:pPr>
            <a:r>
              <a:rPr lang="en" sz="2812">
                <a:solidFill>
                  <a:schemeClr val="accent2"/>
                </a:solidFill>
              </a:rPr>
              <a:t>· Provide opportunity for projects/proposals around </a:t>
            </a:r>
            <a:r>
              <a:rPr lang="en" sz="2812" b="1">
                <a:solidFill>
                  <a:schemeClr val="accent2"/>
                </a:solidFill>
              </a:rPr>
              <a:t>student voice and choice </a:t>
            </a:r>
            <a:r>
              <a:rPr lang="en" sz="2812">
                <a:solidFill>
                  <a:schemeClr val="accent2"/>
                </a:solidFill>
              </a:rPr>
              <a:t>that allow for policies, practices, and/or procedure to be enacted/revised that foster a safe and supportive environment where students have the access and opportunity to share their thoughts, feelings, and opinions.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586"/>
        <p:cNvGrpSpPr/>
        <p:nvPr/>
      </p:nvGrpSpPr>
      <p:grpSpPr>
        <a:xfrm>
          <a:off x="0" y="0"/>
          <a:ext cx="0" cy="0"/>
          <a:chOff x="0" y="0"/>
          <a:chExt cx="0" cy="0"/>
        </a:xfrm>
      </p:grpSpPr>
      <p:sp>
        <p:nvSpPr>
          <p:cNvPr id="587" name="Google Shape;587;p6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Reminders</a:t>
            </a:r>
            <a:endParaRPr/>
          </a:p>
        </p:txBody>
      </p:sp>
      <p:sp>
        <p:nvSpPr>
          <p:cNvPr id="588" name="Google Shape;588;p6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589" name="Google Shape;589;p6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90" name="Google Shape;590;p66"/>
          <p:cNvPicPr preferRelativeResize="0"/>
          <p:nvPr/>
        </p:nvPicPr>
        <p:blipFill>
          <a:blip r:embed="rId3">
            <a:alphaModFix/>
          </a:blip>
          <a:stretch>
            <a:fillRect/>
          </a:stretch>
        </p:blipFill>
        <p:spPr>
          <a:xfrm>
            <a:off x="4953000" y="1308075"/>
            <a:ext cx="3810000" cy="266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7"/>
          <p:cNvSpPr txBox="1">
            <a:spLocks noGrp="1"/>
          </p:cNvSpPr>
          <p:nvPr>
            <p:ph type="title" idx="4294967295"/>
          </p:nvPr>
        </p:nvSpPr>
        <p:spPr>
          <a:xfrm>
            <a:off x="628650" y="273848"/>
            <a:ext cx="7886700" cy="65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Arial"/>
                <a:ea typeface="Arial"/>
                <a:cs typeface="Arial"/>
                <a:sym typeface="Arial"/>
              </a:rPr>
              <a:t>Coaching Activities Calendar </a:t>
            </a:r>
            <a:endParaRPr>
              <a:latin typeface="Arial"/>
              <a:ea typeface="Arial"/>
              <a:cs typeface="Arial"/>
              <a:sym typeface="Arial"/>
            </a:endParaRPr>
          </a:p>
        </p:txBody>
      </p:sp>
      <p:graphicFrame>
        <p:nvGraphicFramePr>
          <p:cNvPr id="596" name="Google Shape;596;p67"/>
          <p:cNvGraphicFramePr/>
          <p:nvPr/>
        </p:nvGraphicFramePr>
        <p:xfrm>
          <a:off x="628650" y="1093075"/>
          <a:ext cx="3000000" cy="3000000"/>
        </p:xfrm>
        <a:graphic>
          <a:graphicData uri="http://schemas.openxmlformats.org/drawingml/2006/table">
            <a:tbl>
              <a:tblPr>
                <a:noFill/>
                <a:tableStyleId>{2E51965A-B496-4262-B250-953B918641E4}</a:tableStyleId>
              </a:tblPr>
              <a:tblGrid>
                <a:gridCol w="733425">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5629275">
                  <a:extLst>
                    <a:ext uri="{9D8B030D-6E8A-4147-A177-3AD203B41FA5}">
                      <a16:colId xmlns:a16="http://schemas.microsoft.com/office/drawing/2014/main" val="20002"/>
                    </a:ext>
                  </a:extLst>
                </a:gridCol>
              </a:tblGrid>
              <a:tr h="314325">
                <a:tc rowSpan="3">
                  <a:txBody>
                    <a:bodyPr/>
                    <a:lstStyle/>
                    <a:p>
                      <a:pPr marL="0" lvl="0" indent="0" algn="l" rtl="0">
                        <a:spcBef>
                          <a:spcPts val="0"/>
                        </a:spcBef>
                        <a:spcAft>
                          <a:spcPts val="0"/>
                        </a:spcAft>
                        <a:buNone/>
                      </a:pPr>
                      <a:r>
                        <a:rPr lang="en" b="1">
                          <a:latin typeface="Calibri"/>
                          <a:ea typeface="Calibri"/>
                          <a:cs typeface="Calibri"/>
                          <a:sym typeface="Calibri"/>
                        </a:rPr>
                        <a:t>Fall</a:t>
                      </a:r>
                      <a:endParaRPr b="1">
                        <a:latin typeface="Calibri"/>
                        <a:ea typeface="Calibri"/>
                        <a:cs typeface="Calibri"/>
                        <a:sym typeface="Calibri"/>
                      </a:endParaRPr>
                    </a:p>
                  </a:txBody>
                  <a:tcPr marL="63500" marR="63500" marT="63500" marB="63500">
                    <a:lnL w="6350" cap="flat" cmpd="sng">
                      <a:solidFill>
                        <a:srgbClr val="222222"/>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222222"/>
                      </a:solidFill>
                      <a:prstDash val="solid"/>
                      <a:round/>
                      <a:headEnd type="none" w="sm" len="sm"/>
                      <a:tailEnd type="none" w="sm" len="sm"/>
                    </a:lnT>
                    <a:lnB w="6350" cap="flat" cmpd="sng">
                      <a:solidFill>
                        <a:srgbClr val="222222"/>
                      </a:solidFill>
                      <a:prstDash val="solid"/>
                      <a:round/>
                      <a:headEnd type="none" w="sm" len="sm"/>
                      <a:tailEnd type="none" w="sm" len="sm"/>
                    </a:lnB>
                  </a:tcPr>
                </a:tc>
                <a:tc>
                  <a:txBody>
                    <a:bodyPr/>
                    <a:lstStyle/>
                    <a:p>
                      <a:pPr marL="0" lvl="0" indent="0" algn="r" rtl="0">
                        <a:spcBef>
                          <a:spcPts val="0"/>
                        </a:spcBef>
                        <a:spcAft>
                          <a:spcPts val="0"/>
                        </a:spcAft>
                        <a:buNone/>
                      </a:pPr>
                      <a:r>
                        <a:rPr lang="en" b="1">
                          <a:latin typeface="Calibri"/>
                          <a:ea typeface="Calibri"/>
                          <a:cs typeface="Calibri"/>
                          <a:sym typeface="Calibri"/>
                        </a:rPr>
                        <a:t>Systems:</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85750" lvl="0" indent="-317500" algn="l" rtl="0">
                        <a:spcBef>
                          <a:spcPts val="0"/>
                        </a:spcBef>
                        <a:spcAft>
                          <a:spcPts val="0"/>
                        </a:spcAft>
                        <a:buSzPts val="1400"/>
                        <a:buFont typeface="Calibri"/>
                        <a:buChar char="❏"/>
                      </a:pPr>
                      <a:r>
                        <a:rPr lang="en">
                          <a:latin typeface="Calibri"/>
                          <a:ea typeface="Calibri"/>
                          <a:cs typeface="Calibri"/>
                          <a:sym typeface="Calibri"/>
                        </a:rPr>
                        <a:t>Hold scheduled Team Leader meetings (bi-monthly, quarterly, etc.) with agenda influenced by ongoing goals shared on page 1.  </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20050">
                <a:tc vMerge="1">
                  <a:txBody>
                    <a:bodyPr/>
                    <a:lstStyle/>
                    <a:p>
                      <a:endParaRPr lang="en-US"/>
                    </a:p>
                  </a:txBody>
                  <a:tcPr/>
                </a:tc>
                <a:tc>
                  <a:txBody>
                    <a:bodyPr/>
                    <a:lstStyle/>
                    <a:p>
                      <a:pPr marL="0" lvl="0" indent="0" algn="r" rtl="0">
                        <a:spcBef>
                          <a:spcPts val="0"/>
                        </a:spcBef>
                        <a:spcAft>
                          <a:spcPts val="0"/>
                        </a:spcAft>
                        <a:buNone/>
                      </a:pPr>
                      <a:r>
                        <a:rPr lang="en" b="1">
                          <a:latin typeface="Calibri"/>
                          <a:ea typeface="Calibri"/>
                          <a:cs typeface="Calibri"/>
                          <a:sym typeface="Calibri"/>
                        </a:rPr>
                        <a:t>Practice:</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85750" lvl="0" indent="-317500" algn="l" rtl="0">
                        <a:spcBef>
                          <a:spcPts val="0"/>
                        </a:spcBef>
                        <a:spcAft>
                          <a:spcPts val="0"/>
                        </a:spcAft>
                        <a:buSzPts val="1400"/>
                        <a:buFont typeface="Calibri"/>
                        <a:buChar char="❏"/>
                      </a:pPr>
                      <a:r>
                        <a:rPr lang="en">
                          <a:latin typeface="Calibri"/>
                          <a:ea typeface="Calibri"/>
                          <a:cs typeface="Calibri"/>
                          <a:sym typeface="Calibri"/>
                        </a:rPr>
                        <a:t>Attend MTSS meetings and provide coaching feedback using </a:t>
                      </a:r>
                      <a:r>
                        <a:rPr lang="en" u="sng">
                          <a:solidFill>
                            <a:srgbClr val="1155CC"/>
                          </a:solidFill>
                          <a:highlight>
                            <a:srgbClr val="FFFFFF"/>
                          </a:highlight>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Team Observation</a:t>
                      </a:r>
                      <a:r>
                        <a:rPr lang="en">
                          <a:highlight>
                            <a:srgbClr val="FFFFFF"/>
                          </a:highlight>
                          <a:latin typeface="Calibri"/>
                          <a:ea typeface="Calibri"/>
                          <a:cs typeface="Calibri"/>
                          <a:sym typeface="Calibri"/>
                        </a:rPr>
                        <a:t> and/or a</a:t>
                      </a:r>
                      <a:r>
                        <a:rPr lang="en">
                          <a:latin typeface="Calibri"/>
                          <a:ea typeface="Calibri"/>
                          <a:cs typeface="Calibri"/>
                          <a:sym typeface="Calibri"/>
                        </a:rPr>
                        <a:t>sk Team Leaders to submit monthly agendas and minutes to preview &amp; provide feedback</a:t>
                      </a:r>
                      <a:endParaRPr>
                        <a:latin typeface="Calibri"/>
                        <a:ea typeface="Calibri"/>
                        <a:cs typeface="Calibri"/>
                        <a:sym typeface="Calibri"/>
                      </a:endParaRPr>
                    </a:p>
                    <a:p>
                      <a:pPr marL="285750" lvl="0" indent="-317500" algn="l" rtl="0">
                        <a:spcBef>
                          <a:spcPts val="0"/>
                        </a:spcBef>
                        <a:spcAft>
                          <a:spcPts val="0"/>
                        </a:spcAft>
                        <a:buSzPts val="1400"/>
                        <a:buFont typeface="Calibri"/>
                        <a:buChar char="❏"/>
                      </a:pPr>
                      <a:r>
                        <a:rPr lang="en">
                          <a:latin typeface="Calibri"/>
                          <a:ea typeface="Calibri"/>
                          <a:cs typeface="Calibri"/>
                          <a:sym typeface="Calibri"/>
                        </a:rPr>
                        <a:t>Send reminder regarding </a:t>
                      </a:r>
                      <a:r>
                        <a:rPr lang="en" u="sng">
                          <a:solidFill>
                            <a:srgbClr val="1155CC"/>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DSCS</a:t>
                      </a:r>
                      <a:r>
                        <a:rPr lang="en">
                          <a:latin typeface="Calibri"/>
                          <a:ea typeface="Calibri"/>
                          <a:cs typeface="Calibri"/>
                          <a:sym typeface="Calibri"/>
                        </a:rPr>
                        <a:t> enrollment based on DE-PBS Project timeline</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20050">
                <a:tc vMerge="1">
                  <a:txBody>
                    <a:bodyPr/>
                    <a:lstStyle/>
                    <a:p>
                      <a:endParaRPr lang="en-US"/>
                    </a:p>
                  </a:txBody>
                  <a:tcPr/>
                </a:tc>
                <a:tc>
                  <a:txBody>
                    <a:bodyPr/>
                    <a:lstStyle/>
                    <a:p>
                      <a:pPr marL="0" lvl="0" indent="0" algn="r" rtl="0">
                        <a:spcBef>
                          <a:spcPts val="0"/>
                        </a:spcBef>
                        <a:spcAft>
                          <a:spcPts val="0"/>
                        </a:spcAft>
                        <a:buNone/>
                      </a:pPr>
                      <a:r>
                        <a:rPr lang="en" b="1">
                          <a:latin typeface="Calibri"/>
                          <a:ea typeface="Calibri"/>
                          <a:cs typeface="Calibri"/>
                          <a:sym typeface="Calibri"/>
                        </a:rPr>
                        <a:t>Data:</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85750" lvl="0" indent="-317500" algn="l" rtl="0">
                        <a:spcBef>
                          <a:spcPts val="0"/>
                        </a:spcBef>
                        <a:spcAft>
                          <a:spcPts val="0"/>
                        </a:spcAft>
                        <a:buSzPts val="1400"/>
                        <a:buFont typeface="Calibri"/>
                        <a:buChar char="❏"/>
                      </a:pPr>
                      <a:r>
                        <a:rPr lang="en">
                          <a:latin typeface="Calibri"/>
                          <a:ea typeface="Calibri"/>
                          <a:cs typeface="Calibri"/>
                          <a:sym typeface="Calibri"/>
                        </a:rPr>
                        <a:t>Create and share a data collection plan for the year which includes the types of data (</a:t>
                      </a:r>
                      <a:r>
                        <a:rPr lang="en" u="sng">
                          <a:solidFill>
                            <a:srgbClr val="1155CC"/>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DDRT</a:t>
                      </a:r>
                      <a:r>
                        <a:rPr lang="en">
                          <a:latin typeface="Calibri"/>
                          <a:ea typeface="Calibri"/>
                          <a:cs typeface="Calibri"/>
                          <a:sym typeface="Calibri"/>
                        </a:rPr>
                        <a:t>, </a:t>
                      </a:r>
                      <a:r>
                        <a:rPr lang="en" u="sng">
                          <a:solidFill>
                            <a:srgbClr val="1155CC"/>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DSCS</a:t>
                      </a:r>
                      <a:r>
                        <a:rPr lang="en">
                          <a:latin typeface="Calibri"/>
                          <a:ea typeface="Calibri"/>
                          <a:cs typeface="Calibri"/>
                          <a:sym typeface="Calibri"/>
                        </a:rPr>
                        <a:t>, </a:t>
                      </a:r>
                      <a:r>
                        <a:rPr lang="en" u="sng">
                          <a:solidFill>
                            <a:srgbClr val="1155CC"/>
                          </a:solidFill>
                          <a:latin typeface="Calibri"/>
                          <a:ea typeface="Calibri"/>
                          <a:cs typeface="Calibri"/>
                          <a:sym typeface="Calibri"/>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TFI</a:t>
                      </a:r>
                      <a:r>
                        <a:rPr lang="en">
                          <a:latin typeface="Calibri"/>
                          <a:ea typeface="Calibri"/>
                          <a:cs typeface="Calibri"/>
                          <a:sym typeface="Calibri"/>
                        </a:rPr>
                        <a:t>) and collection schedule</a:t>
                      </a:r>
                      <a:endParaRPr>
                        <a:latin typeface="Calibri"/>
                        <a:ea typeface="Calibri"/>
                        <a:cs typeface="Calibri"/>
                        <a:sym typeface="Calibri"/>
                      </a:endParaRPr>
                    </a:p>
                    <a:p>
                      <a:pPr marL="285750" lvl="0" indent="-317500" algn="l" rtl="0">
                        <a:spcBef>
                          <a:spcPts val="0"/>
                        </a:spcBef>
                        <a:spcAft>
                          <a:spcPts val="0"/>
                        </a:spcAft>
                        <a:buSzPts val="1400"/>
                        <a:buFont typeface="Calibri"/>
                        <a:buChar char="❏"/>
                      </a:pPr>
                      <a:r>
                        <a:rPr lang="en">
                          <a:latin typeface="Calibri"/>
                          <a:ea typeface="Calibri"/>
                          <a:cs typeface="Calibri"/>
                          <a:sym typeface="Calibri"/>
                        </a:rPr>
                        <a:t>Send </a:t>
                      </a:r>
                      <a:r>
                        <a:rPr lang="en" u="sng">
                          <a:solidFill>
                            <a:srgbClr val="1155CC"/>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DDRT</a:t>
                      </a:r>
                      <a:r>
                        <a:rPr lang="en">
                          <a:latin typeface="Calibri"/>
                          <a:ea typeface="Calibri"/>
                          <a:cs typeface="Calibri"/>
                          <a:sym typeface="Calibri"/>
                        </a:rPr>
                        <a:t> spreadsheet and instructions to Tier 1 PBS/MTSS Team Leaders </a:t>
                      </a:r>
                      <a:endParaRPr>
                        <a:latin typeface="Calibri"/>
                        <a:ea typeface="Calibri"/>
                        <a:cs typeface="Calibri"/>
                        <a:sym typeface="Calibri"/>
                      </a:endParaRPr>
                    </a:p>
                    <a:p>
                      <a:pPr marL="285750" lvl="0" indent="-317500" algn="l" rtl="0">
                        <a:spcBef>
                          <a:spcPts val="0"/>
                        </a:spcBef>
                        <a:spcAft>
                          <a:spcPts val="0"/>
                        </a:spcAft>
                        <a:buSzPts val="1400"/>
                        <a:buFont typeface="Calibri"/>
                        <a:buChar char="❏"/>
                      </a:pPr>
                      <a:r>
                        <a:rPr lang="en">
                          <a:latin typeface="Calibri"/>
                          <a:ea typeface="Calibri"/>
                          <a:cs typeface="Calibri"/>
                          <a:sym typeface="Calibri"/>
                        </a:rPr>
                        <a:t>Monitor DDRT submissions and identify trends to discuss at Team Leader Meetings; problem-solve with schools not yet utilizing DDRT.  </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8"/>
          <p:cNvSpPr txBox="1">
            <a:spLocks noGrp="1"/>
          </p:cNvSpPr>
          <p:nvPr>
            <p:ph type="title" idx="4294967295"/>
          </p:nvPr>
        </p:nvSpPr>
        <p:spPr>
          <a:xfrm>
            <a:off x="628650" y="273848"/>
            <a:ext cx="7886700" cy="651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latin typeface="Arial"/>
                <a:ea typeface="Arial"/>
                <a:cs typeface="Arial"/>
                <a:sym typeface="Arial"/>
              </a:rPr>
              <a:t>Coaching Activities Calendar </a:t>
            </a:r>
            <a:endParaRPr>
              <a:latin typeface="Arial"/>
              <a:ea typeface="Arial"/>
              <a:cs typeface="Arial"/>
              <a:sym typeface="Arial"/>
            </a:endParaRPr>
          </a:p>
        </p:txBody>
      </p:sp>
      <p:graphicFrame>
        <p:nvGraphicFramePr>
          <p:cNvPr id="602" name="Google Shape;602;p68"/>
          <p:cNvGraphicFramePr/>
          <p:nvPr/>
        </p:nvGraphicFramePr>
        <p:xfrm>
          <a:off x="957250" y="1496875"/>
          <a:ext cx="3000000" cy="3000000"/>
        </p:xfrm>
        <a:graphic>
          <a:graphicData uri="http://schemas.openxmlformats.org/drawingml/2006/table">
            <a:tbl>
              <a:tblPr>
                <a:noFill/>
                <a:tableStyleId>{2E51965A-B496-4262-B250-953B918641E4}</a:tableStyleId>
              </a:tblPr>
              <a:tblGrid>
                <a:gridCol w="74295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5648325">
                  <a:extLst>
                    <a:ext uri="{9D8B030D-6E8A-4147-A177-3AD203B41FA5}">
                      <a16:colId xmlns:a16="http://schemas.microsoft.com/office/drawing/2014/main" val="20002"/>
                    </a:ext>
                  </a:extLst>
                </a:gridCol>
              </a:tblGrid>
              <a:tr h="295275">
                <a:tc rowSpan="3">
                  <a:txBody>
                    <a:bodyPr/>
                    <a:lstStyle/>
                    <a:p>
                      <a:pPr marL="91440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Winter</a:t>
                      </a:r>
                      <a:endParaRPr b="1">
                        <a:latin typeface="Calibri"/>
                        <a:ea typeface="Calibri"/>
                        <a:cs typeface="Calibri"/>
                        <a:sym typeface="Calibri"/>
                      </a:endParaRPr>
                    </a:p>
                  </a:txBody>
                  <a:tcPr marL="63500" marR="63500" marT="63500" marB="63500">
                    <a:lnL w="6350" cap="flat" cmpd="sng">
                      <a:solidFill>
                        <a:srgbClr val="222222"/>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222222"/>
                      </a:solidFill>
                      <a:prstDash val="solid"/>
                      <a:round/>
                      <a:headEnd type="none" w="sm" len="sm"/>
                      <a:tailEnd type="none" w="sm" len="sm"/>
                    </a:lnT>
                    <a:lnB w="6350" cap="flat" cmpd="sng">
                      <a:solidFill>
                        <a:srgbClr val="222222"/>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Calibri"/>
                          <a:ea typeface="Calibri"/>
                          <a:cs typeface="Calibri"/>
                          <a:sym typeface="Calibri"/>
                        </a:rPr>
                        <a:t>Systems:</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28600" lvl="0" indent="-317500" algn="l" rtl="0">
                        <a:spcBef>
                          <a:spcPts val="0"/>
                        </a:spcBef>
                        <a:spcAft>
                          <a:spcPts val="0"/>
                        </a:spcAft>
                        <a:buSzPts val="1400"/>
                        <a:buFont typeface="Calibri"/>
                        <a:buChar char="❏"/>
                      </a:pPr>
                      <a:r>
                        <a:rPr lang="en">
                          <a:latin typeface="Calibri"/>
                          <a:ea typeface="Calibri"/>
                          <a:cs typeface="Calibri"/>
                          <a:sym typeface="Calibri"/>
                        </a:rPr>
                        <a:t>Hold scheduled Team Leader meetings (bi-monthly, quarterly, etc.)</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95275">
                <a:tc vMerge="1">
                  <a:txBody>
                    <a:bodyPr/>
                    <a:lstStyle/>
                    <a:p>
                      <a:endParaRPr lang="en-US"/>
                    </a:p>
                  </a:txBody>
                  <a:tcPr/>
                </a:tc>
                <a:tc>
                  <a:txBody>
                    <a:bodyPr/>
                    <a:lstStyle/>
                    <a:p>
                      <a:pPr marL="0" lvl="0" indent="0" algn="ctr" rtl="0">
                        <a:spcBef>
                          <a:spcPts val="0"/>
                        </a:spcBef>
                        <a:spcAft>
                          <a:spcPts val="0"/>
                        </a:spcAft>
                        <a:buNone/>
                      </a:pPr>
                      <a:r>
                        <a:rPr lang="en" b="1">
                          <a:latin typeface="Calibri"/>
                          <a:ea typeface="Calibri"/>
                          <a:cs typeface="Calibri"/>
                          <a:sym typeface="Calibri"/>
                        </a:rPr>
                        <a:t>Practice:</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28600" lvl="0" indent="-317500" algn="l" rtl="0">
                        <a:spcBef>
                          <a:spcPts val="0"/>
                        </a:spcBef>
                        <a:spcAft>
                          <a:spcPts val="0"/>
                        </a:spcAft>
                        <a:buSzPts val="1400"/>
                        <a:buFont typeface="Calibri"/>
                        <a:buChar char="❏"/>
                      </a:pPr>
                      <a:r>
                        <a:rPr lang="en">
                          <a:latin typeface="Calibri"/>
                          <a:ea typeface="Calibri"/>
                          <a:cs typeface="Calibri"/>
                          <a:sym typeface="Calibri"/>
                        </a:rPr>
                        <a:t>Send mid-year PBS/MTSS updates, success stories, and/or gratitude</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285750">
                <a:tc vMerge="1">
                  <a:txBody>
                    <a:bodyPr/>
                    <a:lstStyle/>
                    <a:p>
                      <a:endParaRPr lang="en-US"/>
                    </a:p>
                  </a:txBody>
                  <a:tcPr/>
                </a:tc>
                <a:tc>
                  <a:txBody>
                    <a:bodyPr/>
                    <a:lstStyle/>
                    <a:p>
                      <a:pPr marL="0" lvl="0" indent="0" algn="ctr" rtl="0">
                        <a:spcBef>
                          <a:spcPts val="0"/>
                        </a:spcBef>
                        <a:spcAft>
                          <a:spcPts val="0"/>
                        </a:spcAft>
                        <a:buNone/>
                      </a:pPr>
                      <a:r>
                        <a:rPr lang="en" b="1">
                          <a:latin typeface="Calibri"/>
                          <a:ea typeface="Calibri"/>
                          <a:cs typeface="Calibri"/>
                          <a:sym typeface="Calibri"/>
                        </a:rPr>
                        <a:t>Data:  </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28600" lvl="0" indent="-317500" algn="l" rtl="0">
                        <a:spcBef>
                          <a:spcPts val="0"/>
                        </a:spcBef>
                        <a:spcAft>
                          <a:spcPts val="0"/>
                        </a:spcAft>
                        <a:buSzPts val="1400"/>
                        <a:buFont typeface="Calibri"/>
                        <a:buChar char="❏"/>
                      </a:pPr>
                      <a:r>
                        <a:rPr lang="en">
                          <a:latin typeface="Calibri"/>
                          <a:ea typeface="Calibri"/>
                          <a:cs typeface="Calibri"/>
                          <a:sym typeface="Calibri"/>
                        </a:rPr>
                        <a:t>Send reminder of school team’s </a:t>
                      </a:r>
                      <a:r>
                        <a:rPr lang="en" u="sng">
                          <a:solidFill>
                            <a:srgbClr val="1155CC"/>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DDRT</a:t>
                      </a:r>
                      <a:r>
                        <a:rPr lang="en">
                          <a:latin typeface="Calibri"/>
                          <a:ea typeface="Calibri"/>
                          <a:cs typeface="Calibri"/>
                          <a:sym typeface="Calibri"/>
                        </a:rPr>
                        <a:t> to be submitted to DE-PBS Project by January 13, 2023 </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DE-PBS Cadre Purpose &amp; Today’s Agenda</a:t>
            </a:r>
            <a:endParaRPr/>
          </a:p>
        </p:txBody>
      </p:sp>
      <p:sp>
        <p:nvSpPr>
          <p:cNvPr id="176" name="Google Shape;176;p32"/>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Overall Goals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Support district MTSS-SEB Coaches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Conduit between state to district to schools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Networking among districts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Guidance and feedback on project activities/resources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Share project and national resources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Connect, align and integrate related activities for greater impact</a:t>
            </a:r>
            <a:endParaRPr sz="1800"/>
          </a:p>
        </p:txBody>
      </p:sp>
      <p:sp>
        <p:nvSpPr>
          <p:cNvPr id="177" name="Google Shape;177;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accent2"/>
                </a:solidFill>
              </a:rPr>
              <a:t>Agenda Topics</a:t>
            </a:r>
            <a:endParaRPr sz="1800">
              <a:solidFill>
                <a:schemeClr val="accent2"/>
              </a:solidFill>
            </a:endParaRPr>
          </a:p>
          <a:p>
            <a:pPr marL="457200" lvl="0" indent="-342900" algn="l" rtl="0">
              <a:spcBef>
                <a:spcPts val="1200"/>
              </a:spcBef>
              <a:spcAft>
                <a:spcPts val="0"/>
              </a:spcAft>
              <a:buClr>
                <a:schemeClr val="accent2"/>
              </a:buClr>
              <a:buSzPts val="1800"/>
              <a:buChar char="●"/>
            </a:pPr>
            <a:r>
              <a:rPr lang="en" sz="1800">
                <a:solidFill>
                  <a:schemeClr val="accent2"/>
                </a:solidFill>
              </a:rPr>
              <a:t>DE-PBS Equity Committee Update</a:t>
            </a:r>
            <a:endParaRPr sz="1800">
              <a:solidFill>
                <a:schemeClr val="accent2"/>
              </a:solidFill>
            </a:endParaRPr>
          </a:p>
          <a:p>
            <a:pPr marL="457200" lvl="0" indent="-342900" algn="l" rtl="0">
              <a:spcBef>
                <a:spcPts val="0"/>
              </a:spcBef>
              <a:spcAft>
                <a:spcPts val="0"/>
              </a:spcAft>
              <a:buClr>
                <a:schemeClr val="accent2"/>
              </a:buClr>
              <a:buSzPts val="1800"/>
              <a:buChar char="●"/>
            </a:pPr>
            <a:r>
              <a:rPr lang="en" sz="1800">
                <a:solidFill>
                  <a:schemeClr val="accent2"/>
                </a:solidFill>
              </a:rPr>
              <a:t>Intro to ISLA</a:t>
            </a:r>
            <a:endParaRPr sz="1800">
              <a:solidFill>
                <a:schemeClr val="accent2"/>
              </a:solidFill>
            </a:endParaRPr>
          </a:p>
          <a:p>
            <a:pPr marL="457200" lvl="0" indent="-342900" algn="l" rtl="0">
              <a:spcBef>
                <a:spcPts val="0"/>
              </a:spcBef>
              <a:spcAft>
                <a:spcPts val="0"/>
              </a:spcAft>
              <a:buClr>
                <a:schemeClr val="accent2"/>
              </a:buClr>
              <a:buSzPts val="1800"/>
              <a:buChar char="●"/>
            </a:pPr>
            <a:r>
              <a:rPr lang="en" sz="1800">
                <a:solidFill>
                  <a:schemeClr val="accent2"/>
                </a:solidFill>
              </a:rPr>
              <a:t>Fall 2022 PL &amp; TA Recap</a:t>
            </a:r>
            <a:endParaRPr sz="1800">
              <a:solidFill>
                <a:schemeClr val="accent2"/>
              </a:solidFill>
            </a:endParaRPr>
          </a:p>
          <a:p>
            <a:pPr marL="457200" lvl="0" indent="-342900" algn="l" rtl="0">
              <a:spcBef>
                <a:spcPts val="0"/>
              </a:spcBef>
              <a:spcAft>
                <a:spcPts val="0"/>
              </a:spcAft>
              <a:buClr>
                <a:schemeClr val="accent2"/>
              </a:buClr>
              <a:buSzPts val="1800"/>
              <a:buChar char="●"/>
            </a:pPr>
            <a:r>
              <a:rPr lang="en" sz="1800">
                <a:solidFill>
                  <a:schemeClr val="accent2"/>
                </a:solidFill>
              </a:rPr>
              <a:t>Looking Ahead PL &amp; TA Preview &amp; Discussion</a:t>
            </a:r>
            <a:endParaRPr sz="1800">
              <a:solidFill>
                <a:schemeClr val="accent2"/>
              </a:solidFill>
            </a:endParaRPr>
          </a:p>
          <a:p>
            <a:pPr marL="457200" lvl="0" indent="-342900" algn="l" rtl="0">
              <a:spcBef>
                <a:spcPts val="0"/>
              </a:spcBef>
              <a:spcAft>
                <a:spcPts val="0"/>
              </a:spcAft>
              <a:buClr>
                <a:schemeClr val="accent2"/>
              </a:buClr>
              <a:buSzPts val="1800"/>
              <a:buChar char="●"/>
            </a:pPr>
            <a:r>
              <a:rPr lang="en" sz="1800">
                <a:solidFill>
                  <a:schemeClr val="accent2"/>
                </a:solidFill>
              </a:rPr>
              <a:t>Data Updates </a:t>
            </a:r>
            <a:endParaRPr sz="1800">
              <a:solidFill>
                <a:schemeClr val="accent2"/>
              </a:solidFill>
            </a:endParaRPr>
          </a:p>
          <a:p>
            <a:pPr marL="457200" lvl="0" indent="-342900" algn="l" rtl="0">
              <a:spcBef>
                <a:spcPts val="0"/>
              </a:spcBef>
              <a:spcAft>
                <a:spcPts val="0"/>
              </a:spcAft>
              <a:buClr>
                <a:schemeClr val="accent2"/>
              </a:buClr>
              <a:buSzPts val="1800"/>
              <a:buChar char="●"/>
            </a:pPr>
            <a:r>
              <a:rPr lang="en" sz="1800">
                <a:solidFill>
                  <a:schemeClr val="accent2"/>
                </a:solidFill>
              </a:rPr>
              <a:t>Reminders</a:t>
            </a:r>
            <a:endParaRPr sz="1800">
              <a:solidFill>
                <a:schemeClr val="accent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9"/>
          <p:cNvSpPr txBox="1">
            <a:spLocks noGrp="1"/>
          </p:cNvSpPr>
          <p:nvPr>
            <p:ph type="title"/>
          </p:nvPr>
        </p:nvSpPr>
        <p:spPr>
          <a:xfrm>
            <a:off x="311725" y="171000"/>
            <a:ext cx="8520600" cy="565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2023 Whole Child CoP Opportunity</a:t>
            </a:r>
            <a:endParaRPr/>
          </a:p>
        </p:txBody>
      </p:sp>
      <p:sp>
        <p:nvSpPr>
          <p:cNvPr id="608" name="Google Shape;608;p69"/>
          <p:cNvSpPr txBox="1"/>
          <p:nvPr/>
        </p:nvSpPr>
        <p:spPr>
          <a:xfrm>
            <a:off x="73475" y="1648025"/>
            <a:ext cx="3222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Roboto"/>
                <a:ea typeface="Roboto"/>
                <a:cs typeface="Roboto"/>
                <a:sym typeface="Roboto"/>
              </a:rPr>
              <a:t>Register for PDMS: 30944</a:t>
            </a:r>
            <a:endParaRPr sz="2000" b="1">
              <a:latin typeface="Roboto"/>
              <a:ea typeface="Roboto"/>
              <a:cs typeface="Roboto"/>
              <a:sym typeface="Roboto"/>
            </a:endParaRPr>
          </a:p>
          <a:p>
            <a:pPr marL="0" lvl="0" indent="0" algn="l" rtl="0">
              <a:spcBef>
                <a:spcPts val="0"/>
              </a:spcBef>
              <a:spcAft>
                <a:spcPts val="0"/>
              </a:spcAft>
              <a:buNone/>
            </a:pPr>
            <a:endParaRPr sz="2000" b="1">
              <a:latin typeface="Roboto"/>
              <a:ea typeface="Roboto"/>
              <a:cs typeface="Roboto"/>
              <a:sym typeface="Roboto"/>
            </a:endParaRPr>
          </a:p>
          <a:p>
            <a:pPr marL="0" lvl="0" indent="0" algn="l" rtl="0">
              <a:spcBef>
                <a:spcPts val="0"/>
              </a:spcBef>
              <a:spcAft>
                <a:spcPts val="0"/>
              </a:spcAft>
              <a:buNone/>
            </a:pPr>
            <a:endParaRPr sz="2000" b="1">
              <a:latin typeface="Roboto"/>
              <a:ea typeface="Roboto"/>
              <a:cs typeface="Roboto"/>
              <a:sym typeface="Roboto"/>
            </a:endParaRPr>
          </a:p>
          <a:p>
            <a:pPr marL="0" lvl="0" indent="0" algn="l" rtl="0">
              <a:spcBef>
                <a:spcPts val="0"/>
              </a:spcBef>
              <a:spcAft>
                <a:spcPts val="0"/>
              </a:spcAft>
              <a:buNone/>
            </a:pPr>
            <a:r>
              <a:rPr lang="en" sz="2000" b="1">
                <a:latin typeface="Roboto"/>
                <a:ea typeface="Roboto"/>
                <a:cs typeface="Roboto"/>
                <a:sym typeface="Roboto"/>
              </a:rPr>
              <a:t>Questions? Contact Teri Lawler </a:t>
            </a:r>
            <a:endParaRPr sz="2000" b="1">
              <a:latin typeface="Roboto"/>
              <a:ea typeface="Roboto"/>
              <a:cs typeface="Roboto"/>
              <a:sym typeface="Roboto"/>
            </a:endParaRPr>
          </a:p>
          <a:p>
            <a:pPr marL="0" lvl="0" indent="0" algn="l" rtl="0">
              <a:spcBef>
                <a:spcPts val="0"/>
              </a:spcBef>
              <a:spcAft>
                <a:spcPts val="0"/>
              </a:spcAft>
              <a:buNone/>
            </a:pPr>
            <a:r>
              <a:rPr lang="en" sz="2000" b="1" u="sng">
                <a:solidFill>
                  <a:schemeClr val="hlink"/>
                </a:solidFill>
                <a:latin typeface="Roboto"/>
                <a:ea typeface="Roboto"/>
                <a:cs typeface="Roboto"/>
                <a:sym typeface="Roboto"/>
                <a:hlinkClick r:id="rId3"/>
              </a:rPr>
              <a:t>teri.lawler@doe.k12.de.us</a:t>
            </a:r>
            <a:endParaRPr sz="2000" b="1">
              <a:latin typeface="Roboto"/>
              <a:ea typeface="Roboto"/>
              <a:cs typeface="Roboto"/>
              <a:sym typeface="Roboto"/>
            </a:endParaRPr>
          </a:p>
          <a:p>
            <a:pPr marL="0" lvl="0" indent="0" algn="l" rtl="0">
              <a:spcBef>
                <a:spcPts val="0"/>
              </a:spcBef>
              <a:spcAft>
                <a:spcPts val="0"/>
              </a:spcAft>
              <a:buNone/>
            </a:pPr>
            <a:endParaRPr sz="2000" b="1">
              <a:latin typeface="Roboto"/>
              <a:ea typeface="Roboto"/>
              <a:cs typeface="Roboto"/>
              <a:sym typeface="Roboto"/>
            </a:endParaRPr>
          </a:p>
        </p:txBody>
      </p:sp>
      <p:pic>
        <p:nvPicPr>
          <p:cNvPr id="609" name="Google Shape;609;p69"/>
          <p:cNvPicPr preferRelativeResize="0"/>
          <p:nvPr/>
        </p:nvPicPr>
        <p:blipFill>
          <a:blip r:embed="rId4">
            <a:alphaModFix/>
          </a:blip>
          <a:stretch>
            <a:fillRect/>
          </a:stretch>
        </p:blipFill>
        <p:spPr>
          <a:xfrm>
            <a:off x="3708475" y="910775"/>
            <a:ext cx="5123852" cy="3861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613"/>
        <p:cNvGrpSpPr/>
        <p:nvPr/>
      </p:nvGrpSpPr>
      <p:grpSpPr>
        <a:xfrm>
          <a:off x="0" y="0"/>
          <a:ext cx="0" cy="0"/>
          <a:chOff x="0" y="0"/>
          <a:chExt cx="0" cy="0"/>
        </a:xfrm>
      </p:grpSpPr>
      <p:sp>
        <p:nvSpPr>
          <p:cNvPr id="614" name="Google Shape;614;p70"/>
          <p:cNvSpPr txBox="1">
            <a:spLocks noGrp="1"/>
          </p:cNvSpPr>
          <p:nvPr>
            <p:ph type="title"/>
          </p:nvPr>
        </p:nvSpPr>
        <p:spPr>
          <a:xfrm>
            <a:off x="311700" y="814800"/>
            <a:ext cx="8571300" cy="1344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615" name="Google Shape;615;p70"/>
          <p:cNvSpPr txBox="1">
            <a:spLocks noGrp="1"/>
          </p:cNvSpPr>
          <p:nvPr>
            <p:ph type="body" idx="4294967295"/>
          </p:nvPr>
        </p:nvSpPr>
        <p:spPr>
          <a:xfrm>
            <a:off x="572100" y="2571750"/>
            <a:ext cx="3999900" cy="15684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 u="sng" dirty="0">
                <a:solidFill>
                  <a:srgbClr val="000000"/>
                </a:solidFill>
              </a:rPr>
              <a:t>Cadre</a:t>
            </a:r>
            <a:endParaRPr u="sng" dirty="0">
              <a:solidFill>
                <a:srgbClr val="000000"/>
              </a:solidFill>
            </a:endParaRPr>
          </a:p>
          <a:p>
            <a:pPr marL="0" lvl="0" indent="0" algn="ctr" rtl="0">
              <a:spcBef>
                <a:spcPts val="750"/>
              </a:spcBef>
              <a:spcAft>
                <a:spcPts val="0"/>
              </a:spcAft>
              <a:buNone/>
            </a:pPr>
            <a:r>
              <a:rPr lang="en" dirty="0">
                <a:solidFill>
                  <a:srgbClr val="000000"/>
                </a:solidFill>
              </a:rPr>
              <a:t>December 15, 2022</a:t>
            </a:r>
            <a:endParaRPr dirty="0">
              <a:solidFill>
                <a:srgbClr val="000000"/>
              </a:solidFill>
            </a:endParaRPr>
          </a:p>
          <a:p>
            <a:pPr marL="0" lvl="0" indent="0" algn="ctr" rtl="0">
              <a:spcBef>
                <a:spcPts val="750"/>
              </a:spcBef>
              <a:spcAft>
                <a:spcPts val="0"/>
              </a:spcAft>
              <a:buNone/>
            </a:pPr>
            <a:r>
              <a:rPr lang="en">
                <a:solidFill>
                  <a:srgbClr val="000000"/>
                </a:solidFill>
              </a:rPr>
              <a:t>February </a:t>
            </a:r>
            <a:r>
              <a:rPr lang="en" smtClean="0">
                <a:solidFill>
                  <a:srgbClr val="000000"/>
                </a:solidFill>
              </a:rPr>
              <a:t>16, </a:t>
            </a:r>
            <a:r>
              <a:rPr lang="en">
                <a:solidFill>
                  <a:srgbClr val="000000"/>
                </a:solidFill>
              </a:rPr>
              <a:t>2023</a:t>
            </a:r>
            <a:endParaRPr dirty="0">
              <a:solidFill>
                <a:srgbClr val="000000"/>
              </a:solidFill>
            </a:endParaRPr>
          </a:p>
          <a:p>
            <a:pPr marL="0" lvl="0" indent="0" algn="ctr" rtl="0">
              <a:spcBef>
                <a:spcPts val="750"/>
              </a:spcBef>
              <a:spcAft>
                <a:spcPts val="0"/>
              </a:spcAft>
              <a:buNone/>
            </a:pPr>
            <a:r>
              <a:rPr lang="en" dirty="0">
                <a:solidFill>
                  <a:srgbClr val="000000"/>
                </a:solidFill>
              </a:rPr>
              <a:t>April 20, 2023</a:t>
            </a:r>
            <a:endParaRPr dirty="0">
              <a:solidFill>
                <a:srgbClr val="000000"/>
              </a:solidFill>
            </a:endParaRPr>
          </a:p>
        </p:txBody>
      </p:sp>
      <p:sp>
        <p:nvSpPr>
          <p:cNvPr id="616" name="Google Shape;616;p70"/>
          <p:cNvSpPr txBox="1">
            <a:spLocks noGrp="1"/>
          </p:cNvSpPr>
          <p:nvPr>
            <p:ph type="body" idx="4294967295"/>
          </p:nvPr>
        </p:nvSpPr>
        <p:spPr>
          <a:xfrm>
            <a:off x="4649950" y="2571750"/>
            <a:ext cx="3999900" cy="18648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 u="sng">
                <a:solidFill>
                  <a:srgbClr val="000000"/>
                </a:solidFill>
              </a:rPr>
              <a:t>Networking</a:t>
            </a:r>
            <a:endParaRPr u="sng">
              <a:solidFill>
                <a:srgbClr val="000000"/>
              </a:solidFill>
            </a:endParaRPr>
          </a:p>
          <a:p>
            <a:pPr marL="0" lvl="0" indent="0" algn="ctr" rtl="0">
              <a:spcBef>
                <a:spcPts val="750"/>
              </a:spcBef>
              <a:spcAft>
                <a:spcPts val="0"/>
              </a:spcAft>
              <a:buNone/>
            </a:pPr>
            <a:r>
              <a:rPr lang="en">
                <a:solidFill>
                  <a:srgbClr val="000000"/>
                </a:solidFill>
              </a:rPr>
              <a:t>November 17, 2022</a:t>
            </a:r>
            <a:endParaRPr>
              <a:solidFill>
                <a:srgbClr val="000000"/>
              </a:solidFill>
            </a:endParaRPr>
          </a:p>
          <a:p>
            <a:pPr marL="0" lvl="0" indent="0" algn="ctr" rtl="0">
              <a:spcBef>
                <a:spcPts val="750"/>
              </a:spcBef>
              <a:spcAft>
                <a:spcPts val="0"/>
              </a:spcAft>
              <a:buNone/>
            </a:pPr>
            <a:r>
              <a:rPr lang="en">
                <a:solidFill>
                  <a:srgbClr val="000000"/>
                </a:solidFill>
              </a:rPr>
              <a:t>January 19, 2023</a:t>
            </a:r>
            <a:endParaRPr>
              <a:solidFill>
                <a:srgbClr val="000000"/>
              </a:solidFill>
            </a:endParaRPr>
          </a:p>
          <a:p>
            <a:pPr marL="0" lvl="0" indent="0" algn="ctr" rtl="0">
              <a:spcBef>
                <a:spcPts val="750"/>
              </a:spcBef>
              <a:spcAft>
                <a:spcPts val="0"/>
              </a:spcAft>
              <a:buNone/>
            </a:pPr>
            <a:r>
              <a:rPr lang="en">
                <a:solidFill>
                  <a:srgbClr val="000000"/>
                </a:solidFill>
              </a:rPr>
              <a:t>March 16, 2023</a:t>
            </a:r>
            <a:endParaRPr>
              <a:solidFill>
                <a:srgbClr val="000000"/>
              </a:solidFill>
            </a:endParaRPr>
          </a:p>
          <a:p>
            <a:pPr marL="0" lvl="0" indent="0" algn="ctr" rtl="0">
              <a:spcBef>
                <a:spcPts val="750"/>
              </a:spcBef>
              <a:spcAft>
                <a:spcPts val="0"/>
              </a:spcAft>
              <a:buNone/>
            </a:pPr>
            <a:r>
              <a:rPr lang="en">
                <a:solidFill>
                  <a:srgbClr val="000000"/>
                </a:solidFill>
              </a:rPr>
              <a:t>May - TBD</a:t>
            </a:r>
            <a:endParaRPr>
              <a:solidFill>
                <a:srgbClr val="000000"/>
              </a:solidFill>
            </a:endParaRPr>
          </a:p>
        </p:txBody>
      </p:sp>
      <p:pic>
        <p:nvPicPr>
          <p:cNvPr id="617" name="Google Shape;617;p70"/>
          <p:cNvPicPr preferRelativeResize="0"/>
          <p:nvPr/>
        </p:nvPicPr>
        <p:blipFill>
          <a:blip r:embed="rId3">
            <a:alphaModFix/>
          </a:blip>
          <a:stretch>
            <a:fillRect/>
          </a:stretch>
        </p:blipFill>
        <p:spPr>
          <a:xfrm>
            <a:off x="1728775" y="230350"/>
            <a:ext cx="5686425" cy="2095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1"/>
          <p:cNvSpPr txBox="1">
            <a:spLocks noGrp="1"/>
          </p:cNvSpPr>
          <p:nvPr>
            <p:ph type="title"/>
          </p:nvPr>
        </p:nvSpPr>
        <p:spPr>
          <a:xfrm>
            <a:off x="265500" y="254700"/>
            <a:ext cx="4045200" cy="1818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Thank you for coming! </a:t>
            </a:r>
            <a:endParaRPr/>
          </a:p>
        </p:txBody>
      </p:sp>
      <p:sp>
        <p:nvSpPr>
          <p:cNvPr id="623" name="Google Shape;623;p71"/>
          <p:cNvSpPr txBox="1">
            <a:spLocks noGrp="1"/>
          </p:cNvSpPr>
          <p:nvPr>
            <p:ph type="subTitle" idx="1"/>
          </p:nvPr>
        </p:nvSpPr>
        <p:spPr>
          <a:xfrm>
            <a:off x="265500" y="2299375"/>
            <a:ext cx="4045200" cy="1025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000">
                <a:solidFill>
                  <a:schemeClr val="dk1"/>
                </a:solidFill>
              </a:rPr>
              <a:t>Please take a few minutes to fill out our participant survey! </a:t>
            </a:r>
            <a:endParaRPr>
              <a:solidFill>
                <a:srgbClr val="695D46"/>
              </a:solidFill>
              <a:latin typeface="Open Sans"/>
              <a:ea typeface="Open Sans"/>
              <a:cs typeface="Open Sans"/>
              <a:sym typeface="Open Sans"/>
            </a:endParaRPr>
          </a:p>
          <a:p>
            <a:pPr marL="0" lvl="0" indent="0" algn="ctr" rtl="0">
              <a:spcBef>
                <a:spcPts val="0"/>
              </a:spcBef>
              <a:spcAft>
                <a:spcPts val="0"/>
              </a:spcAft>
              <a:buNone/>
            </a:pPr>
            <a:endParaRPr/>
          </a:p>
        </p:txBody>
      </p:sp>
      <p:sp>
        <p:nvSpPr>
          <p:cNvPr id="624" name="Google Shape;624;p7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r" rtl="0">
              <a:spcBef>
                <a:spcPts val="0"/>
              </a:spcBef>
              <a:spcAft>
                <a:spcPts val="1200"/>
              </a:spcAft>
              <a:buClr>
                <a:schemeClr val="dk1"/>
              </a:buClr>
              <a:buSzPts val="1100"/>
              <a:buFont typeface="Arial"/>
              <a:buNone/>
            </a:pPr>
            <a:r>
              <a:rPr lang="en" sz="3674">
                <a:solidFill>
                  <a:srgbClr val="1A1A1A"/>
                </a:solidFill>
                <a:latin typeface="Open Sans"/>
                <a:ea typeface="Open Sans"/>
                <a:cs typeface="Open Sans"/>
                <a:sym typeface="Open Sans"/>
              </a:rPr>
              <a:t> </a:t>
            </a:r>
            <a:endParaRPr/>
          </a:p>
        </p:txBody>
      </p:sp>
      <p:pic>
        <p:nvPicPr>
          <p:cNvPr id="625" name="Google Shape;625;p71"/>
          <p:cNvPicPr preferRelativeResize="0"/>
          <p:nvPr/>
        </p:nvPicPr>
        <p:blipFill>
          <a:blip r:embed="rId3">
            <a:alphaModFix/>
          </a:blip>
          <a:stretch>
            <a:fillRect/>
          </a:stretch>
        </p:blipFill>
        <p:spPr>
          <a:xfrm>
            <a:off x="1290175" y="3008200"/>
            <a:ext cx="1995850" cy="1995850"/>
          </a:xfrm>
          <a:prstGeom prst="rect">
            <a:avLst/>
          </a:prstGeom>
          <a:noFill/>
          <a:ln>
            <a:noFill/>
          </a:ln>
        </p:spPr>
      </p:pic>
      <p:pic>
        <p:nvPicPr>
          <p:cNvPr id="626" name="Google Shape;626;p71"/>
          <p:cNvPicPr preferRelativeResize="0"/>
          <p:nvPr/>
        </p:nvPicPr>
        <p:blipFill>
          <a:blip r:embed="rId4">
            <a:alphaModFix/>
          </a:blip>
          <a:stretch>
            <a:fillRect/>
          </a:stretch>
        </p:blipFill>
        <p:spPr>
          <a:xfrm>
            <a:off x="4685900" y="399538"/>
            <a:ext cx="4344176" cy="4344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81"/>
        <p:cNvGrpSpPr/>
        <p:nvPr/>
      </p:nvGrpSpPr>
      <p:grpSpPr>
        <a:xfrm>
          <a:off x="0" y="0"/>
          <a:ext cx="0" cy="0"/>
          <a:chOff x="0" y="0"/>
          <a:chExt cx="0" cy="0"/>
        </a:xfrm>
      </p:grpSpPr>
      <p:sp>
        <p:nvSpPr>
          <p:cNvPr id="182" name="Google Shape;182;p33"/>
          <p:cNvSpPr/>
          <p:nvPr/>
        </p:nvSpPr>
        <p:spPr>
          <a:xfrm>
            <a:off x="3423950" y="3985750"/>
            <a:ext cx="987300" cy="8991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a:off x="192125" y="4023850"/>
            <a:ext cx="899100" cy="8991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p:nvPr/>
        </p:nvSpPr>
        <p:spPr>
          <a:xfrm>
            <a:off x="2340350" y="4005625"/>
            <a:ext cx="899100" cy="8991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txBox="1">
            <a:spLocks noGrp="1"/>
          </p:cNvSpPr>
          <p:nvPr>
            <p:ph type="title"/>
          </p:nvPr>
        </p:nvSpPr>
        <p:spPr>
          <a:xfrm>
            <a:off x="282525" y="1975100"/>
            <a:ext cx="4045200" cy="1482300"/>
          </a:xfrm>
          <a:prstGeom prst="rect">
            <a:avLst/>
          </a:prstGeom>
        </p:spPr>
        <p:txBody>
          <a:bodyPr spcFirstLastPara="1" wrap="square" lIns="91425" tIns="91425" rIns="91425" bIns="91425" anchor="b" anchorCtr="0">
            <a:normAutofit fontScale="90000"/>
          </a:bodyPr>
          <a:lstStyle/>
          <a:p>
            <a:pPr marL="0" lvl="0" indent="0" algn="ctr" rtl="0">
              <a:lnSpc>
                <a:spcPct val="115000"/>
              </a:lnSpc>
              <a:spcBef>
                <a:spcPts val="0"/>
              </a:spcBef>
              <a:spcAft>
                <a:spcPts val="0"/>
              </a:spcAft>
              <a:buNone/>
            </a:pPr>
            <a:r>
              <a:rPr lang="en" sz="3750">
                <a:solidFill>
                  <a:schemeClr val="dk2"/>
                </a:solidFill>
              </a:rPr>
              <a:t>2022-2023 </a:t>
            </a:r>
            <a:endParaRPr sz="3750">
              <a:solidFill>
                <a:schemeClr val="dk2"/>
              </a:solidFill>
            </a:endParaRPr>
          </a:p>
          <a:p>
            <a:pPr marL="0" lvl="0" indent="0" algn="ctr" rtl="0">
              <a:lnSpc>
                <a:spcPct val="115000"/>
              </a:lnSpc>
              <a:spcBef>
                <a:spcPts val="1200"/>
              </a:spcBef>
              <a:spcAft>
                <a:spcPts val="0"/>
              </a:spcAft>
              <a:buNone/>
            </a:pPr>
            <a:r>
              <a:rPr lang="en" sz="3750">
                <a:solidFill>
                  <a:schemeClr val="dk2"/>
                </a:solidFill>
              </a:rPr>
              <a:t>DE-PBS</a:t>
            </a:r>
            <a:endParaRPr sz="3750">
              <a:solidFill>
                <a:schemeClr val="dk2"/>
              </a:solidFill>
            </a:endParaRPr>
          </a:p>
          <a:p>
            <a:pPr marL="0" lvl="0" indent="0" algn="ctr" rtl="0">
              <a:lnSpc>
                <a:spcPct val="115000"/>
              </a:lnSpc>
              <a:spcBef>
                <a:spcPts val="1200"/>
              </a:spcBef>
              <a:spcAft>
                <a:spcPts val="1200"/>
              </a:spcAft>
              <a:buClr>
                <a:schemeClr val="dk1"/>
              </a:buClr>
              <a:buSzPct val="29333"/>
              <a:buFont typeface="Arial"/>
              <a:buNone/>
            </a:pPr>
            <a:r>
              <a:rPr lang="en" sz="3750">
                <a:solidFill>
                  <a:schemeClr val="dk2"/>
                </a:solidFill>
              </a:rPr>
              <a:t>Equity Committee Members</a:t>
            </a:r>
            <a:endParaRPr/>
          </a:p>
        </p:txBody>
      </p:sp>
      <p:sp>
        <p:nvSpPr>
          <p:cNvPr id="186" name="Google Shape;186;p33"/>
          <p:cNvSpPr txBox="1">
            <a:spLocks noGrp="1"/>
          </p:cNvSpPr>
          <p:nvPr>
            <p:ph type="body" idx="2"/>
          </p:nvPr>
        </p:nvSpPr>
        <p:spPr>
          <a:xfrm>
            <a:off x="4956525" y="319200"/>
            <a:ext cx="3837000" cy="4505100"/>
          </a:xfrm>
          <a:prstGeom prst="rect">
            <a:avLst/>
          </a:prstGeom>
          <a:noFill/>
        </p:spPr>
        <p:txBody>
          <a:bodyPr spcFirstLastPara="1" wrap="square" lIns="91425" tIns="91425" rIns="91425" bIns="91425" anchor="ctr" anchorCtr="0">
            <a:normAutofit/>
          </a:bodyPr>
          <a:lstStyle/>
          <a:p>
            <a:pPr marL="0" lvl="0" indent="0" algn="l" rtl="0">
              <a:lnSpc>
                <a:spcPct val="95000"/>
              </a:lnSpc>
              <a:spcBef>
                <a:spcPts val="0"/>
              </a:spcBef>
              <a:spcAft>
                <a:spcPts val="0"/>
              </a:spcAft>
              <a:buClr>
                <a:schemeClr val="dk1"/>
              </a:buClr>
              <a:buSzPts val="770"/>
              <a:buFont typeface="Arial"/>
              <a:buNone/>
            </a:pPr>
            <a:r>
              <a:rPr lang="en" sz="2525">
                <a:solidFill>
                  <a:srgbClr val="242424"/>
                </a:solidFill>
                <a:latin typeface="Roboto"/>
                <a:ea typeface="Roboto"/>
                <a:cs typeface="Roboto"/>
                <a:sym typeface="Roboto"/>
              </a:rPr>
              <a:t>Jocelyn Brown</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0"/>
              </a:spcAft>
              <a:buSzPts val="770"/>
              <a:buNone/>
            </a:pPr>
            <a:r>
              <a:rPr lang="en" sz="2525">
                <a:solidFill>
                  <a:srgbClr val="242424"/>
                </a:solidFill>
                <a:latin typeface="Roboto"/>
                <a:ea typeface="Roboto"/>
                <a:cs typeface="Roboto"/>
                <a:sym typeface="Roboto"/>
              </a:rPr>
              <a:t>Marqueia Davis</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0"/>
              </a:spcAft>
              <a:buSzPts val="770"/>
              <a:buNone/>
            </a:pPr>
            <a:r>
              <a:rPr lang="en" sz="2525">
                <a:solidFill>
                  <a:srgbClr val="242424"/>
                </a:solidFill>
                <a:latin typeface="Roboto"/>
                <a:ea typeface="Roboto"/>
                <a:cs typeface="Roboto"/>
                <a:sym typeface="Roboto"/>
              </a:rPr>
              <a:t>Tongela Ginyard</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0"/>
              </a:spcAft>
              <a:buSzPts val="770"/>
              <a:buNone/>
            </a:pPr>
            <a:r>
              <a:rPr lang="en" sz="2525">
                <a:solidFill>
                  <a:srgbClr val="242424"/>
                </a:solidFill>
                <a:latin typeface="Roboto"/>
                <a:ea typeface="Roboto"/>
                <a:cs typeface="Roboto"/>
                <a:sym typeface="Roboto"/>
              </a:rPr>
              <a:t>Cliffvon Howell</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0"/>
              </a:spcAft>
              <a:buSzPts val="770"/>
              <a:buNone/>
            </a:pPr>
            <a:r>
              <a:rPr lang="en" sz="2525">
                <a:solidFill>
                  <a:srgbClr val="242424"/>
                </a:solidFill>
                <a:latin typeface="Roboto"/>
                <a:ea typeface="Roboto"/>
                <a:cs typeface="Roboto"/>
                <a:sym typeface="Roboto"/>
              </a:rPr>
              <a:t>Jennifer Martin</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0"/>
              </a:spcAft>
              <a:buClr>
                <a:schemeClr val="dk1"/>
              </a:buClr>
              <a:buSzPts val="770"/>
              <a:buFont typeface="Arial"/>
              <a:buNone/>
            </a:pPr>
            <a:r>
              <a:rPr lang="en" sz="2525">
                <a:solidFill>
                  <a:srgbClr val="242424"/>
                </a:solidFill>
                <a:latin typeface="Roboto"/>
                <a:ea typeface="Roboto"/>
                <a:cs typeface="Roboto"/>
                <a:sym typeface="Roboto"/>
              </a:rPr>
              <a:t>Nika Reid</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0"/>
              </a:spcAft>
              <a:buSzPts val="770"/>
              <a:buNone/>
            </a:pPr>
            <a:r>
              <a:rPr lang="en" sz="2525">
                <a:solidFill>
                  <a:srgbClr val="242424"/>
                </a:solidFill>
                <a:latin typeface="Roboto"/>
                <a:ea typeface="Roboto"/>
                <a:cs typeface="Roboto"/>
                <a:sym typeface="Roboto"/>
              </a:rPr>
              <a:t>Adriane Simpson</a:t>
            </a:r>
            <a:endParaRPr sz="2525">
              <a:solidFill>
                <a:srgbClr val="242424"/>
              </a:solidFill>
              <a:latin typeface="Roboto"/>
              <a:ea typeface="Roboto"/>
              <a:cs typeface="Roboto"/>
              <a:sym typeface="Roboto"/>
            </a:endParaRPr>
          </a:p>
          <a:p>
            <a:pPr marL="0" lvl="0" indent="0" algn="l" rtl="0">
              <a:lnSpc>
                <a:spcPct val="95000"/>
              </a:lnSpc>
              <a:spcBef>
                <a:spcPts val="1200"/>
              </a:spcBef>
              <a:spcAft>
                <a:spcPts val="1200"/>
              </a:spcAft>
              <a:buSzPts val="770"/>
              <a:buNone/>
            </a:pPr>
            <a:r>
              <a:rPr lang="en" sz="2525">
                <a:solidFill>
                  <a:srgbClr val="242424"/>
                </a:solidFill>
                <a:latin typeface="Roboto"/>
                <a:ea typeface="Roboto"/>
                <a:cs typeface="Roboto"/>
                <a:sym typeface="Roboto"/>
              </a:rPr>
              <a:t>Adrienne Stansbury</a:t>
            </a:r>
            <a:endParaRPr sz="1160"/>
          </a:p>
        </p:txBody>
      </p:sp>
      <p:grpSp>
        <p:nvGrpSpPr>
          <p:cNvPr id="187" name="Google Shape;187;p33"/>
          <p:cNvGrpSpPr/>
          <p:nvPr/>
        </p:nvGrpSpPr>
        <p:grpSpPr>
          <a:xfrm>
            <a:off x="259702" y="4061931"/>
            <a:ext cx="802284" cy="822965"/>
            <a:chOff x="5723850" y="2801025"/>
            <a:chExt cx="508225" cy="666800"/>
          </a:xfrm>
        </p:grpSpPr>
        <p:sp>
          <p:nvSpPr>
            <p:cNvPr id="188" name="Google Shape;188;p33"/>
            <p:cNvSpPr/>
            <p:nvPr/>
          </p:nvSpPr>
          <p:spPr>
            <a:xfrm>
              <a:off x="5723850" y="3188000"/>
              <a:ext cx="504500" cy="279550"/>
            </a:xfrm>
            <a:custGeom>
              <a:avLst/>
              <a:gdLst/>
              <a:ahLst/>
              <a:cxnLst/>
              <a:rect l="l" t="t" r="r" b="b"/>
              <a:pathLst>
                <a:path w="20180" h="11182" extrusionOk="0">
                  <a:moveTo>
                    <a:pt x="8306" y="0"/>
                  </a:moveTo>
                  <a:cubicBezTo>
                    <a:pt x="8306" y="0"/>
                    <a:pt x="8658" y="2620"/>
                    <a:pt x="7572" y="3419"/>
                  </a:cubicBezTo>
                  <a:cubicBezTo>
                    <a:pt x="6720" y="4026"/>
                    <a:pt x="1885" y="5048"/>
                    <a:pt x="1086" y="7178"/>
                  </a:cubicBezTo>
                  <a:cubicBezTo>
                    <a:pt x="607" y="8477"/>
                    <a:pt x="245" y="9818"/>
                    <a:pt x="0" y="11181"/>
                  </a:cubicBezTo>
                  <a:lnTo>
                    <a:pt x="20180" y="11181"/>
                  </a:lnTo>
                  <a:cubicBezTo>
                    <a:pt x="19935" y="9818"/>
                    <a:pt x="19573" y="8477"/>
                    <a:pt x="19094" y="7178"/>
                  </a:cubicBezTo>
                  <a:cubicBezTo>
                    <a:pt x="18306" y="5048"/>
                    <a:pt x="13460" y="4026"/>
                    <a:pt x="12619" y="3419"/>
                  </a:cubicBezTo>
                  <a:cubicBezTo>
                    <a:pt x="11522" y="2620"/>
                    <a:pt x="11874" y="0"/>
                    <a:pt x="11874" y="0"/>
                  </a:cubicBezTo>
                  <a:lnTo>
                    <a:pt x="11874" y="0"/>
                  </a:lnTo>
                  <a:lnTo>
                    <a:pt x="10095" y="43"/>
                  </a:lnTo>
                  <a:lnTo>
                    <a:pt x="8306" y="0"/>
                  </a:ln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3"/>
            <p:cNvSpPr/>
            <p:nvPr/>
          </p:nvSpPr>
          <p:spPr>
            <a:xfrm>
              <a:off x="5923250" y="3188000"/>
              <a:ext cx="97450" cy="73225"/>
            </a:xfrm>
            <a:custGeom>
              <a:avLst/>
              <a:gdLst/>
              <a:ahLst/>
              <a:cxnLst/>
              <a:rect l="l" t="t" r="r" b="b"/>
              <a:pathLst>
                <a:path w="3898" h="2929" extrusionOk="0">
                  <a:moveTo>
                    <a:pt x="330" y="0"/>
                  </a:moveTo>
                  <a:lnTo>
                    <a:pt x="330" y="0"/>
                  </a:lnTo>
                  <a:cubicBezTo>
                    <a:pt x="330" y="0"/>
                    <a:pt x="586" y="1864"/>
                    <a:pt x="0" y="2929"/>
                  </a:cubicBezTo>
                  <a:cubicBezTo>
                    <a:pt x="841" y="2844"/>
                    <a:pt x="1672" y="2673"/>
                    <a:pt x="2396" y="2258"/>
                  </a:cubicBezTo>
                  <a:cubicBezTo>
                    <a:pt x="2918" y="1970"/>
                    <a:pt x="3408" y="1619"/>
                    <a:pt x="3844" y="1225"/>
                  </a:cubicBezTo>
                  <a:cubicBezTo>
                    <a:pt x="3834" y="810"/>
                    <a:pt x="3844" y="405"/>
                    <a:pt x="3898" y="0"/>
                  </a:cubicBezTo>
                  <a:lnTo>
                    <a:pt x="3898" y="0"/>
                  </a:lnTo>
                  <a:lnTo>
                    <a:pt x="2119" y="43"/>
                  </a:lnTo>
                  <a:lnTo>
                    <a:pt x="330" y="0"/>
                  </a:ln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3"/>
            <p:cNvSpPr/>
            <p:nvPr/>
          </p:nvSpPr>
          <p:spPr>
            <a:xfrm>
              <a:off x="5723850" y="3318700"/>
              <a:ext cx="508225" cy="149125"/>
            </a:xfrm>
            <a:custGeom>
              <a:avLst/>
              <a:gdLst/>
              <a:ahLst/>
              <a:cxnLst/>
              <a:rect l="l" t="t" r="r" b="b"/>
              <a:pathLst>
                <a:path w="20329" h="5965" extrusionOk="0">
                  <a:moveTo>
                    <a:pt x="3195" y="1"/>
                  </a:moveTo>
                  <a:cubicBezTo>
                    <a:pt x="2215" y="512"/>
                    <a:pt x="1385" y="1140"/>
                    <a:pt x="1097" y="1928"/>
                  </a:cubicBezTo>
                  <a:cubicBezTo>
                    <a:pt x="618" y="3238"/>
                    <a:pt x="245" y="4580"/>
                    <a:pt x="0" y="5964"/>
                  </a:cubicBezTo>
                  <a:lnTo>
                    <a:pt x="20329" y="5964"/>
                  </a:lnTo>
                  <a:cubicBezTo>
                    <a:pt x="20084" y="4580"/>
                    <a:pt x="19722" y="3238"/>
                    <a:pt x="19243" y="1928"/>
                  </a:cubicBezTo>
                  <a:cubicBezTo>
                    <a:pt x="18944" y="1140"/>
                    <a:pt x="18125" y="512"/>
                    <a:pt x="17145" y="1"/>
                  </a:cubicBezTo>
                  <a:cubicBezTo>
                    <a:pt x="15398" y="1193"/>
                    <a:pt x="12917" y="1939"/>
                    <a:pt x="10170" y="1939"/>
                  </a:cubicBezTo>
                  <a:cubicBezTo>
                    <a:pt x="7422" y="1939"/>
                    <a:pt x="4941" y="1183"/>
                    <a:pt x="3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p:nvPr/>
          </p:nvSpPr>
          <p:spPr>
            <a:xfrm>
              <a:off x="5730500" y="3448625"/>
              <a:ext cx="498650" cy="2950"/>
            </a:xfrm>
            <a:custGeom>
              <a:avLst/>
              <a:gdLst/>
              <a:ahLst/>
              <a:cxnLst/>
              <a:rect l="l" t="t" r="r" b="b"/>
              <a:pathLst>
                <a:path w="19946" h="118" extrusionOk="0">
                  <a:moveTo>
                    <a:pt x="0" y="0"/>
                  </a:moveTo>
                  <a:lnTo>
                    <a:pt x="0" y="118"/>
                  </a:lnTo>
                  <a:lnTo>
                    <a:pt x="19946" y="118"/>
                  </a:lnTo>
                  <a:cubicBezTo>
                    <a:pt x="19935" y="75"/>
                    <a:pt x="19924" y="43"/>
                    <a:pt x="19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3"/>
            <p:cNvSpPr/>
            <p:nvPr/>
          </p:nvSpPr>
          <p:spPr>
            <a:xfrm>
              <a:off x="5739550" y="3399100"/>
              <a:ext cx="477100" cy="2950"/>
            </a:xfrm>
            <a:custGeom>
              <a:avLst/>
              <a:gdLst/>
              <a:ahLst/>
              <a:cxnLst/>
              <a:rect l="l" t="t" r="r" b="b"/>
              <a:pathLst>
                <a:path w="19084" h="118" extrusionOk="0">
                  <a:moveTo>
                    <a:pt x="32" y="1"/>
                  </a:moveTo>
                  <a:cubicBezTo>
                    <a:pt x="22" y="43"/>
                    <a:pt x="11" y="75"/>
                    <a:pt x="1" y="118"/>
                  </a:cubicBezTo>
                  <a:lnTo>
                    <a:pt x="19083" y="118"/>
                  </a:lnTo>
                  <a:cubicBezTo>
                    <a:pt x="19073" y="75"/>
                    <a:pt x="19062" y="43"/>
                    <a:pt x="19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5761650" y="3346650"/>
              <a:ext cx="105975" cy="2975"/>
            </a:xfrm>
            <a:custGeom>
              <a:avLst/>
              <a:gdLst/>
              <a:ahLst/>
              <a:cxnLst/>
              <a:rect l="l" t="t" r="r" b="b"/>
              <a:pathLst>
                <a:path w="4239" h="119" extrusionOk="0">
                  <a:moveTo>
                    <a:pt x="107" y="1"/>
                  </a:moveTo>
                  <a:cubicBezTo>
                    <a:pt x="64" y="33"/>
                    <a:pt x="32" y="75"/>
                    <a:pt x="0" y="118"/>
                  </a:cubicBezTo>
                  <a:lnTo>
                    <a:pt x="4239" y="118"/>
                  </a:lnTo>
                  <a:cubicBezTo>
                    <a:pt x="4121" y="75"/>
                    <a:pt x="4004" y="33"/>
                    <a:pt x="3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6088300" y="3346650"/>
              <a:ext cx="105975" cy="2975"/>
            </a:xfrm>
            <a:custGeom>
              <a:avLst/>
              <a:gdLst/>
              <a:ahLst/>
              <a:cxnLst/>
              <a:rect l="l" t="t" r="r" b="b"/>
              <a:pathLst>
                <a:path w="4239" h="119" extrusionOk="0">
                  <a:moveTo>
                    <a:pt x="341" y="1"/>
                  </a:moveTo>
                  <a:cubicBezTo>
                    <a:pt x="235" y="33"/>
                    <a:pt x="118" y="75"/>
                    <a:pt x="0" y="118"/>
                  </a:cubicBezTo>
                  <a:lnTo>
                    <a:pt x="4239" y="118"/>
                  </a:lnTo>
                  <a:cubicBezTo>
                    <a:pt x="4207" y="75"/>
                    <a:pt x="4175" y="33"/>
                    <a:pt x="4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5856425" y="3068325"/>
              <a:ext cx="52200" cy="59900"/>
            </a:xfrm>
            <a:custGeom>
              <a:avLst/>
              <a:gdLst/>
              <a:ahLst/>
              <a:cxnLst/>
              <a:rect l="l" t="t" r="r" b="b"/>
              <a:pathLst>
                <a:path w="2088" h="2396" extrusionOk="0">
                  <a:moveTo>
                    <a:pt x="1010" y="1"/>
                  </a:moveTo>
                  <a:cubicBezTo>
                    <a:pt x="884" y="1"/>
                    <a:pt x="789" y="31"/>
                    <a:pt x="767" y="38"/>
                  </a:cubicBezTo>
                  <a:cubicBezTo>
                    <a:pt x="703" y="59"/>
                    <a:pt x="0" y="145"/>
                    <a:pt x="117" y="1071"/>
                  </a:cubicBezTo>
                  <a:cubicBezTo>
                    <a:pt x="221" y="1900"/>
                    <a:pt x="658" y="2396"/>
                    <a:pt x="1112" y="2396"/>
                  </a:cubicBezTo>
                  <a:cubicBezTo>
                    <a:pt x="1171" y="2396"/>
                    <a:pt x="1230" y="2387"/>
                    <a:pt x="1289" y="2370"/>
                  </a:cubicBezTo>
                  <a:cubicBezTo>
                    <a:pt x="1811" y="2285"/>
                    <a:pt x="2088" y="1603"/>
                    <a:pt x="1800" y="698"/>
                  </a:cubicBezTo>
                  <a:cubicBezTo>
                    <a:pt x="1611" y="110"/>
                    <a:pt x="1252" y="1"/>
                    <a:pt x="1010"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6041450" y="3068325"/>
              <a:ext cx="52200" cy="59900"/>
            </a:xfrm>
            <a:custGeom>
              <a:avLst/>
              <a:gdLst/>
              <a:ahLst/>
              <a:cxnLst/>
              <a:rect l="l" t="t" r="r" b="b"/>
              <a:pathLst>
                <a:path w="2088" h="2396" extrusionOk="0">
                  <a:moveTo>
                    <a:pt x="1078" y="1"/>
                  </a:moveTo>
                  <a:cubicBezTo>
                    <a:pt x="836" y="1"/>
                    <a:pt x="477" y="110"/>
                    <a:pt x="288" y="698"/>
                  </a:cubicBezTo>
                  <a:cubicBezTo>
                    <a:pt x="0" y="1603"/>
                    <a:pt x="277" y="2285"/>
                    <a:pt x="799" y="2370"/>
                  </a:cubicBezTo>
                  <a:cubicBezTo>
                    <a:pt x="857" y="2387"/>
                    <a:pt x="915" y="2396"/>
                    <a:pt x="973" y="2396"/>
                  </a:cubicBezTo>
                  <a:cubicBezTo>
                    <a:pt x="1419" y="2396"/>
                    <a:pt x="1857" y="1900"/>
                    <a:pt x="1970" y="1071"/>
                  </a:cubicBezTo>
                  <a:cubicBezTo>
                    <a:pt x="2087" y="145"/>
                    <a:pt x="1385" y="59"/>
                    <a:pt x="1321" y="38"/>
                  </a:cubicBezTo>
                  <a:cubicBezTo>
                    <a:pt x="1299" y="31"/>
                    <a:pt x="1204" y="1"/>
                    <a:pt x="1078"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5874225" y="2958750"/>
              <a:ext cx="198150" cy="251225"/>
            </a:xfrm>
            <a:custGeom>
              <a:avLst/>
              <a:gdLst/>
              <a:ahLst/>
              <a:cxnLst/>
              <a:rect l="l" t="t" r="r" b="b"/>
              <a:pathLst>
                <a:path w="7926" h="10049" extrusionOk="0">
                  <a:moveTo>
                    <a:pt x="3705" y="0"/>
                  </a:moveTo>
                  <a:cubicBezTo>
                    <a:pt x="2906" y="0"/>
                    <a:pt x="656" y="307"/>
                    <a:pt x="353" y="3676"/>
                  </a:cubicBezTo>
                  <a:cubicBezTo>
                    <a:pt x="1" y="7514"/>
                    <a:pt x="1659" y="10049"/>
                    <a:pt x="3793" y="10049"/>
                  </a:cubicBezTo>
                  <a:cubicBezTo>
                    <a:pt x="3849" y="10049"/>
                    <a:pt x="3906" y="10047"/>
                    <a:pt x="3963" y="10044"/>
                  </a:cubicBezTo>
                  <a:cubicBezTo>
                    <a:pt x="4020" y="10047"/>
                    <a:pt x="4077" y="10049"/>
                    <a:pt x="4133" y="10049"/>
                  </a:cubicBezTo>
                  <a:cubicBezTo>
                    <a:pt x="6267" y="10049"/>
                    <a:pt x="7926" y="7514"/>
                    <a:pt x="7573" y="3676"/>
                  </a:cubicBezTo>
                  <a:cubicBezTo>
                    <a:pt x="7261" y="307"/>
                    <a:pt x="5010" y="0"/>
                    <a:pt x="4218" y="0"/>
                  </a:cubicBezTo>
                  <a:cubicBezTo>
                    <a:pt x="4091" y="0"/>
                    <a:pt x="4001" y="8"/>
                    <a:pt x="3963" y="12"/>
                  </a:cubicBezTo>
                  <a:cubicBezTo>
                    <a:pt x="3924" y="8"/>
                    <a:pt x="3833" y="0"/>
                    <a:pt x="3705" y="0"/>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5978075" y="3084175"/>
              <a:ext cx="12800" cy="49275"/>
            </a:xfrm>
            <a:custGeom>
              <a:avLst/>
              <a:gdLst/>
              <a:ahLst/>
              <a:cxnLst/>
              <a:rect l="l" t="t" r="r" b="b"/>
              <a:pathLst>
                <a:path w="512" h="1971" extrusionOk="0">
                  <a:moveTo>
                    <a:pt x="235" y="0"/>
                  </a:moveTo>
                  <a:cubicBezTo>
                    <a:pt x="224" y="256"/>
                    <a:pt x="235" y="522"/>
                    <a:pt x="267" y="778"/>
                  </a:cubicBezTo>
                  <a:cubicBezTo>
                    <a:pt x="298" y="1035"/>
                    <a:pt x="339" y="1281"/>
                    <a:pt x="380" y="1528"/>
                  </a:cubicBezTo>
                  <a:lnTo>
                    <a:pt x="380" y="1528"/>
                  </a:lnTo>
                  <a:cubicBezTo>
                    <a:pt x="316" y="1594"/>
                    <a:pt x="258" y="1661"/>
                    <a:pt x="193" y="1736"/>
                  </a:cubicBezTo>
                  <a:cubicBezTo>
                    <a:pt x="129" y="1811"/>
                    <a:pt x="65" y="1885"/>
                    <a:pt x="1" y="1970"/>
                  </a:cubicBezTo>
                  <a:cubicBezTo>
                    <a:pt x="86" y="1917"/>
                    <a:pt x="171" y="1853"/>
                    <a:pt x="246" y="1789"/>
                  </a:cubicBezTo>
                  <a:cubicBezTo>
                    <a:pt x="331" y="1725"/>
                    <a:pt x="406" y="1662"/>
                    <a:pt x="491" y="1587"/>
                  </a:cubicBezTo>
                  <a:lnTo>
                    <a:pt x="512" y="1576"/>
                  </a:lnTo>
                  <a:lnTo>
                    <a:pt x="512" y="1544"/>
                  </a:lnTo>
                  <a:cubicBezTo>
                    <a:pt x="491" y="1278"/>
                    <a:pt x="459" y="1023"/>
                    <a:pt x="406" y="767"/>
                  </a:cubicBezTo>
                  <a:cubicBezTo>
                    <a:pt x="363" y="501"/>
                    <a:pt x="310" y="245"/>
                    <a:pt x="235" y="0"/>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5930175" y="3147275"/>
              <a:ext cx="88400" cy="15425"/>
            </a:xfrm>
            <a:custGeom>
              <a:avLst/>
              <a:gdLst/>
              <a:ahLst/>
              <a:cxnLst/>
              <a:rect l="l" t="t" r="r" b="b"/>
              <a:pathLst>
                <a:path w="3536" h="617" extrusionOk="0">
                  <a:moveTo>
                    <a:pt x="3535" y="0"/>
                  </a:moveTo>
                  <a:lnTo>
                    <a:pt x="0" y="21"/>
                  </a:lnTo>
                  <a:cubicBezTo>
                    <a:pt x="699" y="467"/>
                    <a:pt x="1322" y="617"/>
                    <a:pt x="1842" y="617"/>
                  </a:cubicBezTo>
                  <a:cubicBezTo>
                    <a:pt x="2899" y="617"/>
                    <a:pt x="3535" y="0"/>
                    <a:pt x="3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5952800" y="3159250"/>
              <a:ext cx="57000" cy="14100"/>
            </a:xfrm>
            <a:custGeom>
              <a:avLst/>
              <a:gdLst/>
              <a:ahLst/>
              <a:cxnLst/>
              <a:rect l="l" t="t" r="r" b="b"/>
              <a:pathLst>
                <a:path w="2280" h="564" extrusionOk="0">
                  <a:moveTo>
                    <a:pt x="2279" y="0"/>
                  </a:moveTo>
                  <a:lnTo>
                    <a:pt x="2279" y="0"/>
                  </a:lnTo>
                  <a:cubicBezTo>
                    <a:pt x="1949" y="224"/>
                    <a:pt x="1576" y="362"/>
                    <a:pt x="1182" y="405"/>
                  </a:cubicBezTo>
                  <a:cubicBezTo>
                    <a:pt x="1105" y="411"/>
                    <a:pt x="1029" y="414"/>
                    <a:pt x="953" y="414"/>
                  </a:cubicBezTo>
                  <a:cubicBezTo>
                    <a:pt x="628" y="414"/>
                    <a:pt x="311" y="359"/>
                    <a:pt x="0" y="256"/>
                  </a:cubicBezTo>
                  <a:lnTo>
                    <a:pt x="0" y="256"/>
                  </a:lnTo>
                  <a:cubicBezTo>
                    <a:pt x="301" y="456"/>
                    <a:pt x="648" y="563"/>
                    <a:pt x="1009" y="563"/>
                  </a:cubicBezTo>
                  <a:cubicBezTo>
                    <a:pt x="1070" y="563"/>
                    <a:pt x="1131" y="560"/>
                    <a:pt x="1193" y="554"/>
                  </a:cubicBezTo>
                  <a:cubicBezTo>
                    <a:pt x="1406" y="533"/>
                    <a:pt x="1608" y="469"/>
                    <a:pt x="1789" y="373"/>
                  </a:cubicBezTo>
                  <a:cubicBezTo>
                    <a:pt x="1981" y="288"/>
                    <a:pt x="2141" y="149"/>
                    <a:pt x="2279" y="0"/>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5926975" y="3072200"/>
              <a:ext cx="12275" cy="26650"/>
            </a:xfrm>
            <a:custGeom>
              <a:avLst/>
              <a:gdLst/>
              <a:ahLst/>
              <a:cxnLst/>
              <a:rect l="l" t="t" r="r" b="b"/>
              <a:pathLst>
                <a:path w="491" h="1066" extrusionOk="0">
                  <a:moveTo>
                    <a:pt x="245" y="0"/>
                  </a:moveTo>
                  <a:cubicBezTo>
                    <a:pt x="107" y="0"/>
                    <a:pt x="0" y="245"/>
                    <a:pt x="0" y="533"/>
                  </a:cubicBezTo>
                  <a:cubicBezTo>
                    <a:pt x="0" y="831"/>
                    <a:pt x="107" y="1065"/>
                    <a:pt x="245" y="1065"/>
                  </a:cubicBezTo>
                  <a:cubicBezTo>
                    <a:pt x="384" y="1065"/>
                    <a:pt x="490" y="831"/>
                    <a:pt x="490" y="533"/>
                  </a:cubicBezTo>
                  <a:cubicBezTo>
                    <a:pt x="490" y="245"/>
                    <a:pt x="384" y="0"/>
                    <a:pt x="245"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6010825" y="3072200"/>
              <a:ext cx="12275" cy="26650"/>
            </a:xfrm>
            <a:custGeom>
              <a:avLst/>
              <a:gdLst/>
              <a:ahLst/>
              <a:cxnLst/>
              <a:rect l="l" t="t" r="r" b="b"/>
              <a:pathLst>
                <a:path w="491" h="1066" extrusionOk="0">
                  <a:moveTo>
                    <a:pt x="246" y="0"/>
                  </a:moveTo>
                  <a:cubicBezTo>
                    <a:pt x="118" y="0"/>
                    <a:pt x="1" y="245"/>
                    <a:pt x="1" y="533"/>
                  </a:cubicBezTo>
                  <a:cubicBezTo>
                    <a:pt x="1" y="831"/>
                    <a:pt x="107" y="1065"/>
                    <a:pt x="246" y="1065"/>
                  </a:cubicBezTo>
                  <a:cubicBezTo>
                    <a:pt x="384" y="1065"/>
                    <a:pt x="491" y="831"/>
                    <a:pt x="491" y="533"/>
                  </a:cubicBezTo>
                  <a:cubicBezTo>
                    <a:pt x="491" y="245"/>
                    <a:pt x="384" y="0"/>
                    <a:pt x="246"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3"/>
            <p:cNvSpPr/>
            <p:nvPr/>
          </p:nvSpPr>
          <p:spPr>
            <a:xfrm>
              <a:off x="5912050" y="3048375"/>
              <a:ext cx="42375" cy="15600"/>
            </a:xfrm>
            <a:custGeom>
              <a:avLst/>
              <a:gdLst/>
              <a:ahLst/>
              <a:cxnLst/>
              <a:rect l="l" t="t" r="r" b="b"/>
              <a:pathLst>
                <a:path w="1695" h="624" extrusionOk="0">
                  <a:moveTo>
                    <a:pt x="905" y="1"/>
                  </a:moveTo>
                  <a:cubicBezTo>
                    <a:pt x="877" y="1"/>
                    <a:pt x="849" y="2"/>
                    <a:pt x="821" y="5"/>
                  </a:cubicBezTo>
                  <a:cubicBezTo>
                    <a:pt x="640" y="27"/>
                    <a:pt x="459" y="91"/>
                    <a:pt x="320" y="208"/>
                  </a:cubicBezTo>
                  <a:cubicBezTo>
                    <a:pt x="171" y="314"/>
                    <a:pt x="65" y="463"/>
                    <a:pt x="1" y="623"/>
                  </a:cubicBezTo>
                  <a:cubicBezTo>
                    <a:pt x="139" y="538"/>
                    <a:pt x="278" y="463"/>
                    <a:pt x="427" y="399"/>
                  </a:cubicBezTo>
                  <a:cubicBezTo>
                    <a:pt x="565" y="336"/>
                    <a:pt x="704" y="304"/>
                    <a:pt x="853" y="282"/>
                  </a:cubicBezTo>
                  <a:cubicBezTo>
                    <a:pt x="876" y="281"/>
                    <a:pt x="899" y="280"/>
                    <a:pt x="922" y="280"/>
                  </a:cubicBezTo>
                  <a:cubicBezTo>
                    <a:pt x="1037" y="280"/>
                    <a:pt x="1153" y="302"/>
                    <a:pt x="1268" y="346"/>
                  </a:cubicBezTo>
                  <a:cubicBezTo>
                    <a:pt x="1332" y="367"/>
                    <a:pt x="1407" y="399"/>
                    <a:pt x="1481" y="431"/>
                  </a:cubicBezTo>
                  <a:cubicBezTo>
                    <a:pt x="1545" y="463"/>
                    <a:pt x="1620" y="517"/>
                    <a:pt x="1694" y="549"/>
                  </a:cubicBezTo>
                  <a:cubicBezTo>
                    <a:pt x="1662" y="474"/>
                    <a:pt x="1620" y="399"/>
                    <a:pt x="1566" y="325"/>
                  </a:cubicBezTo>
                  <a:cubicBezTo>
                    <a:pt x="1502" y="261"/>
                    <a:pt x="1439" y="197"/>
                    <a:pt x="1364" y="144"/>
                  </a:cubicBezTo>
                  <a:cubicBezTo>
                    <a:pt x="1228" y="53"/>
                    <a:pt x="1068" y="1"/>
                    <a:pt x="905"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a:off x="5996450" y="3048375"/>
              <a:ext cx="42625" cy="15600"/>
            </a:xfrm>
            <a:custGeom>
              <a:avLst/>
              <a:gdLst/>
              <a:ahLst/>
              <a:cxnLst/>
              <a:rect l="l" t="t" r="r" b="b"/>
              <a:pathLst>
                <a:path w="1705" h="624" extrusionOk="0">
                  <a:moveTo>
                    <a:pt x="915" y="1"/>
                  </a:moveTo>
                  <a:cubicBezTo>
                    <a:pt x="887" y="1"/>
                    <a:pt x="859" y="2"/>
                    <a:pt x="831" y="5"/>
                  </a:cubicBezTo>
                  <a:cubicBezTo>
                    <a:pt x="640" y="27"/>
                    <a:pt x="469" y="91"/>
                    <a:pt x="320" y="208"/>
                  </a:cubicBezTo>
                  <a:cubicBezTo>
                    <a:pt x="182" y="314"/>
                    <a:pt x="65" y="463"/>
                    <a:pt x="1" y="623"/>
                  </a:cubicBezTo>
                  <a:cubicBezTo>
                    <a:pt x="150" y="527"/>
                    <a:pt x="299" y="453"/>
                    <a:pt x="437" y="399"/>
                  </a:cubicBezTo>
                  <a:cubicBezTo>
                    <a:pt x="565" y="336"/>
                    <a:pt x="714" y="304"/>
                    <a:pt x="853" y="282"/>
                  </a:cubicBezTo>
                  <a:cubicBezTo>
                    <a:pt x="876" y="281"/>
                    <a:pt x="899" y="280"/>
                    <a:pt x="922" y="280"/>
                  </a:cubicBezTo>
                  <a:cubicBezTo>
                    <a:pt x="1040" y="280"/>
                    <a:pt x="1161" y="302"/>
                    <a:pt x="1268" y="346"/>
                  </a:cubicBezTo>
                  <a:cubicBezTo>
                    <a:pt x="1342" y="367"/>
                    <a:pt x="1417" y="399"/>
                    <a:pt x="1481" y="431"/>
                  </a:cubicBezTo>
                  <a:cubicBezTo>
                    <a:pt x="1555" y="463"/>
                    <a:pt x="1619" y="517"/>
                    <a:pt x="1704" y="549"/>
                  </a:cubicBezTo>
                  <a:cubicBezTo>
                    <a:pt x="1662" y="474"/>
                    <a:pt x="1619" y="399"/>
                    <a:pt x="1566" y="325"/>
                  </a:cubicBezTo>
                  <a:cubicBezTo>
                    <a:pt x="1513" y="261"/>
                    <a:pt x="1449" y="197"/>
                    <a:pt x="1374" y="144"/>
                  </a:cubicBezTo>
                  <a:cubicBezTo>
                    <a:pt x="1238" y="53"/>
                    <a:pt x="1078" y="1"/>
                    <a:pt x="915"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5866550" y="2801025"/>
              <a:ext cx="216150" cy="161950"/>
            </a:xfrm>
            <a:custGeom>
              <a:avLst/>
              <a:gdLst/>
              <a:ahLst/>
              <a:cxnLst/>
              <a:rect l="l" t="t" r="r" b="b"/>
              <a:pathLst>
                <a:path w="8646" h="6478" extrusionOk="0">
                  <a:moveTo>
                    <a:pt x="4330" y="1"/>
                  </a:moveTo>
                  <a:cubicBezTo>
                    <a:pt x="4239" y="1"/>
                    <a:pt x="4142" y="10"/>
                    <a:pt x="4036" y="28"/>
                  </a:cubicBezTo>
                  <a:cubicBezTo>
                    <a:pt x="2799" y="246"/>
                    <a:pt x="2856" y="1189"/>
                    <a:pt x="3225" y="2080"/>
                  </a:cubicBezTo>
                  <a:lnTo>
                    <a:pt x="3225" y="2080"/>
                  </a:lnTo>
                  <a:cubicBezTo>
                    <a:pt x="2790" y="1526"/>
                    <a:pt x="2267" y="1055"/>
                    <a:pt x="1746" y="1055"/>
                  </a:cubicBezTo>
                  <a:cubicBezTo>
                    <a:pt x="1618" y="1055"/>
                    <a:pt x="1490" y="1083"/>
                    <a:pt x="1363" y="1146"/>
                  </a:cubicBezTo>
                  <a:cubicBezTo>
                    <a:pt x="0" y="1828"/>
                    <a:pt x="2790" y="4245"/>
                    <a:pt x="2790" y="4245"/>
                  </a:cubicBezTo>
                  <a:cubicBezTo>
                    <a:pt x="2790" y="4245"/>
                    <a:pt x="1890" y="3512"/>
                    <a:pt x="1264" y="3512"/>
                  </a:cubicBezTo>
                  <a:cubicBezTo>
                    <a:pt x="1036" y="3512"/>
                    <a:pt x="845" y="3608"/>
                    <a:pt x="745" y="3872"/>
                  </a:cubicBezTo>
                  <a:cubicBezTo>
                    <a:pt x="373" y="4873"/>
                    <a:pt x="2545" y="5619"/>
                    <a:pt x="2545" y="5619"/>
                  </a:cubicBezTo>
                  <a:cubicBezTo>
                    <a:pt x="3579" y="6184"/>
                    <a:pt x="4090" y="6477"/>
                    <a:pt x="4561" y="6477"/>
                  </a:cubicBezTo>
                  <a:cubicBezTo>
                    <a:pt x="5020" y="6477"/>
                    <a:pt x="5441" y="6198"/>
                    <a:pt x="6272" y="5619"/>
                  </a:cubicBezTo>
                  <a:cubicBezTo>
                    <a:pt x="7401" y="4820"/>
                    <a:pt x="8445" y="3872"/>
                    <a:pt x="8008" y="3500"/>
                  </a:cubicBezTo>
                  <a:cubicBezTo>
                    <a:pt x="7967" y="3465"/>
                    <a:pt x="7911" y="3449"/>
                    <a:pt x="7844" y="3449"/>
                  </a:cubicBezTo>
                  <a:cubicBezTo>
                    <a:pt x="7323" y="3449"/>
                    <a:pt x="6105" y="4400"/>
                    <a:pt x="5644" y="4776"/>
                  </a:cubicBezTo>
                  <a:lnTo>
                    <a:pt x="5644" y="4776"/>
                  </a:lnTo>
                  <a:cubicBezTo>
                    <a:pt x="6330" y="4193"/>
                    <a:pt x="8646" y="2086"/>
                    <a:pt x="7018" y="1519"/>
                  </a:cubicBezTo>
                  <a:cubicBezTo>
                    <a:pt x="6922" y="1485"/>
                    <a:pt x="6829" y="1470"/>
                    <a:pt x="6738" y="1470"/>
                  </a:cubicBezTo>
                  <a:cubicBezTo>
                    <a:pt x="5921" y="1470"/>
                    <a:pt x="5315" y="2742"/>
                    <a:pt x="4989" y="3638"/>
                  </a:cubicBezTo>
                  <a:lnTo>
                    <a:pt x="4989" y="3638"/>
                  </a:lnTo>
                  <a:cubicBezTo>
                    <a:pt x="5353" y="2331"/>
                    <a:pt x="5796" y="1"/>
                    <a:pt x="4330"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5930175" y="2921525"/>
              <a:ext cx="86525" cy="56450"/>
            </a:xfrm>
            <a:custGeom>
              <a:avLst/>
              <a:gdLst/>
              <a:ahLst/>
              <a:cxnLst/>
              <a:rect l="l" t="t" r="r" b="b"/>
              <a:pathLst>
                <a:path w="3461" h="2258" extrusionOk="0">
                  <a:moveTo>
                    <a:pt x="1725" y="0"/>
                  </a:moveTo>
                  <a:cubicBezTo>
                    <a:pt x="777" y="0"/>
                    <a:pt x="0" y="511"/>
                    <a:pt x="0" y="1129"/>
                  </a:cubicBezTo>
                  <a:cubicBezTo>
                    <a:pt x="0" y="1757"/>
                    <a:pt x="777" y="2258"/>
                    <a:pt x="1725" y="2258"/>
                  </a:cubicBezTo>
                  <a:cubicBezTo>
                    <a:pt x="2684" y="2258"/>
                    <a:pt x="3461" y="1757"/>
                    <a:pt x="3461" y="1129"/>
                  </a:cubicBezTo>
                  <a:cubicBezTo>
                    <a:pt x="3461" y="511"/>
                    <a:pt x="2684" y="0"/>
                    <a:pt x="1725" y="0"/>
                  </a:cubicBezTo>
                  <a:close/>
                </a:path>
              </a:pathLst>
            </a:custGeom>
            <a:solidFill>
              <a:srgbClr val="F1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5821075" y="2939225"/>
              <a:ext cx="151450" cy="172250"/>
            </a:xfrm>
            <a:custGeom>
              <a:avLst/>
              <a:gdLst/>
              <a:ahLst/>
              <a:cxnLst/>
              <a:rect l="l" t="t" r="r" b="b"/>
              <a:pathLst>
                <a:path w="6058" h="6890" extrusionOk="0">
                  <a:moveTo>
                    <a:pt x="5773" y="0"/>
                  </a:moveTo>
                  <a:cubicBezTo>
                    <a:pt x="0" y="0"/>
                    <a:pt x="2039" y="6748"/>
                    <a:pt x="2501" y="6885"/>
                  </a:cubicBezTo>
                  <a:cubicBezTo>
                    <a:pt x="2512" y="6888"/>
                    <a:pt x="2524" y="6889"/>
                    <a:pt x="2535" y="6889"/>
                  </a:cubicBezTo>
                  <a:cubicBezTo>
                    <a:pt x="2959" y="6889"/>
                    <a:pt x="2767" y="4552"/>
                    <a:pt x="2767" y="4552"/>
                  </a:cubicBezTo>
                  <a:cubicBezTo>
                    <a:pt x="6025" y="3615"/>
                    <a:pt x="6015" y="2007"/>
                    <a:pt x="6015" y="2007"/>
                  </a:cubicBezTo>
                  <a:lnTo>
                    <a:pt x="6057" y="5"/>
                  </a:lnTo>
                  <a:cubicBezTo>
                    <a:pt x="5961" y="2"/>
                    <a:pt x="5866" y="0"/>
                    <a:pt x="5773"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5971425" y="2939325"/>
              <a:ext cx="151250" cy="172150"/>
            </a:xfrm>
            <a:custGeom>
              <a:avLst/>
              <a:gdLst/>
              <a:ahLst/>
              <a:cxnLst/>
              <a:rect l="l" t="t" r="r" b="b"/>
              <a:pathLst>
                <a:path w="6050" h="6886" extrusionOk="0">
                  <a:moveTo>
                    <a:pt x="182" y="0"/>
                  </a:moveTo>
                  <a:cubicBezTo>
                    <a:pt x="136" y="0"/>
                    <a:pt x="90" y="1"/>
                    <a:pt x="43" y="1"/>
                  </a:cubicBezTo>
                  <a:lnTo>
                    <a:pt x="1" y="2003"/>
                  </a:lnTo>
                  <a:cubicBezTo>
                    <a:pt x="1" y="2003"/>
                    <a:pt x="54" y="3611"/>
                    <a:pt x="3312" y="4548"/>
                  </a:cubicBezTo>
                  <a:cubicBezTo>
                    <a:pt x="3312" y="4548"/>
                    <a:pt x="3120" y="6885"/>
                    <a:pt x="3544" y="6885"/>
                  </a:cubicBezTo>
                  <a:cubicBezTo>
                    <a:pt x="3555" y="6885"/>
                    <a:pt x="3567" y="6884"/>
                    <a:pt x="3579" y="6881"/>
                  </a:cubicBezTo>
                  <a:cubicBezTo>
                    <a:pt x="4044" y="6743"/>
                    <a:pt x="6050" y="0"/>
                    <a:pt x="182"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5954650" y="2941225"/>
              <a:ext cx="58700" cy="107675"/>
            </a:xfrm>
            <a:custGeom>
              <a:avLst/>
              <a:gdLst/>
              <a:ahLst/>
              <a:cxnLst/>
              <a:rect l="l" t="t" r="r" b="b"/>
              <a:pathLst>
                <a:path w="2348" h="4307" extrusionOk="0">
                  <a:moveTo>
                    <a:pt x="810" y="0"/>
                  </a:moveTo>
                  <a:lnTo>
                    <a:pt x="810" y="0"/>
                  </a:lnTo>
                  <a:cubicBezTo>
                    <a:pt x="363" y="1118"/>
                    <a:pt x="1" y="2982"/>
                    <a:pt x="1918" y="4132"/>
                  </a:cubicBezTo>
                  <a:cubicBezTo>
                    <a:pt x="1918" y="4132"/>
                    <a:pt x="2157" y="4306"/>
                    <a:pt x="2251" y="4306"/>
                  </a:cubicBezTo>
                  <a:cubicBezTo>
                    <a:pt x="2347" y="4306"/>
                    <a:pt x="2292" y="4124"/>
                    <a:pt x="1673" y="3386"/>
                  </a:cubicBezTo>
                  <a:cubicBezTo>
                    <a:pt x="661" y="2183"/>
                    <a:pt x="523" y="1363"/>
                    <a:pt x="938" y="32"/>
                  </a:cubicBezTo>
                  <a:cubicBezTo>
                    <a:pt x="895" y="21"/>
                    <a:pt x="853" y="11"/>
                    <a:pt x="810"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5945075" y="2951850"/>
              <a:ext cx="37400" cy="92850"/>
            </a:xfrm>
            <a:custGeom>
              <a:avLst/>
              <a:gdLst/>
              <a:ahLst/>
              <a:cxnLst/>
              <a:rect l="l" t="t" r="r" b="b"/>
              <a:pathLst>
                <a:path w="1496" h="3714" extrusionOk="0">
                  <a:moveTo>
                    <a:pt x="1385" y="1"/>
                  </a:moveTo>
                  <a:cubicBezTo>
                    <a:pt x="756" y="746"/>
                    <a:pt x="0" y="2109"/>
                    <a:pt x="1193" y="3494"/>
                  </a:cubicBezTo>
                  <a:cubicBezTo>
                    <a:pt x="1199" y="3494"/>
                    <a:pt x="1362" y="3713"/>
                    <a:pt x="1432" y="3713"/>
                  </a:cubicBezTo>
                  <a:cubicBezTo>
                    <a:pt x="1496" y="3713"/>
                    <a:pt x="1482" y="3533"/>
                    <a:pt x="1204" y="2844"/>
                  </a:cubicBezTo>
                  <a:cubicBezTo>
                    <a:pt x="725" y="1652"/>
                    <a:pt x="820" y="981"/>
                    <a:pt x="1470" y="54"/>
                  </a:cubicBezTo>
                  <a:cubicBezTo>
                    <a:pt x="1438" y="33"/>
                    <a:pt x="1406" y="22"/>
                    <a:pt x="1385"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3"/>
          <p:cNvGrpSpPr/>
          <p:nvPr/>
        </p:nvGrpSpPr>
        <p:grpSpPr>
          <a:xfrm>
            <a:off x="2446359" y="4131136"/>
            <a:ext cx="691830" cy="773505"/>
            <a:chOff x="2839875" y="2954850"/>
            <a:chExt cx="524750" cy="586700"/>
          </a:xfrm>
        </p:grpSpPr>
        <p:sp>
          <p:nvSpPr>
            <p:cNvPr id="212" name="Google Shape;212;p33"/>
            <p:cNvSpPr/>
            <p:nvPr/>
          </p:nvSpPr>
          <p:spPr>
            <a:xfrm>
              <a:off x="3122350" y="3040250"/>
              <a:ext cx="241750" cy="408575"/>
            </a:xfrm>
            <a:custGeom>
              <a:avLst/>
              <a:gdLst/>
              <a:ahLst/>
              <a:cxnLst/>
              <a:rect l="l" t="t" r="r" b="b"/>
              <a:pathLst>
                <a:path w="9670" h="16343" extrusionOk="0">
                  <a:moveTo>
                    <a:pt x="4835" y="0"/>
                  </a:moveTo>
                  <a:lnTo>
                    <a:pt x="0" y="6784"/>
                  </a:lnTo>
                  <a:lnTo>
                    <a:pt x="799" y="13226"/>
                  </a:lnTo>
                  <a:cubicBezTo>
                    <a:pt x="799" y="13226"/>
                    <a:pt x="2606" y="16342"/>
                    <a:pt x="4547" y="16342"/>
                  </a:cubicBezTo>
                  <a:cubicBezTo>
                    <a:pt x="5045" y="16342"/>
                    <a:pt x="5551" y="16137"/>
                    <a:pt x="6038" y="15622"/>
                  </a:cubicBezTo>
                  <a:cubicBezTo>
                    <a:pt x="9669" y="11756"/>
                    <a:pt x="6613" y="10340"/>
                    <a:pt x="6208" y="8647"/>
                  </a:cubicBezTo>
                  <a:cubicBezTo>
                    <a:pt x="5814" y="6965"/>
                    <a:pt x="7795" y="6645"/>
                    <a:pt x="6262" y="4217"/>
                  </a:cubicBezTo>
                  <a:cubicBezTo>
                    <a:pt x="5197" y="2524"/>
                    <a:pt x="4835" y="0"/>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3122350" y="3120900"/>
              <a:ext cx="174125" cy="291200"/>
            </a:xfrm>
            <a:custGeom>
              <a:avLst/>
              <a:gdLst/>
              <a:ahLst/>
              <a:cxnLst/>
              <a:rect l="l" t="t" r="r" b="b"/>
              <a:pathLst>
                <a:path w="6965" h="11648" extrusionOk="0">
                  <a:moveTo>
                    <a:pt x="2545" y="1"/>
                  </a:moveTo>
                  <a:lnTo>
                    <a:pt x="0" y="3142"/>
                  </a:lnTo>
                  <a:lnTo>
                    <a:pt x="799" y="8829"/>
                  </a:lnTo>
                  <a:cubicBezTo>
                    <a:pt x="1278" y="9531"/>
                    <a:pt x="1853" y="10160"/>
                    <a:pt x="2513" y="10703"/>
                  </a:cubicBezTo>
                  <a:cubicBezTo>
                    <a:pt x="2538" y="10675"/>
                    <a:pt x="2566" y="10662"/>
                    <a:pt x="2597" y="10662"/>
                  </a:cubicBezTo>
                  <a:cubicBezTo>
                    <a:pt x="2873" y="10662"/>
                    <a:pt x="3370" y="11647"/>
                    <a:pt x="3683" y="11647"/>
                  </a:cubicBezTo>
                  <a:cubicBezTo>
                    <a:pt x="3698" y="11647"/>
                    <a:pt x="3713" y="11645"/>
                    <a:pt x="3727" y="11640"/>
                  </a:cubicBezTo>
                  <a:cubicBezTo>
                    <a:pt x="4888" y="11235"/>
                    <a:pt x="6964" y="9020"/>
                    <a:pt x="5463" y="7338"/>
                  </a:cubicBezTo>
                  <a:cubicBezTo>
                    <a:pt x="3653" y="5325"/>
                    <a:pt x="5814" y="3025"/>
                    <a:pt x="3663" y="885"/>
                  </a:cubicBezTo>
                  <a:cubicBezTo>
                    <a:pt x="3280" y="597"/>
                    <a:pt x="2907" y="299"/>
                    <a:pt x="2545" y="1"/>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2839875" y="3256675"/>
              <a:ext cx="524750" cy="284875"/>
            </a:xfrm>
            <a:custGeom>
              <a:avLst/>
              <a:gdLst/>
              <a:ahLst/>
              <a:cxnLst/>
              <a:rect l="l" t="t" r="r" b="b"/>
              <a:pathLst>
                <a:path w="20990" h="11395" extrusionOk="0">
                  <a:moveTo>
                    <a:pt x="10319" y="1"/>
                  </a:moveTo>
                  <a:lnTo>
                    <a:pt x="10319" y="107"/>
                  </a:lnTo>
                  <a:lnTo>
                    <a:pt x="8626" y="1"/>
                  </a:lnTo>
                  <a:lnTo>
                    <a:pt x="8626" y="1"/>
                  </a:lnTo>
                  <a:cubicBezTo>
                    <a:pt x="8626" y="1"/>
                    <a:pt x="8935" y="2972"/>
                    <a:pt x="7806" y="3589"/>
                  </a:cubicBezTo>
                  <a:cubicBezTo>
                    <a:pt x="6678" y="4207"/>
                    <a:pt x="1" y="4516"/>
                    <a:pt x="725" y="11395"/>
                  </a:cubicBezTo>
                  <a:lnTo>
                    <a:pt x="20276" y="11395"/>
                  </a:lnTo>
                  <a:cubicBezTo>
                    <a:pt x="20990" y="4516"/>
                    <a:pt x="14323" y="4207"/>
                    <a:pt x="13195" y="3589"/>
                  </a:cubicBezTo>
                  <a:cubicBezTo>
                    <a:pt x="12066" y="2972"/>
                    <a:pt x="12375" y="1"/>
                    <a:pt x="12375" y="1"/>
                  </a:cubicBezTo>
                  <a:lnTo>
                    <a:pt x="12375" y="1"/>
                  </a:lnTo>
                  <a:lnTo>
                    <a:pt x="10682" y="107"/>
                  </a:lnTo>
                  <a:lnTo>
                    <a:pt x="10682" y="1"/>
                  </a:lnTo>
                  <a:lnTo>
                    <a:pt x="10500" y="54"/>
                  </a:lnTo>
                  <a:lnTo>
                    <a:pt x="10319" y="1"/>
                  </a:lnTo>
                  <a:close/>
                </a:path>
              </a:pathLst>
            </a:custGeom>
            <a:solidFill>
              <a:srgbClr val="F5A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3049675" y="3256675"/>
              <a:ext cx="101175" cy="70575"/>
            </a:xfrm>
            <a:custGeom>
              <a:avLst/>
              <a:gdLst/>
              <a:ahLst/>
              <a:cxnLst/>
              <a:rect l="l" t="t" r="r" b="b"/>
              <a:pathLst>
                <a:path w="4047" h="2823" extrusionOk="0">
                  <a:moveTo>
                    <a:pt x="1927" y="1"/>
                  </a:moveTo>
                  <a:lnTo>
                    <a:pt x="1927" y="107"/>
                  </a:lnTo>
                  <a:lnTo>
                    <a:pt x="234" y="1"/>
                  </a:lnTo>
                  <a:lnTo>
                    <a:pt x="234" y="1"/>
                  </a:lnTo>
                  <a:cubicBezTo>
                    <a:pt x="234" y="1"/>
                    <a:pt x="415" y="1726"/>
                    <a:pt x="0" y="2823"/>
                  </a:cubicBezTo>
                  <a:cubicBezTo>
                    <a:pt x="1352" y="2620"/>
                    <a:pt x="2694" y="2418"/>
                    <a:pt x="4047" y="2205"/>
                  </a:cubicBezTo>
                  <a:cubicBezTo>
                    <a:pt x="3929" y="1470"/>
                    <a:pt x="3908" y="735"/>
                    <a:pt x="3983" y="1"/>
                  </a:cubicBezTo>
                  <a:lnTo>
                    <a:pt x="3983" y="1"/>
                  </a:lnTo>
                  <a:lnTo>
                    <a:pt x="2290" y="107"/>
                  </a:lnTo>
                  <a:lnTo>
                    <a:pt x="2290" y="1"/>
                  </a:lnTo>
                  <a:lnTo>
                    <a:pt x="2108" y="54"/>
                  </a:lnTo>
                  <a:lnTo>
                    <a:pt x="1927" y="1"/>
                  </a:lnTo>
                  <a:close/>
                </a:path>
              </a:pathLst>
            </a:custGeom>
            <a:solidFill>
              <a:srgbClr val="E1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3158550" y="3354125"/>
              <a:ext cx="53800" cy="119800"/>
            </a:xfrm>
            <a:custGeom>
              <a:avLst/>
              <a:gdLst/>
              <a:ahLst/>
              <a:cxnLst/>
              <a:rect l="l" t="t" r="r" b="b"/>
              <a:pathLst>
                <a:path w="2152" h="4792" extrusionOk="0">
                  <a:moveTo>
                    <a:pt x="1363" y="0"/>
                  </a:moveTo>
                  <a:cubicBezTo>
                    <a:pt x="1257" y="1235"/>
                    <a:pt x="1119" y="2503"/>
                    <a:pt x="650" y="3621"/>
                  </a:cubicBezTo>
                  <a:cubicBezTo>
                    <a:pt x="469" y="4036"/>
                    <a:pt x="256" y="4430"/>
                    <a:pt x="0" y="4792"/>
                  </a:cubicBezTo>
                  <a:lnTo>
                    <a:pt x="2024" y="4792"/>
                  </a:lnTo>
                  <a:cubicBezTo>
                    <a:pt x="1736" y="3280"/>
                    <a:pt x="1779" y="1715"/>
                    <a:pt x="2151" y="213"/>
                  </a:cubicBezTo>
                  <a:cubicBezTo>
                    <a:pt x="1875" y="128"/>
                    <a:pt x="1608" y="53"/>
                    <a:pt x="1363"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2847875" y="3375675"/>
              <a:ext cx="511150" cy="165875"/>
            </a:xfrm>
            <a:custGeom>
              <a:avLst/>
              <a:gdLst/>
              <a:ahLst/>
              <a:cxnLst/>
              <a:rect l="l" t="t" r="r" b="b"/>
              <a:pathLst>
                <a:path w="20446" h="6635" extrusionOk="0">
                  <a:moveTo>
                    <a:pt x="3940" y="1"/>
                  </a:moveTo>
                  <a:cubicBezTo>
                    <a:pt x="1960" y="927"/>
                    <a:pt x="0" y="2727"/>
                    <a:pt x="405" y="6635"/>
                  </a:cubicBezTo>
                  <a:lnTo>
                    <a:pt x="20041" y="6635"/>
                  </a:lnTo>
                  <a:cubicBezTo>
                    <a:pt x="20446" y="2727"/>
                    <a:pt x="18497" y="938"/>
                    <a:pt x="16506" y="1"/>
                  </a:cubicBezTo>
                  <a:cubicBezTo>
                    <a:pt x="15388" y="1523"/>
                    <a:pt x="12992" y="2578"/>
                    <a:pt x="10223" y="2578"/>
                  </a:cubicBezTo>
                  <a:cubicBezTo>
                    <a:pt x="7454" y="2578"/>
                    <a:pt x="5058" y="1523"/>
                    <a:pt x="39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2875300" y="3375675"/>
              <a:ext cx="447800" cy="120350"/>
            </a:xfrm>
            <a:custGeom>
              <a:avLst/>
              <a:gdLst/>
              <a:ahLst/>
              <a:cxnLst/>
              <a:rect l="l" t="t" r="r" b="b"/>
              <a:pathLst>
                <a:path w="17912" h="4814" extrusionOk="0">
                  <a:moveTo>
                    <a:pt x="2843" y="1"/>
                  </a:moveTo>
                  <a:cubicBezTo>
                    <a:pt x="1757" y="512"/>
                    <a:pt x="682" y="1278"/>
                    <a:pt x="0" y="2503"/>
                  </a:cubicBezTo>
                  <a:cubicBezTo>
                    <a:pt x="1981" y="3909"/>
                    <a:pt x="5101" y="4814"/>
                    <a:pt x="8615" y="4814"/>
                  </a:cubicBezTo>
                  <a:cubicBezTo>
                    <a:pt x="12566" y="4814"/>
                    <a:pt x="16016" y="3674"/>
                    <a:pt x="17911" y="1971"/>
                  </a:cubicBezTo>
                  <a:cubicBezTo>
                    <a:pt x="17240" y="1044"/>
                    <a:pt x="16325" y="427"/>
                    <a:pt x="15409" y="1"/>
                  </a:cubicBezTo>
                  <a:cubicBezTo>
                    <a:pt x="14291" y="1523"/>
                    <a:pt x="11895" y="2578"/>
                    <a:pt x="9126" y="2578"/>
                  </a:cubicBezTo>
                  <a:cubicBezTo>
                    <a:pt x="6357" y="2578"/>
                    <a:pt x="3961" y="1523"/>
                    <a:pt x="2843" y="1"/>
                  </a:cubicBezTo>
                  <a:close/>
                </a:path>
              </a:pathLst>
            </a:custGeom>
            <a:solidFill>
              <a:srgbClr val="356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2967400" y="3127425"/>
              <a:ext cx="60725" cy="69375"/>
            </a:xfrm>
            <a:custGeom>
              <a:avLst/>
              <a:gdLst/>
              <a:ahLst/>
              <a:cxnLst/>
              <a:rect l="l" t="t" r="r" b="b"/>
              <a:pathLst>
                <a:path w="2429" h="2775" extrusionOk="0">
                  <a:moveTo>
                    <a:pt x="1161" y="1"/>
                  </a:moveTo>
                  <a:cubicBezTo>
                    <a:pt x="1023" y="1"/>
                    <a:pt x="920" y="31"/>
                    <a:pt x="895" y="38"/>
                  </a:cubicBezTo>
                  <a:cubicBezTo>
                    <a:pt x="820" y="70"/>
                    <a:pt x="1" y="176"/>
                    <a:pt x="139" y="1252"/>
                  </a:cubicBezTo>
                  <a:cubicBezTo>
                    <a:pt x="271" y="2191"/>
                    <a:pt x="775" y="2774"/>
                    <a:pt x="1294" y="2774"/>
                  </a:cubicBezTo>
                  <a:cubicBezTo>
                    <a:pt x="1363" y="2774"/>
                    <a:pt x="1433" y="2764"/>
                    <a:pt x="1502" y="2743"/>
                  </a:cubicBezTo>
                  <a:cubicBezTo>
                    <a:pt x="2109" y="2658"/>
                    <a:pt x="2428" y="1859"/>
                    <a:pt x="2088" y="815"/>
                  </a:cubicBezTo>
                  <a:cubicBezTo>
                    <a:pt x="1867" y="125"/>
                    <a:pt x="1441" y="1"/>
                    <a:pt x="1161" y="1"/>
                  </a:cubicBezTo>
                  <a:close/>
                </a:path>
              </a:pathLst>
            </a:custGeom>
            <a:solidFill>
              <a:srgbClr val="D28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3177450" y="3127425"/>
              <a:ext cx="60450" cy="69300"/>
            </a:xfrm>
            <a:custGeom>
              <a:avLst/>
              <a:gdLst/>
              <a:ahLst/>
              <a:cxnLst/>
              <a:rect l="l" t="t" r="r" b="b"/>
              <a:pathLst>
                <a:path w="2418" h="2772" extrusionOk="0">
                  <a:moveTo>
                    <a:pt x="1260" y="1"/>
                  </a:moveTo>
                  <a:cubicBezTo>
                    <a:pt x="977" y="1"/>
                    <a:pt x="551" y="125"/>
                    <a:pt x="331" y="815"/>
                  </a:cubicBezTo>
                  <a:cubicBezTo>
                    <a:pt x="0" y="1859"/>
                    <a:pt x="309" y="2658"/>
                    <a:pt x="927" y="2743"/>
                  </a:cubicBezTo>
                  <a:cubicBezTo>
                    <a:pt x="993" y="2762"/>
                    <a:pt x="1061" y="2772"/>
                    <a:pt x="1127" y="2772"/>
                  </a:cubicBezTo>
                  <a:cubicBezTo>
                    <a:pt x="1649" y="2772"/>
                    <a:pt x="2157" y="2196"/>
                    <a:pt x="2279" y="1252"/>
                  </a:cubicBezTo>
                  <a:cubicBezTo>
                    <a:pt x="2418" y="176"/>
                    <a:pt x="1608" y="70"/>
                    <a:pt x="1534" y="38"/>
                  </a:cubicBezTo>
                  <a:cubicBezTo>
                    <a:pt x="1506" y="31"/>
                    <a:pt x="1400" y="1"/>
                    <a:pt x="1260" y="1"/>
                  </a:cubicBezTo>
                  <a:close/>
                </a:path>
              </a:pathLst>
            </a:custGeom>
            <a:solidFill>
              <a:srgbClr val="E1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2989500" y="3002400"/>
              <a:ext cx="228975" cy="290400"/>
            </a:xfrm>
            <a:custGeom>
              <a:avLst/>
              <a:gdLst/>
              <a:ahLst/>
              <a:cxnLst/>
              <a:rect l="l" t="t" r="r" b="b"/>
              <a:pathLst>
                <a:path w="9159" h="11616" extrusionOk="0">
                  <a:moveTo>
                    <a:pt x="4287" y="0"/>
                  </a:moveTo>
                  <a:cubicBezTo>
                    <a:pt x="3369" y="0"/>
                    <a:pt x="755" y="342"/>
                    <a:pt x="405" y="4251"/>
                  </a:cubicBezTo>
                  <a:cubicBezTo>
                    <a:pt x="0" y="8681"/>
                    <a:pt x="1911" y="11615"/>
                    <a:pt x="4383" y="11615"/>
                  </a:cubicBezTo>
                  <a:cubicBezTo>
                    <a:pt x="4448" y="11615"/>
                    <a:pt x="4513" y="11613"/>
                    <a:pt x="4579" y="11609"/>
                  </a:cubicBezTo>
                  <a:cubicBezTo>
                    <a:pt x="4645" y="11613"/>
                    <a:pt x="4711" y="11615"/>
                    <a:pt x="4776" y="11615"/>
                  </a:cubicBezTo>
                  <a:cubicBezTo>
                    <a:pt x="7248" y="11615"/>
                    <a:pt x="9158" y="8681"/>
                    <a:pt x="8754" y="4251"/>
                  </a:cubicBezTo>
                  <a:cubicBezTo>
                    <a:pt x="8395" y="342"/>
                    <a:pt x="5780" y="0"/>
                    <a:pt x="4868" y="0"/>
                  </a:cubicBezTo>
                  <a:cubicBezTo>
                    <a:pt x="4724" y="0"/>
                    <a:pt x="4623" y="9"/>
                    <a:pt x="4579" y="13"/>
                  </a:cubicBezTo>
                  <a:cubicBezTo>
                    <a:pt x="4534" y="9"/>
                    <a:pt x="4432" y="0"/>
                    <a:pt x="4287" y="0"/>
                  </a:cubicBezTo>
                  <a:close/>
                </a:path>
              </a:pathLst>
            </a:custGeom>
            <a:solidFill>
              <a:srgbClr val="F5A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3041950" y="2954850"/>
              <a:ext cx="221250" cy="220650"/>
            </a:xfrm>
            <a:custGeom>
              <a:avLst/>
              <a:gdLst/>
              <a:ahLst/>
              <a:cxnLst/>
              <a:rect l="l" t="t" r="r" b="b"/>
              <a:pathLst>
                <a:path w="8850" h="8826" extrusionOk="0">
                  <a:moveTo>
                    <a:pt x="3444" y="1"/>
                  </a:moveTo>
                  <a:cubicBezTo>
                    <a:pt x="1842" y="1"/>
                    <a:pt x="313" y="756"/>
                    <a:pt x="0" y="2501"/>
                  </a:cubicBezTo>
                  <a:cubicBezTo>
                    <a:pt x="0" y="2501"/>
                    <a:pt x="426" y="5940"/>
                    <a:pt x="3844" y="6600"/>
                  </a:cubicBezTo>
                  <a:lnTo>
                    <a:pt x="3432" y="5584"/>
                  </a:lnTo>
                  <a:lnTo>
                    <a:pt x="3432" y="5584"/>
                  </a:lnTo>
                  <a:cubicBezTo>
                    <a:pt x="3870" y="6229"/>
                    <a:pt x="4737" y="6924"/>
                    <a:pt x="6433" y="6924"/>
                  </a:cubicBezTo>
                  <a:cubicBezTo>
                    <a:pt x="6512" y="6924"/>
                    <a:pt x="6594" y="6923"/>
                    <a:pt x="6677" y="6920"/>
                  </a:cubicBezTo>
                  <a:cubicBezTo>
                    <a:pt x="6677" y="6920"/>
                    <a:pt x="7923" y="7495"/>
                    <a:pt x="7476" y="8826"/>
                  </a:cubicBezTo>
                  <a:cubicBezTo>
                    <a:pt x="8221" y="8123"/>
                    <a:pt x="8519" y="7058"/>
                    <a:pt x="8232" y="6068"/>
                  </a:cubicBezTo>
                  <a:cubicBezTo>
                    <a:pt x="7763" y="4343"/>
                    <a:pt x="8849" y="4236"/>
                    <a:pt x="7124" y="1681"/>
                  </a:cubicBezTo>
                  <a:cubicBezTo>
                    <a:pt x="6401" y="619"/>
                    <a:pt x="4893"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2852925" y="2985650"/>
              <a:ext cx="228450" cy="452975"/>
            </a:xfrm>
            <a:custGeom>
              <a:avLst/>
              <a:gdLst/>
              <a:ahLst/>
              <a:cxnLst/>
              <a:rect l="l" t="t" r="r" b="b"/>
              <a:pathLst>
                <a:path w="9138" h="18119" extrusionOk="0">
                  <a:moveTo>
                    <a:pt x="7040" y="0"/>
                  </a:moveTo>
                  <a:cubicBezTo>
                    <a:pt x="6584" y="0"/>
                    <a:pt x="6083" y="173"/>
                    <a:pt x="5634" y="715"/>
                  </a:cubicBezTo>
                  <a:cubicBezTo>
                    <a:pt x="4388" y="2227"/>
                    <a:pt x="4697" y="4580"/>
                    <a:pt x="3547" y="6039"/>
                  </a:cubicBezTo>
                  <a:cubicBezTo>
                    <a:pt x="2397" y="7509"/>
                    <a:pt x="2567" y="8797"/>
                    <a:pt x="3994" y="10171"/>
                  </a:cubicBezTo>
                  <a:cubicBezTo>
                    <a:pt x="5410" y="11544"/>
                    <a:pt x="1" y="12833"/>
                    <a:pt x="1726" y="16251"/>
                  </a:cubicBezTo>
                  <a:cubicBezTo>
                    <a:pt x="2401" y="17581"/>
                    <a:pt x="3465" y="18118"/>
                    <a:pt x="4532" y="18118"/>
                  </a:cubicBezTo>
                  <a:cubicBezTo>
                    <a:pt x="6205" y="18118"/>
                    <a:pt x="7884" y="16796"/>
                    <a:pt x="8072" y="15144"/>
                  </a:cubicBezTo>
                  <a:cubicBezTo>
                    <a:pt x="8381" y="12439"/>
                    <a:pt x="8211" y="11853"/>
                    <a:pt x="8211" y="11853"/>
                  </a:cubicBezTo>
                  <a:cubicBezTo>
                    <a:pt x="8211" y="11853"/>
                    <a:pt x="6390" y="10437"/>
                    <a:pt x="6081" y="8169"/>
                  </a:cubicBezTo>
                  <a:cubicBezTo>
                    <a:pt x="5762" y="5911"/>
                    <a:pt x="6294" y="4804"/>
                    <a:pt x="7274" y="4005"/>
                  </a:cubicBezTo>
                  <a:cubicBezTo>
                    <a:pt x="8253" y="3207"/>
                    <a:pt x="9137" y="2493"/>
                    <a:pt x="8520" y="544"/>
                  </a:cubicBezTo>
                  <a:cubicBezTo>
                    <a:pt x="8520" y="544"/>
                    <a:pt x="7849" y="0"/>
                    <a:pt x="70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2878475" y="3309650"/>
              <a:ext cx="176800" cy="128975"/>
            </a:xfrm>
            <a:custGeom>
              <a:avLst/>
              <a:gdLst/>
              <a:ahLst/>
              <a:cxnLst/>
              <a:rect l="l" t="t" r="r" b="b"/>
              <a:pathLst>
                <a:path w="7072" h="5159" extrusionOk="0">
                  <a:moveTo>
                    <a:pt x="1215" y="1"/>
                  </a:moveTo>
                  <a:lnTo>
                    <a:pt x="1215" y="1"/>
                  </a:lnTo>
                  <a:cubicBezTo>
                    <a:pt x="491" y="842"/>
                    <a:pt x="1" y="1886"/>
                    <a:pt x="704" y="3291"/>
                  </a:cubicBezTo>
                  <a:cubicBezTo>
                    <a:pt x="1379" y="4621"/>
                    <a:pt x="2443" y="5158"/>
                    <a:pt x="3510" y="5158"/>
                  </a:cubicBezTo>
                  <a:cubicBezTo>
                    <a:pt x="5183" y="5158"/>
                    <a:pt x="6862" y="3836"/>
                    <a:pt x="7050" y="2184"/>
                  </a:cubicBezTo>
                  <a:lnTo>
                    <a:pt x="7072" y="2003"/>
                  </a:lnTo>
                  <a:lnTo>
                    <a:pt x="7072" y="2003"/>
                  </a:lnTo>
                  <a:cubicBezTo>
                    <a:pt x="6313" y="2607"/>
                    <a:pt x="5091" y="3241"/>
                    <a:pt x="3924" y="3241"/>
                  </a:cubicBezTo>
                  <a:cubicBezTo>
                    <a:pt x="2993" y="3241"/>
                    <a:pt x="2098" y="2837"/>
                    <a:pt x="1502" y="1694"/>
                  </a:cubicBezTo>
                  <a:cubicBezTo>
                    <a:pt x="1140" y="991"/>
                    <a:pt x="1087" y="448"/>
                    <a:pt x="1215" y="1"/>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3112750" y="3165100"/>
              <a:ext cx="15200" cy="46875"/>
            </a:xfrm>
            <a:custGeom>
              <a:avLst/>
              <a:gdLst/>
              <a:ahLst/>
              <a:cxnLst/>
              <a:rect l="l" t="t" r="r" b="b"/>
              <a:pathLst>
                <a:path w="608" h="1875" extrusionOk="0">
                  <a:moveTo>
                    <a:pt x="246" y="1"/>
                  </a:moveTo>
                  <a:cubicBezTo>
                    <a:pt x="224" y="235"/>
                    <a:pt x="235" y="458"/>
                    <a:pt x="278" y="693"/>
                  </a:cubicBezTo>
                  <a:cubicBezTo>
                    <a:pt x="299" y="810"/>
                    <a:pt x="320" y="916"/>
                    <a:pt x="342" y="1023"/>
                  </a:cubicBezTo>
                  <a:cubicBezTo>
                    <a:pt x="361" y="1127"/>
                    <a:pt x="388" y="1223"/>
                    <a:pt x="424" y="1318"/>
                  </a:cubicBezTo>
                  <a:lnTo>
                    <a:pt x="424" y="1318"/>
                  </a:lnTo>
                  <a:cubicBezTo>
                    <a:pt x="353" y="1401"/>
                    <a:pt x="289" y="1483"/>
                    <a:pt x="224" y="1566"/>
                  </a:cubicBezTo>
                  <a:cubicBezTo>
                    <a:pt x="139" y="1672"/>
                    <a:pt x="65" y="1768"/>
                    <a:pt x="1" y="1875"/>
                  </a:cubicBezTo>
                  <a:cubicBezTo>
                    <a:pt x="107" y="1811"/>
                    <a:pt x="203" y="1726"/>
                    <a:pt x="299" y="1651"/>
                  </a:cubicBezTo>
                  <a:cubicBezTo>
                    <a:pt x="405" y="1566"/>
                    <a:pt x="491" y="1481"/>
                    <a:pt x="586" y="1406"/>
                  </a:cubicBezTo>
                  <a:lnTo>
                    <a:pt x="608" y="1374"/>
                  </a:lnTo>
                  <a:lnTo>
                    <a:pt x="608" y="1321"/>
                  </a:lnTo>
                  <a:cubicBezTo>
                    <a:pt x="597" y="1204"/>
                    <a:pt x="576" y="1097"/>
                    <a:pt x="555" y="980"/>
                  </a:cubicBezTo>
                  <a:cubicBezTo>
                    <a:pt x="533" y="874"/>
                    <a:pt x="512" y="757"/>
                    <a:pt x="480" y="650"/>
                  </a:cubicBezTo>
                  <a:cubicBezTo>
                    <a:pt x="427" y="426"/>
                    <a:pt x="342" y="203"/>
                    <a:pt x="246" y="1"/>
                  </a:cubicBezTo>
                  <a:close/>
                </a:path>
              </a:pathLst>
            </a:custGeom>
            <a:solidFill>
              <a:srgbClr val="E1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3066425" y="3232450"/>
              <a:ext cx="81225" cy="14650"/>
            </a:xfrm>
            <a:custGeom>
              <a:avLst/>
              <a:gdLst/>
              <a:ahLst/>
              <a:cxnLst/>
              <a:rect l="l" t="t" r="r" b="b"/>
              <a:pathLst>
                <a:path w="3249" h="586" extrusionOk="0">
                  <a:moveTo>
                    <a:pt x="3249" y="1"/>
                  </a:moveTo>
                  <a:lnTo>
                    <a:pt x="1" y="43"/>
                  </a:lnTo>
                  <a:cubicBezTo>
                    <a:pt x="525" y="396"/>
                    <a:pt x="1137" y="585"/>
                    <a:pt x="1719" y="585"/>
                  </a:cubicBezTo>
                  <a:cubicBezTo>
                    <a:pt x="2297" y="585"/>
                    <a:pt x="2846" y="399"/>
                    <a:pt x="3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3"/>
            <p:cNvSpPr/>
            <p:nvPr/>
          </p:nvSpPr>
          <p:spPr>
            <a:xfrm>
              <a:off x="3131125" y="3106975"/>
              <a:ext cx="53800" cy="19825"/>
            </a:xfrm>
            <a:custGeom>
              <a:avLst/>
              <a:gdLst/>
              <a:ahLst/>
              <a:cxnLst/>
              <a:rect l="l" t="t" r="r" b="b"/>
              <a:pathLst>
                <a:path w="2152" h="793" extrusionOk="0">
                  <a:moveTo>
                    <a:pt x="1014" y="0"/>
                  </a:moveTo>
                  <a:cubicBezTo>
                    <a:pt x="922" y="0"/>
                    <a:pt x="834" y="12"/>
                    <a:pt x="746" y="36"/>
                  </a:cubicBezTo>
                  <a:cubicBezTo>
                    <a:pt x="682" y="57"/>
                    <a:pt x="629" y="79"/>
                    <a:pt x="576" y="100"/>
                  </a:cubicBezTo>
                  <a:cubicBezTo>
                    <a:pt x="522" y="121"/>
                    <a:pt x="469" y="153"/>
                    <a:pt x="416" y="185"/>
                  </a:cubicBezTo>
                  <a:cubicBezTo>
                    <a:pt x="320" y="249"/>
                    <a:pt x="235" y="324"/>
                    <a:pt x="171" y="419"/>
                  </a:cubicBezTo>
                  <a:cubicBezTo>
                    <a:pt x="96" y="505"/>
                    <a:pt x="43" y="600"/>
                    <a:pt x="1" y="707"/>
                  </a:cubicBezTo>
                  <a:cubicBezTo>
                    <a:pt x="107" y="654"/>
                    <a:pt x="192" y="600"/>
                    <a:pt x="277" y="558"/>
                  </a:cubicBezTo>
                  <a:cubicBezTo>
                    <a:pt x="363" y="505"/>
                    <a:pt x="458" y="473"/>
                    <a:pt x="544" y="441"/>
                  </a:cubicBezTo>
                  <a:cubicBezTo>
                    <a:pt x="678" y="390"/>
                    <a:pt x="820" y="360"/>
                    <a:pt x="963" y="360"/>
                  </a:cubicBezTo>
                  <a:cubicBezTo>
                    <a:pt x="1001" y="360"/>
                    <a:pt x="1038" y="362"/>
                    <a:pt x="1076" y="366"/>
                  </a:cubicBezTo>
                  <a:cubicBezTo>
                    <a:pt x="1257" y="387"/>
                    <a:pt x="1438" y="430"/>
                    <a:pt x="1609" y="515"/>
                  </a:cubicBezTo>
                  <a:cubicBezTo>
                    <a:pt x="1790" y="590"/>
                    <a:pt x="1981" y="686"/>
                    <a:pt x="2152" y="792"/>
                  </a:cubicBezTo>
                  <a:cubicBezTo>
                    <a:pt x="2066" y="590"/>
                    <a:pt x="1928" y="409"/>
                    <a:pt x="1747" y="270"/>
                  </a:cubicBezTo>
                  <a:cubicBezTo>
                    <a:pt x="1566" y="121"/>
                    <a:pt x="1342" y="36"/>
                    <a:pt x="1108" y="4"/>
                  </a:cubicBezTo>
                  <a:cubicBezTo>
                    <a:pt x="1076" y="1"/>
                    <a:pt x="1045" y="0"/>
                    <a:pt x="1014"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3"/>
            <p:cNvSpPr/>
            <p:nvPr/>
          </p:nvSpPr>
          <p:spPr>
            <a:xfrm>
              <a:off x="3024100" y="3106975"/>
              <a:ext cx="53800" cy="19825"/>
            </a:xfrm>
            <a:custGeom>
              <a:avLst/>
              <a:gdLst/>
              <a:ahLst/>
              <a:cxnLst/>
              <a:rect l="l" t="t" r="r" b="b"/>
              <a:pathLst>
                <a:path w="2152" h="793" extrusionOk="0">
                  <a:moveTo>
                    <a:pt x="1010" y="0"/>
                  </a:moveTo>
                  <a:cubicBezTo>
                    <a:pt x="921" y="0"/>
                    <a:pt x="831" y="12"/>
                    <a:pt x="736" y="36"/>
                  </a:cubicBezTo>
                  <a:cubicBezTo>
                    <a:pt x="682" y="57"/>
                    <a:pt x="629" y="79"/>
                    <a:pt x="565" y="100"/>
                  </a:cubicBezTo>
                  <a:cubicBezTo>
                    <a:pt x="512" y="121"/>
                    <a:pt x="469" y="153"/>
                    <a:pt x="416" y="185"/>
                  </a:cubicBezTo>
                  <a:cubicBezTo>
                    <a:pt x="320" y="249"/>
                    <a:pt x="235" y="324"/>
                    <a:pt x="160" y="419"/>
                  </a:cubicBezTo>
                  <a:cubicBezTo>
                    <a:pt x="97" y="505"/>
                    <a:pt x="43" y="600"/>
                    <a:pt x="1" y="707"/>
                  </a:cubicBezTo>
                  <a:cubicBezTo>
                    <a:pt x="97" y="654"/>
                    <a:pt x="182" y="600"/>
                    <a:pt x="278" y="558"/>
                  </a:cubicBezTo>
                  <a:cubicBezTo>
                    <a:pt x="363" y="505"/>
                    <a:pt x="448" y="473"/>
                    <a:pt x="544" y="441"/>
                  </a:cubicBezTo>
                  <a:cubicBezTo>
                    <a:pt x="679" y="390"/>
                    <a:pt x="820" y="360"/>
                    <a:pt x="958" y="360"/>
                  </a:cubicBezTo>
                  <a:cubicBezTo>
                    <a:pt x="994" y="360"/>
                    <a:pt x="1030" y="362"/>
                    <a:pt x="1066" y="366"/>
                  </a:cubicBezTo>
                  <a:cubicBezTo>
                    <a:pt x="1257" y="387"/>
                    <a:pt x="1428" y="430"/>
                    <a:pt x="1598" y="515"/>
                  </a:cubicBezTo>
                  <a:cubicBezTo>
                    <a:pt x="1790" y="590"/>
                    <a:pt x="1971" y="686"/>
                    <a:pt x="2152" y="792"/>
                  </a:cubicBezTo>
                  <a:cubicBezTo>
                    <a:pt x="2067" y="590"/>
                    <a:pt x="1928" y="409"/>
                    <a:pt x="1747" y="270"/>
                  </a:cubicBezTo>
                  <a:cubicBezTo>
                    <a:pt x="1566" y="121"/>
                    <a:pt x="1342" y="36"/>
                    <a:pt x="1098" y="4"/>
                  </a:cubicBezTo>
                  <a:cubicBezTo>
                    <a:pt x="1068" y="1"/>
                    <a:pt x="1039" y="0"/>
                    <a:pt x="1010"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3039025" y="3145400"/>
              <a:ext cx="35700" cy="22400"/>
            </a:xfrm>
            <a:custGeom>
              <a:avLst/>
              <a:gdLst/>
              <a:ahLst/>
              <a:cxnLst/>
              <a:rect l="l" t="t" r="r" b="b"/>
              <a:pathLst>
                <a:path w="1428" h="896" extrusionOk="0">
                  <a:moveTo>
                    <a:pt x="703" y="1"/>
                  </a:moveTo>
                  <a:cubicBezTo>
                    <a:pt x="586" y="1"/>
                    <a:pt x="479" y="22"/>
                    <a:pt x="373" y="64"/>
                  </a:cubicBezTo>
                  <a:cubicBezTo>
                    <a:pt x="277" y="118"/>
                    <a:pt x="192" y="192"/>
                    <a:pt x="128" y="288"/>
                  </a:cubicBezTo>
                  <a:cubicBezTo>
                    <a:pt x="21" y="469"/>
                    <a:pt x="0" y="693"/>
                    <a:pt x="43" y="895"/>
                  </a:cubicBezTo>
                  <a:cubicBezTo>
                    <a:pt x="64" y="703"/>
                    <a:pt x="128" y="522"/>
                    <a:pt x="234" y="363"/>
                  </a:cubicBezTo>
                  <a:cubicBezTo>
                    <a:pt x="288" y="288"/>
                    <a:pt x="351" y="235"/>
                    <a:pt x="437" y="203"/>
                  </a:cubicBezTo>
                  <a:cubicBezTo>
                    <a:pt x="522" y="171"/>
                    <a:pt x="607" y="160"/>
                    <a:pt x="703" y="160"/>
                  </a:cubicBezTo>
                  <a:cubicBezTo>
                    <a:pt x="884" y="160"/>
                    <a:pt x="1054" y="245"/>
                    <a:pt x="1171" y="384"/>
                  </a:cubicBezTo>
                  <a:cubicBezTo>
                    <a:pt x="1289" y="533"/>
                    <a:pt x="1374" y="703"/>
                    <a:pt x="1416" y="895"/>
                  </a:cubicBezTo>
                  <a:cubicBezTo>
                    <a:pt x="1427" y="682"/>
                    <a:pt x="1374" y="480"/>
                    <a:pt x="1257" y="299"/>
                  </a:cubicBezTo>
                  <a:cubicBezTo>
                    <a:pt x="1129" y="118"/>
                    <a:pt x="927" y="1"/>
                    <a:pt x="703"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3135125" y="3144000"/>
              <a:ext cx="35950" cy="22200"/>
            </a:xfrm>
            <a:custGeom>
              <a:avLst/>
              <a:gdLst/>
              <a:ahLst/>
              <a:cxnLst/>
              <a:rect l="l" t="t" r="r" b="b"/>
              <a:pathLst>
                <a:path w="1438" h="888" extrusionOk="0">
                  <a:moveTo>
                    <a:pt x="648" y="1"/>
                  </a:moveTo>
                  <a:cubicBezTo>
                    <a:pt x="557" y="1"/>
                    <a:pt x="463" y="21"/>
                    <a:pt x="384" y="57"/>
                  </a:cubicBezTo>
                  <a:cubicBezTo>
                    <a:pt x="277" y="110"/>
                    <a:pt x="192" y="184"/>
                    <a:pt x="139" y="280"/>
                  </a:cubicBezTo>
                  <a:cubicBezTo>
                    <a:pt x="32" y="461"/>
                    <a:pt x="0" y="685"/>
                    <a:pt x="54" y="887"/>
                  </a:cubicBezTo>
                  <a:cubicBezTo>
                    <a:pt x="64" y="695"/>
                    <a:pt x="128" y="514"/>
                    <a:pt x="235" y="355"/>
                  </a:cubicBezTo>
                  <a:cubicBezTo>
                    <a:pt x="288" y="280"/>
                    <a:pt x="362" y="227"/>
                    <a:pt x="437" y="195"/>
                  </a:cubicBezTo>
                  <a:cubicBezTo>
                    <a:pt x="501" y="171"/>
                    <a:pt x="571" y="159"/>
                    <a:pt x="638" y="159"/>
                  </a:cubicBezTo>
                  <a:cubicBezTo>
                    <a:pt x="660" y="159"/>
                    <a:pt x="682" y="160"/>
                    <a:pt x="703" y="163"/>
                  </a:cubicBezTo>
                  <a:cubicBezTo>
                    <a:pt x="884" y="163"/>
                    <a:pt x="1055" y="238"/>
                    <a:pt x="1172" y="376"/>
                  </a:cubicBezTo>
                  <a:cubicBezTo>
                    <a:pt x="1289" y="525"/>
                    <a:pt x="1374" y="706"/>
                    <a:pt x="1427" y="887"/>
                  </a:cubicBezTo>
                  <a:cubicBezTo>
                    <a:pt x="1438" y="674"/>
                    <a:pt x="1385" y="472"/>
                    <a:pt x="1267" y="301"/>
                  </a:cubicBezTo>
                  <a:cubicBezTo>
                    <a:pt x="1140" y="110"/>
                    <a:pt x="927" y="3"/>
                    <a:pt x="703" y="3"/>
                  </a:cubicBezTo>
                  <a:cubicBezTo>
                    <a:pt x="685" y="1"/>
                    <a:pt x="666" y="1"/>
                    <a:pt x="648"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 name="Google Shape;231;p33"/>
          <p:cNvPicPr preferRelativeResize="0"/>
          <p:nvPr/>
        </p:nvPicPr>
        <p:blipFill>
          <a:blip r:embed="rId3">
            <a:alphaModFix/>
          </a:blip>
          <a:stretch>
            <a:fillRect/>
          </a:stretch>
        </p:blipFill>
        <p:spPr>
          <a:xfrm>
            <a:off x="1256675" y="4023825"/>
            <a:ext cx="899175" cy="899175"/>
          </a:xfrm>
          <a:prstGeom prst="rect">
            <a:avLst/>
          </a:prstGeom>
          <a:noFill/>
          <a:ln w="9525" cap="flat" cmpd="sng">
            <a:solidFill>
              <a:schemeClr val="dk2"/>
            </a:solidFill>
            <a:prstDash val="solid"/>
            <a:round/>
            <a:headEnd type="none" w="sm" len="sm"/>
            <a:tailEnd type="none" w="sm" len="sm"/>
          </a:ln>
        </p:spPr>
      </p:pic>
      <p:grpSp>
        <p:nvGrpSpPr>
          <p:cNvPr id="232" name="Google Shape;232;p33"/>
          <p:cNvGrpSpPr/>
          <p:nvPr/>
        </p:nvGrpSpPr>
        <p:grpSpPr>
          <a:xfrm>
            <a:off x="3572817" y="4048486"/>
            <a:ext cx="689574" cy="786407"/>
            <a:chOff x="719250" y="5283463"/>
            <a:chExt cx="524750" cy="593425"/>
          </a:xfrm>
        </p:grpSpPr>
        <p:sp>
          <p:nvSpPr>
            <p:cNvPr id="233" name="Google Shape;233;p33"/>
            <p:cNvSpPr/>
            <p:nvPr/>
          </p:nvSpPr>
          <p:spPr>
            <a:xfrm>
              <a:off x="719250" y="5592013"/>
              <a:ext cx="524750" cy="284875"/>
            </a:xfrm>
            <a:custGeom>
              <a:avLst/>
              <a:gdLst/>
              <a:ahLst/>
              <a:cxnLst/>
              <a:rect l="l" t="t" r="r" b="b"/>
              <a:pathLst>
                <a:path w="20990" h="11395" extrusionOk="0">
                  <a:moveTo>
                    <a:pt x="10319" y="1"/>
                  </a:moveTo>
                  <a:lnTo>
                    <a:pt x="10319" y="107"/>
                  </a:lnTo>
                  <a:lnTo>
                    <a:pt x="8626" y="1"/>
                  </a:lnTo>
                  <a:lnTo>
                    <a:pt x="8626" y="1"/>
                  </a:lnTo>
                  <a:cubicBezTo>
                    <a:pt x="8626" y="1"/>
                    <a:pt x="8935" y="2972"/>
                    <a:pt x="7806" y="3589"/>
                  </a:cubicBezTo>
                  <a:cubicBezTo>
                    <a:pt x="6677" y="4207"/>
                    <a:pt x="0" y="4516"/>
                    <a:pt x="725" y="11395"/>
                  </a:cubicBezTo>
                  <a:lnTo>
                    <a:pt x="20276" y="11395"/>
                  </a:lnTo>
                  <a:cubicBezTo>
                    <a:pt x="20989" y="4516"/>
                    <a:pt x="14323" y="4207"/>
                    <a:pt x="13194" y="3589"/>
                  </a:cubicBezTo>
                  <a:cubicBezTo>
                    <a:pt x="12066" y="2972"/>
                    <a:pt x="12374" y="1"/>
                    <a:pt x="12374" y="1"/>
                  </a:cubicBezTo>
                  <a:lnTo>
                    <a:pt x="12374" y="1"/>
                  </a:lnTo>
                  <a:lnTo>
                    <a:pt x="10681" y="107"/>
                  </a:lnTo>
                  <a:lnTo>
                    <a:pt x="10681" y="1"/>
                  </a:lnTo>
                  <a:lnTo>
                    <a:pt x="10500" y="54"/>
                  </a:lnTo>
                  <a:lnTo>
                    <a:pt x="10319" y="1"/>
                  </a:ln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p:nvPr/>
          </p:nvSpPr>
          <p:spPr>
            <a:xfrm>
              <a:off x="929025" y="5592013"/>
              <a:ext cx="101200" cy="70575"/>
            </a:xfrm>
            <a:custGeom>
              <a:avLst/>
              <a:gdLst/>
              <a:ahLst/>
              <a:cxnLst/>
              <a:rect l="l" t="t" r="r" b="b"/>
              <a:pathLst>
                <a:path w="4048" h="2823" extrusionOk="0">
                  <a:moveTo>
                    <a:pt x="1928" y="1"/>
                  </a:moveTo>
                  <a:lnTo>
                    <a:pt x="1928" y="107"/>
                  </a:lnTo>
                  <a:lnTo>
                    <a:pt x="235" y="1"/>
                  </a:lnTo>
                  <a:lnTo>
                    <a:pt x="235" y="1"/>
                  </a:lnTo>
                  <a:cubicBezTo>
                    <a:pt x="235" y="1"/>
                    <a:pt x="416" y="1726"/>
                    <a:pt x="1" y="2823"/>
                  </a:cubicBezTo>
                  <a:cubicBezTo>
                    <a:pt x="1353" y="2620"/>
                    <a:pt x="2695" y="2418"/>
                    <a:pt x="4047" y="2205"/>
                  </a:cubicBezTo>
                  <a:cubicBezTo>
                    <a:pt x="3930" y="1470"/>
                    <a:pt x="3909" y="735"/>
                    <a:pt x="3983" y="1"/>
                  </a:cubicBezTo>
                  <a:lnTo>
                    <a:pt x="3983" y="1"/>
                  </a:lnTo>
                  <a:lnTo>
                    <a:pt x="2290" y="107"/>
                  </a:lnTo>
                  <a:lnTo>
                    <a:pt x="2290" y="1"/>
                  </a:lnTo>
                  <a:lnTo>
                    <a:pt x="2109" y="54"/>
                  </a:lnTo>
                  <a:lnTo>
                    <a:pt x="1928" y="1"/>
                  </a:ln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a:off x="722700" y="5690263"/>
              <a:ext cx="518100" cy="186375"/>
            </a:xfrm>
            <a:custGeom>
              <a:avLst/>
              <a:gdLst/>
              <a:ahLst/>
              <a:cxnLst/>
              <a:rect l="l" t="t" r="r" b="b"/>
              <a:pathLst>
                <a:path w="20724" h="7455" extrusionOk="0">
                  <a:moveTo>
                    <a:pt x="14132" y="0"/>
                  </a:moveTo>
                  <a:cubicBezTo>
                    <a:pt x="13120" y="586"/>
                    <a:pt x="11789" y="948"/>
                    <a:pt x="10320" y="948"/>
                  </a:cubicBezTo>
                  <a:cubicBezTo>
                    <a:pt x="8861" y="948"/>
                    <a:pt x="7540" y="596"/>
                    <a:pt x="6539" y="11"/>
                  </a:cubicBezTo>
                  <a:cubicBezTo>
                    <a:pt x="4314" y="618"/>
                    <a:pt x="1" y="1864"/>
                    <a:pt x="587" y="7454"/>
                  </a:cubicBezTo>
                  <a:lnTo>
                    <a:pt x="20138" y="7454"/>
                  </a:lnTo>
                  <a:cubicBezTo>
                    <a:pt x="20723" y="1821"/>
                    <a:pt x="16347" y="596"/>
                    <a:pt x="14132" y="0"/>
                  </a:cubicBezTo>
                  <a:close/>
                </a:path>
              </a:pathLst>
            </a:custGeom>
            <a:solidFill>
              <a:srgbClr val="DB7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p:cNvSpPr/>
            <p:nvPr/>
          </p:nvSpPr>
          <p:spPr>
            <a:xfrm>
              <a:off x="743200" y="5749363"/>
              <a:ext cx="489075" cy="127525"/>
            </a:xfrm>
            <a:custGeom>
              <a:avLst/>
              <a:gdLst/>
              <a:ahLst/>
              <a:cxnLst/>
              <a:rect l="l" t="t" r="r" b="b"/>
              <a:pathLst>
                <a:path w="19563" h="5101" extrusionOk="0">
                  <a:moveTo>
                    <a:pt x="17912" y="0"/>
                  </a:moveTo>
                  <a:cubicBezTo>
                    <a:pt x="17007" y="426"/>
                    <a:pt x="16017" y="575"/>
                    <a:pt x="15037" y="884"/>
                  </a:cubicBezTo>
                  <a:cubicBezTo>
                    <a:pt x="13642" y="1310"/>
                    <a:pt x="12247" y="1736"/>
                    <a:pt x="10852" y="2130"/>
                  </a:cubicBezTo>
                  <a:cubicBezTo>
                    <a:pt x="8041" y="2928"/>
                    <a:pt x="5219" y="3695"/>
                    <a:pt x="2407" y="4451"/>
                  </a:cubicBezTo>
                  <a:lnTo>
                    <a:pt x="1" y="5101"/>
                  </a:lnTo>
                  <a:lnTo>
                    <a:pt x="19318" y="5101"/>
                  </a:lnTo>
                  <a:cubicBezTo>
                    <a:pt x="19563" y="2694"/>
                    <a:pt x="18913" y="1086"/>
                    <a:pt x="17912" y="0"/>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p:nvPr/>
          </p:nvSpPr>
          <p:spPr>
            <a:xfrm>
              <a:off x="724300" y="5696363"/>
              <a:ext cx="212200" cy="180525"/>
            </a:xfrm>
            <a:custGeom>
              <a:avLst/>
              <a:gdLst/>
              <a:ahLst/>
              <a:cxnLst/>
              <a:rect l="l" t="t" r="r" b="b"/>
              <a:pathLst>
                <a:path w="8488" h="7221" extrusionOk="0">
                  <a:moveTo>
                    <a:pt x="5687" y="1"/>
                  </a:moveTo>
                  <a:cubicBezTo>
                    <a:pt x="3366" y="693"/>
                    <a:pt x="1" y="2227"/>
                    <a:pt x="523" y="7221"/>
                  </a:cubicBezTo>
                  <a:lnTo>
                    <a:pt x="8488" y="7221"/>
                  </a:lnTo>
                  <a:lnTo>
                    <a:pt x="5687" y="1"/>
                  </a:ln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1063750" y="5695838"/>
              <a:ext cx="175450" cy="181050"/>
            </a:xfrm>
            <a:custGeom>
              <a:avLst/>
              <a:gdLst/>
              <a:ahLst/>
              <a:cxnLst/>
              <a:rect l="l" t="t" r="r" b="b"/>
              <a:pathLst>
                <a:path w="7018" h="7242" extrusionOk="0">
                  <a:moveTo>
                    <a:pt x="1267" y="1"/>
                  </a:moveTo>
                  <a:lnTo>
                    <a:pt x="0" y="7242"/>
                  </a:lnTo>
                  <a:lnTo>
                    <a:pt x="6496" y="7242"/>
                  </a:lnTo>
                  <a:cubicBezTo>
                    <a:pt x="7018" y="2205"/>
                    <a:pt x="3589" y="693"/>
                    <a:pt x="1267" y="1"/>
                  </a:cubicBez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818825" y="5696363"/>
              <a:ext cx="117675" cy="180525"/>
            </a:xfrm>
            <a:custGeom>
              <a:avLst/>
              <a:gdLst/>
              <a:ahLst/>
              <a:cxnLst/>
              <a:rect l="l" t="t" r="r" b="b"/>
              <a:pathLst>
                <a:path w="4707" h="7221" extrusionOk="0">
                  <a:moveTo>
                    <a:pt x="1917" y="1"/>
                  </a:moveTo>
                  <a:cubicBezTo>
                    <a:pt x="1257" y="182"/>
                    <a:pt x="607" y="438"/>
                    <a:pt x="0" y="746"/>
                  </a:cubicBezTo>
                  <a:lnTo>
                    <a:pt x="4004" y="7221"/>
                  </a:lnTo>
                  <a:lnTo>
                    <a:pt x="4707" y="7221"/>
                  </a:lnTo>
                  <a:lnTo>
                    <a:pt x="1917" y="1"/>
                  </a:ln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1063750" y="5695838"/>
              <a:ext cx="98250" cy="181050"/>
            </a:xfrm>
            <a:custGeom>
              <a:avLst/>
              <a:gdLst/>
              <a:ahLst/>
              <a:cxnLst/>
              <a:rect l="l" t="t" r="r" b="b"/>
              <a:pathLst>
                <a:path w="3930" h="7242" extrusionOk="0">
                  <a:moveTo>
                    <a:pt x="1267" y="1"/>
                  </a:moveTo>
                  <a:lnTo>
                    <a:pt x="0" y="7242"/>
                  </a:lnTo>
                  <a:lnTo>
                    <a:pt x="586" y="7242"/>
                  </a:lnTo>
                  <a:lnTo>
                    <a:pt x="3929" y="1172"/>
                  </a:lnTo>
                  <a:cubicBezTo>
                    <a:pt x="3109" y="650"/>
                    <a:pt x="2204" y="256"/>
                    <a:pt x="1267" y="1"/>
                  </a:cubicBez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846775" y="5462763"/>
              <a:ext cx="60725" cy="69375"/>
            </a:xfrm>
            <a:custGeom>
              <a:avLst/>
              <a:gdLst/>
              <a:ahLst/>
              <a:cxnLst/>
              <a:rect l="l" t="t" r="r" b="b"/>
              <a:pathLst>
                <a:path w="2429" h="2775" extrusionOk="0">
                  <a:moveTo>
                    <a:pt x="1161" y="1"/>
                  </a:moveTo>
                  <a:cubicBezTo>
                    <a:pt x="1022" y="1"/>
                    <a:pt x="919" y="31"/>
                    <a:pt x="895" y="38"/>
                  </a:cubicBezTo>
                  <a:cubicBezTo>
                    <a:pt x="820" y="70"/>
                    <a:pt x="0" y="176"/>
                    <a:pt x="139" y="1252"/>
                  </a:cubicBezTo>
                  <a:cubicBezTo>
                    <a:pt x="270" y="2191"/>
                    <a:pt x="775" y="2774"/>
                    <a:pt x="1294" y="2774"/>
                  </a:cubicBezTo>
                  <a:cubicBezTo>
                    <a:pt x="1363" y="2774"/>
                    <a:pt x="1433" y="2764"/>
                    <a:pt x="1502" y="2743"/>
                  </a:cubicBezTo>
                  <a:cubicBezTo>
                    <a:pt x="2109" y="2658"/>
                    <a:pt x="2428" y="1859"/>
                    <a:pt x="2087" y="815"/>
                  </a:cubicBezTo>
                  <a:cubicBezTo>
                    <a:pt x="1867" y="125"/>
                    <a:pt x="1441" y="1"/>
                    <a:pt x="1161" y="1"/>
                  </a:cubicBezTo>
                  <a:close/>
                </a:path>
              </a:pathLst>
            </a:custGeom>
            <a:solidFill>
              <a:srgbClr val="D8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1056825" y="5462763"/>
              <a:ext cx="60450" cy="69300"/>
            </a:xfrm>
            <a:custGeom>
              <a:avLst/>
              <a:gdLst/>
              <a:ahLst/>
              <a:cxnLst/>
              <a:rect l="l" t="t" r="r" b="b"/>
              <a:pathLst>
                <a:path w="2418" h="2772" extrusionOk="0">
                  <a:moveTo>
                    <a:pt x="1260" y="1"/>
                  </a:moveTo>
                  <a:cubicBezTo>
                    <a:pt x="977" y="1"/>
                    <a:pt x="551" y="125"/>
                    <a:pt x="330" y="815"/>
                  </a:cubicBezTo>
                  <a:cubicBezTo>
                    <a:pt x="0" y="1859"/>
                    <a:pt x="309" y="2658"/>
                    <a:pt x="927" y="2743"/>
                  </a:cubicBezTo>
                  <a:cubicBezTo>
                    <a:pt x="993" y="2762"/>
                    <a:pt x="1060" y="2772"/>
                    <a:pt x="1127" y="2772"/>
                  </a:cubicBezTo>
                  <a:cubicBezTo>
                    <a:pt x="1649" y="2772"/>
                    <a:pt x="2156" y="2196"/>
                    <a:pt x="2279" y="1252"/>
                  </a:cubicBezTo>
                  <a:cubicBezTo>
                    <a:pt x="2417" y="176"/>
                    <a:pt x="1608" y="70"/>
                    <a:pt x="1534" y="38"/>
                  </a:cubicBezTo>
                  <a:cubicBezTo>
                    <a:pt x="1505" y="31"/>
                    <a:pt x="1400" y="1"/>
                    <a:pt x="1260"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868875" y="5337738"/>
              <a:ext cx="228975" cy="290400"/>
            </a:xfrm>
            <a:custGeom>
              <a:avLst/>
              <a:gdLst/>
              <a:ahLst/>
              <a:cxnLst/>
              <a:rect l="l" t="t" r="r" b="b"/>
              <a:pathLst>
                <a:path w="9159" h="11616" extrusionOk="0">
                  <a:moveTo>
                    <a:pt x="4287" y="0"/>
                  </a:moveTo>
                  <a:cubicBezTo>
                    <a:pt x="3368" y="0"/>
                    <a:pt x="754" y="342"/>
                    <a:pt x="405" y="4251"/>
                  </a:cubicBezTo>
                  <a:cubicBezTo>
                    <a:pt x="0" y="8681"/>
                    <a:pt x="1910" y="11615"/>
                    <a:pt x="4383" y="11615"/>
                  </a:cubicBezTo>
                  <a:cubicBezTo>
                    <a:pt x="4448" y="11615"/>
                    <a:pt x="4513" y="11613"/>
                    <a:pt x="4579" y="11609"/>
                  </a:cubicBezTo>
                  <a:cubicBezTo>
                    <a:pt x="4645" y="11613"/>
                    <a:pt x="4711" y="11615"/>
                    <a:pt x="4776" y="11615"/>
                  </a:cubicBezTo>
                  <a:cubicBezTo>
                    <a:pt x="7248" y="11615"/>
                    <a:pt x="9158" y="8681"/>
                    <a:pt x="8753" y="4251"/>
                  </a:cubicBezTo>
                  <a:cubicBezTo>
                    <a:pt x="8395" y="342"/>
                    <a:pt x="5780" y="0"/>
                    <a:pt x="4868" y="0"/>
                  </a:cubicBezTo>
                  <a:cubicBezTo>
                    <a:pt x="4724" y="0"/>
                    <a:pt x="4623" y="9"/>
                    <a:pt x="4579" y="13"/>
                  </a:cubicBezTo>
                  <a:cubicBezTo>
                    <a:pt x="4534" y="9"/>
                    <a:pt x="4431" y="0"/>
                    <a:pt x="4287" y="0"/>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991850" y="5497238"/>
              <a:ext cx="15475" cy="46875"/>
            </a:xfrm>
            <a:custGeom>
              <a:avLst/>
              <a:gdLst/>
              <a:ahLst/>
              <a:cxnLst/>
              <a:rect l="l" t="t" r="r" b="b"/>
              <a:pathLst>
                <a:path w="619" h="1875" extrusionOk="0">
                  <a:moveTo>
                    <a:pt x="256" y="1"/>
                  </a:moveTo>
                  <a:lnTo>
                    <a:pt x="256" y="1"/>
                  </a:lnTo>
                  <a:cubicBezTo>
                    <a:pt x="235" y="224"/>
                    <a:pt x="246" y="459"/>
                    <a:pt x="278" y="682"/>
                  </a:cubicBezTo>
                  <a:cubicBezTo>
                    <a:pt x="299" y="799"/>
                    <a:pt x="320" y="906"/>
                    <a:pt x="352" y="1023"/>
                  </a:cubicBezTo>
                  <a:cubicBezTo>
                    <a:pt x="371" y="1117"/>
                    <a:pt x="398" y="1220"/>
                    <a:pt x="426" y="1316"/>
                  </a:cubicBezTo>
                  <a:lnTo>
                    <a:pt x="426" y="1316"/>
                  </a:lnTo>
                  <a:cubicBezTo>
                    <a:pt x="360" y="1391"/>
                    <a:pt x="288" y="1475"/>
                    <a:pt x="224" y="1566"/>
                  </a:cubicBezTo>
                  <a:cubicBezTo>
                    <a:pt x="150" y="1662"/>
                    <a:pt x="75" y="1768"/>
                    <a:pt x="1" y="1875"/>
                  </a:cubicBezTo>
                  <a:cubicBezTo>
                    <a:pt x="107" y="1800"/>
                    <a:pt x="203" y="1726"/>
                    <a:pt x="310" y="1641"/>
                  </a:cubicBezTo>
                  <a:cubicBezTo>
                    <a:pt x="406" y="1566"/>
                    <a:pt x="501" y="1481"/>
                    <a:pt x="587" y="1396"/>
                  </a:cubicBezTo>
                  <a:lnTo>
                    <a:pt x="618" y="1374"/>
                  </a:lnTo>
                  <a:lnTo>
                    <a:pt x="618" y="1321"/>
                  </a:lnTo>
                  <a:cubicBezTo>
                    <a:pt x="608" y="1204"/>
                    <a:pt x="587" y="1087"/>
                    <a:pt x="565" y="980"/>
                  </a:cubicBezTo>
                  <a:cubicBezTo>
                    <a:pt x="544" y="863"/>
                    <a:pt x="523" y="757"/>
                    <a:pt x="491" y="640"/>
                  </a:cubicBezTo>
                  <a:cubicBezTo>
                    <a:pt x="437" y="416"/>
                    <a:pt x="352" y="203"/>
                    <a:pt x="256"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945800" y="5564338"/>
              <a:ext cx="81225" cy="14725"/>
            </a:xfrm>
            <a:custGeom>
              <a:avLst/>
              <a:gdLst/>
              <a:ahLst/>
              <a:cxnLst/>
              <a:rect l="l" t="t" r="r" b="b"/>
              <a:pathLst>
                <a:path w="3249" h="589" extrusionOk="0">
                  <a:moveTo>
                    <a:pt x="3248" y="0"/>
                  </a:moveTo>
                  <a:lnTo>
                    <a:pt x="1" y="43"/>
                  </a:lnTo>
                  <a:cubicBezTo>
                    <a:pt x="522" y="400"/>
                    <a:pt x="1129" y="589"/>
                    <a:pt x="1708" y="589"/>
                  </a:cubicBezTo>
                  <a:cubicBezTo>
                    <a:pt x="2287" y="589"/>
                    <a:pt x="2839" y="400"/>
                    <a:pt x="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1010500" y="5439113"/>
              <a:ext cx="53800" cy="19825"/>
            </a:xfrm>
            <a:custGeom>
              <a:avLst/>
              <a:gdLst/>
              <a:ahLst/>
              <a:cxnLst/>
              <a:rect l="l" t="t" r="r" b="b"/>
              <a:pathLst>
                <a:path w="2152" h="793" extrusionOk="0">
                  <a:moveTo>
                    <a:pt x="1007" y="0"/>
                  </a:moveTo>
                  <a:cubicBezTo>
                    <a:pt x="917" y="0"/>
                    <a:pt x="831" y="10"/>
                    <a:pt x="746" y="26"/>
                  </a:cubicBezTo>
                  <a:cubicBezTo>
                    <a:pt x="682" y="47"/>
                    <a:pt x="629" y="68"/>
                    <a:pt x="575" y="90"/>
                  </a:cubicBezTo>
                  <a:cubicBezTo>
                    <a:pt x="522" y="121"/>
                    <a:pt x="469" y="143"/>
                    <a:pt x="416" y="185"/>
                  </a:cubicBezTo>
                  <a:cubicBezTo>
                    <a:pt x="320" y="249"/>
                    <a:pt x="235" y="324"/>
                    <a:pt x="171" y="409"/>
                  </a:cubicBezTo>
                  <a:cubicBezTo>
                    <a:pt x="96" y="505"/>
                    <a:pt x="43" y="601"/>
                    <a:pt x="0" y="697"/>
                  </a:cubicBezTo>
                  <a:cubicBezTo>
                    <a:pt x="107" y="654"/>
                    <a:pt x="192" y="590"/>
                    <a:pt x="277" y="547"/>
                  </a:cubicBezTo>
                  <a:cubicBezTo>
                    <a:pt x="362" y="505"/>
                    <a:pt x="458" y="462"/>
                    <a:pt x="543" y="430"/>
                  </a:cubicBezTo>
                  <a:cubicBezTo>
                    <a:pt x="686" y="377"/>
                    <a:pt x="836" y="353"/>
                    <a:pt x="981" y="353"/>
                  </a:cubicBezTo>
                  <a:cubicBezTo>
                    <a:pt x="1010" y="353"/>
                    <a:pt x="1037" y="354"/>
                    <a:pt x="1065" y="356"/>
                  </a:cubicBezTo>
                  <a:cubicBezTo>
                    <a:pt x="1257" y="377"/>
                    <a:pt x="1438" y="430"/>
                    <a:pt x="1598" y="505"/>
                  </a:cubicBezTo>
                  <a:cubicBezTo>
                    <a:pt x="1789" y="590"/>
                    <a:pt x="1981" y="686"/>
                    <a:pt x="2151" y="792"/>
                  </a:cubicBezTo>
                  <a:cubicBezTo>
                    <a:pt x="2066" y="579"/>
                    <a:pt x="1928" y="398"/>
                    <a:pt x="1747" y="271"/>
                  </a:cubicBezTo>
                  <a:cubicBezTo>
                    <a:pt x="1566" y="121"/>
                    <a:pt x="1342" y="26"/>
                    <a:pt x="1108" y="4"/>
                  </a:cubicBezTo>
                  <a:cubicBezTo>
                    <a:pt x="1074" y="1"/>
                    <a:pt x="1040" y="0"/>
                    <a:pt x="1007"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903475" y="5439113"/>
              <a:ext cx="53800" cy="19825"/>
            </a:xfrm>
            <a:custGeom>
              <a:avLst/>
              <a:gdLst/>
              <a:ahLst/>
              <a:cxnLst/>
              <a:rect l="l" t="t" r="r" b="b"/>
              <a:pathLst>
                <a:path w="2152" h="793" extrusionOk="0">
                  <a:moveTo>
                    <a:pt x="1003" y="0"/>
                  </a:moveTo>
                  <a:cubicBezTo>
                    <a:pt x="917" y="0"/>
                    <a:pt x="829" y="10"/>
                    <a:pt x="735" y="26"/>
                  </a:cubicBezTo>
                  <a:cubicBezTo>
                    <a:pt x="682" y="47"/>
                    <a:pt x="629" y="68"/>
                    <a:pt x="565" y="90"/>
                  </a:cubicBezTo>
                  <a:cubicBezTo>
                    <a:pt x="512" y="121"/>
                    <a:pt x="469" y="143"/>
                    <a:pt x="416" y="185"/>
                  </a:cubicBezTo>
                  <a:cubicBezTo>
                    <a:pt x="320" y="249"/>
                    <a:pt x="235" y="324"/>
                    <a:pt x="160" y="409"/>
                  </a:cubicBezTo>
                  <a:cubicBezTo>
                    <a:pt x="96" y="505"/>
                    <a:pt x="43" y="601"/>
                    <a:pt x="0" y="697"/>
                  </a:cubicBezTo>
                  <a:cubicBezTo>
                    <a:pt x="96" y="654"/>
                    <a:pt x="181" y="590"/>
                    <a:pt x="277" y="547"/>
                  </a:cubicBezTo>
                  <a:cubicBezTo>
                    <a:pt x="363" y="505"/>
                    <a:pt x="448" y="462"/>
                    <a:pt x="544" y="430"/>
                  </a:cubicBezTo>
                  <a:cubicBezTo>
                    <a:pt x="686" y="377"/>
                    <a:pt x="836" y="353"/>
                    <a:pt x="982" y="353"/>
                  </a:cubicBezTo>
                  <a:cubicBezTo>
                    <a:pt x="1010" y="353"/>
                    <a:pt x="1038" y="354"/>
                    <a:pt x="1065" y="356"/>
                  </a:cubicBezTo>
                  <a:cubicBezTo>
                    <a:pt x="1257" y="377"/>
                    <a:pt x="1427" y="430"/>
                    <a:pt x="1598" y="505"/>
                  </a:cubicBezTo>
                  <a:cubicBezTo>
                    <a:pt x="1779" y="579"/>
                    <a:pt x="1960" y="675"/>
                    <a:pt x="2152" y="792"/>
                  </a:cubicBezTo>
                  <a:cubicBezTo>
                    <a:pt x="2066" y="579"/>
                    <a:pt x="1928" y="398"/>
                    <a:pt x="1747" y="271"/>
                  </a:cubicBezTo>
                  <a:cubicBezTo>
                    <a:pt x="1566" y="121"/>
                    <a:pt x="1342" y="26"/>
                    <a:pt x="1097" y="4"/>
                  </a:cubicBezTo>
                  <a:cubicBezTo>
                    <a:pt x="1066" y="1"/>
                    <a:pt x="1035" y="0"/>
                    <a:pt x="1003"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918375" y="5477538"/>
              <a:ext cx="35700" cy="22400"/>
            </a:xfrm>
            <a:custGeom>
              <a:avLst/>
              <a:gdLst/>
              <a:ahLst/>
              <a:cxnLst/>
              <a:rect l="l" t="t" r="r" b="b"/>
              <a:pathLst>
                <a:path w="1428" h="896" extrusionOk="0">
                  <a:moveTo>
                    <a:pt x="704" y="1"/>
                  </a:moveTo>
                  <a:cubicBezTo>
                    <a:pt x="586" y="1"/>
                    <a:pt x="480" y="11"/>
                    <a:pt x="373" y="54"/>
                  </a:cubicBezTo>
                  <a:cubicBezTo>
                    <a:pt x="278" y="107"/>
                    <a:pt x="192" y="182"/>
                    <a:pt x="129" y="288"/>
                  </a:cubicBezTo>
                  <a:cubicBezTo>
                    <a:pt x="22" y="469"/>
                    <a:pt x="1" y="682"/>
                    <a:pt x="43" y="885"/>
                  </a:cubicBezTo>
                  <a:cubicBezTo>
                    <a:pt x="65" y="693"/>
                    <a:pt x="129" y="512"/>
                    <a:pt x="235" y="352"/>
                  </a:cubicBezTo>
                  <a:cubicBezTo>
                    <a:pt x="288" y="288"/>
                    <a:pt x="352" y="235"/>
                    <a:pt x="437" y="203"/>
                  </a:cubicBezTo>
                  <a:cubicBezTo>
                    <a:pt x="523" y="171"/>
                    <a:pt x="608" y="160"/>
                    <a:pt x="704" y="160"/>
                  </a:cubicBezTo>
                  <a:cubicBezTo>
                    <a:pt x="885" y="160"/>
                    <a:pt x="1055" y="235"/>
                    <a:pt x="1172" y="373"/>
                  </a:cubicBezTo>
                  <a:cubicBezTo>
                    <a:pt x="1289" y="523"/>
                    <a:pt x="1374" y="704"/>
                    <a:pt x="1417" y="895"/>
                  </a:cubicBezTo>
                  <a:cubicBezTo>
                    <a:pt x="1428" y="682"/>
                    <a:pt x="1374" y="469"/>
                    <a:pt x="1257" y="299"/>
                  </a:cubicBezTo>
                  <a:cubicBezTo>
                    <a:pt x="1130" y="107"/>
                    <a:pt x="927" y="1"/>
                    <a:pt x="704"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1014750" y="5475938"/>
              <a:ext cx="35700" cy="22400"/>
            </a:xfrm>
            <a:custGeom>
              <a:avLst/>
              <a:gdLst/>
              <a:ahLst/>
              <a:cxnLst/>
              <a:rect l="l" t="t" r="r" b="b"/>
              <a:pathLst>
                <a:path w="1428" h="896" extrusionOk="0">
                  <a:moveTo>
                    <a:pt x="703" y="1"/>
                  </a:moveTo>
                  <a:cubicBezTo>
                    <a:pt x="586" y="1"/>
                    <a:pt x="480" y="22"/>
                    <a:pt x="373" y="65"/>
                  </a:cubicBezTo>
                  <a:cubicBezTo>
                    <a:pt x="278" y="107"/>
                    <a:pt x="192" y="193"/>
                    <a:pt x="128" y="288"/>
                  </a:cubicBezTo>
                  <a:cubicBezTo>
                    <a:pt x="33" y="469"/>
                    <a:pt x="1" y="682"/>
                    <a:pt x="43" y="885"/>
                  </a:cubicBezTo>
                  <a:cubicBezTo>
                    <a:pt x="65" y="693"/>
                    <a:pt x="128" y="512"/>
                    <a:pt x="235" y="352"/>
                  </a:cubicBezTo>
                  <a:cubicBezTo>
                    <a:pt x="288" y="288"/>
                    <a:pt x="352" y="235"/>
                    <a:pt x="437" y="203"/>
                  </a:cubicBezTo>
                  <a:cubicBezTo>
                    <a:pt x="522" y="171"/>
                    <a:pt x="608" y="161"/>
                    <a:pt x="693" y="161"/>
                  </a:cubicBezTo>
                  <a:cubicBezTo>
                    <a:pt x="874" y="161"/>
                    <a:pt x="1044" y="235"/>
                    <a:pt x="1161" y="374"/>
                  </a:cubicBezTo>
                  <a:cubicBezTo>
                    <a:pt x="1279" y="533"/>
                    <a:pt x="1364" y="704"/>
                    <a:pt x="1417" y="895"/>
                  </a:cubicBezTo>
                  <a:cubicBezTo>
                    <a:pt x="1428" y="682"/>
                    <a:pt x="1374" y="469"/>
                    <a:pt x="1257" y="299"/>
                  </a:cubicBezTo>
                  <a:cubicBezTo>
                    <a:pt x="1129" y="118"/>
                    <a:pt x="927" y="1"/>
                    <a:pt x="703"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810300" y="5351363"/>
              <a:ext cx="59400" cy="134725"/>
            </a:xfrm>
            <a:custGeom>
              <a:avLst/>
              <a:gdLst/>
              <a:ahLst/>
              <a:cxnLst/>
              <a:rect l="l" t="t" r="r" b="b"/>
              <a:pathLst>
                <a:path w="2376" h="5389" extrusionOk="0">
                  <a:moveTo>
                    <a:pt x="2375" y="0"/>
                  </a:moveTo>
                  <a:cubicBezTo>
                    <a:pt x="2194" y="85"/>
                    <a:pt x="2034" y="203"/>
                    <a:pt x="1875" y="330"/>
                  </a:cubicBezTo>
                  <a:lnTo>
                    <a:pt x="1821" y="384"/>
                  </a:lnTo>
                  <a:lnTo>
                    <a:pt x="1811" y="394"/>
                  </a:lnTo>
                  <a:lnTo>
                    <a:pt x="1789" y="416"/>
                  </a:lnTo>
                  <a:lnTo>
                    <a:pt x="1779" y="426"/>
                  </a:lnTo>
                  <a:lnTo>
                    <a:pt x="1757" y="448"/>
                  </a:lnTo>
                  <a:lnTo>
                    <a:pt x="1704" y="511"/>
                  </a:lnTo>
                  <a:lnTo>
                    <a:pt x="1651" y="586"/>
                  </a:lnTo>
                  <a:cubicBezTo>
                    <a:pt x="1619" y="639"/>
                    <a:pt x="1598" y="692"/>
                    <a:pt x="1576" y="746"/>
                  </a:cubicBezTo>
                  <a:cubicBezTo>
                    <a:pt x="1544" y="788"/>
                    <a:pt x="1523" y="842"/>
                    <a:pt x="1502" y="895"/>
                  </a:cubicBezTo>
                  <a:cubicBezTo>
                    <a:pt x="1438" y="1097"/>
                    <a:pt x="1385" y="1299"/>
                    <a:pt x="1353" y="1512"/>
                  </a:cubicBezTo>
                  <a:cubicBezTo>
                    <a:pt x="1321" y="1715"/>
                    <a:pt x="1300" y="1917"/>
                    <a:pt x="1300" y="2109"/>
                  </a:cubicBezTo>
                  <a:lnTo>
                    <a:pt x="1300" y="2258"/>
                  </a:lnTo>
                  <a:lnTo>
                    <a:pt x="1300" y="2300"/>
                  </a:lnTo>
                  <a:cubicBezTo>
                    <a:pt x="1300" y="2311"/>
                    <a:pt x="1300" y="2332"/>
                    <a:pt x="1300" y="2343"/>
                  </a:cubicBezTo>
                  <a:lnTo>
                    <a:pt x="1310" y="2418"/>
                  </a:lnTo>
                  <a:cubicBezTo>
                    <a:pt x="1321" y="2503"/>
                    <a:pt x="1331" y="2599"/>
                    <a:pt x="1342" y="2694"/>
                  </a:cubicBezTo>
                  <a:cubicBezTo>
                    <a:pt x="1363" y="3035"/>
                    <a:pt x="1342" y="3387"/>
                    <a:pt x="1204" y="3653"/>
                  </a:cubicBezTo>
                  <a:cubicBezTo>
                    <a:pt x="1065" y="3908"/>
                    <a:pt x="884" y="4121"/>
                    <a:pt x="661" y="4313"/>
                  </a:cubicBezTo>
                  <a:cubicBezTo>
                    <a:pt x="490" y="4462"/>
                    <a:pt x="352" y="4643"/>
                    <a:pt x="235" y="4845"/>
                  </a:cubicBezTo>
                  <a:cubicBezTo>
                    <a:pt x="181" y="4909"/>
                    <a:pt x="149" y="4984"/>
                    <a:pt x="118" y="5069"/>
                  </a:cubicBezTo>
                  <a:cubicBezTo>
                    <a:pt x="86" y="5122"/>
                    <a:pt x="64" y="5186"/>
                    <a:pt x="54" y="5239"/>
                  </a:cubicBezTo>
                  <a:lnTo>
                    <a:pt x="0" y="5389"/>
                  </a:lnTo>
                  <a:lnTo>
                    <a:pt x="64" y="5250"/>
                  </a:lnTo>
                  <a:cubicBezTo>
                    <a:pt x="118" y="5112"/>
                    <a:pt x="192" y="4984"/>
                    <a:pt x="277" y="4867"/>
                  </a:cubicBezTo>
                  <a:cubicBezTo>
                    <a:pt x="405" y="4686"/>
                    <a:pt x="565" y="4526"/>
                    <a:pt x="735" y="4377"/>
                  </a:cubicBezTo>
                  <a:cubicBezTo>
                    <a:pt x="980" y="4207"/>
                    <a:pt x="1182" y="3983"/>
                    <a:pt x="1353" y="3727"/>
                  </a:cubicBezTo>
                  <a:cubicBezTo>
                    <a:pt x="1385" y="3653"/>
                    <a:pt x="1427" y="3568"/>
                    <a:pt x="1459" y="3493"/>
                  </a:cubicBezTo>
                  <a:cubicBezTo>
                    <a:pt x="1470" y="3408"/>
                    <a:pt x="1502" y="3323"/>
                    <a:pt x="1512" y="3227"/>
                  </a:cubicBezTo>
                  <a:cubicBezTo>
                    <a:pt x="1534" y="3131"/>
                    <a:pt x="1544" y="3046"/>
                    <a:pt x="1544" y="2950"/>
                  </a:cubicBezTo>
                  <a:cubicBezTo>
                    <a:pt x="1544" y="2854"/>
                    <a:pt x="1544" y="2758"/>
                    <a:pt x="1544" y="2662"/>
                  </a:cubicBezTo>
                  <a:cubicBezTo>
                    <a:pt x="1544" y="2567"/>
                    <a:pt x="1534" y="2481"/>
                    <a:pt x="1523" y="2386"/>
                  </a:cubicBezTo>
                  <a:lnTo>
                    <a:pt x="1523" y="2322"/>
                  </a:lnTo>
                  <a:cubicBezTo>
                    <a:pt x="1523" y="2311"/>
                    <a:pt x="1523" y="2300"/>
                    <a:pt x="1523" y="2290"/>
                  </a:cubicBezTo>
                  <a:lnTo>
                    <a:pt x="1523" y="2258"/>
                  </a:lnTo>
                  <a:lnTo>
                    <a:pt x="1523" y="2119"/>
                  </a:lnTo>
                  <a:cubicBezTo>
                    <a:pt x="1534" y="1928"/>
                    <a:pt x="1555" y="1736"/>
                    <a:pt x="1587" y="1555"/>
                  </a:cubicBezTo>
                  <a:cubicBezTo>
                    <a:pt x="1619" y="1353"/>
                    <a:pt x="1672" y="1172"/>
                    <a:pt x="1747" y="991"/>
                  </a:cubicBezTo>
                  <a:cubicBezTo>
                    <a:pt x="1768" y="937"/>
                    <a:pt x="1779" y="895"/>
                    <a:pt x="1800" y="852"/>
                  </a:cubicBezTo>
                  <a:cubicBezTo>
                    <a:pt x="1821" y="810"/>
                    <a:pt x="1843" y="767"/>
                    <a:pt x="1875" y="735"/>
                  </a:cubicBezTo>
                  <a:lnTo>
                    <a:pt x="1907" y="682"/>
                  </a:lnTo>
                  <a:lnTo>
                    <a:pt x="1960" y="618"/>
                  </a:lnTo>
                  <a:lnTo>
                    <a:pt x="1981" y="586"/>
                  </a:lnTo>
                  <a:lnTo>
                    <a:pt x="1992" y="575"/>
                  </a:lnTo>
                  <a:lnTo>
                    <a:pt x="2056" y="522"/>
                  </a:lnTo>
                  <a:cubicBezTo>
                    <a:pt x="2151" y="426"/>
                    <a:pt x="2258" y="352"/>
                    <a:pt x="2375" y="288"/>
                  </a:cubicBezTo>
                  <a:lnTo>
                    <a:pt x="2375" y="0"/>
                  </a:ln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025125" y="5346838"/>
              <a:ext cx="78825" cy="171725"/>
            </a:xfrm>
            <a:custGeom>
              <a:avLst/>
              <a:gdLst/>
              <a:ahLst/>
              <a:cxnLst/>
              <a:rect l="l" t="t" r="r" b="b"/>
              <a:pathLst>
                <a:path w="3153" h="6869" extrusionOk="0">
                  <a:moveTo>
                    <a:pt x="661" y="0"/>
                  </a:moveTo>
                  <a:lnTo>
                    <a:pt x="661" y="0"/>
                  </a:lnTo>
                  <a:cubicBezTo>
                    <a:pt x="1" y="2705"/>
                    <a:pt x="2088" y="3812"/>
                    <a:pt x="2088" y="3812"/>
                  </a:cubicBezTo>
                  <a:lnTo>
                    <a:pt x="2397" y="6869"/>
                  </a:lnTo>
                  <a:cubicBezTo>
                    <a:pt x="2621" y="6560"/>
                    <a:pt x="2621" y="5633"/>
                    <a:pt x="2621" y="5633"/>
                  </a:cubicBezTo>
                  <a:cubicBezTo>
                    <a:pt x="2621" y="4121"/>
                    <a:pt x="3153" y="3770"/>
                    <a:pt x="2663" y="1906"/>
                  </a:cubicBezTo>
                  <a:cubicBezTo>
                    <a:pt x="2173" y="43"/>
                    <a:pt x="661" y="0"/>
                    <a:pt x="661"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808700" y="5283463"/>
              <a:ext cx="243875" cy="328275"/>
            </a:xfrm>
            <a:custGeom>
              <a:avLst/>
              <a:gdLst/>
              <a:ahLst/>
              <a:cxnLst/>
              <a:rect l="l" t="t" r="r" b="b"/>
              <a:pathLst>
                <a:path w="9755" h="13131" extrusionOk="0">
                  <a:moveTo>
                    <a:pt x="4100" y="8136"/>
                  </a:moveTo>
                  <a:lnTo>
                    <a:pt x="4079" y="8179"/>
                  </a:lnTo>
                  <a:lnTo>
                    <a:pt x="4036" y="8296"/>
                  </a:lnTo>
                  <a:cubicBezTo>
                    <a:pt x="3962" y="8435"/>
                    <a:pt x="3877" y="8573"/>
                    <a:pt x="3770" y="8680"/>
                  </a:cubicBezTo>
                  <a:cubicBezTo>
                    <a:pt x="3653" y="8807"/>
                    <a:pt x="3525" y="8914"/>
                    <a:pt x="3397" y="9084"/>
                  </a:cubicBezTo>
                  <a:cubicBezTo>
                    <a:pt x="3365" y="9127"/>
                    <a:pt x="3334" y="9169"/>
                    <a:pt x="3312" y="9212"/>
                  </a:cubicBezTo>
                  <a:cubicBezTo>
                    <a:pt x="3280" y="9265"/>
                    <a:pt x="3259" y="9318"/>
                    <a:pt x="3248" y="9361"/>
                  </a:cubicBezTo>
                  <a:lnTo>
                    <a:pt x="3227" y="9446"/>
                  </a:lnTo>
                  <a:lnTo>
                    <a:pt x="3216" y="9521"/>
                  </a:lnTo>
                  <a:cubicBezTo>
                    <a:pt x="3216" y="9574"/>
                    <a:pt x="3216" y="9627"/>
                    <a:pt x="3216" y="9681"/>
                  </a:cubicBezTo>
                  <a:lnTo>
                    <a:pt x="3216" y="9744"/>
                  </a:lnTo>
                  <a:cubicBezTo>
                    <a:pt x="2971" y="8711"/>
                    <a:pt x="3653" y="8775"/>
                    <a:pt x="4100" y="8136"/>
                  </a:cubicBezTo>
                  <a:close/>
                  <a:moveTo>
                    <a:pt x="6198" y="1"/>
                  </a:moveTo>
                  <a:cubicBezTo>
                    <a:pt x="6062" y="1"/>
                    <a:pt x="5927" y="12"/>
                    <a:pt x="5793" y="33"/>
                  </a:cubicBezTo>
                  <a:cubicBezTo>
                    <a:pt x="5591" y="65"/>
                    <a:pt x="5399" y="139"/>
                    <a:pt x="5229" y="246"/>
                  </a:cubicBezTo>
                  <a:cubicBezTo>
                    <a:pt x="5048" y="352"/>
                    <a:pt x="4888" y="491"/>
                    <a:pt x="4760" y="650"/>
                  </a:cubicBezTo>
                  <a:cubicBezTo>
                    <a:pt x="4484" y="959"/>
                    <a:pt x="4271" y="1332"/>
                    <a:pt x="4026" y="1651"/>
                  </a:cubicBezTo>
                  <a:cubicBezTo>
                    <a:pt x="3791" y="1982"/>
                    <a:pt x="3472" y="2248"/>
                    <a:pt x="3110" y="2429"/>
                  </a:cubicBezTo>
                  <a:cubicBezTo>
                    <a:pt x="3014" y="2471"/>
                    <a:pt x="2918" y="2514"/>
                    <a:pt x="2822" y="2546"/>
                  </a:cubicBezTo>
                  <a:cubicBezTo>
                    <a:pt x="2716" y="2589"/>
                    <a:pt x="2620" y="2620"/>
                    <a:pt x="2514" y="2684"/>
                  </a:cubicBezTo>
                  <a:cubicBezTo>
                    <a:pt x="2311" y="2780"/>
                    <a:pt x="2120" y="2908"/>
                    <a:pt x="1949" y="3057"/>
                  </a:cubicBezTo>
                  <a:lnTo>
                    <a:pt x="1896" y="3110"/>
                  </a:lnTo>
                  <a:lnTo>
                    <a:pt x="1875" y="3121"/>
                  </a:lnTo>
                  <a:lnTo>
                    <a:pt x="1864" y="3132"/>
                  </a:lnTo>
                  <a:lnTo>
                    <a:pt x="1853" y="3142"/>
                  </a:lnTo>
                  <a:lnTo>
                    <a:pt x="1832" y="3174"/>
                  </a:lnTo>
                  <a:lnTo>
                    <a:pt x="1779" y="3227"/>
                  </a:lnTo>
                  <a:lnTo>
                    <a:pt x="1726" y="3302"/>
                  </a:lnTo>
                  <a:cubicBezTo>
                    <a:pt x="1694" y="3355"/>
                    <a:pt x="1672" y="3408"/>
                    <a:pt x="1651" y="3462"/>
                  </a:cubicBezTo>
                  <a:cubicBezTo>
                    <a:pt x="1619" y="3515"/>
                    <a:pt x="1598" y="3558"/>
                    <a:pt x="1576" y="3611"/>
                  </a:cubicBezTo>
                  <a:cubicBezTo>
                    <a:pt x="1513" y="3813"/>
                    <a:pt x="1459" y="4015"/>
                    <a:pt x="1427" y="4228"/>
                  </a:cubicBezTo>
                  <a:cubicBezTo>
                    <a:pt x="1395" y="4431"/>
                    <a:pt x="1374" y="4633"/>
                    <a:pt x="1374" y="4835"/>
                  </a:cubicBezTo>
                  <a:lnTo>
                    <a:pt x="1374" y="4974"/>
                  </a:lnTo>
                  <a:lnTo>
                    <a:pt x="1374" y="5016"/>
                  </a:lnTo>
                  <a:cubicBezTo>
                    <a:pt x="1374" y="5027"/>
                    <a:pt x="1374" y="5048"/>
                    <a:pt x="1374" y="5059"/>
                  </a:cubicBezTo>
                  <a:lnTo>
                    <a:pt x="1385" y="5134"/>
                  </a:lnTo>
                  <a:cubicBezTo>
                    <a:pt x="1395" y="5229"/>
                    <a:pt x="1406" y="5315"/>
                    <a:pt x="1417" y="5410"/>
                  </a:cubicBezTo>
                  <a:cubicBezTo>
                    <a:pt x="1438" y="5762"/>
                    <a:pt x="1417" y="6103"/>
                    <a:pt x="1278" y="6379"/>
                  </a:cubicBezTo>
                  <a:cubicBezTo>
                    <a:pt x="1140" y="6624"/>
                    <a:pt x="959" y="6837"/>
                    <a:pt x="735" y="7029"/>
                  </a:cubicBezTo>
                  <a:cubicBezTo>
                    <a:pt x="565" y="7178"/>
                    <a:pt x="426" y="7359"/>
                    <a:pt x="309" y="7561"/>
                  </a:cubicBezTo>
                  <a:cubicBezTo>
                    <a:pt x="256" y="7625"/>
                    <a:pt x="224" y="7711"/>
                    <a:pt x="192" y="7785"/>
                  </a:cubicBezTo>
                  <a:cubicBezTo>
                    <a:pt x="160" y="7838"/>
                    <a:pt x="139" y="7902"/>
                    <a:pt x="128" y="7955"/>
                  </a:cubicBezTo>
                  <a:lnTo>
                    <a:pt x="75" y="8105"/>
                  </a:lnTo>
                  <a:lnTo>
                    <a:pt x="139" y="7966"/>
                  </a:lnTo>
                  <a:cubicBezTo>
                    <a:pt x="192" y="7828"/>
                    <a:pt x="267" y="7700"/>
                    <a:pt x="352" y="7583"/>
                  </a:cubicBezTo>
                  <a:cubicBezTo>
                    <a:pt x="480" y="7402"/>
                    <a:pt x="629" y="7242"/>
                    <a:pt x="799" y="7104"/>
                  </a:cubicBezTo>
                  <a:cubicBezTo>
                    <a:pt x="1044" y="6923"/>
                    <a:pt x="1257" y="6699"/>
                    <a:pt x="1417" y="6443"/>
                  </a:cubicBezTo>
                  <a:cubicBezTo>
                    <a:pt x="1459" y="6369"/>
                    <a:pt x="1491" y="6294"/>
                    <a:pt x="1523" y="6209"/>
                  </a:cubicBezTo>
                  <a:cubicBezTo>
                    <a:pt x="1545" y="6124"/>
                    <a:pt x="1566" y="6039"/>
                    <a:pt x="1587" y="5943"/>
                  </a:cubicBezTo>
                  <a:cubicBezTo>
                    <a:pt x="1598" y="5847"/>
                    <a:pt x="1608" y="5762"/>
                    <a:pt x="1608" y="5666"/>
                  </a:cubicBezTo>
                  <a:cubicBezTo>
                    <a:pt x="1619" y="5581"/>
                    <a:pt x="1608" y="5485"/>
                    <a:pt x="1608" y="5389"/>
                  </a:cubicBezTo>
                  <a:cubicBezTo>
                    <a:pt x="1608" y="5293"/>
                    <a:pt x="1598" y="5197"/>
                    <a:pt x="1587" y="5112"/>
                  </a:cubicBezTo>
                  <a:lnTo>
                    <a:pt x="1587" y="5038"/>
                  </a:lnTo>
                  <a:cubicBezTo>
                    <a:pt x="1587" y="5027"/>
                    <a:pt x="1587" y="5016"/>
                    <a:pt x="1587" y="5006"/>
                  </a:cubicBezTo>
                  <a:lnTo>
                    <a:pt x="1587" y="4974"/>
                  </a:lnTo>
                  <a:lnTo>
                    <a:pt x="1587" y="4846"/>
                  </a:lnTo>
                  <a:cubicBezTo>
                    <a:pt x="1598" y="4654"/>
                    <a:pt x="1619" y="4463"/>
                    <a:pt x="1651" y="4271"/>
                  </a:cubicBezTo>
                  <a:cubicBezTo>
                    <a:pt x="1683" y="4079"/>
                    <a:pt x="1736" y="3888"/>
                    <a:pt x="1811" y="3707"/>
                  </a:cubicBezTo>
                  <a:cubicBezTo>
                    <a:pt x="1832" y="3653"/>
                    <a:pt x="1843" y="3611"/>
                    <a:pt x="1864" y="3568"/>
                  </a:cubicBezTo>
                  <a:cubicBezTo>
                    <a:pt x="1885" y="3526"/>
                    <a:pt x="1907" y="3483"/>
                    <a:pt x="1939" y="3451"/>
                  </a:cubicBezTo>
                  <a:lnTo>
                    <a:pt x="1971" y="3398"/>
                  </a:lnTo>
                  <a:lnTo>
                    <a:pt x="2024" y="3334"/>
                  </a:lnTo>
                  <a:lnTo>
                    <a:pt x="2045" y="3302"/>
                  </a:lnTo>
                  <a:lnTo>
                    <a:pt x="2056" y="3291"/>
                  </a:lnTo>
                  <a:lnTo>
                    <a:pt x="2120" y="3238"/>
                  </a:lnTo>
                  <a:cubicBezTo>
                    <a:pt x="2237" y="3132"/>
                    <a:pt x="2354" y="3046"/>
                    <a:pt x="2492" y="2983"/>
                  </a:cubicBezTo>
                  <a:lnTo>
                    <a:pt x="2492" y="2983"/>
                  </a:lnTo>
                  <a:cubicBezTo>
                    <a:pt x="2428" y="3014"/>
                    <a:pt x="2375" y="3057"/>
                    <a:pt x="2322" y="3100"/>
                  </a:cubicBezTo>
                  <a:lnTo>
                    <a:pt x="2237" y="3164"/>
                  </a:lnTo>
                  <a:lnTo>
                    <a:pt x="2205" y="3195"/>
                  </a:lnTo>
                  <a:cubicBezTo>
                    <a:pt x="2173" y="3227"/>
                    <a:pt x="2130" y="3259"/>
                    <a:pt x="2098" y="3302"/>
                  </a:cubicBezTo>
                  <a:cubicBezTo>
                    <a:pt x="1619" y="3813"/>
                    <a:pt x="1672" y="5112"/>
                    <a:pt x="1683" y="5155"/>
                  </a:cubicBezTo>
                  <a:cubicBezTo>
                    <a:pt x="2034" y="7189"/>
                    <a:pt x="799" y="6795"/>
                    <a:pt x="394" y="8254"/>
                  </a:cubicBezTo>
                  <a:cubicBezTo>
                    <a:pt x="0" y="9723"/>
                    <a:pt x="1971" y="10671"/>
                    <a:pt x="1502" y="11182"/>
                  </a:cubicBezTo>
                  <a:cubicBezTo>
                    <a:pt x="1258" y="11452"/>
                    <a:pt x="1048" y="11550"/>
                    <a:pt x="871" y="11550"/>
                  </a:cubicBezTo>
                  <a:cubicBezTo>
                    <a:pt x="406" y="11550"/>
                    <a:pt x="171" y="10873"/>
                    <a:pt x="171" y="10873"/>
                  </a:cubicBezTo>
                  <a:lnTo>
                    <a:pt x="171" y="10873"/>
                  </a:lnTo>
                  <a:cubicBezTo>
                    <a:pt x="10" y="11589"/>
                    <a:pt x="716" y="12619"/>
                    <a:pt x="1614" y="12619"/>
                  </a:cubicBezTo>
                  <a:cubicBezTo>
                    <a:pt x="1665" y="12619"/>
                    <a:pt x="1716" y="12616"/>
                    <a:pt x="1768" y="12609"/>
                  </a:cubicBezTo>
                  <a:cubicBezTo>
                    <a:pt x="2700" y="12482"/>
                    <a:pt x="3685" y="11765"/>
                    <a:pt x="3360" y="10269"/>
                  </a:cubicBezTo>
                  <a:lnTo>
                    <a:pt x="3360" y="10269"/>
                  </a:lnTo>
                  <a:lnTo>
                    <a:pt x="3451" y="10500"/>
                  </a:lnTo>
                  <a:cubicBezTo>
                    <a:pt x="3483" y="10586"/>
                    <a:pt x="3525" y="10660"/>
                    <a:pt x="3547" y="10735"/>
                  </a:cubicBezTo>
                  <a:lnTo>
                    <a:pt x="3621" y="10980"/>
                  </a:lnTo>
                  <a:lnTo>
                    <a:pt x="3664" y="11225"/>
                  </a:lnTo>
                  <a:cubicBezTo>
                    <a:pt x="3664" y="11299"/>
                    <a:pt x="3685" y="11384"/>
                    <a:pt x="3685" y="11469"/>
                  </a:cubicBezTo>
                  <a:cubicBezTo>
                    <a:pt x="3685" y="11555"/>
                    <a:pt x="3674" y="11629"/>
                    <a:pt x="3664" y="11714"/>
                  </a:cubicBezTo>
                  <a:cubicBezTo>
                    <a:pt x="3653" y="11800"/>
                    <a:pt x="3642" y="11874"/>
                    <a:pt x="3610" y="11959"/>
                  </a:cubicBezTo>
                  <a:cubicBezTo>
                    <a:pt x="3589" y="12034"/>
                    <a:pt x="3557" y="12108"/>
                    <a:pt x="3525" y="12183"/>
                  </a:cubicBezTo>
                  <a:cubicBezTo>
                    <a:pt x="3451" y="12332"/>
                    <a:pt x="3344" y="12470"/>
                    <a:pt x="3227" y="12588"/>
                  </a:cubicBezTo>
                  <a:cubicBezTo>
                    <a:pt x="3110" y="12715"/>
                    <a:pt x="2971" y="12822"/>
                    <a:pt x="2833" y="12907"/>
                  </a:cubicBezTo>
                  <a:cubicBezTo>
                    <a:pt x="2673" y="13003"/>
                    <a:pt x="2514" y="13077"/>
                    <a:pt x="2354" y="13131"/>
                  </a:cubicBezTo>
                  <a:cubicBezTo>
                    <a:pt x="2524" y="13099"/>
                    <a:pt x="2695" y="13045"/>
                    <a:pt x="2865" y="12971"/>
                  </a:cubicBezTo>
                  <a:cubicBezTo>
                    <a:pt x="3025" y="12896"/>
                    <a:pt x="3184" y="12801"/>
                    <a:pt x="3323" y="12683"/>
                  </a:cubicBezTo>
                  <a:cubicBezTo>
                    <a:pt x="3461" y="12566"/>
                    <a:pt x="3578" y="12428"/>
                    <a:pt x="3685" y="12268"/>
                  </a:cubicBezTo>
                  <a:cubicBezTo>
                    <a:pt x="3728" y="12194"/>
                    <a:pt x="3770" y="12108"/>
                    <a:pt x="3802" y="12023"/>
                  </a:cubicBezTo>
                  <a:cubicBezTo>
                    <a:pt x="3845" y="11938"/>
                    <a:pt x="3866" y="11842"/>
                    <a:pt x="3887" y="11757"/>
                  </a:cubicBezTo>
                  <a:cubicBezTo>
                    <a:pt x="3909" y="11661"/>
                    <a:pt x="3919" y="11576"/>
                    <a:pt x="3930" y="11480"/>
                  </a:cubicBezTo>
                  <a:cubicBezTo>
                    <a:pt x="3941" y="11384"/>
                    <a:pt x="3930" y="11288"/>
                    <a:pt x="3930" y="11193"/>
                  </a:cubicBezTo>
                  <a:cubicBezTo>
                    <a:pt x="3930" y="11107"/>
                    <a:pt x="3909" y="11012"/>
                    <a:pt x="3898" y="10916"/>
                  </a:cubicBezTo>
                  <a:cubicBezTo>
                    <a:pt x="3887" y="10831"/>
                    <a:pt x="3855" y="10745"/>
                    <a:pt x="3834" y="10650"/>
                  </a:cubicBezTo>
                  <a:cubicBezTo>
                    <a:pt x="3802" y="10564"/>
                    <a:pt x="3770" y="10479"/>
                    <a:pt x="3738" y="10383"/>
                  </a:cubicBezTo>
                  <a:lnTo>
                    <a:pt x="3653" y="10138"/>
                  </a:lnTo>
                  <a:cubicBezTo>
                    <a:pt x="3642" y="10106"/>
                    <a:pt x="3621" y="10064"/>
                    <a:pt x="3610" y="10021"/>
                  </a:cubicBezTo>
                  <a:lnTo>
                    <a:pt x="3578" y="9904"/>
                  </a:lnTo>
                  <a:cubicBezTo>
                    <a:pt x="3568" y="9830"/>
                    <a:pt x="3557" y="9755"/>
                    <a:pt x="3557" y="9681"/>
                  </a:cubicBezTo>
                  <a:cubicBezTo>
                    <a:pt x="3547" y="9542"/>
                    <a:pt x="3600" y="9414"/>
                    <a:pt x="3685" y="9308"/>
                  </a:cubicBezTo>
                  <a:cubicBezTo>
                    <a:pt x="3770" y="9191"/>
                    <a:pt x="3909" y="9074"/>
                    <a:pt x="4047" y="8935"/>
                  </a:cubicBezTo>
                  <a:cubicBezTo>
                    <a:pt x="4111" y="8871"/>
                    <a:pt x="4175" y="8797"/>
                    <a:pt x="4228" y="8722"/>
                  </a:cubicBezTo>
                  <a:cubicBezTo>
                    <a:pt x="4281" y="8637"/>
                    <a:pt x="4335" y="8552"/>
                    <a:pt x="4377" y="8467"/>
                  </a:cubicBezTo>
                  <a:lnTo>
                    <a:pt x="4441" y="8339"/>
                  </a:lnTo>
                  <a:lnTo>
                    <a:pt x="4494" y="8200"/>
                  </a:lnTo>
                  <a:cubicBezTo>
                    <a:pt x="4505" y="8158"/>
                    <a:pt x="4526" y="8105"/>
                    <a:pt x="4537" y="8062"/>
                  </a:cubicBezTo>
                  <a:lnTo>
                    <a:pt x="4558" y="7923"/>
                  </a:lnTo>
                  <a:lnTo>
                    <a:pt x="4579" y="7774"/>
                  </a:lnTo>
                  <a:lnTo>
                    <a:pt x="4590" y="7636"/>
                  </a:lnTo>
                  <a:lnTo>
                    <a:pt x="4611" y="7370"/>
                  </a:lnTo>
                  <a:lnTo>
                    <a:pt x="4622" y="7104"/>
                  </a:lnTo>
                  <a:cubicBezTo>
                    <a:pt x="4622" y="7018"/>
                    <a:pt x="4633" y="6933"/>
                    <a:pt x="4643" y="6848"/>
                  </a:cubicBezTo>
                  <a:cubicBezTo>
                    <a:pt x="4665" y="6688"/>
                    <a:pt x="4697" y="6518"/>
                    <a:pt x="4729" y="6358"/>
                  </a:cubicBezTo>
                  <a:cubicBezTo>
                    <a:pt x="4750" y="6284"/>
                    <a:pt x="4771" y="6198"/>
                    <a:pt x="4803" y="6124"/>
                  </a:cubicBezTo>
                  <a:lnTo>
                    <a:pt x="4878" y="5900"/>
                  </a:lnTo>
                  <a:lnTo>
                    <a:pt x="4963" y="5783"/>
                  </a:lnTo>
                  <a:lnTo>
                    <a:pt x="5059" y="5677"/>
                  </a:lnTo>
                  <a:cubicBezTo>
                    <a:pt x="5101" y="5645"/>
                    <a:pt x="5133" y="5602"/>
                    <a:pt x="5176" y="5570"/>
                  </a:cubicBezTo>
                  <a:cubicBezTo>
                    <a:pt x="5208" y="5538"/>
                    <a:pt x="5250" y="5517"/>
                    <a:pt x="5304" y="5496"/>
                  </a:cubicBezTo>
                  <a:cubicBezTo>
                    <a:pt x="5346" y="5464"/>
                    <a:pt x="5389" y="5442"/>
                    <a:pt x="5431" y="5432"/>
                  </a:cubicBezTo>
                  <a:lnTo>
                    <a:pt x="5580" y="5378"/>
                  </a:lnTo>
                  <a:lnTo>
                    <a:pt x="5740" y="5347"/>
                  </a:lnTo>
                  <a:cubicBezTo>
                    <a:pt x="5793" y="5336"/>
                    <a:pt x="5847" y="5336"/>
                    <a:pt x="5900" y="5325"/>
                  </a:cubicBezTo>
                  <a:lnTo>
                    <a:pt x="6251" y="5293"/>
                  </a:lnTo>
                  <a:lnTo>
                    <a:pt x="6432" y="5272"/>
                  </a:lnTo>
                  <a:cubicBezTo>
                    <a:pt x="6486" y="5261"/>
                    <a:pt x="6549" y="5240"/>
                    <a:pt x="6613" y="5229"/>
                  </a:cubicBezTo>
                  <a:cubicBezTo>
                    <a:pt x="6731" y="5208"/>
                    <a:pt x="6848" y="5176"/>
                    <a:pt x="6975" y="5144"/>
                  </a:cubicBezTo>
                  <a:lnTo>
                    <a:pt x="7316" y="5016"/>
                  </a:lnTo>
                  <a:lnTo>
                    <a:pt x="7359" y="4995"/>
                  </a:lnTo>
                  <a:cubicBezTo>
                    <a:pt x="8381" y="4803"/>
                    <a:pt x="9201" y="4058"/>
                    <a:pt x="9489" y="3068"/>
                  </a:cubicBezTo>
                  <a:cubicBezTo>
                    <a:pt x="9755" y="1992"/>
                    <a:pt x="8615" y="171"/>
                    <a:pt x="6603" y="33"/>
                  </a:cubicBezTo>
                  <a:cubicBezTo>
                    <a:pt x="6470" y="12"/>
                    <a:pt x="6334" y="1"/>
                    <a:pt x="6198"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808700" y="5358538"/>
              <a:ext cx="115300" cy="252950"/>
            </a:xfrm>
            <a:custGeom>
              <a:avLst/>
              <a:gdLst/>
              <a:ahLst/>
              <a:cxnLst/>
              <a:rect l="l" t="t" r="r" b="b"/>
              <a:pathLst>
                <a:path w="4612" h="10118" extrusionOk="0">
                  <a:moveTo>
                    <a:pt x="4100" y="5133"/>
                  </a:moveTo>
                  <a:lnTo>
                    <a:pt x="4090" y="5197"/>
                  </a:lnTo>
                  <a:lnTo>
                    <a:pt x="4036" y="5304"/>
                  </a:lnTo>
                  <a:cubicBezTo>
                    <a:pt x="3972" y="5442"/>
                    <a:pt x="3877" y="5570"/>
                    <a:pt x="3770" y="5687"/>
                  </a:cubicBezTo>
                  <a:cubicBezTo>
                    <a:pt x="3664" y="5804"/>
                    <a:pt x="3525" y="5921"/>
                    <a:pt x="3408" y="6081"/>
                  </a:cubicBezTo>
                  <a:cubicBezTo>
                    <a:pt x="3365" y="6124"/>
                    <a:pt x="3344" y="6166"/>
                    <a:pt x="3323" y="6220"/>
                  </a:cubicBezTo>
                  <a:cubicBezTo>
                    <a:pt x="3291" y="6262"/>
                    <a:pt x="3270" y="6315"/>
                    <a:pt x="3259" y="6369"/>
                  </a:cubicBezTo>
                  <a:lnTo>
                    <a:pt x="3227" y="6443"/>
                  </a:lnTo>
                  <a:lnTo>
                    <a:pt x="3227" y="6528"/>
                  </a:lnTo>
                  <a:cubicBezTo>
                    <a:pt x="3216" y="6582"/>
                    <a:pt x="3216" y="6635"/>
                    <a:pt x="3227" y="6688"/>
                  </a:cubicBezTo>
                  <a:lnTo>
                    <a:pt x="3227" y="6752"/>
                  </a:lnTo>
                  <a:cubicBezTo>
                    <a:pt x="2982" y="5719"/>
                    <a:pt x="3653" y="5783"/>
                    <a:pt x="4100" y="5133"/>
                  </a:cubicBezTo>
                  <a:close/>
                  <a:moveTo>
                    <a:pt x="2450" y="1"/>
                  </a:moveTo>
                  <a:cubicBezTo>
                    <a:pt x="2407" y="33"/>
                    <a:pt x="2365" y="65"/>
                    <a:pt x="2322" y="97"/>
                  </a:cubicBezTo>
                  <a:lnTo>
                    <a:pt x="2247" y="161"/>
                  </a:lnTo>
                  <a:lnTo>
                    <a:pt x="2215" y="182"/>
                  </a:lnTo>
                  <a:cubicBezTo>
                    <a:pt x="2173" y="214"/>
                    <a:pt x="2141" y="256"/>
                    <a:pt x="2109" y="288"/>
                  </a:cubicBezTo>
                  <a:cubicBezTo>
                    <a:pt x="1630" y="799"/>
                    <a:pt x="1683" y="2109"/>
                    <a:pt x="1694" y="2141"/>
                  </a:cubicBezTo>
                  <a:cubicBezTo>
                    <a:pt x="2045" y="4186"/>
                    <a:pt x="799" y="3781"/>
                    <a:pt x="405" y="5251"/>
                  </a:cubicBezTo>
                  <a:cubicBezTo>
                    <a:pt x="0" y="6709"/>
                    <a:pt x="1981" y="7657"/>
                    <a:pt x="1513" y="8179"/>
                  </a:cubicBezTo>
                  <a:cubicBezTo>
                    <a:pt x="1271" y="8444"/>
                    <a:pt x="1062" y="8540"/>
                    <a:pt x="886" y="8540"/>
                  </a:cubicBezTo>
                  <a:cubicBezTo>
                    <a:pt x="418" y="8540"/>
                    <a:pt x="182" y="7860"/>
                    <a:pt x="182" y="7860"/>
                  </a:cubicBezTo>
                  <a:lnTo>
                    <a:pt x="182" y="7860"/>
                  </a:lnTo>
                  <a:cubicBezTo>
                    <a:pt x="10" y="8575"/>
                    <a:pt x="716" y="9605"/>
                    <a:pt x="1623" y="9605"/>
                  </a:cubicBezTo>
                  <a:cubicBezTo>
                    <a:pt x="1674" y="9605"/>
                    <a:pt x="1726" y="9602"/>
                    <a:pt x="1779" y="9595"/>
                  </a:cubicBezTo>
                  <a:cubicBezTo>
                    <a:pt x="2705" y="9467"/>
                    <a:pt x="3706" y="8743"/>
                    <a:pt x="3355" y="7242"/>
                  </a:cubicBezTo>
                  <a:lnTo>
                    <a:pt x="3355" y="7242"/>
                  </a:lnTo>
                  <a:lnTo>
                    <a:pt x="3461" y="7497"/>
                  </a:lnTo>
                  <a:cubicBezTo>
                    <a:pt x="3493" y="7572"/>
                    <a:pt x="3525" y="7647"/>
                    <a:pt x="3557" y="7732"/>
                  </a:cubicBezTo>
                  <a:lnTo>
                    <a:pt x="3632" y="7966"/>
                  </a:lnTo>
                  <a:lnTo>
                    <a:pt x="3674" y="8211"/>
                  </a:lnTo>
                  <a:cubicBezTo>
                    <a:pt x="3674" y="8296"/>
                    <a:pt x="3696" y="8381"/>
                    <a:pt x="3696" y="8456"/>
                  </a:cubicBezTo>
                  <a:cubicBezTo>
                    <a:pt x="3696" y="8541"/>
                    <a:pt x="3685" y="8626"/>
                    <a:pt x="3674" y="8701"/>
                  </a:cubicBezTo>
                  <a:cubicBezTo>
                    <a:pt x="3664" y="8786"/>
                    <a:pt x="3642" y="8871"/>
                    <a:pt x="3621" y="8946"/>
                  </a:cubicBezTo>
                  <a:cubicBezTo>
                    <a:pt x="3600" y="9020"/>
                    <a:pt x="3568" y="9105"/>
                    <a:pt x="3525" y="9180"/>
                  </a:cubicBezTo>
                  <a:cubicBezTo>
                    <a:pt x="3451" y="9329"/>
                    <a:pt x="3355" y="9467"/>
                    <a:pt x="3238" y="9585"/>
                  </a:cubicBezTo>
                  <a:cubicBezTo>
                    <a:pt x="3121" y="9702"/>
                    <a:pt x="2982" y="9808"/>
                    <a:pt x="2833" y="9904"/>
                  </a:cubicBezTo>
                  <a:cubicBezTo>
                    <a:pt x="2684" y="9989"/>
                    <a:pt x="2524" y="10064"/>
                    <a:pt x="2365" y="10117"/>
                  </a:cubicBezTo>
                  <a:cubicBezTo>
                    <a:pt x="2535" y="10085"/>
                    <a:pt x="2705" y="10032"/>
                    <a:pt x="2865" y="9968"/>
                  </a:cubicBezTo>
                  <a:cubicBezTo>
                    <a:pt x="3035" y="9893"/>
                    <a:pt x="3184" y="9798"/>
                    <a:pt x="3323" y="9680"/>
                  </a:cubicBezTo>
                  <a:cubicBezTo>
                    <a:pt x="3472" y="9563"/>
                    <a:pt x="3589" y="9414"/>
                    <a:pt x="3685" y="9265"/>
                  </a:cubicBezTo>
                  <a:cubicBezTo>
                    <a:pt x="3738" y="9180"/>
                    <a:pt x="3781" y="9095"/>
                    <a:pt x="3813" y="9010"/>
                  </a:cubicBezTo>
                  <a:cubicBezTo>
                    <a:pt x="3845" y="8924"/>
                    <a:pt x="3877" y="8839"/>
                    <a:pt x="3898" y="8743"/>
                  </a:cubicBezTo>
                  <a:cubicBezTo>
                    <a:pt x="3919" y="8658"/>
                    <a:pt x="3930" y="8562"/>
                    <a:pt x="3941" y="8466"/>
                  </a:cubicBezTo>
                  <a:cubicBezTo>
                    <a:pt x="3941" y="8371"/>
                    <a:pt x="3941" y="8275"/>
                    <a:pt x="3941" y="8190"/>
                  </a:cubicBezTo>
                  <a:cubicBezTo>
                    <a:pt x="3941" y="8094"/>
                    <a:pt x="3919" y="7998"/>
                    <a:pt x="3898" y="7913"/>
                  </a:cubicBezTo>
                  <a:cubicBezTo>
                    <a:pt x="3887" y="7817"/>
                    <a:pt x="3855" y="7732"/>
                    <a:pt x="3834" y="7647"/>
                  </a:cubicBezTo>
                  <a:cubicBezTo>
                    <a:pt x="3813" y="7561"/>
                    <a:pt x="3781" y="7466"/>
                    <a:pt x="3749" y="7380"/>
                  </a:cubicBezTo>
                  <a:lnTo>
                    <a:pt x="3664" y="7135"/>
                  </a:lnTo>
                  <a:cubicBezTo>
                    <a:pt x="3642" y="7093"/>
                    <a:pt x="3632" y="7050"/>
                    <a:pt x="3610" y="7008"/>
                  </a:cubicBezTo>
                  <a:lnTo>
                    <a:pt x="3589" y="6890"/>
                  </a:lnTo>
                  <a:cubicBezTo>
                    <a:pt x="3568" y="6827"/>
                    <a:pt x="3557" y="6752"/>
                    <a:pt x="3557" y="6667"/>
                  </a:cubicBezTo>
                  <a:cubicBezTo>
                    <a:pt x="3557" y="6539"/>
                    <a:pt x="3600" y="6401"/>
                    <a:pt x="3696" y="6294"/>
                  </a:cubicBezTo>
                  <a:cubicBezTo>
                    <a:pt x="3781" y="6177"/>
                    <a:pt x="3919" y="6071"/>
                    <a:pt x="4047" y="5932"/>
                  </a:cubicBezTo>
                  <a:cubicBezTo>
                    <a:pt x="4111" y="5858"/>
                    <a:pt x="4175" y="5794"/>
                    <a:pt x="4239" y="5708"/>
                  </a:cubicBezTo>
                  <a:cubicBezTo>
                    <a:pt x="4292" y="5634"/>
                    <a:pt x="4345" y="5549"/>
                    <a:pt x="4388" y="5453"/>
                  </a:cubicBezTo>
                  <a:lnTo>
                    <a:pt x="4452" y="5325"/>
                  </a:lnTo>
                  <a:lnTo>
                    <a:pt x="4494" y="5187"/>
                  </a:lnTo>
                  <a:cubicBezTo>
                    <a:pt x="4505" y="5144"/>
                    <a:pt x="4526" y="5102"/>
                    <a:pt x="4537" y="5048"/>
                  </a:cubicBezTo>
                  <a:lnTo>
                    <a:pt x="4569" y="4910"/>
                  </a:lnTo>
                  <a:lnTo>
                    <a:pt x="4590" y="4771"/>
                  </a:lnTo>
                  <a:lnTo>
                    <a:pt x="4601" y="4633"/>
                  </a:lnTo>
                  <a:lnTo>
                    <a:pt x="4611" y="4367"/>
                  </a:lnTo>
                  <a:cubicBezTo>
                    <a:pt x="4249" y="4058"/>
                    <a:pt x="3909" y="3707"/>
                    <a:pt x="3610" y="3334"/>
                  </a:cubicBezTo>
                  <a:cubicBezTo>
                    <a:pt x="2865" y="2386"/>
                    <a:pt x="2450" y="1215"/>
                    <a:pt x="2450"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Equity Mission Statement</a:t>
            </a:r>
            <a:endParaRPr/>
          </a:p>
        </p:txBody>
      </p:sp>
      <p:sp>
        <p:nvSpPr>
          <p:cNvPr id="259" name="Google Shape;259;p34"/>
          <p:cNvSpPr txBox="1">
            <a:spLocks noGrp="1"/>
          </p:cNvSpPr>
          <p:nvPr>
            <p:ph type="body" idx="1"/>
          </p:nvPr>
        </p:nvSpPr>
        <p:spPr>
          <a:xfrm>
            <a:off x="311700" y="1152475"/>
            <a:ext cx="8520600" cy="392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900"/>
              <a:t>At the Delaware Positive Behavior Support Project, we are committed to improving outcomes for each student. Educational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Black, Indigenous, and other Students of Color. PBIS teams embed equity into their implementation of all aspects of MTSS. Learn more about out community beliefs and practices here.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5"/>
          <p:cNvPicPr preferRelativeResize="0"/>
          <p:nvPr/>
        </p:nvPicPr>
        <p:blipFill>
          <a:blip r:embed="rId3">
            <a:alphaModFix/>
          </a:blip>
          <a:stretch>
            <a:fillRect/>
          </a:stretch>
        </p:blipFill>
        <p:spPr>
          <a:xfrm>
            <a:off x="311700" y="1082975"/>
            <a:ext cx="3752301" cy="3302025"/>
          </a:xfrm>
          <a:prstGeom prst="rect">
            <a:avLst/>
          </a:prstGeom>
          <a:noFill/>
          <a:ln w="28575" cap="flat" cmpd="sng">
            <a:solidFill>
              <a:schemeClr val="dk2"/>
            </a:solidFill>
            <a:prstDash val="solid"/>
            <a:round/>
            <a:headEnd type="none" w="sm" len="sm"/>
            <a:tailEnd type="none" w="sm" len="sm"/>
          </a:ln>
        </p:spPr>
      </p:pic>
      <p:sp>
        <p:nvSpPr>
          <p:cNvPr id="265" name="Google Shape;265;p35"/>
          <p:cNvSpPr txBox="1"/>
          <p:nvPr/>
        </p:nvSpPr>
        <p:spPr>
          <a:xfrm>
            <a:off x="311700" y="4450250"/>
            <a:ext cx="4206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rgbClr val="003C71"/>
                </a:solidFill>
              </a:rPr>
              <a:t>(</a:t>
            </a:r>
            <a:r>
              <a:rPr lang="en" u="sng">
                <a:solidFill>
                  <a:schemeClr val="accent5"/>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https://www.delawarepbs.org/getting-started/</a:t>
            </a:r>
            <a:r>
              <a:rPr lang="en">
                <a:solidFill>
                  <a:srgbClr val="003C71"/>
                </a:solidFill>
              </a:rPr>
              <a:t>)</a:t>
            </a:r>
            <a:endParaRPr/>
          </a:p>
        </p:txBody>
      </p:sp>
      <p:sp>
        <p:nvSpPr>
          <p:cNvPr id="266" name="Google Shape;266;p35"/>
          <p:cNvSpPr txBox="1">
            <a:spLocks noGrp="1"/>
          </p:cNvSpPr>
          <p:nvPr>
            <p:ph type="title"/>
          </p:nvPr>
        </p:nvSpPr>
        <p:spPr>
          <a:xfrm>
            <a:off x="229850" y="2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Ongoing Project-Based Reflection &amp; Efforts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6"/>
          <p:cNvPicPr preferRelativeResize="0"/>
          <p:nvPr/>
        </p:nvPicPr>
        <p:blipFill>
          <a:blip r:embed="rId3">
            <a:alphaModFix/>
          </a:blip>
          <a:stretch>
            <a:fillRect/>
          </a:stretch>
        </p:blipFill>
        <p:spPr>
          <a:xfrm>
            <a:off x="311700" y="1082975"/>
            <a:ext cx="3752301" cy="3302025"/>
          </a:xfrm>
          <a:prstGeom prst="rect">
            <a:avLst/>
          </a:prstGeom>
          <a:noFill/>
          <a:ln w="28575" cap="flat" cmpd="sng">
            <a:solidFill>
              <a:schemeClr val="dk2"/>
            </a:solidFill>
            <a:prstDash val="solid"/>
            <a:round/>
            <a:headEnd type="none" w="sm" len="sm"/>
            <a:tailEnd type="none" w="sm" len="sm"/>
          </a:ln>
        </p:spPr>
      </p:pic>
      <p:sp>
        <p:nvSpPr>
          <p:cNvPr id="272" name="Google Shape;272;p36"/>
          <p:cNvSpPr txBox="1"/>
          <p:nvPr/>
        </p:nvSpPr>
        <p:spPr>
          <a:xfrm>
            <a:off x="311700" y="4450250"/>
            <a:ext cx="4206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rgbClr val="003C71"/>
                </a:solidFill>
              </a:rPr>
              <a:t>(</a:t>
            </a:r>
            <a:r>
              <a:rPr lang="en" u="sng">
                <a:solidFill>
                  <a:schemeClr val="accent5"/>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https://www.delawarepbs.org/getting-started/</a:t>
            </a:r>
            <a:r>
              <a:rPr lang="en">
                <a:solidFill>
                  <a:srgbClr val="003C71"/>
                </a:solidFill>
              </a:rPr>
              <a:t>)</a:t>
            </a:r>
            <a:endParaRPr/>
          </a:p>
        </p:txBody>
      </p:sp>
      <p:grpSp>
        <p:nvGrpSpPr>
          <p:cNvPr id="273" name="Google Shape;273;p36"/>
          <p:cNvGrpSpPr/>
          <p:nvPr/>
        </p:nvGrpSpPr>
        <p:grpSpPr>
          <a:xfrm>
            <a:off x="4518600" y="213425"/>
            <a:ext cx="4307400" cy="4761700"/>
            <a:chOff x="4518600" y="213425"/>
            <a:chExt cx="4307400" cy="4761700"/>
          </a:xfrm>
        </p:grpSpPr>
        <p:pic>
          <p:nvPicPr>
            <p:cNvPr id="274" name="Google Shape;274;p36"/>
            <p:cNvPicPr preferRelativeResize="0"/>
            <p:nvPr/>
          </p:nvPicPr>
          <p:blipFill>
            <a:blip r:embed="rId5">
              <a:alphaModFix/>
            </a:blip>
            <a:stretch>
              <a:fillRect/>
            </a:stretch>
          </p:blipFill>
          <p:spPr>
            <a:xfrm>
              <a:off x="4800612" y="213425"/>
              <a:ext cx="3964762" cy="3714999"/>
            </a:xfrm>
            <a:prstGeom prst="rect">
              <a:avLst/>
            </a:prstGeom>
            <a:noFill/>
            <a:ln>
              <a:noFill/>
            </a:ln>
          </p:spPr>
        </p:pic>
        <p:sp>
          <p:nvSpPr>
            <p:cNvPr id="275" name="Google Shape;275;p36"/>
            <p:cNvSpPr txBox="1"/>
            <p:nvPr/>
          </p:nvSpPr>
          <p:spPr>
            <a:xfrm>
              <a:off x="4518600" y="3928425"/>
              <a:ext cx="43074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1F497D"/>
                  </a:solidFill>
                  <a:latin typeface="Proxima Nova"/>
                  <a:ea typeface="Proxima Nova"/>
                  <a:cs typeface="Proxima Nova"/>
                  <a:sym typeface="Proxima Nova"/>
                </a:rPr>
                <a:t>Equity Central to Effective MTSS/PBIS</a:t>
              </a:r>
              <a:endParaRPr sz="2800" b="1">
                <a:solidFill>
                  <a:srgbClr val="1F497D"/>
                </a:solidFill>
                <a:latin typeface="Proxima Nova"/>
                <a:ea typeface="Proxima Nova"/>
                <a:cs typeface="Proxima Nova"/>
                <a:sym typeface="Proxima Nova"/>
              </a:endParaRPr>
            </a:p>
          </p:txBody>
        </p:sp>
      </p:grpSp>
      <p:sp>
        <p:nvSpPr>
          <p:cNvPr id="276" name="Google Shape;276;p36"/>
          <p:cNvSpPr txBox="1">
            <a:spLocks noGrp="1"/>
          </p:cNvSpPr>
          <p:nvPr>
            <p:ph type="title"/>
          </p:nvPr>
        </p:nvSpPr>
        <p:spPr>
          <a:xfrm>
            <a:off x="282275" y="213425"/>
            <a:ext cx="5094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Ongoing Project-Based Reflection &amp; Efforts</a:t>
            </a:r>
            <a:endParaRPr/>
          </a:p>
        </p:txBody>
      </p:sp>
      <p:sp>
        <p:nvSpPr>
          <p:cNvPr id="277" name="Google Shape;277;p36"/>
          <p:cNvSpPr/>
          <p:nvPr/>
        </p:nvSpPr>
        <p:spPr>
          <a:xfrm>
            <a:off x="4257125" y="1897650"/>
            <a:ext cx="570900" cy="3948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LEA-Based Reflection &amp; Efforts</a:t>
            </a:r>
            <a:endParaRPr/>
          </a:p>
          <a:p>
            <a:pPr marL="0" lvl="0" indent="0" algn="l" rtl="0">
              <a:spcBef>
                <a:spcPts val="0"/>
              </a:spcBef>
              <a:spcAft>
                <a:spcPts val="0"/>
              </a:spcAft>
              <a:buNone/>
            </a:pPr>
            <a:endParaRPr/>
          </a:p>
        </p:txBody>
      </p:sp>
      <p:sp>
        <p:nvSpPr>
          <p:cNvPr id="283" name="Google Shape;283;p37"/>
          <p:cNvSpPr txBox="1">
            <a:spLocks noGrp="1"/>
          </p:cNvSpPr>
          <p:nvPr>
            <p:ph type="body" idx="1"/>
          </p:nvPr>
        </p:nvSpPr>
        <p:spPr>
          <a:xfrm>
            <a:off x="311700" y="1152475"/>
            <a:ext cx="7388100" cy="3852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Looking at your LEA’s strategic plan and activities:</a:t>
            </a:r>
            <a:endParaRPr dirty="0"/>
          </a:p>
          <a:p>
            <a:pPr marL="457200" lvl="0" indent="-342900" algn="l" rtl="0">
              <a:spcBef>
                <a:spcPts val="1200"/>
              </a:spcBef>
              <a:spcAft>
                <a:spcPts val="0"/>
              </a:spcAft>
              <a:buSzPts val="1800"/>
              <a:buChar char="●"/>
            </a:pPr>
            <a:r>
              <a:rPr lang="en" dirty="0"/>
              <a:t>Where does equity appear? Where is it missing?</a:t>
            </a:r>
            <a:endParaRPr dirty="0"/>
          </a:p>
          <a:p>
            <a:pPr marL="457200" lvl="0" indent="-342900" algn="l" rtl="0">
              <a:spcBef>
                <a:spcPts val="0"/>
              </a:spcBef>
              <a:spcAft>
                <a:spcPts val="0"/>
              </a:spcAft>
              <a:buSzPts val="1800"/>
              <a:buChar char="●"/>
            </a:pPr>
            <a:r>
              <a:rPr lang="en" dirty="0"/>
              <a:t>Are there aligned, braided, infused, or siloed plans of action to address equity?</a:t>
            </a:r>
            <a:endParaRPr dirty="0"/>
          </a:p>
          <a:p>
            <a:pPr marL="0" lvl="0" indent="0" algn="l" rtl="0">
              <a:spcBef>
                <a:spcPts val="1200"/>
              </a:spcBef>
              <a:spcAft>
                <a:spcPts val="0"/>
              </a:spcAft>
              <a:buNone/>
            </a:pPr>
            <a:r>
              <a:rPr lang="en" dirty="0"/>
              <a:t>Looking at your LEA’s ongoing collaboration with the Office of </a:t>
            </a:r>
            <a:r>
              <a:rPr lang="en" dirty="0" smtClean="0"/>
              <a:t>Equity </a:t>
            </a:r>
            <a:r>
              <a:rPr lang="en" dirty="0"/>
              <a:t>and </a:t>
            </a:r>
            <a:r>
              <a:rPr lang="en" dirty="0" smtClean="0"/>
              <a:t>Innovation:</a:t>
            </a:r>
            <a:endParaRPr dirty="0"/>
          </a:p>
          <a:p>
            <a:pPr marL="457200" lvl="0" indent="-342900" algn="l" rtl="0">
              <a:spcBef>
                <a:spcPts val="1200"/>
              </a:spcBef>
              <a:spcAft>
                <a:spcPts val="0"/>
              </a:spcAft>
              <a:buSzPts val="1800"/>
              <a:buChar char="●"/>
            </a:pPr>
            <a:r>
              <a:rPr lang="en" dirty="0"/>
              <a:t>How are/could your MTSS/PBS coaching efforts included? </a:t>
            </a:r>
            <a:endParaRPr dirty="0"/>
          </a:p>
          <a:p>
            <a:pPr marL="457200" lvl="0" indent="-342900" algn="l" rtl="0">
              <a:spcBef>
                <a:spcPts val="0"/>
              </a:spcBef>
              <a:spcAft>
                <a:spcPts val="0"/>
              </a:spcAft>
              <a:buSzPts val="1800"/>
              <a:buChar char="●"/>
            </a:pPr>
            <a:r>
              <a:rPr lang="en" dirty="0"/>
              <a:t>How can you reinforce the messages from this office (e.g., Equity Summit content in Tier 1, 2, 3 coaching)?</a:t>
            </a:r>
            <a:endParaRPr dirty="0"/>
          </a:p>
          <a:p>
            <a:pPr marL="0" lvl="0" indent="0" algn="l" rtl="0">
              <a:spcBef>
                <a:spcPts val="1200"/>
              </a:spcBef>
              <a:spcAft>
                <a:spcPts val="1200"/>
              </a:spcAft>
              <a:buNone/>
            </a:pPr>
            <a:r>
              <a:rPr lang="en" dirty="0"/>
              <a:t>We are here to support your coaching to reinforce equity for all students through these plans and contacts! </a:t>
            </a:r>
            <a:endParaRPr dirty="0"/>
          </a:p>
        </p:txBody>
      </p:sp>
      <p:sp>
        <p:nvSpPr>
          <p:cNvPr id="284" name="Google Shape;284;p37"/>
          <p:cNvSpPr/>
          <p:nvPr/>
        </p:nvSpPr>
        <p:spPr>
          <a:xfrm>
            <a:off x="7783000" y="3868200"/>
            <a:ext cx="987300" cy="8991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7"/>
          <p:cNvSpPr/>
          <p:nvPr/>
        </p:nvSpPr>
        <p:spPr>
          <a:xfrm>
            <a:off x="7824725" y="320925"/>
            <a:ext cx="899100" cy="8991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7"/>
          <p:cNvSpPr/>
          <p:nvPr/>
        </p:nvSpPr>
        <p:spPr>
          <a:xfrm>
            <a:off x="7824725" y="2646150"/>
            <a:ext cx="899100" cy="8991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37"/>
          <p:cNvGrpSpPr/>
          <p:nvPr/>
        </p:nvGrpSpPr>
        <p:grpSpPr>
          <a:xfrm>
            <a:off x="7892302" y="359006"/>
            <a:ext cx="802284" cy="822965"/>
            <a:chOff x="5723850" y="2801025"/>
            <a:chExt cx="508225" cy="666800"/>
          </a:xfrm>
        </p:grpSpPr>
        <p:sp>
          <p:nvSpPr>
            <p:cNvPr id="288" name="Google Shape;288;p37"/>
            <p:cNvSpPr/>
            <p:nvPr/>
          </p:nvSpPr>
          <p:spPr>
            <a:xfrm>
              <a:off x="5723850" y="3188000"/>
              <a:ext cx="504500" cy="279550"/>
            </a:xfrm>
            <a:custGeom>
              <a:avLst/>
              <a:gdLst/>
              <a:ahLst/>
              <a:cxnLst/>
              <a:rect l="l" t="t" r="r" b="b"/>
              <a:pathLst>
                <a:path w="20180" h="11182" extrusionOk="0">
                  <a:moveTo>
                    <a:pt x="8306" y="0"/>
                  </a:moveTo>
                  <a:cubicBezTo>
                    <a:pt x="8306" y="0"/>
                    <a:pt x="8658" y="2620"/>
                    <a:pt x="7572" y="3419"/>
                  </a:cubicBezTo>
                  <a:cubicBezTo>
                    <a:pt x="6720" y="4026"/>
                    <a:pt x="1885" y="5048"/>
                    <a:pt x="1086" y="7178"/>
                  </a:cubicBezTo>
                  <a:cubicBezTo>
                    <a:pt x="607" y="8477"/>
                    <a:pt x="245" y="9818"/>
                    <a:pt x="0" y="11181"/>
                  </a:cubicBezTo>
                  <a:lnTo>
                    <a:pt x="20180" y="11181"/>
                  </a:lnTo>
                  <a:cubicBezTo>
                    <a:pt x="19935" y="9818"/>
                    <a:pt x="19573" y="8477"/>
                    <a:pt x="19094" y="7178"/>
                  </a:cubicBezTo>
                  <a:cubicBezTo>
                    <a:pt x="18306" y="5048"/>
                    <a:pt x="13460" y="4026"/>
                    <a:pt x="12619" y="3419"/>
                  </a:cubicBezTo>
                  <a:cubicBezTo>
                    <a:pt x="11522" y="2620"/>
                    <a:pt x="11874" y="0"/>
                    <a:pt x="11874" y="0"/>
                  </a:cubicBezTo>
                  <a:lnTo>
                    <a:pt x="11874" y="0"/>
                  </a:lnTo>
                  <a:lnTo>
                    <a:pt x="10095" y="43"/>
                  </a:lnTo>
                  <a:lnTo>
                    <a:pt x="8306" y="0"/>
                  </a:ln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7"/>
            <p:cNvSpPr/>
            <p:nvPr/>
          </p:nvSpPr>
          <p:spPr>
            <a:xfrm>
              <a:off x="5923250" y="3188000"/>
              <a:ext cx="97450" cy="73225"/>
            </a:xfrm>
            <a:custGeom>
              <a:avLst/>
              <a:gdLst/>
              <a:ahLst/>
              <a:cxnLst/>
              <a:rect l="l" t="t" r="r" b="b"/>
              <a:pathLst>
                <a:path w="3898" h="2929" extrusionOk="0">
                  <a:moveTo>
                    <a:pt x="330" y="0"/>
                  </a:moveTo>
                  <a:lnTo>
                    <a:pt x="330" y="0"/>
                  </a:lnTo>
                  <a:cubicBezTo>
                    <a:pt x="330" y="0"/>
                    <a:pt x="586" y="1864"/>
                    <a:pt x="0" y="2929"/>
                  </a:cubicBezTo>
                  <a:cubicBezTo>
                    <a:pt x="841" y="2844"/>
                    <a:pt x="1672" y="2673"/>
                    <a:pt x="2396" y="2258"/>
                  </a:cubicBezTo>
                  <a:cubicBezTo>
                    <a:pt x="2918" y="1970"/>
                    <a:pt x="3408" y="1619"/>
                    <a:pt x="3844" y="1225"/>
                  </a:cubicBezTo>
                  <a:cubicBezTo>
                    <a:pt x="3834" y="810"/>
                    <a:pt x="3844" y="405"/>
                    <a:pt x="3898" y="0"/>
                  </a:cubicBezTo>
                  <a:lnTo>
                    <a:pt x="3898" y="0"/>
                  </a:lnTo>
                  <a:lnTo>
                    <a:pt x="2119" y="43"/>
                  </a:lnTo>
                  <a:lnTo>
                    <a:pt x="330" y="0"/>
                  </a:ln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7"/>
            <p:cNvSpPr/>
            <p:nvPr/>
          </p:nvSpPr>
          <p:spPr>
            <a:xfrm>
              <a:off x="5723850" y="3318700"/>
              <a:ext cx="508225" cy="149125"/>
            </a:xfrm>
            <a:custGeom>
              <a:avLst/>
              <a:gdLst/>
              <a:ahLst/>
              <a:cxnLst/>
              <a:rect l="l" t="t" r="r" b="b"/>
              <a:pathLst>
                <a:path w="20329" h="5965" extrusionOk="0">
                  <a:moveTo>
                    <a:pt x="3195" y="1"/>
                  </a:moveTo>
                  <a:cubicBezTo>
                    <a:pt x="2215" y="512"/>
                    <a:pt x="1385" y="1140"/>
                    <a:pt x="1097" y="1928"/>
                  </a:cubicBezTo>
                  <a:cubicBezTo>
                    <a:pt x="618" y="3238"/>
                    <a:pt x="245" y="4580"/>
                    <a:pt x="0" y="5964"/>
                  </a:cubicBezTo>
                  <a:lnTo>
                    <a:pt x="20329" y="5964"/>
                  </a:lnTo>
                  <a:cubicBezTo>
                    <a:pt x="20084" y="4580"/>
                    <a:pt x="19722" y="3238"/>
                    <a:pt x="19243" y="1928"/>
                  </a:cubicBezTo>
                  <a:cubicBezTo>
                    <a:pt x="18944" y="1140"/>
                    <a:pt x="18125" y="512"/>
                    <a:pt x="17145" y="1"/>
                  </a:cubicBezTo>
                  <a:cubicBezTo>
                    <a:pt x="15398" y="1193"/>
                    <a:pt x="12917" y="1939"/>
                    <a:pt x="10170" y="1939"/>
                  </a:cubicBezTo>
                  <a:cubicBezTo>
                    <a:pt x="7422" y="1939"/>
                    <a:pt x="4941" y="1183"/>
                    <a:pt x="3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7"/>
            <p:cNvSpPr/>
            <p:nvPr/>
          </p:nvSpPr>
          <p:spPr>
            <a:xfrm>
              <a:off x="5730500" y="3448625"/>
              <a:ext cx="498650" cy="2950"/>
            </a:xfrm>
            <a:custGeom>
              <a:avLst/>
              <a:gdLst/>
              <a:ahLst/>
              <a:cxnLst/>
              <a:rect l="l" t="t" r="r" b="b"/>
              <a:pathLst>
                <a:path w="19946" h="118" extrusionOk="0">
                  <a:moveTo>
                    <a:pt x="0" y="0"/>
                  </a:moveTo>
                  <a:lnTo>
                    <a:pt x="0" y="118"/>
                  </a:lnTo>
                  <a:lnTo>
                    <a:pt x="19946" y="118"/>
                  </a:lnTo>
                  <a:cubicBezTo>
                    <a:pt x="19935" y="75"/>
                    <a:pt x="19924" y="43"/>
                    <a:pt x="19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7"/>
            <p:cNvSpPr/>
            <p:nvPr/>
          </p:nvSpPr>
          <p:spPr>
            <a:xfrm>
              <a:off x="5739550" y="3399100"/>
              <a:ext cx="477100" cy="2950"/>
            </a:xfrm>
            <a:custGeom>
              <a:avLst/>
              <a:gdLst/>
              <a:ahLst/>
              <a:cxnLst/>
              <a:rect l="l" t="t" r="r" b="b"/>
              <a:pathLst>
                <a:path w="19084" h="118" extrusionOk="0">
                  <a:moveTo>
                    <a:pt x="32" y="1"/>
                  </a:moveTo>
                  <a:cubicBezTo>
                    <a:pt x="22" y="43"/>
                    <a:pt x="11" y="75"/>
                    <a:pt x="1" y="118"/>
                  </a:cubicBezTo>
                  <a:lnTo>
                    <a:pt x="19083" y="118"/>
                  </a:lnTo>
                  <a:cubicBezTo>
                    <a:pt x="19073" y="75"/>
                    <a:pt x="19062" y="43"/>
                    <a:pt x="19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7"/>
            <p:cNvSpPr/>
            <p:nvPr/>
          </p:nvSpPr>
          <p:spPr>
            <a:xfrm>
              <a:off x="5761650" y="3346650"/>
              <a:ext cx="105975" cy="2975"/>
            </a:xfrm>
            <a:custGeom>
              <a:avLst/>
              <a:gdLst/>
              <a:ahLst/>
              <a:cxnLst/>
              <a:rect l="l" t="t" r="r" b="b"/>
              <a:pathLst>
                <a:path w="4239" h="119" extrusionOk="0">
                  <a:moveTo>
                    <a:pt x="107" y="1"/>
                  </a:moveTo>
                  <a:cubicBezTo>
                    <a:pt x="64" y="33"/>
                    <a:pt x="32" y="75"/>
                    <a:pt x="0" y="118"/>
                  </a:cubicBezTo>
                  <a:lnTo>
                    <a:pt x="4239" y="118"/>
                  </a:lnTo>
                  <a:cubicBezTo>
                    <a:pt x="4121" y="75"/>
                    <a:pt x="4004" y="33"/>
                    <a:pt x="3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7"/>
            <p:cNvSpPr/>
            <p:nvPr/>
          </p:nvSpPr>
          <p:spPr>
            <a:xfrm>
              <a:off x="6088300" y="3346650"/>
              <a:ext cx="105975" cy="2975"/>
            </a:xfrm>
            <a:custGeom>
              <a:avLst/>
              <a:gdLst/>
              <a:ahLst/>
              <a:cxnLst/>
              <a:rect l="l" t="t" r="r" b="b"/>
              <a:pathLst>
                <a:path w="4239" h="119" extrusionOk="0">
                  <a:moveTo>
                    <a:pt x="341" y="1"/>
                  </a:moveTo>
                  <a:cubicBezTo>
                    <a:pt x="235" y="33"/>
                    <a:pt x="118" y="75"/>
                    <a:pt x="0" y="118"/>
                  </a:cubicBezTo>
                  <a:lnTo>
                    <a:pt x="4239" y="118"/>
                  </a:lnTo>
                  <a:cubicBezTo>
                    <a:pt x="4207" y="75"/>
                    <a:pt x="4175" y="33"/>
                    <a:pt x="4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7"/>
            <p:cNvSpPr/>
            <p:nvPr/>
          </p:nvSpPr>
          <p:spPr>
            <a:xfrm>
              <a:off x="5856425" y="3068325"/>
              <a:ext cx="52200" cy="59900"/>
            </a:xfrm>
            <a:custGeom>
              <a:avLst/>
              <a:gdLst/>
              <a:ahLst/>
              <a:cxnLst/>
              <a:rect l="l" t="t" r="r" b="b"/>
              <a:pathLst>
                <a:path w="2088" h="2396" extrusionOk="0">
                  <a:moveTo>
                    <a:pt x="1010" y="1"/>
                  </a:moveTo>
                  <a:cubicBezTo>
                    <a:pt x="884" y="1"/>
                    <a:pt x="789" y="31"/>
                    <a:pt x="767" y="38"/>
                  </a:cubicBezTo>
                  <a:cubicBezTo>
                    <a:pt x="703" y="59"/>
                    <a:pt x="0" y="145"/>
                    <a:pt x="117" y="1071"/>
                  </a:cubicBezTo>
                  <a:cubicBezTo>
                    <a:pt x="221" y="1900"/>
                    <a:pt x="658" y="2396"/>
                    <a:pt x="1112" y="2396"/>
                  </a:cubicBezTo>
                  <a:cubicBezTo>
                    <a:pt x="1171" y="2396"/>
                    <a:pt x="1230" y="2387"/>
                    <a:pt x="1289" y="2370"/>
                  </a:cubicBezTo>
                  <a:cubicBezTo>
                    <a:pt x="1811" y="2285"/>
                    <a:pt x="2088" y="1603"/>
                    <a:pt x="1800" y="698"/>
                  </a:cubicBezTo>
                  <a:cubicBezTo>
                    <a:pt x="1611" y="110"/>
                    <a:pt x="1252" y="1"/>
                    <a:pt x="1010"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7"/>
            <p:cNvSpPr/>
            <p:nvPr/>
          </p:nvSpPr>
          <p:spPr>
            <a:xfrm>
              <a:off x="6041450" y="3068325"/>
              <a:ext cx="52200" cy="59900"/>
            </a:xfrm>
            <a:custGeom>
              <a:avLst/>
              <a:gdLst/>
              <a:ahLst/>
              <a:cxnLst/>
              <a:rect l="l" t="t" r="r" b="b"/>
              <a:pathLst>
                <a:path w="2088" h="2396" extrusionOk="0">
                  <a:moveTo>
                    <a:pt x="1078" y="1"/>
                  </a:moveTo>
                  <a:cubicBezTo>
                    <a:pt x="836" y="1"/>
                    <a:pt x="477" y="110"/>
                    <a:pt x="288" y="698"/>
                  </a:cubicBezTo>
                  <a:cubicBezTo>
                    <a:pt x="0" y="1603"/>
                    <a:pt x="277" y="2285"/>
                    <a:pt x="799" y="2370"/>
                  </a:cubicBezTo>
                  <a:cubicBezTo>
                    <a:pt x="857" y="2387"/>
                    <a:pt x="915" y="2396"/>
                    <a:pt x="973" y="2396"/>
                  </a:cubicBezTo>
                  <a:cubicBezTo>
                    <a:pt x="1419" y="2396"/>
                    <a:pt x="1857" y="1900"/>
                    <a:pt x="1970" y="1071"/>
                  </a:cubicBezTo>
                  <a:cubicBezTo>
                    <a:pt x="2087" y="145"/>
                    <a:pt x="1385" y="59"/>
                    <a:pt x="1321" y="38"/>
                  </a:cubicBezTo>
                  <a:cubicBezTo>
                    <a:pt x="1299" y="31"/>
                    <a:pt x="1204" y="1"/>
                    <a:pt x="1078"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7"/>
            <p:cNvSpPr/>
            <p:nvPr/>
          </p:nvSpPr>
          <p:spPr>
            <a:xfrm>
              <a:off x="5874225" y="2958750"/>
              <a:ext cx="198150" cy="251225"/>
            </a:xfrm>
            <a:custGeom>
              <a:avLst/>
              <a:gdLst/>
              <a:ahLst/>
              <a:cxnLst/>
              <a:rect l="l" t="t" r="r" b="b"/>
              <a:pathLst>
                <a:path w="7926" h="10049" extrusionOk="0">
                  <a:moveTo>
                    <a:pt x="3705" y="0"/>
                  </a:moveTo>
                  <a:cubicBezTo>
                    <a:pt x="2906" y="0"/>
                    <a:pt x="656" y="307"/>
                    <a:pt x="353" y="3676"/>
                  </a:cubicBezTo>
                  <a:cubicBezTo>
                    <a:pt x="1" y="7514"/>
                    <a:pt x="1659" y="10049"/>
                    <a:pt x="3793" y="10049"/>
                  </a:cubicBezTo>
                  <a:cubicBezTo>
                    <a:pt x="3849" y="10049"/>
                    <a:pt x="3906" y="10047"/>
                    <a:pt x="3963" y="10044"/>
                  </a:cubicBezTo>
                  <a:cubicBezTo>
                    <a:pt x="4020" y="10047"/>
                    <a:pt x="4077" y="10049"/>
                    <a:pt x="4133" y="10049"/>
                  </a:cubicBezTo>
                  <a:cubicBezTo>
                    <a:pt x="6267" y="10049"/>
                    <a:pt x="7926" y="7514"/>
                    <a:pt x="7573" y="3676"/>
                  </a:cubicBezTo>
                  <a:cubicBezTo>
                    <a:pt x="7261" y="307"/>
                    <a:pt x="5010" y="0"/>
                    <a:pt x="4218" y="0"/>
                  </a:cubicBezTo>
                  <a:cubicBezTo>
                    <a:pt x="4091" y="0"/>
                    <a:pt x="4001" y="8"/>
                    <a:pt x="3963" y="12"/>
                  </a:cubicBezTo>
                  <a:cubicBezTo>
                    <a:pt x="3924" y="8"/>
                    <a:pt x="3833" y="0"/>
                    <a:pt x="3705" y="0"/>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7"/>
            <p:cNvSpPr/>
            <p:nvPr/>
          </p:nvSpPr>
          <p:spPr>
            <a:xfrm>
              <a:off x="5978075" y="3084175"/>
              <a:ext cx="12800" cy="49275"/>
            </a:xfrm>
            <a:custGeom>
              <a:avLst/>
              <a:gdLst/>
              <a:ahLst/>
              <a:cxnLst/>
              <a:rect l="l" t="t" r="r" b="b"/>
              <a:pathLst>
                <a:path w="512" h="1971" extrusionOk="0">
                  <a:moveTo>
                    <a:pt x="235" y="0"/>
                  </a:moveTo>
                  <a:cubicBezTo>
                    <a:pt x="224" y="256"/>
                    <a:pt x="235" y="522"/>
                    <a:pt x="267" y="778"/>
                  </a:cubicBezTo>
                  <a:cubicBezTo>
                    <a:pt x="298" y="1035"/>
                    <a:pt x="339" y="1281"/>
                    <a:pt x="380" y="1528"/>
                  </a:cubicBezTo>
                  <a:lnTo>
                    <a:pt x="380" y="1528"/>
                  </a:lnTo>
                  <a:cubicBezTo>
                    <a:pt x="316" y="1594"/>
                    <a:pt x="258" y="1661"/>
                    <a:pt x="193" y="1736"/>
                  </a:cubicBezTo>
                  <a:cubicBezTo>
                    <a:pt x="129" y="1811"/>
                    <a:pt x="65" y="1885"/>
                    <a:pt x="1" y="1970"/>
                  </a:cubicBezTo>
                  <a:cubicBezTo>
                    <a:pt x="86" y="1917"/>
                    <a:pt x="171" y="1853"/>
                    <a:pt x="246" y="1789"/>
                  </a:cubicBezTo>
                  <a:cubicBezTo>
                    <a:pt x="331" y="1725"/>
                    <a:pt x="406" y="1662"/>
                    <a:pt x="491" y="1587"/>
                  </a:cubicBezTo>
                  <a:lnTo>
                    <a:pt x="512" y="1576"/>
                  </a:lnTo>
                  <a:lnTo>
                    <a:pt x="512" y="1544"/>
                  </a:lnTo>
                  <a:cubicBezTo>
                    <a:pt x="491" y="1278"/>
                    <a:pt x="459" y="1023"/>
                    <a:pt x="406" y="767"/>
                  </a:cubicBezTo>
                  <a:cubicBezTo>
                    <a:pt x="363" y="501"/>
                    <a:pt x="310" y="245"/>
                    <a:pt x="235" y="0"/>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7"/>
            <p:cNvSpPr/>
            <p:nvPr/>
          </p:nvSpPr>
          <p:spPr>
            <a:xfrm>
              <a:off x="5930175" y="3147275"/>
              <a:ext cx="88400" cy="15425"/>
            </a:xfrm>
            <a:custGeom>
              <a:avLst/>
              <a:gdLst/>
              <a:ahLst/>
              <a:cxnLst/>
              <a:rect l="l" t="t" r="r" b="b"/>
              <a:pathLst>
                <a:path w="3536" h="617" extrusionOk="0">
                  <a:moveTo>
                    <a:pt x="3535" y="0"/>
                  </a:moveTo>
                  <a:lnTo>
                    <a:pt x="0" y="21"/>
                  </a:lnTo>
                  <a:cubicBezTo>
                    <a:pt x="699" y="467"/>
                    <a:pt x="1322" y="617"/>
                    <a:pt x="1842" y="617"/>
                  </a:cubicBezTo>
                  <a:cubicBezTo>
                    <a:pt x="2899" y="617"/>
                    <a:pt x="3535" y="0"/>
                    <a:pt x="3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a:off x="5952800" y="3159250"/>
              <a:ext cx="57000" cy="14100"/>
            </a:xfrm>
            <a:custGeom>
              <a:avLst/>
              <a:gdLst/>
              <a:ahLst/>
              <a:cxnLst/>
              <a:rect l="l" t="t" r="r" b="b"/>
              <a:pathLst>
                <a:path w="2280" h="564" extrusionOk="0">
                  <a:moveTo>
                    <a:pt x="2279" y="0"/>
                  </a:moveTo>
                  <a:lnTo>
                    <a:pt x="2279" y="0"/>
                  </a:lnTo>
                  <a:cubicBezTo>
                    <a:pt x="1949" y="224"/>
                    <a:pt x="1576" y="362"/>
                    <a:pt x="1182" y="405"/>
                  </a:cubicBezTo>
                  <a:cubicBezTo>
                    <a:pt x="1105" y="411"/>
                    <a:pt x="1029" y="414"/>
                    <a:pt x="953" y="414"/>
                  </a:cubicBezTo>
                  <a:cubicBezTo>
                    <a:pt x="628" y="414"/>
                    <a:pt x="311" y="359"/>
                    <a:pt x="0" y="256"/>
                  </a:cubicBezTo>
                  <a:lnTo>
                    <a:pt x="0" y="256"/>
                  </a:lnTo>
                  <a:cubicBezTo>
                    <a:pt x="301" y="456"/>
                    <a:pt x="648" y="563"/>
                    <a:pt x="1009" y="563"/>
                  </a:cubicBezTo>
                  <a:cubicBezTo>
                    <a:pt x="1070" y="563"/>
                    <a:pt x="1131" y="560"/>
                    <a:pt x="1193" y="554"/>
                  </a:cubicBezTo>
                  <a:cubicBezTo>
                    <a:pt x="1406" y="533"/>
                    <a:pt x="1608" y="469"/>
                    <a:pt x="1789" y="373"/>
                  </a:cubicBezTo>
                  <a:cubicBezTo>
                    <a:pt x="1981" y="288"/>
                    <a:pt x="2141" y="149"/>
                    <a:pt x="2279" y="0"/>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p:nvPr/>
          </p:nvSpPr>
          <p:spPr>
            <a:xfrm>
              <a:off x="5926975" y="3072200"/>
              <a:ext cx="12275" cy="26650"/>
            </a:xfrm>
            <a:custGeom>
              <a:avLst/>
              <a:gdLst/>
              <a:ahLst/>
              <a:cxnLst/>
              <a:rect l="l" t="t" r="r" b="b"/>
              <a:pathLst>
                <a:path w="491" h="1066" extrusionOk="0">
                  <a:moveTo>
                    <a:pt x="245" y="0"/>
                  </a:moveTo>
                  <a:cubicBezTo>
                    <a:pt x="107" y="0"/>
                    <a:pt x="0" y="245"/>
                    <a:pt x="0" y="533"/>
                  </a:cubicBezTo>
                  <a:cubicBezTo>
                    <a:pt x="0" y="831"/>
                    <a:pt x="107" y="1065"/>
                    <a:pt x="245" y="1065"/>
                  </a:cubicBezTo>
                  <a:cubicBezTo>
                    <a:pt x="384" y="1065"/>
                    <a:pt x="490" y="831"/>
                    <a:pt x="490" y="533"/>
                  </a:cubicBezTo>
                  <a:cubicBezTo>
                    <a:pt x="490" y="245"/>
                    <a:pt x="384" y="0"/>
                    <a:pt x="245"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7"/>
            <p:cNvSpPr/>
            <p:nvPr/>
          </p:nvSpPr>
          <p:spPr>
            <a:xfrm>
              <a:off x="6010825" y="3072200"/>
              <a:ext cx="12275" cy="26650"/>
            </a:xfrm>
            <a:custGeom>
              <a:avLst/>
              <a:gdLst/>
              <a:ahLst/>
              <a:cxnLst/>
              <a:rect l="l" t="t" r="r" b="b"/>
              <a:pathLst>
                <a:path w="491" h="1066" extrusionOk="0">
                  <a:moveTo>
                    <a:pt x="246" y="0"/>
                  </a:moveTo>
                  <a:cubicBezTo>
                    <a:pt x="118" y="0"/>
                    <a:pt x="1" y="245"/>
                    <a:pt x="1" y="533"/>
                  </a:cubicBezTo>
                  <a:cubicBezTo>
                    <a:pt x="1" y="831"/>
                    <a:pt x="107" y="1065"/>
                    <a:pt x="246" y="1065"/>
                  </a:cubicBezTo>
                  <a:cubicBezTo>
                    <a:pt x="384" y="1065"/>
                    <a:pt x="491" y="831"/>
                    <a:pt x="491" y="533"/>
                  </a:cubicBezTo>
                  <a:cubicBezTo>
                    <a:pt x="491" y="245"/>
                    <a:pt x="384" y="0"/>
                    <a:pt x="246"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7"/>
            <p:cNvSpPr/>
            <p:nvPr/>
          </p:nvSpPr>
          <p:spPr>
            <a:xfrm>
              <a:off x="5912050" y="3048375"/>
              <a:ext cx="42375" cy="15600"/>
            </a:xfrm>
            <a:custGeom>
              <a:avLst/>
              <a:gdLst/>
              <a:ahLst/>
              <a:cxnLst/>
              <a:rect l="l" t="t" r="r" b="b"/>
              <a:pathLst>
                <a:path w="1695" h="624" extrusionOk="0">
                  <a:moveTo>
                    <a:pt x="905" y="1"/>
                  </a:moveTo>
                  <a:cubicBezTo>
                    <a:pt x="877" y="1"/>
                    <a:pt x="849" y="2"/>
                    <a:pt x="821" y="5"/>
                  </a:cubicBezTo>
                  <a:cubicBezTo>
                    <a:pt x="640" y="27"/>
                    <a:pt x="459" y="91"/>
                    <a:pt x="320" y="208"/>
                  </a:cubicBezTo>
                  <a:cubicBezTo>
                    <a:pt x="171" y="314"/>
                    <a:pt x="65" y="463"/>
                    <a:pt x="1" y="623"/>
                  </a:cubicBezTo>
                  <a:cubicBezTo>
                    <a:pt x="139" y="538"/>
                    <a:pt x="278" y="463"/>
                    <a:pt x="427" y="399"/>
                  </a:cubicBezTo>
                  <a:cubicBezTo>
                    <a:pt x="565" y="336"/>
                    <a:pt x="704" y="304"/>
                    <a:pt x="853" y="282"/>
                  </a:cubicBezTo>
                  <a:cubicBezTo>
                    <a:pt x="876" y="281"/>
                    <a:pt x="899" y="280"/>
                    <a:pt x="922" y="280"/>
                  </a:cubicBezTo>
                  <a:cubicBezTo>
                    <a:pt x="1037" y="280"/>
                    <a:pt x="1153" y="302"/>
                    <a:pt x="1268" y="346"/>
                  </a:cubicBezTo>
                  <a:cubicBezTo>
                    <a:pt x="1332" y="367"/>
                    <a:pt x="1407" y="399"/>
                    <a:pt x="1481" y="431"/>
                  </a:cubicBezTo>
                  <a:cubicBezTo>
                    <a:pt x="1545" y="463"/>
                    <a:pt x="1620" y="517"/>
                    <a:pt x="1694" y="549"/>
                  </a:cubicBezTo>
                  <a:cubicBezTo>
                    <a:pt x="1662" y="474"/>
                    <a:pt x="1620" y="399"/>
                    <a:pt x="1566" y="325"/>
                  </a:cubicBezTo>
                  <a:cubicBezTo>
                    <a:pt x="1502" y="261"/>
                    <a:pt x="1439" y="197"/>
                    <a:pt x="1364" y="144"/>
                  </a:cubicBezTo>
                  <a:cubicBezTo>
                    <a:pt x="1228" y="53"/>
                    <a:pt x="1068" y="1"/>
                    <a:pt x="905"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7"/>
            <p:cNvSpPr/>
            <p:nvPr/>
          </p:nvSpPr>
          <p:spPr>
            <a:xfrm>
              <a:off x="5996450" y="3048375"/>
              <a:ext cx="42625" cy="15600"/>
            </a:xfrm>
            <a:custGeom>
              <a:avLst/>
              <a:gdLst/>
              <a:ahLst/>
              <a:cxnLst/>
              <a:rect l="l" t="t" r="r" b="b"/>
              <a:pathLst>
                <a:path w="1705" h="624" extrusionOk="0">
                  <a:moveTo>
                    <a:pt x="915" y="1"/>
                  </a:moveTo>
                  <a:cubicBezTo>
                    <a:pt x="887" y="1"/>
                    <a:pt x="859" y="2"/>
                    <a:pt x="831" y="5"/>
                  </a:cubicBezTo>
                  <a:cubicBezTo>
                    <a:pt x="640" y="27"/>
                    <a:pt x="469" y="91"/>
                    <a:pt x="320" y="208"/>
                  </a:cubicBezTo>
                  <a:cubicBezTo>
                    <a:pt x="182" y="314"/>
                    <a:pt x="65" y="463"/>
                    <a:pt x="1" y="623"/>
                  </a:cubicBezTo>
                  <a:cubicBezTo>
                    <a:pt x="150" y="527"/>
                    <a:pt x="299" y="453"/>
                    <a:pt x="437" y="399"/>
                  </a:cubicBezTo>
                  <a:cubicBezTo>
                    <a:pt x="565" y="336"/>
                    <a:pt x="714" y="304"/>
                    <a:pt x="853" y="282"/>
                  </a:cubicBezTo>
                  <a:cubicBezTo>
                    <a:pt x="876" y="281"/>
                    <a:pt x="899" y="280"/>
                    <a:pt x="922" y="280"/>
                  </a:cubicBezTo>
                  <a:cubicBezTo>
                    <a:pt x="1040" y="280"/>
                    <a:pt x="1161" y="302"/>
                    <a:pt x="1268" y="346"/>
                  </a:cubicBezTo>
                  <a:cubicBezTo>
                    <a:pt x="1342" y="367"/>
                    <a:pt x="1417" y="399"/>
                    <a:pt x="1481" y="431"/>
                  </a:cubicBezTo>
                  <a:cubicBezTo>
                    <a:pt x="1555" y="463"/>
                    <a:pt x="1619" y="517"/>
                    <a:pt x="1704" y="549"/>
                  </a:cubicBezTo>
                  <a:cubicBezTo>
                    <a:pt x="1662" y="474"/>
                    <a:pt x="1619" y="399"/>
                    <a:pt x="1566" y="325"/>
                  </a:cubicBezTo>
                  <a:cubicBezTo>
                    <a:pt x="1513" y="261"/>
                    <a:pt x="1449" y="197"/>
                    <a:pt x="1374" y="144"/>
                  </a:cubicBezTo>
                  <a:cubicBezTo>
                    <a:pt x="1238" y="53"/>
                    <a:pt x="1078" y="1"/>
                    <a:pt x="915"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7"/>
            <p:cNvSpPr/>
            <p:nvPr/>
          </p:nvSpPr>
          <p:spPr>
            <a:xfrm>
              <a:off x="5866550" y="2801025"/>
              <a:ext cx="216150" cy="161950"/>
            </a:xfrm>
            <a:custGeom>
              <a:avLst/>
              <a:gdLst/>
              <a:ahLst/>
              <a:cxnLst/>
              <a:rect l="l" t="t" r="r" b="b"/>
              <a:pathLst>
                <a:path w="8646" h="6478" extrusionOk="0">
                  <a:moveTo>
                    <a:pt x="4330" y="1"/>
                  </a:moveTo>
                  <a:cubicBezTo>
                    <a:pt x="4239" y="1"/>
                    <a:pt x="4142" y="10"/>
                    <a:pt x="4036" y="28"/>
                  </a:cubicBezTo>
                  <a:cubicBezTo>
                    <a:pt x="2799" y="246"/>
                    <a:pt x="2856" y="1189"/>
                    <a:pt x="3225" y="2080"/>
                  </a:cubicBezTo>
                  <a:lnTo>
                    <a:pt x="3225" y="2080"/>
                  </a:lnTo>
                  <a:cubicBezTo>
                    <a:pt x="2790" y="1526"/>
                    <a:pt x="2267" y="1055"/>
                    <a:pt x="1746" y="1055"/>
                  </a:cubicBezTo>
                  <a:cubicBezTo>
                    <a:pt x="1618" y="1055"/>
                    <a:pt x="1490" y="1083"/>
                    <a:pt x="1363" y="1146"/>
                  </a:cubicBezTo>
                  <a:cubicBezTo>
                    <a:pt x="0" y="1828"/>
                    <a:pt x="2790" y="4245"/>
                    <a:pt x="2790" y="4245"/>
                  </a:cubicBezTo>
                  <a:cubicBezTo>
                    <a:pt x="2790" y="4245"/>
                    <a:pt x="1890" y="3512"/>
                    <a:pt x="1264" y="3512"/>
                  </a:cubicBezTo>
                  <a:cubicBezTo>
                    <a:pt x="1036" y="3512"/>
                    <a:pt x="845" y="3608"/>
                    <a:pt x="745" y="3872"/>
                  </a:cubicBezTo>
                  <a:cubicBezTo>
                    <a:pt x="373" y="4873"/>
                    <a:pt x="2545" y="5619"/>
                    <a:pt x="2545" y="5619"/>
                  </a:cubicBezTo>
                  <a:cubicBezTo>
                    <a:pt x="3579" y="6184"/>
                    <a:pt x="4090" y="6477"/>
                    <a:pt x="4561" y="6477"/>
                  </a:cubicBezTo>
                  <a:cubicBezTo>
                    <a:pt x="5020" y="6477"/>
                    <a:pt x="5441" y="6198"/>
                    <a:pt x="6272" y="5619"/>
                  </a:cubicBezTo>
                  <a:cubicBezTo>
                    <a:pt x="7401" y="4820"/>
                    <a:pt x="8445" y="3872"/>
                    <a:pt x="8008" y="3500"/>
                  </a:cubicBezTo>
                  <a:cubicBezTo>
                    <a:pt x="7967" y="3465"/>
                    <a:pt x="7911" y="3449"/>
                    <a:pt x="7844" y="3449"/>
                  </a:cubicBezTo>
                  <a:cubicBezTo>
                    <a:pt x="7323" y="3449"/>
                    <a:pt x="6105" y="4400"/>
                    <a:pt x="5644" y="4776"/>
                  </a:cubicBezTo>
                  <a:lnTo>
                    <a:pt x="5644" y="4776"/>
                  </a:lnTo>
                  <a:cubicBezTo>
                    <a:pt x="6330" y="4193"/>
                    <a:pt x="8646" y="2086"/>
                    <a:pt x="7018" y="1519"/>
                  </a:cubicBezTo>
                  <a:cubicBezTo>
                    <a:pt x="6922" y="1485"/>
                    <a:pt x="6829" y="1470"/>
                    <a:pt x="6738" y="1470"/>
                  </a:cubicBezTo>
                  <a:cubicBezTo>
                    <a:pt x="5921" y="1470"/>
                    <a:pt x="5315" y="2742"/>
                    <a:pt x="4989" y="3638"/>
                  </a:cubicBezTo>
                  <a:lnTo>
                    <a:pt x="4989" y="3638"/>
                  </a:lnTo>
                  <a:cubicBezTo>
                    <a:pt x="5353" y="2331"/>
                    <a:pt x="5796" y="1"/>
                    <a:pt x="4330"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7"/>
            <p:cNvSpPr/>
            <p:nvPr/>
          </p:nvSpPr>
          <p:spPr>
            <a:xfrm>
              <a:off x="5930175" y="2921525"/>
              <a:ext cx="86525" cy="56450"/>
            </a:xfrm>
            <a:custGeom>
              <a:avLst/>
              <a:gdLst/>
              <a:ahLst/>
              <a:cxnLst/>
              <a:rect l="l" t="t" r="r" b="b"/>
              <a:pathLst>
                <a:path w="3461" h="2258" extrusionOk="0">
                  <a:moveTo>
                    <a:pt x="1725" y="0"/>
                  </a:moveTo>
                  <a:cubicBezTo>
                    <a:pt x="777" y="0"/>
                    <a:pt x="0" y="511"/>
                    <a:pt x="0" y="1129"/>
                  </a:cubicBezTo>
                  <a:cubicBezTo>
                    <a:pt x="0" y="1757"/>
                    <a:pt x="777" y="2258"/>
                    <a:pt x="1725" y="2258"/>
                  </a:cubicBezTo>
                  <a:cubicBezTo>
                    <a:pt x="2684" y="2258"/>
                    <a:pt x="3461" y="1757"/>
                    <a:pt x="3461" y="1129"/>
                  </a:cubicBezTo>
                  <a:cubicBezTo>
                    <a:pt x="3461" y="511"/>
                    <a:pt x="2684" y="0"/>
                    <a:pt x="1725" y="0"/>
                  </a:cubicBezTo>
                  <a:close/>
                </a:path>
              </a:pathLst>
            </a:custGeom>
            <a:solidFill>
              <a:srgbClr val="F1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p:nvPr/>
          </p:nvSpPr>
          <p:spPr>
            <a:xfrm>
              <a:off x="5821075" y="2939225"/>
              <a:ext cx="151450" cy="172250"/>
            </a:xfrm>
            <a:custGeom>
              <a:avLst/>
              <a:gdLst/>
              <a:ahLst/>
              <a:cxnLst/>
              <a:rect l="l" t="t" r="r" b="b"/>
              <a:pathLst>
                <a:path w="6058" h="6890" extrusionOk="0">
                  <a:moveTo>
                    <a:pt x="5773" y="0"/>
                  </a:moveTo>
                  <a:cubicBezTo>
                    <a:pt x="0" y="0"/>
                    <a:pt x="2039" y="6748"/>
                    <a:pt x="2501" y="6885"/>
                  </a:cubicBezTo>
                  <a:cubicBezTo>
                    <a:pt x="2512" y="6888"/>
                    <a:pt x="2524" y="6889"/>
                    <a:pt x="2535" y="6889"/>
                  </a:cubicBezTo>
                  <a:cubicBezTo>
                    <a:pt x="2959" y="6889"/>
                    <a:pt x="2767" y="4552"/>
                    <a:pt x="2767" y="4552"/>
                  </a:cubicBezTo>
                  <a:cubicBezTo>
                    <a:pt x="6025" y="3615"/>
                    <a:pt x="6015" y="2007"/>
                    <a:pt x="6015" y="2007"/>
                  </a:cubicBezTo>
                  <a:lnTo>
                    <a:pt x="6057" y="5"/>
                  </a:lnTo>
                  <a:cubicBezTo>
                    <a:pt x="5961" y="2"/>
                    <a:pt x="5866" y="0"/>
                    <a:pt x="5773"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971425" y="2939325"/>
              <a:ext cx="151250" cy="172150"/>
            </a:xfrm>
            <a:custGeom>
              <a:avLst/>
              <a:gdLst/>
              <a:ahLst/>
              <a:cxnLst/>
              <a:rect l="l" t="t" r="r" b="b"/>
              <a:pathLst>
                <a:path w="6050" h="6886" extrusionOk="0">
                  <a:moveTo>
                    <a:pt x="182" y="0"/>
                  </a:moveTo>
                  <a:cubicBezTo>
                    <a:pt x="136" y="0"/>
                    <a:pt x="90" y="1"/>
                    <a:pt x="43" y="1"/>
                  </a:cubicBezTo>
                  <a:lnTo>
                    <a:pt x="1" y="2003"/>
                  </a:lnTo>
                  <a:cubicBezTo>
                    <a:pt x="1" y="2003"/>
                    <a:pt x="54" y="3611"/>
                    <a:pt x="3312" y="4548"/>
                  </a:cubicBezTo>
                  <a:cubicBezTo>
                    <a:pt x="3312" y="4548"/>
                    <a:pt x="3120" y="6885"/>
                    <a:pt x="3544" y="6885"/>
                  </a:cubicBezTo>
                  <a:cubicBezTo>
                    <a:pt x="3555" y="6885"/>
                    <a:pt x="3567" y="6884"/>
                    <a:pt x="3579" y="6881"/>
                  </a:cubicBezTo>
                  <a:cubicBezTo>
                    <a:pt x="4044" y="6743"/>
                    <a:pt x="6050" y="0"/>
                    <a:pt x="182"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954650" y="2941225"/>
              <a:ext cx="58700" cy="107675"/>
            </a:xfrm>
            <a:custGeom>
              <a:avLst/>
              <a:gdLst/>
              <a:ahLst/>
              <a:cxnLst/>
              <a:rect l="l" t="t" r="r" b="b"/>
              <a:pathLst>
                <a:path w="2348" h="4307" extrusionOk="0">
                  <a:moveTo>
                    <a:pt x="810" y="0"/>
                  </a:moveTo>
                  <a:lnTo>
                    <a:pt x="810" y="0"/>
                  </a:lnTo>
                  <a:cubicBezTo>
                    <a:pt x="363" y="1118"/>
                    <a:pt x="1" y="2982"/>
                    <a:pt x="1918" y="4132"/>
                  </a:cubicBezTo>
                  <a:cubicBezTo>
                    <a:pt x="1918" y="4132"/>
                    <a:pt x="2157" y="4306"/>
                    <a:pt x="2251" y="4306"/>
                  </a:cubicBezTo>
                  <a:cubicBezTo>
                    <a:pt x="2347" y="4306"/>
                    <a:pt x="2292" y="4124"/>
                    <a:pt x="1673" y="3386"/>
                  </a:cubicBezTo>
                  <a:cubicBezTo>
                    <a:pt x="661" y="2183"/>
                    <a:pt x="523" y="1363"/>
                    <a:pt x="938" y="32"/>
                  </a:cubicBezTo>
                  <a:cubicBezTo>
                    <a:pt x="895" y="21"/>
                    <a:pt x="853" y="11"/>
                    <a:pt x="810"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7"/>
            <p:cNvSpPr/>
            <p:nvPr/>
          </p:nvSpPr>
          <p:spPr>
            <a:xfrm>
              <a:off x="5945075" y="2951850"/>
              <a:ext cx="37400" cy="92850"/>
            </a:xfrm>
            <a:custGeom>
              <a:avLst/>
              <a:gdLst/>
              <a:ahLst/>
              <a:cxnLst/>
              <a:rect l="l" t="t" r="r" b="b"/>
              <a:pathLst>
                <a:path w="1496" h="3714" extrusionOk="0">
                  <a:moveTo>
                    <a:pt x="1385" y="1"/>
                  </a:moveTo>
                  <a:cubicBezTo>
                    <a:pt x="756" y="746"/>
                    <a:pt x="0" y="2109"/>
                    <a:pt x="1193" y="3494"/>
                  </a:cubicBezTo>
                  <a:cubicBezTo>
                    <a:pt x="1199" y="3494"/>
                    <a:pt x="1362" y="3713"/>
                    <a:pt x="1432" y="3713"/>
                  </a:cubicBezTo>
                  <a:cubicBezTo>
                    <a:pt x="1496" y="3713"/>
                    <a:pt x="1482" y="3533"/>
                    <a:pt x="1204" y="2844"/>
                  </a:cubicBezTo>
                  <a:cubicBezTo>
                    <a:pt x="725" y="1652"/>
                    <a:pt x="820" y="981"/>
                    <a:pt x="1470" y="54"/>
                  </a:cubicBezTo>
                  <a:cubicBezTo>
                    <a:pt x="1438" y="33"/>
                    <a:pt x="1406" y="22"/>
                    <a:pt x="1385"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37"/>
          <p:cNvGrpSpPr/>
          <p:nvPr/>
        </p:nvGrpSpPr>
        <p:grpSpPr>
          <a:xfrm>
            <a:off x="7930734" y="2771661"/>
            <a:ext cx="691830" cy="773505"/>
            <a:chOff x="2839875" y="2954850"/>
            <a:chExt cx="524750" cy="586700"/>
          </a:xfrm>
        </p:grpSpPr>
        <p:sp>
          <p:nvSpPr>
            <p:cNvPr id="312" name="Google Shape;312;p37"/>
            <p:cNvSpPr/>
            <p:nvPr/>
          </p:nvSpPr>
          <p:spPr>
            <a:xfrm>
              <a:off x="3122350" y="3040250"/>
              <a:ext cx="241750" cy="408575"/>
            </a:xfrm>
            <a:custGeom>
              <a:avLst/>
              <a:gdLst/>
              <a:ahLst/>
              <a:cxnLst/>
              <a:rect l="l" t="t" r="r" b="b"/>
              <a:pathLst>
                <a:path w="9670" h="16343" extrusionOk="0">
                  <a:moveTo>
                    <a:pt x="4835" y="0"/>
                  </a:moveTo>
                  <a:lnTo>
                    <a:pt x="0" y="6784"/>
                  </a:lnTo>
                  <a:lnTo>
                    <a:pt x="799" y="13226"/>
                  </a:lnTo>
                  <a:cubicBezTo>
                    <a:pt x="799" y="13226"/>
                    <a:pt x="2606" y="16342"/>
                    <a:pt x="4547" y="16342"/>
                  </a:cubicBezTo>
                  <a:cubicBezTo>
                    <a:pt x="5045" y="16342"/>
                    <a:pt x="5551" y="16137"/>
                    <a:pt x="6038" y="15622"/>
                  </a:cubicBezTo>
                  <a:cubicBezTo>
                    <a:pt x="9669" y="11756"/>
                    <a:pt x="6613" y="10340"/>
                    <a:pt x="6208" y="8647"/>
                  </a:cubicBezTo>
                  <a:cubicBezTo>
                    <a:pt x="5814" y="6965"/>
                    <a:pt x="7795" y="6645"/>
                    <a:pt x="6262" y="4217"/>
                  </a:cubicBezTo>
                  <a:cubicBezTo>
                    <a:pt x="5197" y="2524"/>
                    <a:pt x="4835" y="0"/>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7"/>
            <p:cNvSpPr/>
            <p:nvPr/>
          </p:nvSpPr>
          <p:spPr>
            <a:xfrm>
              <a:off x="3122350" y="3120900"/>
              <a:ext cx="174125" cy="291200"/>
            </a:xfrm>
            <a:custGeom>
              <a:avLst/>
              <a:gdLst/>
              <a:ahLst/>
              <a:cxnLst/>
              <a:rect l="l" t="t" r="r" b="b"/>
              <a:pathLst>
                <a:path w="6965" h="11648" extrusionOk="0">
                  <a:moveTo>
                    <a:pt x="2545" y="1"/>
                  </a:moveTo>
                  <a:lnTo>
                    <a:pt x="0" y="3142"/>
                  </a:lnTo>
                  <a:lnTo>
                    <a:pt x="799" y="8829"/>
                  </a:lnTo>
                  <a:cubicBezTo>
                    <a:pt x="1278" y="9531"/>
                    <a:pt x="1853" y="10160"/>
                    <a:pt x="2513" y="10703"/>
                  </a:cubicBezTo>
                  <a:cubicBezTo>
                    <a:pt x="2538" y="10675"/>
                    <a:pt x="2566" y="10662"/>
                    <a:pt x="2597" y="10662"/>
                  </a:cubicBezTo>
                  <a:cubicBezTo>
                    <a:pt x="2873" y="10662"/>
                    <a:pt x="3370" y="11647"/>
                    <a:pt x="3683" y="11647"/>
                  </a:cubicBezTo>
                  <a:cubicBezTo>
                    <a:pt x="3698" y="11647"/>
                    <a:pt x="3713" y="11645"/>
                    <a:pt x="3727" y="11640"/>
                  </a:cubicBezTo>
                  <a:cubicBezTo>
                    <a:pt x="4888" y="11235"/>
                    <a:pt x="6964" y="9020"/>
                    <a:pt x="5463" y="7338"/>
                  </a:cubicBezTo>
                  <a:cubicBezTo>
                    <a:pt x="3653" y="5325"/>
                    <a:pt x="5814" y="3025"/>
                    <a:pt x="3663" y="885"/>
                  </a:cubicBezTo>
                  <a:cubicBezTo>
                    <a:pt x="3280" y="597"/>
                    <a:pt x="2907" y="299"/>
                    <a:pt x="2545" y="1"/>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7"/>
            <p:cNvSpPr/>
            <p:nvPr/>
          </p:nvSpPr>
          <p:spPr>
            <a:xfrm>
              <a:off x="2839875" y="3256675"/>
              <a:ext cx="524750" cy="284875"/>
            </a:xfrm>
            <a:custGeom>
              <a:avLst/>
              <a:gdLst/>
              <a:ahLst/>
              <a:cxnLst/>
              <a:rect l="l" t="t" r="r" b="b"/>
              <a:pathLst>
                <a:path w="20990" h="11395" extrusionOk="0">
                  <a:moveTo>
                    <a:pt x="10319" y="1"/>
                  </a:moveTo>
                  <a:lnTo>
                    <a:pt x="10319" y="107"/>
                  </a:lnTo>
                  <a:lnTo>
                    <a:pt x="8626" y="1"/>
                  </a:lnTo>
                  <a:lnTo>
                    <a:pt x="8626" y="1"/>
                  </a:lnTo>
                  <a:cubicBezTo>
                    <a:pt x="8626" y="1"/>
                    <a:pt x="8935" y="2972"/>
                    <a:pt x="7806" y="3589"/>
                  </a:cubicBezTo>
                  <a:cubicBezTo>
                    <a:pt x="6678" y="4207"/>
                    <a:pt x="1" y="4516"/>
                    <a:pt x="725" y="11395"/>
                  </a:cubicBezTo>
                  <a:lnTo>
                    <a:pt x="20276" y="11395"/>
                  </a:lnTo>
                  <a:cubicBezTo>
                    <a:pt x="20990" y="4516"/>
                    <a:pt x="14323" y="4207"/>
                    <a:pt x="13195" y="3589"/>
                  </a:cubicBezTo>
                  <a:cubicBezTo>
                    <a:pt x="12066" y="2972"/>
                    <a:pt x="12375" y="1"/>
                    <a:pt x="12375" y="1"/>
                  </a:cubicBezTo>
                  <a:lnTo>
                    <a:pt x="12375" y="1"/>
                  </a:lnTo>
                  <a:lnTo>
                    <a:pt x="10682" y="107"/>
                  </a:lnTo>
                  <a:lnTo>
                    <a:pt x="10682" y="1"/>
                  </a:lnTo>
                  <a:lnTo>
                    <a:pt x="10500" y="54"/>
                  </a:lnTo>
                  <a:lnTo>
                    <a:pt x="10319" y="1"/>
                  </a:lnTo>
                  <a:close/>
                </a:path>
              </a:pathLst>
            </a:custGeom>
            <a:solidFill>
              <a:srgbClr val="F5A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7"/>
            <p:cNvSpPr/>
            <p:nvPr/>
          </p:nvSpPr>
          <p:spPr>
            <a:xfrm>
              <a:off x="3049675" y="3256675"/>
              <a:ext cx="101175" cy="70575"/>
            </a:xfrm>
            <a:custGeom>
              <a:avLst/>
              <a:gdLst/>
              <a:ahLst/>
              <a:cxnLst/>
              <a:rect l="l" t="t" r="r" b="b"/>
              <a:pathLst>
                <a:path w="4047" h="2823" extrusionOk="0">
                  <a:moveTo>
                    <a:pt x="1927" y="1"/>
                  </a:moveTo>
                  <a:lnTo>
                    <a:pt x="1927" y="107"/>
                  </a:lnTo>
                  <a:lnTo>
                    <a:pt x="234" y="1"/>
                  </a:lnTo>
                  <a:lnTo>
                    <a:pt x="234" y="1"/>
                  </a:lnTo>
                  <a:cubicBezTo>
                    <a:pt x="234" y="1"/>
                    <a:pt x="415" y="1726"/>
                    <a:pt x="0" y="2823"/>
                  </a:cubicBezTo>
                  <a:cubicBezTo>
                    <a:pt x="1352" y="2620"/>
                    <a:pt x="2694" y="2418"/>
                    <a:pt x="4047" y="2205"/>
                  </a:cubicBezTo>
                  <a:cubicBezTo>
                    <a:pt x="3929" y="1470"/>
                    <a:pt x="3908" y="735"/>
                    <a:pt x="3983" y="1"/>
                  </a:cubicBezTo>
                  <a:lnTo>
                    <a:pt x="3983" y="1"/>
                  </a:lnTo>
                  <a:lnTo>
                    <a:pt x="2290" y="107"/>
                  </a:lnTo>
                  <a:lnTo>
                    <a:pt x="2290" y="1"/>
                  </a:lnTo>
                  <a:lnTo>
                    <a:pt x="2108" y="54"/>
                  </a:lnTo>
                  <a:lnTo>
                    <a:pt x="1927" y="1"/>
                  </a:lnTo>
                  <a:close/>
                </a:path>
              </a:pathLst>
            </a:custGeom>
            <a:solidFill>
              <a:srgbClr val="E1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7"/>
            <p:cNvSpPr/>
            <p:nvPr/>
          </p:nvSpPr>
          <p:spPr>
            <a:xfrm>
              <a:off x="3158550" y="3354125"/>
              <a:ext cx="53800" cy="119800"/>
            </a:xfrm>
            <a:custGeom>
              <a:avLst/>
              <a:gdLst/>
              <a:ahLst/>
              <a:cxnLst/>
              <a:rect l="l" t="t" r="r" b="b"/>
              <a:pathLst>
                <a:path w="2152" h="4792" extrusionOk="0">
                  <a:moveTo>
                    <a:pt x="1363" y="0"/>
                  </a:moveTo>
                  <a:cubicBezTo>
                    <a:pt x="1257" y="1235"/>
                    <a:pt x="1119" y="2503"/>
                    <a:pt x="650" y="3621"/>
                  </a:cubicBezTo>
                  <a:cubicBezTo>
                    <a:pt x="469" y="4036"/>
                    <a:pt x="256" y="4430"/>
                    <a:pt x="0" y="4792"/>
                  </a:cubicBezTo>
                  <a:lnTo>
                    <a:pt x="2024" y="4792"/>
                  </a:lnTo>
                  <a:cubicBezTo>
                    <a:pt x="1736" y="3280"/>
                    <a:pt x="1779" y="1715"/>
                    <a:pt x="2151" y="213"/>
                  </a:cubicBezTo>
                  <a:cubicBezTo>
                    <a:pt x="1875" y="128"/>
                    <a:pt x="1608" y="53"/>
                    <a:pt x="1363"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7"/>
            <p:cNvSpPr/>
            <p:nvPr/>
          </p:nvSpPr>
          <p:spPr>
            <a:xfrm>
              <a:off x="2847875" y="3375675"/>
              <a:ext cx="511150" cy="165875"/>
            </a:xfrm>
            <a:custGeom>
              <a:avLst/>
              <a:gdLst/>
              <a:ahLst/>
              <a:cxnLst/>
              <a:rect l="l" t="t" r="r" b="b"/>
              <a:pathLst>
                <a:path w="20446" h="6635" extrusionOk="0">
                  <a:moveTo>
                    <a:pt x="3940" y="1"/>
                  </a:moveTo>
                  <a:cubicBezTo>
                    <a:pt x="1960" y="927"/>
                    <a:pt x="0" y="2727"/>
                    <a:pt x="405" y="6635"/>
                  </a:cubicBezTo>
                  <a:lnTo>
                    <a:pt x="20041" y="6635"/>
                  </a:lnTo>
                  <a:cubicBezTo>
                    <a:pt x="20446" y="2727"/>
                    <a:pt x="18497" y="938"/>
                    <a:pt x="16506" y="1"/>
                  </a:cubicBezTo>
                  <a:cubicBezTo>
                    <a:pt x="15388" y="1523"/>
                    <a:pt x="12992" y="2578"/>
                    <a:pt x="10223" y="2578"/>
                  </a:cubicBezTo>
                  <a:cubicBezTo>
                    <a:pt x="7454" y="2578"/>
                    <a:pt x="5058" y="1523"/>
                    <a:pt x="39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7"/>
            <p:cNvSpPr/>
            <p:nvPr/>
          </p:nvSpPr>
          <p:spPr>
            <a:xfrm>
              <a:off x="2875300" y="3375675"/>
              <a:ext cx="447800" cy="120350"/>
            </a:xfrm>
            <a:custGeom>
              <a:avLst/>
              <a:gdLst/>
              <a:ahLst/>
              <a:cxnLst/>
              <a:rect l="l" t="t" r="r" b="b"/>
              <a:pathLst>
                <a:path w="17912" h="4814" extrusionOk="0">
                  <a:moveTo>
                    <a:pt x="2843" y="1"/>
                  </a:moveTo>
                  <a:cubicBezTo>
                    <a:pt x="1757" y="512"/>
                    <a:pt x="682" y="1278"/>
                    <a:pt x="0" y="2503"/>
                  </a:cubicBezTo>
                  <a:cubicBezTo>
                    <a:pt x="1981" y="3909"/>
                    <a:pt x="5101" y="4814"/>
                    <a:pt x="8615" y="4814"/>
                  </a:cubicBezTo>
                  <a:cubicBezTo>
                    <a:pt x="12566" y="4814"/>
                    <a:pt x="16016" y="3674"/>
                    <a:pt x="17911" y="1971"/>
                  </a:cubicBezTo>
                  <a:cubicBezTo>
                    <a:pt x="17240" y="1044"/>
                    <a:pt x="16325" y="427"/>
                    <a:pt x="15409" y="1"/>
                  </a:cubicBezTo>
                  <a:cubicBezTo>
                    <a:pt x="14291" y="1523"/>
                    <a:pt x="11895" y="2578"/>
                    <a:pt x="9126" y="2578"/>
                  </a:cubicBezTo>
                  <a:cubicBezTo>
                    <a:pt x="6357" y="2578"/>
                    <a:pt x="3961" y="1523"/>
                    <a:pt x="2843" y="1"/>
                  </a:cubicBezTo>
                  <a:close/>
                </a:path>
              </a:pathLst>
            </a:custGeom>
            <a:solidFill>
              <a:srgbClr val="356F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7"/>
            <p:cNvSpPr/>
            <p:nvPr/>
          </p:nvSpPr>
          <p:spPr>
            <a:xfrm>
              <a:off x="2967400" y="3127425"/>
              <a:ext cx="60725" cy="69375"/>
            </a:xfrm>
            <a:custGeom>
              <a:avLst/>
              <a:gdLst/>
              <a:ahLst/>
              <a:cxnLst/>
              <a:rect l="l" t="t" r="r" b="b"/>
              <a:pathLst>
                <a:path w="2429" h="2775" extrusionOk="0">
                  <a:moveTo>
                    <a:pt x="1161" y="1"/>
                  </a:moveTo>
                  <a:cubicBezTo>
                    <a:pt x="1023" y="1"/>
                    <a:pt x="920" y="31"/>
                    <a:pt x="895" y="38"/>
                  </a:cubicBezTo>
                  <a:cubicBezTo>
                    <a:pt x="820" y="70"/>
                    <a:pt x="1" y="176"/>
                    <a:pt x="139" y="1252"/>
                  </a:cubicBezTo>
                  <a:cubicBezTo>
                    <a:pt x="271" y="2191"/>
                    <a:pt x="775" y="2774"/>
                    <a:pt x="1294" y="2774"/>
                  </a:cubicBezTo>
                  <a:cubicBezTo>
                    <a:pt x="1363" y="2774"/>
                    <a:pt x="1433" y="2764"/>
                    <a:pt x="1502" y="2743"/>
                  </a:cubicBezTo>
                  <a:cubicBezTo>
                    <a:pt x="2109" y="2658"/>
                    <a:pt x="2428" y="1859"/>
                    <a:pt x="2088" y="815"/>
                  </a:cubicBezTo>
                  <a:cubicBezTo>
                    <a:pt x="1867" y="125"/>
                    <a:pt x="1441" y="1"/>
                    <a:pt x="1161" y="1"/>
                  </a:cubicBezTo>
                  <a:close/>
                </a:path>
              </a:pathLst>
            </a:custGeom>
            <a:solidFill>
              <a:srgbClr val="D28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7"/>
            <p:cNvSpPr/>
            <p:nvPr/>
          </p:nvSpPr>
          <p:spPr>
            <a:xfrm>
              <a:off x="3177450" y="3127425"/>
              <a:ext cx="60450" cy="69300"/>
            </a:xfrm>
            <a:custGeom>
              <a:avLst/>
              <a:gdLst/>
              <a:ahLst/>
              <a:cxnLst/>
              <a:rect l="l" t="t" r="r" b="b"/>
              <a:pathLst>
                <a:path w="2418" h="2772" extrusionOk="0">
                  <a:moveTo>
                    <a:pt x="1260" y="1"/>
                  </a:moveTo>
                  <a:cubicBezTo>
                    <a:pt x="977" y="1"/>
                    <a:pt x="551" y="125"/>
                    <a:pt x="331" y="815"/>
                  </a:cubicBezTo>
                  <a:cubicBezTo>
                    <a:pt x="0" y="1859"/>
                    <a:pt x="309" y="2658"/>
                    <a:pt x="927" y="2743"/>
                  </a:cubicBezTo>
                  <a:cubicBezTo>
                    <a:pt x="993" y="2762"/>
                    <a:pt x="1061" y="2772"/>
                    <a:pt x="1127" y="2772"/>
                  </a:cubicBezTo>
                  <a:cubicBezTo>
                    <a:pt x="1649" y="2772"/>
                    <a:pt x="2157" y="2196"/>
                    <a:pt x="2279" y="1252"/>
                  </a:cubicBezTo>
                  <a:cubicBezTo>
                    <a:pt x="2418" y="176"/>
                    <a:pt x="1608" y="70"/>
                    <a:pt x="1534" y="38"/>
                  </a:cubicBezTo>
                  <a:cubicBezTo>
                    <a:pt x="1506" y="31"/>
                    <a:pt x="1400" y="1"/>
                    <a:pt x="1260" y="1"/>
                  </a:cubicBezTo>
                  <a:close/>
                </a:path>
              </a:pathLst>
            </a:custGeom>
            <a:solidFill>
              <a:srgbClr val="E1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7"/>
            <p:cNvSpPr/>
            <p:nvPr/>
          </p:nvSpPr>
          <p:spPr>
            <a:xfrm>
              <a:off x="2989500" y="3002400"/>
              <a:ext cx="228975" cy="290400"/>
            </a:xfrm>
            <a:custGeom>
              <a:avLst/>
              <a:gdLst/>
              <a:ahLst/>
              <a:cxnLst/>
              <a:rect l="l" t="t" r="r" b="b"/>
              <a:pathLst>
                <a:path w="9159" h="11616" extrusionOk="0">
                  <a:moveTo>
                    <a:pt x="4287" y="0"/>
                  </a:moveTo>
                  <a:cubicBezTo>
                    <a:pt x="3369" y="0"/>
                    <a:pt x="755" y="342"/>
                    <a:pt x="405" y="4251"/>
                  </a:cubicBezTo>
                  <a:cubicBezTo>
                    <a:pt x="0" y="8681"/>
                    <a:pt x="1911" y="11615"/>
                    <a:pt x="4383" y="11615"/>
                  </a:cubicBezTo>
                  <a:cubicBezTo>
                    <a:pt x="4448" y="11615"/>
                    <a:pt x="4513" y="11613"/>
                    <a:pt x="4579" y="11609"/>
                  </a:cubicBezTo>
                  <a:cubicBezTo>
                    <a:pt x="4645" y="11613"/>
                    <a:pt x="4711" y="11615"/>
                    <a:pt x="4776" y="11615"/>
                  </a:cubicBezTo>
                  <a:cubicBezTo>
                    <a:pt x="7248" y="11615"/>
                    <a:pt x="9158" y="8681"/>
                    <a:pt x="8754" y="4251"/>
                  </a:cubicBezTo>
                  <a:cubicBezTo>
                    <a:pt x="8395" y="342"/>
                    <a:pt x="5780" y="0"/>
                    <a:pt x="4868" y="0"/>
                  </a:cubicBezTo>
                  <a:cubicBezTo>
                    <a:pt x="4724" y="0"/>
                    <a:pt x="4623" y="9"/>
                    <a:pt x="4579" y="13"/>
                  </a:cubicBezTo>
                  <a:cubicBezTo>
                    <a:pt x="4534" y="9"/>
                    <a:pt x="4432" y="0"/>
                    <a:pt x="4287" y="0"/>
                  </a:cubicBezTo>
                  <a:close/>
                </a:path>
              </a:pathLst>
            </a:custGeom>
            <a:solidFill>
              <a:srgbClr val="F5A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7"/>
            <p:cNvSpPr/>
            <p:nvPr/>
          </p:nvSpPr>
          <p:spPr>
            <a:xfrm>
              <a:off x="3041950" y="2954850"/>
              <a:ext cx="221250" cy="220650"/>
            </a:xfrm>
            <a:custGeom>
              <a:avLst/>
              <a:gdLst/>
              <a:ahLst/>
              <a:cxnLst/>
              <a:rect l="l" t="t" r="r" b="b"/>
              <a:pathLst>
                <a:path w="8850" h="8826" extrusionOk="0">
                  <a:moveTo>
                    <a:pt x="3444" y="1"/>
                  </a:moveTo>
                  <a:cubicBezTo>
                    <a:pt x="1842" y="1"/>
                    <a:pt x="313" y="756"/>
                    <a:pt x="0" y="2501"/>
                  </a:cubicBezTo>
                  <a:cubicBezTo>
                    <a:pt x="0" y="2501"/>
                    <a:pt x="426" y="5940"/>
                    <a:pt x="3844" y="6600"/>
                  </a:cubicBezTo>
                  <a:lnTo>
                    <a:pt x="3432" y="5584"/>
                  </a:lnTo>
                  <a:lnTo>
                    <a:pt x="3432" y="5584"/>
                  </a:lnTo>
                  <a:cubicBezTo>
                    <a:pt x="3870" y="6229"/>
                    <a:pt x="4737" y="6924"/>
                    <a:pt x="6433" y="6924"/>
                  </a:cubicBezTo>
                  <a:cubicBezTo>
                    <a:pt x="6512" y="6924"/>
                    <a:pt x="6594" y="6923"/>
                    <a:pt x="6677" y="6920"/>
                  </a:cubicBezTo>
                  <a:cubicBezTo>
                    <a:pt x="6677" y="6920"/>
                    <a:pt x="7923" y="7495"/>
                    <a:pt x="7476" y="8826"/>
                  </a:cubicBezTo>
                  <a:cubicBezTo>
                    <a:pt x="8221" y="8123"/>
                    <a:pt x="8519" y="7058"/>
                    <a:pt x="8232" y="6068"/>
                  </a:cubicBezTo>
                  <a:cubicBezTo>
                    <a:pt x="7763" y="4343"/>
                    <a:pt x="8849" y="4236"/>
                    <a:pt x="7124" y="1681"/>
                  </a:cubicBezTo>
                  <a:cubicBezTo>
                    <a:pt x="6401" y="619"/>
                    <a:pt x="4893"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7"/>
            <p:cNvSpPr/>
            <p:nvPr/>
          </p:nvSpPr>
          <p:spPr>
            <a:xfrm>
              <a:off x="2852925" y="2985650"/>
              <a:ext cx="228450" cy="452975"/>
            </a:xfrm>
            <a:custGeom>
              <a:avLst/>
              <a:gdLst/>
              <a:ahLst/>
              <a:cxnLst/>
              <a:rect l="l" t="t" r="r" b="b"/>
              <a:pathLst>
                <a:path w="9138" h="18119" extrusionOk="0">
                  <a:moveTo>
                    <a:pt x="7040" y="0"/>
                  </a:moveTo>
                  <a:cubicBezTo>
                    <a:pt x="6584" y="0"/>
                    <a:pt x="6083" y="173"/>
                    <a:pt x="5634" y="715"/>
                  </a:cubicBezTo>
                  <a:cubicBezTo>
                    <a:pt x="4388" y="2227"/>
                    <a:pt x="4697" y="4580"/>
                    <a:pt x="3547" y="6039"/>
                  </a:cubicBezTo>
                  <a:cubicBezTo>
                    <a:pt x="2397" y="7509"/>
                    <a:pt x="2567" y="8797"/>
                    <a:pt x="3994" y="10171"/>
                  </a:cubicBezTo>
                  <a:cubicBezTo>
                    <a:pt x="5410" y="11544"/>
                    <a:pt x="1" y="12833"/>
                    <a:pt x="1726" y="16251"/>
                  </a:cubicBezTo>
                  <a:cubicBezTo>
                    <a:pt x="2401" y="17581"/>
                    <a:pt x="3465" y="18118"/>
                    <a:pt x="4532" y="18118"/>
                  </a:cubicBezTo>
                  <a:cubicBezTo>
                    <a:pt x="6205" y="18118"/>
                    <a:pt x="7884" y="16796"/>
                    <a:pt x="8072" y="15144"/>
                  </a:cubicBezTo>
                  <a:cubicBezTo>
                    <a:pt x="8381" y="12439"/>
                    <a:pt x="8211" y="11853"/>
                    <a:pt x="8211" y="11853"/>
                  </a:cubicBezTo>
                  <a:cubicBezTo>
                    <a:pt x="8211" y="11853"/>
                    <a:pt x="6390" y="10437"/>
                    <a:pt x="6081" y="8169"/>
                  </a:cubicBezTo>
                  <a:cubicBezTo>
                    <a:pt x="5762" y="5911"/>
                    <a:pt x="6294" y="4804"/>
                    <a:pt x="7274" y="4005"/>
                  </a:cubicBezTo>
                  <a:cubicBezTo>
                    <a:pt x="8253" y="3207"/>
                    <a:pt x="9137" y="2493"/>
                    <a:pt x="8520" y="544"/>
                  </a:cubicBezTo>
                  <a:cubicBezTo>
                    <a:pt x="8520" y="544"/>
                    <a:pt x="7849" y="0"/>
                    <a:pt x="70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7"/>
            <p:cNvSpPr/>
            <p:nvPr/>
          </p:nvSpPr>
          <p:spPr>
            <a:xfrm>
              <a:off x="2878475" y="3309650"/>
              <a:ext cx="176800" cy="128975"/>
            </a:xfrm>
            <a:custGeom>
              <a:avLst/>
              <a:gdLst/>
              <a:ahLst/>
              <a:cxnLst/>
              <a:rect l="l" t="t" r="r" b="b"/>
              <a:pathLst>
                <a:path w="7072" h="5159" extrusionOk="0">
                  <a:moveTo>
                    <a:pt x="1215" y="1"/>
                  </a:moveTo>
                  <a:lnTo>
                    <a:pt x="1215" y="1"/>
                  </a:lnTo>
                  <a:cubicBezTo>
                    <a:pt x="491" y="842"/>
                    <a:pt x="1" y="1886"/>
                    <a:pt x="704" y="3291"/>
                  </a:cubicBezTo>
                  <a:cubicBezTo>
                    <a:pt x="1379" y="4621"/>
                    <a:pt x="2443" y="5158"/>
                    <a:pt x="3510" y="5158"/>
                  </a:cubicBezTo>
                  <a:cubicBezTo>
                    <a:pt x="5183" y="5158"/>
                    <a:pt x="6862" y="3836"/>
                    <a:pt x="7050" y="2184"/>
                  </a:cubicBezTo>
                  <a:lnTo>
                    <a:pt x="7072" y="2003"/>
                  </a:lnTo>
                  <a:lnTo>
                    <a:pt x="7072" y="2003"/>
                  </a:lnTo>
                  <a:cubicBezTo>
                    <a:pt x="6313" y="2607"/>
                    <a:pt x="5091" y="3241"/>
                    <a:pt x="3924" y="3241"/>
                  </a:cubicBezTo>
                  <a:cubicBezTo>
                    <a:pt x="2993" y="3241"/>
                    <a:pt x="2098" y="2837"/>
                    <a:pt x="1502" y="1694"/>
                  </a:cubicBezTo>
                  <a:cubicBezTo>
                    <a:pt x="1140" y="991"/>
                    <a:pt x="1087" y="448"/>
                    <a:pt x="1215" y="1"/>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7"/>
            <p:cNvSpPr/>
            <p:nvPr/>
          </p:nvSpPr>
          <p:spPr>
            <a:xfrm>
              <a:off x="3112750" y="3165100"/>
              <a:ext cx="15200" cy="46875"/>
            </a:xfrm>
            <a:custGeom>
              <a:avLst/>
              <a:gdLst/>
              <a:ahLst/>
              <a:cxnLst/>
              <a:rect l="l" t="t" r="r" b="b"/>
              <a:pathLst>
                <a:path w="608" h="1875" extrusionOk="0">
                  <a:moveTo>
                    <a:pt x="246" y="1"/>
                  </a:moveTo>
                  <a:cubicBezTo>
                    <a:pt x="224" y="235"/>
                    <a:pt x="235" y="458"/>
                    <a:pt x="278" y="693"/>
                  </a:cubicBezTo>
                  <a:cubicBezTo>
                    <a:pt x="299" y="810"/>
                    <a:pt x="320" y="916"/>
                    <a:pt x="342" y="1023"/>
                  </a:cubicBezTo>
                  <a:cubicBezTo>
                    <a:pt x="361" y="1127"/>
                    <a:pt x="388" y="1223"/>
                    <a:pt x="424" y="1318"/>
                  </a:cubicBezTo>
                  <a:lnTo>
                    <a:pt x="424" y="1318"/>
                  </a:lnTo>
                  <a:cubicBezTo>
                    <a:pt x="353" y="1401"/>
                    <a:pt x="289" y="1483"/>
                    <a:pt x="224" y="1566"/>
                  </a:cubicBezTo>
                  <a:cubicBezTo>
                    <a:pt x="139" y="1672"/>
                    <a:pt x="65" y="1768"/>
                    <a:pt x="1" y="1875"/>
                  </a:cubicBezTo>
                  <a:cubicBezTo>
                    <a:pt x="107" y="1811"/>
                    <a:pt x="203" y="1726"/>
                    <a:pt x="299" y="1651"/>
                  </a:cubicBezTo>
                  <a:cubicBezTo>
                    <a:pt x="405" y="1566"/>
                    <a:pt x="491" y="1481"/>
                    <a:pt x="586" y="1406"/>
                  </a:cubicBezTo>
                  <a:lnTo>
                    <a:pt x="608" y="1374"/>
                  </a:lnTo>
                  <a:lnTo>
                    <a:pt x="608" y="1321"/>
                  </a:lnTo>
                  <a:cubicBezTo>
                    <a:pt x="597" y="1204"/>
                    <a:pt x="576" y="1097"/>
                    <a:pt x="555" y="980"/>
                  </a:cubicBezTo>
                  <a:cubicBezTo>
                    <a:pt x="533" y="874"/>
                    <a:pt x="512" y="757"/>
                    <a:pt x="480" y="650"/>
                  </a:cubicBezTo>
                  <a:cubicBezTo>
                    <a:pt x="427" y="426"/>
                    <a:pt x="342" y="203"/>
                    <a:pt x="246" y="1"/>
                  </a:cubicBezTo>
                  <a:close/>
                </a:path>
              </a:pathLst>
            </a:custGeom>
            <a:solidFill>
              <a:srgbClr val="E18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7"/>
            <p:cNvSpPr/>
            <p:nvPr/>
          </p:nvSpPr>
          <p:spPr>
            <a:xfrm>
              <a:off x="3066425" y="3232450"/>
              <a:ext cx="81225" cy="14650"/>
            </a:xfrm>
            <a:custGeom>
              <a:avLst/>
              <a:gdLst/>
              <a:ahLst/>
              <a:cxnLst/>
              <a:rect l="l" t="t" r="r" b="b"/>
              <a:pathLst>
                <a:path w="3249" h="586" extrusionOk="0">
                  <a:moveTo>
                    <a:pt x="3249" y="1"/>
                  </a:moveTo>
                  <a:lnTo>
                    <a:pt x="1" y="43"/>
                  </a:lnTo>
                  <a:cubicBezTo>
                    <a:pt x="525" y="396"/>
                    <a:pt x="1137" y="585"/>
                    <a:pt x="1719" y="585"/>
                  </a:cubicBezTo>
                  <a:cubicBezTo>
                    <a:pt x="2297" y="585"/>
                    <a:pt x="2846" y="399"/>
                    <a:pt x="3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7"/>
            <p:cNvSpPr/>
            <p:nvPr/>
          </p:nvSpPr>
          <p:spPr>
            <a:xfrm>
              <a:off x="3131125" y="3106975"/>
              <a:ext cx="53800" cy="19825"/>
            </a:xfrm>
            <a:custGeom>
              <a:avLst/>
              <a:gdLst/>
              <a:ahLst/>
              <a:cxnLst/>
              <a:rect l="l" t="t" r="r" b="b"/>
              <a:pathLst>
                <a:path w="2152" h="793" extrusionOk="0">
                  <a:moveTo>
                    <a:pt x="1014" y="0"/>
                  </a:moveTo>
                  <a:cubicBezTo>
                    <a:pt x="922" y="0"/>
                    <a:pt x="834" y="12"/>
                    <a:pt x="746" y="36"/>
                  </a:cubicBezTo>
                  <a:cubicBezTo>
                    <a:pt x="682" y="57"/>
                    <a:pt x="629" y="79"/>
                    <a:pt x="576" y="100"/>
                  </a:cubicBezTo>
                  <a:cubicBezTo>
                    <a:pt x="522" y="121"/>
                    <a:pt x="469" y="153"/>
                    <a:pt x="416" y="185"/>
                  </a:cubicBezTo>
                  <a:cubicBezTo>
                    <a:pt x="320" y="249"/>
                    <a:pt x="235" y="324"/>
                    <a:pt x="171" y="419"/>
                  </a:cubicBezTo>
                  <a:cubicBezTo>
                    <a:pt x="96" y="505"/>
                    <a:pt x="43" y="600"/>
                    <a:pt x="1" y="707"/>
                  </a:cubicBezTo>
                  <a:cubicBezTo>
                    <a:pt x="107" y="654"/>
                    <a:pt x="192" y="600"/>
                    <a:pt x="277" y="558"/>
                  </a:cubicBezTo>
                  <a:cubicBezTo>
                    <a:pt x="363" y="505"/>
                    <a:pt x="458" y="473"/>
                    <a:pt x="544" y="441"/>
                  </a:cubicBezTo>
                  <a:cubicBezTo>
                    <a:pt x="678" y="390"/>
                    <a:pt x="820" y="360"/>
                    <a:pt x="963" y="360"/>
                  </a:cubicBezTo>
                  <a:cubicBezTo>
                    <a:pt x="1001" y="360"/>
                    <a:pt x="1038" y="362"/>
                    <a:pt x="1076" y="366"/>
                  </a:cubicBezTo>
                  <a:cubicBezTo>
                    <a:pt x="1257" y="387"/>
                    <a:pt x="1438" y="430"/>
                    <a:pt x="1609" y="515"/>
                  </a:cubicBezTo>
                  <a:cubicBezTo>
                    <a:pt x="1790" y="590"/>
                    <a:pt x="1981" y="686"/>
                    <a:pt x="2152" y="792"/>
                  </a:cubicBezTo>
                  <a:cubicBezTo>
                    <a:pt x="2066" y="590"/>
                    <a:pt x="1928" y="409"/>
                    <a:pt x="1747" y="270"/>
                  </a:cubicBezTo>
                  <a:cubicBezTo>
                    <a:pt x="1566" y="121"/>
                    <a:pt x="1342" y="36"/>
                    <a:pt x="1108" y="4"/>
                  </a:cubicBezTo>
                  <a:cubicBezTo>
                    <a:pt x="1076" y="1"/>
                    <a:pt x="1045" y="0"/>
                    <a:pt x="1014"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7"/>
            <p:cNvSpPr/>
            <p:nvPr/>
          </p:nvSpPr>
          <p:spPr>
            <a:xfrm>
              <a:off x="3024100" y="3106975"/>
              <a:ext cx="53800" cy="19825"/>
            </a:xfrm>
            <a:custGeom>
              <a:avLst/>
              <a:gdLst/>
              <a:ahLst/>
              <a:cxnLst/>
              <a:rect l="l" t="t" r="r" b="b"/>
              <a:pathLst>
                <a:path w="2152" h="793" extrusionOk="0">
                  <a:moveTo>
                    <a:pt x="1010" y="0"/>
                  </a:moveTo>
                  <a:cubicBezTo>
                    <a:pt x="921" y="0"/>
                    <a:pt x="831" y="12"/>
                    <a:pt x="736" y="36"/>
                  </a:cubicBezTo>
                  <a:cubicBezTo>
                    <a:pt x="682" y="57"/>
                    <a:pt x="629" y="79"/>
                    <a:pt x="565" y="100"/>
                  </a:cubicBezTo>
                  <a:cubicBezTo>
                    <a:pt x="512" y="121"/>
                    <a:pt x="469" y="153"/>
                    <a:pt x="416" y="185"/>
                  </a:cubicBezTo>
                  <a:cubicBezTo>
                    <a:pt x="320" y="249"/>
                    <a:pt x="235" y="324"/>
                    <a:pt x="160" y="419"/>
                  </a:cubicBezTo>
                  <a:cubicBezTo>
                    <a:pt x="97" y="505"/>
                    <a:pt x="43" y="600"/>
                    <a:pt x="1" y="707"/>
                  </a:cubicBezTo>
                  <a:cubicBezTo>
                    <a:pt x="97" y="654"/>
                    <a:pt x="182" y="600"/>
                    <a:pt x="278" y="558"/>
                  </a:cubicBezTo>
                  <a:cubicBezTo>
                    <a:pt x="363" y="505"/>
                    <a:pt x="448" y="473"/>
                    <a:pt x="544" y="441"/>
                  </a:cubicBezTo>
                  <a:cubicBezTo>
                    <a:pt x="679" y="390"/>
                    <a:pt x="820" y="360"/>
                    <a:pt x="958" y="360"/>
                  </a:cubicBezTo>
                  <a:cubicBezTo>
                    <a:pt x="994" y="360"/>
                    <a:pt x="1030" y="362"/>
                    <a:pt x="1066" y="366"/>
                  </a:cubicBezTo>
                  <a:cubicBezTo>
                    <a:pt x="1257" y="387"/>
                    <a:pt x="1428" y="430"/>
                    <a:pt x="1598" y="515"/>
                  </a:cubicBezTo>
                  <a:cubicBezTo>
                    <a:pt x="1790" y="590"/>
                    <a:pt x="1971" y="686"/>
                    <a:pt x="2152" y="792"/>
                  </a:cubicBezTo>
                  <a:cubicBezTo>
                    <a:pt x="2067" y="590"/>
                    <a:pt x="1928" y="409"/>
                    <a:pt x="1747" y="270"/>
                  </a:cubicBezTo>
                  <a:cubicBezTo>
                    <a:pt x="1566" y="121"/>
                    <a:pt x="1342" y="36"/>
                    <a:pt x="1098" y="4"/>
                  </a:cubicBezTo>
                  <a:cubicBezTo>
                    <a:pt x="1068" y="1"/>
                    <a:pt x="1039" y="0"/>
                    <a:pt x="1010"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7"/>
            <p:cNvSpPr/>
            <p:nvPr/>
          </p:nvSpPr>
          <p:spPr>
            <a:xfrm>
              <a:off x="3039025" y="3145400"/>
              <a:ext cx="35700" cy="22400"/>
            </a:xfrm>
            <a:custGeom>
              <a:avLst/>
              <a:gdLst/>
              <a:ahLst/>
              <a:cxnLst/>
              <a:rect l="l" t="t" r="r" b="b"/>
              <a:pathLst>
                <a:path w="1428" h="896" extrusionOk="0">
                  <a:moveTo>
                    <a:pt x="703" y="1"/>
                  </a:moveTo>
                  <a:cubicBezTo>
                    <a:pt x="586" y="1"/>
                    <a:pt x="479" y="22"/>
                    <a:pt x="373" y="64"/>
                  </a:cubicBezTo>
                  <a:cubicBezTo>
                    <a:pt x="277" y="118"/>
                    <a:pt x="192" y="192"/>
                    <a:pt x="128" y="288"/>
                  </a:cubicBezTo>
                  <a:cubicBezTo>
                    <a:pt x="21" y="469"/>
                    <a:pt x="0" y="693"/>
                    <a:pt x="43" y="895"/>
                  </a:cubicBezTo>
                  <a:cubicBezTo>
                    <a:pt x="64" y="703"/>
                    <a:pt x="128" y="522"/>
                    <a:pt x="234" y="363"/>
                  </a:cubicBezTo>
                  <a:cubicBezTo>
                    <a:pt x="288" y="288"/>
                    <a:pt x="351" y="235"/>
                    <a:pt x="437" y="203"/>
                  </a:cubicBezTo>
                  <a:cubicBezTo>
                    <a:pt x="522" y="171"/>
                    <a:pt x="607" y="160"/>
                    <a:pt x="703" y="160"/>
                  </a:cubicBezTo>
                  <a:cubicBezTo>
                    <a:pt x="884" y="160"/>
                    <a:pt x="1054" y="245"/>
                    <a:pt x="1171" y="384"/>
                  </a:cubicBezTo>
                  <a:cubicBezTo>
                    <a:pt x="1289" y="533"/>
                    <a:pt x="1374" y="703"/>
                    <a:pt x="1416" y="895"/>
                  </a:cubicBezTo>
                  <a:cubicBezTo>
                    <a:pt x="1427" y="682"/>
                    <a:pt x="1374" y="480"/>
                    <a:pt x="1257" y="299"/>
                  </a:cubicBezTo>
                  <a:cubicBezTo>
                    <a:pt x="1129" y="118"/>
                    <a:pt x="927" y="1"/>
                    <a:pt x="703"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7"/>
            <p:cNvSpPr/>
            <p:nvPr/>
          </p:nvSpPr>
          <p:spPr>
            <a:xfrm>
              <a:off x="3135125" y="3144000"/>
              <a:ext cx="35950" cy="22200"/>
            </a:xfrm>
            <a:custGeom>
              <a:avLst/>
              <a:gdLst/>
              <a:ahLst/>
              <a:cxnLst/>
              <a:rect l="l" t="t" r="r" b="b"/>
              <a:pathLst>
                <a:path w="1438" h="888" extrusionOk="0">
                  <a:moveTo>
                    <a:pt x="648" y="1"/>
                  </a:moveTo>
                  <a:cubicBezTo>
                    <a:pt x="557" y="1"/>
                    <a:pt x="463" y="21"/>
                    <a:pt x="384" y="57"/>
                  </a:cubicBezTo>
                  <a:cubicBezTo>
                    <a:pt x="277" y="110"/>
                    <a:pt x="192" y="184"/>
                    <a:pt x="139" y="280"/>
                  </a:cubicBezTo>
                  <a:cubicBezTo>
                    <a:pt x="32" y="461"/>
                    <a:pt x="0" y="685"/>
                    <a:pt x="54" y="887"/>
                  </a:cubicBezTo>
                  <a:cubicBezTo>
                    <a:pt x="64" y="695"/>
                    <a:pt x="128" y="514"/>
                    <a:pt x="235" y="355"/>
                  </a:cubicBezTo>
                  <a:cubicBezTo>
                    <a:pt x="288" y="280"/>
                    <a:pt x="362" y="227"/>
                    <a:pt x="437" y="195"/>
                  </a:cubicBezTo>
                  <a:cubicBezTo>
                    <a:pt x="501" y="171"/>
                    <a:pt x="571" y="159"/>
                    <a:pt x="638" y="159"/>
                  </a:cubicBezTo>
                  <a:cubicBezTo>
                    <a:pt x="660" y="159"/>
                    <a:pt x="682" y="160"/>
                    <a:pt x="703" y="163"/>
                  </a:cubicBezTo>
                  <a:cubicBezTo>
                    <a:pt x="884" y="163"/>
                    <a:pt x="1055" y="238"/>
                    <a:pt x="1172" y="376"/>
                  </a:cubicBezTo>
                  <a:cubicBezTo>
                    <a:pt x="1289" y="525"/>
                    <a:pt x="1374" y="706"/>
                    <a:pt x="1427" y="887"/>
                  </a:cubicBezTo>
                  <a:cubicBezTo>
                    <a:pt x="1438" y="674"/>
                    <a:pt x="1385" y="472"/>
                    <a:pt x="1267" y="301"/>
                  </a:cubicBezTo>
                  <a:cubicBezTo>
                    <a:pt x="1140" y="110"/>
                    <a:pt x="927" y="3"/>
                    <a:pt x="703" y="3"/>
                  </a:cubicBezTo>
                  <a:cubicBezTo>
                    <a:pt x="685" y="1"/>
                    <a:pt x="666" y="1"/>
                    <a:pt x="648"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1" name="Google Shape;331;p37"/>
          <p:cNvPicPr preferRelativeResize="0"/>
          <p:nvPr/>
        </p:nvPicPr>
        <p:blipFill>
          <a:blip r:embed="rId3">
            <a:alphaModFix/>
          </a:blip>
          <a:stretch>
            <a:fillRect/>
          </a:stretch>
        </p:blipFill>
        <p:spPr>
          <a:xfrm>
            <a:off x="7831900" y="1445400"/>
            <a:ext cx="899175" cy="899175"/>
          </a:xfrm>
          <a:prstGeom prst="rect">
            <a:avLst/>
          </a:prstGeom>
          <a:noFill/>
          <a:ln w="9525" cap="flat" cmpd="sng">
            <a:solidFill>
              <a:schemeClr val="dk2"/>
            </a:solidFill>
            <a:prstDash val="solid"/>
            <a:round/>
            <a:headEnd type="none" w="sm" len="sm"/>
            <a:tailEnd type="none" w="sm" len="sm"/>
          </a:ln>
        </p:spPr>
      </p:pic>
      <p:grpSp>
        <p:nvGrpSpPr>
          <p:cNvPr id="332" name="Google Shape;332;p37"/>
          <p:cNvGrpSpPr/>
          <p:nvPr/>
        </p:nvGrpSpPr>
        <p:grpSpPr>
          <a:xfrm>
            <a:off x="7931867" y="3930936"/>
            <a:ext cx="689574" cy="786407"/>
            <a:chOff x="719250" y="5283463"/>
            <a:chExt cx="524750" cy="593425"/>
          </a:xfrm>
        </p:grpSpPr>
        <p:sp>
          <p:nvSpPr>
            <p:cNvPr id="333" name="Google Shape;333;p37"/>
            <p:cNvSpPr/>
            <p:nvPr/>
          </p:nvSpPr>
          <p:spPr>
            <a:xfrm>
              <a:off x="719250" y="5592013"/>
              <a:ext cx="524750" cy="284875"/>
            </a:xfrm>
            <a:custGeom>
              <a:avLst/>
              <a:gdLst/>
              <a:ahLst/>
              <a:cxnLst/>
              <a:rect l="l" t="t" r="r" b="b"/>
              <a:pathLst>
                <a:path w="20990" h="11395" extrusionOk="0">
                  <a:moveTo>
                    <a:pt x="10319" y="1"/>
                  </a:moveTo>
                  <a:lnTo>
                    <a:pt x="10319" y="107"/>
                  </a:lnTo>
                  <a:lnTo>
                    <a:pt x="8626" y="1"/>
                  </a:lnTo>
                  <a:lnTo>
                    <a:pt x="8626" y="1"/>
                  </a:lnTo>
                  <a:cubicBezTo>
                    <a:pt x="8626" y="1"/>
                    <a:pt x="8935" y="2972"/>
                    <a:pt x="7806" y="3589"/>
                  </a:cubicBezTo>
                  <a:cubicBezTo>
                    <a:pt x="6677" y="4207"/>
                    <a:pt x="0" y="4516"/>
                    <a:pt x="725" y="11395"/>
                  </a:cubicBezTo>
                  <a:lnTo>
                    <a:pt x="20276" y="11395"/>
                  </a:lnTo>
                  <a:cubicBezTo>
                    <a:pt x="20989" y="4516"/>
                    <a:pt x="14323" y="4207"/>
                    <a:pt x="13194" y="3589"/>
                  </a:cubicBezTo>
                  <a:cubicBezTo>
                    <a:pt x="12066" y="2972"/>
                    <a:pt x="12374" y="1"/>
                    <a:pt x="12374" y="1"/>
                  </a:cubicBezTo>
                  <a:lnTo>
                    <a:pt x="12374" y="1"/>
                  </a:lnTo>
                  <a:lnTo>
                    <a:pt x="10681" y="107"/>
                  </a:lnTo>
                  <a:lnTo>
                    <a:pt x="10681" y="1"/>
                  </a:lnTo>
                  <a:lnTo>
                    <a:pt x="10500" y="54"/>
                  </a:lnTo>
                  <a:lnTo>
                    <a:pt x="10319" y="1"/>
                  </a:ln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7"/>
            <p:cNvSpPr/>
            <p:nvPr/>
          </p:nvSpPr>
          <p:spPr>
            <a:xfrm>
              <a:off x="929025" y="5592013"/>
              <a:ext cx="101200" cy="70575"/>
            </a:xfrm>
            <a:custGeom>
              <a:avLst/>
              <a:gdLst/>
              <a:ahLst/>
              <a:cxnLst/>
              <a:rect l="l" t="t" r="r" b="b"/>
              <a:pathLst>
                <a:path w="4048" h="2823" extrusionOk="0">
                  <a:moveTo>
                    <a:pt x="1928" y="1"/>
                  </a:moveTo>
                  <a:lnTo>
                    <a:pt x="1928" y="107"/>
                  </a:lnTo>
                  <a:lnTo>
                    <a:pt x="235" y="1"/>
                  </a:lnTo>
                  <a:lnTo>
                    <a:pt x="235" y="1"/>
                  </a:lnTo>
                  <a:cubicBezTo>
                    <a:pt x="235" y="1"/>
                    <a:pt x="416" y="1726"/>
                    <a:pt x="1" y="2823"/>
                  </a:cubicBezTo>
                  <a:cubicBezTo>
                    <a:pt x="1353" y="2620"/>
                    <a:pt x="2695" y="2418"/>
                    <a:pt x="4047" y="2205"/>
                  </a:cubicBezTo>
                  <a:cubicBezTo>
                    <a:pt x="3930" y="1470"/>
                    <a:pt x="3909" y="735"/>
                    <a:pt x="3983" y="1"/>
                  </a:cubicBezTo>
                  <a:lnTo>
                    <a:pt x="3983" y="1"/>
                  </a:lnTo>
                  <a:lnTo>
                    <a:pt x="2290" y="107"/>
                  </a:lnTo>
                  <a:lnTo>
                    <a:pt x="2290" y="1"/>
                  </a:lnTo>
                  <a:lnTo>
                    <a:pt x="2109" y="54"/>
                  </a:lnTo>
                  <a:lnTo>
                    <a:pt x="1928" y="1"/>
                  </a:ln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7"/>
            <p:cNvSpPr/>
            <p:nvPr/>
          </p:nvSpPr>
          <p:spPr>
            <a:xfrm>
              <a:off x="722700" y="5690263"/>
              <a:ext cx="518100" cy="186375"/>
            </a:xfrm>
            <a:custGeom>
              <a:avLst/>
              <a:gdLst/>
              <a:ahLst/>
              <a:cxnLst/>
              <a:rect l="l" t="t" r="r" b="b"/>
              <a:pathLst>
                <a:path w="20724" h="7455" extrusionOk="0">
                  <a:moveTo>
                    <a:pt x="14132" y="0"/>
                  </a:moveTo>
                  <a:cubicBezTo>
                    <a:pt x="13120" y="586"/>
                    <a:pt x="11789" y="948"/>
                    <a:pt x="10320" y="948"/>
                  </a:cubicBezTo>
                  <a:cubicBezTo>
                    <a:pt x="8861" y="948"/>
                    <a:pt x="7540" y="596"/>
                    <a:pt x="6539" y="11"/>
                  </a:cubicBezTo>
                  <a:cubicBezTo>
                    <a:pt x="4314" y="618"/>
                    <a:pt x="1" y="1864"/>
                    <a:pt x="587" y="7454"/>
                  </a:cubicBezTo>
                  <a:lnTo>
                    <a:pt x="20138" y="7454"/>
                  </a:lnTo>
                  <a:cubicBezTo>
                    <a:pt x="20723" y="1821"/>
                    <a:pt x="16347" y="596"/>
                    <a:pt x="14132" y="0"/>
                  </a:cubicBezTo>
                  <a:close/>
                </a:path>
              </a:pathLst>
            </a:custGeom>
            <a:solidFill>
              <a:srgbClr val="DB7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7"/>
            <p:cNvSpPr/>
            <p:nvPr/>
          </p:nvSpPr>
          <p:spPr>
            <a:xfrm>
              <a:off x="743200" y="5749363"/>
              <a:ext cx="489075" cy="127525"/>
            </a:xfrm>
            <a:custGeom>
              <a:avLst/>
              <a:gdLst/>
              <a:ahLst/>
              <a:cxnLst/>
              <a:rect l="l" t="t" r="r" b="b"/>
              <a:pathLst>
                <a:path w="19563" h="5101" extrusionOk="0">
                  <a:moveTo>
                    <a:pt x="17912" y="0"/>
                  </a:moveTo>
                  <a:cubicBezTo>
                    <a:pt x="17007" y="426"/>
                    <a:pt x="16017" y="575"/>
                    <a:pt x="15037" y="884"/>
                  </a:cubicBezTo>
                  <a:cubicBezTo>
                    <a:pt x="13642" y="1310"/>
                    <a:pt x="12247" y="1736"/>
                    <a:pt x="10852" y="2130"/>
                  </a:cubicBezTo>
                  <a:cubicBezTo>
                    <a:pt x="8041" y="2928"/>
                    <a:pt x="5219" y="3695"/>
                    <a:pt x="2407" y="4451"/>
                  </a:cubicBezTo>
                  <a:lnTo>
                    <a:pt x="1" y="5101"/>
                  </a:lnTo>
                  <a:lnTo>
                    <a:pt x="19318" y="5101"/>
                  </a:lnTo>
                  <a:cubicBezTo>
                    <a:pt x="19563" y="2694"/>
                    <a:pt x="18913" y="1086"/>
                    <a:pt x="17912" y="0"/>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7"/>
            <p:cNvSpPr/>
            <p:nvPr/>
          </p:nvSpPr>
          <p:spPr>
            <a:xfrm>
              <a:off x="724300" y="5696363"/>
              <a:ext cx="212200" cy="180525"/>
            </a:xfrm>
            <a:custGeom>
              <a:avLst/>
              <a:gdLst/>
              <a:ahLst/>
              <a:cxnLst/>
              <a:rect l="l" t="t" r="r" b="b"/>
              <a:pathLst>
                <a:path w="8488" h="7221" extrusionOk="0">
                  <a:moveTo>
                    <a:pt x="5687" y="1"/>
                  </a:moveTo>
                  <a:cubicBezTo>
                    <a:pt x="3366" y="693"/>
                    <a:pt x="1" y="2227"/>
                    <a:pt x="523" y="7221"/>
                  </a:cubicBezTo>
                  <a:lnTo>
                    <a:pt x="8488" y="7221"/>
                  </a:lnTo>
                  <a:lnTo>
                    <a:pt x="5687" y="1"/>
                  </a:ln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7"/>
            <p:cNvSpPr/>
            <p:nvPr/>
          </p:nvSpPr>
          <p:spPr>
            <a:xfrm>
              <a:off x="1063750" y="5695838"/>
              <a:ext cx="175450" cy="181050"/>
            </a:xfrm>
            <a:custGeom>
              <a:avLst/>
              <a:gdLst/>
              <a:ahLst/>
              <a:cxnLst/>
              <a:rect l="l" t="t" r="r" b="b"/>
              <a:pathLst>
                <a:path w="7018" h="7242" extrusionOk="0">
                  <a:moveTo>
                    <a:pt x="1267" y="1"/>
                  </a:moveTo>
                  <a:lnTo>
                    <a:pt x="0" y="7242"/>
                  </a:lnTo>
                  <a:lnTo>
                    <a:pt x="6496" y="7242"/>
                  </a:lnTo>
                  <a:cubicBezTo>
                    <a:pt x="7018" y="2205"/>
                    <a:pt x="3589" y="693"/>
                    <a:pt x="1267" y="1"/>
                  </a:cubicBez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7"/>
            <p:cNvSpPr/>
            <p:nvPr/>
          </p:nvSpPr>
          <p:spPr>
            <a:xfrm>
              <a:off x="818825" y="5696363"/>
              <a:ext cx="117675" cy="180525"/>
            </a:xfrm>
            <a:custGeom>
              <a:avLst/>
              <a:gdLst/>
              <a:ahLst/>
              <a:cxnLst/>
              <a:rect l="l" t="t" r="r" b="b"/>
              <a:pathLst>
                <a:path w="4707" h="7221" extrusionOk="0">
                  <a:moveTo>
                    <a:pt x="1917" y="1"/>
                  </a:moveTo>
                  <a:cubicBezTo>
                    <a:pt x="1257" y="182"/>
                    <a:pt x="607" y="438"/>
                    <a:pt x="0" y="746"/>
                  </a:cubicBezTo>
                  <a:lnTo>
                    <a:pt x="4004" y="7221"/>
                  </a:lnTo>
                  <a:lnTo>
                    <a:pt x="4707" y="7221"/>
                  </a:lnTo>
                  <a:lnTo>
                    <a:pt x="1917" y="1"/>
                  </a:ln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7"/>
            <p:cNvSpPr/>
            <p:nvPr/>
          </p:nvSpPr>
          <p:spPr>
            <a:xfrm>
              <a:off x="1063750" y="5695838"/>
              <a:ext cx="98250" cy="181050"/>
            </a:xfrm>
            <a:custGeom>
              <a:avLst/>
              <a:gdLst/>
              <a:ahLst/>
              <a:cxnLst/>
              <a:rect l="l" t="t" r="r" b="b"/>
              <a:pathLst>
                <a:path w="3930" h="7242" extrusionOk="0">
                  <a:moveTo>
                    <a:pt x="1267" y="1"/>
                  </a:moveTo>
                  <a:lnTo>
                    <a:pt x="0" y="7242"/>
                  </a:lnTo>
                  <a:lnTo>
                    <a:pt x="586" y="7242"/>
                  </a:lnTo>
                  <a:lnTo>
                    <a:pt x="3929" y="1172"/>
                  </a:lnTo>
                  <a:cubicBezTo>
                    <a:pt x="3109" y="650"/>
                    <a:pt x="2204" y="256"/>
                    <a:pt x="1267" y="1"/>
                  </a:cubicBezTo>
                  <a:close/>
                </a:path>
              </a:pathLst>
            </a:custGeom>
            <a:solidFill>
              <a:srgbClr val="FCE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7"/>
            <p:cNvSpPr/>
            <p:nvPr/>
          </p:nvSpPr>
          <p:spPr>
            <a:xfrm>
              <a:off x="846775" y="5462763"/>
              <a:ext cx="60725" cy="69375"/>
            </a:xfrm>
            <a:custGeom>
              <a:avLst/>
              <a:gdLst/>
              <a:ahLst/>
              <a:cxnLst/>
              <a:rect l="l" t="t" r="r" b="b"/>
              <a:pathLst>
                <a:path w="2429" h="2775" extrusionOk="0">
                  <a:moveTo>
                    <a:pt x="1161" y="1"/>
                  </a:moveTo>
                  <a:cubicBezTo>
                    <a:pt x="1022" y="1"/>
                    <a:pt x="919" y="31"/>
                    <a:pt x="895" y="38"/>
                  </a:cubicBezTo>
                  <a:cubicBezTo>
                    <a:pt x="820" y="70"/>
                    <a:pt x="0" y="176"/>
                    <a:pt x="139" y="1252"/>
                  </a:cubicBezTo>
                  <a:cubicBezTo>
                    <a:pt x="270" y="2191"/>
                    <a:pt x="775" y="2774"/>
                    <a:pt x="1294" y="2774"/>
                  </a:cubicBezTo>
                  <a:cubicBezTo>
                    <a:pt x="1363" y="2774"/>
                    <a:pt x="1433" y="2764"/>
                    <a:pt x="1502" y="2743"/>
                  </a:cubicBezTo>
                  <a:cubicBezTo>
                    <a:pt x="2109" y="2658"/>
                    <a:pt x="2428" y="1859"/>
                    <a:pt x="2087" y="815"/>
                  </a:cubicBezTo>
                  <a:cubicBezTo>
                    <a:pt x="1867" y="125"/>
                    <a:pt x="1441" y="1"/>
                    <a:pt x="1161" y="1"/>
                  </a:cubicBezTo>
                  <a:close/>
                </a:path>
              </a:pathLst>
            </a:custGeom>
            <a:solidFill>
              <a:srgbClr val="D8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7"/>
            <p:cNvSpPr/>
            <p:nvPr/>
          </p:nvSpPr>
          <p:spPr>
            <a:xfrm>
              <a:off x="1056825" y="5462763"/>
              <a:ext cx="60450" cy="69300"/>
            </a:xfrm>
            <a:custGeom>
              <a:avLst/>
              <a:gdLst/>
              <a:ahLst/>
              <a:cxnLst/>
              <a:rect l="l" t="t" r="r" b="b"/>
              <a:pathLst>
                <a:path w="2418" h="2772" extrusionOk="0">
                  <a:moveTo>
                    <a:pt x="1260" y="1"/>
                  </a:moveTo>
                  <a:cubicBezTo>
                    <a:pt x="977" y="1"/>
                    <a:pt x="551" y="125"/>
                    <a:pt x="330" y="815"/>
                  </a:cubicBezTo>
                  <a:cubicBezTo>
                    <a:pt x="0" y="1859"/>
                    <a:pt x="309" y="2658"/>
                    <a:pt x="927" y="2743"/>
                  </a:cubicBezTo>
                  <a:cubicBezTo>
                    <a:pt x="993" y="2762"/>
                    <a:pt x="1060" y="2772"/>
                    <a:pt x="1127" y="2772"/>
                  </a:cubicBezTo>
                  <a:cubicBezTo>
                    <a:pt x="1649" y="2772"/>
                    <a:pt x="2156" y="2196"/>
                    <a:pt x="2279" y="1252"/>
                  </a:cubicBezTo>
                  <a:cubicBezTo>
                    <a:pt x="2417" y="176"/>
                    <a:pt x="1608" y="70"/>
                    <a:pt x="1534" y="38"/>
                  </a:cubicBezTo>
                  <a:cubicBezTo>
                    <a:pt x="1505" y="31"/>
                    <a:pt x="1400" y="1"/>
                    <a:pt x="1260"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7"/>
            <p:cNvSpPr/>
            <p:nvPr/>
          </p:nvSpPr>
          <p:spPr>
            <a:xfrm>
              <a:off x="868875" y="5337738"/>
              <a:ext cx="228975" cy="290400"/>
            </a:xfrm>
            <a:custGeom>
              <a:avLst/>
              <a:gdLst/>
              <a:ahLst/>
              <a:cxnLst/>
              <a:rect l="l" t="t" r="r" b="b"/>
              <a:pathLst>
                <a:path w="9159" h="11616" extrusionOk="0">
                  <a:moveTo>
                    <a:pt x="4287" y="0"/>
                  </a:moveTo>
                  <a:cubicBezTo>
                    <a:pt x="3368" y="0"/>
                    <a:pt x="754" y="342"/>
                    <a:pt x="405" y="4251"/>
                  </a:cubicBezTo>
                  <a:cubicBezTo>
                    <a:pt x="0" y="8681"/>
                    <a:pt x="1910" y="11615"/>
                    <a:pt x="4383" y="11615"/>
                  </a:cubicBezTo>
                  <a:cubicBezTo>
                    <a:pt x="4448" y="11615"/>
                    <a:pt x="4513" y="11613"/>
                    <a:pt x="4579" y="11609"/>
                  </a:cubicBezTo>
                  <a:cubicBezTo>
                    <a:pt x="4645" y="11613"/>
                    <a:pt x="4711" y="11615"/>
                    <a:pt x="4776" y="11615"/>
                  </a:cubicBezTo>
                  <a:cubicBezTo>
                    <a:pt x="7248" y="11615"/>
                    <a:pt x="9158" y="8681"/>
                    <a:pt x="8753" y="4251"/>
                  </a:cubicBezTo>
                  <a:cubicBezTo>
                    <a:pt x="8395" y="342"/>
                    <a:pt x="5780" y="0"/>
                    <a:pt x="4868" y="0"/>
                  </a:cubicBezTo>
                  <a:cubicBezTo>
                    <a:pt x="4724" y="0"/>
                    <a:pt x="4623" y="9"/>
                    <a:pt x="4579" y="13"/>
                  </a:cubicBezTo>
                  <a:cubicBezTo>
                    <a:pt x="4534" y="9"/>
                    <a:pt x="4431" y="0"/>
                    <a:pt x="4287" y="0"/>
                  </a:cubicBezTo>
                  <a:close/>
                </a:path>
              </a:pathLst>
            </a:custGeom>
            <a:solidFill>
              <a:srgbClr val="C449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7"/>
            <p:cNvSpPr/>
            <p:nvPr/>
          </p:nvSpPr>
          <p:spPr>
            <a:xfrm>
              <a:off x="991850" y="5497238"/>
              <a:ext cx="15475" cy="46875"/>
            </a:xfrm>
            <a:custGeom>
              <a:avLst/>
              <a:gdLst/>
              <a:ahLst/>
              <a:cxnLst/>
              <a:rect l="l" t="t" r="r" b="b"/>
              <a:pathLst>
                <a:path w="619" h="1875" extrusionOk="0">
                  <a:moveTo>
                    <a:pt x="256" y="1"/>
                  </a:moveTo>
                  <a:lnTo>
                    <a:pt x="256" y="1"/>
                  </a:lnTo>
                  <a:cubicBezTo>
                    <a:pt x="235" y="224"/>
                    <a:pt x="246" y="459"/>
                    <a:pt x="278" y="682"/>
                  </a:cubicBezTo>
                  <a:cubicBezTo>
                    <a:pt x="299" y="799"/>
                    <a:pt x="320" y="906"/>
                    <a:pt x="352" y="1023"/>
                  </a:cubicBezTo>
                  <a:cubicBezTo>
                    <a:pt x="371" y="1117"/>
                    <a:pt x="398" y="1220"/>
                    <a:pt x="426" y="1316"/>
                  </a:cubicBezTo>
                  <a:lnTo>
                    <a:pt x="426" y="1316"/>
                  </a:lnTo>
                  <a:cubicBezTo>
                    <a:pt x="360" y="1391"/>
                    <a:pt x="288" y="1475"/>
                    <a:pt x="224" y="1566"/>
                  </a:cubicBezTo>
                  <a:cubicBezTo>
                    <a:pt x="150" y="1662"/>
                    <a:pt x="75" y="1768"/>
                    <a:pt x="1" y="1875"/>
                  </a:cubicBezTo>
                  <a:cubicBezTo>
                    <a:pt x="107" y="1800"/>
                    <a:pt x="203" y="1726"/>
                    <a:pt x="310" y="1641"/>
                  </a:cubicBezTo>
                  <a:cubicBezTo>
                    <a:pt x="406" y="1566"/>
                    <a:pt x="501" y="1481"/>
                    <a:pt x="587" y="1396"/>
                  </a:cubicBezTo>
                  <a:lnTo>
                    <a:pt x="618" y="1374"/>
                  </a:lnTo>
                  <a:lnTo>
                    <a:pt x="618" y="1321"/>
                  </a:lnTo>
                  <a:cubicBezTo>
                    <a:pt x="608" y="1204"/>
                    <a:pt x="587" y="1087"/>
                    <a:pt x="565" y="980"/>
                  </a:cubicBezTo>
                  <a:cubicBezTo>
                    <a:pt x="544" y="863"/>
                    <a:pt x="523" y="757"/>
                    <a:pt x="491" y="640"/>
                  </a:cubicBezTo>
                  <a:cubicBezTo>
                    <a:pt x="437" y="416"/>
                    <a:pt x="352" y="203"/>
                    <a:pt x="256" y="1"/>
                  </a:cubicBezTo>
                  <a:close/>
                </a:path>
              </a:pathLst>
            </a:custGeom>
            <a:solidFill>
              <a:srgbClr val="BA2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7"/>
            <p:cNvSpPr/>
            <p:nvPr/>
          </p:nvSpPr>
          <p:spPr>
            <a:xfrm>
              <a:off x="945800" y="5564338"/>
              <a:ext cx="81225" cy="14725"/>
            </a:xfrm>
            <a:custGeom>
              <a:avLst/>
              <a:gdLst/>
              <a:ahLst/>
              <a:cxnLst/>
              <a:rect l="l" t="t" r="r" b="b"/>
              <a:pathLst>
                <a:path w="3249" h="589" extrusionOk="0">
                  <a:moveTo>
                    <a:pt x="3248" y="0"/>
                  </a:moveTo>
                  <a:lnTo>
                    <a:pt x="1" y="43"/>
                  </a:lnTo>
                  <a:cubicBezTo>
                    <a:pt x="522" y="400"/>
                    <a:pt x="1129" y="589"/>
                    <a:pt x="1708" y="589"/>
                  </a:cubicBezTo>
                  <a:cubicBezTo>
                    <a:pt x="2287" y="589"/>
                    <a:pt x="2839" y="400"/>
                    <a:pt x="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7"/>
            <p:cNvSpPr/>
            <p:nvPr/>
          </p:nvSpPr>
          <p:spPr>
            <a:xfrm>
              <a:off x="1010500" y="5439113"/>
              <a:ext cx="53800" cy="19825"/>
            </a:xfrm>
            <a:custGeom>
              <a:avLst/>
              <a:gdLst/>
              <a:ahLst/>
              <a:cxnLst/>
              <a:rect l="l" t="t" r="r" b="b"/>
              <a:pathLst>
                <a:path w="2152" h="793" extrusionOk="0">
                  <a:moveTo>
                    <a:pt x="1007" y="0"/>
                  </a:moveTo>
                  <a:cubicBezTo>
                    <a:pt x="917" y="0"/>
                    <a:pt x="831" y="10"/>
                    <a:pt x="746" y="26"/>
                  </a:cubicBezTo>
                  <a:cubicBezTo>
                    <a:pt x="682" y="47"/>
                    <a:pt x="629" y="68"/>
                    <a:pt x="575" y="90"/>
                  </a:cubicBezTo>
                  <a:cubicBezTo>
                    <a:pt x="522" y="121"/>
                    <a:pt x="469" y="143"/>
                    <a:pt x="416" y="185"/>
                  </a:cubicBezTo>
                  <a:cubicBezTo>
                    <a:pt x="320" y="249"/>
                    <a:pt x="235" y="324"/>
                    <a:pt x="171" y="409"/>
                  </a:cubicBezTo>
                  <a:cubicBezTo>
                    <a:pt x="96" y="505"/>
                    <a:pt x="43" y="601"/>
                    <a:pt x="0" y="697"/>
                  </a:cubicBezTo>
                  <a:cubicBezTo>
                    <a:pt x="107" y="654"/>
                    <a:pt x="192" y="590"/>
                    <a:pt x="277" y="547"/>
                  </a:cubicBezTo>
                  <a:cubicBezTo>
                    <a:pt x="362" y="505"/>
                    <a:pt x="458" y="462"/>
                    <a:pt x="543" y="430"/>
                  </a:cubicBezTo>
                  <a:cubicBezTo>
                    <a:pt x="686" y="377"/>
                    <a:pt x="836" y="353"/>
                    <a:pt x="981" y="353"/>
                  </a:cubicBezTo>
                  <a:cubicBezTo>
                    <a:pt x="1010" y="353"/>
                    <a:pt x="1037" y="354"/>
                    <a:pt x="1065" y="356"/>
                  </a:cubicBezTo>
                  <a:cubicBezTo>
                    <a:pt x="1257" y="377"/>
                    <a:pt x="1438" y="430"/>
                    <a:pt x="1598" y="505"/>
                  </a:cubicBezTo>
                  <a:cubicBezTo>
                    <a:pt x="1789" y="590"/>
                    <a:pt x="1981" y="686"/>
                    <a:pt x="2151" y="792"/>
                  </a:cubicBezTo>
                  <a:cubicBezTo>
                    <a:pt x="2066" y="579"/>
                    <a:pt x="1928" y="398"/>
                    <a:pt x="1747" y="271"/>
                  </a:cubicBezTo>
                  <a:cubicBezTo>
                    <a:pt x="1566" y="121"/>
                    <a:pt x="1342" y="26"/>
                    <a:pt x="1108" y="4"/>
                  </a:cubicBezTo>
                  <a:cubicBezTo>
                    <a:pt x="1074" y="1"/>
                    <a:pt x="1040" y="0"/>
                    <a:pt x="1007"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7"/>
            <p:cNvSpPr/>
            <p:nvPr/>
          </p:nvSpPr>
          <p:spPr>
            <a:xfrm>
              <a:off x="903475" y="5439113"/>
              <a:ext cx="53800" cy="19825"/>
            </a:xfrm>
            <a:custGeom>
              <a:avLst/>
              <a:gdLst/>
              <a:ahLst/>
              <a:cxnLst/>
              <a:rect l="l" t="t" r="r" b="b"/>
              <a:pathLst>
                <a:path w="2152" h="793" extrusionOk="0">
                  <a:moveTo>
                    <a:pt x="1003" y="0"/>
                  </a:moveTo>
                  <a:cubicBezTo>
                    <a:pt x="917" y="0"/>
                    <a:pt x="829" y="10"/>
                    <a:pt x="735" y="26"/>
                  </a:cubicBezTo>
                  <a:cubicBezTo>
                    <a:pt x="682" y="47"/>
                    <a:pt x="629" y="68"/>
                    <a:pt x="565" y="90"/>
                  </a:cubicBezTo>
                  <a:cubicBezTo>
                    <a:pt x="512" y="121"/>
                    <a:pt x="469" y="143"/>
                    <a:pt x="416" y="185"/>
                  </a:cubicBezTo>
                  <a:cubicBezTo>
                    <a:pt x="320" y="249"/>
                    <a:pt x="235" y="324"/>
                    <a:pt x="160" y="409"/>
                  </a:cubicBezTo>
                  <a:cubicBezTo>
                    <a:pt x="96" y="505"/>
                    <a:pt x="43" y="601"/>
                    <a:pt x="0" y="697"/>
                  </a:cubicBezTo>
                  <a:cubicBezTo>
                    <a:pt x="96" y="654"/>
                    <a:pt x="181" y="590"/>
                    <a:pt x="277" y="547"/>
                  </a:cubicBezTo>
                  <a:cubicBezTo>
                    <a:pt x="363" y="505"/>
                    <a:pt x="448" y="462"/>
                    <a:pt x="544" y="430"/>
                  </a:cubicBezTo>
                  <a:cubicBezTo>
                    <a:pt x="686" y="377"/>
                    <a:pt x="836" y="353"/>
                    <a:pt x="982" y="353"/>
                  </a:cubicBezTo>
                  <a:cubicBezTo>
                    <a:pt x="1010" y="353"/>
                    <a:pt x="1038" y="354"/>
                    <a:pt x="1065" y="356"/>
                  </a:cubicBezTo>
                  <a:cubicBezTo>
                    <a:pt x="1257" y="377"/>
                    <a:pt x="1427" y="430"/>
                    <a:pt x="1598" y="505"/>
                  </a:cubicBezTo>
                  <a:cubicBezTo>
                    <a:pt x="1779" y="579"/>
                    <a:pt x="1960" y="675"/>
                    <a:pt x="2152" y="792"/>
                  </a:cubicBezTo>
                  <a:cubicBezTo>
                    <a:pt x="2066" y="579"/>
                    <a:pt x="1928" y="398"/>
                    <a:pt x="1747" y="271"/>
                  </a:cubicBezTo>
                  <a:cubicBezTo>
                    <a:pt x="1566" y="121"/>
                    <a:pt x="1342" y="26"/>
                    <a:pt x="1097" y="4"/>
                  </a:cubicBezTo>
                  <a:cubicBezTo>
                    <a:pt x="1066" y="1"/>
                    <a:pt x="1035" y="0"/>
                    <a:pt x="1003"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7"/>
            <p:cNvSpPr/>
            <p:nvPr/>
          </p:nvSpPr>
          <p:spPr>
            <a:xfrm>
              <a:off x="918375" y="5477538"/>
              <a:ext cx="35700" cy="22400"/>
            </a:xfrm>
            <a:custGeom>
              <a:avLst/>
              <a:gdLst/>
              <a:ahLst/>
              <a:cxnLst/>
              <a:rect l="l" t="t" r="r" b="b"/>
              <a:pathLst>
                <a:path w="1428" h="896" extrusionOk="0">
                  <a:moveTo>
                    <a:pt x="704" y="1"/>
                  </a:moveTo>
                  <a:cubicBezTo>
                    <a:pt x="586" y="1"/>
                    <a:pt x="480" y="11"/>
                    <a:pt x="373" y="54"/>
                  </a:cubicBezTo>
                  <a:cubicBezTo>
                    <a:pt x="278" y="107"/>
                    <a:pt x="192" y="182"/>
                    <a:pt x="129" y="288"/>
                  </a:cubicBezTo>
                  <a:cubicBezTo>
                    <a:pt x="22" y="469"/>
                    <a:pt x="1" y="682"/>
                    <a:pt x="43" y="885"/>
                  </a:cubicBezTo>
                  <a:cubicBezTo>
                    <a:pt x="65" y="693"/>
                    <a:pt x="129" y="512"/>
                    <a:pt x="235" y="352"/>
                  </a:cubicBezTo>
                  <a:cubicBezTo>
                    <a:pt x="288" y="288"/>
                    <a:pt x="352" y="235"/>
                    <a:pt x="437" y="203"/>
                  </a:cubicBezTo>
                  <a:cubicBezTo>
                    <a:pt x="523" y="171"/>
                    <a:pt x="608" y="160"/>
                    <a:pt x="704" y="160"/>
                  </a:cubicBezTo>
                  <a:cubicBezTo>
                    <a:pt x="885" y="160"/>
                    <a:pt x="1055" y="235"/>
                    <a:pt x="1172" y="373"/>
                  </a:cubicBezTo>
                  <a:cubicBezTo>
                    <a:pt x="1289" y="523"/>
                    <a:pt x="1374" y="704"/>
                    <a:pt x="1417" y="895"/>
                  </a:cubicBezTo>
                  <a:cubicBezTo>
                    <a:pt x="1428" y="682"/>
                    <a:pt x="1374" y="469"/>
                    <a:pt x="1257" y="299"/>
                  </a:cubicBezTo>
                  <a:cubicBezTo>
                    <a:pt x="1130" y="107"/>
                    <a:pt x="927" y="1"/>
                    <a:pt x="704"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7"/>
            <p:cNvSpPr/>
            <p:nvPr/>
          </p:nvSpPr>
          <p:spPr>
            <a:xfrm>
              <a:off x="1014750" y="5475938"/>
              <a:ext cx="35700" cy="22400"/>
            </a:xfrm>
            <a:custGeom>
              <a:avLst/>
              <a:gdLst/>
              <a:ahLst/>
              <a:cxnLst/>
              <a:rect l="l" t="t" r="r" b="b"/>
              <a:pathLst>
                <a:path w="1428" h="896" extrusionOk="0">
                  <a:moveTo>
                    <a:pt x="703" y="1"/>
                  </a:moveTo>
                  <a:cubicBezTo>
                    <a:pt x="586" y="1"/>
                    <a:pt x="480" y="22"/>
                    <a:pt x="373" y="65"/>
                  </a:cubicBezTo>
                  <a:cubicBezTo>
                    <a:pt x="278" y="107"/>
                    <a:pt x="192" y="193"/>
                    <a:pt x="128" y="288"/>
                  </a:cubicBezTo>
                  <a:cubicBezTo>
                    <a:pt x="33" y="469"/>
                    <a:pt x="1" y="682"/>
                    <a:pt x="43" y="885"/>
                  </a:cubicBezTo>
                  <a:cubicBezTo>
                    <a:pt x="65" y="693"/>
                    <a:pt x="128" y="512"/>
                    <a:pt x="235" y="352"/>
                  </a:cubicBezTo>
                  <a:cubicBezTo>
                    <a:pt x="288" y="288"/>
                    <a:pt x="352" y="235"/>
                    <a:pt x="437" y="203"/>
                  </a:cubicBezTo>
                  <a:cubicBezTo>
                    <a:pt x="522" y="171"/>
                    <a:pt x="608" y="161"/>
                    <a:pt x="693" y="161"/>
                  </a:cubicBezTo>
                  <a:cubicBezTo>
                    <a:pt x="874" y="161"/>
                    <a:pt x="1044" y="235"/>
                    <a:pt x="1161" y="374"/>
                  </a:cubicBezTo>
                  <a:cubicBezTo>
                    <a:pt x="1279" y="533"/>
                    <a:pt x="1364" y="704"/>
                    <a:pt x="1417" y="895"/>
                  </a:cubicBezTo>
                  <a:cubicBezTo>
                    <a:pt x="1428" y="682"/>
                    <a:pt x="1374" y="469"/>
                    <a:pt x="1257" y="299"/>
                  </a:cubicBezTo>
                  <a:cubicBezTo>
                    <a:pt x="1129" y="118"/>
                    <a:pt x="927" y="1"/>
                    <a:pt x="703"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7"/>
            <p:cNvSpPr/>
            <p:nvPr/>
          </p:nvSpPr>
          <p:spPr>
            <a:xfrm>
              <a:off x="810300" y="5351363"/>
              <a:ext cx="59400" cy="134725"/>
            </a:xfrm>
            <a:custGeom>
              <a:avLst/>
              <a:gdLst/>
              <a:ahLst/>
              <a:cxnLst/>
              <a:rect l="l" t="t" r="r" b="b"/>
              <a:pathLst>
                <a:path w="2376" h="5389" extrusionOk="0">
                  <a:moveTo>
                    <a:pt x="2375" y="0"/>
                  </a:moveTo>
                  <a:cubicBezTo>
                    <a:pt x="2194" y="85"/>
                    <a:pt x="2034" y="203"/>
                    <a:pt x="1875" y="330"/>
                  </a:cubicBezTo>
                  <a:lnTo>
                    <a:pt x="1821" y="384"/>
                  </a:lnTo>
                  <a:lnTo>
                    <a:pt x="1811" y="394"/>
                  </a:lnTo>
                  <a:lnTo>
                    <a:pt x="1789" y="416"/>
                  </a:lnTo>
                  <a:lnTo>
                    <a:pt x="1779" y="426"/>
                  </a:lnTo>
                  <a:lnTo>
                    <a:pt x="1757" y="448"/>
                  </a:lnTo>
                  <a:lnTo>
                    <a:pt x="1704" y="511"/>
                  </a:lnTo>
                  <a:lnTo>
                    <a:pt x="1651" y="586"/>
                  </a:lnTo>
                  <a:cubicBezTo>
                    <a:pt x="1619" y="639"/>
                    <a:pt x="1598" y="692"/>
                    <a:pt x="1576" y="746"/>
                  </a:cubicBezTo>
                  <a:cubicBezTo>
                    <a:pt x="1544" y="788"/>
                    <a:pt x="1523" y="842"/>
                    <a:pt x="1502" y="895"/>
                  </a:cubicBezTo>
                  <a:cubicBezTo>
                    <a:pt x="1438" y="1097"/>
                    <a:pt x="1385" y="1299"/>
                    <a:pt x="1353" y="1512"/>
                  </a:cubicBezTo>
                  <a:cubicBezTo>
                    <a:pt x="1321" y="1715"/>
                    <a:pt x="1300" y="1917"/>
                    <a:pt x="1300" y="2109"/>
                  </a:cubicBezTo>
                  <a:lnTo>
                    <a:pt x="1300" y="2258"/>
                  </a:lnTo>
                  <a:lnTo>
                    <a:pt x="1300" y="2300"/>
                  </a:lnTo>
                  <a:cubicBezTo>
                    <a:pt x="1300" y="2311"/>
                    <a:pt x="1300" y="2332"/>
                    <a:pt x="1300" y="2343"/>
                  </a:cubicBezTo>
                  <a:lnTo>
                    <a:pt x="1310" y="2418"/>
                  </a:lnTo>
                  <a:cubicBezTo>
                    <a:pt x="1321" y="2503"/>
                    <a:pt x="1331" y="2599"/>
                    <a:pt x="1342" y="2694"/>
                  </a:cubicBezTo>
                  <a:cubicBezTo>
                    <a:pt x="1363" y="3035"/>
                    <a:pt x="1342" y="3387"/>
                    <a:pt x="1204" y="3653"/>
                  </a:cubicBezTo>
                  <a:cubicBezTo>
                    <a:pt x="1065" y="3908"/>
                    <a:pt x="884" y="4121"/>
                    <a:pt x="661" y="4313"/>
                  </a:cubicBezTo>
                  <a:cubicBezTo>
                    <a:pt x="490" y="4462"/>
                    <a:pt x="352" y="4643"/>
                    <a:pt x="235" y="4845"/>
                  </a:cubicBezTo>
                  <a:cubicBezTo>
                    <a:pt x="181" y="4909"/>
                    <a:pt x="149" y="4984"/>
                    <a:pt x="118" y="5069"/>
                  </a:cubicBezTo>
                  <a:cubicBezTo>
                    <a:pt x="86" y="5122"/>
                    <a:pt x="64" y="5186"/>
                    <a:pt x="54" y="5239"/>
                  </a:cubicBezTo>
                  <a:lnTo>
                    <a:pt x="0" y="5389"/>
                  </a:lnTo>
                  <a:lnTo>
                    <a:pt x="64" y="5250"/>
                  </a:lnTo>
                  <a:cubicBezTo>
                    <a:pt x="118" y="5112"/>
                    <a:pt x="192" y="4984"/>
                    <a:pt x="277" y="4867"/>
                  </a:cubicBezTo>
                  <a:cubicBezTo>
                    <a:pt x="405" y="4686"/>
                    <a:pt x="565" y="4526"/>
                    <a:pt x="735" y="4377"/>
                  </a:cubicBezTo>
                  <a:cubicBezTo>
                    <a:pt x="980" y="4207"/>
                    <a:pt x="1182" y="3983"/>
                    <a:pt x="1353" y="3727"/>
                  </a:cubicBezTo>
                  <a:cubicBezTo>
                    <a:pt x="1385" y="3653"/>
                    <a:pt x="1427" y="3568"/>
                    <a:pt x="1459" y="3493"/>
                  </a:cubicBezTo>
                  <a:cubicBezTo>
                    <a:pt x="1470" y="3408"/>
                    <a:pt x="1502" y="3323"/>
                    <a:pt x="1512" y="3227"/>
                  </a:cubicBezTo>
                  <a:cubicBezTo>
                    <a:pt x="1534" y="3131"/>
                    <a:pt x="1544" y="3046"/>
                    <a:pt x="1544" y="2950"/>
                  </a:cubicBezTo>
                  <a:cubicBezTo>
                    <a:pt x="1544" y="2854"/>
                    <a:pt x="1544" y="2758"/>
                    <a:pt x="1544" y="2662"/>
                  </a:cubicBezTo>
                  <a:cubicBezTo>
                    <a:pt x="1544" y="2567"/>
                    <a:pt x="1534" y="2481"/>
                    <a:pt x="1523" y="2386"/>
                  </a:cubicBezTo>
                  <a:lnTo>
                    <a:pt x="1523" y="2322"/>
                  </a:lnTo>
                  <a:cubicBezTo>
                    <a:pt x="1523" y="2311"/>
                    <a:pt x="1523" y="2300"/>
                    <a:pt x="1523" y="2290"/>
                  </a:cubicBezTo>
                  <a:lnTo>
                    <a:pt x="1523" y="2258"/>
                  </a:lnTo>
                  <a:lnTo>
                    <a:pt x="1523" y="2119"/>
                  </a:lnTo>
                  <a:cubicBezTo>
                    <a:pt x="1534" y="1928"/>
                    <a:pt x="1555" y="1736"/>
                    <a:pt x="1587" y="1555"/>
                  </a:cubicBezTo>
                  <a:cubicBezTo>
                    <a:pt x="1619" y="1353"/>
                    <a:pt x="1672" y="1172"/>
                    <a:pt x="1747" y="991"/>
                  </a:cubicBezTo>
                  <a:cubicBezTo>
                    <a:pt x="1768" y="937"/>
                    <a:pt x="1779" y="895"/>
                    <a:pt x="1800" y="852"/>
                  </a:cubicBezTo>
                  <a:cubicBezTo>
                    <a:pt x="1821" y="810"/>
                    <a:pt x="1843" y="767"/>
                    <a:pt x="1875" y="735"/>
                  </a:cubicBezTo>
                  <a:lnTo>
                    <a:pt x="1907" y="682"/>
                  </a:lnTo>
                  <a:lnTo>
                    <a:pt x="1960" y="618"/>
                  </a:lnTo>
                  <a:lnTo>
                    <a:pt x="1981" y="586"/>
                  </a:lnTo>
                  <a:lnTo>
                    <a:pt x="1992" y="575"/>
                  </a:lnTo>
                  <a:lnTo>
                    <a:pt x="2056" y="522"/>
                  </a:lnTo>
                  <a:cubicBezTo>
                    <a:pt x="2151" y="426"/>
                    <a:pt x="2258" y="352"/>
                    <a:pt x="2375" y="288"/>
                  </a:cubicBezTo>
                  <a:lnTo>
                    <a:pt x="2375" y="0"/>
                  </a:ln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7"/>
            <p:cNvSpPr/>
            <p:nvPr/>
          </p:nvSpPr>
          <p:spPr>
            <a:xfrm>
              <a:off x="1025125" y="5346838"/>
              <a:ext cx="78825" cy="171725"/>
            </a:xfrm>
            <a:custGeom>
              <a:avLst/>
              <a:gdLst/>
              <a:ahLst/>
              <a:cxnLst/>
              <a:rect l="l" t="t" r="r" b="b"/>
              <a:pathLst>
                <a:path w="3153" h="6869" extrusionOk="0">
                  <a:moveTo>
                    <a:pt x="661" y="0"/>
                  </a:moveTo>
                  <a:lnTo>
                    <a:pt x="661" y="0"/>
                  </a:lnTo>
                  <a:cubicBezTo>
                    <a:pt x="1" y="2705"/>
                    <a:pt x="2088" y="3812"/>
                    <a:pt x="2088" y="3812"/>
                  </a:cubicBezTo>
                  <a:lnTo>
                    <a:pt x="2397" y="6869"/>
                  </a:lnTo>
                  <a:cubicBezTo>
                    <a:pt x="2621" y="6560"/>
                    <a:pt x="2621" y="5633"/>
                    <a:pt x="2621" y="5633"/>
                  </a:cubicBezTo>
                  <a:cubicBezTo>
                    <a:pt x="2621" y="4121"/>
                    <a:pt x="3153" y="3770"/>
                    <a:pt x="2663" y="1906"/>
                  </a:cubicBezTo>
                  <a:cubicBezTo>
                    <a:pt x="2173" y="43"/>
                    <a:pt x="661" y="0"/>
                    <a:pt x="661" y="0"/>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7"/>
            <p:cNvSpPr/>
            <p:nvPr/>
          </p:nvSpPr>
          <p:spPr>
            <a:xfrm>
              <a:off x="808700" y="5283463"/>
              <a:ext cx="243875" cy="328275"/>
            </a:xfrm>
            <a:custGeom>
              <a:avLst/>
              <a:gdLst/>
              <a:ahLst/>
              <a:cxnLst/>
              <a:rect l="l" t="t" r="r" b="b"/>
              <a:pathLst>
                <a:path w="9755" h="13131" extrusionOk="0">
                  <a:moveTo>
                    <a:pt x="4100" y="8136"/>
                  </a:moveTo>
                  <a:lnTo>
                    <a:pt x="4079" y="8179"/>
                  </a:lnTo>
                  <a:lnTo>
                    <a:pt x="4036" y="8296"/>
                  </a:lnTo>
                  <a:cubicBezTo>
                    <a:pt x="3962" y="8435"/>
                    <a:pt x="3877" y="8573"/>
                    <a:pt x="3770" y="8680"/>
                  </a:cubicBezTo>
                  <a:cubicBezTo>
                    <a:pt x="3653" y="8807"/>
                    <a:pt x="3525" y="8914"/>
                    <a:pt x="3397" y="9084"/>
                  </a:cubicBezTo>
                  <a:cubicBezTo>
                    <a:pt x="3365" y="9127"/>
                    <a:pt x="3334" y="9169"/>
                    <a:pt x="3312" y="9212"/>
                  </a:cubicBezTo>
                  <a:cubicBezTo>
                    <a:pt x="3280" y="9265"/>
                    <a:pt x="3259" y="9318"/>
                    <a:pt x="3248" y="9361"/>
                  </a:cubicBezTo>
                  <a:lnTo>
                    <a:pt x="3227" y="9446"/>
                  </a:lnTo>
                  <a:lnTo>
                    <a:pt x="3216" y="9521"/>
                  </a:lnTo>
                  <a:cubicBezTo>
                    <a:pt x="3216" y="9574"/>
                    <a:pt x="3216" y="9627"/>
                    <a:pt x="3216" y="9681"/>
                  </a:cubicBezTo>
                  <a:lnTo>
                    <a:pt x="3216" y="9744"/>
                  </a:lnTo>
                  <a:cubicBezTo>
                    <a:pt x="2971" y="8711"/>
                    <a:pt x="3653" y="8775"/>
                    <a:pt x="4100" y="8136"/>
                  </a:cubicBezTo>
                  <a:close/>
                  <a:moveTo>
                    <a:pt x="6198" y="1"/>
                  </a:moveTo>
                  <a:cubicBezTo>
                    <a:pt x="6062" y="1"/>
                    <a:pt x="5927" y="12"/>
                    <a:pt x="5793" y="33"/>
                  </a:cubicBezTo>
                  <a:cubicBezTo>
                    <a:pt x="5591" y="65"/>
                    <a:pt x="5399" y="139"/>
                    <a:pt x="5229" y="246"/>
                  </a:cubicBezTo>
                  <a:cubicBezTo>
                    <a:pt x="5048" y="352"/>
                    <a:pt x="4888" y="491"/>
                    <a:pt x="4760" y="650"/>
                  </a:cubicBezTo>
                  <a:cubicBezTo>
                    <a:pt x="4484" y="959"/>
                    <a:pt x="4271" y="1332"/>
                    <a:pt x="4026" y="1651"/>
                  </a:cubicBezTo>
                  <a:cubicBezTo>
                    <a:pt x="3791" y="1982"/>
                    <a:pt x="3472" y="2248"/>
                    <a:pt x="3110" y="2429"/>
                  </a:cubicBezTo>
                  <a:cubicBezTo>
                    <a:pt x="3014" y="2471"/>
                    <a:pt x="2918" y="2514"/>
                    <a:pt x="2822" y="2546"/>
                  </a:cubicBezTo>
                  <a:cubicBezTo>
                    <a:pt x="2716" y="2589"/>
                    <a:pt x="2620" y="2620"/>
                    <a:pt x="2514" y="2684"/>
                  </a:cubicBezTo>
                  <a:cubicBezTo>
                    <a:pt x="2311" y="2780"/>
                    <a:pt x="2120" y="2908"/>
                    <a:pt x="1949" y="3057"/>
                  </a:cubicBezTo>
                  <a:lnTo>
                    <a:pt x="1896" y="3110"/>
                  </a:lnTo>
                  <a:lnTo>
                    <a:pt x="1875" y="3121"/>
                  </a:lnTo>
                  <a:lnTo>
                    <a:pt x="1864" y="3132"/>
                  </a:lnTo>
                  <a:lnTo>
                    <a:pt x="1853" y="3142"/>
                  </a:lnTo>
                  <a:lnTo>
                    <a:pt x="1832" y="3174"/>
                  </a:lnTo>
                  <a:lnTo>
                    <a:pt x="1779" y="3227"/>
                  </a:lnTo>
                  <a:lnTo>
                    <a:pt x="1726" y="3302"/>
                  </a:lnTo>
                  <a:cubicBezTo>
                    <a:pt x="1694" y="3355"/>
                    <a:pt x="1672" y="3408"/>
                    <a:pt x="1651" y="3462"/>
                  </a:cubicBezTo>
                  <a:cubicBezTo>
                    <a:pt x="1619" y="3515"/>
                    <a:pt x="1598" y="3558"/>
                    <a:pt x="1576" y="3611"/>
                  </a:cubicBezTo>
                  <a:cubicBezTo>
                    <a:pt x="1513" y="3813"/>
                    <a:pt x="1459" y="4015"/>
                    <a:pt x="1427" y="4228"/>
                  </a:cubicBezTo>
                  <a:cubicBezTo>
                    <a:pt x="1395" y="4431"/>
                    <a:pt x="1374" y="4633"/>
                    <a:pt x="1374" y="4835"/>
                  </a:cubicBezTo>
                  <a:lnTo>
                    <a:pt x="1374" y="4974"/>
                  </a:lnTo>
                  <a:lnTo>
                    <a:pt x="1374" y="5016"/>
                  </a:lnTo>
                  <a:cubicBezTo>
                    <a:pt x="1374" y="5027"/>
                    <a:pt x="1374" y="5048"/>
                    <a:pt x="1374" y="5059"/>
                  </a:cubicBezTo>
                  <a:lnTo>
                    <a:pt x="1385" y="5134"/>
                  </a:lnTo>
                  <a:cubicBezTo>
                    <a:pt x="1395" y="5229"/>
                    <a:pt x="1406" y="5315"/>
                    <a:pt x="1417" y="5410"/>
                  </a:cubicBezTo>
                  <a:cubicBezTo>
                    <a:pt x="1438" y="5762"/>
                    <a:pt x="1417" y="6103"/>
                    <a:pt x="1278" y="6379"/>
                  </a:cubicBezTo>
                  <a:cubicBezTo>
                    <a:pt x="1140" y="6624"/>
                    <a:pt x="959" y="6837"/>
                    <a:pt x="735" y="7029"/>
                  </a:cubicBezTo>
                  <a:cubicBezTo>
                    <a:pt x="565" y="7178"/>
                    <a:pt x="426" y="7359"/>
                    <a:pt x="309" y="7561"/>
                  </a:cubicBezTo>
                  <a:cubicBezTo>
                    <a:pt x="256" y="7625"/>
                    <a:pt x="224" y="7711"/>
                    <a:pt x="192" y="7785"/>
                  </a:cubicBezTo>
                  <a:cubicBezTo>
                    <a:pt x="160" y="7838"/>
                    <a:pt x="139" y="7902"/>
                    <a:pt x="128" y="7955"/>
                  </a:cubicBezTo>
                  <a:lnTo>
                    <a:pt x="75" y="8105"/>
                  </a:lnTo>
                  <a:lnTo>
                    <a:pt x="139" y="7966"/>
                  </a:lnTo>
                  <a:cubicBezTo>
                    <a:pt x="192" y="7828"/>
                    <a:pt x="267" y="7700"/>
                    <a:pt x="352" y="7583"/>
                  </a:cubicBezTo>
                  <a:cubicBezTo>
                    <a:pt x="480" y="7402"/>
                    <a:pt x="629" y="7242"/>
                    <a:pt x="799" y="7104"/>
                  </a:cubicBezTo>
                  <a:cubicBezTo>
                    <a:pt x="1044" y="6923"/>
                    <a:pt x="1257" y="6699"/>
                    <a:pt x="1417" y="6443"/>
                  </a:cubicBezTo>
                  <a:cubicBezTo>
                    <a:pt x="1459" y="6369"/>
                    <a:pt x="1491" y="6294"/>
                    <a:pt x="1523" y="6209"/>
                  </a:cubicBezTo>
                  <a:cubicBezTo>
                    <a:pt x="1545" y="6124"/>
                    <a:pt x="1566" y="6039"/>
                    <a:pt x="1587" y="5943"/>
                  </a:cubicBezTo>
                  <a:cubicBezTo>
                    <a:pt x="1598" y="5847"/>
                    <a:pt x="1608" y="5762"/>
                    <a:pt x="1608" y="5666"/>
                  </a:cubicBezTo>
                  <a:cubicBezTo>
                    <a:pt x="1619" y="5581"/>
                    <a:pt x="1608" y="5485"/>
                    <a:pt x="1608" y="5389"/>
                  </a:cubicBezTo>
                  <a:cubicBezTo>
                    <a:pt x="1608" y="5293"/>
                    <a:pt x="1598" y="5197"/>
                    <a:pt x="1587" y="5112"/>
                  </a:cubicBezTo>
                  <a:lnTo>
                    <a:pt x="1587" y="5038"/>
                  </a:lnTo>
                  <a:cubicBezTo>
                    <a:pt x="1587" y="5027"/>
                    <a:pt x="1587" y="5016"/>
                    <a:pt x="1587" y="5006"/>
                  </a:cubicBezTo>
                  <a:lnTo>
                    <a:pt x="1587" y="4974"/>
                  </a:lnTo>
                  <a:lnTo>
                    <a:pt x="1587" y="4846"/>
                  </a:lnTo>
                  <a:cubicBezTo>
                    <a:pt x="1598" y="4654"/>
                    <a:pt x="1619" y="4463"/>
                    <a:pt x="1651" y="4271"/>
                  </a:cubicBezTo>
                  <a:cubicBezTo>
                    <a:pt x="1683" y="4079"/>
                    <a:pt x="1736" y="3888"/>
                    <a:pt x="1811" y="3707"/>
                  </a:cubicBezTo>
                  <a:cubicBezTo>
                    <a:pt x="1832" y="3653"/>
                    <a:pt x="1843" y="3611"/>
                    <a:pt x="1864" y="3568"/>
                  </a:cubicBezTo>
                  <a:cubicBezTo>
                    <a:pt x="1885" y="3526"/>
                    <a:pt x="1907" y="3483"/>
                    <a:pt x="1939" y="3451"/>
                  </a:cubicBezTo>
                  <a:lnTo>
                    <a:pt x="1971" y="3398"/>
                  </a:lnTo>
                  <a:lnTo>
                    <a:pt x="2024" y="3334"/>
                  </a:lnTo>
                  <a:lnTo>
                    <a:pt x="2045" y="3302"/>
                  </a:lnTo>
                  <a:lnTo>
                    <a:pt x="2056" y="3291"/>
                  </a:lnTo>
                  <a:lnTo>
                    <a:pt x="2120" y="3238"/>
                  </a:lnTo>
                  <a:cubicBezTo>
                    <a:pt x="2237" y="3132"/>
                    <a:pt x="2354" y="3046"/>
                    <a:pt x="2492" y="2983"/>
                  </a:cubicBezTo>
                  <a:lnTo>
                    <a:pt x="2492" y="2983"/>
                  </a:lnTo>
                  <a:cubicBezTo>
                    <a:pt x="2428" y="3014"/>
                    <a:pt x="2375" y="3057"/>
                    <a:pt x="2322" y="3100"/>
                  </a:cubicBezTo>
                  <a:lnTo>
                    <a:pt x="2237" y="3164"/>
                  </a:lnTo>
                  <a:lnTo>
                    <a:pt x="2205" y="3195"/>
                  </a:lnTo>
                  <a:cubicBezTo>
                    <a:pt x="2173" y="3227"/>
                    <a:pt x="2130" y="3259"/>
                    <a:pt x="2098" y="3302"/>
                  </a:cubicBezTo>
                  <a:cubicBezTo>
                    <a:pt x="1619" y="3813"/>
                    <a:pt x="1672" y="5112"/>
                    <a:pt x="1683" y="5155"/>
                  </a:cubicBezTo>
                  <a:cubicBezTo>
                    <a:pt x="2034" y="7189"/>
                    <a:pt x="799" y="6795"/>
                    <a:pt x="394" y="8254"/>
                  </a:cubicBezTo>
                  <a:cubicBezTo>
                    <a:pt x="0" y="9723"/>
                    <a:pt x="1971" y="10671"/>
                    <a:pt x="1502" y="11182"/>
                  </a:cubicBezTo>
                  <a:cubicBezTo>
                    <a:pt x="1258" y="11452"/>
                    <a:pt x="1048" y="11550"/>
                    <a:pt x="871" y="11550"/>
                  </a:cubicBezTo>
                  <a:cubicBezTo>
                    <a:pt x="406" y="11550"/>
                    <a:pt x="171" y="10873"/>
                    <a:pt x="171" y="10873"/>
                  </a:cubicBezTo>
                  <a:lnTo>
                    <a:pt x="171" y="10873"/>
                  </a:lnTo>
                  <a:cubicBezTo>
                    <a:pt x="10" y="11589"/>
                    <a:pt x="716" y="12619"/>
                    <a:pt x="1614" y="12619"/>
                  </a:cubicBezTo>
                  <a:cubicBezTo>
                    <a:pt x="1665" y="12619"/>
                    <a:pt x="1716" y="12616"/>
                    <a:pt x="1768" y="12609"/>
                  </a:cubicBezTo>
                  <a:cubicBezTo>
                    <a:pt x="2700" y="12482"/>
                    <a:pt x="3685" y="11765"/>
                    <a:pt x="3360" y="10269"/>
                  </a:cubicBezTo>
                  <a:lnTo>
                    <a:pt x="3360" y="10269"/>
                  </a:lnTo>
                  <a:lnTo>
                    <a:pt x="3451" y="10500"/>
                  </a:lnTo>
                  <a:cubicBezTo>
                    <a:pt x="3483" y="10586"/>
                    <a:pt x="3525" y="10660"/>
                    <a:pt x="3547" y="10735"/>
                  </a:cubicBezTo>
                  <a:lnTo>
                    <a:pt x="3621" y="10980"/>
                  </a:lnTo>
                  <a:lnTo>
                    <a:pt x="3664" y="11225"/>
                  </a:lnTo>
                  <a:cubicBezTo>
                    <a:pt x="3664" y="11299"/>
                    <a:pt x="3685" y="11384"/>
                    <a:pt x="3685" y="11469"/>
                  </a:cubicBezTo>
                  <a:cubicBezTo>
                    <a:pt x="3685" y="11555"/>
                    <a:pt x="3674" y="11629"/>
                    <a:pt x="3664" y="11714"/>
                  </a:cubicBezTo>
                  <a:cubicBezTo>
                    <a:pt x="3653" y="11800"/>
                    <a:pt x="3642" y="11874"/>
                    <a:pt x="3610" y="11959"/>
                  </a:cubicBezTo>
                  <a:cubicBezTo>
                    <a:pt x="3589" y="12034"/>
                    <a:pt x="3557" y="12108"/>
                    <a:pt x="3525" y="12183"/>
                  </a:cubicBezTo>
                  <a:cubicBezTo>
                    <a:pt x="3451" y="12332"/>
                    <a:pt x="3344" y="12470"/>
                    <a:pt x="3227" y="12588"/>
                  </a:cubicBezTo>
                  <a:cubicBezTo>
                    <a:pt x="3110" y="12715"/>
                    <a:pt x="2971" y="12822"/>
                    <a:pt x="2833" y="12907"/>
                  </a:cubicBezTo>
                  <a:cubicBezTo>
                    <a:pt x="2673" y="13003"/>
                    <a:pt x="2514" y="13077"/>
                    <a:pt x="2354" y="13131"/>
                  </a:cubicBezTo>
                  <a:cubicBezTo>
                    <a:pt x="2524" y="13099"/>
                    <a:pt x="2695" y="13045"/>
                    <a:pt x="2865" y="12971"/>
                  </a:cubicBezTo>
                  <a:cubicBezTo>
                    <a:pt x="3025" y="12896"/>
                    <a:pt x="3184" y="12801"/>
                    <a:pt x="3323" y="12683"/>
                  </a:cubicBezTo>
                  <a:cubicBezTo>
                    <a:pt x="3461" y="12566"/>
                    <a:pt x="3578" y="12428"/>
                    <a:pt x="3685" y="12268"/>
                  </a:cubicBezTo>
                  <a:cubicBezTo>
                    <a:pt x="3728" y="12194"/>
                    <a:pt x="3770" y="12108"/>
                    <a:pt x="3802" y="12023"/>
                  </a:cubicBezTo>
                  <a:cubicBezTo>
                    <a:pt x="3845" y="11938"/>
                    <a:pt x="3866" y="11842"/>
                    <a:pt x="3887" y="11757"/>
                  </a:cubicBezTo>
                  <a:cubicBezTo>
                    <a:pt x="3909" y="11661"/>
                    <a:pt x="3919" y="11576"/>
                    <a:pt x="3930" y="11480"/>
                  </a:cubicBezTo>
                  <a:cubicBezTo>
                    <a:pt x="3941" y="11384"/>
                    <a:pt x="3930" y="11288"/>
                    <a:pt x="3930" y="11193"/>
                  </a:cubicBezTo>
                  <a:cubicBezTo>
                    <a:pt x="3930" y="11107"/>
                    <a:pt x="3909" y="11012"/>
                    <a:pt x="3898" y="10916"/>
                  </a:cubicBezTo>
                  <a:cubicBezTo>
                    <a:pt x="3887" y="10831"/>
                    <a:pt x="3855" y="10745"/>
                    <a:pt x="3834" y="10650"/>
                  </a:cubicBezTo>
                  <a:cubicBezTo>
                    <a:pt x="3802" y="10564"/>
                    <a:pt x="3770" y="10479"/>
                    <a:pt x="3738" y="10383"/>
                  </a:cubicBezTo>
                  <a:lnTo>
                    <a:pt x="3653" y="10138"/>
                  </a:lnTo>
                  <a:cubicBezTo>
                    <a:pt x="3642" y="10106"/>
                    <a:pt x="3621" y="10064"/>
                    <a:pt x="3610" y="10021"/>
                  </a:cubicBezTo>
                  <a:lnTo>
                    <a:pt x="3578" y="9904"/>
                  </a:lnTo>
                  <a:cubicBezTo>
                    <a:pt x="3568" y="9830"/>
                    <a:pt x="3557" y="9755"/>
                    <a:pt x="3557" y="9681"/>
                  </a:cubicBezTo>
                  <a:cubicBezTo>
                    <a:pt x="3547" y="9542"/>
                    <a:pt x="3600" y="9414"/>
                    <a:pt x="3685" y="9308"/>
                  </a:cubicBezTo>
                  <a:cubicBezTo>
                    <a:pt x="3770" y="9191"/>
                    <a:pt x="3909" y="9074"/>
                    <a:pt x="4047" y="8935"/>
                  </a:cubicBezTo>
                  <a:cubicBezTo>
                    <a:pt x="4111" y="8871"/>
                    <a:pt x="4175" y="8797"/>
                    <a:pt x="4228" y="8722"/>
                  </a:cubicBezTo>
                  <a:cubicBezTo>
                    <a:pt x="4281" y="8637"/>
                    <a:pt x="4335" y="8552"/>
                    <a:pt x="4377" y="8467"/>
                  </a:cubicBezTo>
                  <a:lnTo>
                    <a:pt x="4441" y="8339"/>
                  </a:lnTo>
                  <a:lnTo>
                    <a:pt x="4494" y="8200"/>
                  </a:lnTo>
                  <a:cubicBezTo>
                    <a:pt x="4505" y="8158"/>
                    <a:pt x="4526" y="8105"/>
                    <a:pt x="4537" y="8062"/>
                  </a:cubicBezTo>
                  <a:lnTo>
                    <a:pt x="4558" y="7923"/>
                  </a:lnTo>
                  <a:lnTo>
                    <a:pt x="4579" y="7774"/>
                  </a:lnTo>
                  <a:lnTo>
                    <a:pt x="4590" y="7636"/>
                  </a:lnTo>
                  <a:lnTo>
                    <a:pt x="4611" y="7370"/>
                  </a:lnTo>
                  <a:lnTo>
                    <a:pt x="4622" y="7104"/>
                  </a:lnTo>
                  <a:cubicBezTo>
                    <a:pt x="4622" y="7018"/>
                    <a:pt x="4633" y="6933"/>
                    <a:pt x="4643" y="6848"/>
                  </a:cubicBezTo>
                  <a:cubicBezTo>
                    <a:pt x="4665" y="6688"/>
                    <a:pt x="4697" y="6518"/>
                    <a:pt x="4729" y="6358"/>
                  </a:cubicBezTo>
                  <a:cubicBezTo>
                    <a:pt x="4750" y="6284"/>
                    <a:pt x="4771" y="6198"/>
                    <a:pt x="4803" y="6124"/>
                  </a:cubicBezTo>
                  <a:lnTo>
                    <a:pt x="4878" y="5900"/>
                  </a:lnTo>
                  <a:lnTo>
                    <a:pt x="4963" y="5783"/>
                  </a:lnTo>
                  <a:lnTo>
                    <a:pt x="5059" y="5677"/>
                  </a:lnTo>
                  <a:cubicBezTo>
                    <a:pt x="5101" y="5645"/>
                    <a:pt x="5133" y="5602"/>
                    <a:pt x="5176" y="5570"/>
                  </a:cubicBezTo>
                  <a:cubicBezTo>
                    <a:pt x="5208" y="5538"/>
                    <a:pt x="5250" y="5517"/>
                    <a:pt x="5304" y="5496"/>
                  </a:cubicBezTo>
                  <a:cubicBezTo>
                    <a:pt x="5346" y="5464"/>
                    <a:pt x="5389" y="5442"/>
                    <a:pt x="5431" y="5432"/>
                  </a:cubicBezTo>
                  <a:lnTo>
                    <a:pt x="5580" y="5378"/>
                  </a:lnTo>
                  <a:lnTo>
                    <a:pt x="5740" y="5347"/>
                  </a:lnTo>
                  <a:cubicBezTo>
                    <a:pt x="5793" y="5336"/>
                    <a:pt x="5847" y="5336"/>
                    <a:pt x="5900" y="5325"/>
                  </a:cubicBezTo>
                  <a:lnTo>
                    <a:pt x="6251" y="5293"/>
                  </a:lnTo>
                  <a:lnTo>
                    <a:pt x="6432" y="5272"/>
                  </a:lnTo>
                  <a:cubicBezTo>
                    <a:pt x="6486" y="5261"/>
                    <a:pt x="6549" y="5240"/>
                    <a:pt x="6613" y="5229"/>
                  </a:cubicBezTo>
                  <a:cubicBezTo>
                    <a:pt x="6731" y="5208"/>
                    <a:pt x="6848" y="5176"/>
                    <a:pt x="6975" y="5144"/>
                  </a:cubicBezTo>
                  <a:lnTo>
                    <a:pt x="7316" y="5016"/>
                  </a:lnTo>
                  <a:lnTo>
                    <a:pt x="7359" y="4995"/>
                  </a:lnTo>
                  <a:cubicBezTo>
                    <a:pt x="8381" y="4803"/>
                    <a:pt x="9201" y="4058"/>
                    <a:pt x="9489" y="3068"/>
                  </a:cubicBezTo>
                  <a:cubicBezTo>
                    <a:pt x="9755" y="1992"/>
                    <a:pt x="8615" y="171"/>
                    <a:pt x="6603" y="33"/>
                  </a:cubicBezTo>
                  <a:cubicBezTo>
                    <a:pt x="6470" y="12"/>
                    <a:pt x="6334" y="1"/>
                    <a:pt x="6198"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7"/>
            <p:cNvSpPr/>
            <p:nvPr/>
          </p:nvSpPr>
          <p:spPr>
            <a:xfrm>
              <a:off x="808700" y="5358538"/>
              <a:ext cx="115300" cy="252950"/>
            </a:xfrm>
            <a:custGeom>
              <a:avLst/>
              <a:gdLst/>
              <a:ahLst/>
              <a:cxnLst/>
              <a:rect l="l" t="t" r="r" b="b"/>
              <a:pathLst>
                <a:path w="4612" h="10118" extrusionOk="0">
                  <a:moveTo>
                    <a:pt x="4100" y="5133"/>
                  </a:moveTo>
                  <a:lnTo>
                    <a:pt x="4090" y="5197"/>
                  </a:lnTo>
                  <a:lnTo>
                    <a:pt x="4036" y="5304"/>
                  </a:lnTo>
                  <a:cubicBezTo>
                    <a:pt x="3972" y="5442"/>
                    <a:pt x="3877" y="5570"/>
                    <a:pt x="3770" y="5687"/>
                  </a:cubicBezTo>
                  <a:cubicBezTo>
                    <a:pt x="3664" y="5804"/>
                    <a:pt x="3525" y="5921"/>
                    <a:pt x="3408" y="6081"/>
                  </a:cubicBezTo>
                  <a:cubicBezTo>
                    <a:pt x="3365" y="6124"/>
                    <a:pt x="3344" y="6166"/>
                    <a:pt x="3323" y="6220"/>
                  </a:cubicBezTo>
                  <a:cubicBezTo>
                    <a:pt x="3291" y="6262"/>
                    <a:pt x="3270" y="6315"/>
                    <a:pt x="3259" y="6369"/>
                  </a:cubicBezTo>
                  <a:lnTo>
                    <a:pt x="3227" y="6443"/>
                  </a:lnTo>
                  <a:lnTo>
                    <a:pt x="3227" y="6528"/>
                  </a:lnTo>
                  <a:cubicBezTo>
                    <a:pt x="3216" y="6582"/>
                    <a:pt x="3216" y="6635"/>
                    <a:pt x="3227" y="6688"/>
                  </a:cubicBezTo>
                  <a:lnTo>
                    <a:pt x="3227" y="6752"/>
                  </a:lnTo>
                  <a:cubicBezTo>
                    <a:pt x="2982" y="5719"/>
                    <a:pt x="3653" y="5783"/>
                    <a:pt x="4100" y="5133"/>
                  </a:cubicBezTo>
                  <a:close/>
                  <a:moveTo>
                    <a:pt x="2450" y="1"/>
                  </a:moveTo>
                  <a:cubicBezTo>
                    <a:pt x="2407" y="33"/>
                    <a:pt x="2365" y="65"/>
                    <a:pt x="2322" y="97"/>
                  </a:cubicBezTo>
                  <a:lnTo>
                    <a:pt x="2247" y="161"/>
                  </a:lnTo>
                  <a:lnTo>
                    <a:pt x="2215" y="182"/>
                  </a:lnTo>
                  <a:cubicBezTo>
                    <a:pt x="2173" y="214"/>
                    <a:pt x="2141" y="256"/>
                    <a:pt x="2109" y="288"/>
                  </a:cubicBezTo>
                  <a:cubicBezTo>
                    <a:pt x="1630" y="799"/>
                    <a:pt x="1683" y="2109"/>
                    <a:pt x="1694" y="2141"/>
                  </a:cubicBezTo>
                  <a:cubicBezTo>
                    <a:pt x="2045" y="4186"/>
                    <a:pt x="799" y="3781"/>
                    <a:pt x="405" y="5251"/>
                  </a:cubicBezTo>
                  <a:cubicBezTo>
                    <a:pt x="0" y="6709"/>
                    <a:pt x="1981" y="7657"/>
                    <a:pt x="1513" y="8179"/>
                  </a:cubicBezTo>
                  <a:cubicBezTo>
                    <a:pt x="1271" y="8444"/>
                    <a:pt x="1062" y="8540"/>
                    <a:pt x="886" y="8540"/>
                  </a:cubicBezTo>
                  <a:cubicBezTo>
                    <a:pt x="418" y="8540"/>
                    <a:pt x="182" y="7860"/>
                    <a:pt x="182" y="7860"/>
                  </a:cubicBezTo>
                  <a:lnTo>
                    <a:pt x="182" y="7860"/>
                  </a:lnTo>
                  <a:cubicBezTo>
                    <a:pt x="10" y="8575"/>
                    <a:pt x="716" y="9605"/>
                    <a:pt x="1623" y="9605"/>
                  </a:cubicBezTo>
                  <a:cubicBezTo>
                    <a:pt x="1674" y="9605"/>
                    <a:pt x="1726" y="9602"/>
                    <a:pt x="1779" y="9595"/>
                  </a:cubicBezTo>
                  <a:cubicBezTo>
                    <a:pt x="2705" y="9467"/>
                    <a:pt x="3706" y="8743"/>
                    <a:pt x="3355" y="7242"/>
                  </a:cubicBezTo>
                  <a:lnTo>
                    <a:pt x="3355" y="7242"/>
                  </a:lnTo>
                  <a:lnTo>
                    <a:pt x="3461" y="7497"/>
                  </a:lnTo>
                  <a:cubicBezTo>
                    <a:pt x="3493" y="7572"/>
                    <a:pt x="3525" y="7647"/>
                    <a:pt x="3557" y="7732"/>
                  </a:cubicBezTo>
                  <a:lnTo>
                    <a:pt x="3632" y="7966"/>
                  </a:lnTo>
                  <a:lnTo>
                    <a:pt x="3674" y="8211"/>
                  </a:lnTo>
                  <a:cubicBezTo>
                    <a:pt x="3674" y="8296"/>
                    <a:pt x="3696" y="8381"/>
                    <a:pt x="3696" y="8456"/>
                  </a:cubicBezTo>
                  <a:cubicBezTo>
                    <a:pt x="3696" y="8541"/>
                    <a:pt x="3685" y="8626"/>
                    <a:pt x="3674" y="8701"/>
                  </a:cubicBezTo>
                  <a:cubicBezTo>
                    <a:pt x="3664" y="8786"/>
                    <a:pt x="3642" y="8871"/>
                    <a:pt x="3621" y="8946"/>
                  </a:cubicBezTo>
                  <a:cubicBezTo>
                    <a:pt x="3600" y="9020"/>
                    <a:pt x="3568" y="9105"/>
                    <a:pt x="3525" y="9180"/>
                  </a:cubicBezTo>
                  <a:cubicBezTo>
                    <a:pt x="3451" y="9329"/>
                    <a:pt x="3355" y="9467"/>
                    <a:pt x="3238" y="9585"/>
                  </a:cubicBezTo>
                  <a:cubicBezTo>
                    <a:pt x="3121" y="9702"/>
                    <a:pt x="2982" y="9808"/>
                    <a:pt x="2833" y="9904"/>
                  </a:cubicBezTo>
                  <a:cubicBezTo>
                    <a:pt x="2684" y="9989"/>
                    <a:pt x="2524" y="10064"/>
                    <a:pt x="2365" y="10117"/>
                  </a:cubicBezTo>
                  <a:cubicBezTo>
                    <a:pt x="2535" y="10085"/>
                    <a:pt x="2705" y="10032"/>
                    <a:pt x="2865" y="9968"/>
                  </a:cubicBezTo>
                  <a:cubicBezTo>
                    <a:pt x="3035" y="9893"/>
                    <a:pt x="3184" y="9798"/>
                    <a:pt x="3323" y="9680"/>
                  </a:cubicBezTo>
                  <a:cubicBezTo>
                    <a:pt x="3472" y="9563"/>
                    <a:pt x="3589" y="9414"/>
                    <a:pt x="3685" y="9265"/>
                  </a:cubicBezTo>
                  <a:cubicBezTo>
                    <a:pt x="3738" y="9180"/>
                    <a:pt x="3781" y="9095"/>
                    <a:pt x="3813" y="9010"/>
                  </a:cubicBezTo>
                  <a:cubicBezTo>
                    <a:pt x="3845" y="8924"/>
                    <a:pt x="3877" y="8839"/>
                    <a:pt x="3898" y="8743"/>
                  </a:cubicBezTo>
                  <a:cubicBezTo>
                    <a:pt x="3919" y="8658"/>
                    <a:pt x="3930" y="8562"/>
                    <a:pt x="3941" y="8466"/>
                  </a:cubicBezTo>
                  <a:cubicBezTo>
                    <a:pt x="3941" y="8371"/>
                    <a:pt x="3941" y="8275"/>
                    <a:pt x="3941" y="8190"/>
                  </a:cubicBezTo>
                  <a:cubicBezTo>
                    <a:pt x="3941" y="8094"/>
                    <a:pt x="3919" y="7998"/>
                    <a:pt x="3898" y="7913"/>
                  </a:cubicBezTo>
                  <a:cubicBezTo>
                    <a:pt x="3887" y="7817"/>
                    <a:pt x="3855" y="7732"/>
                    <a:pt x="3834" y="7647"/>
                  </a:cubicBezTo>
                  <a:cubicBezTo>
                    <a:pt x="3813" y="7561"/>
                    <a:pt x="3781" y="7466"/>
                    <a:pt x="3749" y="7380"/>
                  </a:cubicBezTo>
                  <a:lnTo>
                    <a:pt x="3664" y="7135"/>
                  </a:lnTo>
                  <a:cubicBezTo>
                    <a:pt x="3642" y="7093"/>
                    <a:pt x="3632" y="7050"/>
                    <a:pt x="3610" y="7008"/>
                  </a:cubicBezTo>
                  <a:lnTo>
                    <a:pt x="3589" y="6890"/>
                  </a:lnTo>
                  <a:cubicBezTo>
                    <a:pt x="3568" y="6827"/>
                    <a:pt x="3557" y="6752"/>
                    <a:pt x="3557" y="6667"/>
                  </a:cubicBezTo>
                  <a:cubicBezTo>
                    <a:pt x="3557" y="6539"/>
                    <a:pt x="3600" y="6401"/>
                    <a:pt x="3696" y="6294"/>
                  </a:cubicBezTo>
                  <a:cubicBezTo>
                    <a:pt x="3781" y="6177"/>
                    <a:pt x="3919" y="6071"/>
                    <a:pt x="4047" y="5932"/>
                  </a:cubicBezTo>
                  <a:cubicBezTo>
                    <a:pt x="4111" y="5858"/>
                    <a:pt x="4175" y="5794"/>
                    <a:pt x="4239" y="5708"/>
                  </a:cubicBezTo>
                  <a:cubicBezTo>
                    <a:pt x="4292" y="5634"/>
                    <a:pt x="4345" y="5549"/>
                    <a:pt x="4388" y="5453"/>
                  </a:cubicBezTo>
                  <a:lnTo>
                    <a:pt x="4452" y="5325"/>
                  </a:lnTo>
                  <a:lnTo>
                    <a:pt x="4494" y="5187"/>
                  </a:lnTo>
                  <a:cubicBezTo>
                    <a:pt x="4505" y="5144"/>
                    <a:pt x="4526" y="5102"/>
                    <a:pt x="4537" y="5048"/>
                  </a:cubicBezTo>
                  <a:lnTo>
                    <a:pt x="4569" y="4910"/>
                  </a:lnTo>
                  <a:lnTo>
                    <a:pt x="4590" y="4771"/>
                  </a:lnTo>
                  <a:lnTo>
                    <a:pt x="4601" y="4633"/>
                  </a:lnTo>
                  <a:lnTo>
                    <a:pt x="4611" y="4367"/>
                  </a:lnTo>
                  <a:cubicBezTo>
                    <a:pt x="4249" y="4058"/>
                    <a:pt x="3909" y="3707"/>
                    <a:pt x="3610" y="3334"/>
                  </a:cubicBezTo>
                  <a:cubicBezTo>
                    <a:pt x="2865" y="2386"/>
                    <a:pt x="2450" y="1215"/>
                    <a:pt x="2450" y="1"/>
                  </a:cubicBezTo>
                  <a:close/>
                </a:path>
              </a:pathLst>
            </a:custGeom>
            <a:solidFill>
              <a:srgbClr val="14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2308</Words>
  <Application>Microsoft Office PowerPoint</Application>
  <PresentationFormat>On-screen Show (16:9)</PresentationFormat>
  <Paragraphs>299</Paragraphs>
  <Slides>42</Slides>
  <Notes>42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Roboto</vt:lpstr>
      <vt:lpstr>Arial</vt:lpstr>
      <vt:lpstr>Oswald Medium</vt:lpstr>
      <vt:lpstr>PT Sans Narrow</vt:lpstr>
      <vt:lpstr>Times New Roman</vt:lpstr>
      <vt:lpstr>Merriweather</vt:lpstr>
      <vt:lpstr>Proxima Nova</vt:lpstr>
      <vt:lpstr>Open Sans</vt:lpstr>
      <vt:lpstr>Calibri</vt:lpstr>
      <vt:lpstr>Simple Light</vt:lpstr>
      <vt:lpstr>Office Theme</vt:lpstr>
      <vt:lpstr>DE-PBS Cadre Meeting</vt:lpstr>
      <vt:lpstr>PowerPoint Presentation</vt:lpstr>
      <vt:lpstr>PowerPoint Presentation</vt:lpstr>
      <vt:lpstr>DE-PBS Cadre Purpose &amp; Today’s Agenda</vt:lpstr>
      <vt:lpstr>2022-2023  DE-PBS Equity Committee Members</vt:lpstr>
      <vt:lpstr>Equity Mission Statement</vt:lpstr>
      <vt:lpstr>Ongoing Project-Based Reflection &amp; Efforts</vt:lpstr>
      <vt:lpstr>Ongoing Project-Based Reflection &amp; Efforts</vt:lpstr>
      <vt:lpstr>LEA-Based Reflection &amp; Efforts </vt:lpstr>
      <vt:lpstr>Resources for Starting  &amp; Updating Your LEA  Equity Efforts </vt:lpstr>
      <vt:lpstr>Intro to ISLA: Inclusive Skill-building  Learning Approach</vt:lpstr>
      <vt:lpstr>         ISLA</vt:lpstr>
      <vt:lpstr>         ISLA</vt:lpstr>
      <vt:lpstr>Hexagon Tool Connections:</vt:lpstr>
      <vt:lpstr>Discussion:   Do we want to  explore and/or  take any next steps?    Possible options: Dig deeper during Networking or Cadre? Explore on your own? Other ideas? </vt:lpstr>
      <vt:lpstr>Professional Learning &amp; Coaching Resources - Part 1</vt:lpstr>
      <vt:lpstr>October Cadre Meeting - Reminder </vt:lpstr>
      <vt:lpstr>Tier 3 Networking</vt:lpstr>
      <vt:lpstr>Tier 3 Networking - Session 1 Key Topics</vt:lpstr>
      <vt:lpstr>MTSS-SEB Coaches Networking - 11/17/2022</vt:lpstr>
      <vt:lpstr>Tier 2 Networking Series</vt:lpstr>
      <vt:lpstr>Tier 2 Networking - Session 1 Highlights</vt:lpstr>
      <vt:lpstr>Professional Learning &amp; Coaching - Part 2</vt:lpstr>
      <vt:lpstr>MTSS-SEB Coaches Networking - 1/19/2023 </vt:lpstr>
      <vt:lpstr>See you at the Secondary Schools Networking Session!</vt:lpstr>
      <vt:lpstr>PowerPoint Presentation</vt:lpstr>
      <vt:lpstr>Universal SEB Screening - 2/14/2023 </vt:lpstr>
      <vt:lpstr>Tier 1 MTSS/PBS Team Training - Early March 2023   </vt:lpstr>
      <vt:lpstr>Tier 3 Practices Workshop - Early May 2023 </vt:lpstr>
      <vt:lpstr>Northeast PBIS Leadership Forum  </vt:lpstr>
      <vt:lpstr>Data</vt:lpstr>
      <vt:lpstr>Discipline Data Reporting Tool (DDRT)</vt:lpstr>
      <vt:lpstr>LEA MTSS Survey   </vt:lpstr>
      <vt:lpstr>PowerPoint Presentation</vt:lpstr>
      <vt:lpstr>SSSIP Grant Opportunity - Cohort 2 Call for proposals</vt:lpstr>
      <vt:lpstr>SSSIP Grant purposes include one or more of the following…</vt:lpstr>
      <vt:lpstr>Reminders</vt:lpstr>
      <vt:lpstr>Coaching Activities Calendar </vt:lpstr>
      <vt:lpstr>Coaching Activities Calendar </vt:lpstr>
      <vt:lpstr>2023 Whole Child CoP Opportunity</vt:lpstr>
      <vt:lpstr>PowerPoint Presentation</vt:lpstr>
      <vt:lpstr>Thank you for coming!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DE-PBS Cadre Meeting</dc:title>
  <dc:creator>Hearn, Sarah</dc:creator>
  <cp:lastModifiedBy>Hearn, Sarah</cp:lastModifiedBy>
  <cp:revision>3</cp:revision>
  <dcterms:modified xsi:type="dcterms:W3CDTF">2022-12-15T19:27:14Z</dcterms:modified>
</cp:coreProperties>
</file>