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 id="2147483686" r:id="rId3"/>
  </p:sldMasterIdLst>
  <p:notesMasterIdLst>
    <p:notesMasterId r:id="rId3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Lst>
  <p:sldSz cx="12192000" cy="6858000"/>
  <p:notesSz cx="6858000" cy="9144000"/>
  <p:embeddedFontLst>
    <p:embeddedFont>
      <p:font typeface="Calibri" panose="020F0502020204030204" pitchFamily="34" charset="0"/>
      <p:regular r:id="rId38"/>
      <p:bold r:id="rId39"/>
      <p:italic r:id="rId40"/>
      <p:boldItalic r:id="rId41"/>
    </p:embeddedFont>
    <p:embeddedFont>
      <p:font typeface="Roboto"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582BF1-FFE3-4356-A4FF-57569EB3A320}">
  <a:tblStyle styleId="{FE582BF1-FFE3-4356-A4FF-57569EB3A32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a:tcStyle>
        <a:tcBdr/>
        <a:fill>
          <a:solidFill>
            <a:srgbClr val="FFE2CD"/>
          </a:solidFill>
        </a:fill>
      </a:tcStyle>
    </a:band1H>
    <a:band2H>
      <a:tcTxStyle/>
      <a:tcStyle>
        <a:tcBdr/>
      </a:tcStyle>
    </a:band2H>
    <a:band1V>
      <a:tcTxStyle/>
      <a:tcStyle>
        <a:tcBdr/>
        <a:fill>
          <a:solidFill>
            <a:srgbClr val="FFE2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FC0C97B4-2649-47A2-86F6-A8308BBB7C7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0544"/>
  </p:normalViewPr>
  <p:slideViewPr>
    <p:cSldViewPr snapToGrid="0">
      <p:cViewPr varScale="1">
        <p:scale>
          <a:sx n="75" d="100"/>
          <a:sy n="75" d="100"/>
        </p:scale>
        <p:origin x="250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2.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fbb4705acd_3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1fbb4705acd_3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1fbb4705acd_3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fbb4705acd_3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1fbb4705acd_3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1fbb4705acd_3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fbb4705acd_3_1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1fbb4705acd_3_1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fbb4705acd_3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fbb4705acd_3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1fbb4705acd_3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d8422205e2_0_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d8422205e2_0_2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1d8422205e2_0_2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d8422205e2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1d8422205e2_0_2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1d8422205e2_0_2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fb71abb4fd_1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g1fb71abb4fd_1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g1fb71abb4fd_1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d8422205e2_0_2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d8422205e2_0_2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g1d8422205e2_0_2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fbb4705acd_3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fbb4705acd_3_2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g1fbb4705acd_3_2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fbb4705acd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fbb4705acd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g1fbb4705acd_1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e071af2d05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e071af2d05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1e071af2d05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fbb4705acd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fbb4705acd_1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g1fbb4705acd_1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fbb4705acd_1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1fbb4705acd_1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1fbb4705acd_1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d8422205e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g1d8422205e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1d8422205e2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fe8aa0b476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fe8aa0b476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g1fe8aa0b476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e071af2d05_0_3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e071af2d05_0_3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g1e071af2d05_0_3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fb71abb4fd_1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fb71abb4fd_1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g1fb71abb4fd_1_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fbb4705acd_3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fbb4705acd_3_2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g1fbb4705acd_3_2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fb71abb4fd_1_2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fb71abb4fd_1_2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g1fb71abb4fd_1_2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fbb4705acd_3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fbb4705acd_3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g1fbb4705acd_3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1d8422205e2_0_2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1d8422205e2_0_2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g1d8422205e2_0_2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e071af2d05_0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1e071af2d05_0_2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1e071af2d05_0_2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fbb4705ac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1fbb4705ac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g1fbb4705ac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fe8aa0b476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fe8aa0b476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g1fe8aa0b476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fe8aa0b476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fe8aa0b476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g1fe8aa0b476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fc83022b0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fc83022b0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g1fc83022b0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fb71abb4fd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1fb71abb4fd_1_125:notes"/>
          <p:cNvSpPr txBox="1">
            <a:spLocks noGrp="1"/>
          </p:cNvSpPr>
          <p:nvPr>
            <p:ph type="body" idx="1"/>
          </p:nvPr>
        </p:nvSpPr>
        <p:spPr>
          <a:xfrm>
            <a:off x="685800" y="4343400"/>
            <a:ext cx="5486400" cy="4114800"/>
          </a:xfrm>
          <a:prstGeom prst="rect">
            <a:avLst/>
          </a:prstGeom>
          <a:noFill/>
          <a:ln>
            <a:noFill/>
          </a:ln>
        </p:spPr>
        <p:txBody>
          <a:bodyPr spcFirstLastPara="1" wrap="square" lIns="91300" tIns="91300" rIns="91300" bIns="91300" anchor="t" anchorCtr="0">
            <a:noAutofit/>
          </a:bodyPr>
          <a:lstStyle/>
          <a:p>
            <a:pPr marL="0" lvl="0" indent="0" algn="l" rtl="0">
              <a:spcBef>
                <a:spcPts val="0"/>
              </a:spcBef>
              <a:spcAft>
                <a:spcPts val="0"/>
              </a:spcAft>
              <a:buNone/>
            </a:pPr>
            <a:endParaRPr/>
          </a:p>
        </p:txBody>
      </p:sp>
      <p:sp>
        <p:nvSpPr>
          <p:cNvPr id="249" name="Google Shape;249;g1fb71abb4fd_1_125:notes"/>
          <p:cNvSpPr txBox="1">
            <a:spLocks noGrp="1"/>
          </p:cNvSpPr>
          <p:nvPr>
            <p:ph type="sldNum" idx="12"/>
          </p:nvPr>
        </p:nvSpPr>
        <p:spPr>
          <a:xfrm>
            <a:off x="0" y="0"/>
            <a:ext cx="2934900" cy="2950800"/>
          </a:xfrm>
          <a:prstGeom prst="rect">
            <a:avLst/>
          </a:prstGeom>
          <a:noFill/>
          <a:ln>
            <a:noFill/>
          </a:ln>
        </p:spPr>
        <p:txBody>
          <a:bodyPr spcFirstLastPara="1" wrap="square" lIns="89600" tIns="44800" rIns="89600" bIns="448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fbb4705acd_3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fbb4705acd_3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1fbb4705acd_3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fbb4705acd_3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fbb4705acd_3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1fbb4705acd_3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e071af2d05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e071af2d05_0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e071af2d05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e071af2d05_0_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e071af2d05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e071af2d05_0_1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15600" y="740800"/>
            <a:ext cx="3744000" cy="1007700"/>
          </a:xfrm>
          <a:prstGeom prst="rect">
            <a:avLst/>
          </a:prstGeom>
        </p:spPr>
        <p:txBody>
          <a:bodyPr spcFirstLastPara="1" wrap="square" lIns="91425" tIns="45700" rIns="91425" bIns="457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86" name="Google Shape;86;p13"/>
          <p:cNvSpPr txBox="1">
            <a:spLocks noGrp="1"/>
          </p:cNvSpPr>
          <p:nvPr>
            <p:ph type="body" idx="1"/>
          </p:nvPr>
        </p:nvSpPr>
        <p:spPr>
          <a:xfrm>
            <a:off x="415600" y="1852800"/>
            <a:ext cx="3744000" cy="4239300"/>
          </a:xfrm>
          <a:prstGeom prst="rect">
            <a:avLst/>
          </a:prstGeom>
        </p:spPr>
        <p:txBody>
          <a:bodyPr spcFirstLastPara="1" wrap="square" lIns="91425" tIns="45700" rIns="91425" bIns="45700" anchor="t" anchorCtr="0">
            <a:normAutofit/>
          </a:bodyPr>
          <a:lstStyle>
            <a:lvl1pPr marL="457200" lvl="0" indent="-330200" rtl="0">
              <a:spcBef>
                <a:spcPts val="1000"/>
              </a:spcBef>
              <a:spcAft>
                <a:spcPts val="0"/>
              </a:spcAft>
              <a:buSzPts val="1600"/>
              <a:buChar char="•"/>
              <a:defRPr sz="1600"/>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endParaRPr/>
          </a:p>
        </p:txBody>
      </p:sp>
      <p:sp>
        <p:nvSpPr>
          <p:cNvPr id="87" name="Google Shape;87;p1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94" name="Google Shape;94;p15"/>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95" name="Google Shape;95;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8" name="Google Shape;98;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1" name="Google Shape;101;p17"/>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102" name="Google Shape;102;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05" name="Google Shape;105;p18"/>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6" name="Google Shape;106;p18"/>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7" name="Google Shape;107;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10" name="Google Shape;110;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13" name="Google Shape;113;p20"/>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14" name="Google Shape;114;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17" name="Google Shape;117;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8"/>
        <p:cNvGrpSpPr/>
        <p:nvPr/>
      </p:nvGrpSpPr>
      <p:grpSpPr>
        <a:xfrm>
          <a:off x="0" y="0"/>
          <a:ext cx="0" cy="0"/>
          <a:chOff x="0" y="0"/>
          <a:chExt cx="0" cy="0"/>
        </a:xfrm>
      </p:grpSpPr>
      <p:sp>
        <p:nvSpPr>
          <p:cNvPr id="119" name="Google Shape;119;p22"/>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0" name="Google Shape;120;p22"/>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21" name="Google Shape;121;p22"/>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2" name="Google Shape;122;p22"/>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123" name="Google Shape;123;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4"/>
        <p:cNvGrpSpPr/>
        <p:nvPr/>
      </p:nvGrpSpPr>
      <p:grpSpPr>
        <a:xfrm>
          <a:off x="0" y="0"/>
          <a:ext cx="0" cy="0"/>
          <a:chOff x="0" y="0"/>
          <a:chExt cx="0" cy="0"/>
        </a:xfrm>
      </p:grpSpPr>
      <p:sp>
        <p:nvSpPr>
          <p:cNvPr id="125" name="Google Shape;125;p23"/>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126" name="Google Shape;126;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7"/>
        <p:cNvGrpSpPr/>
        <p:nvPr/>
      </p:nvGrpSpPr>
      <p:grpSpPr>
        <a:xfrm>
          <a:off x="0" y="0"/>
          <a:ext cx="0" cy="0"/>
          <a:chOff x="0" y="0"/>
          <a:chExt cx="0" cy="0"/>
        </a:xfrm>
      </p:grpSpPr>
      <p:sp>
        <p:nvSpPr>
          <p:cNvPr id="128" name="Google Shape;128;p24"/>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29" name="Google Shape;129;p24"/>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130" name="Google Shape;130;p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5" name="Google Shape;135;p2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36" name="Google Shape;136;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sz="1500"/>
            </a:lvl1pPr>
            <a:lvl2pPr lvl="1" algn="l" rtl="0">
              <a:lnSpc>
                <a:spcPct val="100000"/>
              </a:lnSpc>
              <a:spcBef>
                <a:spcPts val="0"/>
              </a:spcBef>
              <a:spcAft>
                <a:spcPts val="0"/>
              </a:spcAft>
              <a:buSzPts val="1500"/>
              <a:buNone/>
              <a:defRPr sz="1500"/>
            </a:lvl2pPr>
            <a:lvl3pPr lvl="2" algn="l" rtl="0">
              <a:lnSpc>
                <a:spcPct val="100000"/>
              </a:lnSpc>
              <a:spcBef>
                <a:spcPts val="0"/>
              </a:spcBef>
              <a:spcAft>
                <a:spcPts val="0"/>
              </a:spcAft>
              <a:buSzPts val="1500"/>
              <a:buNone/>
              <a:defRPr sz="1500"/>
            </a:lvl3pPr>
            <a:lvl4pPr lvl="3" algn="l" rtl="0">
              <a:lnSpc>
                <a:spcPct val="100000"/>
              </a:lnSpc>
              <a:spcBef>
                <a:spcPts val="0"/>
              </a:spcBef>
              <a:spcAft>
                <a:spcPts val="0"/>
              </a:spcAft>
              <a:buSzPts val="1500"/>
              <a:buNone/>
              <a:defRPr sz="1500"/>
            </a:lvl4pPr>
            <a:lvl5pPr lvl="4" algn="l" rtl="0">
              <a:lnSpc>
                <a:spcPct val="100000"/>
              </a:lnSpc>
              <a:spcBef>
                <a:spcPts val="0"/>
              </a:spcBef>
              <a:spcAft>
                <a:spcPts val="0"/>
              </a:spcAft>
              <a:buSzPts val="1500"/>
              <a:buNone/>
              <a:defRPr sz="1500"/>
            </a:lvl5pPr>
            <a:lvl6pPr lvl="5" algn="l" rtl="0">
              <a:lnSpc>
                <a:spcPct val="100000"/>
              </a:lnSpc>
              <a:spcBef>
                <a:spcPts val="0"/>
              </a:spcBef>
              <a:spcAft>
                <a:spcPts val="0"/>
              </a:spcAft>
              <a:buSzPts val="1500"/>
              <a:buNone/>
              <a:defRPr sz="1500"/>
            </a:lvl6pPr>
            <a:lvl7pPr lvl="6" algn="l" rtl="0">
              <a:lnSpc>
                <a:spcPct val="100000"/>
              </a:lnSpc>
              <a:spcBef>
                <a:spcPts val="0"/>
              </a:spcBef>
              <a:spcAft>
                <a:spcPts val="0"/>
              </a:spcAft>
              <a:buSzPts val="1500"/>
              <a:buNone/>
              <a:defRPr sz="1500"/>
            </a:lvl7pPr>
            <a:lvl8pPr lvl="7" algn="l" rtl="0">
              <a:lnSpc>
                <a:spcPct val="100000"/>
              </a:lnSpc>
              <a:spcBef>
                <a:spcPts val="0"/>
              </a:spcBef>
              <a:spcAft>
                <a:spcPts val="0"/>
              </a:spcAft>
              <a:buSzPts val="1500"/>
              <a:buNone/>
              <a:defRPr sz="1500"/>
            </a:lvl8pPr>
            <a:lvl9pPr lvl="8" algn="l" rtl="0">
              <a:lnSpc>
                <a:spcPct val="100000"/>
              </a:lnSpc>
              <a:spcBef>
                <a:spcPts val="0"/>
              </a:spcBef>
              <a:spcAft>
                <a:spcPts val="0"/>
              </a:spcAft>
              <a:buSzPts val="1500"/>
              <a:buNone/>
              <a:defRPr sz="1500"/>
            </a:lvl9pPr>
          </a:lstStyle>
          <a:p>
            <a:endParaRPr/>
          </a:p>
        </p:txBody>
      </p:sp>
      <p:sp>
        <p:nvSpPr>
          <p:cNvPr id="137" name="Google Shape;137;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sz="1500"/>
            </a:lvl1pPr>
            <a:lvl2pPr lvl="1" algn="l" rtl="0">
              <a:lnSpc>
                <a:spcPct val="100000"/>
              </a:lnSpc>
              <a:spcBef>
                <a:spcPts val="0"/>
              </a:spcBef>
              <a:spcAft>
                <a:spcPts val="0"/>
              </a:spcAft>
              <a:buSzPts val="1500"/>
              <a:buNone/>
              <a:defRPr sz="1500"/>
            </a:lvl2pPr>
            <a:lvl3pPr lvl="2" algn="l" rtl="0">
              <a:lnSpc>
                <a:spcPct val="100000"/>
              </a:lnSpc>
              <a:spcBef>
                <a:spcPts val="0"/>
              </a:spcBef>
              <a:spcAft>
                <a:spcPts val="0"/>
              </a:spcAft>
              <a:buSzPts val="1500"/>
              <a:buNone/>
              <a:defRPr sz="1500"/>
            </a:lvl3pPr>
            <a:lvl4pPr lvl="3" algn="l" rtl="0">
              <a:lnSpc>
                <a:spcPct val="100000"/>
              </a:lnSpc>
              <a:spcBef>
                <a:spcPts val="0"/>
              </a:spcBef>
              <a:spcAft>
                <a:spcPts val="0"/>
              </a:spcAft>
              <a:buSzPts val="1500"/>
              <a:buNone/>
              <a:defRPr sz="1500"/>
            </a:lvl4pPr>
            <a:lvl5pPr lvl="4" algn="l" rtl="0">
              <a:lnSpc>
                <a:spcPct val="100000"/>
              </a:lnSpc>
              <a:spcBef>
                <a:spcPts val="0"/>
              </a:spcBef>
              <a:spcAft>
                <a:spcPts val="0"/>
              </a:spcAft>
              <a:buSzPts val="1500"/>
              <a:buNone/>
              <a:defRPr sz="1500"/>
            </a:lvl5pPr>
            <a:lvl6pPr lvl="5" algn="l" rtl="0">
              <a:lnSpc>
                <a:spcPct val="100000"/>
              </a:lnSpc>
              <a:spcBef>
                <a:spcPts val="0"/>
              </a:spcBef>
              <a:spcAft>
                <a:spcPts val="0"/>
              </a:spcAft>
              <a:buSzPts val="1500"/>
              <a:buNone/>
              <a:defRPr sz="1500"/>
            </a:lvl6pPr>
            <a:lvl7pPr lvl="6" algn="l" rtl="0">
              <a:lnSpc>
                <a:spcPct val="100000"/>
              </a:lnSpc>
              <a:spcBef>
                <a:spcPts val="0"/>
              </a:spcBef>
              <a:spcAft>
                <a:spcPts val="0"/>
              </a:spcAft>
              <a:buSzPts val="1500"/>
              <a:buNone/>
              <a:defRPr sz="1500"/>
            </a:lvl7pPr>
            <a:lvl8pPr lvl="7" algn="l" rtl="0">
              <a:lnSpc>
                <a:spcPct val="100000"/>
              </a:lnSpc>
              <a:spcBef>
                <a:spcPts val="0"/>
              </a:spcBef>
              <a:spcAft>
                <a:spcPts val="0"/>
              </a:spcAft>
              <a:buSzPts val="1500"/>
              <a:buNone/>
              <a:defRPr sz="1500"/>
            </a:lvl8pPr>
            <a:lvl9pPr lvl="8" algn="l" rtl="0">
              <a:lnSpc>
                <a:spcPct val="100000"/>
              </a:lnSpc>
              <a:spcBef>
                <a:spcPts val="0"/>
              </a:spcBef>
              <a:spcAft>
                <a:spcPts val="0"/>
              </a:spcAft>
              <a:buSzPts val="1500"/>
              <a:buNone/>
              <a:defRPr sz="1500"/>
            </a:lvl9pPr>
          </a:lstStyle>
          <a:p>
            <a:endParaRPr/>
          </a:p>
        </p:txBody>
      </p:sp>
      <p:sp>
        <p:nvSpPr>
          <p:cNvPr id="138" name="Google Shape;138;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39"/>
        <p:cNvGrpSpPr/>
        <p:nvPr/>
      </p:nvGrpSpPr>
      <p:grpSpPr>
        <a:xfrm>
          <a:off x="0" y="0"/>
          <a:ext cx="0" cy="0"/>
          <a:chOff x="0" y="0"/>
          <a:chExt cx="0" cy="0"/>
        </a:xfrm>
      </p:grpSpPr>
      <p:sp>
        <p:nvSpPr>
          <p:cNvPr id="140" name="Google Shape;140;p27"/>
          <p:cNvSpPr/>
          <p:nvPr/>
        </p:nvSpPr>
        <p:spPr>
          <a:xfrm>
            <a:off x="561433" y="519233"/>
            <a:ext cx="11079300" cy="58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1" name="Google Shape;141;p27"/>
          <p:cNvSpPr txBox="1">
            <a:spLocks noGrp="1"/>
          </p:cNvSpPr>
          <p:nvPr>
            <p:ph type="title"/>
          </p:nvPr>
        </p:nvSpPr>
        <p:spPr>
          <a:xfrm>
            <a:off x="960000" y="593367"/>
            <a:ext cx="78036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42" name="Google Shape;142;p27"/>
          <p:cNvSpPr txBox="1">
            <a:spLocks noGrp="1"/>
          </p:cNvSpPr>
          <p:nvPr>
            <p:ph type="subTitle" idx="1"/>
          </p:nvPr>
        </p:nvSpPr>
        <p:spPr>
          <a:xfrm>
            <a:off x="1619733" y="2597617"/>
            <a:ext cx="3251100" cy="503100"/>
          </a:xfrm>
          <a:prstGeom prst="rect">
            <a:avLst/>
          </a:prstGeom>
        </p:spPr>
        <p:txBody>
          <a:bodyPr spcFirstLastPara="1" wrap="square" lIns="121900" tIns="121900" rIns="121900" bIns="121900" anchor="ctr" anchorCtr="0">
            <a:normAutofit/>
          </a:bodyPr>
          <a:lstStyle>
            <a:lvl1pPr lvl="0" algn="ctr" rtl="0">
              <a:lnSpc>
                <a:spcPct val="100000"/>
              </a:lnSpc>
              <a:spcBef>
                <a:spcPts val="0"/>
              </a:spcBef>
              <a:spcAft>
                <a:spcPts val="0"/>
              </a:spcAft>
              <a:buSzPts val="2400"/>
              <a:buNone/>
              <a:defRPr sz="2700" b="1">
                <a:solidFill>
                  <a:schemeClr val="accen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43" name="Google Shape;143;p27"/>
          <p:cNvSpPr txBox="1">
            <a:spLocks noGrp="1"/>
          </p:cNvSpPr>
          <p:nvPr>
            <p:ph type="subTitle" idx="2"/>
          </p:nvPr>
        </p:nvSpPr>
        <p:spPr>
          <a:xfrm>
            <a:off x="1619733" y="3015983"/>
            <a:ext cx="3251100" cy="1527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900"/>
              <a:buNone/>
              <a:defRPr sz="2100"/>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44" name="Google Shape;144;p27"/>
          <p:cNvSpPr txBox="1">
            <a:spLocks noGrp="1"/>
          </p:cNvSpPr>
          <p:nvPr>
            <p:ph type="subTitle" idx="3"/>
          </p:nvPr>
        </p:nvSpPr>
        <p:spPr>
          <a:xfrm>
            <a:off x="7321067" y="2597617"/>
            <a:ext cx="3251100" cy="503100"/>
          </a:xfrm>
          <a:prstGeom prst="rect">
            <a:avLst/>
          </a:prstGeom>
        </p:spPr>
        <p:txBody>
          <a:bodyPr spcFirstLastPara="1" wrap="square" lIns="121900" tIns="121900" rIns="121900" bIns="121900" anchor="ctr" anchorCtr="0">
            <a:normAutofit/>
          </a:bodyPr>
          <a:lstStyle>
            <a:lvl1pPr lvl="0" algn="ctr" rtl="0">
              <a:lnSpc>
                <a:spcPct val="100000"/>
              </a:lnSpc>
              <a:spcBef>
                <a:spcPts val="0"/>
              </a:spcBef>
              <a:spcAft>
                <a:spcPts val="0"/>
              </a:spcAft>
              <a:buSzPts val="2400"/>
              <a:buNone/>
              <a:defRPr sz="2700" b="1">
                <a:solidFill>
                  <a:schemeClr val="accen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
        <p:nvSpPr>
          <p:cNvPr id="145" name="Google Shape;145;p27"/>
          <p:cNvSpPr txBox="1">
            <a:spLocks noGrp="1"/>
          </p:cNvSpPr>
          <p:nvPr>
            <p:ph type="subTitle" idx="4"/>
          </p:nvPr>
        </p:nvSpPr>
        <p:spPr>
          <a:xfrm>
            <a:off x="7321067" y="3015983"/>
            <a:ext cx="3251100" cy="1527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900"/>
              <a:buNone/>
              <a:defRPr sz="2100"/>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2"/>
        <p:cNvGrpSpPr/>
        <p:nvPr/>
      </p:nvGrpSpPr>
      <p:grpSpPr>
        <a:xfrm>
          <a:off x="0" y="0"/>
          <a:ext cx="0" cy="0"/>
          <a:chOff x="0" y="0"/>
          <a:chExt cx="0" cy="0"/>
        </a:xfrm>
      </p:grpSpPr>
      <p:sp>
        <p:nvSpPr>
          <p:cNvPr id="153" name="Google Shape;153;p29"/>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2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55" name="Google Shape;155;p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2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8"/>
        <p:cNvGrpSpPr/>
        <p:nvPr/>
      </p:nvGrpSpPr>
      <p:grpSpPr>
        <a:xfrm>
          <a:off x="0" y="0"/>
          <a:ext cx="0" cy="0"/>
          <a:chOff x="0" y="0"/>
          <a:chExt cx="0" cy="0"/>
        </a:xfrm>
      </p:grpSpPr>
      <p:sp>
        <p:nvSpPr>
          <p:cNvPr id="159" name="Google Shape;159;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p3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61" name="Google Shape;161;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2" name="Google Shape;162;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3" name="Google Shape;163;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4"/>
        <p:cNvGrpSpPr/>
        <p:nvPr/>
      </p:nvGrpSpPr>
      <p:grpSpPr>
        <a:xfrm>
          <a:off x="0" y="0"/>
          <a:ext cx="0" cy="0"/>
          <a:chOff x="0" y="0"/>
          <a:chExt cx="0" cy="0"/>
        </a:xfrm>
      </p:grpSpPr>
      <p:sp>
        <p:nvSpPr>
          <p:cNvPr id="165" name="Google Shape;165;p3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6" name="Google Shape;166;p3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67" name="Google Shape;167;p3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8" name="Google Shape;168;p3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9" name="Google Shape;169;p3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0"/>
        <p:cNvGrpSpPr/>
        <p:nvPr/>
      </p:nvGrpSpPr>
      <p:grpSpPr>
        <a:xfrm>
          <a:off x="0" y="0"/>
          <a:ext cx="0" cy="0"/>
          <a:chOff x="0" y="0"/>
          <a:chExt cx="0" cy="0"/>
        </a:xfrm>
      </p:grpSpPr>
      <p:sp>
        <p:nvSpPr>
          <p:cNvPr id="171" name="Google Shape;171;p3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2" name="Google Shape;172;p32"/>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3" name="Google Shape;173;p32"/>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74" name="Google Shape;174;p3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5" name="Google Shape;175;p3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6" name="Google Shape;176;p3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9" name="Google Shape;179;p3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80" name="Google Shape;180;p3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1" name="Google Shape;181;p3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82" name="Google Shape;182;p3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83" name="Google Shape;183;p3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4" name="Google Shape;184;p3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5" name="Google Shape;185;p3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6"/>
        <p:cNvGrpSpPr/>
        <p:nvPr/>
      </p:nvGrpSpPr>
      <p:grpSpPr>
        <a:xfrm>
          <a:off x="0" y="0"/>
          <a:ext cx="0" cy="0"/>
          <a:chOff x="0" y="0"/>
          <a:chExt cx="0" cy="0"/>
        </a:xfrm>
      </p:grpSpPr>
      <p:sp>
        <p:nvSpPr>
          <p:cNvPr id="187" name="Google Shape;187;p3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8" name="Google Shape;188;p3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p3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0" name="Google Shape;190;p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1"/>
        <p:cNvGrpSpPr/>
        <p:nvPr/>
      </p:nvGrpSpPr>
      <p:grpSpPr>
        <a:xfrm>
          <a:off x="0" y="0"/>
          <a:ext cx="0" cy="0"/>
          <a:chOff x="0" y="0"/>
          <a:chExt cx="0" cy="0"/>
        </a:xfrm>
      </p:grpSpPr>
      <p:sp>
        <p:nvSpPr>
          <p:cNvPr id="192" name="Google Shape;192;p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3" name="Google Shape;193;p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4" name="Google Shape;194;p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5"/>
        <p:cNvGrpSpPr/>
        <p:nvPr/>
      </p:nvGrpSpPr>
      <p:grpSpPr>
        <a:xfrm>
          <a:off x="0" y="0"/>
          <a:ext cx="0" cy="0"/>
          <a:chOff x="0" y="0"/>
          <a:chExt cx="0" cy="0"/>
        </a:xfrm>
      </p:grpSpPr>
      <p:sp>
        <p:nvSpPr>
          <p:cNvPr id="196" name="Google Shape;196;p3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3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98" name="Google Shape;198;p3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99" name="Google Shape;199;p3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0" name="Google Shape;200;p3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1" name="Google Shape;201;p3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2"/>
        <p:cNvGrpSpPr/>
        <p:nvPr/>
      </p:nvGrpSpPr>
      <p:grpSpPr>
        <a:xfrm>
          <a:off x="0" y="0"/>
          <a:ext cx="0" cy="0"/>
          <a:chOff x="0" y="0"/>
          <a:chExt cx="0" cy="0"/>
        </a:xfrm>
      </p:grpSpPr>
      <p:sp>
        <p:nvSpPr>
          <p:cNvPr id="203" name="Google Shape;203;p3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4" name="Google Shape;204;p37"/>
          <p:cNvSpPr>
            <a:spLocks noGrp="1"/>
          </p:cNvSpPr>
          <p:nvPr>
            <p:ph type="pic" idx="2"/>
          </p:nvPr>
        </p:nvSpPr>
        <p:spPr>
          <a:xfrm>
            <a:off x="5183188" y="987425"/>
            <a:ext cx="6172200" cy="4873500"/>
          </a:xfrm>
          <a:prstGeom prst="rect">
            <a:avLst/>
          </a:prstGeom>
          <a:noFill/>
          <a:ln>
            <a:noFill/>
          </a:ln>
        </p:spPr>
      </p:sp>
      <p:sp>
        <p:nvSpPr>
          <p:cNvPr id="205" name="Google Shape;205;p3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206" name="Google Shape;206;p3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7" name="Google Shape;207;p3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 name="Google Shape;208;p3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9"/>
        <p:cNvGrpSpPr/>
        <p:nvPr/>
      </p:nvGrpSpPr>
      <p:grpSpPr>
        <a:xfrm>
          <a:off x="0" y="0"/>
          <a:ext cx="0" cy="0"/>
          <a:chOff x="0" y="0"/>
          <a:chExt cx="0" cy="0"/>
        </a:xfrm>
      </p:grpSpPr>
      <p:sp>
        <p:nvSpPr>
          <p:cNvPr id="210" name="Google Shape;210;p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1" name="Google Shape;211;p3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2" name="Google Shape;212;p3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3" name="Google Shape;213;p3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4" name="Google Shape;214;p3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5"/>
        <p:cNvGrpSpPr/>
        <p:nvPr/>
      </p:nvGrpSpPr>
      <p:grpSpPr>
        <a:xfrm>
          <a:off x="0" y="0"/>
          <a:ext cx="0" cy="0"/>
          <a:chOff x="0" y="0"/>
          <a:chExt cx="0" cy="0"/>
        </a:xfrm>
      </p:grpSpPr>
      <p:sp>
        <p:nvSpPr>
          <p:cNvPr id="216" name="Google Shape;216;p39"/>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7" name="Google Shape;217;p39"/>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18" name="Google Shape;218;p3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9" name="Google Shape;219;p3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0" name="Google Shape;220;p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90" name="Google Shape;90;p1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91" name="Google Shape;91;p1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6"/>
        <p:cNvGrpSpPr/>
        <p:nvPr/>
      </p:nvGrpSpPr>
      <p:grpSpPr>
        <a:xfrm>
          <a:off x="0" y="0"/>
          <a:ext cx="0" cy="0"/>
          <a:chOff x="0" y="0"/>
          <a:chExt cx="0" cy="0"/>
        </a:xfrm>
      </p:grpSpPr>
      <p:sp>
        <p:nvSpPr>
          <p:cNvPr id="147" name="Google Shape;147;p2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48" name="Google Shape;148;p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9" name="Google Shape;149;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bis.org/topics/high-school-pbis" TargetMode="External"/><Relationship Id="rId7" Type="http://schemas.openxmlformats.org/officeDocument/2006/relationships/hyperlink" Target="https://bit.ly/3QKmYK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r20.rs6.net/tn.jsp?f=0015RPMwOygUnml_pXio0JeyeM5G3j0Ear_qcuFh4s9BwGr1BVLoPb5W8z62gLQmZl6t0d3xrzHbBJhSajJN0UaS-qAhGHpzeZaHTbUxFLkj-BbycL4NmTWVmAmqMQWocaM3aaH-PzVdBJF6iaKMwpJsH0QAhrnfPrt&amp;c=w4IuFhxp1v1O29dl-lmu3YSwY-QxK2cf1YfeW9n27ecg1OcnBQ-U2Q==&amp;ch=geBi6fax8koL-f-lQJj4Qz42USD4SRc3zYl4bU19Il4pIJYCht7ClA==" TargetMode="External"/><Relationship Id="rId5" Type="http://schemas.openxmlformats.org/officeDocument/2006/relationships/hyperlink" Target="https://www.delawarepbs.org/secondary-forum/" TargetMode="External"/><Relationship Id="rId4" Type="http://schemas.openxmlformats.org/officeDocument/2006/relationships/hyperlink" Target="https://www.pbis.org/video/high-school-implementation-supporting-college-and-career-readiness-through-pbi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hyperlink" Target="https://pg.casel.org/" TargetMode="External"/><Relationship Id="rId13" Type="http://schemas.openxmlformats.org/officeDocument/2006/relationships/hyperlink" Target="https://www.pbis.org/resource/using-outcome-data-in-high-schools" TargetMode="External"/><Relationship Id="rId3" Type="http://schemas.openxmlformats.org/officeDocument/2006/relationships/hyperlink" Target="https://global-uploads.webflow.com/5d3725188825e071f1670246/5dd31565dbc8c81445cd81c3_High%20School%20PBIS%20Implementation-%20Student%20Voice.pdf" TargetMode="External"/><Relationship Id="rId7" Type="http://schemas.openxmlformats.org/officeDocument/2006/relationships/hyperlink" Target="https://global-uploads.webflow.com/5d3725188825e071f1670246/5d72cab0a69a1e7b69d0a0ea_highschoolmonograph2009.pdf" TargetMode="External"/><Relationship Id="rId12" Type="http://schemas.openxmlformats.org/officeDocument/2006/relationships/hyperlink" Target="https://www.pbis.org/announcements/track-positive-reinforcement-with-our-be-ap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researchgate.net/publication/234017695_Innovation_in_Data-Driven_Decision_Making_within_SWPBIS_Systems_Welcome_to_the_Gallery_Walk" TargetMode="External"/><Relationship Id="rId11" Type="http://schemas.openxmlformats.org/officeDocument/2006/relationships/hyperlink" Target="https://www.pbis.org/resource/high-school-acknowledgement-systems" TargetMode="External"/><Relationship Id="rId5" Type="http://schemas.openxmlformats.org/officeDocument/2006/relationships/hyperlink" Target="https://www.delawarepbs.org/personal-matrix-mini-module/" TargetMode="External"/><Relationship Id="rId10" Type="http://schemas.openxmlformats.org/officeDocument/2006/relationships/hyperlink" Target="https://www.dmgroupk12.com/blog/how-to-build-sel-into-secondary-school-schedules" TargetMode="External"/><Relationship Id="rId4" Type="http://schemas.openxmlformats.org/officeDocument/2006/relationships/hyperlink" Target="https://www.delawarepbs.org/wp-content/uploads/2019/06/Tier-1-Expectation-Teaching-Matrix-Secondary-example.docx" TargetMode="External"/><Relationship Id="rId9" Type="http://schemas.openxmlformats.org/officeDocument/2006/relationships/hyperlink" Target="https://engagingschools.org/wp-content/uploads/2017/11/Embedding_SEL_in_HS_Classrooms-rev-10-30-17.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pbis.org/resource/fidelity-of-sw-pbis-in-high-schools-patterns-of-implementation-strengths-and-needs" TargetMode="External"/><Relationship Id="rId7" Type="http://schemas.openxmlformats.org/officeDocument/2006/relationships/hyperlink" Target="https://www.pbis.org/resource/high-school-pbis-implementation-staff-buy-i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pbis.org/resource/advanced-tiers-in-high-school-lessons-learned-from-initial-implementation" TargetMode="External"/><Relationship Id="rId5" Type="http://schemas.openxmlformats.org/officeDocument/2006/relationships/hyperlink" Target="https://www.pbis.org/video/session-b6-pbis-forum-2020-integrating-restorative-practices-into-multi-tiered-systems-of-social-emotional-behavioral-support" TargetMode="External"/><Relationship Id="rId4" Type="http://schemas.openxmlformats.org/officeDocument/2006/relationships/hyperlink" Target="https://www.pbis.org/resource/tf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8" Type="http://schemas.openxmlformats.org/officeDocument/2006/relationships/hyperlink" Target="https://www.jefferson.kyschools.us/sites/default/files/PBIS%20Implementation%20Guide.pdf" TargetMode="External"/><Relationship Id="rId3" Type="http://schemas.openxmlformats.org/officeDocument/2006/relationships/hyperlink" Target="https://www.pbis.org/topics/high-school-pbis" TargetMode="External"/><Relationship Id="rId7" Type="http://schemas.openxmlformats.org/officeDocument/2006/relationships/hyperlink" Target="https://bit.ly/3QKmYKy"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r20.rs6.net/tn.jsp?f=0015RPMwOygUnml_pXio0JeyeM5G3j0Ear_qcuFh4s9BwGr1BVLoPb5W8z62gLQmZl6t0d3xrzHbBJhSajJN0UaS-qAhGHpzeZaHTbUxFLkj-BbycL4NmTWVmAmqMQWocaM3aaH-PzVdBJF6iaKMwpJsH0QAhrnfPrt&amp;c=w4IuFhxp1v1O29dl-lmu3YSwY-QxK2cf1YfeW9n27ecg1OcnBQ-U2Q==&amp;ch=geBi6fax8koL-f-lQJj4Qz42USD4SRc3zYl4bU19Il4pIJYCht7ClA==" TargetMode="External"/><Relationship Id="rId5" Type="http://schemas.openxmlformats.org/officeDocument/2006/relationships/hyperlink" Target="https://www.delawarepbs.org/secondary-forum/" TargetMode="External"/><Relationship Id="rId4" Type="http://schemas.openxmlformats.org/officeDocument/2006/relationships/hyperlink" Target="https://www.pbis.org/video/high-school-implementation-supporting-college-and-career-readiness-through-pbi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elaware.ca1.qualtrics.com/jfe/form/SV_08OJYJJfBWqcNE2"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hyperlink" Target="https://global-uploads.webflow.com/5d3725188825e071f1670246/5d72cab0a69a1e7b69d0a0ea_highschoolmonograph2009.pdf" TargetMode="External"/><Relationship Id="rId7" Type="http://schemas.openxmlformats.org/officeDocument/2006/relationships/hyperlink" Target="https://www.pbisvermont.org/wp-content/uploads/2018/06/VTmtss-Equity-Strand-2021-06-22.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pbis.org/video/high-school-implementation-supporting-college-and-career-readiness-through-pbis" TargetMode="External"/><Relationship Id="rId5" Type="http://schemas.openxmlformats.org/officeDocument/2006/relationships/hyperlink" Target="https://drive.google.com/file/d/10UofJ2rZDMoA4OkboEswkom20LfzIOEn/view" TargetMode="External"/><Relationship Id="rId4" Type="http://schemas.openxmlformats.org/officeDocument/2006/relationships/hyperlink" Target="https://global-uploads.webflow.com/5d3725188825e071f1670246/5d797b10e5f68d42c677324d_monograph%20-%20pbis%20in%20high%20school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s://www.pbis.org/topics/data-based-decision-making" TargetMode="External"/><Relationship Id="rId3" Type="http://schemas.openxmlformats.org/officeDocument/2006/relationships/image" Target="../media/image11.png"/><Relationship Id="rId7" Type="http://schemas.openxmlformats.org/officeDocument/2006/relationships/hyperlink" Target="https://www.pbis.org/resource-type/assessments"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www.pbis.org/resource/training-and-professional-development-blueprint-for-pbis" TargetMode="External"/><Relationship Id="rId5" Type="http://schemas.openxmlformats.org/officeDocument/2006/relationships/hyperlink" Target="https://www.pbis.org/topics/family" TargetMode="External"/><Relationship Id="rId4" Type="http://schemas.openxmlformats.org/officeDocument/2006/relationships/hyperlink" Target="https://www.pbis.org/video/a-team-using-tips-tier-i-coordination-meeting-abbreviated-meeting" TargetMode="External"/><Relationship Id="rId9" Type="http://schemas.openxmlformats.org/officeDocument/2006/relationships/hyperlink" Target="https://www.pbis.org/resource/using-discipline-data-within-swpbis-to-identify-and-address-disproportionality-a-guide-for-school-team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4"/>
        <p:cNvGrpSpPr/>
        <p:nvPr/>
      </p:nvGrpSpPr>
      <p:grpSpPr>
        <a:xfrm>
          <a:off x="0" y="0"/>
          <a:ext cx="0" cy="0"/>
          <a:chOff x="0" y="0"/>
          <a:chExt cx="0" cy="0"/>
        </a:xfrm>
      </p:grpSpPr>
      <p:pic>
        <p:nvPicPr>
          <p:cNvPr id="225" name="Google Shape;225;p40" title="Decorative image of student "/>
          <p:cNvPicPr preferRelativeResize="0"/>
          <p:nvPr/>
        </p:nvPicPr>
        <p:blipFill>
          <a:blip r:embed="rId3">
            <a:alphaModFix/>
          </a:blip>
          <a:stretch>
            <a:fillRect/>
          </a:stretch>
        </p:blipFill>
        <p:spPr>
          <a:xfrm>
            <a:off x="4539625" y="3606500"/>
            <a:ext cx="2204050" cy="1466700"/>
          </a:xfrm>
          <a:prstGeom prst="rect">
            <a:avLst/>
          </a:prstGeom>
          <a:noFill/>
          <a:ln w="28575" cap="flat" cmpd="sng">
            <a:solidFill>
              <a:srgbClr val="B7B7B7"/>
            </a:solidFill>
            <a:prstDash val="solid"/>
            <a:round/>
            <a:headEnd type="none" w="sm" len="sm"/>
            <a:tailEnd type="none" w="sm" len="sm"/>
          </a:ln>
        </p:spPr>
      </p:pic>
      <p:sp>
        <p:nvSpPr>
          <p:cNvPr id="226" name="Google Shape;226;p40"/>
          <p:cNvSpPr txBox="1">
            <a:spLocks noGrp="1"/>
          </p:cNvSpPr>
          <p:nvPr>
            <p:ph type="ctrTitle"/>
          </p:nvPr>
        </p:nvSpPr>
        <p:spPr>
          <a:xfrm>
            <a:off x="7016925" y="4223300"/>
            <a:ext cx="4740600" cy="10314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5400"/>
              <a:buFont typeface="Calibri"/>
              <a:buNone/>
            </a:pPr>
            <a:r>
              <a:rPr lang="en-US" sz="4200">
                <a:solidFill>
                  <a:schemeClr val="lt1"/>
                </a:solidFill>
              </a:rPr>
              <a:t>Secondary School Networking</a:t>
            </a:r>
            <a:endParaRPr sz="4200">
              <a:solidFill>
                <a:schemeClr val="lt1"/>
              </a:solidFill>
            </a:endParaRPr>
          </a:p>
          <a:p>
            <a:pPr marL="0" lvl="0" indent="0" algn="ctr" rtl="0">
              <a:lnSpc>
                <a:spcPct val="90000"/>
              </a:lnSpc>
              <a:spcBef>
                <a:spcPts val="0"/>
              </a:spcBef>
              <a:spcAft>
                <a:spcPts val="0"/>
              </a:spcAft>
              <a:buClr>
                <a:schemeClr val="dk1"/>
              </a:buClr>
              <a:buSzPts val="5400"/>
              <a:buFont typeface="Calibri"/>
              <a:buNone/>
            </a:pPr>
            <a:r>
              <a:rPr lang="en-US" sz="4200">
                <a:solidFill>
                  <a:schemeClr val="lt1"/>
                </a:solidFill>
              </a:rPr>
              <a:t>for Successful </a:t>
            </a:r>
            <a:endParaRPr sz="4200">
              <a:solidFill>
                <a:schemeClr val="lt1"/>
              </a:solidFill>
            </a:endParaRPr>
          </a:p>
          <a:p>
            <a:pPr marL="0" lvl="0" indent="0" algn="ctr" rtl="0">
              <a:lnSpc>
                <a:spcPct val="90000"/>
              </a:lnSpc>
              <a:spcBef>
                <a:spcPts val="0"/>
              </a:spcBef>
              <a:spcAft>
                <a:spcPts val="0"/>
              </a:spcAft>
              <a:buClr>
                <a:schemeClr val="dk1"/>
              </a:buClr>
              <a:buSzPts val="5400"/>
              <a:buFont typeface="Calibri"/>
              <a:buNone/>
            </a:pPr>
            <a:r>
              <a:rPr lang="en-US" sz="4200">
                <a:solidFill>
                  <a:schemeClr val="lt1"/>
                </a:solidFill>
              </a:rPr>
              <a:t>MTSS for SEB</a:t>
            </a:r>
            <a:endParaRPr sz="4200">
              <a:solidFill>
                <a:schemeClr val="lt1"/>
              </a:solidFill>
            </a:endParaRPr>
          </a:p>
          <a:p>
            <a:pPr marL="0" lvl="0" indent="0" algn="ctr" rtl="0">
              <a:lnSpc>
                <a:spcPct val="90000"/>
              </a:lnSpc>
              <a:spcBef>
                <a:spcPts val="0"/>
              </a:spcBef>
              <a:spcAft>
                <a:spcPts val="0"/>
              </a:spcAft>
              <a:buClr>
                <a:schemeClr val="dk1"/>
              </a:buClr>
              <a:buSzPts val="5400"/>
              <a:buFont typeface="Calibri"/>
              <a:buNone/>
            </a:pPr>
            <a:endParaRPr sz="4200">
              <a:solidFill>
                <a:schemeClr val="lt1"/>
              </a:solidFill>
            </a:endParaRPr>
          </a:p>
          <a:p>
            <a:pPr marL="0" lvl="0" indent="0" algn="ctr" rtl="0">
              <a:lnSpc>
                <a:spcPct val="90000"/>
              </a:lnSpc>
              <a:spcBef>
                <a:spcPts val="0"/>
              </a:spcBef>
              <a:spcAft>
                <a:spcPts val="0"/>
              </a:spcAft>
              <a:buClr>
                <a:schemeClr val="dk1"/>
              </a:buClr>
              <a:buSzPts val="5400"/>
              <a:buFont typeface="Calibri"/>
              <a:buNone/>
            </a:pPr>
            <a:r>
              <a:rPr lang="en-US" sz="2700">
                <a:solidFill>
                  <a:schemeClr val="lt1"/>
                </a:solidFill>
              </a:rPr>
              <a:t>January 26, 2023</a:t>
            </a:r>
            <a:endParaRPr sz="2700">
              <a:solidFill>
                <a:schemeClr val="lt1"/>
              </a:solidFill>
            </a:endParaRPr>
          </a:p>
          <a:p>
            <a:pPr marL="0" lvl="0" indent="0" algn="ctr" rtl="0">
              <a:lnSpc>
                <a:spcPct val="90000"/>
              </a:lnSpc>
              <a:spcBef>
                <a:spcPts val="0"/>
              </a:spcBef>
              <a:spcAft>
                <a:spcPts val="0"/>
              </a:spcAft>
              <a:buClr>
                <a:schemeClr val="dk1"/>
              </a:buClr>
              <a:buSzPts val="5400"/>
              <a:buFont typeface="Calibri"/>
              <a:buNone/>
            </a:pPr>
            <a:r>
              <a:rPr lang="en-US" sz="2700">
                <a:solidFill>
                  <a:schemeClr val="lt1"/>
                </a:solidFill>
              </a:rPr>
              <a:t>DE-PBS Project</a:t>
            </a:r>
            <a:endParaRPr sz="2700"/>
          </a:p>
        </p:txBody>
      </p:sp>
      <p:pic>
        <p:nvPicPr>
          <p:cNvPr id="227" name="Google Shape;227;p40" title="Decorative image of student "/>
          <p:cNvPicPr preferRelativeResize="0"/>
          <p:nvPr/>
        </p:nvPicPr>
        <p:blipFill>
          <a:blip r:embed="rId4">
            <a:alphaModFix/>
          </a:blip>
          <a:stretch>
            <a:fillRect/>
          </a:stretch>
        </p:blipFill>
        <p:spPr>
          <a:xfrm>
            <a:off x="432826" y="545500"/>
            <a:ext cx="4947625" cy="3293700"/>
          </a:xfrm>
          <a:prstGeom prst="rect">
            <a:avLst/>
          </a:prstGeom>
          <a:noFill/>
          <a:ln w="9525" cap="flat" cmpd="sng">
            <a:solidFill>
              <a:srgbClr val="00FFFF"/>
            </a:solidFill>
            <a:prstDash val="solid"/>
            <a:round/>
            <a:headEnd type="none" w="sm" len="sm"/>
            <a:tailEnd type="none" w="sm" len="sm"/>
          </a:ln>
        </p:spPr>
      </p:pic>
      <p:pic>
        <p:nvPicPr>
          <p:cNvPr id="228" name="Google Shape;228;p40" title="Decorative image of student "/>
          <p:cNvPicPr preferRelativeResize="0"/>
          <p:nvPr/>
        </p:nvPicPr>
        <p:blipFill>
          <a:blip r:embed="rId5">
            <a:alphaModFix/>
          </a:blip>
          <a:stretch>
            <a:fillRect/>
          </a:stretch>
        </p:blipFill>
        <p:spPr>
          <a:xfrm>
            <a:off x="868875" y="3706477"/>
            <a:ext cx="3670748" cy="2753050"/>
          </a:xfrm>
          <a:prstGeom prst="rect">
            <a:avLst/>
          </a:prstGeom>
          <a:noFill/>
          <a:ln w="28575" cap="flat" cmpd="sng">
            <a:solidFill>
              <a:srgbClr val="CC0000"/>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49" descr="1. Define - schoolwide expectations (i.e., social competencies), 2. Teach and practices - expectations, 3. acknowledge - prosocial behavior, 4. respond instructionally - to unwanted behavior, 5. Use data - for decision making." title="Core Practices of Tier 1 PBIS"/>
          <p:cNvPicPr preferRelativeResize="0"/>
          <p:nvPr/>
        </p:nvPicPr>
        <p:blipFill>
          <a:blip r:embed="rId3">
            <a:alphaModFix/>
          </a:blip>
          <a:stretch>
            <a:fillRect/>
          </a:stretch>
        </p:blipFill>
        <p:spPr>
          <a:xfrm>
            <a:off x="1720675" y="538850"/>
            <a:ext cx="9087625" cy="5111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0"/>
          <p:cNvSpPr txBox="1"/>
          <p:nvPr/>
        </p:nvSpPr>
        <p:spPr>
          <a:xfrm>
            <a:off x="290700" y="6092100"/>
            <a:ext cx="11392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Adapted from: 2022 Leadership Forum: Patti Hershfeldt, Mimi McGrath Kato (Researchers) &amp; Caitlin Peterson &amp; Brian Ruehle, Anne Arundel County Public Schools (MD); Michael Calderone &amp; Melissa Dunne, School District of Philadelphia (PA)</a:t>
            </a:r>
            <a:endParaRPr/>
          </a:p>
        </p:txBody>
      </p:sp>
      <p:pic>
        <p:nvPicPr>
          <p:cNvPr id="308" name="Google Shape;308;p50" descr="Leadership Team, Define and Teach Expectations, Data and Decision Making System, Consequences, Acknowledgement System, Classroom System." title="Diagram of 6 Features of PBIS - Tier 1"/>
          <p:cNvPicPr preferRelativeResize="0"/>
          <p:nvPr/>
        </p:nvPicPr>
        <p:blipFill>
          <a:blip r:embed="rId3">
            <a:alphaModFix/>
          </a:blip>
          <a:stretch>
            <a:fillRect/>
          </a:stretch>
        </p:blipFill>
        <p:spPr>
          <a:xfrm>
            <a:off x="3281625" y="169500"/>
            <a:ext cx="6293048" cy="5787300"/>
          </a:xfrm>
          <a:prstGeom prst="rect">
            <a:avLst/>
          </a:prstGeom>
          <a:noFill/>
          <a:ln>
            <a:noFill/>
          </a:ln>
        </p:spPr>
      </p:pic>
      <p:sp>
        <p:nvSpPr>
          <p:cNvPr id="309" name="Google Shape;309;p50"/>
          <p:cNvSpPr txBox="1"/>
          <p:nvPr/>
        </p:nvSpPr>
        <p:spPr>
          <a:xfrm>
            <a:off x="290700" y="376175"/>
            <a:ext cx="3501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500"/>
              <a:t>Tier I PBIS Core</a:t>
            </a:r>
            <a:endParaRPr sz="3500"/>
          </a:p>
          <a:p>
            <a:pPr marL="0" lvl="0" indent="0" algn="l" rtl="0">
              <a:spcBef>
                <a:spcPts val="0"/>
              </a:spcBef>
              <a:spcAft>
                <a:spcPts val="0"/>
              </a:spcAft>
              <a:buNone/>
            </a:pPr>
            <a:r>
              <a:rPr lang="en-US" sz="3500"/>
              <a:t>Features</a:t>
            </a:r>
            <a:endParaRPr sz="3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1"/>
          <p:cNvSpPr/>
          <p:nvPr/>
        </p:nvSpPr>
        <p:spPr>
          <a:xfrm>
            <a:off x="4475017" y="576697"/>
            <a:ext cx="2106000" cy="1754400"/>
          </a:xfrm>
          <a:prstGeom prst="hexagon">
            <a:avLst>
              <a:gd name="adj" fmla="val 25000"/>
              <a:gd name="vf" fmla="val 11547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Leadership Team</a:t>
            </a:r>
            <a:endParaRPr/>
          </a:p>
        </p:txBody>
      </p:sp>
      <p:sp>
        <p:nvSpPr>
          <p:cNvPr id="315" name="Google Shape;315;p51"/>
          <p:cNvSpPr/>
          <p:nvPr/>
        </p:nvSpPr>
        <p:spPr>
          <a:xfrm>
            <a:off x="6373090" y="1404506"/>
            <a:ext cx="2106000" cy="1754400"/>
          </a:xfrm>
          <a:prstGeom prst="hexagon">
            <a:avLst>
              <a:gd name="adj" fmla="val 25000"/>
              <a:gd name="vf" fmla="val 11547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Define and Teach Expectations</a:t>
            </a:r>
            <a:endParaRPr>
              <a:solidFill>
                <a:schemeClr val="lt1"/>
              </a:solidFill>
            </a:endParaRPr>
          </a:p>
        </p:txBody>
      </p:sp>
      <p:sp>
        <p:nvSpPr>
          <p:cNvPr id="316" name="Google Shape;316;p51"/>
          <p:cNvSpPr/>
          <p:nvPr/>
        </p:nvSpPr>
        <p:spPr>
          <a:xfrm>
            <a:off x="6442363" y="3346742"/>
            <a:ext cx="2106000" cy="1754400"/>
          </a:xfrm>
          <a:prstGeom prst="hexagon">
            <a:avLst>
              <a:gd name="adj" fmla="val 25000"/>
              <a:gd name="vf" fmla="val 11547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Data &amp; Decision Making</a:t>
            </a:r>
            <a:endParaRPr/>
          </a:p>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System</a:t>
            </a:r>
            <a:endParaRPr/>
          </a:p>
        </p:txBody>
      </p:sp>
      <p:sp>
        <p:nvSpPr>
          <p:cNvPr id="317" name="Google Shape;317;p51"/>
          <p:cNvSpPr/>
          <p:nvPr/>
        </p:nvSpPr>
        <p:spPr>
          <a:xfrm>
            <a:off x="4585854" y="4323487"/>
            <a:ext cx="2106000" cy="1754400"/>
          </a:xfrm>
          <a:prstGeom prst="hexagon">
            <a:avLst>
              <a:gd name="adj" fmla="val 25000"/>
              <a:gd name="vf" fmla="val 11547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00" b="0" i="0" u="none" strike="noStrike" cap="none">
                <a:solidFill>
                  <a:schemeClr val="lt1"/>
                </a:solidFill>
                <a:latin typeface="Calibri"/>
                <a:ea typeface="Calibri"/>
                <a:cs typeface="Calibri"/>
                <a:sym typeface="Calibri"/>
              </a:rPr>
              <a:t>Consequences</a:t>
            </a:r>
            <a:endParaRPr/>
          </a:p>
        </p:txBody>
      </p:sp>
      <p:sp>
        <p:nvSpPr>
          <p:cNvPr id="318" name="Google Shape;318;p51"/>
          <p:cNvSpPr/>
          <p:nvPr/>
        </p:nvSpPr>
        <p:spPr>
          <a:xfrm>
            <a:off x="2660072" y="3392633"/>
            <a:ext cx="2106000" cy="1754400"/>
          </a:xfrm>
          <a:prstGeom prst="hexagon">
            <a:avLst>
              <a:gd name="adj" fmla="val 25000"/>
              <a:gd name="vf" fmla="val 11547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750" b="0" i="0" u="none" strike="noStrike" cap="none">
                <a:solidFill>
                  <a:schemeClr val="lt1"/>
                </a:solidFill>
                <a:latin typeface="Calibri"/>
                <a:ea typeface="Calibri"/>
                <a:cs typeface="Calibri"/>
                <a:sym typeface="Calibri"/>
              </a:rPr>
              <a:t>Acknowledge- ment System</a:t>
            </a:r>
            <a:endParaRPr/>
          </a:p>
        </p:txBody>
      </p:sp>
      <p:sp>
        <p:nvSpPr>
          <p:cNvPr id="319" name="Google Shape;319;p51"/>
          <p:cNvSpPr/>
          <p:nvPr/>
        </p:nvSpPr>
        <p:spPr>
          <a:xfrm>
            <a:off x="2576943" y="1420094"/>
            <a:ext cx="2106000" cy="1754400"/>
          </a:xfrm>
          <a:prstGeom prst="hexagon">
            <a:avLst>
              <a:gd name="adj" fmla="val 25000"/>
              <a:gd name="vf" fmla="val 11547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Classroom Systems</a:t>
            </a:r>
            <a:endParaRPr/>
          </a:p>
        </p:txBody>
      </p:sp>
      <p:sp>
        <p:nvSpPr>
          <p:cNvPr id="320" name="Google Shape;320;p51"/>
          <p:cNvSpPr/>
          <p:nvPr/>
        </p:nvSpPr>
        <p:spPr>
          <a:xfrm>
            <a:off x="4516581" y="2415888"/>
            <a:ext cx="2133600" cy="1740600"/>
          </a:xfrm>
          <a:prstGeom prst="hexagon">
            <a:avLst>
              <a:gd name="adj" fmla="val 25000"/>
              <a:gd name="vf" fmla="val 115470"/>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chemeClr val="lt1"/>
                </a:solidFill>
                <a:latin typeface="Calibri"/>
                <a:ea typeface="Calibri"/>
                <a:cs typeface="Calibri"/>
                <a:sym typeface="Calibri"/>
              </a:rPr>
              <a:t>6 Features of PBIS</a:t>
            </a:r>
            <a:endParaRPr/>
          </a:p>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US" sz="2400" b="0" i="0" u="none" strike="noStrike" cap="none">
                <a:solidFill>
                  <a:schemeClr val="lt1"/>
                </a:solidFill>
                <a:latin typeface="Calibri"/>
                <a:ea typeface="Calibri"/>
                <a:cs typeface="Calibri"/>
                <a:sym typeface="Calibri"/>
              </a:rPr>
              <a:t>Tier 1</a:t>
            </a:r>
            <a:endParaRPr/>
          </a:p>
        </p:txBody>
      </p:sp>
      <p:pic>
        <p:nvPicPr>
          <p:cNvPr id="321" name="Google Shape;321;p51" title="Define schoolwide expectations (i.e.g, social competencies)"/>
          <p:cNvPicPr preferRelativeResize="0"/>
          <p:nvPr/>
        </p:nvPicPr>
        <p:blipFill>
          <a:blip r:embed="rId3">
            <a:alphaModFix/>
          </a:blip>
          <a:stretch>
            <a:fillRect/>
          </a:stretch>
        </p:blipFill>
        <p:spPr>
          <a:xfrm rot="-608049">
            <a:off x="6731509" y="966001"/>
            <a:ext cx="5296507" cy="396699"/>
          </a:xfrm>
          <a:prstGeom prst="rect">
            <a:avLst/>
          </a:prstGeom>
          <a:noFill/>
          <a:ln>
            <a:noFill/>
          </a:ln>
        </p:spPr>
      </p:pic>
      <p:pic>
        <p:nvPicPr>
          <p:cNvPr id="322" name="Google Shape;322;p51" title="Acknowledge prosocial behavior"/>
          <p:cNvPicPr preferRelativeResize="0"/>
          <p:nvPr/>
        </p:nvPicPr>
        <p:blipFill>
          <a:blip r:embed="rId4">
            <a:alphaModFix/>
          </a:blip>
          <a:stretch>
            <a:fillRect/>
          </a:stretch>
        </p:blipFill>
        <p:spPr>
          <a:xfrm rot="-550536">
            <a:off x="163267" y="4840336"/>
            <a:ext cx="4463618" cy="453926"/>
          </a:xfrm>
          <a:prstGeom prst="rect">
            <a:avLst/>
          </a:prstGeom>
          <a:noFill/>
          <a:ln>
            <a:noFill/>
          </a:ln>
        </p:spPr>
      </p:pic>
      <p:pic>
        <p:nvPicPr>
          <p:cNvPr id="323" name="Google Shape;323;p51" title="Respond instructionally to unwanted behavior."/>
          <p:cNvPicPr preferRelativeResize="0"/>
          <p:nvPr/>
        </p:nvPicPr>
        <p:blipFill>
          <a:blip r:embed="rId5">
            <a:alphaModFix/>
          </a:blip>
          <a:stretch>
            <a:fillRect/>
          </a:stretch>
        </p:blipFill>
        <p:spPr>
          <a:xfrm rot="-613219">
            <a:off x="2468418" y="5726368"/>
            <a:ext cx="4111614" cy="447638"/>
          </a:xfrm>
          <a:prstGeom prst="rect">
            <a:avLst/>
          </a:prstGeom>
          <a:noFill/>
          <a:ln>
            <a:noFill/>
          </a:ln>
        </p:spPr>
      </p:pic>
      <p:pic>
        <p:nvPicPr>
          <p:cNvPr id="324" name="Google Shape;324;p51" title="Teach and practice expectations"/>
          <p:cNvPicPr preferRelativeResize="0"/>
          <p:nvPr/>
        </p:nvPicPr>
        <p:blipFill>
          <a:blip r:embed="rId6">
            <a:alphaModFix/>
          </a:blip>
          <a:stretch>
            <a:fillRect/>
          </a:stretch>
        </p:blipFill>
        <p:spPr>
          <a:xfrm rot="-636072">
            <a:off x="7350625" y="2510049"/>
            <a:ext cx="3505223" cy="440200"/>
          </a:xfrm>
          <a:prstGeom prst="rect">
            <a:avLst/>
          </a:prstGeom>
          <a:noFill/>
          <a:ln>
            <a:noFill/>
          </a:ln>
        </p:spPr>
      </p:pic>
      <p:pic>
        <p:nvPicPr>
          <p:cNvPr id="325" name="Google Shape;325;p51" title="Use data for decision making"/>
          <p:cNvPicPr preferRelativeResize="0"/>
          <p:nvPr/>
        </p:nvPicPr>
        <p:blipFill>
          <a:blip r:embed="rId7">
            <a:alphaModFix/>
          </a:blip>
          <a:stretch>
            <a:fillRect/>
          </a:stretch>
        </p:blipFill>
        <p:spPr>
          <a:xfrm rot="-689583">
            <a:off x="7500331" y="4409161"/>
            <a:ext cx="4251114" cy="482279"/>
          </a:xfrm>
          <a:prstGeom prst="rect">
            <a:avLst/>
          </a:prstGeom>
          <a:noFill/>
          <a:ln>
            <a:noFill/>
          </a:ln>
        </p:spPr>
      </p:pic>
      <p:sp>
        <p:nvSpPr>
          <p:cNvPr id="326" name="Google Shape;326;p51"/>
          <p:cNvSpPr txBox="1"/>
          <p:nvPr/>
        </p:nvSpPr>
        <p:spPr>
          <a:xfrm>
            <a:off x="7077088" y="6141700"/>
            <a:ext cx="5097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t>Adapted from: 2022 Leadership Forum: Patti Hershfeldt, Mimi McGrath Kato (Researchers) &amp; Caitlin Peterson &amp; Brian Ruehle, Anne Arundel County Public Schools (MD); Michael Calderone &amp; Melissa Dunne, School District of Philadelphia (PA)</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2"/>
          <p:cNvSpPr txBox="1">
            <a:spLocks noGrp="1"/>
          </p:cNvSpPr>
          <p:nvPr>
            <p:ph type="title"/>
          </p:nvPr>
        </p:nvSpPr>
        <p:spPr>
          <a:xfrm>
            <a:off x="415600" y="740800"/>
            <a:ext cx="5629500" cy="7194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4400" b="1"/>
              <a:t>PBIS in High Schools</a:t>
            </a:r>
            <a:endParaRPr b="1"/>
          </a:p>
        </p:txBody>
      </p:sp>
      <p:sp>
        <p:nvSpPr>
          <p:cNvPr id="333" name="Google Shape;333;p52"/>
          <p:cNvSpPr txBox="1">
            <a:spLocks noGrp="1"/>
          </p:cNvSpPr>
          <p:nvPr>
            <p:ph type="body" idx="1"/>
          </p:nvPr>
        </p:nvSpPr>
        <p:spPr>
          <a:xfrm>
            <a:off x="415600" y="1852800"/>
            <a:ext cx="10689600" cy="4239300"/>
          </a:xfrm>
          <a:prstGeom prst="rect">
            <a:avLst/>
          </a:prstGeom>
        </p:spPr>
        <p:txBody>
          <a:bodyPr spcFirstLastPara="1" wrap="square" lIns="91425" tIns="45700" rIns="91425" bIns="45700" anchor="t" anchorCtr="0">
            <a:normAutofit lnSpcReduction="20000"/>
          </a:bodyPr>
          <a:lstStyle/>
          <a:p>
            <a:pPr marL="0" lvl="0" indent="0" algn="l" rtl="0">
              <a:lnSpc>
                <a:spcPct val="100000"/>
              </a:lnSpc>
              <a:spcBef>
                <a:spcPts val="800"/>
              </a:spcBef>
              <a:spcAft>
                <a:spcPts val="0"/>
              </a:spcAft>
              <a:buClr>
                <a:schemeClr val="dk1"/>
              </a:buClr>
              <a:buSzPts val="1100"/>
              <a:buFont typeface="Arial"/>
              <a:buNone/>
            </a:pPr>
            <a:r>
              <a:rPr lang="en-US" sz="2700"/>
              <a:t>•Historically slower adoption than in elementary schools</a:t>
            </a:r>
            <a:endParaRPr sz="2700"/>
          </a:p>
          <a:p>
            <a:pPr marL="0" lvl="0" indent="0" algn="l" rtl="0">
              <a:lnSpc>
                <a:spcPct val="100000"/>
              </a:lnSpc>
              <a:spcBef>
                <a:spcPts val="800"/>
              </a:spcBef>
              <a:spcAft>
                <a:spcPts val="0"/>
              </a:spcAft>
              <a:buClr>
                <a:schemeClr val="dk1"/>
              </a:buClr>
              <a:buSzPts val="1100"/>
              <a:buFont typeface="Arial"/>
              <a:buNone/>
            </a:pPr>
            <a:r>
              <a:rPr lang="en-US" sz="2700"/>
              <a:t>–  Numbers of schools</a:t>
            </a:r>
            <a:endParaRPr sz="2700"/>
          </a:p>
          <a:p>
            <a:pPr marL="0" lvl="0" indent="0" algn="l" rtl="0">
              <a:lnSpc>
                <a:spcPct val="100000"/>
              </a:lnSpc>
              <a:spcBef>
                <a:spcPts val="800"/>
              </a:spcBef>
              <a:spcAft>
                <a:spcPts val="0"/>
              </a:spcAft>
              <a:buClr>
                <a:schemeClr val="dk1"/>
              </a:buClr>
              <a:buSzPts val="1100"/>
              <a:buFont typeface="Arial"/>
              <a:buNone/>
            </a:pPr>
            <a:r>
              <a:rPr lang="en-US" sz="2700"/>
              <a:t>–  Time needed to reach fidelity</a:t>
            </a:r>
            <a:endParaRPr sz="2700"/>
          </a:p>
          <a:p>
            <a:pPr marL="0" lvl="0" indent="0" algn="l" rtl="0">
              <a:lnSpc>
                <a:spcPct val="100000"/>
              </a:lnSpc>
              <a:spcBef>
                <a:spcPts val="800"/>
              </a:spcBef>
              <a:spcAft>
                <a:spcPts val="0"/>
              </a:spcAft>
              <a:buClr>
                <a:schemeClr val="dk1"/>
              </a:buClr>
              <a:buSzPts val="1100"/>
              <a:buFont typeface="Arial"/>
              <a:buNone/>
            </a:pPr>
            <a:endParaRPr sz="2700"/>
          </a:p>
          <a:p>
            <a:pPr marL="0" lvl="0" indent="0" algn="l" rtl="0">
              <a:lnSpc>
                <a:spcPct val="100000"/>
              </a:lnSpc>
              <a:spcBef>
                <a:spcPts val="800"/>
              </a:spcBef>
              <a:spcAft>
                <a:spcPts val="0"/>
              </a:spcAft>
              <a:buClr>
                <a:schemeClr val="dk1"/>
              </a:buClr>
              <a:buSzPts val="1100"/>
              <a:buFont typeface="Arial"/>
              <a:buNone/>
            </a:pPr>
            <a:r>
              <a:rPr lang="en-US" sz="2700"/>
              <a:t>•Addresses the need for attention to braiding academics and SEB supports to meet contextual needs</a:t>
            </a:r>
            <a:endParaRPr sz="2700"/>
          </a:p>
          <a:p>
            <a:pPr marL="0" lvl="0" indent="0" algn="l" rtl="0">
              <a:lnSpc>
                <a:spcPct val="100000"/>
              </a:lnSpc>
              <a:spcBef>
                <a:spcPts val="800"/>
              </a:spcBef>
              <a:spcAft>
                <a:spcPts val="0"/>
              </a:spcAft>
              <a:buClr>
                <a:schemeClr val="dk1"/>
              </a:buClr>
              <a:buSzPts val="1100"/>
              <a:buFont typeface="Arial"/>
              <a:buNone/>
            </a:pPr>
            <a:endParaRPr sz="2700"/>
          </a:p>
          <a:p>
            <a:pPr marL="0" lvl="0" indent="0" algn="l" rtl="0">
              <a:lnSpc>
                <a:spcPct val="100000"/>
              </a:lnSpc>
              <a:spcBef>
                <a:spcPts val="800"/>
              </a:spcBef>
              <a:spcAft>
                <a:spcPts val="0"/>
              </a:spcAft>
              <a:buClr>
                <a:schemeClr val="dk1"/>
              </a:buClr>
              <a:buSzPts val="1100"/>
              <a:buFont typeface="Arial"/>
              <a:buNone/>
            </a:pPr>
            <a:r>
              <a:rPr lang="en-US" sz="2700"/>
              <a:t>•The PBIS framework can also promote school completion, facilitate the development of College and Career Readiness skills.</a:t>
            </a:r>
            <a:endParaRPr sz="2700"/>
          </a:p>
          <a:p>
            <a:pPr marL="0" lvl="0" indent="0" algn="l" rtl="0">
              <a:spcBef>
                <a:spcPts val="1000"/>
              </a:spcBef>
              <a:spcAft>
                <a:spcPts val="0"/>
              </a:spcAft>
              <a:buNone/>
            </a:pPr>
            <a:endParaRPr/>
          </a:p>
        </p:txBody>
      </p:sp>
      <p:sp>
        <p:nvSpPr>
          <p:cNvPr id="334" name="Google Shape;334;p52"/>
          <p:cNvSpPr/>
          <p:nvPr/>
        </p:nvSpPr>
        <p:spPr>
          <a:xfrm>
            <a:off x="8397883" y="370482"/>
            <a:ext cx="3574500" cy="2627100"/>
          </a:xfrm>
          <a:prstGeom prst="hexagon">
            <a:avLst>
              <a:gd name="adj" fmla="val 25000"/>
              <a:gd name="vf" fmla="val 115470"/>
            </a:avLst>
          </a:prstGeom>
          <a:solidFill>
            <a:srgbClr val="31538F"/>
          </a:solidFill>
          <a:ln w="57150" cap="flat" cmpd="sng">
            <a:solidFill>
              <a:srgbClr val="2E75B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Calibri"/>
                <a:ea typeface="Calibri"/>
                <a:cs typeface="Calibri"/>
                <a:sym typeface="Calibri"/>
              </a:rPr>
              <a:t>School Engagement </a:t>
            </a:r>
            <a:endParaRPr>
              <a:solidFill>
                <a:schemeClr val="lt1"/>
              </a:solidFill>
            </a:endParaRPr>
          </a:p>
          <a:p>
            <a:pPr marL="0" marR="0" lvl="0" indent="0" algn="ctr" rtl="0">
              <a:spcBef>
                <a:spcPts val="0"/>
              </a:spcBef>
              <a:spcAft>
                <a:spcPts val="0"/>
              </a:spcAft>
              <a:buNone/>
            </a:pPr>
            <a:r>
              <a:rPr lang="en-US" sz="2800" b="1" i="0" u="none" strike="noStrike" cap="none">
                <a:solidFill>
                  <a:schemeClr val="lt1"/>
                </a:solidFill>
                <a:latin typeface="Calibri"/>
                <a:ea typeface="Calibri"/>
                <a:cs typeface="Calibri"/>
                <a:sym typeface="Calibri"/>
              </a:rPr>
              <a:t>and Success</a:t>
            </a: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3"/>
          <p:cNvSpPr txBox="1">
            <a:spLocks noGrp="1"/>
          </p:cNvSpPr>
          <p:nvPr>
            <p:ph type="title"/>
          </p:nvPr>
        </p:nvSpPr>
        <p:spPr>
          <a:xfrm>
            <a:off x="6671200" y="419000"/>
            <a:ext cx="3909000" cy="991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Inside:</a:t>
            </a:r>
            <a:endParaRPr/>
          </a:p>
        </p:txBody>
      </p:sp>
      <p:pic>
        <p:nvPicPr>
          <p:cNvPr id="341" name="Google Shape;341;p53" descr="This monograph can be found at https://www.pbis.org/resource/monograph-on-swpbs-implementation-in-high-schools-current-practice-and-future-directions" title="Cover of Monograph on SWPBS Implementation in High School"/>
          <p:cNvPicPr preferRelativeResize="0"/>
          <p:nvPr/>
        </p:nvPicPr>
        <p:blipFill>
          <a:blip r:embed="rId3">
            <a:alphaModFix/>
          </a:blip>
          <a:stretch>
            <a:fillRect/>
          </a:stretch>
        </p:blipFill>
        <p:spPr>
          <a:xfrm>
            <a:off x="152400" y="152400"/>
            <a:ext cx="5676362" cy="6553198"/>
          </a:xfrm>
          <a:prstGeom prst="rect">
            <a:avLst/>
          </a:prstGeom>
          <a:noFill/>
          <a:ln w="28575" cap="flat" cmpd="sng">
            <a:solidFill>
              <a:schemeClr val="dk2"/>
            </a:solidFill>
            <a:prstDash val="solid"/>
            <a:round/>
            <a:headEnd type="none" w="sm" len="sm"/>
            <a:tailEnd type="none" w="sm" len="sm"/>
          </a:ln>
        </p:spPr>
      </p:pic>
      <p:sp>
        <p:nvSpPr>
          <p:cNvPr id="342" name="Google Shape;342;p53"/>
          <p:cNvSpPr txBox="1"/>
          <p:nvPr/>
        </p:nvSpPr>
        <p:spPr>
          <a:xfrm>
            <a:off x="6208400" y="1606750"/>
            <a:ext cx="5729700" cy="4648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2000" b="1">
                <a:latin typeface="Calibri"/>
                <a:ea typeface="Calibri"/>
                <a:cs typeface="Calibri"/>
                <a:sym typeface="Calibri"/>
              </a:rPr>
              <a:t>Chapter 1:</a:t>
            </a:r>
            <a:r>
              <a:rPr lang="en-US" sz="2000">
                <a:latin typeface="Calibri"/>
                <a:ea typeface="Calibri"/>
                <a:cs typeface="Calibri"/>
                <a:sym typeface="Calibri"/>
              </a:rPr>
              <a:t> Introduction</a:t>
            </a:r>
            <a:endParaRPr sz="2000">
              <a:latin typeface="Calibri"/>
              <a:ea typeface="Calibri"/>
              <a:cs typeface="Calibri"/>
              <a:sym typeface="Calibri"/>
            </a:endParaRPr>
          </a:p>
          <a:p>
            <a:pPr marL="0" lvl="0" indent="0" algn="l" rtl="0">
              <a:lnSpc>
                <a:spcPct val="150000"/>
              </a:lnSpc>
              <a:spcBef>
                <a:spcPts val="0"/>
              </a:spcBef>
              <a:spcAft>
                <a:spcPts val="0"/>
              </a:spcAft>
              <a:buNone/>
            </a:pPr>
            <a:r>
              <a:rPr lang="en-US" sz="2000" b="1">
                <a:latin typeface="Calibri"/>
                <a:ea typeface="Calibri"/>
                <a:cs typeface="Calibri"/>
                <a:sym typeface="Calibri"/>
              </a:rPr>
              <a:t>Chapter 2:</a:t>
            </a:r>
            <a:r>
              <a:rPr lang="en-US" sz="2000">
                <a:latin typeface="Calibri"/>
                <a:ea typeface="Calibri"/>
                <a:cs typeface="Calibri"/>
                <a:sym typeface="Calibri"/>
              </a:rPr>
              <a:t> Administrator Roles and Functions</a:t>
            </a:r>
            <a:endParaRPr sz="2000">
              <a:latin typeface="Calibri"/>
              <a:ea typeface="Calibri"/>
              <a:cs typeface="Calibri"/>
              <a:sym typeface="Calibri"/>
            </a:endParaRPr>
          </a:p>
          <a:p>
            <a:pPr marL="0" lvl="0" indent="0" algn="l" rtl="0">
              <a:lnSpc>
                <a:spcPct val="150000"/>
              </a:lnSpc>
              <a:spcBef>
                <a:spcPts val="0"/>
              </a:spcBef>
              <a:spcAft>
                <a:spcPts val="0"/>
              </a:spcAft>
              <a:buNone/>
            </a:pPr>
            <a:r>
              <a:rPr lang="en-US" sz="2000" b="1">
                <a:latin typeface="Calibri"/>
                <a:ea typeface="Calibri"/>
                <a:cs typeface="Calibri"/>
                <a:sym typeface="Calibri"/>
              </a:rPr>
              <a:t>Chapter 3:</a:t>
            </a:r>
            <a:r>
              <a:rPr lang="en-US" sz="2000">
                <a:latin typeface="Calibri"/>
                <a:ea typeface="Calibri"/>
                <a:cs typeface="Calibri"/>
                <a:sym typeface="Calibri"/>
              </a:rPr>
              <a:t> Establishing and Maintaining Staff Participation</a:t>
            </a:r>
            <a:endParaRPr sz="2000">
              <a:latin typeface="Calibri"/>
              <a:ea typeface="Calibri"/>
              <a:cs typeface="Calibri"/>
              <a:sym typeface="Calibri"/>
            </a:endParaRPr>
          </a:p>
          <a:p>
            <a:pPr marL="0" lvl="0" indent="0" algn="l" rtl="0">
              <a:lnSpc>
                <a:spcPct val="150000"/>
              </a:lnSpc>
              <a:spcBef>
                <a:spcPts val="0"/>
              </a:spcBef>
              <a:spcAft>
                <a:spcPts val="0"/>
              </a:spcAft>
              <a:buNone/>
            </a:pPr>
            <a:r>
              <a:rPr lang="en-US" sz="2000" b="1">
                <a:latin typeface="Calibri"/>
                <a:ea typeface="Calibri"/>
                <a:cs typeface="Calibri"/>
                <a:sym typeface="Calibri"/>
              </a:rPr>
              <a:t>Chapter 4:</a:t>
            </a:r>
            <a:r>
              <a:rPr lang="en-US" sz="2000">
                <a:latin typeface="Calibri"/>
                <a:ea typeface="Calibri"/>
                <a:cs typeface="Calibri"/>
                <a:sym typeface="Calibri"/>
              </a:rPr>
              <a:t> Connecting SWPBIS supports to the Academic Curriculum</a:t>
            </a:r>
            <a:endParaRPr sz="2000">
              <a:latin typeface="Calibri"/>
              <a:ea typeface="Calibri"/>
              <a:cs typeface="Calibri"/>
              <a:sym typeface="Calibri"/>
            </a:endParaRPr>
          </a:p>
          <a:p>
            <a:pPr marL="0" lvl="0" indent="0" algn="l" rtl="0">
              <a:lnSpc>
                <a:spcPct val="150000"/>
              </a:lnSpc>
              <a:spcBef>
                <a:spcPts val="0"/>
              </a:spcBef>
              <a:spcAft>
                <a:spcPts val="0"/>
              </a:spcAft>
              <a:buNone/>
            </a:pPr>
            <a:r>
              <a:rPr lang="en-US" sz="2000" b="1">
                <a:latin typeface="Calibri"/>
                <a:ea typeface="Calibri"/>
                <a:cs typeface="Calibri"/>
                <a:sym typeface="Calibri"/>
              </a:rPr>
              <a:t>Chapter 5: </a:t>
            </a:r>
            <a:r>
              <a:rPr lang="en-US" sz="2000">
                <a:latin typeface="Calibri"/>
                <a:ea typeface="Calibri"/>
                <a:cs typeface="Calibri"/>
                <a:sym typeface="Calibri"/>
              </a:rPr>
              <a:t>Data-Based Decision Making</a:t>
            </a:r>
            <a:endParaRPr sz="2000">
              <a:latin typeface="Calibri"/>
              <a:ea typeface="Calibri"/>
              <a:cs typeface="Calibri"/>
              <a:sym typeface="Calibri"/>
            </a:endParaRPr>
          </a:p>
          <a:p>
            <a:pPr marL="0" lvl="0" indent="0" algn="l" rtl="0">
              <a:lnSpc>
                <a:spcPct val="150000"/>
              </a:lnSpc>
              <a:spcBef>
                <a:spcPts val="0"/>
              </a:spcBef>
              <a:spcAft>
                <a:spcPts val="0"/>
              </a:spcAft>
              <a:buNone/>
            </a:pPr>
            <a:r>
              <a:rPr lang="en-US" sz="2000" b="1">
                <a:latin typeface="Calibri"/>
                <a:ea typeface="Calibri"/>
                <a:cs typeface="Calibri"/>
                <a:sym typeface="Calibri"/>
              </a:rPr>
              <a:t>Chapter 6:</a:t>
            </a:r>
            <a:r>
              <a:rPr lang="en-US" sz="2000">
                <a:latin typeface="Calibri"/>
                <a:ea typeface="Calibri"/>
                <a:cs typeface="Calibri"/>
                <a:sym typeface="Calibri"/>
              </a:rPr>
              <a:t> Secondary and Tertiary Tier Supports</a:t>
            </a:r>
            <a:endParaRPr sz="2000">
              <a:latin typeface="Calibri"/>
              <a:ea typeface="Calibri"/>
              <a:cs typeface="Calibri"/>
              <a:sym typeface="Calibri"/>
            </a:endParaRPr>
          </a:p>
          <a:p>
            <a:pPr marL="0" lvl="0" indent="0" algn="l" rtl="0">
              <a:lnSpc>
                <a:spcPct val="150000"/>
              </a:lnSpc>
              <a:spcBef>
                <a:spcPts val="0"/>
              </a:spcBef>
              <a:spcAft>
                <a:spcPts val="0"/>
              </a:spcAft>
              <a:buNone/>
            </a:pPr>
            <a:endParaRPr sz="2000">
              <a:latin typeface="Calibri"/>
              <a:ea typeface="Calibri"/>
              <a:cs typeface="Calibri"/>
              <a:sym typeface="Calibri"/>
            </a:endParaRPr>
          </a:p>
          <a:p>
            <a:pPr marL="0" lvl="0" indent="0" algn="l" rtl="0">
              <a:lnSpc>
                <a:spcPct val="150000"/>
              </a:lnSpc>
              <a:spcBef>
                <a:spcPts val="0"/>
              </a:spcBef>
              <a:spcAft>
                <a:spcPts val="0"/>
              </a:spcAft>
              <a:buNone/>
            </a:pPr>
            <a:r>
              <a:rPr lang="en-US" sz="2000" b="1" i="1">
                <a:solidFill>
                  <a:srgbClr val="0070C0"/>
                </a:solidFill>
                <a:latin typeface="Calibri"/>
                <a:ea typeface="Calibri"/>
                <a:cs typeface="Calibri"/>
                <a:sym typeface="Calibri"/>
              </a:rPr>
              <a:t>Includes 12 school summaries (p.147-180)</a:t>
            </a:r>
            <a:endParaRPr sz="2000" b="1" i="1">
              <a:solidFill>
                <a:srgbClr val="0070C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4"/>
          <p:cNvSpPr txBox="1">
            <a:spLocks noGrp="1"/>
          </p:cNvSpPr>
          <p:nvPr>
            <p:ph type="title"/>
          </p:nvPr>
        </p:nvSpPr>
        <p:spPr>
          <a:xfrm>
            <a:off x="7127275" y="430850"/>
            <a:ext cx="3909000" cy="1325700"/>
          </a:xfrm>
          <a:prstGeom prst="rect">
            <a:avLst/>
          </a:prstGeom>
        </p:spPr>
        <p:txBody>
          <a:bodyPr spcFirstLastPara="1" wrap="square" lIns="91425" tIns="45700" rIns="91425" bIns="45700" anchor="ctr" anchorCtr="0">
            <a:normAutofit/>
          </a:bodyPr>
          <a:lstStyle/>
          <a:p>
            <a:pPr marL="0" lvl="0" indent="0" algn="ctr" rtl="0">
              <a:lnSpc>
                <a:spcPct val="100000"/>
              </a:lnSpc>
              <a:spcBef>
                <a:spcPts val="0"/>
              </a:spcBef>
              <a:spcAft>
                <a:spcPts val="0"/>
              </a:spcAft>
              <a:buNone/>
            </a:pPr>
            <a:r>
              <a:rPr lang="en-US"/>
              <a:t>Inside:</a:t>
            </a:r>
            <a:endParaRPr/>
          </a:p>
        </p:txBody>
      </p:sp>
      <p:pic>
        <p:nvPicPr>
          <p:cNvPr id="349" name="Google Shape;349;p54"/>
          <p:cNvPicPr preferRelativeResize="0"/>
          <p:nvPr/>
        </p:nvPicPr>
        <p:blipFill>
          <a:blip r:embed="rId3">
            <a:alphaModFix/>
          </a:blip>
          <a:stretch>
            <a:fillRect/>
          </a:stretch>
        </p:blipFill>
        <p:spPr>
          <a:xfrm>
            <a:off x="152400" y="152400"/>
            <a:ext cx="5915833" cy="6553199"/>
          </a:xfrm>
          <a:prstGeom prst="rect">
            <a:avLst/>
          </a:prstGeom>
          <a:noFill/>
          <a:ln w="28575" cap="flat" cmpd="sng">
            <a:solidFill>
              <a:schemeClr val="dk2"/>
            </a:solidFill>
            <a:prstDash val="solid"/>
            <a:round/>
            <a:headEnd type="none" w="sm" len="sm"/>
            <a:tailEnd type="none" w="sm" len="sm"/>
          </a:ln>
        </p:spPr>
      </p:pic>
      <p:sp>
        <p:nvSpPr>
          <p:cNvPr id="350" name="Google Shape;350;p54"/>
          <p:cNvSpPr txBox="1"/>
          <p:nvPr/>
        </p:nvSpPr>
        <p:spPr>
          <a:xfrm>
            <a:off x="6876650" y="1860925"/>
            <a:ext cx="4852800" cy="41868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US" sz="2000" b="1">
                <a:latin typeface="Calibri"/>
                <a:ea typeface="Calibri"/>
                <a:cs typeface="Calibri"/>
                <a:sym typeface="Calibri"/>
              </a:rPr>
              <a:t>Chapter 1:</a:t>
            </a:r>
            <a:r>
              <a:rPr lang="en-US" sz="2000">
                <a:latin typeface="Calibri"/>
                <a:ea typeface="Calibri"/>
                <a:cs typeface="Calibri"/>
                <a:sym typeface="Calibri"/>
              </a:rPr>
              <a:t> Introduction</a:t>
            </a:r>
            <a:endParaRPr sz="2000">
              <a:latin typeface="Calibri"/>
              <a:ea typeface="Calibri"/>
              <a:cs typeface="Calibri"/>
              <a:sym typeface="Calibri"/>
            </a:endParaRPr>
          </a:p>
          <a:p>
            <a:pPr marL="0" lvl="0" indent="0" algn="l" rtl="0">
              <a:lnSpc>
                <a:spcPct val="150000"/>
              </a:lnSpc>
              <a:spcBef>
                <a:spcPts val="0"/>
              </a:spcBef>
              <a:spcAft>
                <a:spcPts val="0"/>
              </a:spcAft>
              <a:buNone/>
            </a:pPr>
            <a:r>
              <a:rPr lang="en-US" sz="2000" b="1">
                <a:latin typeface="Calibri"/>
                <a:ea typeface="Calibri"/>
                <a:cs typeface="Calibri"/>
                <a:sym typeface="Calibri"/>
              </a:rPr>
              <a:t>Chapter 2:</a:t>
            </a:r>
            <a:r>
              <a:rPr lang="en-US" sz="2000">
                <a:latin typeface="Calibri"/>
                <a:ea typeface="Calibri"/>
                <a:cs typeface="Calibri"/>
                <a:sym typeface="Calibri"/>
              </a:rPr>
              <a:t> Context &amp; Foundational Systems</a:t>
            </a:r>
            <a:endParaRPr sz="2000">
              <a:latin typeface="Calibri"/>
              <a:ea typeface="Calibri"/>
              <a:cs typeface="Calibri"/>
              <a:sym typeface="Calibri"/>
            </a:endParaRPr>
          </a:p>
          <a:p>
            <a:pPr marL="0" lvl="0" indent="0" algn="l" rtl="0">
              <a:lnSpc>
                <a:spcPct val="150000"/>
              </a:lnSpc>
              <a:spcBef>
                <a:spcPts val="0"/>
              </a:spcBef>
              <a:spcAft>
                <a:spcPts val="0"/>
              </a:spcAft>
              <a:buNone/>
            </a:pPr>
            <a:r>
              <a:rPr lang="en-US" sz="2000" b="1">
                <a:latin typeface="Calibri"/>
                <a:ea typeface="Calibri"/>
                <a:cs typeface="Calibri"/>
                <a:sym typeface="Calibri"/>
              </a:rPr>
              <a:t>Chapter 3:</a:t>
            </a:r>
            <a:r>
              <a:rPr lang="en-US" sz="2000">
                <a:latin typeface="Calibri"/>
                <a:ea typeface="Calibri"/>
                <a:cs typeface="Calibri"/>
                <a:sym typeface="Calibri"/>
              </a:rPr>
              <a:t> District Supports</a:t>
            </a:r>
            <a:endParaRPr sz="2000">
              <a:latin typeface="Calibri"/>
              <a:ea typeface="Calibri"/>
              <a:cs typeface="Calibri"/>
              <a:sym typeface="Calibri"/>
            </a:endParaRPr>
          </a:p>
          <a:p>
            <a:pPr marL="0" lvl="0" indent="0" algn="l" rtl="0">
              <a:lnSpc>
                <a:spcPct val="150000"/>
              </a:lnSpc>
              <a:spcBef>
                <a:spcPts val="0"/>
              </a:spcBef>
              <a:spcAft>
                <a:spcPts val="0"/>
              </a:spcAft>
              <a:buNone/>
            </a:pPr>
            <a:r>
              <a:rPr lang="en-US" sz="2000" b="1">
                <a:latin typeface="Calibri"/>
                <a:ea typeface="Calibri"/>
                <a:cs typeface="Calibri"/>
                <a:sym typeface="Calibri"/>
              </a:rPr>
              <a:t>Chapter 4:</a:t>
            </a:r>
            <a:r>
              <a:rPr lang="en-US" sz="2000">
                <a:latin typeface="Calibri"/>
                <a:ea typeface="Calibri"/>
                <a:cs typeface="Calibri"/>
                <a:sym typeface="Calibri"/>
              </a:rPr>
              <a:t> Coaching</a:t>
            </a:r>
            <a:endParaRPr sz="2000">
              <a:latin typeface="Calibri"/>
              <a:ea typeface="Calibri"/>
              <a:cs typeface="Calibri"/>
              <a:sym typeface="Calibri"/>
            </a:endParaRPr>
          </a:p>
          <a:p>
            <a:pPr marL="0" lvl="0" indent="0" algn="l" rtl="0">
              <a:lnSpc>
                <a:spcPct val="150000"/>
              </a:lnSpc>
              <a:spcBef>
                <a:spcPts val="0"/>
              </a:spcBef>
              <a:spcAft>
                <a:spcPts val="0"/>
              </a:spcAft>
              <a:buNone/>
            </a:pPr>
            <a:r>
              <a:rPr lang="en-US" sz="2000" b="1">
                <a:latin typeface="Calibri"/>
                <a:ea typeface="Calibri"/>
                <a:cs typeface="Calibri"/>
                <a:sym typeface="Calibri"/>
              </a:rPr>
              <a:t>Chapter 5: </a:t>
            </a:r>
            <a:r>
              <a:rPr lang="en-US" sz="2000">
                <a:latin typeface="Calibri"/>
                <a:ea typeface="Calibri"/>
                <a:cs typeface="Calibri"/>
                <a:sym typeface="Calibri"/>
              </a:rPr>
              <a:t>CCR and PBIS</a:t>
            </a:r>
            <a:endParaRPr sz="2000">
              <a:latin typeface="Calibri"/>
              <a:ea typeface="Calibri"/>
              <a:cs typeface="Calibri"/>
              <a:sym typeface="Calibri"/>
            </a:endParaRPr>
          </a:p>
          <a:p>
            <a:pPr marL="0" lvl="0" indent="0" algn="l" rtl="0">
              <a:lnSpc>
                <a:spcPct val="150000"/>
              </a:lnSpc>
              <a:spcBef>
                <a:spcPts val="0"/>
              </a:spcBef>
              <a:spcAft>
                <a:spcPts val="0"/>
              </a:spcAft>
              <a:buNone/>
            </a:pPr>
            <a:r>
              <a:rPr lang="en-US" sz="2000" b="1">
                <a:latin typeface="Calibri"/>
                <a:ea typeface="Calibri"/>
                <a:cs typeface="Calibri"/>
                <a:sym typeface="Calibri"/>
              </a:rPr>
              <a:t>Chapter 6:</a:t>
            </a:r>
            <a:r>
              <a:rPr lang="en-US" sz="2000">
                <a:latin typeface="Calibri"/>
                <a:ea typeface="Calibri"/>
                <a:cs typeface="Calibri"/>
                <a:sym typeface="Calibri"/>
              </a:rPr>
              <a:t> Freshman Supports</a:t>
            </a:r>
            <a:endParaRPr sz="2000">
              <a:latin typeface="Calibri"/>
              <a:ea typeface="Calibri"/>
              <a:cs typeface="Calibri"/>
              <a:sym typeface="Calibri"/>
            </a:endParaRPr>
          </a:p>
          <a:p>
            <a:pPr marL="0" lvl="0" indent="0" algn="l" rtl="0">
              <a:lnSpc>
                <a:spcPct val="150000"/>
              </a:lnSpc>
              <a:spcBef>
                <a:spcPts val="0"/>
              </a:spcBef>
              <a:spcAft>
                <a:spcPts val="0"/>
              </a:spcAft>
              <a:buNone/>
            </a:pPr>
            <a:r>
              <a:rPr lang="en-US" sz="2000" b="1">
                <a:latin typeface="Calibri"/>
                <a:ea typeface="Calibri"/>
                <a:cs typeface="Calibri"/>
                <a:sym typeface="Calibri"/>
              </a:rPr>
              <a:t>Chapter 7:</a:t>
            </a:r>
            <a:r>
              <a:rPr lang="en-US" sz="2000">
                <a:latin typeface="Calibri"/>
                <a:ea typeface="Calibri"/>
                <a:cs typeface="Calibri"/>
                <a:sym typeface="Calibri"/>
              </a:rPr>
              <a:t> Student Voice</a:t>
            </a:r>
            <a:endParaRPr sz="2000">
              <a:latin typeface="Calibri"/>
              <a:ea typeface="Calibri"/>
              <a:cs typeface="Calibri"/>
              <a:sym typeface="Calibri"/>
            </a:endParaRPr>
          </a:p>
          <a:p>
            <a:pPr marL="457200" lvl="0" indent="0" algn="l" rtl="0">
              <a:lnSpc>
                <a:spcPct val="150000"/>
              </a:lnSpc>
              <a:spcBef>
                <a:spcPts val="0"/>
              </a:spcBef>
              <a:spcAft>
                <a:spcPts val="0"/>
              </a:spcAft>
              <a:buNone/>
            </a:pPr>
            <a:r>
              <a:rPr lang="en-US" sz="2000" b="1" i="1">
                <a:solidFill>
                  <a:schemeClr val="accent1"/>
                </a:solidFill>
                <a:latin typeface="Calibri"/>
                <a:ea typeface="Calibri"/>
                <a:cs typeface="Calibri"/>
                <a:sym typeface="Calibri"/>
              </a:rPr>
              <a:t>Includes Ladder of Student Involvement</a:t>
            </a:r>
            <a:endParaRPr sz="2000" b="1" i="1">
              <a:solidFill>
                <a:schemeClr val="accent1"/>
              </a:solidFill>
              <a:latin typeface="Calibri"/>
              <a:ea typeface="Calibri"/>
              <a:cs typeface="Calibri"/>
              <a:sym typeface="Calibri"/>
            </a:endParaRPr>
          </a:p>
          <a:p>
            <a:pPr marL="0" lvl="0" indent="0" algn="l" rtl="0">
              <a:lnSpc>
                <a:spcPct val="150000"/>
              </a:lnSpc>
              <a:spcBef>
                <a:spcPts val="0"/>
              </a:spcBef>
              <a:spcAft>
                <a:spcPts val="0"/>
              </a:spcAft>
              <a:buNone/>
            </a:pPr>
            <a:r>
              <a:rPr lang="en-US" sz="2000" b="1">
                <a:latin typeface="Calibri"/>
                <a:ea typeface="Calibri"/>
                <a:cs typeface="Calibri"/>
                <a:sym typeface="Calibri"/>
              </a:rPr>
              <a:t>Chapter 8:</a:t>
            </a:r>
            <a:r>
              <a:rPr lang="en-US" sz="2000">
                <a:latin typeface="Calibri"/>
                <a:ea typeface="Calibri"/>
                <a:cs typeface="Calibri"/>
                <a:sym typeface="Calibri"/>
              </a:rPr>
              <a:t> Safe &amp; Supportive Environments</a:t>
            </a:r>
            <a:endParaRPr sz="20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5"/>
          <p:cNvSpPr txBox="1">
            <a:spLocks noGrp="1"/>
          </p:cNvSpPr>
          <p:nvPr>
            <p:ph type="title"/>
          </p:nvPr>
        </p:nvSpPr>
        <p:spPr>
          <a:xfrm>
            <a:off x="387021" y="175658"/>
            <a:ext cx="10995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Additional Resources to Extend Today’s Content</a:t>
            </a:r>
            <a:endParaRPr/>
          </a:p>
        </p:txBody>
      </p:sp>
      <p:sp>
        <p:nvSpPr>
          <p:cNvPr id="357" name="Google Shape;357;p55"/>
          <p:cNvSpPr txBox="1">
            <a:spLocks noGrp="1"/>
          </p:cNvSpPr>
          <p:nvPr>
            <p:ph type="body" idx="1"/>
          </p:nvPr>
        </p:nvSpPr>
        <p:spPr>
          <a:xfrm>
            <a:off x="1084500" y="1398600"/>
            <a:ext cx="10879200" cy="510720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800"/>
              </a:spcBef>
              <a:spcAft>
                <a:spcPts val="0"/>
              </a:spcAft>
              <a:buSzPts val="1800"/>
              <a:buFont typeface="Calibri"/>
              <a:buChar char="•"/>
            </a:pPr>
            <a:r>
              <a:rPr lang="en-US" sz="1800" dirty="0"/>
              <a:t>Center on PBIS – High School PBIS</a:t>
            </a:r>
            <a:endParaRPr sz="1800" dirty="0"/>
          </a:p>
          <a:p>
            <a:pPr marL="457200" lvl="0" indent="0" algn="l" rtl="0">
              <a:lnSpc>
                <a:spcPct val="100000"/>
              </a:lnSpc>
              <a:spcBef>
                <a:spcPts val="800"/>
              </a:spcBef>
              <a:spcAft>
                <a:spcPts val="0"/>
              </a:spcAft>
              <a:buSzPts val="1018"/>
              <a:buNone/>
            </a:pPr>
            <a:r>
              <a:rPr lang="en-US" sz="1800" u="sng" dirty="0">
                <a:solidFill>
                  <a:srgbClr val="1155CC"/>
                </a:solidFill>
                <a:hlinkClick r:id="rId3">
                  <a:extLst>
                    <a:ext uri="{A12FA001-AC4F-418D-AE19-62706E023703}">
                      <ahyp:hlinkClr xmlns:ahyp="http://schemas.microsoft.com/office/drawing/2018/hyperlinkcolor" val="tx"/>
                    </a:ext>
                  </a:extLst>
                </a:hlinkClick>
              </a:rPr>
              <a:t>https://</a:t>
            </a:r>
            <a:r>
              <a:rPr lang="en-US" sz="1800" u="sng">
                <a:solidFill>
                  <a:srgbClr val="1155CC"/>
                </a:solidFill>
                <a:hlinkClick r:id="rId3">
                  <a:extLst>
                    <a:ext uri="{A12FA001-AC4F-418D-AE19-62706E023703}">
                      <ahyp:hlinkClr xmlns:ahyp="http://schemas.microsoft.com/office/drawing/2018/hyperlinkcolor" val="tx"/>
                    </a:ext>
                  </a:extLst>
                </a:hlinkClick>
              </a:rPr>
              <a:t>www.pbis.org</a:t>
            </a:r>
            <a:r>
              <a:rPr lang="en-US" sz="1800" u="sng" dirty="0">
                <a:solidFill>
                  <a:srgbClr val="1155CC"/>
                </a:solidFill>
                <a:hlinkClick r:id="rId3">
                  <a:extLst>
                    <a:ext uri="{A12FA001-AC4F-418D-AE19-62706E023703}">
                      <ahyp:hlinkClr xmlns:ahyp="http://schemas.microsoft.com/office/drawing/2018/hyperlinkcolor" val="tx"/>
                    </a:ext>
                  </a:extLst>
                </a:hlinkClick>
              </a:rPr>
              <a:t>/topics/high-school-pbis</a:t>
            </a:r>
            <a:r>
              <a:rPr lang="en-US" sz="1800" dirty="0">
                <a:solidFill>
                  <a:srgbClr val="1155CC"/>
                </a:solidFill>
              </a:rPr>
              <a:t> </a:t>
            </a:r>
            <a:endParaRPr sz="1800" dirty="0">
              <a:solidFill>
                <a:srgbClr val="1155CC"/>
              </a:solidFill>
            </a:endParaRPr>
          </a:p>
          <a:p>
            <a:pPr marL="457200" lvl="0" indent="0" algn="l" rtl="0">
              <a:lnSpc>
                <a:spcPct val="100000"/>
              </a:lnSpc>
              <a:spcBef>
                <a:spcPts val="800"/>
              </a:spcBef>
              <a:spcAft>
                <a:spcPts val="0"/>
              </a:spcAft>
              <a:buSzPts val="1018"/>
              <a:buNone/>
            </a:pPr>
            <a:r>
              <a:rPr lang="en-US" sz="1800" u="sng" dirty="0">
                <a:solidFill>
                  <a:srgbClr val="1155CC"/>
                </a:solidFill>
                <a:hlinkClick r:id="rId4">
                  <a:extLst>
                    <a:ext uri="{A12FA001-AC4F-418D-AE19-62706E023703}">
                      <ahyp:hlinkClr xmlns:ahyp="http://schemas.microsoft.com/office/drawing/2018/hyperlinkcolor" val="tx"/>
                    </a:ext>
                  </a:extLst>
                </a:hlinkClick>
              </a:rPr>
              <a:t>1-hour 2021 video - Lombardi, Kern, and Freeman</a:t>
            </a:r>
            <a:endParaRPr sz="1800" dirty="0">
              <a:solidFill>
                <a:srgbClr val="1155CC"/>
              </a:solidFill>
            </a:endParaRPr>
          </a:p>
          <a:p>
            <a:pPr marL="241300" lvl="0" indent="-190500" algn="l" rtl="0">
              <a:lnSpc>
                <a:spcPct val="100000"/>
              </a:lnSpc>
              <a:spcBef>
                <a:spcPts val="800"/>
              </a:spcBef>
              <a:spcAft>
                <a:spcPts val="0"/>
              </a:spcAft>
              <a:buClr>
                <a:schemeClr val="dk1"/>
              </a:buClr>
              <a:buSzPts val="1800"/>
              <a:buFont typeface="Calibri"/>
              <a:buChar char="•"/>
            </a:pPr>
            <a:r>
              <a:rPr lang="en-US" sz="1800" dirty="0"/>
              <a:t>DE-PBS </a:t>
            </a:r>
            <a:r>
              <a:rPr lang="en-US" sz="1800" i="0" dirty="0">
                <a:solidFill>
                  <a:srgbClr val="103152"/>
                </a:solidFill>
              </a:rPr>
              <a:t>Secondary Forum webpage </a:t>
            </a:r>
            <a:endParaRPr sz="1800" i="0" dirty="0">
              <a:solidFill>
                <a:srgbClr val="103152"/>
              </a:solidFill>
            </a:endParaRPr>
          </a:p>
          <a:p>
            <a:pPr marL="457200" lvl="0" indent="0" algn="l" rtl="0">
              <a:lnSpc>
                <a:spcPct val="100000"/>
              </a:lnSpc>
              <a:spcBef>
                <a:spcPts val="800"/>
              </a:spcBef>
              <a:spcAft>
                <a:spcPts val="0"/>
              </a:spcAft>
              <a:buNone/>
            </a:pPr>
            <a:r>
              <a:rPr lang="en-US" sz="1800" i="0" u="sng" dirty="0">
                <a:solidFill>
                  <a:srgbClr val="1155CC"/>
                </a:solidFill>
                <a:hlinkClick r:id="rId5">
                  <a:extLst>
                    <a:ext uri="{A12FA001-AC4F-418D-AE19-62706E023703}">
                      <ahyp:hlinkClr xmlns:ahyp="http://schemas.microsoft.com/office/drawing/2018/hyperlinkcolor" val="tx"/>
                    </a:ext>
                  </a:extLst>
                </a:hlinkClick>
              </a:rPr>
              <a:t>https://www.delawarepbs.org/secondary-forum</a:t>
            </a:r>
            <a:r>
              <a:rPr lang="en-US" sz="1800" dirty="0">
                <a:solidFill>
                  <a:srgbClr val="1155CC"/>
                </a:solidFill>
              </a:rPr>
              <a:t>/ </a:t>
            </a:r>
            <a:r>
              <a:rPr lang="en-US" sz="1800" i="0" dirty="0">
                <a:solidFill>
                  <a:srgbClr val="1155CC"/>
                </a:solidFill>
              </a:rPr>
              <a:t> </a:t>
            </a:r>
            <a:endParaRPr sz="1800" dirty="0">
              <a:solidFill>
                <a:srgbClr val="1155CC"/>
              </a:solidFill>
            </a:endParaRPr>
          </a:p>
          <a:p>
            <a:pPr marL="241300" lvl="0" indent="-190500" algn="l" rtl="0">
              <a:lnSpc>
                <a:spcPct val="100000"/>
              </a:lnSpc>
              <a:spcBef>
                <a:spcPts val="800"/>
              </a:spcBef>
              <a:spcAft>
                <a:spcPts val="0"/>
              </a:spcAft>
              <a:buClr>
                <a:schemeClr val="dk1"/>
              </a:buClr>
              <a:buSzPts val="1800"/>
              <a:buFont typeface="Calibri"/>
              <a:buChar char="•"/>
            </a:pPr>
            <a:r>
              <a:rPr lang="en-US" sz="1800" dirty="0"/>
              <a:t>APBS Think Tank – Monthly 12:30-1:30 EST</a:t>
            </a:r>
            <a:endParaRPr sz="1800" dirty="0"/>
          </a:p>
          <a:p>
            <a:pPr marL="457200" lvl="1" indent="0" algn="l" rtl="0">
              <a:lnSpc>
                <a:spcPct val="100000"/>
              </a:lnSpc>
              <a:spcBef>
                <a:spcPts val="800"/>
              </a:spcBef>
              <a:spcAft>
                <a:spcPts val="0"/>
              </a:spcAft>
              <a:buClr>
                <a:srgbClr val="C03E30"/>
              </a:buClr>
              <a:buSzPts val="2220"/>
              <a:buNone/>
            </a:pPr>
            <a:r>
              <a:rPr lang="en-US" sz="1800" i="0" u="sng" dirty="0">
                <a:solidFill>
                  <a:srgbClr val="1155CC"/>
                </a:solidFill>
                <a:hlinkClick r:id="rId6">
                  <a:extLst>
                    <a:ext uri="{A12FA001-AC4F-418D-AE19-62706E023703}">
                      <ahyp:hlinkClr xmlns:ahyp="http://schemas.microsoft.com/office/drawing/2018/hyperlinkcolor" val="tx"/>
                    </a:ext>
                  </a:extLst>
                </a:hlinkClick>
              </a:rPr>
              <a:t>https://odu.zoom.us/j/91955778458</a:t>
            </a:r>
            <a:endParaRPr sz="1800" dirty="0">
              <a:solidFill>
                <a:srgbClr val="1155CC"/>
              </a:solidFill>
            </a:endParaRPr>
          </a:p>
          <a:p>
            <a:pPr marL="698500" lvl="1" indent="-215900" algn="l" rtl="0">
              <a:lnSpc>
                <a:spcPct val="100000"/>
              </a:lnSpc>
              <a:spcBef>
                <a:spcPts val="800"/>
              </a:spcBef>
              <a:spcAft>
                <a:spcPts val="0"/>
              </a:spcAft>
              <a:buClr>
                <a:srgbClr val="103152"/>
              </a:buClr>
              <a:buSzPts val="1800"/>
              <a:buFont typeface="Calibri"/>
              <a:buChar char="•"/>
            </a:pPr>
            <a:r>
              <a:rPr lang="en-US" sz="1800" dirty="0">
                <a:solidFill>
                  <a:srgbClr val="103152"/>
                </a:solidFill>
              </a:rPr>
              <a:t>March 17</a:t>
            </a:r>
            <a:endParaRPr sz="1800" dirty="0"/>
          </a:p>
          <a:p>
            <a:pPr marL="698500" lvl="1" indent="-215900" algn="l" rtl="0">
              <a:lnSpc>
                <a:spcPct val="100000"/>
              </a:lnSpc>
              <a:spcBef>
                <a:spcPts val="800"/>
              </a:spcBef>
              <a:spcAft>
                <a:spcPts val="0"/>
              </a:spcAft>
              <a:buClr>
                <a:srgbClr val="103152"/>
              </a:buClr>
              <a:buSzPts val="1800"/>
              <a:buFont typeface="Calibri"/>
              <a:buChar char="•"/>
            </a:pPr>
            <a:r>
              <a:rPr lang="en-US" sz="1800" dirty="0">
                <a:solidFill>
                  <a:srgbClr val="103152"/>
                </a:solidFill>
              </a:rPr>
              <a:t>April 21</a:t>
            </a:r>
            <a:endParaRPr sz="1800" dirty="0"/>
          </a:p>
          <a:p>
            <a:pPr marL="698500" lvl="1" indent="-215900" algn="l" rtl="0">
              <a:lnSpc>
                <a:spcPct val="100000"/>
              </a:lnSpc>
              <a:spcBef>
                <a:spcPts val="800"/>
              </a:spcBef>
              <a:spcAft>
                <a:spcPts val="0"/>
              </a:spcAft>
              <a:buClr>
                <a:srgbClr val="103152"/>
              </a:buClr>
              <a:buSzPts val="1800"/>
              <a:buFont typeface="Calibri"/>
              <a:buChar char="•"/>
            </a:pPr>
            <a:r>
              <a:rPr lang="en-US" sz="1800" dirty="0">
                <a:solidFill>
                  <a:srgbClr val="103152"/>
                </a:solidFill>
              </a:rPr>
              <a:t>May 18</a:t>
            </a:r>
            <a:endParaRPr sz="1800" dirty="0"/>
          </a:p>
          <a:p>
            <a:pPr marL="241300" lvl="0" indent="-190500" algn="l" rtl="0">
              <a:lnSpc>
                <a:spcPct val="100000"/>
              </a:lnSpc>
              <a:spcBef>
                <a:spcPts val="800"/>
              </a:spcBef>
              <a:spcAft>
                <a:spcPts val="0"/>
              </a:spcAft>
              <a:buClr>
                <a:srgbClr val="202124"/>
              </a:buClr>
              <a:buSzPts val="1800"/>
              <a:buFont typeface="Calibri"/>
              <a:buChar char="•"/>
            </a:pPr>
            <a:r>
              <a:rPr lang="en-US" sz="1800" i="0" dirty="0">
                <a:solidFill>
                  <a:srgbClr val="202124"/>
                </a:solidFill>
              </a:rPr>
              <a:t>HS APBS Mailing List</a:t>
            </a:r>
            <a:endParaRPr sz="1800" dirty="0"/>
          </a:p>
          <a:p>
            <a:pPr marL="457200" lvl="1" indent="0" algn="l" rtl="0">
              <a:lnSpc>
                <a:spcPct val="100000"/>
              </a:lnSpc>
              <a:spcBef>
                <a:spcPts val="800"/>
              </a:spcBef>
              <a:spcAft>
                <a:spcPts val="0"/>
              </a:spcAft>
              <a:buClr>
                <a:srgbClr val="103152"/>
              </a:buClr>
              <a:buSzPts val="2220"/>
              <a:buNone/>
            </a:pPr>
            <a:r>
              <a:rPr lang="en-US" sz="1800" i="0" u="sng" dirty="0">
                <a:solidFill>
                  <a:srgbClr val="1155CC"/>
                </a:solidFill>
                <a:hlinkClick r:id="rId7">
                  <a:extLst>
                    <a:ext uri="{A12FA001-AC4F-418D-AE19-62706E023703}">
                      <ahyp:hlinkClr xmlns:ahyp="http://schemas.microsoft.com/office/drawing/2018/hyperlinkcolor" val="tx"/>
                    </a:ext>
                  </a:extLst>
                </a:hlinkClick>
              </a:rPr>
              <a:t>https://bit.ly/3QKmYKy</a:t>
            </a:r>
            <a:r>
              <a:rPr lang="en-US" sz="1800" dirty="0">
                <a:solidFill>
                  <a:srgbClr val="1155CC"/>
                </a:solidFill>
              </a:rPr>
              <a:t>  </a:t>
            </a:r>
            <a:endParaRPr sz="1800" dirty="0">
              <a:solidFill>
                <a:srgbClr val="1155CC"/>
              </a:solidFill>
            </a:endParaRPr>
          </a:p>
          <a:p>
            <a:pPr marL="241300" lvl="0" indent="-190500" algn="l" rtl="0">
              <a:lnSpc>
                <a:spcPct val="100000"/>
              </a:lnSpc>
              <a:spcBef>
                <a:spcPts val="800"/>
              </a:spcBef>
              <a:spcAft>
                <a:spcPts val="0"/>
              </a:spcAft>
              <a:buClr>
                <a:schemeClr val="dk1"/>
              </a:buClr>
              <a:buSzPts val="1800"/>
              <a:buFont typeface="Calibri"/>
              <a:buChar char="•"/>
            </a:pPr>
            <a:r>
              <a:rPr lang="en-US" sz="1800" dirty="0"/>
              <a:t>FB: </a:t>
            </a:r>
            <a:r>
              <a:rPr lang="en-US" sz="1800" i="0" dirty="0"/>
              <a:t>High School Network for Association for Positive Behavior Support</a:t>
            </a:r>
            <a:endParaRPr sz="1800" i="0" dirty="0"/>
          </a:p>
          <a:p>
            <a:pPr marL="0" lvl="0" indent="0" algn="l" rtl="0">
              <a:lnSpc>
                <a:spcPct val="100000"/>
              </a:lnSpc>
              <a:spcBef>
                <a:spcPts val="800"/>
              </a:spcBef>
              <a:spcAft>
                <a:spcPts val="0"/>
              </a:spcAft>
              <a:buNone/>
            </a:pPr>
            <a:endParaRPr sz="1800" dirty="0"/>
          </a:p>
        </p:txBody>
      </p:sp>
      <p:grpSp>
        <p:nvGrpSpPr>
          <p:cNvPr id="358" name="Google Shape;358;p55"/>
          <p:cNvGrpSpPr/>
          <p:nvPr/>
        </p:nvGrpSpPr>
        <p:grpSpPr>
          <a:xfrm>
            <a:off x="8236900" y="3371725"/>
            <a:ext cx="3383375" cy="2718300"/>
            <a:chOff x="8236900" y="3371725"/>
            <a:chExt cx="3383375" cy="2718300"/>
          </a:xfrm>
        </p:grpSpPr>
        <p:sp>
          <p:nvSpPr>
            <p:cNvPr id="359" name="Google Shape;359;p55"/>
            <p:cNvSpPr/>
            <p:nvPr/>
          </p:nvSpPr>
          <p:spPr>
            <a:xfrm>
              <a:off x="8236900" y="3371725"/>
              <a:ext cx="980100" cy="2718300"/>
            </a:xfrm>
            <a:prstGeom prst="rightBrace">
              <a:avLst>
                <a:gd name="adj1" fmla="val 50000"/>
                <a:gd name="adj2" fmla="val 50000"/>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55"/>
            <p:cNvSpPr txBox="1"/>
            <p:nvPr/>
          </p:nvSpPr>
          <p:spPr>
            <a:xfrm>
              <a:off x="9310275" y="4141550"/>
              <a:ext cx="23100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latin typeface="Calibri"/>
                  <a:ea typeface="Calibri"/>
                  <a:cs typeface="Calibri"/>
                  <a:sym typeface="Calibri"/>
                </a:rPr>
                <a:t>Continue to build your knowledge through community</a:t>
              </a:r>
              <a:endParaRPr sz="1900">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1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56"/>
          <p:cNvPicPr preferRelativeResize="0"/>
          <p:nvPr/>
        </p:nvPicPr>
        <p:blipFill>
          <a:blip r:embed="rId3">
            <a:alphaModFix/>
          </a:blip>
          <a:stretch>
            <a:fillRect/>
          </a:stretch>
        </p:blipFill>
        <p:spPr>
          <a:xfrm>
            <a:off x="76200" y="933500"/>
            <a:ext cx="12033527" cy="45458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t>Implementation Barrier and Myths</a:t>
            </a:r>
            <a:endParaRPr b="1"/>
          </a:p>
        </p:txBody>
      </p:sp>
      <p:sp>
        <p:nvSpPr>
          <p:cNvPr id="373" name="Google Shape;373;p57"/>
          <p:cNvSpPr txBox="1">
            <a:spLocks noGrp="1"/>
          </p:cNvSpPr>
          <p:nvPr>
            <p:ph type="body" idx="1"/>
          </p:nvPr>
        </p:nvSpPr>
        <p:spPr>
          <a:xfrm>
            <a:off x="838200" y="1495725"/>
            <a:ext cx="8499600" cy="4988100"/>
          </a:xfrm>
          <a:prstGeom prst="rect">
            <a:avLst/>
          </a:prstGeom>
        </p:spPr>
        <p:txBody>
          <a:bodyPr spcFirstLastPara="1" wrap="square" lIns="91425" tIns="45700" rIns="91425" bIns="45700" anchor="t" anchorCtr="0">
            <a:normAutofit fontScale="92500" lnSpcReduction="20000"/>
          </a:bodyPr>
          <a:lstStyle/>
          <a:p>
            <a:pPr marL="0" lvl="0" indent="0" algn="l" rtl="0">
              <a:lnSpc>
                <a:spcPct val="100000"/>
              </a:lnSpc>
              <a:spcBef>
                <a:spcPts val="400"/>
              </a:spcBef>
              <a:spcAft>
                <a:spcPts val="0"/>
              </a:spcAft>
              <a:buNone/>
            </a:pPr>
            <a:r>
              <a:rPr lang="en-US" b="1"/>
              <a:t>Size</a:t>
            </a:r>
            <a:endParaRPr/>
          </a:p>
          <a:p>
            <a:pPr marL="457200" lvl="0" indent="-334327" algn="l" rtl="0">
              <a:lnSpc>
                <a:spcPct val="100000"/>
              </a:lnSpc>
              <a:spcBef>
                <a:spcPts val="400"/>
              </a:spcBef>
              <a:spcAft>
                <a:spcPts val="0"/>
              </a:spcAft>
              <a:buSzPct val="64285"/>
              <a:buChar char="●"/>
            </a:pPr>
            <a:r>
              <a:rPr lang="en-US"/>
              <a:t>The school is too big to go school-wide, we’ll just implement with freshman</a:t>
            </a:r>
            <a:endParaRPr/>
          </a:p>
          <a:p>
            <a:pPr marL="457200" lvl="0" indent="-334327" algn="l" rtl="0">
              <a:lnSpc>
                <a:spcPct val="100000"/>
              </a:lnSpc>
              <a:spcBef>
                <a:spcPts val="400"/>
              </a:spcBef>
              <a:spcAft>
                <a:spcPts val="0"/>
              </a:spcAft>
              <a:buSzPct val="64285"/>
              <a:buChar char="●"/>
            </a:pPr>
            <a:r>
              <a:rPr lang="en-US"/>
              <a:t>Having just one administrator know about PBIS is sufficient</a:t>
            </a:r>
            <a:endParaRPr/>
          </a:p>
          <a:p>
            <a:pPr marL="0" lvl="0" indent="0" algn="l" rtl="0">
              <a:lnSpc>
                <a:spcPct val="100000"/>
              </a:lnSpc>
              <a:spcBef>
                <a:spcPts val="400"/>
              </a:spcBef>
              <a:spcAft>
                <a:spcPts val="0"/>
              </a:spcAft>
              <a:buNone/>
            </a:pPr>
            <a:r>
              <a:rPr lang="en-US" b="1"/>
              <a:t>Culture</a:t>
            </a:r>
            <a:endParaRPr/>
          </a:p>
          <a:p>
            <a:pPr marL="457200" lvl="0" indent="-334327" algn="l" rtl="0">
              <a:lnSpc>
                <a:spcPct val="100000"/>
              </a:lnSpc>
              <a:spcBef>
                <a:spcPts val="400"/>
              </a:spcBef>
              <a:spcAft>
                <a:spcPts val="0"/>
              </a:spcAft>
              <a:buSzPct val="64285"/>
              <a:buChar char="●"/>
            </a:pPr>
            <a:r>
              <a:rPr lang="en-US"/>
              <a:t>My job is to teach academics</a:t>
            </a:r>
            <a:endParaRPr/>
          </a:p>
          <a:p>
            <a:pPr marL="457200" lvl="0" indent="-334327" algn="l" rtl="0">
              <a:lnSpc>
                <a:spcPct val="100000"/>
              </a:lnSpc>
              <a:spcBef>
                <a:spcPts val="400"/>
              </a:spcBef>
              <a:spcAft>
                <a:spcPts val="0"/>
              </a:spcAft>
              <a:buSzPct val="64285"/>
              <a:buChar char="●"/>
            </a:pPr>
            <a:r>
              <a:rPr lang="en-US"/>
              <a:t>I shouldn’t have to teach something they should already know</a:t>
            </a:r>
            <a:endParaRPr/>
          </a:p>
          <a:p>
            <a:pPr marL="457200" lvl="0" indent="-334327" algn="l" rtl="0">
              <a:lnSpc>
                <a:spcPct val="100000"/>
              </a:lnSpc>
              <a:spcBef>
                <a:spcPts val="400"/>
              </a:spcBef>
              <a:spcAft>
                <a:spcPts val="0"/>
              </a:spcAft>
              <a:buSzPct val="64285"/>
              <a:buChar char="●"/>
            </a:pPr>
            <a:r>
              <a:rPr lang="en-US"/>
              <a:t>I only need to work within my department or with my designated administrator</a:t>
            </a:r>
            <a:endParaRPr/>
          </a:p>
          <a:p>
            <a:pPr marL="0" lvl="0" indent="0" algn="l" rtl="0">
              <a:lnSpc>
                <a:spcPct val="100000"/>
              </a:lnSpc>
              <a:spcBef>
                <a:spcPts val="400"/>
              </a:spcBef>
              <a:spcAft>
                <a:spcPts val="0"/>
              </a:spcAft>
              <a:buNone/>
            </a:pPr>
            <a:r>
              <a:rPr lang="en-US" b="1"/>
              <a:t>Developmental Level</a:t>
            </a:r>
            <a:endParaRPr/>
          </a:p>
          <a:p>
            <a:pPr marL="457200" lvl="0" indent="-334327" algn="l" rtl="0">
              <a:lnSpc>
                <a:spcPct val="100000"/>
              </a:lnSpc>
              <a:spcBef>
                <a:spcPts val="400"/>
              </a:spcBef>
              <a:spcAft>
                <a:spcPts val="0"/>
              </a:spcAft>
              <a:buSzPct val="64285"/>
              <a:buChar char="●"/>
            </a:pPr>
            <a:r>
              <a:rPr lang="en-US"/>
              <a:t>These practices are not effective with adolescents</a:t>
            </a:r>
            <a:endParaRPr/>
          </a:p>
          <a:p>
            <a:pPr marL="457200" lvl="0" indent="-334327" algn="l" rtl="0">
              <a:lnSpc>
                <a:spcPct val="100000"/>
              </a:lnSpc>
              <a:spcBef>
                <a:spcPts val="400"/>
              </a:spcBef>
              <a:spcAft>
                <a:spcPts val="400"/>
              </a:spcAft>
              <a:buSzPct val="64285"/>
              <a:buChar char="●"/>
            </a:pPr>
            <a:r>
              <a:rPr lang="en-US"/>
              <a:t>PBIS doesn’t “work” in high schools</a:t>
            </a:r>
            <a:endParaRPr/>
          </a:p>
        </p:txBody>
      </p:sp>
      <p:sp>
        <p:nvSpPr>
          <p:cNvPr id="374" name="Google Shape;374;p57"/>
          <p:cNvSpPr/>
          <p:nvPr/>
        </p:nvSpPr>
        <p:spPr>
          <a:xfrm>
            <a:off x="9458500" y="1886825"/>
            <a:ext cx="2079900" cy="8535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300" b="1">
                <a:latin typeface="Calibri"/>
                <a:ea typeface="Calibri"/>
                <a:cs typeface="Calibri"/>
                <a:sym typeface="Calibri"/>
              </a:rPr>
              <a:t>Will it work here?</a:t>
            </a:r>
            <a:endParaRPr sz="2300" b="1">
              <a:latin typeface="Calibri"/>
              <a:ea typeface="Calibri"/>
              <a:cs typeface="Calibri"/>
              <a:sym typeface="Calibri"/>
            </a:endParaRPr>
          </a:p>
        </p:txBody>
      </p:sp>
      <p:sp>
        <p:nvSpPr>
          <p:cNvPr id="375" name="Google Shape;375;p57"/>
          <p:cNvSpPr/>
          <p:nvPr/>
        </p:nvSpPr>
        <p:spPr>
          <a:xfrm>
            <a:off x="9521925" y="4057850"/>
            <a:ext cx="2079900" cy="8535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300" b="1">
                <a:latin typeface="Calibri"/>
                <a:ea typeface="Calibri"/>
                <a:cs typeface="Calibri"/>
                <a:sym typeface="Calibri"/>
              </a:rPr>
              <a:t>Why?</a:t>
            </a:r>
            <a:endParaRPr sz="2300" b="1">
              <a:latin typeface="Calibri"/>
              <a:ea typeface="Calibri"/>
              <a:cs typeface="Calibri"/>
              <a:sym typeface="Calibri"/>
            </a:endParaRPr>
          </a:p>
        </p:txBody>
      </p:sp>
      <p:sp>
        <p:nvSpPr>
          <p:cNvPr id="376" name="Google Shape;376;p57"/>
          <p:cNvSpPr/>
          <p:nvPr/>
        </p:nvSpPr>
        <p:spPr>
          <a:xfrm>
            <a:off x="9660150" y="5727225"/>
            <a:ext cx="2079900" cy="853500"/>
          </a:xfrm>
          <a:prstGeom prst="roundRect">
            <a:avLst>
              <a:gd name="adj" fmla="val 16667"/>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300" b="1">
                <a:latin typeface="Calibri"/>
                <a:ea typeface="Calibri"/>
                <a:cs typeface="Calibri"/>
                <a:sym typeface="Calibri"/>
              </a:rPr>
              <a:t>How?</a:t>
            </a:r>
            <a:endParaRPr sz="2300" b="1">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graphicFrame>
        <p:nvGraphicFramePr>
          <p:cNvPr id="382" name="Google Shape;382;p58"/>
          <p:cNvGraphicFramePr/>
          <p:nvPr/>
        </p:nvGraphicFramePr>
        <p:xfrm>
          <a:off x="463450" y="304825"/>
          <a:ext cx="10888900" cy="6248340"/>
        </p:xfrm>
        <a:graphic>
          <a:graphicData uri="http://schemas.openxmlformats.org/drawingml/2006/table">
            <a:tbl>
              <a:tblPr>
                <a:noFill/>
                <a:tableStyleId>{FC0C97B4-2649-47A2-86F6-A8308BBB7C71}</a:tableStyleId>
              </a:tblPr>
              <a:tblGrid>
                <a:gridCol w="1328550">
                  <a:extLst>
                    <a:ext uri="{9D8B030D-6E8A-4147-A177-3AD203B41FA5}">
                      <a16:colId xmlns:a16="http://schemas.microsoft.com/office/drawing/2014/main" val="20000"/>
                    </a:ext>
                  </a:extLst>
                </a:gridCol>
                <a:gridCol w="3457950">
                  <a:extLst>
                    <a:ext uri="{9D8B030D-6E8A-4147-A177-3AD203B41FA5}">
                      <a16:colId xmlns:a16="http://schemas.microsoft.com/office/drawing/2014/main" val="20001"/>
                    </a:ext>
                  </a:extLst>
                </a:gridCol>
                <a:gridCol w="3418875">
                  <a:extLst>
                    <a:ext uri="{9D8B030D-6E8A-4147-A177-3AD203B41FA5}">
                      <a16:colId xmlns:a16="http://schemas.microsoft.com/office/drawing/2014/main" val="20002"/>
                    </a:ext>
                  </a:extLst>
                </a:gridCol>
                <a:gridCol w="2683525">
                  <a:extLst>
                    <a:ext uri="{9D8B030D-6E8A-4147-A177-3AD203B41FA5}">
                      <a16:colId xmlns:a16="http://schemas.microsoft.com/office/drawing/2014/main" val="20003"/>
                    </a:ext>
                  </a:extLst>
                </a:gridCol>
              </a:tblGrid>
              <a:tr h="457175">
                <a:tc>
                  <a:txBody>
                    <a:bodyPr/>
                    <a:lstStyle/>
                    <a:p>
                      <a:pPr marL="0" lvl="0" indent="0" algn="l" rtl="0">
                        <a:spcBef>
                          <a:spcPts val="0"/>
                        </a:spcBef>
                        <a:spcAft>
                          <a:spcPts val="0"/>
                        </a:spcAft>
                        <a:buNone/>
                      </a:pPr>
                      <a:r>
                        <a:rPr lang="en-US" sz="1600" b="1">
                          <a:latin typeface="Calibri"/>
                          <a:ea typeface="Calibri"/>
                          <a:cs typeface="Calibri"/>
                          <a:sym typeface="Calibri"/>
                        </a:rPr>
                        <a:t>Contextual Influence</a:t>
                      </a:r>
                      <a:endParaRPr sz="1600" b="1">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200" b="1">
                          <a:solidFill>
                            <a:srgbClr val="47669D"/>
                          </a:solidFill>
                          <a:latin typeface="Calibri"/>
                          <a:ea typeface="Calibri"/>
                          <a:cs typeface="Calibri"/>
                          <a:sym typeface="Calibri"/>
                        </a:rPr>
                        <a:t>Leadership</a:t>
                      </a:r>
                      <a:endParaRPr sz="2200" b="1">
                        <a:solidFill>
                          <a:srgbClr val="47669D"/>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200" b="1">
                          <a:solidFill>
                            <a:srgbClr val="47669D"/>
                          </a:solidFill>
                          <a:latin typeface="Calibri"/>
                          <a:ea typeface="Calibri"/>
                          <a:cs typeface="Calibri"/>
                          <a:sym typeface="Calibri"/>
                        </a:rPr>
                        <a:t>Communication</a:t>
                      </a:r>
                      <a:endParaRPr sz="2200" b="1">
                        <a:solidFill>
                          <a:srgbClr val="47669D"/>
                        </a:solidFill>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200" b="1">
                          <a:solidFill>
                            <a:srgbClr val="47669D"/>
                          </a:solidFill>
                          <a:latin typeface="Calibri"/>
                          <a:ea typeface="Calibri"/>
                          <a:cs typeface="Calibri"/>
                          <a:sym typeface="Calibri"/>
                        </a:rPr>
                        <a:t>Data</a:t>
                      </a:r>
                      <a:endParaRPr sz="2200">
                        <a:solidFill>
                          <a:srgbClr val="47669D"/>
                        </a:solidFill>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571975">
                <a:tc>
                  <a:txBody>
                    <a:bodyPr/>
                    <a:lstStyle/>
                    <a:p>
                      <a:pPr marL="0" lvl="0" indent="0" algn="l" rtl="0">
                        <a:spcBef>
                          <a:spcPts val="0"/>
                        </a:spcBef>
                        <a:spcAft>
                          <a:spcPts val="0"/>
                        </a:spcAft>
                        <a:buNone/>
                      </a:pPr>
                      <a:r>
                        <a:rPr lang="en-US" sz="2200" b="1">
                          <a:solidFill>
                            <a:srgbClr val="38761D"/>
                          </a:solidFill>
                          <a:latin typeface="Calibri"/>
                          <a:ea typeface="Calibri"/>
                          <a:cs typeface="Calibri"/>
                          <a:sym typeface="Calibri"/>
                        </a:rPr>
                        <a:t>Size</a:t>
                      </a:r>
                      <a:endParaRPr sz="2200" b="1">
                        <a:solidFill>
                          <a:srgbClr val="38761D"/>
                        </a:solidFill>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How to we ensure that there is good representation of all staff and faculty on the leadership team?</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US" sz="1600">
                          <a:latin typeface="Calibri"/>
                          <a:ea typeface="Calibri"/>
                          <a:cs typeface="Calibri"/>
                          <a:sym typeface="Calibri"/>
                        </a:rPr>
                        <a:t>Who are the right administrative team members to be involved with PBIS implementation? Who should be the administrative representative on the Leadership Team?</a:t>
                      </a:r>
                      <a:endParaRPr sz="1600">
                        <a:latin typeface="Calibri"/>
                        <a:ea typeface="Calibri"/>
                        <a:cs typeface="Calibri"/>
                        <a:sym typeface="Calibri"/>
                      </a:endParaRPr>
                    </a:p>
                    <a:p>
                      <a:pPr marL="457200" lvl="0" indent="-330200" algn="l" rtl="0">
                        <a:spcBef>
                          <a:spcPts val="1000"/>
                        </a:spcBef>
                        <a:spcAft>
                          <a:spcPts val="1000"/>
                        </a:spcAft>
                        <a:buSzPts val="1600"/>
                        <a:buFont typeface="Calibri"/>
                        <a:buChar char="●"/>
                      </a:pPr>
                      <a:r>
                        <a:rPr lang="en-US" sz="1600">
                          <a:latin typeface="Calibri"/>
                          <a:ea typeface="Calibri"/>
                          <a:cs typeface="Calibri"/>
                          <a:sym typeface="Calibri"/>
                        </a:rPr>
                        <a:t>How do decisions get made in an efficient manner and in a way that includes the entire Administrative Team?</a:t>
                      </a:r>
                      <a:endParaRPr sz="1600">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How do we ensure all leadership (principals, deans, department heads) understand and can communicate to their constituents?</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US" sz="1600">
                          <a:latin typeface="Calibri"/>
                          <a:ea typeface="Calibri"/>
                          <a:cs typeface="Calibri"/>
                          <a:sym typeface="Calibri"/>
                        </a:rPr>
                        <a:t>Who will take what role in the communication?</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US" sz="1600">
                          <a:latin typeface="Calibri"/>
                          <a:ea typeface="Calibri"/>
                          <a:cs typeface="Calibri"/>
                          <a:sym typeface="Calibri"/>
                        </a:rPr>
                        <a:t>When are key times to communicate?</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US" sz="1600">
                          <a:latin typeface="Calibri"/>
                          <a:ea typeface="Calibri"/>
                          <a:cs typeface="Calibri"/>
                          <a:sym typeface="Calibri"/>
                        </a:rPr>
                        <a:t>What are the standard communication structures?</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US" sz="1600">
                          <a:latin typeface="Calibri"/>
                          <a:ea typeface="Calibri"/>
                          <a:cs typeface="Calibri"/>
                          <a:sym typeface="Calibri"/>
                        </a:rPr>
                        <a:t>Will they work to communicate with all groups of students? Faculty? Staff? Community?</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US" sz="1600">
                          <a:latin typeface="Calibri"/>
                          <a:ea typeface="Calibri"/>
                          <a:cs typeface="Calibri"/>
                          <a:sym typeface="Calibri"/>
                        </a:rPr>
                        <a:t>How does the building layout impact communication for this practice/system?</a:t>
                      </a:r>
                      <a:endParaRPr sz="1600">
                        <a:latin typeface="Calibri"/>
                        <a:ea typeface="Calibri"/>
                        <a:cs typeface="Calibri"/>
                        <a:sym typeface="Calibri"/>
                      </a:endParaRPr>
                    </a:p>
                    <a:p>
                      <a:pPr marL="457200" lvl="0" indent="-330200" algn="l" rtl="0">
                        <a:spcBef>
                          <a:spcPts val="1000"/>
                        </a:spcBef>
                        <a:spcAft>
                          <a:spcPts val="1000"/>
                        </a:spcAft>
                        <a:buSzPts val="1600"/>
                        <a:buFont typeface="Calibri"/>
                        <a:buChar char="●"/>
                      </a:pPr>
                      <a:r>
                        <a:rPr lang="en-US" sz="1600">
                          <a:latin typeface="Calibri"/>
                          <a:ea typeface="Calibri"/>
                          <a:cs typeface="Calibri"/>
                          <a:sym typeface="Calibri"/>
                        </a:rPr>
                        <a:t>Have we identified who needs to know/be involved?</a:t>
                      </a:r>
                      <a:endParaRPr sz="1600">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330200" algn="l" rtl="0">
                        <a:spcBef>
                          <a:spcPts val="0"/>
                        </a:spcBef>
                        <a:spcAft>
                          <a:spcPts val="0"/>
                        </a:spcAft>
                        <a:buSzPts val="1600"/>
                        <a:buFont typeface="Calibri"/>
                        <a:buChar char="●"/>
                      </a:pPr>
                      <a:r>
                        <a:rPr lang="en-US" sz="1600">
                          <a:latin typeface="Calibri"/>
                          <a:ea typeface="Calibri"/>
                          <a:cs typeface="Calibri"/>
                          <a:sym typeface="Calibri"/>
                        </a:rPr>
                        <a:t>What data will we have? Need?</a:t>
                      </a:r>
                      <a:endParaRPr sz="1600">
                        <a:latin typeface="Calibri"/>
                        <a:ea typeface="Calibri"/>
                        <a:cs typeface="Calibri"/>
                        <a:sym typeface="Calibri"/>
                      </a:endParaRPr>
                    </a:p>
                    <a:p>
                      <a:pPr marL="457200" lvl="0" indent="-330200" algn="l" rtl="0">
                        <a:spcBef>
                          <a:spcPts val="1000"/>
                        </a:spcBef>
                        <a:spcAft>
                          <a:spcPts val="0"/>
                        </a:spcAft>
                        <a:buSzPts val="1600"/>
                        <a:buFont typeface="Calibri"/>
                        <a:buChar char="●"/>
                      </a:pPr>
                      <a:r>
                        <a:rPr lang="en-US" sz="1600">
                          <a:latin typeface="Calibri"/>
                          <a:ea typeface="Calibri"/>
                          <a:cs typeface="Calibri"/>
                          <a:sym typeface="Calibri"/>
                        </a:rPr>
                        <a:t>How will we manage the large amount of data?</a:t>
                      </a:r>
                      <a:endParaRPr sz="1600">
                        <a:latin typeface="Calibri"/>
                        <a:ea typeface="Calibri"/>
                        <a:cs typeface="Calibri"/>
                        <a:sym typeface="Calibri"/>
                      </a:endParaRPr>
                    </a:p>
                    <a:p>
                      <a:pPr marL="457200" lvl="0" indent="-330200" algn="l" rtl="0">
                        <a:spcBef>
                          <a:spcPts val="1000"/>
                        </a:spcBef>
                        <a:spcAft>
                          <a:spcPts val="1000"/>
                        </a:spcAft>
                        <a:buSzPts val="1600"/>
                        <a:buFont typeface="Calibri"/>
                        <a:buChar char="●"/>
                      </a:pPr>
                      <a:r>
                        <a:rPr lang="en-US" sz="1600">
                          <a:latin typeface="Calibri"/>
                          <a:ea typeface="Calibri"/>
                          <a:cs typeface="Calibri"/>
                          <a:sym typeface="Calibri"/>
                        </a:rPr>
                        <a:t>What are your data guidelines (e.g., number of students? NUmber of ODRs?)</a:t>
                      </a:r>
                      <a:endParaRPr sz="1600">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1"/>
          <p:cNvSpPr txBox="1">
            <a:spLocks noGrp="1"/>
          </p:cNvSpPr>
          <p:nvPr>
            <p:ph type="ctrTitle"/>
          </p:nvPr>
        </p:nvSpPr>
        <p:spPr>
          <a:xfrm>
            <a:off x="5572625" y="3592975"/>
            <a:ext cx="5348700" cy="12735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sz="4000" b="1"/>
              <a:t>Hello!</a:t>
            </a:r>
            <a:endParaRPr sz="4000" b="1"/>
          </a:p>
          <a:p>
            <a:pPr marL="0" lvl="0" indent="0" algn="l" rtl="0">
              <a:spcBef>
                <a:spcPts val="0"/>
              </a:spcBef>
              <a:spcAft>
                <a:spcPts val="0"/>
              </a:spcAft>
              <a:buNone/>
            </a:pPr>
            <a:endParaRPr sz="4000"/>
          </a:p>
          <a:p>
            <a:pPr marL="0" lvl="0" indent="0" algn="l" rtl="0">
              <a:spcBef>
                <a:spcPts val="0"/>
              </a:spcBef>
              <a:spcAft>
                <a:spcPts val="0"/>
              </a:spcAft>
              <a:buNone/>
            </a:pPr>
            <a:r>
              <a:rPr lang="en-US" sz="4000"/>
              <a:t>Your school/district name.</a:t>
            </a:r>
            <a:endParaRPr sz="4000"/>
          </a:p>
          <a:p>
            <a:pPr marL="0" lvl="0" indent="0" algn="l" rtl="0">
              <a:spcBef>
                <a:spcPts val="0"/>
              </a:spcBef>
              <a:spcAft>
                <a:spcPts val="0"/>
              </a:spcAft>
              <a:buNone/>
            </a:pPr>
            <a:endParaRPr sz="4000"/>
          </a:p>
          <a:p>
            <a:pPr marL="0" lvl="0" indent="0" algn="l" rtl="0">
              <a:spcBef>
                <a:spcPts val="1000"/>
              </a:spcBef>
              <a:spcAft>
                <a:spcPts val="0"/>
              </a:spcAft>
              <a:buClr>
                <a:schemeClr val="dk1"/>
              </a:buClr>
              <a:buSzPct val="27500"/>
              <a:buFont typeface="Arial"/>
              <a:buNone/>
            </a:pPr>
            <a:r>
              <a:rPr lang="en-US" sz="4000"/>
              <a:t>Your role in regard to Tier 1 systems and interventions for behavior and SEL.</a:t>
            </a:r>
            <a:endParaRPr sz="4000"/>
          </a:p>
        </p:txBody>
      </p:sp>
      <p:pic>
        <p:nvPicPr>
          <p:cNvPr id="235" name="Google Shape;235;p41" descr="Picture of Delaware" title="Decorative graphic"/>
          <p:cNvPicPr preferRelativeResize="0"/>
          <p:nvPr/>
        </p:nvPicPr>
        <p:blipFill>
          <a:blip r:embed="rId3">
            <a:alphaModFix/>
          </a:blip>
          <a:stretch>
            <a:fillRect/>
          </a:stretch>
        </p:blipFill>
        <p:spPr>
          <a:xfrm>
            <a:off x="1104448" y="648450"/>
            <a:ext cx="3881850" cy="54512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aphicFrame>
        <p:nvGraphicFramePr>
          <p:cNvPr id="388" name="Google Shape;388;p59"/>
          <p:cNvGraphicFramePr/>
          <p:nvPr/>
        </p:nvGraphicFramePr>
        <p:xfrm>
          <a:off x="419688" y="746775"/>
          <a:ext cx="11241550" cy="5364425"/>
        </p:xfrm>
        <a:graphic>
          <a:graphicData uri="http://schemas.openxmlformats.org/drawingml/2006/table">
            <a:tbl>
              <a:tblPr>
                <a:noFill/>
                <a:tableStyleId>{FC0C97B4-2649-47A2-86F6-A8308BBB7C71}</a:tableStyleId>
              </a:tblPr>
              <a:tblGrid>
                <a:gridCol w="1779275">
                  <a:extLst>
                    <a:ext uri="{9D8B030D-6E8A-4147-A177-3AD203B41FA5}">
                      <a16:colId xmlns:a16="http://schemas.microsoft.com/office/drawing/2014/main" val="20000"/>
                    </a:ext>
                  </a:extLst>
                </a:gridCol>
                <a:gridCol w="3252275">
                  <a:extLst>
                    <a:ext uri="{9D8B030D-6E8A-4147-A177-3AD203B41FA5}">
                      <a16:colId xmlns:a16="http://schemas.microsoft.com/office/drawing/2014/main" val="20001"/>
                    </a:ext>
                  </a:extLst>
                </a:gridCol>
                <a:gridCol w="3616100">
                  <a:extLst>
                    <a:ext uri="{9D8B030D-6E8A-4147-A177-3AD203B41FA5}">
                      <a16:colId xmlns:a16="http://schemas.microsoft.com/office/drawing/2014/main" val="20002"/>
                    </a:ext>
                  </a:extLst>
                </a:gridCol>
                <a:gridCol w="2593900">
                  <a:extLst>
                    <a:ext uri="{9D8B030D-6E8A-4147-A177-3AD203B41FA5}">
                      <a16:colId xmlns:a16="http://schemas.microsoft.com/office/drawing/2014/main" val="20003"/>
                    </a:ext>
                  </a:extLst>
                </a:gridCol>
              </a:tblGrid>
              <a:tr h="792450">
                <a:tc>
                  <a:txBody>
                    <a:bodyPr/>
                    <a:lstStyle/>
                    <a:p>
                      <a:pPr marL="0" lvl="0" indent="0" algn="l" rtl="0">
                        <a:spcBef>
                          <a:spcPts val="0"/>
                        </a:spcBef>
                        <a:spcAft>
                          <a:spcPts val="0"/>
                        </a:spcAft>
                        <a:buNone/>
                      </a:pPr>
                      <a:r>
                        <a:rPr lang="en-US" sz="2000" b="1">
                          <a:latin typeface="Calibri"/>
                          <a:ea typeface="Calibri"/>
                          <a:cs typeface="Calibri"/>
                          <a:sym typeface="Calibri"/>
                        </a:rPr>
                        <a:t>Contextual Variables</a:t>
                      </a:r>
                      <a:endParaRPr sz="2000" b="1">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200" b="1">
                          <a:solidFill>
                            <a:schemeClr val="accent1"/>
                          </a:solidFill>
                          <a:latin typeface="Calibri"/>
                          <a:ea typeface="Calibri"/>
                          <a:cs typeface="Calibri"/>
                          <a:sym typeface="Calibri"/>
                        </a:rPr>
                        <a:t>Leadership</a:t>
                      </a:r>
                      <a:endParaRPr sz="2200" b="1">
                        <a:solidFill>
                          <a:schemeClr val="accent1"/>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200" b="1">
                          <a:solidFill>
                            <a:schemeClr val="accent1"/>
                          </a:solidFill>
                          <a:latin typeface="Calibri"/>
                          <a:ea typeface="Calibri"/>
                          <a:cs typeface="Calibri"/>
                          <a:sym typeface="Calibri"/>
                        </a:rPr>
                        <a:t>Communication</a:t>
                      </a:r>
                      <a:endParaRPr sz="2200" b="1">
                        <a:solidFill>
                          <a:schemeClr val="accent1"/>
                        </a:solidFill>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200" b="1">
                          <a:solidFill>
                            <a:schemeClr val="accent1"/>
                          </a:solidFill>
                          <a:latin typeface="Calibri"/>
                          <a:ea typeface="Calibri"/>
                          <a:cs typeface="Calibri"/>
                          <a:sym typeface="Calibri"/>
                        </a:rPr>
                        <a:t>Data</a:t>
                      </a:r>
                      <a:endParaRPr sz="2200">
                        <a:solidFill>
                          <a:schemeClr val="accent1"/>
                        </a:solidFill>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571975">
                <a:tc>
                  <a:txBody>
                    <a:bodyPr/>
                    <a:lstStyle/>
                    <a:p>
                      <a:pPr marL="0" lvl="0" indent="0" algn="l" rtl="0">
                        <a:spcBef>
                          <a:spcPts val="0"/>
                        </a:spcBef>
                        <a:spcAft>
                          <a:spcPts val="0"/>
                        </a:spcAft>
                        <a:buNone/>
                      </a:pPr>
                      <a:r>
                        <a:rPr lang="en-US" sz="2000" b="1">
                          <a:solidFill>
                            <a:srgbClr val="38761D"/>
                          </a:solidFill>
                          <a:latin typeface="Calibri"/>
                          <a:ea typeface="Calibri"/>
                          <a:cs typeface="Calibri"/>
                          <a:sym typeface="Calibri"/>
                        </a:rPr>
                        <a:t>Organizational Culture</a:t>
                      </a:r>
                      <a:endParaRPr sz="2000" b="1">
                        <a:solidFill>
                          <a:srgbClr val="38761D"/>
                        </a:solidFill>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What role can leadership play in promoting the beliefs/values?</a:t>
                      </a:r>
                      <a:endParaRPr sz="2000">
                        <a:latin typeface="Calibri"/>
                        <a:ea typeface="Calibri"/>
                        <a:cs typeface="Calibri"/>
                        <a:sym typeface="Calibri"/>
                      </a:endParaRPr>
                    </a:p>
                    <a:p>
                      <a:pPr marL="457200" lvl="0" indent="-355600" algn="l" rtl="0">
                        <a:spcBef>
                          <a:spcPts val="1000"/>
                        </a:spcBef>
                        <a:spcAft>
                          <a:spcPts val="1000"/>
                        </a:spcAft>
                        <a:buSzPts val="2000"/>
                        <a:buFont typeface="Calibri"/>
                        <a:buChar char="●"/>
                      </a:pPr>
                      <a:r>
                        <a:rPr lang="en-US" sz="2000">
                          <a:latin typeface="Calibri"/>
                          <a:ea typeface="Calibri"/>
                          <a:cs typeface="Calibri"/>
                          <a:sym typeface="Calibri"/>
                        </a:rPr>
                        <a:t>How can leadership the stage for how problem solving takes place or how decisions are made?</a:t>
                      </a:r>
                      <a:endParaRPr sz="2000">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355600" algn="l" rtl="0">
                        <a:spcBef>
                          <a:spcPts val="0"/>
                        </a:spcBef>
                        <a:spcAft>
                          <a:spcPts val="0"/>
                        </a:spcAft>
                        <a:buSzPts val="2000"/>
                        <a:buFont typeface="Calibri"/>
                        <a:buChar char="●"/>
                      </a:pPr>
                      <a:r>
                        <a:rPr lang="en-US" sz="2000">
                          <a:latin typeface="Calibri"/>
                          <a:ea typeface="Calibri"/>
                          <a:cs typeface="Calibri"/>
                          <a:sym typeface="Calibri"/>
                        </a:rPr>
                        <a:t>What are the values/beliefs of our school/district/community?</a:t>
                      </a:r>
                      <a:endParaRPr sz="2000">
                        <a:latin typeface="Calibri"/>
                        <a:ea typeface="Calibri"/>
                        <a:cs typeface="Calibri"/>
                        <a:sym typeface="Calibri"/>
                      </a:endParaRPr>
                    </a:p>
                    <a:p>
                      <a:pPr marL="457200" lvl="0" indent="-355600" algn="l" rtl="0">
                        <a:spcBef>
                          <a:spcPts val="1000"/>
                        </a:spcBef>
                        <a:spcAft>
                          <a:spcPts val="0"/>
                        </a:spcAft>
                        <a:buSzPts val="2000"/>
                        <a:buFont typeface="Calibri"/>
                        <a:buChar char="●"/>
                      </a:pPr>
                      <a:r>
                        <a:rPr lang="en-US" sz="2000">
                          <a:latin typeface="Calibri"/>
                          <a:ea typeface="Calibri"/>
                          <a:cs typeface="Calibri"/>
                          <a:sym typeface="Calibri"/>
                        </a:rPr>
                        <a:t>How do these support/hinder the practice/system?</a:t>
                      </a:r>
                      <a:endParaRPr sz="2000">
                        <a:latin typeface="Calibri"/>
                        <a:ea typeface="Calibri"/>
                        <a:cs typeface="Calibri"/>
                        <a:sym typeface="Calibri"/>
                      </a:endParaRPr>
                    </a:p>
                    <a:p>
                      <a:pPr marL="457200" lvl="0" indent="-355600" algn="l" rtl="0">
                        <a:spcBef>
                          <a:spcPts val="1000"/>
                        </a:spcBef>
                        <a:spcAft>
                          <a:spcPts val="0"/>
                        </a:spcAft>
                        <a:buSzPts val="2000"/>
                        <a:buFont typeface="Calibri"/>
                        <a:buChar char="●"/>
                      </a:pPr>
                      <a:r>
                        <a:rPr lang="en-US" sz="2000">
                          <a:latin typeface="Calibri"/>
                          <a:ea typeface="Calibri"/>
                          <a:cs typeface="Calibri"/>
                          <a:sym typeface="Calibri"/>
                        </a:rPr>
                        <a:t>What needs to be communicated to bridge between current beliefs/values?</a:t>
                      </a:r>
                      <a:endParaRPr sz="2000">
                        <a:latin typeface="Calibri"/>
                        <a:ea typeface="Calibri"/>
                        <a:cs typeface="Calibri"/>
                        <a:sym typeface="Calibri"/>
                      </a:endParaRPr>
                    </a:p>
                    <a:p>
                      <a:pPr marL="457200" lvl="0" indent="-355600" algn="l" rtl="0">
                        <a:spcBef>
                          <a:spcPts val="1000"/>
                        </a:spcBef>
                        <a:spcAft>
                          <a:spcPts val="1000"/>
                        </a:spcAft>
                        <a:buSzPts val="2000"/>
                        <a:buFont typeface="Calibri"/>
                        <a:buChar char="●"/>
                      </a:pPr>
                      <a:r>
                        <a:rPr lang="en-US" sz="2000">
                          <a:latin typeface="Calibri"/>
                          <a:ea typeface="Calibri"/>
                          <a:cs typeface="Calibri"/>
                          <a:sym typeface="Calibri"/>
                        </a:rPr>
                        <a:t>What examples/language can be used?</a:t>
                      </a:r>
                      <a:endParaRPr sz="2000">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355600" algn="l" rtl="0">
                        <a:spcBef>
                          <a:spcPts val="0"/>
                        </a:spcBef>
                        <a:spcAft>
                          <a:spcPts val="1000"/>
                        </a:spcAft>
                        <a:buSzPts val="2000"/>
                        <a:buFont typeface="Calibri"/>
                        <a:buChar char="●"/>
                      </a:pPr>
                      <a:r>
                        <a:rPr lang="en-US" sz="2000">
                          <a:latin typeface="Calibri"/>
                          <a:ea typeface="Calibri"/>
                          <a:cs typeface="Calibri"/>
                          <a:sym typeface="Calibri"/>
                        </a:rPr>
                        <a:t>What information (data) is available to support chance in beliefs? Practices?</a:t>
                      </a:r>
                      <a:endParaRPr sz="2000">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aphicFrame>
        <p:nvGraphicFramePr>
          <p:cNvPr id="394" name="Google Shape;394;p60"/>
          <p:cNvGraphicFramePr/>
          <p:nvPr/>
        </p:nvGraphicFramePr>
        <p:xfrm>
          <a:off x="450900" y="701100"/>
          <a:ext cx="11123750" cy="6156910"/>
        </p:xfrm>
        <a:graphic>
          <a:graphicData uri="http://schemas.openxmlformats.org/drawingml/2006/table">
            <a:tbl>
              <a:tblPr>
                <a:noFill/>
                <a:tableStyleId>{FC0C97B4-2649-47A2-86F6-A8308BBB7C71}</a:tableStyleId>
              </a:tblPr>
              <a:tblGrid>
                <a:gridCol w="1932175">
                  <a:extLst>
                    <a:ext uri="{9D8B030D-6E8A-4147-A177-3AD203B41FA5}">
                      <a16:colId xmlns:a16="http://schemas.microsoft.com/office/drawing/2014/main" val="20000"/>
                    </a:ext>
                  </a:extLst>
                </a:gridCol>
                <a:gridCol w="3254525">
                  <a:extLst>
                    <a:ext uri="{9D8B030D-6E8A-4147-A177-3AD203B41FA5}">
                      <a16:colId xmlns:a16="http://schemas.microsoft.com/office/drawing/2014/main" val="20001"/>
                    </a:ext>
                  </a:extLst>
                </a:gridCol>
                <a:gridCol w="3138050">
                  <a:extLst>
                    <a:ext uri="{9D8B030D-6E8A-4147-A177-3AD203B41FA5}">
                      <a16:colId xmlns:a16="http://schemas.microsoft.com/office/drawing/2014/main" val="20002"/>
                    </a:ext>
                  </a:extLst>
                </a:gridCol>
                <a:gridCol w="2799000">
                  <a:extLst>
                    <a:ext uri="{9D8B030D-6E8A-4147-A177-3AD203B41FA5}">
                      <a16:colId xmlns:a16="http://schemas.microsoft.com/office/drawing/2014/main" val="20003"/>
                    </a:ext>
                  </a:extLst>
                </a:gridCol>
              </a:tblGrid>
              <a:tr h="822925">
                <a:tc>
                  <a:txBody>
                    <a:bodyPr/>
                    <a:lstStyle/>
                    <a:p>
                      <a:pPr marL="0" lvl="0" indent="0" algn="l" rtl="0">
                        <a:spcBef>
                          <a:spcPts val="0"/>
                        </a:spcBef>
                        <a:spcAft>
                          <a:spcPts val="0"/>
                        </a:spcAft>
                        <a:buNone/>
                      </a:pPr>
                      <a:r>
                        <a:rPr lang="en-US" sz="2100" b="1">
                          <a:latin typeface="Calibri"/>
                          <a:ea typeface="Calibri"/>
                          <a:cs typeface="Calibri"/>
                          <a:sym typeface="Calibri"/>
                        </a:rPr>
                        <a:t>Contextual Variables</a:t>
                      </a:r>
                      <a:endParaRPr sz="2100" b="1">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200" b="1">
                          <a:solidFill>
                            <a:srgbClr val="47669D"/>
                          </a:solidFill>
                          <a:latin typeface="Calibri"/>
                          <a:ea typeface="Calibri"/>
                          <a:cs typeface="Calibri"/>
                          <a:sym typeface="Calibri"/>
                        </a:rPr>
                        <a:t>Leadership</a:t>
                      </a:r>
                      <a:endParaRPr sz="2200" b="1">
                        <a:solidFill>
                          <a:srgbClr val="47669D"/>
                        </a:solidFill>
                        <a:latin typeface="Calibri"/>
                        <a:ea typeface="Calibri"/>
                        <a:cs typeface="Calibri"/>
                        <a:sym typeface="Calibri"/>
                      </a:endParaRPr>
                    </a:p>
                    <a:p>
                      <a:pPr marL="0" lvl="0" indent="0" algn="ctr" rtl="0">
                        <a:spcBef>
                          <a:spcPts val="0"/>
                        </a:spcBef>
                        <a:spcAft>
                          <a:spcPts val="0"/>
                        </a:spcAft>
                        <a:buNone/>
                      </a:pPr>
                      <a:endParaRPr sz="2200" b="1">
                        <a:solidFill>
                          <a:srgbClr val="47669D"/>
                        </a:solidFill>
                        <a:latin typeface="Calibri"/>
                        <a:ea typeface="Calibri"/>
                        <a:cs typeface="Calibri"/>
                        <a:sym typeface="Calibri"/>
                      </a:endParaRPr>
                    </a:p>
                  </a:txBody>
                  <a:tcPr marL="91425" marR="91425" marT="91425" marB="91425">
                    <a:lnL w="9525" cap="flat" cmpd="sng">
                      <a:solidFill>
                        <a:schemeClr val="dk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200" b="1">
                          <a:solidFill>
                            <a:srgbClr val="47669D"/>
                          </a:solidFill>
                          <a:latin typeface="Calibri"/>
                          <a:ea typeface="Calibri"/>
                          <a:cs typeface="Calibri"/>
                          <a:sym typeface="Calibri"/>
                        </a:rPr>
                        <a:t>Communication</a:t>
                      </a:r>
                      <a:endParaRPr sz="2200" b="1">
                        <a:solidFill>
                          <a:srgbClr val="47669D"/>
                        </a:solidFill>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2200" b="1">
                          <a:solidFill>
                            <a:srgbClr val="47669D"/>
                          </a:solidFill>
                          <a:latin typeface="Calibri"/>
                          <a:ea typeface="Calibri"/>
                          <a:cs typeface="Calibri"/>
                          <a:sym typeface="Calibri"/>
                        </a:rPr>
                        <a:t>Data</a:t>
                      </a:r>
                      <a:endParaRPr sz="2200">
                        <a:solidFill>
                          <a:srgbClr val="47669D"/>
                        </a:solidFill>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303500">
                <a:tc>
                  <a:txBody>
                    <a:bodyPr/>
                    <a:lstStyle/>
                    <a:p>
                      <a:pPr marL="0" lvl="0" indent="0" algn="l" rtl="0">
                        <a:spcBef>
                          <a:spcPts val="0"/>
                        </a:spcBef>
                        <a:spcAft>
                          <a:spcPts val="0"/>
                        </a:spcAft>
                        <a:buNone/>
                      </a:pPr>
                      <a:r>
                        <a:rPr lang="en-US" sz="2100" b="1">
                          <a:solidFill>
                            <a:srgbClr val="38761D"/>
                          </a:solidFill>
                          <a:latin typeface="Calibri"/>
                          <a:ea typeface="Calibri"/>
                          <a:cs typeface="Calibri"/>
                          <a:sym typeface="Calibri"/>
                        </a:rPr>
                        <a:t>Developmental Age of Students</a:t>
                      </a:r>
                      <a:endParaRPr sz="2100" b="1">
                        <a:solidFill>
                          <a:srgbClr val="38761D"/>
                        </a:solidFill>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361950" algn="l" rtl="0">
                        <a:spcBef>
                          <a:spcPts val="0"/>
                        </a:spcBef>
                        <a:spcAft>
                          <a:spcPts val="0"/>
                        </a:spcAft>
                        <a:buSzPts val="2100"/>
                        <a:buFont typeface="Calibri"/>
                        <a:buChar char="●"/>
                      </a:pPr>
                      <a:r>
                        <a:rPr lang="en-US" sz="2100">
                          <a:latin typeface="Calibri"/>
                          <a:ea typeface="Calibri"/>
                          <a:cs typeface="Calibri"/>
                          <a:sym typeface="Calibri"/>
                        </a:rPr>
                        <a:t>What authentic role do students have in the leadership of this?</a:t>
                      </a:r>
                      <a:endParaRPr sz="2100">
                        <a:latin typeface="Calibri"/>
                        <a:ea typeface="Calibri"/>
                        <a:cs typeface="Calibri"/>
                        <a:sym typeface="Calibri"/>
                      </a:endParaRPr>
                    </a:p>
                    <a:p>
                      <a:pPr marL="457200" lvl="0" indent="-361950" algn="l" rtl="0">
                        <a:spcBef>
                          <a:spcPts val="1000"/>
                        </a:spcBef>
                        <a:spcAft>
                          <a:spcPts val="1000"/>
                        </a:spcAft>
                        <a:buSzPts val="2100"/>
                        <a:buFont typeface="Calibri"/>
                        <a:buChar char="●"/>
                      </a:pPr>
                      <a:r>
                        <a:rPr lang="en-US" sz="2100">
                          <a:latin typeface="Calibri"/>
                          <a:ea typeface="Calibri"/>
                          <a:cs typeface="Calibri"/>
                          <a:sym typeface="Calibri"/>
                        </a:rPr>
                        <a:t>Have we sought student input in the design and roll out of procedures?</a:t>
                      </a:r>
                      <a:endParaRPr sz="2100">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361950" algn="l" rtl="0">
                        <a:spcBef>
                          <a:spcPts val="0"/>
                        </a:spcBef>
                        <a:spcAft>
                          <a:spcPts val="0"/>
                        </a:spcAft>
                        <a:buSzPts val="2100"/>
                        <a:buFont typeface="Calibri"/>
                        <a:buChar char="●"/>
                      </a:pPr>
                      <a:r>
                        <a:rPr lang="en-US" sz="2100">
                          <a:latin typeface="Calibri"/>
                          <a:ea typeface="Calibri"/>
                          <a:cs typeface="Calibri"/>
                          <a:sym typeface="Calibri"/>
                        </a:rPr>
                        <a:t>What role can the students play in development or implementation or problem solving?</a:t>
                      </a:r>
                      <a:endParaRPr sz="2100">
                        <a:latin typeface="Calibri"/>
                        <a:ea typeface="Calibri"/>
                        <a:cs typeface="Calibri"/>
                        <a:sym typeface="Calibri"/>
                      </a:endParaRPr>
                    </a:p>
                    <a:p>
                      <a:pPr marL="457200" lvl="0" indent="-361950" algn="l" rtl="0">
                        <a:spcBef>
                          <a:spcPts val="1000"/>
                        </a:spcBef>
                        <a:spcAft>
                          <a:spcPts val="1000"/>
                        </a:spcAft>
                        <a:buSzPts val="2100"/>
                        <a:buFont typeface="Calibri"/>
                        <a:buChar char="●"/>
                      </a:pPr>
                      <a:r>
                        <a:rPr lang="en-US" sz="2100">
                          <a:latin typeface="Calibri"/>
                          <a:ea typeface="Calibri"/>
                          <a:cs typeface="Calibri"/>
                          <a:sym typeface="Calibri"/>
                        </a:rPr>
                        <a:t>How is it best to communicate about the practice/system with the students?</a:t>
                      </a:r>
                      <a:endParaRPr sz="2100">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361950" algn="l" rtl="0">
                        <a:spcBef>
                          <a:spcPts val="0"/>
                        </a:spcBef>
                        <a:spcAft>
                          <a:spcPts val="1000"/>
                        </a:spcAft>
                        <a:buSzPts val="2100"/>
                        <a:buFont typeface="Calibri"/>
                        <a:buChar char="●"/>
                      </a:pPr>
                      <a:r>
                        <a:rPr lang="en-US" sz="2100">
                          <a:latin typeface="Calibri"/>
                          <a:ea typeface="Calibri"/>
                          <a:cs typeface="Calibri"/>
                          <a:sym typeface="Calibri"/>
                        </a:rPr>
                        <a:t>What role can the students play in the use of data for decision-making? Can students be involved to inform leadership team about current ‘situations’ in the building/community that might be impacting behaviors?</a:t>
                      </a:r>
                      <a:endParaRPr sz="2100">
                        <a:latin typeface="Calibri"/>
                        <a:ea typeface="Calibri"/>
                        <a:cs typeface="Calibri"/>
                        <a:sym typeface="Calibri"/>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61"/>
          <p:cNvPicPr preferRelativeResize="0"/>
          <p:nvPr/>
        </p:nvPicPr>
        <p:blipFill>
          <a:blip r:embed="rId3">
            <a:alphaModFix/>
          </a:blip>
          <a:stretch>
            <a:fillRect/>
          </a:stretch>
        </p:blipFill>
        <p:spPr>
          <a:xfrm>
            <a:off x="152400" y="152400"/>
            <a:ext cx="11887201" cy="624542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62"/>
          <p:cNvPicPr preferRelativeResize="0"/>
          <p:nvPr/>
        </p:nvPicPr>
        <p:blipFill>
          <a:blip r:embed="rId3">
            <a:alphaModFix/>
          </a:blip>
          <a:stretch>
            <a:fillRect/>
          </a:stretch>
        </p:blipFill>
        <p:spPr>
          <a:xfrm>
            <a:off x="1070938" y="232775"/>
            <a:ext cx="10237729" cy="65531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3"/>
          <p:cNvSpPr txBox="1">
            <a:spLocks noGrp="1"/>
          </p:cNvSpPr>
          <p:nvPr>
            <p:ph type="title"/>
          </p:nvPr>
        </p:nvSpPr>
        <p:spPr>
          <a:xfrm>
            <a:off x="6141600" y="2682400"/>
            <a:ext cx="49245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a:solidFill>
                  <a:srgbClr val="1C4587"/>
                </a:solidFill>
              </a:rPr>
              <a:t>Jess Kradjel McKean High School</a:t>
            </a:r>
            <a:endParaRPr b="1">
              <a:solidFill>
                <a:srgbClr val="1C4587"/>
              </a:solidFill>
            </a:endParaRPr>
          </a:p>
          <a:p>
            <a:pPr marL="0" lvl="0" indent="0" algn="l" rtl="0">
              <a:spcBef>
                <a:spcPts val="0"/>
              </a:spcBef>
              <a:spcAft>
                <a:spcPts val="0"/>
              </a:spcAft>
              <a:buNone/>
            </a:pPr>
            <a:endParaRPr/>
          </a:p>
          <a:p>
            <a:pPr marL="0" lvl="0" indent="0" algn="l" rtl="0">
              <a:lnSpc>
                <a:spcPct val="150000"/>
              </a:lnSpc>
              <a:spcBef>
                <a:spcPts val="0"/>
              </a:spcBef>
              <a:spcAft>
                <a:spcPts val="0"/>
              </a:spcAft>
              <a:buNone/>
            </a:pPr>
            <a:r>
              <a:rPr lang="en-US" sz="3400"/>
              <a:t>900+ students</a:t>
            </a:r>
            <a:endParaRPr sz="3400"/>
          </a:p>
          <a:p>
            <a:pPr marL="0" lvl="0" indent="0" algn="l" rtl="0">
              <a:lnSpc>
                <a:spcPct val="150000"/>
              </a:lnSpc>
              <a:spcBef>
                <a:spcPts val="0"/>
              </a:spcBef>
              <a:spcAft>
                <a:spcPts val="0"/>
              </a:spcAft>
              <a:buNone/>
            </a:pPr>
            <a:r>
              <a:rPr lang="en-US" sz="3400"/>
              <a:t>RCCSD</a:t>
            </a:r>
            <a:endParaRPr sz="3400"/>
          </a:p>
          <a:p>
            <a:pPr marL="0" lvl="0" indent="0" algn="l" rtl="0">
              <a:lnSpc>
                <a:spcPct val="150000"/>
              </a:lnSpc>
              <a:spcBef>
                <a:spcPts val="0"/>
              </a:spcBef>
              <a:spcAft>
                <a:spcPts val="0"/>
              </a:spcAft>
              <a:buNone/>
            </a:pPr>
            <a:r>
              <a:rPr lang="en-US" sz="3400"/>
              <a:t>PBS - Tier 1 6+ years</a:t>
            </a:r>
            <a:endParaRPr sz="3400"/>
          </a:p>
        </p:txBody>
      </p:sp>
      <p:pic>
        <p:nvPicPr>
          <p:cNvPr id="413" name="Google Shape;413;p63"/>
          <p:cNvPicPr preferRelativeResize="0"/>
          <p:nvPr/>
        </p:nvPicPr>
        <p:blipFill>
          <a:blip r:embed="rId3">
            <a:alphaModFix/>
          </a:blip>
          <a:stretch>
            <a:fillRect/>
          </a:stretch>
        </p:blipFill>
        <p:spPr>
          <a:xfrm>
            <a:off x="526075" y="1279529"/>
            <a:ext cx="5188949" cy="3148650"/>
          </a:xfrm>
          <a:prstGeom prst="rect">
            <a:avLst/>
          </a:prstGeom>
          <a:noFill/>
          <a:ln w="38100" cap="flat" cmpd="sng">
            <a:solidFill>
              <a:srgbClr val="1C4587"/>
            </a:solidFill>
            <a:prstDash val="solid"/>
            <a:round/>
            <a:headEnd type="none" w="sm" len="sm"/>
            <a:tailEnd type="none" w="sm" len="sm"/>
          </a:ln>
        </p:spPr>
      </p:pic>
      <p:pic>
        <p:nvPicPr>
          <p:cNvPr id="414" name="Google Shape;414;p63"/>
          <p:cNvPicPr preferRelativeResize="0"/>
          <p:nvPr/>
        </p:nvPicPr>
        <p:blipFill>
          <a:blip r:embed="rId4">
            <a:alphaModFix/>
          </a:blip>
          <a:stretch>
            <a:fillRect/>
          </a:stretch>
        </p:blipFill>
        <p:spPr>
          <a:xfrm>
            <a:off x="1059125" y="3701176"/>
            <a:ext cx="4122849" cy="1396675"/>
          </a:xfrm>
          <a:prstGeom prst="rect">
            <a:avLst/>
          </a:prstGeom>
          <a:noFill/>
          <a:ln w="28575" cap="flat" cmpd="sng">
            <a:solidFill>
              <a:srgbClr val="1C4587"/>
            </a:solidFill>
            <a:prstDash val="solid"/>
            <a:round/>
            <a:headEnd type="none" w="sm" len="sm"/>
            <a:tailEnd type="none" w="sm" len="sm"/>
          </a:ln>
        </p:spPr>
      </p:pic>
      <p:pic>
        <p:nvPicPr>
          <p:cNvPr id="415" name="Google Shape;415;p63"/>
          <p:cNvPicPr preferRelativeResize="0"/>
          <p:nvPr/>
        </p:nvPicPr>
        <p:blipFill>
          <a:blip r:embed="rId5">
            <a:alphaModFix/>
          </a:blip>
          <a:stretch>
            <a:fillRect/>
          </a:stretch>
        </p:blipFill>
        <p:spPr>
          <a:xfrm>
            <a:off x="10882150" y="5550150"/>
            <a:ext cx="1000125" cy="1000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64"/>
          <p:cNvPicPr preferRelativeResize="0"/>
          <p:nvPr/>
        </p:nvPicPr>
        <p:blipFill>
          <a:blip r:embed="rId3">
            <a:alphaModFix/>
          </a:blip>
          <a:stretch>
            <a:fillRect/>
          </a:stretch>
        </p:blipFill>
        <p:spPr>
          <a:xfrm>
            <a:off x="3671725" y="620676"/>
            <a:ext cx="4122849" cy="1396675"/>
          </a:xfrm>
          <a:prstGeom prst="rect">
            <a:avLst/>
          </a:prstGeom>
          <a:noFill/>
          <a:ln w="28575" cap="flat" cmpd="sng">
            <a:solidFill>
              <a:srgbClr val="1C4587"/>
            </a:solidFill>
            <a:prstDash val="solid"/>
            <a:round/>
            <a:headEnd type="none" w="sm" len="sm"/>
            <a:tailEnd type="none" w="sm" len="sm"/>
          </a:ln>
        </p:spPr>
      </p:pic>
      <p:pic>
        <p:nvPicPr>
          <p:cNvPr id="422" name="Google Shape;422;p64"/>
          <p:cNvPicPr preferRelativeResize="0"/>
          <p:nvPr/>
        </p:nvPicPr>
        <p:blipFill>
          <a:blip r:embed="rId4">
            <a:alphaModFix/>
          </a:blip>
          <a:stretch>
            <a:fillRect/>
          </a:stretch>
        </p:blipFill>
        <p:spPr>
          <a:xfrm>
            <a:off x="10882150" y="5550150"/>
            <a:ext cx="1000125" cy="1000125"/>
          </a:xfrm>
          <a:prstGeom prst="rect">
            <a:avLst/>
          </a:prstGeom>
          <a:noFill/>
          <a:ln>
            <a:noFill/>
          </a:ln>
        </p:spPr>
      </p:pic>
      <p:sp>
        <p:nvSpPr>
          <p:cNvPr id="423" name="Google Shape;423;p64"/>
          <p:cNvSpPr txBox="1"/>
          <p:nvPr/>
        </p:nvSpPr>
        <p:spPr>
          <a:xfrm>
            <a:off x="1406425" y="2827763"/>
            <a:ext cx="8175600" cy="2511900"/>
          </a:xfrm>
          <a:prstGeom prst="rect">
            <a:avLst/>
          </a:prstGeom>
          <a:noFill/>
          <a:ln>
            <a:noFill/>
          </a:ln>
        </p:spPr>
        <p:txBody>
          <a:bodyPr spcFirstLastPara="1" wrap="square" lIns="91425" tIns="91425" rIns="91425" bIns="91425" anchor="t" anchorCtr="0">
            <a:spAutoFit/>
          </a:bodyPr>
          <a:lstStyle/>
          <a:p>
            <a:pPr marL="457200" lvl="0" indent="-400050" algn="l" rtl="0">
              <a:lnSpc>
                <a:spcPct val="115000"/>
              </a:lnSpc>
              <a:spcBef>
                <a:spcPts val="0"/>
              </a:spcBef>
              <a:spcAft>
                <a:spcPts val="0"/>
              </a:spcAft>
              <a:buClr>
                <a:srgbClr val="0070C0"/>
              </a:buClr>
              <a:buSzPts val="2700"/>
              <a:buFont typeface="Calibri"/>
              <a:buChar char="●"/>
            </a:pPr>
            <a:r>
              <a:rPr lang="en-US" sz="2700" b="1">
                <a:solidFill>
                  <a:srgbClr val="0070C0"/>
                </a:solidFill>
                <a:highlight>
                  <a:srgbClr val="FFFFFF"/>
                </a:highlight>
                <a:latin typeface="Calibri"/>
                <a:ea typeface="Calibri"/>
                <a:cs typeface="Calibri"/>
                <a:sym typeface="Calibri"/>
              </a:rPr>
              <a:t>What we are most proud of</a:t>
            </a:r>
            <a:endParaRPr sz="2700" b="1">
              <a:solidFill>
                <a:srgbClr val="0070C0"/>
              </a:solidFill>
              <a:highlight>
                <a:srgbClr val="FFFFFF"/>
              </a:highlight>
              <a:latin typeface="Calibri"/>
              <a:ea typeface="Calibri"/>
              <a:cs typeface="Calibri"/>
              <a:sym typeface="Calibri"/>
            </a:endParaRPr>
          </a:p>
          <a:p>
            <a:pPr marL="914400" lvl="0" indent="0" algn="l" rtl="0">
              <a:lnSpc>
                <a:spcPct val="115000"/>
              </a:lnSpc>
              <a:spcBef>
                <a:spcPts val="0"/>
              </a:spcBef>
              <a:spcAft>
                <a:spcPts val="0"/>
              </a:spcAft>
              <a:buNone/>
            </a:pPr>
            <a:endParaRPr sz="2700">
              <a:solidFill>
                <a:srgbClr val="242424"/>
              </a:solidFill>
              <a:highlight>
                <a:srgbClr val="FFFFFF"/>
              </a:highlight>
              <a:latin typeface="Calibri"/>
              <a:ea typeface="Calibri"/>
              <a:cs typeface="Calibri"/>
              <a:sym typeface="Calibri"/>
            </a:endParaRPr>
          </a:p>
          <a:p>
            <a:pPr marL="457200" lvl="0" indent="-400050" algn="l" rtl="0">
              <a:lnSpc>
                <a:spcPct val="115000"/>
              </a:lnSpc>
              <a:spcBef>
                <a:spcPts val="0"/>
              </a:spcBef>
              <a:spcAft>
                <a:spcPts val="0"/>
              </a:spcAft>
              <a:buClr>
                <a:srgbClr val="0070C0"/>
              </a:buClr>
              <a:buSzPts val="2700"/>
              <a:buFont typeface="Calibri"/>
              <a:buChar char="●"/>
            </a:pPr>
            <a:r>
              <a:rPr lang="en-US" sz="2700" b="1">
                <a:solidFill>
                  <a:srgbClr val="0070C0"/>
                </a:solidFill>
                <a:highlight>
                  <a:srgbClr val="FFFFFF"/>
                </a:highlight>
                <a:latin typeface="Calibri"/>
                <a:ea typeface="Calibri"/>
                <a:cs typeface="Calibri"/>
                <a:sym typeface="Calibri"/>
              </a:rPr>
              <a:t>Lessons Learned/Learning</a:t>
            </a:r>
            <a:endParaRPr sz="2700" b="1">
              <a:solidFill>
                <a:srgbClr val="0070C0"/>
              </a:solidFill>
              <a:highlight>
                <a:srgbClr val="FFFFFF"/>
              </a:highlight>
              <a:latin typeface="Calibri"/>
              <a:ea typeface="Calibri"/>
              <a:cs typeface="Calibri"/>
              <a:sym typeface="Calibri"/>
            </a:endParaRPr>
          </a:p>
          <a:p>
            <a:pPr marL="914400" lvl="0" indent="0" algn="l" rtl="0">
              <a:lnSpc>
                <a:spcPct val="115000"/>
              </a:lnSpc>
              <a:spcBef>
                <a:spcPts val="0"/>
              </a:spcBef>
              <a:spcAft>
                <a:spcPts val="0"/>
              </a:spcAft>
              <a:buNone/>
            </a:pPr>
            <a:endParaRPr sz="2700">
              <a:solidFill>
                <a:srgbClr val="242424"/>
              </a:solidFill>
              <a:highlight>
                <a:srgbClr val="FFFFFF"/>
              </a:highlight>
              <a:latin typeface="Calibri"/>
              <a:ea typeface="Calibri"/>
              <a:cs typeface="Calibri"/>
              <a:sym typeface="Calibri"/>
            </a:endParaRPr>
          </a:p>
          <a:p>
            <a:pPr marL="457200" lvl="0" indent="-400050" algn="l" rtl="0">
              <a:lnSpc>
                <a:spcPct val="115000"/>
              </a:lnSpc>
              <a:spcBef>
                <a:spcPts val="0"/>
              </a:spcBef>
              <a:spcAft>
                <a:spcPts val="0"/>
              </a:spcAft>
              <a:buClr>
                <a:srgbClr val="0070C0"/>
              </a:buClr>
              <a:buSzPts val="2700"/>
              <a:buFont typeface="Calibri"/>
              <a:buChar char="●"/>
            </a:pPr>
            <a:r>
              <a:rPr lang="en-US" sz="2700" b="1">
                <a:solidFill>
                  <a:srgbClr val="0070C0"/>
                </a:solidFill>
                <a:highlight>
                  <a:srgbClr val="FFFFFF"/>
                </a:highlight>
                <a:latin typeface="Calibri"/>
                <a:ea typeface="Calibri"/>
                <a:cs typeface="Calibri"/>
                <a:sym typeface="Calibri"/>
              </a:rPr>
              <a:t>Future Directions</a:t>
            </a:r>
            <a:endParaRPr sz="2700" b="1">
              <a:solidFill>
                <a:srgbClr val="0070C0"/>
              </a:solidFill>
              <a:highlight>
                <a:srgbClr val="FFFFFF"/>
              </a:highlight>
              <a:latin typeface="Calibri"/>
              <a:ea typeface="Calibri"/>
              <a:cs typeface="Calibri"/>
              <a:sym typeface="Calibri"/>
            </a:endParaRPr>
          </a:p>
        </p:txBody>
      </p:sp>
      <p:pic>
        <p:nvPicPr>
          <p:cNvPr id="424" name="Google Shape;424;p64"/>
          <p:cNvPicPr preferRelativeResize="0"/>
          <p:nvPr/>
        </p:nvPicPr>
        <p:blipFill>
          <a:blip r:embed="rId5">
            <a:alphaModFix/>
          </a:blip>
          <a:stretch>
            <a:fillRect/>
          </a:stretch>
        </p:blipFill>
        <p:spPr>
          <a:xfrm>
            <a:off x="7024125" y="2017350"/>
            <a:ext cx="3777150" cy="3610949"/>
          </a:xfrm>
          <a:prstGeom prst="rect">
            <a:avLst/>
          </a:prstGeom>
          <a:noFill/>
          <a:ln>
            <a:noFill/>
          </a:ln>
        </p:spPr>
      </p:pic>
      <p:sp>
        <p:nvSpPr>
          <p:cNvPr id="425" name="Google Shape;425;p64"/>
          <p:cNvSpPr txBox="1"/>
          <p:nvPr/>
        </p:nvSpPr>
        <p:spPr>
          <a:xfrm>
            <a:off x="6968075" y="5893400"/>
            <a:ext cx="3777000" cy="461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800"/>
              <a:t>jessica.kradjel@redclay.k12.de.us</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5"/>
          <p:cNvSpPr txBox="1">
            <a:spLocks noGrp="1"/>
          </p:cNvSpPr>
          <p:nvPr>
            <p:ph type="title"/>
          </p:nvPr>
        </p:nvSpPr>
        <p:spPr>
          <a:xfrm>
            <a:off x="415600" y="740800"/>
            <a:ext cx="11267700" cy="690300"/>
          </a:xfrm>
          <a:prstGeom prst="rect">
            <a:avLst/>
          </a:prstGeom>
        </p:spPr>
        <p:txBody>
          <a:bodyPr spcFirstLastPara="1" wrap="square" lIns="91425" tIns="45700" rIns="91425" bIns="45700" anchor="b" anchorCtr="0">
            <a:noAutofit/>
          </a:bodyPr>
          <a:lstStyle/>
          <a:p>
            <a:pPr marL="0" lvl="0" indent="0" algn="l" rtl="0">
              <a:spcBef>
                <a:spcPts val="1000"/>
              </a:spcBef>
              <a:spcAft>
                <a:spcPts val="0"/>
              </a:spcAft>
              <a:buClr>
                <a:schemeClr val="dk1"/>
              </a:buClr>
              <a:buSzPts val="1100"/>
              <a:buFont typeface="Arial"/>
              <a:buNone/>
            </a:pPr>
            <a:r>
              <a:rPr lang="en-US" sz="3950" b="1"/>
              <a:t>Big Picture Recommendations for Implementation</a:t>
            </a:r>
            <a:endParaRPr sz="3950" b="1"/>
          </a:p>
        </p:txBody>
      </p:sp>
      <p:sp>
        <p:nvSpPr>
          <p:cNvPr id="432" name="Google Shape;432;p65"/>
          <p:cNvSpPr txBox="1">
            <a:spLocks noGrp="1"/>
          </p:cNvSpPr>
          <p:nvPr>
            <p:ph type="body" idx="1"/>
          </p:nvPr>
        </p:nvSpPr>
        <p:spPr>
          <a:xfrm>
            <a:off x="1091050" y="1754975"/>
            <a:ext cx="10297500" cy="4239300"/>
          </a:xfrm>
          <a:prstGeom prst="rect">
            <a:avLst/>
          </a:prstGeom>
        </p:spPr>
        <p:txBody>
          <a:bodyPr spcFirstLastPara="1" wrap="square" lIns="91425" tIns="45700" rIns="91425" bIns="45700" anchor="t" anchorCtr="0">
            <a:normAutofit/>
          </a:bodyPr>
          <a:lstStyle/>
          <a:p>
            <a:pPr marL="0" lvl="0" indent="0" algn="l" rtl="0">
              <a:lnSpc>
                <a:spcPct val="150000"/>
              </a:lnSpc>
              <a:spcBef>
                <a:spcPts val="1000"/>
              </a:spcBef>
              <a:spcAft>
                <a:spcPts val="0"/>
              </a:spcAft>
              <a:buClr>
                <a:schemeClr val="dk1"/>
              </a:buClr>
              <a:buSzPts val="1100"/>
              <a:buFont typeface="Arial"/>
              <a:buNone/>
            </a:pPr>
            <a:r>
              <a:rPr lang="en-US" sz="2700"/>
              <a:t>• Keep doing what already works</a:t>
            </a:r>
            <a:endParaRPr sz="2700"/>
          </a:p>
          <a:p>
            <a:pPr marL="0" lvl="0" indent="0" algn="l" rtl="0">
              <a:lnSpc>
                <a:spcPct val="150000"/>
              </a:lnSpc>
              <a:spcBef>
                <a:spcPts val="1000"/>
              </a:spcBef>
              <a:spcAft>
                <a:spcPts val="0"/>
              </a:spcAft>
              <a:buClr>
                <a:schemeClr val="dk1"/>
              </a:buClr>
              <a:buSzPts val="1100"/>
              <a:buFont typeface="Arial"/>
              <a:buNone/>
            </a:pPr>
            <a:r>
              <a:rPr lang="en-US" sz="2700"/>
              <a:t>• Implement practices that are evidence based</a:t>
            </a:r>
            <a:endParaRPr sz="2700"/>
          </a:p>
          <a:p>
            <a:pPr marL="0" lvl="0" indent="0" algn="l" rtl="0">
              <a:lnSpc>
                <a:spcPct val="150000"/>
              </a:lnSpc>
              <a:spcBef>
                <a:spcPts val="1000"/>
              </a:spcBef>
              <a:spcAft>
                <a:spcPts val="0"/>
              </a:spcAft>
              <a:buClr>
                <a:schemeClr val="dk1"/>
              </a:buClr>
              <a:buSzPts val="1100"/>
              <a:buFont typeface="Arial"/>
              <a:buNone/>
            </a:pPr>
            <a:r>
              <a:rPr lang="en-US" sz="2700"/>
              <a:t>• Always look for the smallest change that will produce the largest effect</a:t>
            </a:r>
            <a:endParaRPr sz="2700"/>
          </a:p>
          <a:p>
            <a:pPr marL="0" lvl="0" indent="0" algn="l" rtl="0">
              <a:lnSpc>
                <a:spcPct val="150000"/>
              </a:lnSpc>
              <a:spcBef>
                <a:spcPts val="1000"/>
              </a:spcBef>
              <a:spcAft>
                <a:spcPts val="0"/>
              </a:spcAft>
              <a:buClr>
                <a:schemeClr val="dk1"/>
              </a:buClr>
              <a:buSzPts val="1100"/>
              <a:buFont typeface="Arial"/>
              <a:buNone/>
            </a:pPr>
            <a:r>
              <a:rPr lang="en-US" sz="2700"/>
              <a:t>• Define what you will STOP doing before adding something new</a:t>
            </a:r>
            <a:endParaRPr sz="2700"/>
          </a:p>
          <a:p>
            <a:pPr marL="0" lvl="0" indent="0" algn="l" rtl="0">
              <a:lnSpc>
                <a:spcPct val="150000"/>
              </a:lnSpc>
              <a:spcBef>
                <a:spcPts val="1000"/>
              </a:spcBef>
              <a:spcAft>
                <a:spcPts val="0"/>
              </a:spcAft>
              <a:buClr>
                <a:schemeClr val="dk1"/>
              </a:buClr>
              <a:buSzPts val="1100"/>
              <a:buFont typeface="Arial"/>
              <a:buNone/>
            </a:pPr>
            <a:r>
              <a:rPr lang="en-US" sz="2700"/>
              <a:t>• Be sure you have a solid system for monitoring fidelity and outcomes</a:t>
            </a:r>
            <a:endParaRPr sz="2700"/>
          </a:p>
          <a:p>
            <a:pPr marL="0" lvl="0" indent="0" algn="l" rtl="0">
              <a:spcBef>
                <a:spcPts val="1000"/>
              </a:spcBef>
              <a:spcAft>
                <a:spcPts val="0"/>
              </a:spcAft>
              <a:buNone/>
            </a:pPr>
            <a:endParaRPr/>
          </a:p>
        </p:txBody>
      </p:sp>
      <p:sp>
        <p:nvSpPr>
          <p:cNvPr id="433" name="Google Shape;433;p65"/>
          <p:cNvSpPr txBox="1"/>
          <p:nvPr/>
        </p:nvSpPr>
        <p:spPr>
          <a:xfrm>
            <a:off x="7904650" y="5691900"/>
            <a:ext cx="3483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2022 National PBIS Leadership Forum</a:t>
            </a:r>
            <a:endParaRPr/>
          </a:p>
        </p:txBody>
      </p:sp>
      <p:sp>
        <p:nvSpPr>
          <p:cNvPr id="434" name="Google Shape;434;p65"/>
          <p:cNvSpPr txBox="1"/>
          <p:nvPr/>
        </p:nvSpPr>
        <p:spPr>
          <a:xfrm>
            <a:off x="3110725" y="6092100"/>
            <a:ext cx="8572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Patti Hershfeldt, Mimi McGrath Kato (Researchers) &amp; Caitlin Peterson &amp; Brian Ruehle, Anne Arundel County Public Schools (MD); Michael Calderone &amp; Melissa Dunne, School District of Philadelphia (PA)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Additional Related Resources</a:t>
            </a:r>
            <a:endParaRPr/>
          </a:p>
        </p:txBody>
      </p:sp>
      <p:sp>
        <p:nvSpPr>
          <p:cNvPr id="441" name="Google Shape;441;p66"/>
          <p:cNvSpPr txBox="1">
            <a:spLocks noGrp="1"/>
          </p:cNvSpPr>
          <p:nvPr>
            <p:ph type="body" idx="1"/>
          </p:nvPr>
        </p:nvSpPr>
        <p:spPr>
          <a:xfrm>
            <a:off x="838200" y="1531975"/>
            <a:ext cx="10515600" cy="4644900"/>
          </a:xfrm>
          <a:prstGeom prst="rect">
            <a:avLst/>
          </a:prstGeom>
        </p:spPr>
        <p:txBody>
          <a:bodyPr spcFirstLastPara="1" wrap="square" lIns="91425" tIns="45700" rIns="91425" bIns="45700" anchor="t" anchorCtr="0">
            <a:noAutofit/>
          </a:bodyPr>
          <a:lstStyle/>
          <a:p>
            <a:pPr marL="0" lvl="0" indent="0" algn="l" rtl="0">
              <a:lnSpc>
                <a:spcPct val="80000"/>
              </a:lnSpc>
              <a:spcBef>
                <a:spcPts val="0"/>
              </a:spcBef>
              <a:spcAft>
                <a:spcPts val="0"/>
              </a:spcAft>
              <a:buSzPts val="523"/>
              <a:buNone/>
            </a:pPr>
            <a:r>
              <a:rPr lang="en-US" sz="1800"/>
              <a:t>Student Voice </a:t>
            </a:r>
            <a:endParaRPr sz="1800"/>
          </a:p>
          <a:p>
            <a:pPr marL="457200" lvl="0" indent="-342900" algn="l" rtl="0">
              <a:lnSpc>
                <a:spcPct val="100000"/>
              </a:lnSpc>
              <a:spcBef>
                <a:spcPts val="0"/>
              </a:spcBef>
              <a:spcAft>
                <a:spcPts val="0"/>
              </a:spcAft>
              <a:buSzPts val="1800"/>
              <a:buChar char="•"/>
            </a:pPr>
            <a:r>
              <a:rPr lang="en-US" sz="1800" u="sng">
                <a:solidFill>
                  <a:schemeClr val="hlink"/>
                </a:solidFill>
                <a:hlinkClick r:id="rId3"/>
              </a:rPr>
              <a:t>High School PBIS Implementation: Student Voice</a:t>
            </a:r>
            <a:endParaRPr sz="1800"/>
          </a:p>
          <a:p>
            <a:pPr marL="457200" lvl="0" indent="-342900" algn="l" rtl="0">
              <a:lnSpc>
                <a:spcPct val="100000"/>
              </a:lnSpc>
              <a:spcBef>
                <a:spcPts val="0"/>
              </a:spcBef>
              <a:spcAft>
                <a:spcPts val="0"/>
              </a:spcAft>
              <a:buSzPts val="1800"/>
              <a:buChar char="•"/>
            </a:pPr>
            <a:r>
              <a:rPr lang="en-US" sz="1800"/>
              <a:t>Other ways student can be involved in core practices</a:t>
            </a:r>
            <a:endParaRPr sz="1800"/>
          </a:p>
          <a:p>
            <a:pPr marL="914400" lvl="1" indent="-342900" algn="l" rtl="0">
              <a:lnSpc>
                <a:spcPct val="100000"/>
              </a:lnSpc>
              <a:spcBef>
                <a:spcPts val="0"/>
              </a:spcBef>
              <a:spcAft>
                <a:spcPts val="0"/>
              </a:spcAft>
              <a:buSzPts val="1800"/>
              <a:buChar char="•"/>
            </a:pPr>
            <a:r>
              <a:rPr lang="en-US" sz="1800"/>
              <a:t>Practices - Matrix Development: Sample </a:t>
            </a:r>
            <a:r>
              <a:rPr lang="en-US" sz="1800" u="sng">
                <a:solidFill>
                  <a:schemeClr val="hlink"/>
                </a:solidFill>
                <a:hlinkClick r:id="rId4"/>
              </a:rPr>
              <a:t>HS matrix</a:t>
            </a:r>
            <a:r>
              <a:rPr lang="en-US" sz="1800"/>
              <a:t>, </a:t>
            </a:r>
            <a:r>
              <a:rPr lang="en-US" sz="1800" u="sng">
                <a:solidFill>
                  <a:srgbClr val="00539F"/>
                </a:solidFill>
                <a:highlight>
                  <a:srgbClr val="FFFFFF"/>
                </a:highlight>
                <a:hlinkClick r:id="rId5">
                  <a:extLst>
                    <a:ext uri="{A12FA001-AC4F-418D-AE19-62706E023703}">
                      <ahyp:hlinkClr xmlns:ahyp="http://schemas.microsoft.com/office/drawing/2018/hyperlinkcolor" val="tx"/>
                    </a:ext>
                  </a:extLst>
                </a:hlinkClick>
              </a:rPr>
              <a:t>Personal Matrix Mini Module</a:t>
            </a:r>
            <a:endParaRPr sz="1800"/>
          </a:p>
          <a:p>
            <a:pPr marL="914400" lvl="1" indent="-342900" algn="l" rtl="0">
              <a:lnSpc>
                <a:spcPct val="100000"/>
              </a:lnSpc>
              <a:spcBef>
                <a:spcPts val="0"/>
              </a:spcBef>
              <a:spcAft>
                <a:spcPts val="0"/>
              </a:spcAft>
              <a:buSzPts val="1800"/>
              <a:buChar char="•"/>
            </a:pPr>
            <a:r>
              <a:rPr lang="en-US" sz="1800"/>
              <a:t>Data - Student review/</a:t>
            </a:r>
            <a:r>
              <a:rPr lang="en-US" sz="1800" u="sng">
                <a:solidFill>
                  <a:schemeClr val="hlink"/>
                </a:solidFill>
                <a:hlinkClick r:id="rId6"/>
              </a:rPr>
              <a:t>gallery walk </a:t>
            </a:r>
            <a:r>
              <a:rPr lang="en-US" sz="1800"/>
              <a:t>of data and idea generation</a:t>
            </a:r>
            <a:endParaRPr sz="1800"/>
          </a:p>
          <a:p>
            <a:pPr marL="914400" lvl="1" indent="-342900" algn="l" rtl="0">
              <a:lnSpc>
                <a:spcPct val="100000"/>
              </a:lnSpc>
              <a:spcBef>
                <a:spcPts val="0"/>
              </a:spcBef>
              <a:spcAft>
                <a:spcPts val="0"/>
              </a:spcAft>
              <a:buSzPts val="1800"/>
              <a:buChar char="•"/>
            </a:pPr>
            <a:r>
              <a:rPr lang="en-US" sz="1800"/>
              <a:t>Systems -</a:t>
            </a:r>
            <a:r>
              <a:rPr lang="en-US" sz="1800">
                <a:solidFill>
                  <a:srgbClr val="FF0000"/>
                </a:solidFill>
              </a:rPr>
              <a:t> </a:t>
            </a:r>
            <a:r>
              <a:rPr lang="en-US" sz="1800"/>
              <a:t>Building a team at Somersworth High School (SHS) case study,</a:t>
            </a:r>
            <a:r>
              <a:rPr lang="en-US" sz="1800">
                <a:solidFill>
                  <a:srgbClr val="FF0000"/>
                </a:solidFill>
              </a:rPr>
              <a:t> </a:t>
            </a:r>
            <a:r>
              <a:rPr lang="en-US" sz="1800" u="sng">
                <a:solidFill>
                  <a:schemeClr val="hlink"/>
                </a:solidFill>
                <a:hlinkClick r:id="rId7"/>
              </a:rPr>
              <a:t>Monograph p.51</a:t>
            </a:r>
            <a:endParaRPr sz="1800">
              <a:solidFill>
                <a:srgbClr val="FF0000"/>
              </a:solidFill>
            </a:endParaRPr>
          </a:p>
          <a:p>
            <a:pPr marL="0" lvl="0" indent="0" algn="l" rtl="0">
              <a:lnSpc>
                <a:spcPct val="80000"/>
              </a:lnSpc>
              <a:spcBef>
                <a:spcPts val="0"/>
              </a:spcBef>
              <a:spcAft>
                <a:spcPts val="0"/>
              </a:spcAft>
              <a:buSzPts val="523"/>
              <a:buNone/>
            </a:pPr>
            <a:endParaRPr sz="1800"/>
          </a:p>
          <a:p>
            <a:pPr marL="0" lvl="0" indent="0" algn="l" rtl="0">
              <a:lnSpc>
                <a:spcPct val="80000"/>
              </a:lnSpc>
              <a:spcBef>
                <a:spcPts val="0"/>
              </a:spcBef>
              <a:spcAft>
                <a:spcPts val="0"/>
              </a:spcAft>
              <a:buSzPts val="523"/>
              <a:buNone/>
            </a:pPr>
            <a:r>
              <a:rPr lang="en-US" sz="1800"/>
              <a:t>SEL </a:t>
            </a:r>
            <a:endParaRPr sz="1800"/>
          </a:p>
          <a:p>
            <a:pPr marL="457200" lvl="0" indent="-342900" algn="l" rtl="0">
              <a:lnSpc>
                <a:spcPct val="100000"/>
              </a:lnSpc>
              <a:spcBef>
                <a:spcPts val="0"/>
              </a:spcBef>
              <a:spcAft>
                <a:spcPts val="0"/>
              </a:spcAft>
              <a:buSzPts val="1800"/>
              <a:buChar char="•"/>
            </a:pPr>
            <a:r>
              <a:rPr lang="en-US" sz="1800" u="sng">
                <a:solidFill>
                  <a:schemeClr val="hlink"/>
                </a:solidFill>
                <a:hlinkClick r:id="rId8"/>
              </a:rPr>
              <a:t>Searchable CASEL Program Guide</a:t>
            </a:r>
            <a:r>
              <a:rPr lang="en-US" sz="1800"/>
              <a:t> </a:t>
            </a:r>
            <a:endParaRPr sz="1800"/>
          </a:p>
          <a:p>
            <a:pPr marL="457200" lvl="0" indent="-342900" algn="l" rtl="0">
              <a:lnSpc>
                <a:spcPct val="100000"/>
              </a:lnSpc>
              <a:spcBef>
                <a:spcPts val="0"/>
              </a:spcBef>
              <a:spcAft>
                <a:spcPts val="0"/>
              </a:spcAft>
              <a:buSzPts val="1800"/>
              <a:buChar char="•"/>
            </a:pPr>
            <a:r>
              <a:rPr lang="en-US" sz="1800" u="sng">
                <a:solidFill>
                  <a:schemeClr val="hlink"/>
                </a:solidFill>
                <a:hlinkClick r:id="rId9"/>
              </a:rPr>
              <a:t>Embedding SEL in High School Classrooms</a:t>
            </a:r>
            <a:endParaRPr sz="1800"/>
          </a:p>
          <a:p>
            <a:pPr marL="457200" lvl="0" indent="-342900" algn="l" rtl="0">
              <a:lnSpc>
                <a:spcPct val="100000"/>
              </a:lnSpc>
              <a:spcBef>
                <a:spcPts val="0"/>
              </a:spcBef>
              <a:spcAft>
                <a:spcPts val="0"/>
              </a:spcAft>
              <a:buSzPts val="1800"/>
              <a:buChar char="•"/>
            </a:pPr>
            <a:r>
              <a:rPr lang="en-US" sz="1800" u="sng">
                <a:solidFill>
                  <a:schemeClr val="hlink"/>
                </a:solidFill>
                <a:hlinkClick r:id="rId10"/>
              </a:rPr>
              <a:t>Scheduling the magic of SEL instruction</a:t>
            </a:r>
            <a:endParaRPr sz="1800"/>
          </a:p>
          <a:p>
            <a:pPr marL="0" lvl="0" indent="0" algn="l" rtl="0">
              <a:lnSpc>
                <a:spcPct val="80000"/>
              </a:lnSpc>
              <a:spcBef>
                <a:spcPts val="0"/>
              </a:spcBef>
              <a:spcAft>
                <a:spcPts val="0"/>
              </a:spcAft>
              <a:buSzPts val="523"/>
              <a:buNone/>
            </a:pPr>
            <a:endParaRPr sz="1800"/>
          </a:p>
          <a:p>
            <a:pPr marL="0" lvl="0" indent="0" algn="l" rtl="0">
              <a:lnSpc>
                <a:spcPct val="80000"/>
              </a:lnSpc>
              <a:spcBef>
                <a:spcPts val="0"/>
              </a:spcBef>
              <a:spcAft>
                <a:spcPts val="0"/>
              </a:spcAft>
              <a:buSzPts val="523"/>
              <a:buNone/>
            </a:pPr>
            <a:r>
              <a:rPr lang="en-US" sz="1800"/>
              <a:t>Acknowledgement Systems</a:t>
            </a:r>
            <a:endParaRPr sz="1800"/>
          </a:p>
          <a:p>
            <a:pPr marL="457200" lvl="0" indent="-342900" algn="l" rtl="0">
              <a:lnSpc>
                <a:spcPct val="100000"/>
              </a:lnSpc>
              <a:spcBef>
                <a:spcPts val="0"/>
              </a:spcBef>
              <a:spcAft>
                <a:spcPts val="0"/>
              </a:spcAft>
              <a:buSzPts val="1800"/>
              <a:buChar char="•"/>
            </a:pPr>
            <a:r>
              <a:rPr lang="en-US" sz="1800" u="sng">
                <a:solidFill>
                  <a:schemeClr val="hlink"/>
                </a:solidFill>
                <a:hlinkClick r:id="rId11"/>
              </a:rPr>
              <a:t>High School Acknowledgement Systems</a:t>
            </a:r>
            <a:endParaRPr sz="1800"/>
          </a:p>
          <a:p>
            <a:pPr marL="457200" lvl="0" indent="-342900" algn="l" rtl="0">
              <a:lnSpc>
                <a:spcPct val="100000"/>
              </a:lnSpc>
              <a:spcBef>
                <a:spcPts val="0"/>
              </a:spcBef>
              <a:spcAft>
                <a:spcPts val="0"/>
              </a:spcAft>
              <a:buSzPts val="1800"/>
              <a:buChar char="•"/>
            </a:pPr>
            <a:r>
              <a:rPr lang="en-US" sz="1800"/>
              <a:t>Free </a:t>
            </a:r>
            <a:r>
              <a:rPr lang="en-US" sz="1800" u="sng">
                <a:solidFill>
                  <a:schemeClr val="hlink"/>
                </a:solidFill>
                <a:hlinkClick r:id="rId12"/>
              </a:rPr>
              <a:t>Be+ App</a:t>
            </a:r>
            <a:endParaRPr sz="1800"/>
          </a:p>
          <a:p>
            <a:pPr marL="0" lvl="0" indent="0" algn="l" rtl="0">
              <a:lnSpc>
                <a:spcPct val="80000"/>
              </a:lnSpc>
              <a:spcBef>
                <a:spcPts val="0"/>
              </a:spcBef>
              <a:spcAft>
                <a:spcPts val="0"/>
              </a:spcAft>
              <a:buSzPts val="523"/>
              <a:buNone/>
            </a:pPr>
            <a:endParaRPr sz="1800"/>
          </a:p>
          <a:p>
            <a:pPr marL="0" lvl="0" indent="0" algn="l" rtl="0">
              <a:lnSpc>
                <a:spcPct val="100000"/>
              </a:lnSpc>
              <a:spcBef>
                <a:spcPts val="0"/>
              </a:spcBef>
              <a:spcAft>
                <a:spcPts val="0"/>
              </a:spcAft>
              <a:buClr>
                <a:schemeClr val="dk1"/>
              </a:buClr>
              <a:buSzPts val="1100"/>
              <a:buFont typeface="Arial"/>
              <a:buNone/>
            </a:pPr>
            <a:r>
              <a:rPr lang="en-US" sz="1800">
                <a:highlight>
                  <a:schemeClr val="lt1"/>
                </a:highlight>
              </a:rPr>
              <a:t>Roles and responsibilities: Look at the data</a:t>
            </a:r>
            <a:endParaRPr sz="1800">
              <a:highlight>
                <a:schemeClr val="lt1"/>
              </a:highlight>
            </a:endParaRPr>
          </a:p>
          <a:p>
            <a:pPr marL="457200" lvl="0" indent="-342900" algn="l" rtl="0">
              <a:lnSpc>
                <a:spcPct val="100000"/>
              </a:lnSpc>
              <a:spcBef>
                <a:spcPts val="0"/>
              </a:spcBef>
              <a:spcAft>
                <a:spcPts val="0"/>
              </a:spcAft>
              <a:buClr>
                <a:srgbClr val="47669D"/>
              </a:buClr>
              <a:buSzPts val="1800"/>
              <a:buFont typeface="Calibri"/>
              <a:buChar char="•"/>
            </a:pPr>
            <a:r>
              <a:rPr lang="en-US" sz="1800" u="sng">
                <a:solidFill>
                  <a:schemeClr val="hlink"/>
                </a:solidFill>
                <a:highlight>
                  <a:schemeClr val="lt1"/>
                </a:highlight>
                <a:hlinkClick r:id="rId13"/>
              </a:rPr>
              <a:t>Using Outcome Data to Implement Multi-tiered Behavior Support</a:t>
            </a:r>
            <a:endParaRPr sz="1800" u="sng">
              <a:solidFill>
                <a:schemeClr val="hlink"/>
              </a:solidFill>
            </a:endParaRPr>
          </a:p>
          <a:p>
            <a:pPr marL="0" lvl="0" indent="0" algn="l" rtl="0">
              <a:lnSpc>
                <a:spcPct val="100000"/>
              </a:lnSpc>
              <a:spcBef>
                <a:spcPts val="0"/>
              </a:spcBef>
              <a:spcAft>
                <a:spcPts val="0"/>
              </a:spcAft>
              <a:buNone/>
            </a:pPr>
            <a:endParaRPr sz="1800" u="sng">
              <a:solidFill>
                <a:schemeClr val="hlink"/>
              </a:solidFill>
            </a:endParaRPr>
          </a:p>
          <a:p>
            <a:pPr marL="0" lvl="0" indent="0" algn="l" rtl="0">
              <a:lnSpc>
                <a:spcPct val="80000"/>
              </a:lnSpc>
              <a:spcBef>
                <a:spcPts val="0"/>
              </a:spcBef>
              <a:spcAft>
                <a:spcPts val="0"/>
              </a:spcAft>
              <a:buNone/>
            </a:pPr>
            <a:endParaRPr sz="1629"/>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Additional Related Resources</a:t>
            </a:r>
            <a:endParaRPr/>
          </a:p>
        </p:txBody>
      </p:sp>
      <p:sp>
        <p:nvSpPr>
          <p:cNvPr id="448" name="Google Shape;448;p67"/>
          <p:cNvSpPr txBox="1">
            <a:spLocks noGrp="1"/>
          </p:cNvSpPr>
          <p:nvPr>
            <p:ph type="body" idx="1"/>
          </p:nvPr>
        </p:nvSpPr>
        <p:spPr>
          <a:xfrm>
            <a:off x="943200" y="1627275"/>
            <a:ext cx="105156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800"/>
              </a:spcBef>
              <a:spcAft>
                <a:spcPts val="0"/>
              </a:spcAft>
              <a:buNone/>
            </a:pPr>
            <a:r>
              <a:rPr lang="en-US" sz="1800"/>
              <a:t>Fidelity in High Schools: </a:t>
            </a:r>
            <a:r>
              <a:rPr lang="en-US" sz="1800">
                <a:uFill>
                  <a:noFill/>
                </a:uFill>
                <a:hlinkClick r:id="rId3"/>
              </a:rPr>
              <a:t> </a:t>
            </a:r>
            <a:endParaRPr sz="1800"/>
          </a:p>
          <a:p>
            <a:pPr marL="457200" lvl="0" indent="-342900" algn="l" rtl="0">
              <a:lnSpc>
                <a:spcPct val="100000"/>
              </a:lnSpc>
              <a:spcBef>
                <a:spcPts val="800"/>
              </a:spcBef>
              <a:spcAft>
                <a:spcPts val="0"/>
              </a:spcAft>
              <a:buSzPts val="1800"/>
              <a:buChar char="•"/>
            </a:pPr>
            <a:r>
              <a:rPr lang="en-US" sz="1800"/>
              <a:t>PBIS Brief: </a:t>
            </a:r>
            <a:r>
              <a:rPr lang="en-US" sz="1800" u="sng">
                <a:solidFill>
                  <a:schemeClr val="hlink"/>
                </a:solidFill>
                <a:hlinkClick r:id="rId3"/>
              </a:rPr>
              <a:t>Fidelity of SW-PBIS in High Schools</a:t>
            </a:r>
            <a:endParaRPr sz="2500" u="sng">
              <a:solidFill>
                <a:schemeClr val="hlink"/>
              </a:solidFill>
            </a:endParaRPr>
          </a:p>
          <a:p>
            <a:pPr marL="457200" lvl="0" indent="-342900" algn="l" rtl="0">
              <a:lnSpc>
                <a:spcPct val="100000"/>
              </a:lnSpc>
              <a:spcBef>
                <a:spcPts val="0"/>
              </a:spcBef>
              <a:spcAft>
                <a:spcPts val="0"/>
              </a:spcAft>
              <a:buSzPts val="1800"/>
              <a:buChar char="•"/>
            </a:pPr>
            <a:r>
              <a:rPr lang="en-US" sz="1800" u="sng">
                <a:solidFill>
                  <a:schemeClr val="hlink"/>
                </a:solidFill>
                <a:hlinkClick r:id="rId4"/>
              </a:rPr>
              <a:t>Tiered Fidelity Inventory - Tier 1</a:t>
            </a:r>
            <a:endParaRPr sz="1800" u="sng">
              <a:solidFill>
                <a:schemeClr val="hlink"/>
              </a:solidFill>
            </a:endParaRPr>
          </a:p>
          <a:p>
            <a:pPr marL="457200" lvl="0" indent="0" algn="l" rtl="0">
              <a:lnSpc>
                <a:spcPct val="100000"/>
              </a:lnSpc>
              <a:spcBef>
                <a:spcPts val="800"/>
              </a:spcBef>
              <a:spcAft>
                <a:spcPts val="0"/>
              </a:spcAft>
              <a:buNone/>
            </a:pPr>
            <a:endParaRPr sz="1800" u="sng">
              <a:solidFill>
                <a:schemeClr val="hlink"/>
              </a:solidFill>
            </a:endParaRPr>
          </a:p>
          <a:p>
            <a:pPr marL="0" lvl="0" indent="0" algn="l" rtl="0">
              <a:lnSpc>
                <a:spcPct val="100000"/>
              </a:lnSpc>
              <a:spcBef>
                <a:spcPts val="0"/>
              </a:spcBef>
              <a:spcAft>
                <a:spcPts val="0"/>
              </a:spcAft>
              <a:buClr>
                <a:schemeClr val="dk1"/>
              </a:buClr>
              <a:buSzPts val="523"/>
              <a:buFont typeface="Arial"/>
              <a:buNone/>
            </a:pPr>
            <a:r>
              <a:rPr lang="en-US" sz="1800"/>
              <a:t>Integration of Restorative Practices</a:t>
            </a:r>
            <a:endParaRPr sz="1800"/>
          </a:p>
          <a:p>
            <a:pPr marL="457200" lvl="0" indent="-342900" algn="l" rtl="0">
              <a:lnSpc>
                <a:spcPct val="100000"/>
              </a:lnSpc>
              <a:spcBef>
                <a:spcPts val="0"/>
              </a:spcBef>
              <a:spcAft>
                <a:spcPts val="0"/>
              </a:spcAft>
              <a:buClr>
                <a:srgbClr val="47669D"/>
              </a:buClr>
              <a:buSzPts val="1800"/>
              <a:buFont typeface="Calibri"/>
              <a:buChar char="•"/>
            </a:pPr>
            <a:r>
              <a:rPr lang="en-US" sz="1800" u="sng">
                <a:solidFill>
                  <a:schemeClr val="hlink"/>
                </a:solidFill>
                <a:highlight>
                  <a:schemeClr val="lt1"/>
                </a:highlight>
                <a:hlinkClick r:id="rId5"/>
              </a:rPr>
              <a:t>PBIS Forum 2020: Integrating Restorative Practices into Multi-tiered Systems of Social Emotional Behavioral Support</a:t>
            </a:r>
            <a:endParaRPr sz="1800"/>
          </a:p>
          <a:p>
            <a:pPr marL="0" lvl="0" indent="0" algn="l" rtl="0">
              <a:lnSpc>
                <a:spcPct val="100000"/>
              </a:lnSpc>
              <a:spcBef>
                <a:spcPts val="0"/>
              </a:spcBef>
              <a:spcAft>
                <a:spcPts val="0"/>
              </a:spcAft>
              <a:buClr>
                <a:schemeClr val="dk1"/>
              </a:buClr>
              <a:buSzPts val="523"/>
              <a:buFont typeface="Arial"/>
              <a:buNone/>
            </a:pPr>
            <a:endParaRPr sz="1800"/>
          </a:p>
          <a:p>
            <a:pPr marL="0" lvl="0" indent="0" algn="l" rtl="0">
              <a:lnSpc>
                <a:spcPct val="100000"/>
              </a:lnSpc>
              <a:spcBef>
                <a:spcPts val="0"/>
              </a:spcBef>
              <a:spcAft>
                <a:spcPts val="0"/>
              </a:spcAft>
              <a:buClr>
                <a:schemeClr val="dk1"/>
              </a:buClr>
              <a:buSzPts val="523"/>
              <a:buFont typeface="Arial"/>
              <a:buNone/>
            </a:pPr>
            <a:r>
              <a:rPr lang="en-US" sz="1800"/>
              <a:t>Advanced Tiers at the HS Level</a:t>
            </a:r>
            <a:endParaRPr sz="1800"/>
          </a:p>
          <a:p>
            <a:pPr marL="457200" lvl="0" indent="-342900" algn="l" rtl="0">
              <a:lnSpc>
                <a:spcPct val="100000"/>
              </a:lnSpc>
              <a:spcBef>
                <a:spcPts val="0"/>
              </a:spcBef>
              <a:spcAft>
                <a:spcPts val="0"/>
              </a:spcAft>
              <a:buClr>
                <a:srgbClr val="47669D"/>
              </a:buClr>
              <a:buSzPts val="1800"/>
              <a:buFont typeface="Calibri"/>
              <a:buChar char="•"/>
            </a:pPr>
            <a:r>
              <a:rPr lang="en-US" sz="1800" u="sng">
                <a:solidFill>
                  <a:schemeClr val="hlink"/>
                </a:solidFill>
                <a:highlight>
                  <a:schemeClr val="lt1"/>
                </a:highlight>
                <a:hlinkClick r:id="rId6"/>
              </a:rPr>
              <a:t>Advanced Tiers in High School: Lessons Learned from Initial Implementation</a:t>
            </a:r>
            <a:endParaRPr sz="1800">
              <a:solidFill>
                <a:srgbClr val="47669D"/>
              </a:solidFill>
              <a:highlight>
                <a:schemeClr val="lt1"/>
              </a:highlight>
            </a:endParaRPr>
          </a:p>
          <a:p>
            <a:pPr marL="0" lvl="0" indent="0" algn="l" rtl="0">
              <a:lnSpc>
                <a:spcPct val="100000"/>
              </a:lnSpc>
              <a:spcBef>
                <a:spcPts val="0"/>
              </a:spcBef>
              <a:spcAft>
                <a:spcPts val="0"/>
              </a:spcAft>
              <a:buClr>
                <a:schemeClr val="dk1"/>
              </a:buClr>
              <a:buSzPts val="523"/>
              <a:buFont typeface="Arial"/>
              <a:buNone/>
            </a:pPr>
            <a:endParaRPr sz="1800">
              <a:highlight>
                <a:schemeClr val="lt1"/>
              </a:highlight>
            </a:endParaRPr>
          </a:p>
          <a:p>
            <a:pPr marL="0" lvl="0" indent="0" algn="l" rtl="0">
              <a:lnSpc>
                <a:spcPct val="100000"/>
              </a:lnSpc>
              <a:spcBef>
                <a:spcPts val="800"/>
              </a:spcBef>
              <a:spcAft>
                <a:spcPts val="0"/>
              </a:spcAft>
              <a:buClr>
                <a:schemeClr val="dk1"/>
              </a:buClr>
              <a:buSzPts val="1100"/>
              <a:buFont typeface="Arial"/>
              <a:buNone/>
            </a:pPr>
            <a:r>
              <a:rPr lang="en-US" sz="1800"/>
              <a:t>•High School Staff Buy in</a:t>
            </a:r>
            <a:endParaRPr sz="1800"/>
          </a:p>
          <a:p>
            <a:pPr marL="457200" lvl="0" indent="0" algn="l" rtl="0">
              <a:lnSpc>
                <a:spcPct val="100000"/>
              </a:lnSpc>
              <a:spcBef>
                <a:spcPts val="800"/>
              </a:spcBef>
              <a:spcAft>
                <a:spcPts val="0"/>
              </a:spcAft>
              <a:buClr>
                <a:schemeClr val="dk1"/>
              </a:buClr>
              <a:buSzPts val="1100"/>
              <a:buFont typeface="Arial"/>
              <a:buNone/>
            </a:pPr>
            <a:r>
              <a:rPr lang="en-US" sz="1800" u="sng">
                <a:solidFill>
                  <a:schemeClr val="hlink"/>
                </a:solidFill>
                <a:hlinkClick r:id="rId7"/>
              </a:rPr>
              <a:t>High School PBIS Implementation – Staff Buy-In</a:t>
            </a:r>
            <a:endParaRPr sz="1800" u="sng">
              <a:solidFill>
                <a:schemeClr val="hlink"/>
              </a:solidFill>
            </a:endParaRPr>
          </a:p>
          <a:p>
            <a:pPr marL="0" lvl="0" indent="0" algn="l" rtl="0">
              <a:spcBef>
                <a:spcPts val="10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68" descr="Screenshot taken from this presentation -  High School Implementation - Supporting College and Career Readiness Through PBIS. To watch and listen to the presentation, go to https://www.youtube.com/watch?v=npe9dMXgh-k. This visual shows that there effective messengers and an effective team powered by data. They share info and drafts to get feedback from staff and they use that to improve buy-in. " title="Screen shot of messsage that buy in is a dynamic and ongoing process. "/>
          <p:cNvPicPr preferRelativeResize="0"/>
          <p:nvPr/>
        </p:nvPicPr>
        <p:blipFill>
          <a:blip r:embed="rId3">
            <a:alphaModFix/>
          </a:blip>
          <a:stretch>
            <a:fillRect/>
          </a:stretch>
        </p:blipFill>
        <p:spPr>
          <a:xfrm>
            <a:off x="1334700" y="513350"/>
            <a:ext cx="9328951" cy="5418225"/>
          </a:xfrm>
          <a:prstGeom prst="rect">
            <a:avLst/>
          </a:prstGeom>
          <a:noFill/>
          <a:ln>
            <a:noFill/>
          </a:ln>
        </p:spPr>
      </p:pic>
      <p:sp>
        <p:nvSpPr>
          <p:cNvPr id="455" name="Google Shape;455;p68"/>
          <p:cNvSpPr txBox="1"/>
          <p:nvPr/>
        </p:nvSpPr>
        <p:spPr>
          <a:xfrm>
            <a:off x="5670150" y="6218500"/>
            <a:ext cx="6335100" cy="4155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US" sz="1500">
                <a:solidFill>
                  <a:srgbClr val="0F0F0F"/>
                </a:solidFill>
                <a:highlight>
                  <a:srgbClr val="FFFFFF"/>
                </a:highlight>
                <a:latin typeface="Roboto"/>
                <a:ea typeface="Roboto"/>
                <a:cs typeface="Roboto"/>
                <a:sym typeface="Roboto"/>
              </a:rPr>
              <a:t>(Lombardi and Freeman, 2021)</a:t>
            </a:r>
            <a:endParaRPr sz="1500">
              <a:solidFill>
                <a:srgbClr val="0F0F0F"/>
              </a:solidFill>
              <a:highlight>
                <a:srgbClr val="FFFFFF"/>
              </a:highlight>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2"/>
          <p:cNvSpPr txBox="1">
            <a:spLocks noGrp="1"/>
          </p:cNvSpPr>
          <p:nvPr>
            <p:ph type="body" idx="1"/>
          </p:nvPr>
        </p:nvSpPr>
        <p:spPr>
          <a:xfrm>
            <a:off x="3799350" y="2109675"/>
            <a:ext cx="7946100" cy="3038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US" sz="2300"/>
              <a:t>The DE-PBS Project serves as a technical assistance center for the Delaware DOE to actualize the vision to create safe and caring learning environments  that promote the social-emotional and academic development of all children.  </a:t>
            </a:r>
            <a:endParaRPr sz="2300"/>
          </a:p>
          <a:p>
            <a:pPr marL="0" lvl="0" indent="0" algn="ctr" rtl="0">
              <a:lnSpc>
                <a:spcPct val="90000"/>
              </a:lnSpc>
              <a:spcBef>
                <a:spcPts val="1100"/>
              </a:spcBef>
              <a:spcAft>
                <a:spcPts val="0"/>
              </a:spcAft>
              <a:buClr>
                <a:schemeClr val="dk1"/>
              </a:buClr>
              <a:buSzPts val="2400"/>
              <a:buNone/>
            </a:pPr>
            <a:r>
              <a:rPr lang="en-US" sz="2300"/>
              <a:t>The statewide initiative is designed to build the knowledge and skills of Delaware educators in the concepts and evidence-based practices of Positive Behavior Support (PBS) as a Multi-tiered System of Support (MTSS).</a:t>
            </a:r>
            <a:endParaRPr sz="2300"/>
          </a:p>
        </p:txBody>
      </p:sp>
      <p:pic>
        <p:nvPicPr>
          <p:cNvPr id="242" name="Google Shape;242;p42" title="Logo for Delaware Positive Behavior Support Project"/>
          <p:cNvPicPr preferRelativeResize="0"/>
          <p:nvPr/>
        </p:nvPicPr>
        <p:blipFill rotWithShape="1">
          <a:blip r:embed="rId3">
            <a:alphaModFix/>
          </a:blip>
          <a:srcRect l="83870" t="11601" r="1490" b="50706"/>
          <a:stretch/>
        </p:blipFill>
        <p:spPr>
          <a:xfrm>
            <a:off x="7019201" y="399339"/>
            <a:ext cx="1947656" cy="1410374"/>
          </a:xfrm>
          <a:prstGeom prst="rect">
            <a:avLst/>
          </a:prstGeom>
          <a:noFill/>
          <a:ln w="19050" cap="sq" cmpd="sng">
            <a:solidFill>
              <a:srgbClr val="0070C0"/>
            </a:solidFill>
            <a:prstDash val="solid"/>
            <a:miter lim="800000"/>
            <a:headEnd type="none" w="sm" len="sm"/>
            <a:tailEnd type="none" w="sm" len="sm"/>
          </a:ln>
          <a:effectLst>
            <a:outerShdw blurRad="57150" dist="50800" dir="2700000" algn="tl" rotWithShape="0">
              <a:srgbClr val="000000">
                <a:alpha val="40000"/>
              </a:srgbClr>
            </a:outerShdw>
          </a:effectLst>
        </p:spPr>
      </p:pic>
      <p:pic>
        <p:nvPicPr>
          <p:cNvPr id="243" name="Google Shape;243;p42" descr="CDS-UD_logo_rgb.jpg.jpg" title="Logo for the Center for Disabilities Studies at the University of Delaware"/>
          <p:cNvPicPr preferRelativeResize="0"/>
          <p:nvPr/>
        </p:nvPicPr>
        <p:blipFill rotWithShape="1">
          <a:blip r:embed="rId4">
            <a:alphaModFix/>
          </a:blip>
          <a:srcRect/>
          <a:stretch/>
        </p:blipFill>
        <p:spPr>
          <a:xfrm>
            <a:off x="7715737" y="5616024"/>
            <a:ext cx="3219689" cy="793238"/>
          </a:xfrm>
          <a:prstGeom prst="rect">
            <a:avLst/>
          </a:prstGeom>
          <a:noFill/>
          <a:ln>
            <a:noFill/>
          </a:ln>
        </p:spPr>
      </p:pic>
      <p:pic>
        <p:nvPicPr>
          <p:cNvPr id="244" name="Google Shape;244;p42" title="Logo for Delaware Department of Education "/>
          <p:cNvPicPr preferRelativeResize="0"/>
          <p:nvPr/>
        </p:nvPicPr>
        <p:blipFill>
          <a:blip r:embed="rId5">
            <a:alphaModFix/>
          </a:blip>
          <a:stretch>
            <a:fillRect/>
          </a:stretch>
        </p:blipFill>
        <p:spPr>
          <a:xfrm>
            <a:off x="4769825" y="5307450"/>
            <a:ext cx="1795886" cy="1410375"/>
          </a:xfrm>
          <a:prstGeom prst="rect">
            <a:avLst/>
          </a:prstGeom>
          <a:noFill/>
          <a:ln>
            <a:noFill/>
          </a:ln>
        </p:spPr>
      </p:pic>
      <p:pic>
        <p:nvPicPr>
          <p:cNvPr id="245" name="Google Shape;245;p42" descr="Picture of Delaware" title="Decorative graphic"/>
          <p:cNvPicPr preferRelativeResize="0"/>
          <p:nvPr/>
        </p:nvPicPr>
        <p:blipFill>
          <a:blip r:embed="rId6">
            <a:alphaModFix/>
          </a:blip>
          <a:stretch>
            <a:fillRect/>
          </a:stretch>
        </p:blipFill>
        <p:spPr>
          <a:xfrm>
            <a:off x="627650" y="1296325"/>
            <a:ext cx="3076084" cy="4319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9"/>
          <p:cNvSpPr txBox="1">
            <a:spLocks noGrp="1"/>
          </p:cNvSpPr>
          <p:nvPr>
            <p:ph type="title"/>
          </p:nvPr>
        </p:nvSpPr>
        <p:spPr>
          <a:xfrm>
            <a:off x="387021" y="175658"/>
            <a:ext cx="10995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Worth the reminder:</a:t>
            </a:r>
            <a:endParaRPr/>
          </a:p>
        </p:txBody>
      </p:sp>
      <p:sp>
        <p:nvSpPr>
          <p:cNvPr id="462" name="Google Shape;462;p69"/>
          <p:cNvSpPr txBox="1">
            <a:spLocks noGrp="1"/>
          </p:cNvSpPr>
          <p:nvPr>
            <p:ph type="body" idx="1"/>
          </p:nvPr>
        </p:nvSpPr>
        <p:spPr>
          <a:xfrm>
            <a:off x="1040675" y="1398600"/>
            <a:ext cx="10879200" cy="5107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SzPts val="1800"/>
              <a:buFont typeface="Calibri"/>
              <a:buChar char="•"/>
            </a:pPr>
            <a:r>
              <a:rPr lang="en-US" sz="1800"/>
              <a:t>Center on PBIS – High School PBIS</a:t>
            </a:r>
            <a:endParaRPr sz="1800"/>
          </a:p>
          <a:p>
            <a:pPr marL="457200" lvl="0" indent="0" algn="l" rtl="0">
              <a:lnSpc>
                <a:spcPct val="100000"/>
              </a:lnSpc>
              <a:spcBef>
                <a:spcPts val="0"/>
              </a:spcBef>
              <a:spcAft>
                <a:spcPts val="0"/>
              </a:spcAft>
              <a:buNone/>
            </a:pPr>
            <a:r>
              <a:rPr lang="en-US" sz="1800" u="sng">
                <a:solidFill>
                  <a:srgbClr val="1155CC"/>
                </a:solidFill>
                <a:hlinkClick r:id="rId3">
                  <a:extLst>
                    <a:ext uri="{A12FA001-AC4F-418D-AE19-62706E023703}">
                      <ahyp:hlinkClr xmlns:ahyp="http://schemas.microsoft.com/office/drawing/2018/hyperlinkcolor" val="tx"/>
                    </a:ext>
                  </a:extLst>
                </a:hlinkClick>
              </a:rPr>
              <a:t>https://www.pbis.org/topics/high-school-pbis</a:t>
            </a:r>
            <a:r>
              <a:rPr lang="en-US" sz="1800">
                <a:solidFill>
                  <a:srgbClr val="1155CC"/>
                </a:solidFill>
              </a:rPr>
              <a:t> </a:t>
            </a:r>
            <a:endParaRPr sz="1800">
              <a:solidFill>
                <a:srgbClr val="1155CC"/>
              </a:solidFill>
            </a:endParaRPr>
          </a:p>
          <a:p>
            <a:pPr marL="457200" lvl="0" indent="0" algn="l" rtl="0">
              <a:lnSpc>
                <a:spcPct val="100000"/>
              </a:lnSpc>
              <a:spcBef>
                <a:spcPts val="0"/>
              </a:spcBef>
              <a:spcAft>
                <a:spcPts val="0"/>
              </a:spcAft>
              <a:buNone/>
            </a:pPr>
            <a:r>
              <a:rPr lang="en-US" sz="1800" u="sng">
                <a:solidFill>
                  <a:srgbClr val="1155CC"/>
                </a:solidFill>
                <a:hlinkClick r:id="rId4">
                  <a:extLst>
                    <a:ext uri="{A12FA001-AC4F-418D-AE19-62706E023703}">
                      <ahyp:hlinkClr xmlns:ahyp="http://schemas.microsoft.com/office/drawing/2018/hyperlinkcolor" val="tx"/>
                    </a:ext>
                  </a:extLst>
                </a:hlinkClick>
              </a:rPr>
              <a:t>1-hour 2021 video - Lombardi, Kern, and Freeman</a:t>
            </a:r>
            <a:endParaRPr sz="1800">
              <a:solidFill>
                <a:srgbClr val="1155CC"/>
              </a:solidFill>
            </a:endParaRPr>
          </a:p>
          <a:p>
            <a:pPr marL="228600" lvl="0" indent="0" algn="l" rtl="0">
              <a:lnSpc>
                <a:spcPct val="100000"/>
              </a:lnSpc>
              <a:spcBef>
                <a:spcPts val="0"/>
              </a:spcBef>
              <a:spcAft>
                <a:spcPts val="0"/>
              </a:spcAft>
              <a:buNone/>
            </a:pPr>
            <a:endParaRPr sz="1800"/>
          </a:p>
          <a:p>
            <a:pPr marL="241300" lvl="0" indent="-190500" algn="l" rtl="0">
              <a:lnSpc>
                <a:spcPct val="100000"/>
              </a:lnSpc>
              <a:spcBef>
                <a:spcPts val="0"/>
              </a:spcBef>
              <a:spcAft>
                <a:spcPts val="0"/>
              </a:spcAft>
              <a:buClr>
                <a:schemeClr val="dk1"/>
              </a:buClr>
              <a:buSzPts val="1800"/>
              <a:buFont typeface="Calibri"/>
              <a:buChar char="•"/>
            </a:pPr>
            <a:r>
              <a:rPr lang="en-US" sz="1800"/>
              <a:t>DE-PBS </a:t>
            </a:r>
            <a:r>
              <a:rPr lang="en-US" sz="1800" i="0">
                <a:solidFill>
                  <a:srgbClr val="103152"/>
                </a:solidFill>
              </a:rPr>
              <a:t>Secondary Forum webpage</a:t>
            </a:r>
            <a:endParaRPr sz="1800">
              <a:solidFill>
                <a:srgbClr val="103152"/>
              </a:solidFill>
            </a:endParaRPr>
          </a:p>
          <a:p>
            <a:pPr marL="457200" lvl="0" indent="0" algn="l" rtl="0">
              <a:lnSpc>
                <a:spcPct val="100000"/>
              </a:lnSpc>
              <a:spcBef>
                <a:spcPts val="0"/>
              </a:spcBef>
              <a:spcAft>
                <a:spcPts val="0"/>
              </a:spcAft>
              <a:buNone/>
            </a:pPr>
            <a:r>
              <a:rPr lang="en-US" sz="1800" i="0" u="sng">
                <a:solidFill>
                  <a:srgbClr val="1155CC"/>
                </a:solidFill>
                <a:hlinkClick r:id="rId5">
                  <a:extLst>
                    <a:ext uri="{A12FA001-AC4F-418D-AE19-62706E023703}">
                      <ahyp:hlinkClr xmlns:ahyp="http://schemas.microsoft.com/office/drawing/2018/hyperlinkcolor" val="tx"/>
                    </a:ext>
                  </a:extLst>
                </a:hlinkClick>
              </a:rPr>
              <a:t>https://www.delawarepbs.org/secondary-forum/</a:t>
            </a:r>
            <a:endParaRPr sz="1800">
              <a:solidFill>
                <a:srgbClr val="1155CC"/>
              </a:solidFill>
            </a:endParaRPr>
          </a:p>
          <a:p>
            <a:pPr marL="457200" lvl="0" indent="0" algn="l" rtl="0">
              <a:lnSpc>
                <a:spcPct val="100000"/>
              </a:lnSpc>
              <a:spcBef>
                <a:spcPts val="0"/>
              </a:spcBef>
              <a:spcAft>
                <a:spcPts val="0"/>
              </a:spcAft>
              <a:buNone/>
            </a:pPr>
            <a:r>
              <a:rPr lang="en-US" sz="1800" i="0">
                <a:solidFill>
                  <a:srgbClr val="103152"/>
                </a:solidFill>
              </a:rPr>
              <a:t> </a:t>
            </a:r>
            <a:endParaRPr sz="1800"/>
          </a:p>
          <a:p>
            <a:pPr marL="241300" lvl="0" indent="-190500" algn="l" rtl="0">
              <a:lnSpc>
                <a:spcPct val="100000"/>
              </a:lnSpc>
              <a:spcBef>
                <a:spcPts val="0"/>
              </a:spcBef>
              <a:spcAft>
                <a:spcPts val="0"/>
              </a:spcAft>
              <a:buClr>
                <a:schemeClr val="dk1"/>
              </a:buClr>
              <a:buSzPts val="1800"/>
              <a:buFont typeface="Calibri"/>
              <a:buChar char="•"/>
            </a:pPr>
            <a:r>
              <a:rPr lang="en-US" sz="1800"/>
              <a:t>APBS Think Tank – Monthly 12:30-1:30 EST</a:t>
            </a:r>
            <a:endParaRPr sz="1800"/>
          </a:p>
          <a:p>
            <a:pPr marL="457200" lvl="1" indent="0" algn="l" rtl="0">
              <a:lnSpc>
                <a:spcPct val="100000"/>
              </a:lnSpc>
              <a:spcBef>
                <a:spcPts val="0"/>
              </a:spcBef>
              <a:spcAft>
                <a:spcPts val="0"/>
              </a:spcAft>
              <a:buClr>
                <a:srgbClr val="C03E30"/>
              </a:buClr>
              <a:buSzPts val="2400"/>
              <a:buNone/>
            </a:pPr>
            <a:r>
              <a:rPr lang="en-US" sz="1800" i="0" u="sng">
                <a:solidFill>
                  <a:srgbClr val="1155CC"/>
                </a:solidFill>
                <a:hlinkClick r:id="rId6">
                  <a:extLst>
                    <a:ext uri="{A12FA001-AC4F-418D-AE19-62706E023703}">
                      <ahyp:hlinkClr xmlns:ahyp="http://schemas.microsoft.com/office/drawing/2018/hyperlinkcolor" val="tx"/>
                    </a:ext>
                  </a:extLst>
                </a:hlinkClick>
              </a:rPr>
              <a:t>https://odu.zoom.us/j/91955778458</a:t>
            </a:r>
            <a:endParaRPr sz="1800">
              <a:solidFill>
                <a:srgbClr val="1155CC"/>
              </a:solidFill>
            </a:endParaRPr>
          </a:p>
          <a:p>
            <a:pPr marL="698500" lvl="1" indent="-215900" algn="l" rtl="0">
              <a:lnSpc>
                <a:spcPct val="100000"/>
              </a:lnSpc>
              <a:spcBef>
                <a:spcPts val="0"/>
              </a:spcBef>
              <a:spcAft>
                <a:spcPts val="0"/>
              </a:spcAft>
              <a:buClr>
                <a:srgbClr val="103152"/>
              </a:buClr>
              <a:buSzPts val="1800"/>
              <a:buFont typeface="Calibri"/>
              <a:buChar char="•"/>
            </a:pPr>
            <a:r>
              <a:rPr lang="en-US" sz="1800">
                <a:solidFill>
                  <a:srgbClr val="103152"/>
                </a:solidFill>
              </a:rPr>
              <a:t>March 17</a:t>
            </a:r>
            <a:endParaRPr sz="1800"/>
          </a:p>
          <a:p>
            <a:pPr marL="698500" lvl="1" indent="-215900" algn="l" rtl="0">
              <a:lnSpc>
                <a:spcPct val="100000"/>
              </a:lnSpc>
              <a:spcBef>
                <a:spcPts val="0"/>
              </a:spcBef>
              <a:spcAft>
                <a:spcPts val="0"/>
              </a:spcAft>
              <a:buClr>
                <a:srgbClr val="103152"/>
              </a:buClr>
              <a:buSzPts val="1800"/>
              <a:buFont typeface="Calibri"/>
              <a:buChar char="•"/>
            </a:pPr>
            <a:r>
              <a:rPr lang="en-US" sz="1800">
                <a:solidFill>
                  <a:srgbClr val="103152"/>
                </a:solidFill>
              </a:rPr>
              <a:t>April 21</a:t>
            </a:r>
            <a:endParaRPr sz="1800"/>
          </a:p>
          <a:p>
            <a:pPr marL="698500" lvl="1" indent="-215900" algn="l" rtl="0">
              <a:lnSpc>
                <a:spcPct val="100000"/>
              </a:lnSpc>
              <a:spcBef>
                <a:spcPts val="0"/>
              </a:spcBef>
              <a:spcAft>
                <a:spcPts val="0"/>
              </a:spcAft>
              <a:buClr>
                <a:srgbClr val="103152"/>
              </a:buClr>
              <a:buSzPts val="1800"/>
              <a:buFont typeface="Calibri"/>
              <a:buChar char="•"/>
            </a:pPr>
            <a:r>
              <a:rPr lang="en-US" sz="1800">
                <a:solidFill>
                  <a:srgbClr val="103152"/>
                </a:solidFill>
              </a:rPr>
              <a:t>May 18</a:t>
            </a:r>
            <a:endParaRPr sz="1800">
              <a:solidFill>
                <a:srgbClr val="103152"/>
              </a:solidFill>
            </a:endParaRPr>
          </a:p>
          <a:p>
            <a:pPr marL="685800" lvl="0" indent="0" algn="l" rtl="0">
              <a:lnSpc>
                <a:spcPct val="100000"/>
              </a:lnSpc>
              <a:spcBef>
                <a:spcPts val="0"/>
              </a:spcBef>
              <a:spcAft>
                <a:spcPts val="0"/>
              </a:spcAft>
              <a:buNone/>
            </a:pPr>
            <a:endParaRPr sz="1800">
              <a:solidFill>
                <a:srgbClr val="103152"/>
              </a:solidFill>
            </a:endParaRPr>
          </a:p>
          <a:p>
            <a:pPr marL="241300" lvl="0" indent="-190500" algn="l" rtl="0">
              <a:lnSpc>
                <a:spcPct val="100000"/>
              </a:lnSpc>
              <a:spcBef>
                <a:spcPts val="0"/>
              </a:spcBef>
              <a:spcAft>
                <a:spcPts val="0"/>
              </a:spcAft>
              <a:buClr>
                <a:srgbClr val="202124"/>
              </a:buClr>
              <a:buSzPts val="1800"/>
              <a:buFont typeface="Calibri"/>
              <a:buChar char="•"/>
            </a:pPr>
            <a:r>
              <a:rPr lang="en-US" sz="1800" i="0">
                <a:solidFill>
                  <a:srgbClr val="202124"/>
                </a:solidFill>
              </a:rPr>
              <a:t>HS APBS Mailing List</a:t>
            </a:r>
            <a:endParaRPr sz="1800"/>
          </a:p>
          <a:p>
            <a:pPr marL="457200" lvl="1" indent="0" algn="l" rtl="0">
              <a:lnSpc>
                <a:spcPct val="100000"/>
              </a:lnSpc>
              <a:spcBef>
                <a:spcPts val="0"/>
              </a:spcBef>
              <a:spcAft>
                <a:spcPts val="0"/>
              </a:spcAft>
              <a:buClr>
                <a:srgbClr val="103152"/>
              </a:buClr>
              <a:buSzPts val="2400"/>
              <a:buNone/>
            </a:pPr>
            <a:r>
              <a:rPr lang="en-US" sz="1800" i="0" u="sng">
                <a:solidFill>
                  <a:srgbClr val="1155CC"/>
                </a:solidFill>
                <a:hlinkClick r:id="rId7">
                  <a:extLst>
                    <a:ext uri="{A12FA001-AC4F-418D-AE19-62706E023703}">
                      <ahyp:hlinkClr xmlns:ahyp="http://schemas.microsoft.com/office/drawing/2018/hyperlinkcolor" val="tx"/>
                    </a:ext>
                  </a:extLst>
                </a:hlinkClick>
              </a:rPr>
              <a:t>https://bit.ly/3QKmYKy</a:t>
            </a:r>
            <a:r>
              <a:rPr lang="en-US" sz="1800">
                <a:solidFill>
                  <a:srgbClr val="1155CC"/>
                </a:solidFill>
              </a:rPr>
              <a:t> </a:t>
            </a:r>
            <a:endParaRPr sz="1800" i="0">
              <a:solidFill>
                <a:srgbClr val="1155CC"/>
              </a:solidFill>
            </a:endParaRPr>
          </a:p>
          <a:p>
            <a:pPr marL="457200" lvl="1" indent="0" algn="l" rtl="0">
              <a:lnSpc>
                <a:spcPct val="100000"/>
              </a:lnSpc>
              <a:spcBef>
                <a:spcPts val="0"/>
              </a:spcBef>
              <a:spcAft>
                <a:spcPts val="0"/>
              </a:spcAft>
              <a:buClr>
                <a:schemeClr val="dk1"/>
              </a:buClr>
              <a:buSzPts val="2400"/>
              <a:buNone/>
            </a:pPr>
            <a:endParaRPr sz="1800"/>
          </a:p>
          <a:p>
            <a:pPr marL="241300" lvl="0" indent="-190500" algn="l" rtl="0">
              <a:lnSpc>
                <a:spcPct val="100000"/>
              </a:lnSpc>
              <a:spcBef>
                <a:spcPts val="0"/>
              </a:spcBef>
              <a:spcAft>
                <a:spcPts val="0"/>
              </a:spcAft>
              <a:buClr>
                <a:schemeClr val="dk1"/>
              </a:buClr>
              <a:buSzPts val="1800"/>
              <a:buFont typeface="Calibri"/>
              <a:buChar char="•"/>
            </a:pPr>
            <a:r>
              <a:rPr lang="en-US" sz="1800"/>
              <a:t>Facebook: </a:t>
            </a:r>
            <a:r>
              <a:rPr lang="en-US" sz="1800" i="0"/>
              <a:t>High School Network for Association for Positive Behavior Support</a:t>
            </a:r>
            <a:endParaRPr sz="1800" i="0"/>
          </a:p>
          <a:p>
            <a:pPr marL="228600" lvl="0" indent="0" algn="l" rtl="0">
              <a:lnSpc>
                <a:spcPct val="100000"/>
              </a:lnSpc>
              <a:spcBef>
                <a:spcPts val="0"/>
              </a:spcBef>
              <a:spcAft>
                <a:spcPts val="0"/>
              </a:spcAft>
              <a:buNone/>
            </a:pPr>
            <a:endParaRPr sz="1800"/>
          </a:p>
          <a:p>
            <a:pPr marL="241300" lvl="0" indent="-190500" algn="l" rtl="0">
              <a:lnSpc>
                <a:spcPct val="100000"/>
              </a:lnSpc>
              <a:spcBef>
                <a:spcPts val="0"/>
              </a:spcBef>
              <a:spcAft>
                <a:spcPts val="0"/>
              </a:spcAft>
              <a:buClr>
                <a:schemeClr val="dk1"/>
              </a:buClr>
              <a:buSzPts val="1800"/>
              <a:buFont typeface="Calibri"/>
              <a:buChar char="•"/>
            </a:pPr>
            <a:r>
              <a:rPr lang="en-US" sz="1800"/>
              <a:t>Sample Implementation Guide: </a:t>
            </a:r>
            <a:r>
              <a:rPr lang="en-US" sz="1800" u="sng">
                <a:solidFill>
                  <a:schemeClr val="hlink"/>
                </a:solidFill>
                <a:hlinkClick r:id="rId8"/>
              </a:rPr>
              <a:t>Jefferson County, KY</a:t>
            </a:r>
            <a:endParaRPr sz="1800"/>
          </a:p>
        </p:txBody>
      </p:sp>
      <p:sp>
        <p:nvSpPr>
          <p:cNvPr id="463" name="Google Shape;463;p69"/>
          <p:cNvSpPr/>
          <p:nvPr/>
        </p:nvSpPr>
        <p:spPr>
          <a:xfrm>
            <a:off x="8236900" y="3371725"/>
            <a:ext cx="980100" cy="2718300"/>
          </a:xfrm>
          <a:prstGeom prst="rightBrace">
            <a:avLst>
              <a:gd name="adj1" fmla="val 50000"/>
              <a:gd name="adj2" fmla="val 50000"/>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9"/>
          <p:cNvSpPr txBox="1"/>
          <p:nvPr/>
        </p:nvSpPr>
        <p:spPr>
          <a:xfrm>
            <a:off x="9298600" y="4492375"/>
            <a:ext cx="25668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a:latin typeface="Calibri"/>
                <a:ea typeface="Calibri"/>
                <a:cs typeface="Calibri"/>
                <a:sym typeface="Calibri"/>
              </a:rPr>
              <a:t>Strength in Community</a:t>
            </a:r>
            <a:endParaRPr sz="19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7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Upcoming DE-PBS Project Events</a:t>
            </a:r>
            <a:endParaRPr/>
          </a:p>
        </p:txBody>
      </p:sp>
      <p:sp>
        <p:nvSpPr>
          <p:cNvPr id="471" name="Google Shape;471;p70"/>
          <p:cNvSpPr txBox="1">
            <a:spLocks noGrp="1"/>
          </p:cNvSpPr>
          <p:nvPr>
            <p:ph type="body" idx="1"/>
          </p:nvPr>
        </p:nvSpPr>
        <p:spPr>
          <a:xfrm>
            <a:off x="1216925" y="1807500"/>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b="1"/>
              <a:t>Tier 2</a:t>
            </a:r>
            <a:endParaRPr b="1"/>
          </a:p>
          <a:p>
            <a:pPr marL="0" lvl="0" indent="0" algn="l" rtl="0">
              <a:lnSpc>
                <a:spcPct val="115000"/>
              </a:lnSpc>
              <a:spcBef>
                <a:spcPts val="0"/>
              </a:spcBef>
              <a:spcAft>
                <a:spcPts val="0"/>
              </a:spcAft>
              <a:buClr>
                <a:schemeClr val="dk1"/>
              </a:buClr>
              <a:buSzPts val="1100"/>
              <a:buFont typeface="Arial"/>
              <a:buNone/>
            </a:pPr>
            <a:r>
              <a:rPr lang="en-US" sz="1800" b="1">
                <a:highlight>
                  <a:srgbClr val="FFFFFF"/>
                </a:highlight>
              </a:rPr>
              <a:t>DE-PBS Tier 2 Networking:  Including Critical Features for Success in Your Tier 2 Interventions</a:t>
            </a:r>
            <a:endParaRPr sz="1800" b="1">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800">
                <a:highlight>
                  <a:srgbClr val="FFFFFF"/>
                </a:highlight>
              </a:rPr>
              <a:t>Date: February 23 from 3:00-4:30 pm</a:t>
            </a:r>
            <a:endParaRPr sz="1800">
              <a:highlight>
                <a:srgbClr val="FFFFFF"/>
              </a:highlight>
            </a:endParaRPr>
          </a:p>
          <a:p>
            <a:pPr marL="0" lvl="0" indent="0" algn="l" rtl="0">
              <a:lnSpc>
                <a:spcPct val="115000"/>
              </a:lnSpc>
              <a:spcBef>
                <a:spcPts val="0"/>
              </a:spcBef>
              <a:spcAft>
                <a:spcPts val="0"/>
              </a:spcAft>
              <a:buNone/>
            </a:pPr>
            <a:r>
              <a:rPr lang="en-US" sz="1800" u="sng">
                <a:solidFill>
                  <a:schemeClr val="hlink"/>
                </a:solidFill>
                <a:highlight>
                  <a:srgbClr val="FFFFFF"/>
                </a:highlight>
                <a:hlinkClick r:id="rId3"/>
              </a:rPr>
              <a:t>Register at https://delaware.ca1.qualtrics.com/jfe/form/SV_08OJYJJfBWqcNE2</a:t>
            </a:r>
            <a:endParaRPr sz="1800">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800">
              <a:highlight>
                <a:srgbClr val="FFE599"/>
              </a:highlight>
            </a:endParaRPr>
          </a:p>
          <a:p>
            <a:pPr marL="0" lvl="0" indent="0" algn="l" rtl="0">
              <a:lnSpc>
                <a:spcPct val="115000"/>
              </a:lnSpc>
              <a:spcBef>
                <a:spcPts val="0"/>
              </a:spcBef>
              <a:spcAft>
                <a:spcPts val="0"/>
              </a:spcAft>
              <a:buNone/>
            </a:pPr>
            <a:r>
              <a:rPr lang="en-US" sz="1200">
                <a:highlight>
                  <a:srgbClr val="FFFFFF"/>
                </a:highlight>
              </a:rPr>
              <a:t> </a:t>
            </a:r>
            <a:endParaRPr sz="1200">
              <a:highlight>
                <a:srgbClr val="FFFFFF"/>
              </a:highlight>
            </a:endParaRPr>
          </a:p>
          <a:p>
            <a:pPr marL="0" lvl="0" indent="0" algn="l" rtl="0">
              <a:spcBef>
                <a:spcPts val="1000"/>
              </a:spcBef>
              <a:spcAft>
                <a:spcPts val="0"/>
              </a:spcAft>
              <a:buClr>
                <a:schemeClr val="dk1"/>
              </a:buClr>
              <a:buSzPts val="1100"/>
              <a:buFont typeface="Arial"/>
              <a:buNone/>
            </a:pPr>
            <a:r>
              <a:rPr lang="en-US" b="1"/>
              <a:t>Tier 3</a:t>
            </a:r>
            <a:endParaRPr sz="1200" b="1">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800" b="1">
                <a:highlight>
                  <a:srgbClr val="FFFFFF"/>
                </a:highlight>
              </a:rPr>
              <a:t>DE-PBS Tier 3 Networking with Special Guest Sarah Mallory:  Supporting Students with Autism Spectrum Disorders through Positive Behavioral Interventions in the General Education Classroom</a:t>
            </a:r>
            <a:endParaRPr sz="1800" b="1">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800">
                <a:highlight>
                  <a:srgbClr val="FFFFFF"/>
                </a:highlight>
              </a:rPr>
              <a:t>Date:  3/21 from 9:00-10:30 am</a:t>
            </a:r>
            <a:endParaRPr sz="1800">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sz="1800" u="sng">
                <a:solidFill>
                  <a:schemeClr val="hlink"/>
                </a:solidFill>
              </a:rPr>
              <a:t>Register at  https://delaware.ca1.qualtrics.com/jfe/form/SV_41IzewLTqjlMM06</a:t>
            </a:r>
            <a:endParaRPr sz="1800" u="sng">
              <a:solidFill>
                <a:schemeClr val="hlink"/>
              </a:solidFill>
            </a:endParaRPr>
          </a:p>
          <a:p>
            <a:pPr marL="0" lvl="0" indent="0" algn="l" rtl="0">
              <a:spcBef>
                <a:spcPts val="1000"/>
              </a:spcBef>
              <a:spcAft>
                <a:spcPts val="0"/>
              </a:spcAft>
              <a:buNone/>
            </a:pPr>
            <a:endParaRPr/>
          </a:p>
        </p:txBody>
      </p:sp>
      <p:pic>
        <p:nvPicPr>
          <p:cNvPr id="472" name="Google Shape;472;p70"/>
          <p:cNvPicPr preferRelativeResize="0"/>
          <p:nvPr/>
        </p:nvPicPr>
        <p:blipFill>
          <a:blip r:embed="rId4">
            <a:alphaModFix/>
          </a:blip>
          <a:stretch>
            <a:fillRect/>
          </a:stretch>
        </p:blipFill>
        <p:spPr>
          <a:xfrm>
            <a:off x="10047333" y="365125"/>
            <a:ext cx="1546975" cy="20094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77"/>
        <p:cNvGrpSpPr/>
        <p:nvPr/>
      </p:nvGrpSpPr>
      <p:grpSpPr>
        <a:xfrm>
          <a:off x="0" y="0"/>
          <a:ext cx="0" cy="0"/>
          <a:chOff x="0" y="0"/>
          <a:chExt cx="0" cy="0"/>
        </a:xfrm>
      </p:grpSpPr>
      <p:sp>
        <p:nvSpPr>
          <p:cNvPr id="478" name="Google Shape;478;p71"/>
          <p:cNvSpPr txBox="1"/>
          <p:nvPr/>
        </p:nvSpPr>
        <p:spPr>
          <a:xfrm>
            <a:off x="3268225" y="640050"/>
            <a:ext cx="5855400" cy="511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a:solidFill>
                  <a:srgbClr val="C9DAF8"/>
                </a:solidFill>
                <a:latin typeface="Calibri"/>
                <a:ea typeface="Calibri"/>
                <a:cs typeface="Calibri"/>
                <a:sym typeface="Calibri"/>
              </a:rPr>
              <a:t>Next Steps</a:t>
            </a:r>
            <a:endParaRPr sz="4000">
              <a:solidFill>
                <a:schemeClr val="lt1"/>
              </a:solidFill>
              <a:latin typeface="Calibri"/>
              <a:ea typeface="Calibri"/>
              <a:cs typeface="Calibri"/>
              <a:sym typeface="Calibri"/>
            </a:endParaRPr>
          </a:p>
          <a:p>
            <a:pPr marL="0" lvl="0" indent="0" algn="l" rtl="0">
              <a:spcBef>
                <a:spcPts val="0"/>
              </a:spcBef>
              <a:spcAft>
                <a:spcPts val="0"/>
              </a:spcAft>
              <a:buNone/>
            </a:pPr>
            <a:endParaRPr sz="4000">
              <a:solidFill>
                <a:schemeClr val="lt1"/>
              </a:solidFill>
              <a:latin typeface="Calibri"/>
              <a:ea typeface="Calibri"/>
              <a:cs typeface="Calibri"/>
              <a:sym typeface="Calibri"/>
            </a:endParaRPr>
          </a:p>
          <a:p>
            <a:pPr marL="457200" lvl="0" indent="-482600" algn="l" rtl="0">
              <a:spcBef>
                <a:spcPts val="0"/>
              </a:spcBef>
              <a:spcAft>
                <a:spcPts val="0"/>
              </a:spcAft>
              <a:buClr>
                <a:schemeClr val="lt1"/>
              </a:buClr>
              <a:buSzPts val="4000"/>
              <a:buFont typeface="Calibri"/>
              <a:buChar char="●"/>
            </a:pPr>
            <a:r>
              <a:rPr lang="en-US" sz="4000">
                <a:solidFill>
                  <a:schemeClr val="lt1"/>
                </a:solidFill>
                <a:latin typeface="Calibri"/>
                <a:ea typeface="Calibri"/>
                <a:cs typeface="Calibri"/>
                <a:sym typeface="Calibri"/>
              </a:rPr>
              <a:t>What is something you are excited about?</a:t>
            </a:r>
            <a:endParaRPr sz="4000">
              <a:solidFill>
                <a:schemeClr val="lt1"/>
              </a:solidFill>
              <a:latin typeface="Calibri"/>
              <a:ea typeface="Calibri"/>
              <a:cs typeface="Calibri"/>
              <a:sym typeface="Calibri"/>
            </a:endParaRPr>
          </a:p>
          <a:p>
            <a:pPr marL="457200" lvl="0" indent="0" algn="l" rtl="0">
              <a:spcBef>
                <a:spcPts val="0"/>
              </a:spcBef>
              <a:spcAft>
                <a:spcPts val="0"/>
              </a:spcAft>
              <a:buNone/>
            </a:pPr>
            <a:endParaRPr sz="4000">
              <a:solidFill>
                <a:schemeClr val="lt1"/>
              </a:solidFill>
              <a:latin typeface="Calibri"/>
              <a:ea typeface="Calibri"/>
              <a:cs typeface="Calibri"/>
              <a:sym typeface="Calibri"/>
            </a:endParaRPr>
          </a:p>
          <a:p>
            <a:pPr marL="457200" lvl="0" indent="-482600" algn="l" rtl="0">
              <a:spcBef>
                <a:spcPts val="0"/>
              </a:spcBef>
              <a:spcAft>
                <a:spcPts val="0"/>
              </a:spcAft>
              <a:buClr>
                <a:schemeClr val="lt1"/>
              </a:buClr>
              <a:buSzPts val="4000"/>
              <a:buFont typeface="Calibri"/>
              <a:buChar char="●"/>
            </a:pPr>
            <a:r>
              <a:rPr lang="en-US" sz="4000">
                <a:solidFill>
                  <a:schemeClr val="lt1"/>
                </a:solidFill>
                <a:latin typeface="Calibri"/>
                <a:ea typeface="Calibri"/>
                <a:cs typeface="Calibri"/>
                <a:sym typeface="Calibri"/>
              </a:rPr>
              <a:t>What is one action you plan to take?</a:t>
            </a:r>
            <a:endParaRPr sz="4000">
              <a:solidFill>
                <a:schemeClr val="lt1"/>
              </a:solidFill>
              <a:latin typeface="Calibri"/>
              <a:ea typeface="Calibri"/>
              <a:cs typeface="Calibri"/>
              <a:sym typeface="Calibri"/>
            </a:endParaRPr>
          </a:p>
          <a:p>
            <a:pPr marL="457200" lvl="0" indent="0" algn="l" rtl="0">
              <a:spcBef>
                <a:spcPts val="0"/>
              </a:spcBef>
              <a:spcAft>
                <a:spcPts val="0"/>
              </a:spcAft>
              <a:buNone/>
            </a:pPr>
            <a:r>
              <a:rPr lang="en-US" sz="4000">
                <a:solidFill>
                  <a:schemeClr val="lt1"/>
                </a:solidFill>
                <a:latin typeface="Calibri"/>
                <a:ea typeface="Calibri"/>
                <a:cs typeface="Calibri"/>
                <a:sym typeface="Calibri"/>
              </a:rPr>
              <a:t> </a:t>
            </a:r>
            <a:endParaRPr sz="4000">
              <a:solidFill>
                <a:schemeClr val="lt1"/>
              </a:solidFill>
              <a:latin typeface="Calibri"/>
              <a:ea typeface="Calibri"/>
              <a:cs typeface="Calibri"/>
              <a:sym typeface="Calibri"/>
            </a:endParaRPr>
          </a:p>
        </p:txBody>
      </p:sp>
      <p:pic>
        <p:nvPicPr>
          <p:cNvPr id="479" name="Google Shape;479;p71"/>
          <p:cNvPicPr preferRelativeResize="0"/>
          <p:nvPr/>
        </p:nvPicPr>
        <p:blipFill>
          <a:blip r:embed="rId3">
            <a:alphaModFix/>
          </a:blip>
          <a:stretch>
            <a:fillRect/>
          </a:stretch>
        </p:blipFill>
        <p:spPr>
          <a:xfrm>
            <a:off x="689925" y="1423325"/>
            <a:ext cx="2150800" cy="3823650"/>
          </a:xfrm>
          <a:prstGeom prst="rect">
            <a:avLst/>
          </a:prstGeom>
          <a:noFill/>
          <a:ln w="76200" cap="flat" cmpd="sng">
            <a:solidFill>
              <a:schemeClr val="accent1"/>
            </a:solidFill>
            <a:prstDash val="solid"/>
            <a:round/>
            <a:headEnd type="none" w="sm" len="sm"/>
            <a:tailEnd type="none" w="sm" len="sm"/>
          </a:ln>
        </p:spPr>
      </p:pic>
      <p:sp>
        <p:nvSpPr>
          <p:cNvPr id="480" name="Google Shape;480;p71"/>
          <p:cNvSpPr txBox="1"/>
          <p:nvPr/>
        </p:nvSpPr>
        <p:spPr>
          <a:xfrm>
            <a:off x="7645675" y="4610700"/>
            <a:ext cx="4286700" cy="224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800" dirty="0">
                <a:solidFill>
                  <a:srgbClr val="C9DAF8"/>
                </a:solidFill>
                <a:latin typeface="Calibri"/>
                <a:ea typeface="Calibri"/>
                <a:cs typeface="Calibri"/>
                <a:sym typeface="Calibri"/>
              </a:rPr>
              <a:t>Thank you </a:t>
            </a:r>
            <a:endParaRPr sz="3800" dirty="0">
              <a:solidFill>
                <a:srgbClr val="C9DAF8"/>
              </a:solidFill>
              <a:latin typeface="Calibri"/>
              <a:ea typeface="Calibri"/>
              <a:cs typeface="Calibri"/>
              <a:sym typeface="Calibri"/>
            </a:endParaRPr>
          </a:p>
          <a:p>
            <a:pPr marL="0" lvl="0" indent="0" algn="ctr" rtl="0">
              <a:spcBef>
                <a:spcPts val="0"/>
              </a:spcBef>
              <a:spcAft>
                <a:spcPts val="0"/>
              </a:spcAft>
              <a:buNone/>
            </a:pPr>
            <a:r>
              <a:rPr lang="en-US" sz="3800" dirty="0">
                <a:solidFill>
                  <a:srgbClr val="C9DAF8"/>
                </a:solidFill>
                <a:latin typeface="Calibri"/>
                <a:ea typeface="Calibri"/>
                <a:cs typeface="Calibri"/>
                <a:sym typeface="Calibri"/>
              </a:rPr>
              <a:t>&amp; Please Keep In Touch!</a:t>
            </a:r>
            <a:endParaRPr sz="3800" dirty="0">
              <a:solidFill>
                <a:srgbClr val="C9DAF8"/>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sz="2000" dirty="0">
                <a:solidFill>
                  <a:srgbClr val="C9DAF8"/>
                </a:solidFill>
                <a:latin typeface="Calibri"/>
                <a:ea typeface="Calibri"/>
                <a:cs typeface="Calibri"/>
                <a:sym typeface="Calibri"/>
              </a:rPr>
              <a:t>mpell@udel.edu</a:t>
            </a:r>
            <a:endParaRPr sz="2000" dirty="0">
              <a:solidFill>
                <a:srgbClr val="C9DAF8"/>
              </a:solidFill>
              <a:latin typeface="Calibri"/>
              <a:ea typeface="Calibri"/>
              <a:cs typeface="Calibri"/>
              <a:sym typeface="Calibri"/>
            </a:endParaRPr>
          </a:p>
        </p:txBody>
      </p:sp>
      <p:pic>
        <p:nvPicPr>
          <p:cNvPr id="481" name="Google Shape;481;p71"/>
          <p:cNvPicPr preferRelativeResize="0"/>
          <p:nvPr/>
        </p:nvPicPr>
        <p:blipFill>
          <a:blip r:embed="rId4">
            <a:alphaModFix/>
          </a:blip>
          <a:stretch>
            <a:fillRect/>
          </a:stretch>
        </p:blipFill>
        <p:spPr>
          <a:xfrm>
            <a:off x="9551125" y="1099075"/>
            <a:ext cx="2381250" cy="2381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10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72"/>
          <p:cNvSpPr txBox="1">
            <a:spLocks noGrp="1"/>
          </p:cNvSpPr>
          <p:nvPr>
            <p:ph type="title"/>
          </p:nvPr>
        </p:nvSpPr>
        <p:spPr>
          <a:xfrm>
            <a:off x="838200" y="6257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t>References</a:t>
            </a:r>
            <a:endParaRPr b="1"/>
          </a:p>
        </p:txBody>
      </p:sp>
      <p:sp>
        <p:nvSpPr>
          <p:cNvPr id="488" name="Google Shape;488;p72"/>
          <p:cNvSpPr txBox="1">
            <a:spLocks noGrp="1"/>
          </p:cNvSpPr>
          <p:nvPr>
            <p:ph type="body" idx="1"/>
          </p:nvPr>
        </p:nvSpPr>
        <p:spPr>
          <a:xfrm>
            <a:off x="504150" y="1136400"/>
            <a:ext cx="11311200" cy="53952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1500"/>
              <a:t>Center on PBIS (2022). Positive Behavioral Interventions &amp; Supports [Website]. www.pbis.org.</a:t>
            </a:r>
            <a:endParaRPr sz="1500"/>
          </a:p>
          <a:p>
            <a:pPr marL="457200" lvl="0" indent="-457200" algn="l" rtl="0">
              <a:spcBef>
                <a:spcPts val="1000"/>
              </a:spcBef>
              <a:spcAft>
                <a:spcPts val="0"/>
              </a:spcAft>
              <a:buNone/>
            </a:pPr>
            <a:r>
              <a:rPr lang="en-US" sz="1500"/>
              <a:t>Flannery, K. B. &amp; Sugai, G. (2009). Introduction to the monograph on high school SWPBS implementation. In B. Flannery &amp; G. Sugai (Eds.), SWPBS implementation in high schools: Current practice and future directions. (pp 7-22). University of Oregon. Retrieved from </a:t>
            </a:r>
            <a:r>
              <a:rPr lang="en-US" sz="1500" u="sng">
                <a:solidFill>
                  <a:schemeClr val="hlink"/>
                </a:solidFill>
                <a:hlinkClick r:id="rId3"/>
              </a:rPr>
              <a:t>https://global-uploads.webflow.com/5d3725188825e071f1670246/5d72cab0a69a1e7b69d0a0ea_highschoolmonograph2009.pdf</a:t>
            </a:r>
            <a:endParaRPr sz="1500"/>
          </a:p>
          <a:p>
            <a:pPr marL="457200" lvl="0" indent="-457200" algn="l" rtl="0">
              <a:spcBef>
                <a:spcPts val="1000"/>
              </a:spcBef>
              <a:spcAft>
                <a:spcPts val="0"/>
              </a:spcAft>
              <a:buNone/>
            </a:pPr>
            <a:r>
              <a:rPr lang="en-US" sz="1500"/>
              <a:t>Flannery, K. B., Hershfeldt, P., &amp; Freeman J. (2018). Lessons Learned on Implementation of PBIS in High Schools: Current Trends and Future Directions. Center for Positive Behavioral Interventions and Supports (funded by the Office of Special Education Programs, U.S. Department of Education). Eugene, Oregon: University of Oregon Press. Retrieved from </a:t>
            </a:r>
            <a:r>
              <a:rPr lang="en-US" sz="1500" u="sng">
                <a:solidFill>
                  <a:schemeClr val="hlink"/>
                </a:solidFill>
                <a:hlinkClick r:id="rId4"/>
              </a:rPr>
              <a:t>https://global-uploads.webflow.com/5d3725188825e071f1670246/5d797b10e5f68d42c677324d_monograph%20-%20pbis%20in%20high%20schools.pdf</a:t>
            </a:r>
            <a:endParaRPr sz="1500"/>
          </a:p>
          <a:p>
            <a:pPr marL="457200" lvl="0" indent="-457200" algn="l" rtl="0">
              <a:spcBef>
                <a:spcPts val="1000"/>
              </a:spcBef>
              <a:spcAft>
                <a:spcPts val="0"/>
              </a:spcAft>
              <a:buNone/>
            </a:pPr>
            <a:r>
              <a:rPr lang="en-US" sz="1500"/>
              <a:t>Hershfeldt, P., McGrath-Kato, M., Peterson, C., Ruehle, B., Calderone, M., &amp; Dunne, M. (2022, October 27-28). </a:t>
            </a:r>
            <a:r>
              <a:rPr lang="en-US" sz="1500" i="1"/>
              <a:t>“5F Getting it started in high schools” </a:t>
            </a:r>
            <a:r>
              <a:rPr lang="en-US" sz="1500"/>
              <a:t>[Presentation, PowerPoint slides]. National PBIS Leadership Forum, Chicago, IL, United States. </a:t>
            </a:r>
            <a:r>
              <a:rPr lang="en-US" sz="1500" u="sng">
                <a:solidFill>
                  <a:schemeClr val="hlink"/>
                </a:solidFill>
                <a:hlinkClick r:id="rId5"/>
              </a:rPr>
              <a:t>https://drive.google.com/file/d/10UofJ2rZDMoA4OkboEswkom20LfzIOEn/view</a:t>
            </a:r>
            <a:endParaRPr sz="1500"/>
          </a:p>
          <a:p>
            <a:pPr marL="457200" lvl="0" indent="-457200" algn="l" rtl="0">
              <a:spcBef>
                <a:spcPts val="1000"/>
              </a:spcBef>
              <a:spcAft>
                <a:spcPts val="0"/>
              </a:spcAft>
              <a:buNone/>
            </a:pPr>
            <a:r>
              <a:rPr lang="en-US" sz="1500"/>
              <a:t>Lombardi, A., Kern, L., &amp; Freeman, J. (2021, June 21). </a:t>
            </a:r>
            <a:r>
              <a:rPr lang="en-US" sz="1500" i="1">
                <a:highlight>
                  <a:srgbClr val="FFFFFF"/>
                </a:highlight>
              </a:rPr>
              <a:t>High school implementation: Supporting college and career readiness through PBIS</a:t>
            </a:r>
            <a:r>
              <a:rPr lang="en-US" sz="1500">
                <a:highlight>
                  <a:srgbClr val="FFFFFF"/>
                </a:highlight>
              </a:rPr>
              <a:t> [Webinar, PowerPoint slides]. Center on Positive Behavior Interventions &amp; Supports. </a:t>
            </a:r>
            <a:r>
              <a:rPr lang="en-US" sz="1500" u="sng">
                <a:solidFill>
                  <a:schemeClr val="hlink"/>
                </a:solidFill>
                <a:highlight>
                  <a:srgbClr val="FFFFFF"/>
                </a:highlight>
                <a:hlinkClick r:id="rId6"/>
              </a:rPr>
              <a:t>https://www.pbis.org/video/high-school-implementation-supporting-college-and-career-readiness-through-pbis</a:t>
            </a:r>
            <a:r>
              <a:rPr lang="en-US" sz="1500">
                <a:highlight>
                  <a:srgbClr val="FFFFFF"/>
                </a:highlight>
              </a:rPr>
              <a:t> </a:t>
            </a:r>
            <a:endParaRPr sz="1500">
              <a:highlight>
                <a:srgbClr val="FFFFFF"/>
              </a:highlight>
            </a:endParaRPr>
          </a:p>
          <a:p>
            <a:pPr marL="457200" lvl="0" indent="-457200" algn="l" rtl="0">
              <a:spcBef>
                <a:spcPts val="1000"/>
              </a:spcBef>
              <a:spcAft>
                <a:spcPts val="0"/>
              </a:spcAft>
              <a:buNone/>
            </a:pPr>
            <a:r>
              <a:rPr lang="en-US" sz="1500">
                <a:highlight>
                  <a:srgbClr val="FFFFFF"/>
                </a:highlight>
              </a:rPr>
              <a:t>McIntosh, K. (2022, December 1). </a:t>
            </a:r>
            <a:r>
              <a:rPr lang="en-US" sz="1500" i="1">
                <a:highlight>
                  <a:srgbClr val="FFFFFF"/>
                </a:highlight>
              </a:rPr>
              <a:t>Implementing PBIS with a Racial Equity Mindset </a:t>
            </a:r>
            <a:r>
              <a:rPr lang="en-US" sz="1500">
                <a:highlight>
                  <a:srgbClr val="FFFFFF"/>
                </a:highlight>
              </a:rPr>
              <a:t>[Symposium]. Social Emotional Behavioral Middle &amp; High School Symposium, Virtual. </a:t>
            </a:r>
            <a:endParaRPr sz="1500">
              <a:highlight>
                <a:srgbClr val="FFFFFF"/>
              </a:highlight>
            </a:endParaRPr>
          </a:p>
          <a:p>
            <a:pPr marL="457200" lvl="0" indent="-457200" algn="l" rtl="0">
              <a:spcBef>
                <a:spcPts val="1000"/>
              </a:spcBef>
              <a:spcAft>
                <a:spcPts val="0"/>
              </a:spcAft>
              <a:buNone/>
            </a:pPr>
            <a:r>
              <a:rPr lang="en-US" sz="1500">
                <a:highlight>
                  <a:srgbClr val="FFFFFF"/>
                </a:highlight>
              </a:rPr>
              <a:t>McIntosh, K. (n.d.). </a:t>
            </a:r>
            <a:r>
              <a:rPr lang="en-US" sz="1500" i="1">
                <a:highlight>
                  <a:srgbClr val="FFFFFF"/>
                </a:highlight>
              </a:rPr>
              <a:t>BEST/VT mtss summer institute strand h: Centering equity to promote social/emotional/behavioral success </a:t>
            </a:r>
            <a:r>
              <a:rPr lang="en-US" sz="1500">
                <a:highlight>
                  <a:srgbClr val="FFFFFF"/>
                </a:highlight>
              </a:rPr>
              <a:t>[PowerPoint slides]. Center on Positive Behavioral Interventions &amp; Supports. </a:t>
            </a:r>
            <a:r>
              <a:rPr lang="en-US" sz="1500" u="sng">
                <a:solidFill>
                  <a:schemeClr val="hlink"/>
                </a:solidFill>
                <a:highlight>
                  <a:srgbClr val="FFFFFF"/>
                </a:highlight>
                <a:hlinkClick r:id="rId7"/>
              </a:rPr>
              <a:t>https://www.pbisvermont.org/wp-content/uploads/2018/06/VTmtss-Equity-Strand-2021-06-22.pdf</a:t>
            </a:r>
            <a:endParaRPr sz="1500">
              <a:highlight>
                <a:srgbClr val="FFFFFF"/>
              </a:highlight>
            </a:endParaRPr>
          </a:p>
          <a:p>
            <a:pPr marL="457200" lvl="0" indent="-457200" algn="l" rtl="0">
              <a:spcBef>
                <a:spcPts val="1000"/>
              </a:spcBef>
              <a:spcAft>
                <a:spcPts val="0"/>
              </a:spcAft>
              <a:buNone/>
            </a:pPr>
            <a:endParaRPr sz="1500">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3"/>
          <p:cNvSpPr txBox="1">
            <a:spLocks noGrp="1"/>
          </p:cNvSpPr>
          <p:nvPr>
            <p:ph type="title"/>
          </p:nvPr>
        </p:nvSpPr>
        <p:spPr>
          <a:xfrm>
            <a:off x="562902" y="218200"/>
            <a:ext cx="10606500" cy="7896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SzPts val="3700"/>
              <a:buNone/>
            </a:pPr>
            <a:r>
              <a:rPr lang="en-US">
                <a:latin typeface="Calibri"/>
                <a:ea typeface="Calibri"/>
                <a:cs typeface="Calibri"/>
                <a:sym typeface="Calibri"/>
              </a:rPr>
              <a:t>As a community…</a:t>
            </a:r>
            <a:endParaRPr>
              <a:latin typeface="Calibri"/>
              <a:ea typeface="Calibri"/>
              <a:cs typeface="Calibri"/>
              <a:sym typeface="Calibri"/>
            </a:endParaRPr>
          </a:p>
        </p:txBody>
      </p:sp>
      <p:graphicFrame>
        <p:nvGraphicFramePr>
          <p:cNvPr id="252" name="Google Shape;252;p43"/>
          <p:cNvGraphicFramePr/>
          <p:nvPr/>
        </p:nvGraphicFramePr>
        <p:xfrm>
          <a:off x="562892" y="1066800"/>
          <a:ext cx="10904100" cy="5071875"/>
        </p:xfrm>
        <a:graphic>
          <a:graphicData uri="http://schemas.openxmlformats.org/drawingml/2006/table">
            <a:tbl>
              <a:tblPr firstRow="1" bandRow="1">
                <a:noFill/>
                <a:tableStyleId>{FE582BF1-FFE3-4356-A4FF-57569EB3A320}</a:tableStyleId>
              </a:tblPr>
              <a:tblGrid>
                <a:gridCol w="2344550">
                  <a:extLst>
                    <a:ext uri="{9D8B030D-6E8A-4147-A177-3AD203B41FA5}">
                      <a16:colId xmlns:a16="http://schemas.microsoft.com/office/drawing/2014/main" val="20000"/>
                    </a:ext>
                  </a:extLst>
                </a:gridCol>
                <a:gridCol w="8559550">
                  <a:extLst>
                    <a:ext uri="{9D8B030D-6E8A-4147-A177-3AD203B41FA5}">
                      <a16:colId xmlns:a16="http://schemas.microsoft.com/office/drawing/2014/main" val="20001"/>
                    </a:ext>
                  </a:extLst>
                </a:gridCol>
              </a:tblGrid>
              <a:tr h="835725">
                <a:tc>
                  <a:txBody>
                    <a:bodyPr/>
                    <a:lstStyle/>
                    <a:p>
                      <a:pPr marL="0" marR="0" lvl="0" indent="0" algn="ctr" rtl="0">
                        <a:lnSpc>
                          <a:spcPct val="100000"/>
                        </a:lnSpc>
                        <a:spcBef>
                          <a:spcPts val="0"/>
                        </a:spcBef>
                        <a:spcAft>
                          <a:spcPts val="0"/>
                        </a:spcAft>
                        <a:buNone/>
                      </a:pPr>
                      <a:r>
                        <a:rPr lang="en-US" sz="3200">
                          <a:solidFill>
                            <a:schemeClr val="dk1"/>
                          </a:solidFill>
                          <a:latin typeface="Calibri"/>
                          <a:ea typeface="Calibri"/>
                          <a:cs typeface="Calibri"/>
                          <a:sym typeface="Calibri"/>
                        </a:rPr>
                        <a:t>We are:</a:t>
                      </a:r>
                      <a:endParaRPr sz="3200" u="none" strike="noStrike" cap="none">
                        <a:solidFill>
                          <a:schemeClr val="dk1"/>
                        </a:solidFill>
                        <a:latin typeface="Calibri"/>
                        <a:ea typeface="Calibri"/>
                        <a:cs typeface="Calibri"/>
                        <a:sym typeface="Calibri"/>
                      </a:endParaRPr>
                    </a:p>
                  </a:txBody>
                  <a:tcPr marL="91425" marR="91425" marT="45725" marB="45725" anchor="ctr">
                    <a:lnL w="12700" cap="flat" cmpd="sng">
                      <a:solidFill>
                        <a:srgbClr val="242424"/>
                      </a:solidFill>
                      <a:prstDash val="solid"/>
                      <a:round/>
                      <a:headEnd type="none" w="sm" len="sm"/>
                      <a:tailEnd type="none" w="sm" len="sm"/>
                    </a:lnL>
                    <a:lnR w="12700" cap="flat" cmpd="sng">
                      <a:solidFill>
                        <a:srgbClr val="242424"/>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rgbClr val="242424"/>
                      </a:solidFill>
                      <a:prstDash val="solid"/>
                      <a:round/>
                      <a:headEnd type="none" w="sm" len="sm"/>
                      <a:tailEnd type="none" w="sm" len="sm"/>
                    </a:lnB>
                    <a:solidFill>
                      <a:srgbClr val="93C47D"/>
                    </a:solidFill>
                  </a:tcPr>
                </a:tc>
                <a:tc>
                  <a:txBody>
                    <a:bodyPr/>
                    <a:lstStyle/>
                    <a:p>
                      <a:pPr marL="0" marR="0" lvl="0" indent="0" algn="ctr" rtl="0">
                        <a:lnSpc>
                          <a:spcPct val="100000"/>
                        </a:lnSpc>
                        <a:spcBef>
                          <a:spcPts val="0"/>
                        </a:spcBef>
                        <a:spcAft>
                          <a:spcPts val="0"/>
                        </a:spcAft>
                        <a:buClr>
                          <a:schemeClr val="dk1"/>
                        </a:buClr>
                        <a:buSzPts val="2400"/>
                        <a:buFont typeface="Arial"/>
                        <a:buNone/>
                      </a:pPr>
                      <a:r>
                        <a:rPr lang="en-US" sz="2400" u="none" strike="noStrike" cap="none">
                          <a:solidFill>
                            <a:schemeClr val="dk1"/>
                          </a:solidFill>
                          <a:latin typeface="Calibri"/>
                          <a:ea typeface="Calibri"/>
                          <a:cs typeface="Calibri"/>
                          <a:sym typeface="Calibri"/>
                        </a:rPr>
                        <a:t>During </a:t>
                      </a:r>
                      <a:r>
                        <a:rPr lang="en-US" sz="2400">
                          <a:solidFill>
                            <a:schemeClr val="dk1"/>
                          </a:solidFill>
                          <a:latin typeface="Calibri"/>
                          <a:ea typeface="Calibri"/>
                          <a:cs typeface="Calibri"/>
                          <a:sym typeface="Calibri"/>
                        </a:rPr>
                        <a:t>this networking time</a:t>
                      </a:r>
                      <a:r>
                        <a:rPr lang="en-US" sz="2400" u="none" strike="noStrike" cap="none">
                          <a:solidFill>
                            <a:schemeClr val="dk1"/>
                          </a:solidFill>
                          <a:latin typeface="Calibri"/>
                          <a:ea typeface="Calibri"/>
                          <a:cs typeface="Calibri"/>
                          <a:sym typeface="Calibri"/>
                        </a:rPr>
                        <a:t>, please</a:t>
                      </a:r>
                      <a:r>
                        <a:rPr lang="en-US" sz="2400">
                          <a:solidFill>
                            <a:schemeClr val="dk1"/>
                          </a:solidFill>
                          <a:latin typeface="Calibri"/>
                          <a:ea typeface="Calibri"/>
                          <a:cs typeface="Calibri"/>
                          <a:sym typeface="Calibri"/>
                        </a:rPr>
                        <a:t>:</a:t>
                      </a:r>
                      <a:endParaRPr sz="2400" u="none" strike="noStrike" cap="none">
                        <a:solidFill>
                          <a:schemeClr val="dk1"/>
                        </a:solidFill>
                        <a:latin typeface="Calibri"/>
                        <a:ea typeface="Calibri"/>
                        <a:cs typeface="Calibri"/>
                        <a:sym typeface="Calibri"/>
                      </a:endParaRPr>
                    </a:p>
                  </a:txBody>
                  <a:tcPr marL="91425" marR="91425" marT="45725" marB="45725" anchor="ctr">
                    <a:lnL w="12700" cap="flat" cmpd="sng">
                      <a:solidFill>
                        <a:srgbClr val="242424"/>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C47D"/>
                    </a:solidFill>
                  </a:tcPr>
                </a:tc>
                <a:extLst>
                  <a:ext uri="{0D108BD9-81ED-4DB2-BD59-A6C34878D82A}">
                    <a16:rowId xmlns:a16="http://schemas.microsoft.com/office/drawing/2014/main" val="10000"/>
                  </a:ext>
                </a:extLst>
              </a:tr>
              <a:tr h="1310100">
                <a:tc>
                  <a:txBody>
                    <a:bodyPr/>
                    <a:lstStyle/>
                    <a:p>
                      <a:pPr marL="0" marR="0" lvl="0" indent="0" algn="ctr" rtl="0">
                        <a:lnSpc>
                          <a:spcPct val="100000"/>
                        </a:lnSpc>
                        <a:spcBef>
                          <a:spcPts val="0"/>
                        </a:spcBef>
                        <a:spcAft>
                          <a:spcPts val="0"/>
                        </a:spcAft>
                        <a:buNone/>
                      </a:pPr>
                      <a:r>
                        <a:rPr lang="en-US" sz="2700" b="1" u="none" strike="noStrike" cap="none">
                          <a:latin typeface="Calibri"/>
                          <a:ea typeface="Calibri"/>
                          <a:cs typeface="Calibri"/>
                          <a:sym typeface="Calibri"/>
                        </a:rPr>
                        <a:t>ENGAGED</a:t>
                      </a:r>
                      <a:endParaRPr sz="2700">
                        <a:latin typeface="Calibri"/>
                        <a:ea typeface="Calibri"/>
                        <a:cs typeface="Calibri"/>
                        <a:sym typeface="Calibri"/>
                      </a:endParaRPr>
                    </a:p>
                  </a:txBody>
                  <a:tcPr marL="91425" marR="914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rgbClr val="242424"/>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457200" marR="0" lvl="0" indent="-482600" algn="l" rtl="0">
                        <a:lnSpc>
                          <a:spcPct val="100000"/>
                        </a:lnSpc>
                        <a:spcBef>
                          <a:spcPts val="0"/>
                        </a:spcBef>
                        <a:spcAft>
                          <a:spcPts val="0"/>
                        </a:spcAft>
                        <a:buClr>
                          <a:srgbClr val="000000"/>
                        </a:buClr>
                        <a:buSzPts val="2400"/>
                        <a:buFont typeface="Calibri"/>
                        <a:buChar char="▪"/>
                      </a:pPr>
                      <a:r>
                        <a:rPr lang="en-US" sz="2400" u="none" strike="noStrike" cap="none">
                          <a:latin typeface="Calibri"/>
                          <a:ea typeface="Calibri"/>
                          <a:cs typeface="Calibri"/>
                          <a:sym typeface="Calibri"/>
                        </a:rPr>
                        <a:t>Share strategies you have used and lessons learned</a:t>
                      </a:r>
                      <a:endParaRPr sz="2400">
                        <a:latin typeface="Calibri"/>
                        <a:ea typeface="Calibri"/>
                        <a:cs typeface="Calibri"/>
                        <a:sym typeface="Calibri"/>
                      </a:endParaRPr>
                    </a:p>
                    <a:p>
                      <a:pPr marL="457200" marR="0" lvl="0" indent="-482600" algn="l" rtl="0">
                        <a:lnSpc>
                          <a:spcPct val="100000"/>
                        </a:lnSpc>
                        <a:spcBef>
                          <a:spcPts val="0"/>
                        </a:spcBef>
                        <a:spcAft>
                          <a:spcPts val="0"/>
                        </a:spcAft>
                        <a:buClr>
                          <a:srgbClr val="000000"/>
                        </a:buClr>
                        <a:buSzPts val="2400"/>
                        <a:buFont typeface="Calibri"/>
                        <a:buChar char="▪"/>
                      </a:pPr>
                      <a:r>
                        <a:rPr lang="en-US" sz="2400">
                          <a:latin typeface="Calibri"/>
                          <a:ea typeface="Calibri"/>
                          <a:cs typeface="Calibri"/>
                          <a:sym typeface="Calibri"/>
                        </a:rPr>
                        <a:t>Ask questions</a:t>
                      </a:r>
                      <a:endParaRPr sz="2400">
                        <a:latin typeface="Calibri"/>
                        <a:ea typeface="Calibri"/>
                        <a:cs typeface="Calibri"/>
                        <a:sym typeface="Calibri"/>
                      </a:endParaRPr>
                    </a:p>
                    <a:p>
                      <a:pPr marL="457200" marR="0" lvl="0" indent="-482600" algn="l" rtl="0">
                        <a:lnSpc>
                          <a:spcPct val="100000"/>
                        </a:lnSpc>
                        <a:spcBef>
                          <a:spcPts val="0"/>
                        </a:spcBef>
                        <a:spcAft>
                          <a:spcPts val="0"/>
                        </a:spcAft>
                        <a:buSzPts val="2400"/>
                        <a:buFont typeface="Calibri"/>
                        <a:buChar char="▪"/>
                      </a:pPr>
                      <a:r>
                        <a:rPr lang="en-US" sz="2400">
                          <a:latin typeface="Calibri"/>
                          <a:ea typeface="Calibri"/>
                          <a:cs typeface="Calibri"/>
                          <a:sym typeface="Calibri"/>
                        </a:rPr>
                        <a:t>Keep in touch after this event</a:t>
                      </a:r>
                      <a:endParaRPr sz="2400">
                        <a:latin typeface="Calibri"/>
                        <a:ea typeface="Calibri"/>
                        <a:cs typeface="Calibri"/>
                        <a:sym typeface="Calibri"/>
                      </a:endParaRPr>
                    </a:p>
                  </a:txBody>
                  <a:tcPr marL="91425" marR="914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1615425">
                <a:tc>
                  <a:txBody>
                    <a:bodyPr/>
                    <a:lstStyle/>
                    <a:p>
                      <a:pPr marL="0" marR="0" lvl="0" indent="0" algn="ctr" rtl="0">
                        <a:lnSpc>
                          <a:spcPct val="100000"/>
                        </a:lnSpc>
                        <a:spcBef>
                          <a:spcPts val="0"/>
                        </a:spcBef>
                        <a:spcAft>
                          <a:spcPts val="0"/>
                        </a:spcAft>
                        <a:buNone/>
                      </a:pPr>
                      <a:r>
                        <a:rPr lang="en-US" sz="2700" b="1" u="none" strike="noStrike" cap="none">
                          <a:latin typeface="Calibri"/>
                          <a:ea typeface="Calibri"/>
                          <a:cs typeface="Calibri"/>
                          <a:sym typeface="Calibri"/>
                        </a:rPr>
                        <a:t>REFLECTIVE</a:t>
                      </a:r>
                      <a:endParaRPr sz="2700">
                        <a:latin typeface="Calibri"/>
                        <a:ea typeface="Calibri"/>
                        <a:cs typeface="Calibri"/>
                        <a:sym typeface="Calibri"/>
                      </a:endParaRPr>
                    </a:p>
                  </a:txBody>
                  <a:tcPr marL="91425" marR="914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457200" marR="0" lvl="0" indent="-482600" algn="l" rtl="0">
                        <a:lnSpc>
                          <a:spcPct val="100000"/>
                        </a:lnSpc>
                        <a:spcBef>
                          <a:spcPts val="0"/>
                        </a:spcBef>
                        <a:spcAft>
                          <a:spcPts val="0"/>
                        </a:spcAft>
                        <a:buClr>
                          <a:srgbClr val="000000"/>
                        </a:buClr>
                        <a:buSzPts val="2400"/>
                        <a:buFont typeface="Calibri"/>
                        <a:buChar char="▪"/>
                      </a:pPr>
                      <a:r>
                        <a:rPr lang="en-US" sz="2400" u="none" strike="noStrike" cap="none">
                          <a:latin typeface="Calibri"/>
                          <a:ea typeface="Calibri"/>
                          <a:cs typeface="Calibri"/>
                          <a:sym typeface="Calibri"/>
                        </a:rPr>
                        <a:t>Compare the ideas shared to your current context and experiences</a:t>
                      </a:r>
                      <a:endParaRPr sz="2400">
                        <a:latin typeface="Calibri"/>
                        <a:ea typeface="Calibri"/>
                        <a:cs typeface="Calibri"/>
                        <a:sym typeface="Calibri"/>
                      </a:endParaRPr>
                    </a:p>
                    <a:p>
                      <a:pPr marL="457200" marR="0" lvl="0" indent="-482600" algn="l" rtl="0">
                        <a:lnSpc>
                          <a:spcPct val="100000"/>
                        </a:lnSpc>
                        <a:spcBef>
                          <a:spcPts val="0"/>
                        </a:spcBef>
                        <a:spcAft>
                          <a:spcPts val="0"/>
                        </a:spcAft>
                        <a:buClr>
                          <a:srgbClr val="000000"/>
                        </a:buClr>
                        <a:buSzPts val="2400"/>
                        <a:buFont typeface="Calibri"/>
                        <a:buChar char="▪"/>
                      </a:pPr>
                      <a:r>
                        <a:rPr lang="en-US" sz="2400" u="none" strike="noStrike" cap="none">
                          <a:latin typeface="Calibri"/>
                          <a:ea typeface="Calibri"/>
                          <a:cs typeface="Calibri"/>
                          <a:sym typeface="Calibri"/>
                        </a:rPr>
                        <a:t>Assess your current school practices </a:t>
                      </a:r>
                      <a:r>
                        <a:rPr lang="en-US" sz="2400">
                          <a:latin typeface="Calibri"/>
                          <a:ea typeface="Calibri"/>
                          <a:cs typeface="Calibri"/>
                          <a:sym typeface="Calibri"/>
                        </a:rPr>
                        <a:t>&amp;</a:t>
                      </a:r>
                      <a:r>
                        <a:rPr lang="en-US" sz="2400" u="none" strike="noStrike" cap="none">
                          <a:latin typeface="Calibri"/>
                          <a:ea typeface="Calibri"/>
                          <a:cs typeface="Calibri"/>
                          <a:sym typeface="Calibri"/>
                        </a:rPr>
                        <a:t> determine equity of access </a:t>
                      </a:r>
                      <a:r>
                        <a:rPr lang="en-US" sz="2400">
                          <a:latin typeface="Calibri"/>
                          <a:ea typeface="Calibri"/>
                          <a:cs typeface="Calibri"/>
                          <a:sym typeface="Calibri"/>
                        </a:rPr>
                        <a:t>to interventions and cultural relevance to students</a:t>
                      </a:r>
                      <a:endParaRPr sz="2400">
                        <a:latin typeface="Calibri"/>
                        <a:ea typeface="Calibri"/>
                        <a:cs typeface="Calibri"/>
                        <a:sym typeface="Calibri"/>
                      </a:endParaRPr>
                    </a:p>
                  </a:txBody>
                  <a:tcPr marL="91425" marR="914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310625">
                <a:tc>
                  <a:txBody>
                    <a:bodyPr/>
                    <a:lstStyle/>
                    <a:p>
                      <a:pPr marL="0" marR="0" lvl="0" indent="0" algn="ctr" rtl="0">
                        <a:lnSpc>
                          <a:spcPct val="100000"/>
                        </a:lnSpc>
                        <a:spcBef>
                          <a:spcPts val="0"/>
                        </a:spcBef>
                        <a:spcAft>
                          <a:spcPts val="0"/>
                        </a:spcAft>
                        <a:buNone/>
                      </a:pPr>
                      <a:r>
                        <a:rPr lang="en-US" sz="2700" b="1" u="none" strike="noStrike" cap="none">
                          <a:latin typeface="Calibri"/>
                          <a:ea typeface="Calibri"/>
                          <a:cs typeface="Calibri"/>
                          <a:sym typeface="Calibri"/>
                        </a:rPr>
                        <a:t>STRATEGIC</a:t>
                      </a:r>
                      <a:endParaRPr sz="2700">
                        <a:latin typeface="Calibri"/>
                        <a:ea typeface="Calibri"/>
                        <a:cs typeface="Calibri"/>
                        <a:sym typeface="Calibri"/>
                      </a:endParaRPr>
                    </a:p>
                  </a:txBody>
                  <a:tcPr marL="91425" marR="914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tc>
                  <a:txBody>
                    <a:bodyPr/>
                    <a:lstStyle/>
                    <a:p>
                      <a:pPr marL="457200" marR="0" lvl="0" indent="-482600" algn="l" rtl="0">
                        <a:lnSpc>
                          <a:spcPct val="100000"/>
                        </a:lnSpc>
                        <a:spcBef>
                          <a:spcPts val="0"/>
                        </a:spcBef>
                        <a:spcAft>
                          <a:spcPts val="0"/>
                        </a:spcAft>
                        <a:buClr>
                          <a:srgbClr val="000000"/>
                        </a:buClr>
                        <a:buSzPts val="2400"/>
                        <a:buFont typeface="Calibri"/>
                        <a:buChar char="▪"/>
                      </a:pPr>
                      <a:r>
                        <a:rPr lang="en-US" sz="2400">
                          <a:latin typeface="Calibri"/>
                          <a:ea typeface="Calibri"/>
                          <a:cs typeface="Calibri"/>
                          <a:sym typeface="Calibri"/>
                        </a:rPr>
                        <a:t>Identify next steps</a:t>
                      </a:r>
                      <a:endParaRPr sz="2400">
                        <a:latin typeface="Calibri"/>
                        <a:ea typeface="Calibri"/>
                        <a:cs typeface="Calibri"/>
                        <a:sym typeface="Calibri"/>
                      </a:endParaRPr>
                    </a:p>
                    <a:p>
                      <a:pPr marL="457200" marR="0" lvl="0" indent="-482600" algn="l" rtl="0">
                        <a:lnSpc>
                          <a:spcPct val="100000"/>
                        </a:lnSpc>
                        <a:spcBef>
                          <a:spcPts val="0"/>
                        </a:spcBef>
                        <a:spcAft>
                          <a:spcPts val="0"/>
                        </a:spcAft>
                        <a:buClr>
                          <a:srgbClr val="000000"/>
                        </a:buClr>
                        <a:buSzPts val="2400"/>
                        <a:buFont typeface="Calibri"/>
                        <a:buChar char="▪"/>
                      </a:pPr>
                      <a:r>
                        <a:rPr lang="en-US" sz="2400">
                          <a:latin typeface="Calibri"/>
                          <a:ea typeface="Calibri"/>
                          <a:cs typeface="Calibri"/>
                          <a:sym typeface="Calibri"/>
                        </a:rPr>
                        <a:t>Use &amp; share resources provided</a:t>
                      </a:r>
                      <a:endParaRPr sz="2400">
                        <a:latin typeface="Calibri"/>
                        <a:ea typeface="Calibri"/>
                        <a:cs typeface="Calibri"/>
                        <a:sym typeface="Calibri"/>
                      </a:endParaRPr>
                    </a:p>
                    <a:p>
                      <a:pPr marL="457200" marR="0" lvl="0" indent="-482600" algn="l" rtl="0">
                        <a:lnSpc>
                          <a:spcPct val="100000"/>
                        </a:lnSpc>
                        <a:spcBef>
                          <a:spcPts val="0"/>
                        </a:spcBef>
                        <a:spcAft>
                          <a:spcPts val="0"/>
                        </a:spcAft>
                        <a:buSzPts val="2400"/>
                        <a:buFont typeface="Calibri"/>
                        <a:buChar char="▪"/>
                      </a:pPr>
                      <a:r>
                        <a:rPr lang="en-US" sz="2400">
                          <a:latin typeface="Calibri"/>
                          <a:ea typeface="Calibri"/>
                          <a:cs typeface="Calibri"/>
                          <a:sym typeface="Calibri"/>
                        </a:rPr>
                        <a:t>Take care of personal needs</a:t>
                      </a:r>
                      <a:endParaRPr sz="2400">
                        <a:latin typeface="Calibri"/>
                        <a:ea typeface="Calibri"/>
                        <a:cs typeface="Calibri"/>
                        <a:sym typeface="Calibri"/>
                      </a:endParaRPr>
                    </a:p>
                  </a:txBody>
                  <a:tcPr marL="91425" marR="91425"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4"/>
          <p:cNvSpPr txBox="1">
            <a:spLocks noGrp="1"/>
          </p:cNvSpPr>
          <p:nvPr>
            <p:ph type="title"/>
          </p:nvPr>
        </p:nvSpPr>
        <p:spPr>
          <a:xfrm>
            <a:off x="838200" y="274150"/>
            <a:ext cx="105156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b="1"/>
              <a:t>Registration Survey Results</a:t>
            </a:r>
            <a:endParaRPr b="1"/>
          </a:p>
          <a:p>
            <a:pPr marL="0" lvl="0" indent="0" algn="l" rtl="0">
              <a:spcBef>
                <a:spcPts val="0"/>
              </a:spcBef>
              <a:spcAft>
                <a:spcPts val="0"/>
              </a:spcAft>
              <a:buNone/>
            </a:pPr>
            <a:r>
              <a:rPr lang="en-US" sz="3288" i="1"/>
              <a:t>What do you hope to get out of attending this networking session?</a:t>
            </a:r>
            <a:endParaRPr sz="3288" i="1"/>
          </a:p>
        </p:txBody>
      </p:sp>
      <p:graphicFrame>
        <p:nvGraphicFramePr>
          <p:cNvPr id="259" name="Google Shape;259;p44"/>
          <p:cNvGraphicFramePr/>
          <p:nvPr/>
        </p:nvGraphicFramePr>
        <p:xfrm>
          <a:off x="1511400" y="1690825"/>
          <a:ext cx="7564000" cy="4724100"/>
        </p:xfrm>
        <a:graphic>
          <a:graphicData uri="http://schemas.openxmlformats.org/drawingml/2006/table">
            <a:tbl>
              <a:tblPr>
                <a:noFill/>
                <a:tableStyleId>{FC0C97B4-2649-47A2-86F6-A8308BBB7C71}</a:tableStyleId>
              </a:tblPr>
              <a:tblGrid>
                <a:gridCol w="6229800">
                  <a:extLst>
                    <a:ext uri="{9D8B030D-6E8A-4147-A177-3AD203B41FA5}">
                      <a16:colId xmlns:a16="http://schemas.microsoft.com/office/drawing/2014/main" val="20000"/>
                    </a:ext>
                  </a:extLst>
                </a:gridCol>
                <a:gridCol w="1334200">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en-US" sz="1900">
                          <a:solidFill>
                            <a:schemeClr val="dk2"/>
                          </a:solidFill>
                        </a:rPr>
                        <a:t>Overall strategies and ideas</a:t>
                      </a:r>
                      <a:endParaRPr sz="1900">
                        <a:solidFill>
                          <a:schemeClr val="dk2"/>
                        </a:solidFil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a:solidFill>
                            <a:schemeClr val="dk2"/>
                          </a:solidFill>
                        </a:rPr>
                        <a:t>5</a:t>
                      </a:r>
                      <a:endParaRPr sz="1900">
                        <a:solidFill>
                          <a:schemeClr val="dk2"/>
                        </a:solidFil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US" sz="1900">
                          <a:solidFill>
                            <a:schemeClr val="dk2"/>
                          </a:solidFill>
                        </a:rPr>
                        <a:t>School examples</a:t>
                      </a:r>
                      <a:endParaRPr sz="1900">
                        <a:solidFill>
                          <a:schemeClr val="dk2"/>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a:solidFill>
                            <a:schemeClr val="dk2"/>
                          </a:solidFill>
                        </a:rPr>
                        <a:t>2</a:t>
                      </a:r>
                      <a:endParaRPr sz="1900">
                        <a:solidFill>
                          <a:schemeClr val="dk2"/>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US" sz="1900">
                          <a:solidFill>
                            <a:schemeClr val="dk2"/>
                          </a:solidFill>
                        </a:rPr>
                        <a:t>SEL Curriculum - mechanics and buy-in</a:t>
                      </a:r>
                      <a:endParaRPr sz="1900">
                        <a:solidFill>
                          <a:schemeClr val="dk2"/>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a:solidFill>
                            <a:schemeClr val="dk2"/>
                          </a:solidFill>
                        </a:rPr>
                        <a:t>2</a:t>
                      </a:r>
                      <a:endParaRPr sz="1900">
                        <a:solidFill>
                          <a:schemeClr val="dk2"/>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US" sz="1900">
                          <a:solidFill>
                            <a:schemeClr val="dk2"/>
                          </a:solidFill>
                        </a:rPr>
                        <a:t>Acknowledgement/Recognition</a:t>
                      </a:r>
                      <a:endParaRPr sz="1900">
                        <a:solidFill>
                          <a:schemeClr val="dk2"/>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900">
                          <a:solidFill>
                            <a:schemeClr val="dk2"/>
                          </a:solidFill>
                        </a:rPr>
                        <a:t>2</a:t>
                      </a:r>
                      <a:endParaRPr sz="1900">
                        <a:solidFill>
                          <a:schemeClr val="dk2"/>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US" sz="1900">
                          <a:solidFill>
                            <a:schemeClr val="dk2"/>
                          </a:solidFill>
                        </a:rPr>
                        <a:t>Building buy-In</a:t>
                      </a:r>
                      <a:endParaRPr sz="1900">
                        <a:solidFill>
                          <a:schemeClr val="dk2"/>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sz="1900">
                          <a:solidFill>
                            <a:schemeClr val="dk2"/>
                          </a:solidFill>
                        </a:rPr>
                        <a:t>1</a:t>
                      </a:r>
                      <a:endParaRPr sz="1900">
                        <a:solidFill>
                          <a:schemeClr val="dk2"/>
                        </a:solidFil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US" sz="1900">
                          <a:solidFill>
                            <a:schemeClr val="dk2"/>
                          </a:solidFill>
                        </a:rPr>
                        <a:t>Community feel to a school</a:t>
                      </a:r>
                      <a:endParaRPr sz="1900">
                        <a:solidFill>
                          <a:schemeClr val="dk2"/>
                        </a:solidFill>
                      </a:endParaRPr>
                    </a:p>
                  </a:txBody>
                  <a:tcPr marL="91425" marR="91425" marT="91425" marB="91425"/>
                </a:tc>
                <a:tc>
                  <a:txBody>
                    <a:bodyPr/>
                    <a:lstStyle/>
                    <a:p>
                      <a:pPr marL="0" lvl="0" indent="0" algn="l" rtl="0">
                        <a:spcBef>
                          <a:spcPts val="0"/>
                        </a:spcBef>
                        <a:spcAft>
                          <a:spcPts val="0"/>
                        </a:spcAft>
                        <a:buNone/>
                      </a:pPr>
                      <a:r>
                        <a:rPr lang="en-US" sz="1900">
                          <a:solidFill>
                            <a:schemeClr val="dk2"/>
                          </a:solidFill>
                        </a:rPr>
                        <a:t>1</a:t>
                      </a:r>
                      <a:endParaRPr sz="1900">
                        <a:solidFill>
                          <a:schemeClr val="dk2"/>
                        </a:solidFill>
                      </a:endParaRPr>
                    </a:p>
                  </a:txBody>
                  <a:tcPr marL="91425" marR="91425" marT="91425" marB="91425"/>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US" sz="1900">
                          <a:solidFill>
                            <a:schemeClr val="dk2"/>
                          </a:solidFill>
                        </a:rPr>
                        <a:t>New strategies (in general)</a:t>
                      </a:r>
                      <a:endParaRPr sz="1900">
                        <a:solidFill>
                          <a:schemeClr val="dk2"/>
                        </a:solidFill>
                      </a:endParaRPr>
                    </a:p>
                  </a:txBody>
                  <a:tcPr marL="91425" marR="91425" marT="91425" marB="91425"/>
                </a:tc>
                <a:tc>
                  <a:txBody>
                    <a:bodyPr/>
                    <a:lstStyle/>
                    <a:p>
                      <a:pPr marL="0" lvl="0" indent="0" algn="l" rtl="0">
                        <a:spcBef>
                          <a:spcPts val="0"/>
                        </a:spcBef>
                        <a:spcAft>
                          <a:spcPts val="0"/>
                        </a:spcAft>
                        <a:buNone/>
                      </a:pPr>
                      <a:r>
                        <a:rPr lang="en-US" sz="1900">
                          <a:solidFill>
                            <a:schemeClr val="dk2"/>
                          </a:solidFill>
                        </a:rPr>
                        <a:t>1</a:t>
                      </a:r>
                      <a:endParaRPr sz="1900">
                        <a:solidFill>
                          <a:schemeClr val="dk2"/>
                        </a:solidFill>
                      </a:endParaRPr>
                    </a:p>
                  </a:txBody>
                  <a:tcPr marL="91425" marR="91425" marT="91425" marB="91425"/>
                </a:tc>
                <a:extLst>
                  <a:ext uri="{0D108BD9-81ED-4DB2-BD59-A6C34878D82A}">
                    <a16:rowId xmlns:a16="http://schemas.microsoft.com/office/drawing/2014/main" val="10006"/>
                  </a:ext>
                </a:extLst>
              </a:tr>
              <a:tr h="396200">
                <a:tc>
                  <a:txBody>
                    <a:bodyPr/>
                    <a:lstStyle/>
                    <a:p>
                      <a:pPr marL="0" lvl="0" indent="0" algn="l" rtl="0">
                        <a:spcBef>
                          <a:spcPts val="0"/>
                        </a:spcBef>
                        <a:spcAft>
                          <a:spcPts val="0"/>
                        </a:spcAft>
                        <a:buNone/>
                      </a:pPr>
                      <a:r>
                        <a:rPr lang="en-US" sz="1900">
                          <a:solidFill>
                            <a:schemeClr val="dk2"/>
                          </a:solidFill>
                        </a:rPr>
                        <a:t>Regaining momentum</a:t>
                      </a:r>
                      <a:endParaRPr sz="1900">
                        <a:solidFill>
                          <a:schemeClr val="dk2"/>
                        </a:solidFill>
                      </a:endParaRPr>
                    </a:p>
                  </a:txBody>
                  <a:tcPr marL="91425" marR="91425" marT="91425" marB="91425"/>
                </a:tc>
                <a:tc>
                  <a:txBody>
                    <a:bodyPr/>
                    <a:lstStyle/>
                    <a:p>
                      <a:pPr marL="0" lvl="0" indent="0" algn="l" rtl="0">
                        <a:spcBef>
                          <a:spcPts val="0"/>
                        </a:spcBef>
                        <a:spcAft>
                          <a:spcPts val="0"/>
                        </a:spcAft>
                        <a:buNone/>
                      </a:pPr>
                      <a:r>
                        <a:rPr lang="en-US" sz="1900">
                          <a:solidFill>
                            <a:schemeClr val="dk2"/>
                          </a:solidFill>
                        </a:rPr>
                        <a:t>1</a:t>
                      </a:r>
                      <a:endParaRPr sz="1900">
                        <a:solidFill>
                          <a:schemeClr val="dk2"/>
                        </a:solidFill>
                      </a:endParaRPr>
                    </a:p>
                  </a:txBody>
                  <a:tcPr marL="91425" marR="91425" marT="91425" marB="91425"/>
                </a:tc>
                <a:extLst>
                  <a:ext uri="{0D108BD9-81ED-4DB2-BD59-A6C34878D82A}">
                    <a16:rowId xmlns:a16="http://schemas.microsoft.com/office/drawing/2014/main" val="10007"/>
                  </a:ext>
                </a:extLst>
              </a:tr>
              <a:tr h="396200">
                <a:tc>
                  <a:txBody>
                    <a:bodyPr/>
                    <a:lstStyle/>
                    <a:p>
                      <a:pPr marL="0" lvl="0" indent="0" algn="l" rtl="0">
                        <a:spcBef>
                          <a:spcPts val="0"/>
                        </a:spcBef>
                        <a:spcAft>
                          <a:spcPts val="0"/>
                        </a:spcAft>
                        <a:buNone/>
                      </a:pPr>
                      <a:r>
                        <a:rPr lang="en-US" sz="1900">
                          <a:solidFill>
                            <a:schemeClr val="dk2"/>
                          </a:solidFill>
                        </a:rPr>
                        <a:t>Team member functions/roles - including administrator</a:t>
                      </a:r>
                      <a:endParaRPr sz="1900">
                        <a:solidFill>
                          <a:schemeClr val="dk2"/>
                        </a:solidFill>
                      </a:endParaRPr>
                    </a:p>
                  </a:txBody>
                  <a:tcPr marL="91425" marR="91425" marT="91425" marB="91425"/>
                </a:tc>
                <a:tc>
                  <a:txBody>
                    <a:bodyPr/>
                    <a:lstStyle/>
                    <a:p>
                      <a:pPr marL="0" lvl="0" indent="0" algn="l" rtl="0">
                        <a:spcBef>
                          <a:spcPts val="0"/>
                        </a:spcBef>
                        <a:spcAft>
                          <a:spcPts val="0"/>
                        </a:spcAft>
                        <a:buNone/>
                      </a:pPr>
                      <a:r>
                        <a:rPr lang="en-US" sz="1900">
                          <a:solidFill>
                            <a:schemeClr val="dk2"/>
                          </a:solidFill>
                        </a:rPr>
                        <a:t>1</a:t>
                      </a:r>
                      <a:endParaRPr sz="1900">
                        <a:solidFill>
                          <a:schemeClr val="dk2"/>
                        </a:solidFill>
                      </a:endParaRPr>
                    </a:p>
                  </a:txBody>
                  <a:tcPr marL="91425" marR="91425" marT="91425" marB="91425"/>
                </a:tc>
                <a:extLst>
                  <a:ext uri="{0D108BD9-81ED-4DB2-BD59-A6C34878D82A}">
                    <a16:rowId xmlns:a16="http://schemas.microsoft.com/office/drawing/2014/main" val="10008"/>
                  </a:ext>
                </a:extLst>
              </a:tr>
              <a:tr h="396200">
                <a:tc>
                  <a:txBody>
                    <a:bodyPr/>
                    <a:lstStyle/>
                    <a:p>
                      <a:pPr marL="0" lvl="0" indent="0" algn="l" rtl="0">
                        <a:spcBef>
                          <a:spcPts val="0"/>
                        </a:spcBef>
                        <a:spcAft>
                          <a:spcPts val="0"/>
                        </a:spcAft>
                        <a:buNone/>
                      </a:pPr>
                      <a:r>
                        <a:rPr lang="en-US" sz="1900">
                          <a:solidFill>
                            <a:schemeClr val="dk2"/>
                          </a:solidFill>
                        </a:rPr>
                        <a:t>Resource bank for high/leverage practices</a:t>
                      </a:r>
                      <a:endParaRPr sz="1900">
                        <a:solidFill>
                          <a:schemeClr val="dk2"/>
                        </a:solidFill>
                      </a:endParaRPr>
                    </a:p>
                  </a:txBody>
                  <a:tcPr marL="91425" marR="91425" marT="91425" marB="91425"/>
                </a:tc>
                <a:tc>
                  <a:txBody>
                    <a:bodyPr/>
                    <a:lstStyle/>
                    <a:p>
                      <a:pPr marL="0" lvl="0" indent="0" algn="l" rtl="0">
                        <a:spcBef>
                          <a:spcPts val="0"/>
                        </a:spcBef>
                        <a:spcAft>
                          <a:spcPts val="0"/>
                        </a:spcAft>
                        <a:buNone/>
                      </a:pPr>
                      <a:r>
                        <a:rPr lang="en-US" sz="1900">
                          <a:solidFill>
                            <a:schemeClr val="dk2"/>
                          </a:solidFill>
                        </a:rPr>
                        <a:t>1</a:t>
                      </a:r>
                      <a:endParaRPr sz="1900">
                        <a:solidFill>
                          <a:schemeClr val="dk2"/>
                        </a:solidFill>
                      </a:endParaRPr>
                    </a:p>
                  </a:txBody>
                  <a:tcPr marL="91425" marR="91425" marT="91425" marB="91425"/>
                </a:tc>
                <a:extLst>
                  <a:ext uri="{0D108BD9-81ED-4DB2-BD59-A6C34878D82A}">
                    <a16:rowId xmlns:a16="http://schemas.microsoft.com/office/drawing/2014/main" val="1000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Our Working Networking Agenda</a:t>
            </a:r>
            <a:endParaRPr/>
          </a:p>
        </p:txBody>
      </p:sp>
      <p:sp>
        <p:nvSpPr>
          <p:cNvPr id="266" name="Google Shape;266;p45"/>
          <p:cNvSpPr txBox="1">
            <a:spLocks noGrp="1"/>
          </p:cNvSpPr>
          <p:nvPr>
            <p:ph type="body" idx="1"/>
          </p:nvPr>
        </p:nvSpPr>
        <p:spPr>
          <a:xfrm>
            <a:off x="838200" y="1638950"/>
            <a:ext cx="10515600" cy="4351200"/>
          </a:xfrm>
          <a:prstGeom prst="rect">
            <a:avLst/>
          </a:prstGeom>
        </p:spPr>
        <p:txBody>
          <a:bodyPr spcFirstLastPara="1" wrap="square" lIns="91425" tIns="45700" rIns="91425" bIns="45700" anchor="t" anchorCtr="0">
            <a:normAutofit/>
          </a:bodyPr>
          <a:lstStyle/>
          <a:p>
            <a:pPr marL="457200" lvl="0" indent="-381000" algn="l" rtl="0">
              <a:lnSpc>
                <a:spcPct val="150000"/>
              </a:lnSpc>
              <a:spcBef>
                <a:spcPts val="1100"/>
              </a:spcBef>
              <a:spcAft>
                <a:spcPts val="0"/>
              </a:spcAft>
              <a:buSzPts val="2400"/>
              <a:buChar char="•"/>
            </a:pPr>
            <a:r>
              <a:rPr lang="en-US" sz="2900"/>
              <a:t>“So Brief” overview of PBIS foundations</a:t>
            </a:r>
            <a:endParaRPr sz="2900"/>
          </a:p>
          <a:p>
            <a:pPr marL="457200" lvl="0" indent="-381000" algn="l" rtl="0">
              <a:lnSpc>
                <a:spcPct val="150000"/>
              </a:lnSpc>
              <a:spcBef>
                <a:spcPts val="0"/>
              </a:spcBef>
              <a:spcAft>
                <a:spcPts val="0"/>
              </a:spcAft>
              <a:buSzPts val="2400"/>
              <a:buChar char="•"/>
            </a:pPr>
            <a:r>
              <a:rPr lang="en-US" sz="2900"/>
              <a:t>“Go To” implementation guides</a:t>
            </a:r>
            <a:endParaRPr sz="2900"/>
          </a:p>
          <a:p>
            <a:pPr marL="457200" lvl="0" indent="-381000" algn="l" rtl="0">
              <a:lnSpc>
                <a:spcPct val="150000"/>
              </a:lnSpc>
              <a:spcBef>
                <a:spcPts val="0"/>
              </a:spcBef>
              <a:spcAft>
                <a:spcPts val="0"/>
              </a:spcAft>
              <a:buSzPts val="2400"/>
              <a:buChar char="•"/>
            </a:pPr>
            <a:r>
              <a:rPr lang="en-US" sz="2900"/>
              <a:t>“Hmm” contextual influences</a:t>
            </a:r>
            <a:endParaRPr sz="2900"/>
          </a:p>
          <a:p>
            <a:pPr marL="457200" lvl="0" indent="-381000" algn="l" rtl="0">
              <a:lnSpc>
                <a:spcPct val="150000"/>
              </a:lnSpc>
              <a:spcBef>
                <a:spcPts val="0"/>
              </a:spcBef>
              <a:spcAft>
                <a:spcPts val="0"/>
              </a:spcAft>
              <a:buSzPts val="2400"/>
              <a:buChar char="•"/>
            </a:pPr>
            <a:r>
              <a:rPr lang="en-US" sz="2900"/>
              <a:t>“Hey There” McKean presentation</a:t>
            </a:r>
            <a:endParaRPr sz="2900"/>
          </a:p>
          <a:p>
            <a:pPr marL="457200" lvl="0" indent="-381000" algn="l" rtl="0">
              <a:lnSpc>
                <a:spcPct val="150000"/>
              </a:lnSpc>
              <a:spcBef>
                <a:spcPts val="0"/>
              </a:spcBef>
              <a:spcAft>
                <a:spcPts val="0"/>
              </a:spcAft>
              <a:buSzPts val="2400"/>
              <a:buChar char="•"/>
            </a:pPr>
            <a:r>
              <a:rPr lang="en-US" sz="2900"/>
              <a:t>“Take a Look” resources</a:t>
            </a:r>
            <a:endParaRPr sz="2900"/>
          </a:p>
          <a:p>
            <a:pPr marL="0" lvl="0" indent="0" algn="l" rtl="0">
              <a:spcBef>
                <a:spcPts val="1100"/>
              </a:spcBef>
              <a:spcAft>
                <a:spcPts val="0"/>
              </a:spcAft>
              <a:buNone/>
            </a:pPr>
            <a:endParaRPr/>
          </a:p>
        </p:txBody>
      </p:sp>
      <p:pic>
        <p:nvPicPr>
          <p:cNvPr id="267" name="Google Shape;267;p45" title="Decorative image of man raising hand."/>
          <p:cNvPicPr preferRelativeResize="0"/>
          <p:nvPr/>
        </p:nvPicPr>
        <p:blipFill>
          <a:blip r:embed="rId3">
            <a:alphaModFix/>
          </a:blip>
          <a:stretch>
            <a:fillRect/>
          </a:stretch>
        </p:blipFill>
        <p:spPr>
          <a:xfrm>
            <a:off x="8139025" y="4118450"/>
            <a:ext cx="3789100" cy="2526075"/>
          </a:xfrm>
          <a:prstGeom prst="rect">
            <a:avLst/>
          </a:prstGeom>
          <a:noFill/>
          <a:ln>
            <a:noFill/>
          </a:ln>
        </p:spPr>
      </p:pic>
      <p:pic>
        <p:nvPicPr>
          <p:cNvPr id="268" name="Google Shape;268;p45" title="Decorative image of two people texting"/>
          <p:cNvPicPr preferRelativeResize="0"/>
          <p:nvPr/>
        </p:nvPicPr>
        <p:blipFill>
          <a:blip r:embed="rId4">
            <a:alphaModFix/>
          </a:blip>
          <a:stretch>
            <a:fillRect/>
          </a:stretch>
        </p:blipFill>
        <p:spPr>
          <a:xfrm>
            <a:off x="9189313" y="635463"/>
            <a:ext cx="2543175" cy="3209925"/>
          </a:xfrm>
          <a:prstGeom prst="rect">
            <a:avLst/>
          </a:prstGeom>
          <a:noFill/>
          <a:ln>
            <a:noFill/>
          </a:ln>
        </p:spPr>
      </p:pic>
      <p:pic>
        <p:nvPicPr>
          <p:cNvPr id="269" name="Google Shape;269;p45" title="Decorative image of people talking by Zoom."/>
          <p:cNvPicPr preferRelativeResize="0"/>
          <p:nvPr/>
        </p:nvPicPr>
        <p:blipFill>
          <a:blip r:embed="rId5">
            <a:alphaModFix/>
          </a:blip>
          <a:stretch>
            <a:fillRect/>
          </a:stretch>
        </p:blipFill>
        <p:spPr>
          <a:xfrm>
            <a:off x="3989375" y="5269038"/>
            <a:ext cx="3657600" cy="1247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6"/>
          <p:cNvSpPr/>
          <p:nvPr/>
        </p:nvSpPr>
        <p:spPr>
          <a:xfrm>
            <a:off x="3144567" y="442467"/>
            <a:ext cx="5657100" cy="1058700"/>
          </a:xfrm>
          <a:prstGeom prst="roundRect">
            <a:avLst>
              <a:gd name="adj" fmla="val 16667"/>
            </a:avLst>
          </a:prstGeom>
          <a:noFill/>
          <a:ln w="76200" cap="flat" cmpd="sng">
            <a:solidFill>
              <a:srgbClr val="F1C23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700" b="1">
                <a:latin typeface="Roboto"/>
                <a:ea typeface="Roboto"/>
                <a:cs typeface="Roboto"/>
                <a:sym typeface="Roboto"/>
              </a:rPr>
              <a:t>Tiered PBIS Framework</a:t>
            </a:r>
            <a:endParaRPr sz="3200" b="1">
              <a:latin typeface="Roboto"/>
              <a:ea typeface="Roboto"/>
              <a:cs typeface="Roboto"/>
              <a:sym typeface="Roboto"/>
            </a:endParaRPr>
          </a:p>
        </p:txBody>
      </p:sp>
      <p:pic>
        <p:nvPicPr>
          <p:cNvPr id="275" name="Google Shape;275;p46"/>
          <p:cNvPicPr preferRelativeResize="0"/>
          <p:nvPr/>
        </p:nvPicPr>
        <p:blipFill>
          <a:blip r:embed="rId3">
            <a:alphaModFix/>
          </a:blip>
          <a:stretch>
            <a:fillRect/>
          </a:stretch>
        </p:blipFill>
        <p:spPr>
          <a:xfrm>
            <a:off x="203200" y="1704467"/>
            <a:ext cx="5481535" cy="4950335"/>
          </a:xfrm>
          <a:prstGeom prst="rect">
            <a:avLst/>
          </a:prstGeom>
          <a:noFill/>
          <a:ln>
            <a:noFill/>
          </a:ln>
        </p:spPr>
      </p:pic>
      <p:sp>
        <p:nvSpPr>
          <p:cNvPr id="276" name="Google Shape;276;p46"/>
          <p:cNvSpPr/>
          <p:nvPr/>
        </p:nvSpPr>
        <p:spPr>
          <a:xfrm>
            <a:off x="5684733" y="1704467"/>
            <a:ext cx="6008700" cy="4710900"/>
          </a:xfrm>
          <a:prstGeom prst="roundRect">
            <a:avLst>
              <a:gd name="adj" fmla="val 16667"/>
            </a:avLst>
          </a:prstGeom>
          <a:noFill/>
          <a:ln w="28575" cap="flat" cmpd="sng">
            <a:solidFill>
              <a:srgbClr val="1155CC"/>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a:p>
            <a:pPr marL="0" lvl="0" indent="0" algn="l" rtl="0">
              <a:spcBef>
                <a:spcPts val="0"/>
              </a:spcBef>
              <a:spcAft>
                <a:spcPts val="0"/>
              </a:spcAft>
              <a:buNone/>
            </a:pPr>
            <a:endParaRPr sz="1900"/>
          </a:p>
          <a:p>
            <a:pPr marL="0" lvl="0" indent="0" algn="ctr" rtl="0">
              <a:spcBef>
                <a:spcPts val="0"/>
              </a:spcBef>
              <a:spcAft>
                <a:spcPts val="0"/>
              </a:spcAft>
              <a:buNone/>
            </a:pPr>
            <a:r>
              <a:rPr lang="en-US" sz="2000" b="1">
                <a:latin typeface="Roboto"/>
                <a:ea typeface="Roboto"/>
                <a:cs typeface="Roboto"/>
                <a:sym typeface="Roboto"/>
              </a:rPr>
              <a:t>Foundations across </a:t>
            </a:r>
            <a:r>
              <a:rPr lang="en-US" sz="2000" b="1" i="1" u="sng">
                <a:latin typeface="Roboto"/>
                <a:ea typeface="Roboto"/>
                <a:cs typeface="Roboto"/>
                <a:sym typeface="Roboto"/>
              </a:rPr>
              <a:t>ALL</a:t>
            </a:r>
            <a:r>
              <a:rPr lang="en-US" sz="2000" b="1">
                <a:latin typeface="Roboto"/>
                <a:ea typeface="Roboto"/>
                <a:cs typeface="Roboto"/>
                <a:sym typeface="Roboto"/>
              </a:rPr>
              <a:t> 3 tiers include: </a:t>
            </a:r>
            <a:endParaRPr sz="2000" b="1">
              <a:latin typeface="Roboto"/>
              <a:ea typeface="Roboto"/>
              <a:cs typeface="Roboto"/>
              <a:sym typeface="Roboto"/>
            </a:endParaRPr>
          </a:p>
          <a:p>
            <a:pPr marL="0" lvl="0" indent="0" algn="ctr" rtl="0">
              <a:spcBef>
                <a:spcPts val="0"/>
              </a:spcBef>
              <a:spcAft>
                <a:spcPts val="0"/>
              </a:spcAft>
              <a:buNone/>
            </a:pPr>
            <a:endParaRPr sz="1900">
              <a:latin typeface="Roboto"/>
              <a:ea typeface="Roboto"/>
              <a:cs typeface="Roboto"/>
              <a:sym typeface="Roboto"/>
            </a:endParaRPr>
          </a:p>
          <a:p>
            <a:pPr marL="609600" lvl="0" indent="-406400" algn="l" rtl="0">
              <a:lnSpc>
                <a:spcPct val="115000"/>
              </a:lnSpc>
              <a:spcBef>
                <a:spcPts val="0"/>
              </a:spcBef>
              <a:spcAft>
                <a:spcPts val="0"/>
              </a:spcAft>
              <a:buClr>
                <a:schemeClr val="dk1"/>
              </a:buClr>
              <a:buSzPts val="1600"/>
              <a:buFont typeface="Roboto"/>
              <a:buChar char="●"/>
            </a:pPr>
            <a:r>
              <a:rPr lang="en-US" sz="1600">
                <a:solidFill>
                  <a:schemeClr val="dk1"/>
                </a:solidFill>
                <a:highlight>
                  <a:srgbClr val="FFFFFF"/>
                </a:highlight>
                <a:latin typeface="Roboto"/>
                <a:ea typeface="Roboto"/>
                <a:cs typeface="Roboto"/>
                <a:sym typeface="Roboto"/>
              </a:rPr>
              <a:t>A shared vision for a </a:t>
            </a:r>
            <a:r>
              <a:rPr lang="en-US" sz="1600" u="sng">
                <a:solidFill>
                  <a:schemeClr val="dk1"/>
                </a:solidFill>
                <a:highlight>
                  <a:srgbClr val="FFFFFF"/>
                </a:highlight>
                <a:latin typeface="Roboto"/>
                <a:ea typeface="Roboto"/>
                <a:cs typeface="Roboto"/>
                <a:sym typeface="Roboto"/>
              </a:rPr>
              <a:t>positive school social culture</a:t>
            </a:r>
            <a:endParaRPr sz="1600" u="sng">
              <a:solidFill>
                <a:schemeClr val="dk1"/>
              </a:solidFill>
              <a:highlight>
                <a:srgbClr val="FFFFFF"/>
              </a:highlight>
              <a:latin typeface="Roboto"/>
              <a:ea typeface="Roboto"/>
              <a:cs typeface="Roboto"/>
              <a:sym typeface="Roboto"/>
            </a:endParaRPr>
          </a:p>
          <a:p>
            <a:pPr marL="609600" lvl="0" indent="-406400" algn="l" rtl="0">
              <a:lnSpc>
                <a:spcPct val="115000"/>
              </a:lnSpc>
              <a:spcBef>
                <a:spcPts val="0"/>
              </a:spcBef>
              <a:spcAft>
                <a:spcPts val="0"/>
              </a:spcAft>
              <a:buClr>
                <a:schemeClr val="dk1"/>
              </a:buClr>
              <a:buSzPts val="1600"/>
              <a:buFont typeface="Roboto"/>
              <a:buChar char="●"/>
            </a:pPr>
            <a:r>
              <a:rPr lang="en-US" sz="1600">
                <a:solidFill>
                  <a:schemeClr val="dk1"/>
                </a:solidFill>
                <a:highlight>
                  <a:srgbClr val="FFFFFF"/>
                </a:highlight>
                <a:latin typeface="Roboto"/>
                <a:ea typeface="Roboto"/>
                <a:cs typeface="Roboto"/>
                <a:sym typeface="Roboto"/>
              </a:rPr>
              <a:t>A representative </a:t>
            </a:r>
            <a:r>
              <a:rPr lang="en-US" sz="1600">
                <a:solidFill>
                  <a:schemeClr val="dk1"/>
                </a:solidFill>
                <a:highlight>
                  <a:srgbClr val="FFFFFF"/>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leadership team that meets regularly</a:t>
            </a:r>
            <a:r>
              <a:rPr lang="en-US" sz="1600">
                <a:solidFill>
                  <a:schemeClr val="dk1"/>
                </a:solidFill>
                <a:highlight>
                  <a:srgbClr val="FFFFFF"/>
                </a:highlight>
                <a:latin typeface="Roboto"/>
                <a:ea typeface="Roboto"/>
                <a:cs typeface="Roboto"/>
                <a:sym typeface="Roboto"/>
              </a:rPr>
              <a:t> and shares expertise in coaching, </a:t>
            </a:r>
            <a:r>
              <a:rPr lang="en-US" sz="1600" u="sng">
                <a:solidFill>
                  <a:schemeClr val="dk1"/>
                </a:solidFill>
                <a:highlight>
                  <a:srgbClr val="FFFFFF"/>
                </a:highlight>
                <a:latin typeface="Roboto"/>
                <a:ea typeface="Roboto"/>
                <a:cs typeface="Roboto"/>
                <a:sym typeface="Roboto"/>
              </a:rPr>
              <a:t>social</a:t>
            </a:r>
            <a:r>
              <a:rPr lang="en-US" sz="1600">
                <a:solidFill>
                  <a:schemeClr val="dk1"/>
                </a:solidFill>
                <a:highlight>
                  <a:srgbClr val="FFFFFF"/>
                </a:highlight>
                <a:latin typeface="Roboto"/>
                <a:ea typeface="Roboto"/>
                <a:cs typeface="Roboto"/>
                <a:sym typeface="Roboto"/>
              </a:rPr>
              <a:t>, </a:t>
            </a:r>
            <a:r>
              <a:rPr lang="en-US" sz="1600" u="sng">
                <a:solidFill>
                  <a:schemeClr val="dk1"/>
                </a:solidFill>
                <a:highlight>
                  <a:srgbClr val="FFFFFF"/>
                </a:highlight>
                <a:latin typeface="Roboto"/>
                <a:ea typeface="Roboto"/>
                <a:cs typeface="Roboto"/>
                <a:sym typeface="Roboto"/>
              </a:rPr>
              <a:t>emotional</a:t>
            </a:r>
            <a:r>
              <a:rPr lang="en-US" sz="1600">
                <a:solidFill>
                  <a:schemeClr val="dk1"/>
                </a:solidFill>
                <a:highlight>
                  <a:srgbClr val="FFFFFF"/>
                </a:highlight>
                <a:latin typeface="Roboto"/>
                <a:ea typeface="Roboto"/>
                <a:cs typeface="Roboto"/>
                <a:sym typeface="Roboto"/>
              </a:rPr>
              <a:t>, behavioral, academic, equity, mental health, physical health, wellness, and trauma  </a:t>
            </a:r>
            <a:endParaRPr sz="1600">
              <a:solidFill>
                <a:schemeClr val="dk1"/>
              </a:solidFill>
              <a:highlight>
                <a:srgbClr val="FFFFFF"/>
              </a:highlight>
              <a:latin typeface="Roboto"/>
              <a:ea typeface="Roboto"/>
              <a:cs typeface="Roboto"/>
              <a:sym typeface="Roboto"/>
            </a:endParaRPr>
          </a:p>
          <a:p>
            <a:pPr marL="609600" lvl="0" indent="-406400" algn="l" rtl="0">
              <a:lnSpc>
                <a:spcPct val="115000"/>
              </a:lnSpc>
              <a:spcBef>
                <a:spcPts val="0"/>
              </a:spcBef>
              <a:spcAft>
                <a:spcPts val="0"/>
              </a:spcAft>
              <a:buClr>
                <a:schemeClr val="dk1"/>
              </a:buClr>
              <a:buSzPts val="1600"/>
              <a:buFont typeface="Roboto"/>
              <a:buChar char="●"/>
            </a:pPr>
            <a:r>
              <a:rPr lang="en-US" sz="1600">
                <a:solidFill>
                  <a:schemeClr val="dk1"/>
                </a:solidFill>
                <a:highlight>
                  <a:srgbClr val="FFFFFF"/>
                </a:highlight>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Families are actively engaged</a:t>
            </a:r>
            <a:r>
              <a:rPr lang="en-US" sz="1600">
                <a:solidFill>
                  <a:schemeClr val="dk1"/>
                </a:solidFill>
                <a:highlight>
                  <a:srgbClr val="FFFFFF"/>
                </a:highlight>
                <a:latin typeface="Roboto"/>
                <a:ea typeface="Roboto"/>
                <a:cs typeface="Roboto"/>
                <a:sym typeface="Roboto"/>
              </a:rPr>
              <a:t>‍</a:t>
            </a:r>
            <a:endParaRPr sz="1600">
              <a:solidFill>
                <a:schemeClr val="dk1"/>
              </a:solidFill>
              <a:highlight>
                <a:srgbClr val="FFFFFF"/>
              </a:highlight>
              <a:latin typeface="Roboto"/>
              <a:ea typeface="Roboto"/>
              <a:cs typeface="Roboto"/>
              <a:sym typeface="Roboto"/>
            </a:endParaRPr>
          </a:p>
          <a:p>
            <a:pPr marL="609600" lvl="0" indent="-406400" algn="l" rtl="0">
              <a:lnSpc>
                <a:spcPct val="115000"/>
              </a:lnSpc>
              <a:spcBef>
                <a:spcPts val="0"/>
              </a:spcBef>
              <a:spcAft>
                <a:spcPts val="0"/>
              </a:spcAft>
              <a:buClr>
                <a:schemeClr val="dk1"/>
              </a:buClr>
              <a:buSzPts val="1600"/>
              <a:buFont typeface="Roboto"/>
              <a:buChar char="●"/>
            </a:pPr>
            <a:r>
              <a:rPr lang="en-US" sz="1600">
                <a:solidFill>
                  <a:schemeClr val="dk1"/>
                </a:solidFill>
                <a:highlight>
                  <a:srgbClr val="FFFFFF"/>
                </a:highlight>
                <a:latin typeface="Roboto"/>
                <a:ea typeface="Roboto"/>
                <a:cs typeface="Roboto"/>
                <a:sym typeface="Roboto"/>
              </a:rPr>
              <a:t>A supportive and involved school administration</a:t>
            </a:r>
            <a:endParaRPr sz="1600">
              <a:solidFill>
                <a:schemeClr val="dk1"/>
              </a:solidFill>
              <a:highlight>
                <a:srgbClr val="FFFFFF"/>
              </a:highlight>
              <a:latin typeface="Roboto"/>
              <a:ea typeface="Roboto"/>
              <a:cs typeface="Roboto"/>
              <a:sym typeface="Roboto"/>
            </a:endParaRPr>
          </a:p>
          <a:p>
            <a:pPr marL="609600" lvl="0" indent="-406400" algn="l" rtl="0">
              <a:lnSpc>
                <a:spcPct val="115000"/>
              </a:lnSpc>
              <a:spcBef>
                <a:spcPts val="0"/>
              </a:spcBef>
              <a:spcAft>
                <a:spcPts val="0"/>
              </a:spcAft>
              <a:buClr>
                <a:schemeClr val="dk1"/>
              </a:buClr>
              <a:buSzPts val="1600"/>
              <a:buFont typeface="Roboto"/>
              <a:buChar char="●"/>
            </a:pPr>
            <a:r>
              <a:rPr lang="en-US" sz="1600">
                <a:solidFill>
                  <a:schemeClr val="dk1"/>
                </a:solidFill>
                <a:highlight>
                  <a:srgbClr val="FFFFFF"/>
                </a:highlight>
                <a:latin typeface="Roboto"/>
                <a:ea typeface="Roboto"/>
                <a:cs typeface="Roboto"/>
                <a:sym typeface="Roboto"/>
              </a:rPr>
              <a:t>Ongoing access to </a:t>
            </a:r>
            <a:r>
              <a:rPr lang="en-US" sz="1600">
                <a:solidFill>
                  <a:schemeClr val="dk1"/>
                </a:solidFill>
                <a:highlight>
                  <a:srgbClr val="FFFFFF"/>
                </a:highlight>
                <a:uFill>
                  <a:noFill/>
                </a:uFill>
                <a:latin typeface="Roboto"/>
                <a:ea typeface="Roboto"/>
                <a:cs typeface="Roboto"/>
                <a:sym typeface="Roboto"/>
                <a:hlinkClick r:id="rId6">
                  <a:extLst>
                    <a:ext uri="{A12FA001-AC4F-418D-AE19-62706E023703}">
                      <ahyp:hlinkClr xmlns:ahyp="http://schemas.microsoft.com/office/drawing/2018/hyperlinkcolor" val="tx"/>
                    </a:ext>
                  </a:extLst>
                </a:hlinkClick>
              </a:rPr>
              <a:t>professional development for preparing all staff</a:t>
            </a:r>
            <a:r>
              <a:rPr lang="en-US" sz="1600">
                <a:solidFill>
                  <a:schemeClr val="dk1"/>
                </a:solidFill>
                <a:highlight>
                  <a:srgbClr val="FFFFFF"/>
                </a:highlight>
                <a:latin typeface="Roboto"/>
                <a:ea typeface="Roboto"/>
                <a:cs typeface="Roboto"/>
                <a:sym typeface="Roboto"/>
              </a:rPr>
              <a:t> to implement each tier of PBIS</a:t>
            </a:r>
            <a:endParaRPr sz="1600">
              <a:solidFill>
                <a:schemeClr val="dk1"/>
              </a:solidFill>
              <a:highlight>
                <a:srgbClr val="FFFFFF"/>
              </a:highlight>
              <a:latin typeface="Roboto"/>
              <a:ea typeface="Roboto"/>
              <a:cs typeface="Roboto"/>
              <a:sym typeface="Roboto"/>
            </a:endParaRPr>
          </a:p>
          <a:p>
            <a:pPr marL="609600" lvl="0" indent="-406400" algn="l" rtl="0">
              <a:lnSpc>
                <a:spcPct val="115000"/>
              </a:lnSpc>
              <a:spcBef>
                <a:spcPts val="0"/>
              </a:spcBef>
              <a:spcAft>
                <a:spcPts val="0"/>
              </a:spcAft>
              <a:buClr>
                <a:schemeClr val="dk1"/>
              </a:buClr>
              <a:buSzPts val="1600"/>
              <a:buFont typeface="Roboto"/>
              <a:buChar char="●"/>
            </a:pPr>
            <a:r>
              <a:rPr lang="en-US" sz="1600">
                <a:solidFill>
                  <a:schemeClr val="dk1"/>
                </a:solidFill>
                <a:highlight>
                  <a:srgbClr val="FFFFFF"/>
                </a:highlight>
                <a:latin typeface="Roboto"/>
                <a:ea typeface="Roboto"/>
                <a:cs typeface="Roboto"/>
                <a:sym typeface="Roboto"/>
              </a:rPr>
              <a:t>Systematic </a:t>
            </a:r>
            <a:r>
              <a:rPr lang="en-US" sz="1600">
                <a:solidFill>
                  <a:schemeClr val="dk1"/>
                </a:solidFill>
                <a:highlight>
                  <a:srgbClr val="FFFFFF"/>
                </a:highlight>
                <a:uFill>
                  <a:noFill/>
                </a:uFill>
                <a:latin typeface="Roboto"/>
                <a:ea typeface="Roboto"/>
                <a:cs typeface="Roboto"/>
                <a:sym typeface="Roboto"/>
                <a:hlinkClick r:id="rId7">
                  <a:extLst>
                    <a:ext uri="{A12FA001-AC4F-418D-AE19-62706E023703}">
                      <ahyp:hlinkClr xmlns:ahyp="http://schemas.microsoft.com/office/drawing/2018/hyperlinkcolor" val="tx"/>
                    </a:ext>
                  </a:extLst>
                </a:hlinkClick>
              </a:rPr>
              <a:t>collection of screening, progress-monitoring, outcome, and fidelity data</a:t>
            </a:r>
            <a:endParaRPr sz="1600">
              <a:solidFill>
                <a:schemeClr val="dk1"/>
              </a:solidFill>
              <a:highlight>
                <a:srgbClr val="FFFFFF"/>
              </a:highlight>
              <a:latin typeface="Roboto"/>
              <a:ea typeface="Roboto"/>
              <a:cs typeface="Roboto"/>
              <a:sym typeface="Roboto"/>
            </a:endParaRPr>
          </a:p>
          <a:p>
            <a:pPr marL="609600" lvl="0" indent="-406400" algn="l" rtl="0">
              <a:lnSpc>
                <a:spcPct val="115000"/>
              </a:lnSpc>
              <a:spcBef>
                <a:spcPts val="0"/>
              </a:spcBef>
              <a:spcAft>
                <a:spcPts val="0"/>
              </a:spcAft>
              <a:buClr>
                <a:schemeClr val="dk1"/>
              </a:buClr>
              <a:buSzPts val="1600"/>
              <a:buFont typeface="Roboto"/>
              <a:buChar char="●"/>
            </a:pPr>
            <a:r>
              <a:rPr lang="en-US" sz="1600">
                <a:solidFill>
                  <a:schemeClr val="dk1"/>
                </a:solidFill>
                <a:highlight>
                  <a:srgbClr val="FFFFFF"/>
                </a:highlight>
                <a:latin typeface="Roboto"/>
                <a:ea typeface="Roboto"/>
                <a:cs typeface="Roboto"/>
                <a:sym typeface="Roboto"/>
              </a:rPr>
              <a:t>Ongoing use of </a:t>
            </a:r>
            <a:r>
              <a:rPr lang="en-US" sz="1600">
                <a:solidFill>
                  <a:schemeClr val="dk1"/>
                </a:solidFill>
                <a:highlight>
                  <a:srgbClr val="FFFFFF"/>
                </a:highlight>
                <a:uFill>
                  <a:noFill/>
                </a:uFill>
                <a:latin typeface="Roboto"/>
                <a:ea typeface="Roboto"/>
                <a:cs typeface="Roboto"/>
                <a:sym typeface="Roboto"/>
                <a:hlinkClick r:id="rId8">
                  <a:extLst>
                    <a:ext uri="{A12FA001-AC4F-418D-AE19-62706E023703}">
                      <ahyp:hlinkClr xmlns:ahyp="http://schemas.microsoft.com/office/drawing/2018/hyperlinkcolor" val="tx"/>
                    </a:ext>
                  </a:extLst>
                </a:hlinkClick>
              </a:rPr>
              <a:t>data for decision making</a:t>
            </a:r>
            <a:endParaRPr sz="1600">
              <a:solidFill>
                <a:schemeClr val="dk1"/>
              </a:solidFill>
              <a:highlight>
                <a:srgbClr val="FFFFFF"/>
              </a:highlight>
              <a:latin typeface="Roboto"/>
              <a:ea typeface="Roboto"/>
              <a:cs typeface="Roboto"/>
              <a:sym typeface="Roboto"/>
            </a:endParaRPr>
          </a:p>
          <a:p>
            <a:pPr marL="609600" lvl="0" indent="-406400" algn="l" rtl="0">
              <a:lnSpc>
                <a:spcPct val="115000"/>
              </a:lnSpc>
              <a:spcBef>
                <a:spcPts val="0"/>
              </a:spcBef>
              <a:spcAft>
                <a:spcPts val="0"/>
              </a:spcAft>
              <a:buClr>
                <a:schemeClr val="dk1"/>
              </a:buClr>
              <a:buSzPts val="1600"/>
              <a:buFont typeface="Roboto"/>
              <a:buChar char="●"/>
            </a:pPr>
            <a:r>
              <a:rPr lang="en-US" sz="1600">
                <a:solidFill>
                  <a:schemeClr val="dk1"/>
                </a:solidFill>
                <a:highlight>
                  <a:srgbClr val="FFFFFF"/>
                </a:highlight>
                <a:latin typeface="Roboto"/>
                <a:ea typeface="Roboto"/>
                <a:cs typeface="Roboto"/>
                <a:sym typeface="Roboto"/>
              </a:rPr>
              <a:t>Disaggregating </a:t>
            </a:r>
            <a:r>
              <a:rPr lang="en-US" sz="1600">
                <a:solidFill>
                  <a:schemeClr val="dk1"/>
                </a:solidFill>
                <a:highlight>
                  <a:srgbClr val="FFFFFF"/>
                </a:highlight>
                <a:uFill>
                  <a:noFill/>
                </a:uFill>
                <a:latin typeface="Roboto"/>
                <a:ea typeface="Roboto"/>
                <a:cs typeface="Roboto"/>
                <a:sym typeface="Roboto"/>
                <a:hlinkClick r:id="rId9">
                  <a:extLst>
                    <a:ext uri="{A12FA001-AC4F-418D-AE19-62706E023703}">
                      <ahyp:hlinkClr xmlns:ahyp="http://schemas.microsoft.com/office/drawing/2018/hyperlinkcolor" val="tx"/>
                    </a:ext>
                  </a:extLst>
                </a:hlinkClick>
              </a:rPr>
              <a:t>data to examine equity</a:t>
            </a:r>
            <a:r>
              <a:rPr lang="en-US" sz="1600">
                <a:solidFill>
                  <a:schemeClr val="dk1"/>
                </a:solidFill>
                <a:highlight>
                  <a:srgbClr val="FFFFFF"/>
                </a:highlight>
                <a:latin typeface="Roboto"/>
                <a:ea typeface="Roboto"/>
                <a:cs typeface="Roboto"/>
                <a:sym typeface="Roboto"/>
              </a:rPr>
              <a:t> among student subgroups</a:t>
            </a:r>
            <a:endParaRPr sz="1600">
              <a:solidFill>
                <a:schemeClr val="dk1"/>
              </a:solidFill>
              <a:latin typeface="Roboto"/>
              <a:ea typeface="Roboto"/>
              <a:cs typeface="Roboto"/>
              <a:sym typeface="Roboto"/>
            </a:endParaRPr>
          </a:p>
          <a:p>
            <a:pPr marL="0" lvl="0" indent="0" algn="l" rtl="0">
              <a:spcBef>
                <a:spcPts val="1700"/>
              </a:spcBef>
              <a:spcAft>
                <a:spcPts val="0"/>
              </a:spcAft>
              <a:buNone/>
            </a:pPr>
            <a:endParaRPr sz="1900"/>
          </a:p>
        </p:txBody>
      </p:sp>
      <p:sp>
        <p:nvSpPr>
          <p:cNvPr id="277" name="Google Shape;277;p46"/>
          <p:cNvSpPr txBox="1"/>
          <p:nvPr/>
        </p:nvSpPr>
        <p:spPr>
          <a:xfrm>
            <a:off x="5769950" y="6447600"/>
            <a:ext cx="6422100" cy="415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a:t>Center on PBIS (2022). Positive Behavioral Interventions &amp; Supports [Website]. www.pbis.org.</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7"/>
          <p:cNvPicPr preferRelativeResize="0"/>
          <p:nvPr/>
        </p:nvPicPr>
        <p:blipFill>
          <a:blip r:embed="rId3">
            <a:alphaModFix/>
          </a:blip>
          <a:stretch>
            <a:fillRect/>
          </a:stretch>
        </p:blipFill>
        <p:spPr>
          <a:xfrm>
            <a:off x="5725000" y="840867"/>
            <a:ext cx="6225933" cy="5026532"/>
          </a:xfrm>
          <a:prstGeom prst="rect">
            <a:avLst/>
          </a:prstGeom>
          <a:noFill/>
          <a:ln>
            <a:noFill/>
          </a:ln>
        </p:spPr>
      </p:pic>
      <p:cxnSp>
        <p:nvCxnSpPr>
          <p:cNvPr id="283" name="Google Shape;283;p47"/>
          <p:cNvCxnSpPr/>
          <p:nvPr/>
        </p:nvCxnSpPr>
        <p:spPr>
          <a:xfrm flipH="1">
            <a:off x="9370367" y="695267"/>
            <a:ext cx="2244000" cy="2322900"/>
          </a:xfrm>
          <a:prstGeom prst="straightConnector1">
            <a:avLst/>
          </a:prstGeom>
          <a:noFill/>
          <a:ln w="76200" cap="flat" cmpd="sng">
            <a:solidFill>
              <a:schemeClr val="dk1"/>
            </a:solidFill>
            <a:prstDash val="solid"/>
            <a:round/>
            <a:headEnd type="none" w="med" len="med"/>
            <a:tailEnd type="triangle" w="med" len="med"/>
          </a:ln>
        </p:spPr>
      </p:cxnSp>
      <p:sp>
        <p:nvSpPr>
          <p:cNvPr id="284" name="Google Shape;284;p47"/>
          <p:cNvSpPr/>
          <p:nvPr/>
        </p:nvSpPr>
        <p:spPr>
          <a:xfrm>
            <a:off x="417633" y="387333"/>
            <a:ext cx="5054400" cy="1437900"/>
          </a:xfrm>
          <a:prstGeom prst="roundRect">
            <a:avLst>
              <a:gd name="adj" fmla="val 16667"/>
            </a:avLst>
          </a:prstGeom>
          <a:noFill/>
          <a:ln w="28575" cap="flat" cmpd="sng">
            <a:solidFill>
              <a:srgbClr val="F1C23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Clr>
                <a:schemeClr val="dk1"/>
              </a:buClr>
              <a:buSzPts val="1500"/>
              <a:buFont typeface="Arial"/>
              <a:buNone/>
            </a:pPr>
            <a:r>
              <a:rPr lang="en-US" sz="3200" b="1">
                <a:solidFill>
                  <a:schemeClr val="dk1"/>
                </a:solidFill>
                <a:latin typeface="Roboto"/>
                <a:ea typeface="Roboto"/>
                <a:cs typeface="Roboto"/>
                <a:sym typeface="Roboto"/>
              </a:rPr>
              <a:t>5 Elements </a:t>
            </a:r>
            <a:endParaRPr sz="3200" b="1">
              <a:solidFill>
                <a:schemeClr val="dk1"/>
              </a:solidFill>
              <a:latin typeface="Roboto"/>
              <a:ea typeface="Roboto"/>
              <a:cs typeface="Roboto"/>
              <a:sym typeface="Roboto"/>
            </a:endParaRPr>
          </a:p>
          <a:p>
            <a:pPr marL="0" lvl="0" indent="0" algn="ctr" rtl="0">
              <a:spcBef>
                <a:spcPts val="0"/>
              </a:spcBef>
              <a:spcAft>
                <a:spcPts val="0"/>
              </a:spcAft>
              <a:buClr>
                <a:schemeClr val="dk1"/>
              </a:buClr>
              <a:buSzPts val="1500"/>
              <a:buFont typeface="Arial"/>
              <a:buNone/>
            </a:pPr>
            <a:r>
              <a:rPr lang="en-US" sz="1900" i="1">
                <a:solidFill>
                  <a:schemeClr val="dk1"/>
                </a:solidFill>
                <a:latin typeface="Roboto"/>
                <a:ea typeface="Roboto"/>
                <a:cs typeface="Roboto"/>
                <a:sym typeface="Roboto"/>
              </a:rPr>
              <a:t>PBIS emphasizes five interrelated elements: </a:t>
            </a:r>
            <a:r>
              <a:rPr lang="en-US" sz="1900" b="1" i="1" u="sng">
                <a:solidFill>
                  <a:schemeClr val="dk1"/>
                </a:solidFill>
                <a:latin typeface="Roboto"/>
                <a:ea typeface="Roboto"/>
                <a:cs typeface="Roboto"/>
                <a:sym typeface="Roboto"/>
              </a:rPr>
              <a:t>equity</a:t>
            </a:r>
            <a:r>
              <a:rPr lang="en-US" sz="1900" i="1">
                <a:solidFill>
                  <a:schemeClr val="dk1"/>
                </a:solidFill>
                <a:latin typeface="Roboto"/>
                <a:ea typeface="Roboto"/>
                <a:cs typeface="Roboto"/>
                <a:sym typeface="Roboto"/>
              </a:rPr>
              <a:t>, systems, data, practices, and outcomes.</a:t>
            </a:r>
            <a:endParaRPr sz="1900">
              <a:latin typeface="Roboto"/>
              <a:ea typeface="Roboto"/>
              <a:cs typeface="Roboto"/>
              <a:sym typeface="Roboto"/>
            </a:endParaRPr>
          </a:p>
        </p:txBody>
      </p:sp>
      <p:sp>
        <p:nvSpPr>
          <p:cNvPr id="285" name="Google Shape;285;p47"/>
          <p:cNvSpPr/>
          <p:nvPr/>
        </p:nvSpPr>
        <p:spPr>
          <a:xfrm>
            <a:off x="417633" y="2054267"/>
            <a:ext cx="5208000" cy="4487700"/>
          </a:xfrm>
          <a:prstGeom prst="roundRect">
            <a:avLst>
              <a:gd name="adj" fmla="val 16667"/>
            </a:avLst>
          </a:prstGeom>
          <a:noFill/>
          <a:ln w="28575" cap="flat" cmpd="sng">
            <a:solidFill>
              <a:srgbClr val="1155CC"/>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lnSpc>
                <a:spcPct val="115000"/>
              </a:lnSpc>
              <a:spcBef>
                <a:spcPts val="0"/>
              </a:spcBef>
              <a:spcAft>
                <a:spcPts val="0"/>
              </a:spcAft>
              <a:buNone/>
            </a:pPr>
            <a:r>
              <a:rPr lang="en-US" sz="2000" b="1" u="sng">
                <a:solidFill>
                  <a:schemeClr val="dk1"/>
                </a:solidFill>
                <a:latin typeface="Roboto"/>
                <a:ea typeface="Roboto"/>
                <a:cs typeface="Roboto"/>
                <a:sym typeface="Roboto"/>
              </a:rPr>
              <a:t>Equity </a:t>
            </a:r>
            <a:endParaRPr sz="2000" b="1" u="sng">
              <a:solidFill>
                <a:schemeClr val="dk1"/>
              </a:solidFill>
              <a:latin typeface="Roboto"/>
              <a:ea typeface="Roboto"/>
              <a:cs typeface="Roboto"/>
              <a:sym typeface="Roboto"/>
            </a:endParaRPr>
          </a:p>
          <a:p>
            <a:pPr marL="0" lvl="0" indent="0" algn="l" rtl="0">
              <a:lnSpc>
                <a:spcPct val="115000"/>
              </a:lnSpc>
              <a:spcBef>
                <a:spcPts val="1600"/>
              </a:spcBef>
              <a:spcAft>
                <a:spcPts val="0"/>
              </a:spcAft>
              <a:buNone/>
            </a:pPr>
            <a:r>
              <a:rPr lang="en-US" sz="1600">
                <a:solidFill>
                  <a:schemeClr val="dk1"/>
                </a:solidFill>
                <a:latin typeface="Roboto"/>
                <a:ea typeface="Roboto"/>
                <a:cs typeface="Roboto"/>
                <a:sym typeface="Roboto"/>
              </a:rPr>
              <a:t>When you implement PBIS with fidelity, it fits seamlessly within your local context. To do that requires a </a:t>
            </a:r>
            <a:r>
              <a:rPr lang="en-US" sz="1600" b="1">
                <a:solidFill>
                  <a:schemeClr val="dk1"/>
                </a:solidFill>
                <a:latin typeface="Roboto"/>
                <a:ea typeface="Roboto"/>
                <a:cs typeface="Roboto"/>
                <a:sym typeface="Roboto"/>
              </a:rPr>
              <a:t>focus on aspects of culture and equity</a:t>
            </a:r>
            <a:r>
              <a:rPr lang="en-US" sz="1600">
                <a:solidFill>
                  <a:schemeClr val="dk1"/>
                </a:solidFill>
                <a:latin typeface="Roboto"/>
                <a:ea typeface="Roboto"/>
                <a:cs typeface="Roboto"/>
                <a:sym typeface="Roboto"/>
              </a:rPr>
              <a:t>. Centering equity means supporting educators’ roles in implementation, adapting practices to meet students’ individual needs, and disaggregating data by student group </a:t>
            </a:r>
            <a:r>
              <a:rPr lang="en-US" sz="1600" b="1">
                <a:solidFill>
                  <a:schemeClr val="dk1"/>
                </a:solidFill>
                <a:latin typeface="Roboto"/>
                <a:ea typeface="Roboto"/>
                <a:cs typeface="Roboto"/>
                <a:sym typeface="Roboto"/>
              </a:rPr>
              <a:t>to ensure success for everyone.</a:t>
            </a:r>
            <a:endParaRPr sz="1600" b="1">
              <a:solidFill>
                <a:schemeClr val="dk1"/>
              </a:solidFill>
              <a:latin typeface="Roboto"/>
              <a:ea typeface="Roboto"/>
              <a:cs typeface="Roboto"/>
              <a:sym typeface="Roboto"/>
            </a:endParaRPr>
          </a:p>
          <a:p>
            <a:pPr marL="0" lvl="0" indent="0" algn="l" rtl="0">
              <a:lnSpc>
                <a:spcPct val="115000"/>
              </a:lnSpc>
              <a:spcBef>
                <a:spcPts val="1600"/>
              </a:spcBef>
              <a:spcAft>
                <a:spcPts val="1600"/>
              </a:spcAft>
              <a:buClr>
                <a:schemeClr val="dk1"/>
              </a:buClr>
              <a:buSzPts val="1500"/>
              <a:buFont typeface="Arial"/>
              <a:buNone/>
            </a:pPr>
            <a:r>
              <a:rPr lang="en-US" sz="1600">
                <a:solidFill>
                  <a:schemeClr val="dk1"/>
                </a:solidFill>
                <a:latin typeface="Roboto"/>
                <a:ea typeface="Roboto"/>
                <a:cs typeface="Roboto"/>
                <a:sym typeface="Roboto"/>
              </a:rPr>
              <a:t>As you think about equity in your PBIS implementation, ask yourself: </a:t>
            </a:r>
            <a:r>
              <a:rPr lang="en-US" sz="1600" b="1">
                <a:solidFill>
                  <a:schemeClr val="dk1"/>
                </a:solidFill>
                <a:latin typeface="Roboto"/>
                <a:ea typeface="Roboto"/>
                <a:cs typeface="Roboto"/>
                <a:sym typeface="Roboto"/>
              </a:rPr>
              <a:t>How can we enhance the experiences and outcomes of each educator and student?</a:t>
            </a:r>
            <a:endParaRPr sz="1600" b="1">
              <a:solidFill>
                <a:schemeClr val="dk1"/>
              </a:solidFill>
              <a:latin typeface="Roboto"/>
              <a:ea typeface="Roboto"/>
              <a:cs typeface="Roboto"/>
              <a:sym typeface="Roboto"/>
            </a:endParaRPr>
          </a:p>
        </p:txBody>
      </p:sp>
      <p:sp>
        <p:nvSpPr>
          <p:cNvPr id="286" name="Google Shape;286;p47"/>
          <p:cNvSpPr txBox="1"/>
          <p:nvPr/>
        </p:nvSpPr>
        <p:spPr>
          <a:xfrm>
            <a:off x="5856275" y="6172850"/>
            <a:ext cx="6225900" cy="415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a:t>Center on PBIS (2022). Positive Behavioral Interventions &amp; Supports [Website]. www.pbis.org.</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48"/>
          <p:cNvPicPr preferRelativeResize="0"/>
          <p:nvPr/>
        </p:nvPicPr>
        <p:blipFill>
          <a:blip r:embed="rId3">
            <a:alphaModFix/>
          </a:blip>
          <a:stretch>
            <a:fillRect/>
          </a:stretch>
        </p:blipFill>
        <p:spPr>
          <a:xfrm>
            <a:off x="203200" y="1704467"/>
            <a:ext cx="5481535" cy="4950335"/>
          </a:xfrm>
          <a:prstGeom prst="rect">
            <a:avLst/>
          </a:prstGeom>
          <a:noFill/>
          <a:ln>
            <a:noFill/>
          </a:ln>
        </p:spPr>
      </p:pic>
      <p:sp>
        <p:nvSpPr>
          <p:cNvPr id="292" name="Google Shape;292;p48"/>
          <p:cNvSpPr/>
          <p:nvPr/>
        </p:nvSpPr>
        <p:spPr>
          <a:xfrm>
            <a:off x="5815067" y="489867"/>
            <a:ext cx="5988900" cy="5925600"/>
          </a:xfrm>
          <a:prstGeom prst="roundRect">
            <a:avLst>
              <a:gd name="adj" fmla="val 16667"/>
            </a:avLst>
          </a:prstGeom>
          <a:noFill/>
          <a:ln w="28575" cap="flat" cmpd="sng">
            <a:solidFill>
              <a:srgbClr val="1155CC"/>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a:p>
            <a:pPr marL="0" lvl="0" indent="0" algn="l" rtl="0">
              <a:lnSpc>
                <a:spcPct val="115000"/>
              </a:lnSpc>
              <a:spcBef>
                <a:spcPts val="0"/>
              </a:spcBef>
              <a:spcAft>
                <a:spcPts val="0"/>
              </a:spcAft>
              <a:buNone/>
            </a:pPr>
            <a:r>
              <a:rPr lang="en-US" sz="1600" b="1">
                <a:solidFill>
                  <a:schemeClr val="dk1"/>
                </a:solidFill>
                <a:highlight>
                  <a:srgbClr val="FFFFFF"/>
                </a:highlight>
                <a:latin typeface="Roboto"/>
                <a:ea typeface="Roboto"/>
                <a:cs typeface="Roboto"/>
                <a:sym typeface="Roboto"/>
              </a:rPr>
              <a:t>Tier 1</a:t>
            </a:r>
            <a:r>
              <a:rPr lang="en-US" sz="1600">
                <a:solidFill>
                  <a:schemeClr val="dk1"/>
                </a:solidFill>
                <a:highlight>
                  <a:srgbClr val="FFFFFF"/>
                </a:highlight>
                <a:latin typeface="Roboto"/>
                <a:ea typeface="Roboto"/>
                <a:cs typeface="Roboto"/>
                <a:sym typeface="Roboto"/>
              </a:rPr>
              <a:t> systems, data, and practices </a:t>
            </a:r>
            <a:r>
              <a:rPr lang="en-US" sz="1600" u="sng">
                <a:solidFill>
                  <a:schemeClr val="dk1"/>
                </a:solidFill>
                <a:highlight>
                  <a:srgbClr val="FFFFFF"/>
                </a:highlight>
                <a:latin typeface="Roboto"/>
                <a:ea typeface="Roboto"/>
                <a:cs typeface="Roboto"/>
                <a:sym typeface="Roboto"/>
              </a:rPr>
              <a:t>support everyone, across all school settings</a:t>
            </a:r>
            <a:r>
              <a:rPr lang="en-US" sz="1600">
                <a:solidFill>
                  <a:schemeClr val="dk1"/>
                </a:solidFill>
                <a:highlight>
                  <a:srgbClr val="FFFFFF"/>
                </a:highlight>
                <a:latin typeface="Roboto"/>
                <a:ea typeface="Roboto"/>
                <a:cs typeface="Roboto"/>
                <a:sym typeface="Roboto"/>
              </a:rPr>
              <a:t>. They establish a foundation for positive and proactive support. Tier 1 support is robust, differentiated, </a:t>
            </a:r>
            <a:r>
              <a:rPr lang="en-US" sz="1600" u="sng">
                <a:solidFill>
                  <a:schemeClr val="dk1"/>
                </a:solidFill>
                <a:highlight>
                  <a:srgbClr val="FFFFFF"/>
                </a:highlight>
                <a:latin typeface="Roboto"/>
                <a:ea typeface="Roboto"/>
                <a:cs typeface="Roboto"/>
                <a:sym typeface="Roboto"/>
              </a:rPr>
              <a:t>and enables most (80% or more) students to experience success</a:t>
            </a:r>
            <a:r>
              <a:rPr lang="en-US" sz="1600">
                <a:solidFill>
                  <a:schemeClr val="dk1"/>
                </a:solidFill>
                <a:highlight>
                  <a:srgbClr val="FFFFFF"/>
                </a:highlight>
                <a:latin typeface="Roboto"/>
                <a:ea typeface="Roboto"/>
                <a:cs typeface="Roboto"/>
                <a:sym typeface="Roboto"/>
              </a:rPr>
              <a:t>. </a:t>
            </a:r>
            <a:r>
              <a:rPr lang="en-US" sz="1600" b="1">
                <a:solidFill>
                  <a:schemeClr val="dk1"/>
                </a:solidFill>
                <a:highlight>
                  <a:srgbClr val="FFFFFF"/>
                </a:highlight>
                <a:latin typeface="Roboto"/>
                <a:ea typeface="Roboto"/>
                <a:cs typeface="Roboto"/>
                <a:sym typeface="Roboto"/>
              </a:rPr>
              <a:t>Tier 1 practices include</a:t>
            </a:r>
            <a:r>
              <a:rPr lang="en-US" sz="1600">
                <a:solidFill>
                  <a:schemeClr val="dk1"/>
                </a:solidFill>
                <a:highlight>
                  <a:srgbClr val="FFFFFF"/>
                </a:highlight>
                <a:latin typeface="Roboto"/>
                <a:ea typeface="Roboto"/>
                <a:cs typeface="Roboto"/>
                <a:sym typeface="Roboto"/>
              </a:rPr>
              <a:t>: </a:t>
            </a:r>
            <a:endParaRPr sz="1600">
              <a:solidFill>
                <a:schemeClr val="dk1"/>
              </a:solidFill>
              <a:highlight>
                <a:srgbClr val="FFFFFF"/>
              </a:highlight>
              <a:latin typeface="Roboto"/>
              <a:ea typeface="Roboto"/>
              <a:cs typeface="Roboto"/>
              <a:sym typeface="Roboto"/>
            </a:endParaRPr>
          </a:p>
          <a:p>
            <a:pPr marL="609600" lvl="0" indent="-406400" algn="l" rtl="0">
              <a:lnSpc>
                <a:spcPct val="115000"/>
              </a:lnSpc>
              <a:spcBef>
                <a:spcPts val="1700"/>
              </a:spcBef>
              <a:spcAft>
                <a:spcPts val="0"/>
              </a:spcAft>
              <a:buClr>
                <a:schemeClr val="dk1"/>
              </a:buClr>
              <a:buSzPts val="1600"/>
              <a:buFont typeface="Roboto"/>
              <a:buChar char="●"/>
            </a:pPr>
            <a:r>
              <a:rPr lang="en-US" sz="1600">
                <a:solidFill>
                  <a:schemeClr val="dk1"/>
                </a:solidFill>
                <a:highlight>
                  <a:srgbClr val="FFFFFF"/>
                </a:highlight>
                <a:latin typeface="Roboto"/>
                <a:ea typeface="Roboto"/>
                <a:cs typeface="Roboto"/>
                <a:sym typeface="Roboto"/>
              </a:rPr>
              <a:t>Collaborating with students, families, and educators to define positive school/program-wide expectations and prioritize appropriate social, emotional, and behavioral skills</a:t>
            </a:r>
            <a:endParaRPr sz="1600">
              <a:solidFill>
                <a:schemeClr val="dk1"/>
              </a:solidFill>
              <a:highlight>
                <a:srgbClr val="FFFFFF"/>
              </a:highlight>
              <a:latin typeface="Roboto"/>
              <a:ea typeface="Roboto"/>
              <a:cs typeface="Roboto"/>
              <a:sym typeface="Roboto"/>
            </a:endParaRPr>
          </a:p>
          <a:p>
            <a:pPr marL="609600" lvl="0" indent="-406400" algn="l" rtl="0">
              <a:lnSpc>
                <a:spcPct val="115000"/>
              </a:lnSpc>
              <a:spcBef>
                <a:spcPts val="0"/>
              </a:spcBef>
              <a:spcAft>
                <a:spcPts val="0"/>
              </a:spcAft>
              <a:buClr>
                <a:schemeClr val="dk1"/>
              </a:buClr>
              <a:buSzPts val="1600"/>
              <a:buFont typeface="Roboto"/>
              <a:buChar char="●"/>
            </a:pPr>
            <a:r>
              <a:rPr lang="en-US" sz="1600">
                <a:solidFill>
                  <a:schemeClr val="dk1"/>
                </a:solidFill>
                <a:highlight>
                  <a:srgbClr val="FFFFFF"/>
                </a:highlight>
                <a:latin typeface="Roboto"/>
                <a:ea typeface="Roboto"/>
                <a:cs typeface="Roboto"/>
                <a:sym typeface="Roboto"/>
              </a:rPr>
              <a:t>Aligning classroom expectations with school/program-wide expectations</a:t>
            </a:r>
            <a:endParaRPr sz="1600">
              <a:solidFill>
                <a:schemeClr val="dk1"/>
              </a:solidFill>
              <a:highlight>
                <a:srgbClr val="FFFFFF"/>
              </a:highlight>
              <a:latin typeface="Roboto"/>
              <a:ea typeface="Roboto"/>
              <a:cs typeface="Roboto"/>
              <a:sym typeface="Roboto"/>
            </a:endParaRPr>
          </a:p>
          <a:p>
            <a:pPr marL="609600" lvl="0" indent="-406400" algn="l" rtl="0">
              <a:lnSpc>
                <a:spcPct val="115000"/>
              </a:lnSpc>
              <a:spcBef>
                <a:spcPts val="0"/>
              </a:spcBef>
              <a:spcAft>
                <a:spcPts val="0"/>
              </a:spcAft>
              <a:buClr>
                <a:schemeClr val="dk1"/>
              </a:buClr>
              <a:buSzPts val="1600"/>
              <a:buFont typeface="Roboto"/>
              <a:buChar char="●"/>
            </a:pPr>
            <a:r>
              <a:rPr lang="en-US" sz="1600">
                <a:solidFill>
                  <a:schemeClr val="dk1"/>
                </a:solidFill>
                <a:highlight>
                  <a:srgbClr val="FFFFFF"/>
                </a:highlight>
                <a:latin typeface="Roboto"/>
                <a:ea typeface="Roboto"/>
                <a:cs typeface="Roboto"/>
                <a:sym typeface="Roboto"/>
              </a:rPr>
              <a:t>Explicitly teaching expectations and skills to set all students up for success</a:t>
            </a:r>
            <a:endParaRPr sz="1600">
              <a:solidFill>
                <a:schemeClr val="dk1"/>
              </a:solidFill>
              <a:highlight>
                <a:srgbClr val="FFFFFF"/>
              </a:highlight>
              <a:latin typeface="Roboto"/>
              <a:ea typeface="Roboto"/>
              <a:cs typeface="Roboto"/>
              <a:sym typeface="Roboto"/>
            </a:endParaRPr>
          </a:p>
          <a:p>
            <a:pPr marL="609600" lvl="0" indent="-406400" algn="l" rtl="0">
              <a:lnSpc>
                <a:spcPct val="115000"/>
              </a:lnSpc>
              <a:spcBef>
                <a:spcPts val="0"/>
              </a:spcBef>
              <a:spcAft>
                <a:spcPts val="0"/>
              </a:spcAft>
              <a:buClr>
                <a:schemeClr val="dk1"/>
              </a:buClr>
              <a:buSzPts val="1600"/>
              <a:buFont typeface="Roboto"/>
              <a:buChar char="●"/>
            </a:pPr>
            <a:r>
              <a:rPr lang="en-US" sz="1600">
                <a:solidFill>
                  <a:schemeClr val="dk1"/>
                </a:solidFill>
                <a:highlight>
                  <a:srgbClr val="FFFFFF"/>
                </a:highlight>
                <a:latin typeface="Roboto"/>
                <a:ea typeface="Roboto"/>
                <a:cs typeface="Roboto"/>
                <a:sym typeface="Roboto"/>
              </a:rPr>
              <a:t>Encouraging and acknowledging expected behavior</a:t>
            </a:r>
            <a:endParaRPr sz="1600">
              <a:solidFill>
                <a:schemeClr val="dk1"/>
              </a:solidFill>
              <a:highlight>
                <a:srgbClr val="FFFFFF"/>
              </a:highlight>
              <a:latin typeface="Roboto"/>
              <a:ea typeface="Roboto"/>
              <a:cs typeface="Roboto"/>
              <a:sym typeface="Roboto"/>
            </a:endParaRPr>
          </a:p>
          <a:p>
            <a:pPr marL="609600" lvl="0" indent="-406400" algn="l" rtl="0">
              <a:lnSpc>
                <a:spcPct val="115000"/>
              </a:lnSpc>
              <a:spcBef>
                <a:spcPts val="0"/>
              </a:spcBef>
              <a:spcAft>
                <a:spcPts val="0"/>
              </a:spcAft>
              <a:buClr>
                <a:schemeClr val="dk1"/>
              </a:buClr>
              <a:buSzPts val="1600"/>
              <a:buFont typeface="Roboto"/>
              <a:buChar char="●"/>
            </a:pPr>
            <a:r>
              <a:rPr lang="en-US" sz="1600">
                <a:solidFill>
                  <a:schemeClr val="dk1"/>
                </a:solidFill>
                <a:highlight>
                  <a:srgbClr val="FFFFFF"/>
                </a:highlight>
                <a:latin typeface="Roboto"/>
                <a:ea typeface="Roboto"/>
                <a:cs typeface="Roboto"/>
                <a:sym typeface="Roboto"/>
              </a:rPr>
              <a:t>Preventing and responding to unwanted behavior in a respectful, instructional manner</a:t>
            </a:r>
            <a:endParaRPr sz="1600">
              <a:solidFill>
                <a:schemeClr val="dk1"/>
              </a:solidFill>
              <a:highlight>
                <a:srgbClr val="FFFFFF"/>
              </a:highlight>
              <a:latin typeface="Roboto"/>
              <a:ea typeface="Roboto"/>
              <a:cs typeface="Roboto"/>
              <a:sym typeface="Roboto"/>
            </a:endParaRPr>
          </a:p>
          <a:p>
            <a:pPr marL="609600" lvl="0" indent="-406400" algn="l" rtl="0">
              <a:lnSpc>
                <a:spcPct val="115000"/>
              </a:lnSpc>
              <a:spcBef>
                <a:spcPts val="0"/>
              </a:spcBef>
              <a:spcAft>
                <a:spcPts val="0"/>
              </a:spcAft>
              <a:buClr>
                <a:schemeClr val="dk1"/>
              </a:buClr>
              <a:buSzPts val="1600"/>
              <a:buFont typeface="Roboto"/>
              <a:buChar char="●"/>
            </a:pPr>
            <a:r>
              <a:rPr lang="en-US" sz="1600">
                <a:solidFill>
                  <a:schemeClr val="dk1"/>
                </a:solidFill>
                <a:highlight>
                  <a:srgbClr val="FFFFFF"/>
                </a:highlight>
                <a:latin typeface="Roboto"/>
                <a:ea typeface="Roboto"/>
                <a:cs typeface="Roboto"/>
                <a:sym typeface="Roboto"/>
              </a:rPr>
              <a:t>Fostering school/program-family partnerships</a:t>
            </a:r>
            <a:endParaRPr sz="1600">
              <a:solidFill>
                <a:schemeClr val="dk1"/>
              </a:solidFill>
              <a:highlight>
                <a:srgbClr val="FFFFFF"/>
              </a:highlight>
              <a:latin typeface="Roboto"/>
              <a:ea typeface="Roboto"/>
              <a:cs typeface="Roboto"/>
              <a:sym typeface="Roboto"/>
            </a:endParaRPr>
          </a:p>
          <a:p>
            <a:pPr marL="0" lvl="0" indent="0" algn="l" rtl="0">
              <a:spcBef>
                <a:spcPts val="1700"/>
              </a:spcBef>
              <a:spcAft>
                <a:spcPts val="0"/>
              </a:spcAft>
              <a:buNone/>
            </a:pPr>
            <a:endParaRPr sz="1900"/>
          </a:p>
        </p:txBody>
      </p:sp>
      <p:cxnSp>
        <p:nvCxnSpPr>
          <p:cNvPr id="293" name="Google Shape;293;p48"/>
          <p:cNvCxnSpPr/>
          <p:nvPr/>
        </p:nvCxnSpPr>
        <p:spPr>
          <a:xfrm flipH="1">
            <a:off x="3362950" y="3758700"/>
            <a:ext cx="2626800" cy="1648500"/>
          </a:xfrm>
          <a:prstGeom prst="straightConnector1">
            <a:avLst/>
          </a:prstGeom>
          <a:noFill/>
          <a:ln w="76200" cap="flat" cmpd="sng">
            <a:solidFill>
              <a:schemeClr val="dk1"/>
            </a:solidFill>
            <a:prstDash val="solid"/>
            <a:round/>
            <a:headEnd type="none" w="med" len="med"/>
            <a:tailEnd type="triangle" w="med" len="med"/>
          </a:ln>
        </p:spPr>
      </p:cxnSp>
      <p:sp>
        <p:nvSpPr>
          <p:cNvPr id="294" name="Google Shape;294;p48"/>
          <p:cNvSpPr/>
          <p:nvPr/>
        </p:nvSpPr>
        <p:spPr>
          <a:xfrm>
            <a:off x="203200" y="205433"/>
            <a:ext cx="5388900" cy="1485300"/>
          </a:xfrm>
          <a:prstGeom prst="roundRect">
            <a:avLst>
              <a:gd name="adj" fmla="val 16667"/>
            </a:avLst>
          </a:prstGeom>
          <a:noFill/>
          <a:ln w="76200" cap="flat" cmpd="sng">
            <a:solidFill>
              <a:srgbClr val="F1C23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700" b="1">
                <a:latin typeface="Roboto"/>
                <a:ea typeface="Roboto"/>
                <a:cs typeface="Roboto"/>
                <a:sym typeface="Roboto"/>
              </a:rPr>
              <a:t>Tiered PBIS Framework: </a:t>
            </a:r>
            <a:r>
              <a:rPr lang="en-US" sz="2700" b="1" u="sng">
                <a:latin typeface="Roboto"/>
                <a:ea typeface="Roboto"/>
                <a:cs typeface="Roboto"/>
                <a:sym typeface="Roboto"/>
              </a:rPr>
              <a:t>Tier 1 Universal, Primary Prevention (All) </a:t>
            </a:r>
            <a:endParaRPr sz="3200" b="1" u="sng">
              <a:latin typeface="Roboto"/>
              <a:ea typeface="Roboto"/>
              <a:cs typeface="Roboto"/>
              <a:sym typeface="Roboto"/>
            </a:endParaRPr>
          </a:p>
        </p:txBody>
      </p:sp>
      <p:sp>
        <p:nvSpPr>
          <p:cNvPr id="295" name="Google Shape;295;p48"/>
          <p:cNvSpPr txBox="1"/>
          <p:nvPr/>
        </p:nvSpPr>
        <p:spPr>
          <a:xfrm>
            <a:off x="5815075" y="6357275"/>
            <a:ext cx="6376800" cy="4155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1100"/>
              <a:t>Center on PBIS (2022). Positive Behavioral Interventions &amp; Supports [Website]. www.pbis.org.</a:t>
            </a:r>
            <a:endParaRPr sz="110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2535</Words>
  <Application>Microsoft Macintosh PowerPoint</Application>
  <PresentationFormat>Widescreen</PresentationFormat>
  <Paragraphs>326</Paragraphs>
  <Slides>33</Slides>
  <Notes>33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33</vt:i4>
      </vt:variant>
    </vt:vector>
  </HeadingPairs>
  <TitlesOfParts>
    <vt:vector size="39" baseType="lpstr">
      <vt:lpstr>Roboto</vt:lpstr>
      <vt:lpstr>Arial</vt:lpstr>
      <vt:lpstr>Calibri</vt:lpstr>
      <vt:lpstr>Office Theme</vt:lpstr>
      <vt:lpstr>Simple Light</vt:lpstr>
      <vt:lpstr>Office Theme</vt:lpstr>
      <vt:lpstr>Secondary School Networking for Successful  MTSS for SEB  January 26, 2023 DE-PBS Project</vt:lpstr>
      <vt:lpstr>Hello!  Your school/district name.  Your role in regard to Tier 1 systems and interventions for behavior and SEL.</vt:lpstr>
      <vt:lpstr>PowerPoint Presentation</vt:lpstr>
      <vt:lpstr>As a community…</vt:lpstr>
      <vt:lpstr>Registration Survey Results What do you hope to get out of attending this networking session?</vt:lpstr>
      <vt:lpstr>Our Working Networking Agenda</vt:lpstr>
      <vt:lpstr>PowerPoint Presentation</vt:lpstr>
      <vt:lpstr>PowerPoint Presentation</vt:lpstr>
      <vt:lpstr>PowerPoint Presentation</vt:lpstr>
      <vt:lpstr>PowerPoint Presentation</vt:lpstr>
      <vt:lpstr>PowerPoint Presentation</vt:lpstr>
      <vt:lpstr>PowerPoint Presentation</vt:lpstr>
      <vt:lpstr>PBIS in High Schools</vt:lpstr>
      <vt:lpstr>Inside:</vt:lpstr>
      <vt:lpstr>Inside:</vt:lpstr>
      <vt:lpstr>Additional Resources to Extend Today’s Content</vt:lpstr>
      <vt:lpstr>PowerPoint Presentation</vt:lpstr>
      <vt:lpstr>Implementation Barrier and Myths</vt:lpstr>
      <vt:lpstr>PowerPoint Presentation</vt:lpstr>
      <vt:lpstr>PowerPoint Presentation</vt:lpstr>
      <vt:lpstr>PowerPoint Presentation</vt:lpstr>
      <vt:lpstr>PowerPoint Presentation</vt:lpstr>
      <vt:lpstr>PowerPoint Presentation</vt:lpstr>
      <vt:lpstr>Jess Kradjel McKean High School  900+ students RCCSD PBS - Tier 1 6+ years</vt:lpstr>
      <vt:lpstr>PowerPoint Presentation</vt:lpstr>
      <vt:lpstr>Big Picture Recommendations for Implementation</vt:lpstr>
      <vt:lpstr>Additional Related Resources</vt:lpstr>
      <vt:lpstr>Additional Related Resources</vt:lpstr>
      <vt:lpstr>PowerPoint Presentation</vt:lpstr>
      <vt:lpstr>Worth the reminder:</vt:lpstr>
      <vt:lpstr>Upcoming DE-PBS Project Events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School Networking for Successful  MTSS for SEB  January 26, 2023 DE-PBS Project</dc:title>
  <dc:creator>Hearn, Sarah</dc:creator>
  <cp:lastModifiedBy>Kendall, Niki</cp:lastModifiedBy>
  <cp:revision>2</cp:revision>
  <dcterms:modified xsi:type="dcterms:W3CDTF">2023-01-26T19:16:19Z</dcterms:modified>
</cp:coreProperties>
</file>