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PT Sans Narrow" panose="020B0604020202020204" charset="0"/>
      <p:regular r:id="rId32"/>
      <p:bold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erriweather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1753CF-FE5D-4012-8920-64A78F836617}">
  <a:tblStyle styleId="{E41753CF-FE5D-4012-8920-64A78F8366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ce168661f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bce168661f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bf7cc0c77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bf7cc0c77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f7cc0c77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bf7cc0c77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bce168661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bce168661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e0747b716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e0747b716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e0747b716d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e0747b716d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809df909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809df909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cd61fd951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cd61fd951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bf7cc0c77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bf7cc0c77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bce168661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bce168661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bf7cc0c77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bf7cc0c77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bce168661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1bce168661f_0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1bce168661f_0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c0dcb66a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c0dcb66a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bce168661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bce168661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bf7cc0c77e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bf7cc0c77e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bce168661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bce168661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bce168661f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bce168661f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bce168661f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bce168661f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bce168661f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bce168661f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bd9e8f1c1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bd9e8f1c1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bd9e8f1c1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bd9e8f1c1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bce168661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bce168661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bce168661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bce168661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bce168661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bce168661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bce168661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bce168661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baaab66c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baaab66c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09df909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809df909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809df909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809df909a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214800" y="1948213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2"/>
          </p:nvPr>
        </p:nvSpPr>
        <p:spPr>
          <a:xfrm>
            <a:off x="1214800" y="2261988"/>
            <a:ext cx="2438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5490800" y="1948213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5490800" y="2261988"/>
            <a:ext cx="2438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5163672" y="4687623"/>
            <a:ext cx="3786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93638" y="4687623"/>
            <a:ext cx="3786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991088" y="4687622"/>
            <a:ext cx="1161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676655" y="2009394"/>
            <a:ext cx="38223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2"/>
          </p:nvPr>
        </p:nvSpPr>
        <p:spPr>
          <a:xfrm>
            <a:off x="4645152" y="2009394"/>
            <a:ext cx="38223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N64exJ6Bi-wQP8-ar6IbNspHtaf1jfQ4/edit?usp=sharing&amp;ouid=116687430981327074807&amp;rtpof=true&amp;sd=true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rive.google.com/file/d/1yaJb8ZvZZfd_a8nTeMA9pztdvPQy30na/view?usp=sharing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flpbs.fmhi.usf.ed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0tPuU6jrgQ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cr.k12.de.us/ridermtss/hom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hyperlink" Target="https://docs.google.com/document/d/1m9Z7cPR_vlDhyivwwgqzt_la4FlleqPDWNbTS93uTDw/edit?usp=sharing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hyperlink" Target="https://www.crk12.org/strategic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video/session-h1-pbis-forum-2020-equitable-family-school-collaboration-in-pbi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hyperlink" Target="http://www.youtube.com/watch?v=BLXOJgqzMk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cds.udel.edu/supporting-positive-behaviors-at-hom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topics/famil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rive.google.com/file/d/1jLIJzDlrm2k8JjDT0ROfgaGYtFiYK1vI/view?usp=share_link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eri.lawler@doe.k12.de.u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k12.de.us/cms/lib/DE01922744/Centricity/Domain/613/DE-MTSS-Infographic-508_v2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oe.k12.de.us/domain/613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topics/famil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lpbs.fmhi.usf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311700" y="141500"/>
            <a:ext cx="8520600" cy="157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MTSS-SEB Coaches Networking</a:t>
            </a:r>
            <a:endParaRPr b="1"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311700" y="1988075"/>
            <a:ext cx="85206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January 19, 2023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FAMILY ENGAGEMENT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476325" y="3327517"/>
            <a:ext cx="8191350" cy="2627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"/>
              </a:rPr>
              <a:t>WORKING TOGEHTER FOR STUDENT SUCCESS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/>
              <a:t>Descriptions and Key Practices</a:t>
            </a:r>
            <a:endParaRPr sz="3620" b="1"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</a:t>
            </a:r>
            <a:r>
              <a:rPr lang="en" sz="3000" u="sng">
                <a:solidFill>
                  <a:schemeClr val="hlink"/>
                </a:solidFill>
                <a:hlinkClick r:id="rId3"/>
              </a:rPr>
              <a:t>6 Domains</a:t>
            </a:r>
            <a:endParaRPr sz="3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8" name="Google Shape;148;p26"/>
          <p:cNvSpPr txBox="1"/>
          <p:nvPr/>
        </p:nvSpPr>
        <p:spPr>
          <a:xfrm>
            <a:off x="1752650" y="4535425"/>
            <a:ext cx="5293800" cy="9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Minch, D., Vatland, C., Winneker, A., Gaunt, B., Williams, H. (2015). School-level Family and Community Engagement in MTSS Innovation Configuration. Florida’s Positive Behavior Support Project. </a:t>
            </a:r>
            <a:r>
              <a:rPr lang="en" sz="8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http://flpbs.fmhi.usf.edu</a:t>
            </a:r>
            <a:r>
              <a:rPr lang="en" sz="800">
                <a:solidFill>
                  <a:schemeClr val="dk1"/>
                </a:solidFill>
              </a:rPr>
              <a:t>. 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3550" y="2076875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hlinkClick r:id="rId6"/>
              </a:rPr>
              <a:t>Self- Assessment Tool</a:t>
            </a:r>
            <a:r>
              <a:rPr lang="en" sz="3000"/>
              <a:t> </a:t>
            </a:r>
            <a:endParaRPr sz="3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6500" y="1934138"/>
            <a:ext cx="2171700" cy="2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/>
              <a:t>Reflection</a:t>
            </a:r>
            <a:endParaRPr sz="3620" b="1"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383250" y="1088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0" u="sng">
                <a:solidFill>
                  <a:schemeClr val="hlink"/>
                </a:solidFill>
                <a:hlinkClick r:id="rId3"/>
              </a:rPr>
              <a:t>5 Minutes</a:t>
            </a:r>
            <a:r>
              <a:rPr lang="en" sz="6000"/>
              <a:t>     </a:t>
            </a:r>
            <a:endParaRPr sz="6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/>
              <a:t>Flashback - Academic Example</a:t>
            </a:r>
            <a:endParaRPr sz="3620" b="1"/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800" y="1831175"/>
            <a:ext cx="3311300" cy="26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775" y="1163875"/>
            <a:ext cx="4111151" cy="37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/>
              <a:t>Family Engagement: Districtwide MTSS</a:t>
            </a:r>
            <a:endParaRPr sz="3020" b="1"/>
          </a:p>
        </p:txBody>
      </p:sp>
      <p:pic>
        <p:nvPicPr>
          <p:cNvPr id="170" name="Google Shape;170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025" y="1311475"/>
            <a:ext cx="5295273" cy="25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100" y="1146500"/>
            <a:ext cx="2955027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/>
              <a:t>Family Engagement: Districtwide MTSS</a:t>
            </a:r>
            <a:endParaRPr sz="3020" b="1"/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75" y="1064950"/>
            <a:ext cx="2300801" cy="22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4751" y="1139200"/>
            <a:ext cx="304316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9650" y="1037150"/>
            <a:ext cx="2374576" cy="306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11700" y="473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/>
              <a:t>Multi-Tiered Approach </a:t>
            </a:r>
            <a:endParaRPr sz="3620" b="1"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Equitable Family School Collaboration Video</a:t>
            </a:r>
            <a:r>
              <a:rPr lang="en"/>
              <a:t> 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6" name="Google Shape;186;p31" descr="This session will describe how to build equitable family-school collaboration through the integration of family and youth voice to enhance cultural responsiveness in PBIS, including strengthening family-school systems to address discipline disproportionality." title="[Session H1] PBIS Forum 2020: Equitable Family-School Collaboration in PBI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238" y="1517450"/>
            <a:ext cx="759752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11700" y="15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/>
              <a:t>What are School-wide Expectations &amp; Teaching Matrices? </a:t>
            </a:r>
            <a:endParaRPr sz="232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/>
              <a:t>How do these relate to family engagement? </a:t>
            </a:r>
            <a:endParaRPr sz="2320" b="1"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1"/>
          </p:nvPr>
        </p:nvSpPr>
        <p:spPr>
          <a:xfrm>
            <a:off x="311700" y="1474375"/>
            <a:ext cx="2662200" cy="30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Expectations:</a:t>
            </a:r>
            <a:endParaRPr sz="1800" b="1">
              <a:solidFill>
                <a:schemeClr val="dk1"/>
              </a:solidFill>
            </a:endParaRPr>
          </a:p>
          <a:p>
            <a:pPr marL="177800" lvl="0" indent="-165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chemeClr val="dk1"/>
                </a:solidFill>
              </a:rPr>
              <a:t>3 – 5 positively stated actions or terms</a:t>
            </a:r>
            <a:endParaRPr sz="1800">
              <a:solidFill>
                <a:schemeClr val="dk1"/>
              </a:solidFill>
            </a:endParaRPr>
          </a:p>
          <a:p>
            <a:pPr marL="1778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chemeClr val="dk1"/>
                </a:solidFill>
              </a:rPr>
              <a:t>Simple, broadly stated, easy to remember &amp; age appropriate</a:t>
            </a:r>
            <a:endParaRPr sz="1800">
              <a:solidFill>
                <a:schemeClr val="dk1"/>
              </a:solidFill>
            </a:endParaRPr>
          </a:p>
          <a:p>
            <a:pPr marL="1778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chemeClr val="dk1"/>
                </a:solidFill>
              </a:rPr>
              <a:t>Serve as umbrella for more specific actions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body" idx="2"/>
          </p:nvPr>
        </p:nvSpPr>
        <p:spPr>
          <a:xfrm>
            <a:off x="3233400" y="1438600"/>
            <a:ext cx="5598900" cy="30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Teaching Matrix: </a:t>
            </a:r>
            <a:endParaRPr sz="1800" b="1">
              <a:solidFill>
                <a:schemeClr val="dk1"/>
              </a:solidFill>
            </a:endParaRPr>
          </a:p>
          <a:p>
            <a:pPr marL="17780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 b="1">
                <a:solidFill>
                  <a:schemeClr val="dk1"/>
                </a:solidFill>
              </a:rPr>
              <a:t>Defines</a:t>
            </a:r>
            <a:r>
              <a:rPr lang="en" sz="1800">
                <a:solidFill>
                  <a:schemeClr val="dk1"/>
                </a:solidFill>
              </a:rPr>
              <a:t> the expected behaviors for specific settings:</a:t>
            </a:r>
            <a:endParaRPr sz="1800">
              <a:solidFill>
                <a:schemeClr val="dk1"/>
              </a:solidFill>
            </a:endParaRPr>
          </a:p>
          <a:p>
            <a:pPr marL="863600" lvl="2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" sz="1800">
                <a:solidFill>
                  <a:schemeClr val="dk1"/>
                </a:solidFill>
              </a:rPr>
              <a:t>State definitions </a:t>
            </a:r>
            <a:r>
              <a:rPr lang="en" sz="1800" b="1">
                <a:solidFill>
                  <a:schemeClr val="dk1"/>
                </a:solidFill>
              </a:rPr>
              <a:t>positively </a:t>
            </a:r>
            <a:r>
              <a:rPr lang="en" sz="1800">
                <a:solidFill>
                  <a:schemeClr val="dk1"/>
                </a:solidFill>
              </a:rPr>
              <a:t>with few words</a:t>
            </a:r>
            <a:endParaRPr sz="1800">
              <a:solidFill>
                <a:schemeClr val="dk1"/>
              </a:solidFill>
            </a:endParaRPr>
          </a:p>
          <a:p>
            <a:pPr marL="863600" lvl="2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" sz="1800">
                <a:solidFill>
                  <a:schemeClr val="dk1"/>
                </a:solidFill>
              </a:rPr>
              <a:t>Show what the behavior “looks like”</a:t>
            </a:r>
            <a:endParaRPr sz="1800">
              <a:solidFill>
                <a:schemeClr val="dk1"/>
              </a:solidFill>
            </a:endParaRPr>
          </a:p>
          <a:p>
            <a:pPr marL="177800" lvl="0" indent="-152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chemeClr val="dk1"/>
                </a:solidFill>
              </a:rPr>
              <a:t>Creates “</a:t>
            </a:r>
            <a:r>
              <a:rPr lang="en" sz="1800" b="1">
                <a:solidFill>
                  <a:schemeClr val="dk1"/>
                </a:solidFill>
              </a:rPr>
              <a:t>Curriculum</a:t>
            </a:r>
            <a:r>
              <a:rPr lang="en" sz="1800">
                <a:solidFill>
                  <a:schemeClr val="dk1"/>
                </a:solidFill>
              </a:rPr>
              <a:t>” to guide teaching of expected behaviors across settings (e.g., school, extracurriculars, HOME)</a:t>
            </a:r>
            <a:endParaRPr sz="1800">
              <a:solidFill>
                <a:schemeClr val="dk1"/>
              </a:solidFill>
            </a:endParaRPr>
          </a:p>
          <a:p>
            <a:pPr marL="177800" lvl="0" indent="-152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chemeClr val="dk1"/>
                </a:solidFill>
              </a:rPr>
              <a:t>Enhances </a:t>
            </a:r>
            <a:r>
              <a:rPr lang="en" sz="1800" b="1">
                <a:solidFill>
                  <a:schemeClr val="dk1"/>
                </a:solidFill>
              </a:rPr>
              <a:t>communication</a:t>
            </a:r>
            <a:r>
              <a:rPr lang="en" sz="1800">
                <a:solidFill>
                  <a:schemeClr val="dk1"/>
                </a:solidFill>
              </a:rPr>
              <a:t> among staff, students and parents/community.  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Home Matrix</a:t>
            </a:r>
            <a:endParaRPr sz="3600" b="1"/>
          </a:p>
        </p:txBody>
      </p:sp>
      <p:sp>
        <p:nvSpPr>
          <p:cNvPr id="199" name="Google Shape;19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</a:t>
            </a:r>
            <a:r>
              <a:rPr lang="en" u="sng">
                <a:solidFill>
                  <a:schemeClr val="hlink"/>
                </a:solidFill>
                <a:hlinkClick r:id="rId3"/>
              </a:rPr>
              <a:t>Support positive behaviors at home blog </a:t>
            </a:r>
            <a:r>
              <a:rPr lang="en"/>
              <a:t> 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450" y="1576925"/>
            <a:ext cx="562440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105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/>
              <a:t>Foundational Elements of Families in PBIS</a:t>
            </a:r>
            <a:endParaRPr sz="3200"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1"/>
          </p:nvPr>
        </p:nvSpPr>
        <p:spPr>
          <a:xfrm>
            <a:off x="311700" y="1109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The basic elements of partnering with families include: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Building positive relationships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Engaging in </a:t>
            </a:r>
            <a:r>
              <a:rPr lang="en" sz="3000" u="sng">
                <a:solidFill>
                  <a:schemeClr val="dk1"/>
                </a:solidFill>
              </a:rPr>
              <a:t>two-way</a:t>
            </a:r>
            <a:r>
              <a:rPr lang="en" sz="3000">
                <a:solidFill>
                  <a:schemeClr val="dk1"/>
                </a:solidFill>
              </a:rPr>
              <a:t> communication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Ensuring equitable family representation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Making meaningful data-driven decision</a:t>
            </a:r>
            <a:endParaRPr sz="3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3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7" name="Google Shape;207;p34"/>
          <p:cNvSpPr txBox="1"/>
          <p:nvPr/>
        </p:nvSpPr>
        <p:spPr>
          <a:xfrm>
            <a:off x="3855825" y="4711950"/>
            <a:ext cx="521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Center on PBIS (2022). Positive Behavioral Interventions &amp; Supports [Website]. </a:t>
            </a:r>
            <a:r>
              <a:rPr lang="en" sz="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www.pbis.org/topics/family</a:t>
            </a:r>
            <a:r>
              <a:rPr lang="en" sz="800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b="1"/>
              <a:t>Break out rooms - 10 minutes</a:t>
            </a:r>
            <a:endParaRPr sz="3220" b="1"/>
          </a:p>
        </p:txBody>
      </p:sp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2330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820" b="1">
                <a:solidFill>
                  <a:schemeClr val="dk1"/>
                </a:solidFill>
              </a:rPr>
              <a:t>Building a foundation activity</a:t>
            </a:r>
            <a:endParaRPr sz="282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200"/>
          </a:p>
        </p:txBody>
      </p:sp>
      <p:graphicFrame>
        <p:nvGraphicFramePr>
          <p:cNvPr id="214" name="Google Shape;214;p35"/>
          <p:cNvGraphicFramePr/>
          <p:nvPr/>
        </p:nvGraphicFramePr>
        <p:xfrm>
          <a:off x="657400" y="1949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{E41753CF-FE5D-4012-8920-64A78F836617}</a:tableStyleId>
              </a:tblPr>
              <a:tblGrid>
                <a:gridCol w="156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5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4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Multi-Tiered System of Support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Building positive relationships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Two way Communication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Equitable family representation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Data driven decision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Tier 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Tier 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Tier 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996750" y="1492350"/>
            <a:ext cx="7150500" cy="22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>
                <a:solidFill>
                  <a:schemeClr val="dk1"/>
                </a:solidFill>
              </a:rPr>
              <a:t>The DE-PBS Project serves as a technical assistance center for the Delaware DOE to actualize the vision to create safe and caring learning environments  that promote the social-emotional and academic development of all children. 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>
                <a:solidFill>
                  <a:schemeClr val="dk1"/>
                </a:solidFill>
              </a:rPr>
              <a:t>The statewide initiative is designed to build the knowledge and skills of Delaware educators in the concepts and evidence-based practices of Positive Behavior Support (PBS) as a Multi-tiered System of Support (MTSS).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l="83870" t="11601" r="1490" b="50706"/>
          <a:stretch/>
        </p:blipFill>
        <p:spPr>
          <a:xfrm>
            <a:off x="3714751" y="205979"/>
            <a:ext cx="1460744" cy="1057781"/>
          </a:xfrm>
          <a:prstGeom prst="rect">
            <a:avLst/>
          </a:prstGeom>
          <a:noFill/>
          <a:ln w="19050" cap="sq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" name="Google Shape;88;p18" descr="CDS-UD_logo_rgb.jp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4925" y="4078652"/>
            <a:ext cx="2514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0997" y="3711722"/>
            <a:ext cx="1402600" cy="12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/>
              <a:t>We Have Everything We Need</a:t>
            </a:r>
            <a:endParaRPr sz="3620" b="1"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311700" y="15244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b="1">
                <a:solidFill>
                  <a:srgbClr val="1C4587"/>
                </a:solidFill>
              </a:rPr>
              <a:t>Working together</a:t>
            </a:r>
            <a:r>
              <a:rPr lang="en" sz="3800">
                <a:solidFill>
                  <a:srgbClr val="1C4587"/>
                </a:solidFill>
              </a:rPr>
              <a:t> </a:t>
            </a:r>
            <a:r>
              <a:rPr lang="en" sz="3800">
                <a:solidFill>
                  <a:schemeClr val="dk1"/>
                </a:solidFill>
              </a:rPr>
              <a:t>in an Interconnected Framework System using Positive Behavior Interventions and Supports in a Multi-Tiered approach.</a:t>
            </a:r>
            <a:endParaRPr sz="3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/>
              <a:t>Suggestions For Moving Forward</a:t>
            </a:r>
            <a:endParaRPr sz="3620" b="1"/>
          </a:p>
        </p:txBody>
      </p:sp>
      <p:sp>
        <p:nvSpPr>
          <p:cNvPr id="226" name="Google Shape;22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Identify the team members responsible for family engagement.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Complete the FACE school level assessment tool.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Add a family voice to existing teams.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Concentrate on one practice for the remainder of the year.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Begin to think about strategic planning for next year.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>
            <a:spLocks noGrp="1"/>
          </p:cNvSpPr>
          <p:nvPr>
            <p:ph type="title"/>
          </p:nvPr>
        </p:nvSpPr>
        <p:spPr>
          <a:xfrm>
            <a:off x="218700" y="259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/>
              <a:t>Sharing the Mindshift </a:t>
            </a:r>
            <a:endParaRPr sz="3600" b="1"/>
          </a:p>
        </p:txBody>
      </p:sp>
      <p:sp>
        <p:nvSpPr>
          <p:cNvPr id="232" name="Google Shape;232;p38"/>
          <p:cNvSpPr txBox="1">
            <a:spLocks noGrp="1"/>
          </p:cNvSpPr>
          <p:nvPr>
            <p:ph type="body" idx="1"/>
          </p:nvPr>
        </p:nvSpPr>
        <p:spPr>
          <a:xfrm>
            <a:off x="311700" y="9819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Books &amp; Resource to share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325" y="121625"/>
            <a:ext cx="230505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50" y="1637831"/>
            <a:ext cx="2484525" cy="322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3675" y="1637829"/>
            <a:ext cx="2100807" cy="32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8"/>
          <p:cNvSpPr txBox="1"/>
          <p:nvPr/>
        </p:nvSpPr>
        <p:spPr>
          <a:xfrm>
            <a:off x="5790950" y="2571750"/>
            <a:ext cx="32622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6"/>
              </a:rPr>
              <a:t>Embracing A New Normal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Written by Dr. Karen Mapp &amp; Eyal Bergman 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311725" y="171000"/>
            <a:ext cx="8520600" cy="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2023 Whole Child CoP Opportunity</a:t>
            </a:r>
            <a:endParaRPr sz="3600" b="1"/>
          </a:p>
        </p:txBody>
      </p:sp>
      <p:sp>
        <p:nvSpPr>
          <p:cNvPr id="242" name="Google Shape;242;p39"/>
          <p:cNvSpPr txBox="1"/>
          <p:nvPr/>
        </p:nvSpPr>
        <p:spPr>
          <a:xfrm>
            <a:off x="73475" y="1648025"/>
            <a:ext cx="37251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Register for PDMS: 30944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Next Session Feb. 16th 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Roboto"/>
                <a:ea typeface="Roboto"/>
                <a:cs typeface="Roboto"/>
                <a:sym typeface="Roboto"/>
              </a:rPr>
              <a:t>Questions? Contact Teri Lawler 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teri.lawler@doe.k12.de.us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" name="Google Shape;2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4350" y="1044500"/>
            <a:ext cx="5123852" cy="38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9"/>
          <p:cNvSpPr txBox="1"/>
          <p:nvPr/>
        </p:nvSpPr>
        <p:spPr>
          <a:xfrm>
            <a:off x="414925" y="2171550"/>
            <a:ext cx="412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b="1"/>
              <a:t>See you at the Secondary Schools Networking Session!</a:t>
            </a:r>
            <a:endParaRPr sz="2285" b="1"/>
          </a:p>
        </p:txBody>
      </p:sp>
      <p:sp>
        <p:nvSpPr>
          <p:cNvPr id="250" name="Google Shape;250;p40"/>
          <p:cNvSpPr txBox="1">
            <a:spLocks noGrp="1"/>
          </p:cNvSpPr>
          <p:nvPr>
            <p:ph type="body" idx="1"/>
          </p:nvPr>
        </p:nvSpPr>
        <p:spPr>
          <a:xfrm>
            <a:off x="536150" y="1376950"/>
            <a:ext cx="3279600" cy="41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42424"/>
                </a:solidFill>
                <a:highlight>
                  <a:schemeClr val="lt1"/>
                </a:highlight>
              </a:rPr>
              <a:t>1/26/2023 </a:t>
            </a:r>
            <a:endParaRPr sz="2200" b="1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42424"/>
                </a:solidFill>
                <a:highlight>
                  <a:schemeClr val="lt1"/>
                </a:highlight>
              </a:rPr>
              <a:t>2:30-4:30 on Zoom </a:t>
            </a:r>
            <a:endParaRPr sz="2200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42424"/>
                </a:solidFill>
                <a:highlight>
                  <a:schemeClr val="lt1"/>
                </a:highlight>
              </a:rPr>
              <a:t>Audience: District MTSS-SEB coaches &amp; secondary school Tier 1 teams/members</a:t>
            </a:r>
            <a:endParaRPr sz="2200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42424"/>
                </a:solidFill>
                <a:highlight>
                  <a:schemeClr val="lt1"/>
                </a:highlight>
              </a:rPr>
              <a:t> </a:t>
            </a:r>
            <a:endParaRPr sz="1800">
              <a:solidFill>
                <a:srgbClr val="242424"/>
              </a:solidFill>
              <a:highlight>
                <a:schemeClr val="lt1"/>
              </a:highlight>
            </a:endParaRPr>
          </a:p>
        </p:txBody>
      </p:sp>
      <p:sp>
        <p:nvSpPr>
          <p:cNvPr id="251" name="Google Shape;251;p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11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3875" y="1614921"/>
            <a:ext cx="4322075" cy="23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title"/>
          </p:nvPr>
        </p:nvSpPr>
        <p:spPr>
          <a:xfrm>
            <a:off x="311700" y="381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Tier 2 Networking Series</a:t>
            </a:r>
            <a:endParaRPr sz="3600" b="1"/>
          </a:p>
        </p:txBody>
      </p:sp>
      <p:sp>
        <p:nvSpPr>
          <p:cNvPr id="258" name="Google Shape;258;p41"/>
          <p:cNvSpPr txBox="1">
            <a:spLocks noGrp="1"/>
          </p:cNvSpPr>
          <p:nvPr>
            <p:ph type="body" idx="1"/>
          </p:nvPr>
        </p:nvSpPr>
        <p:spPr>
          <a:xfrm>
            <a:off x="698550" y="1166000"/>
            <a:ext cx="782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42424"/>
                </a:solidFill>
                <a:highlight>
                  <a:srgbClr val="FFFFFF"/>
                </a:highlight>
              </a:rPr>
              <a:t>For:</a:t>
            </a:r>
            <a:r>
              <a:rPr lang="en" sz="1700">
                <a:solidFill>
                  <a:srgbClr val="242424"/>
                </a:solidFill>
                <a:highlight>
                  <a:srgbClr val="FFFFFF"/>
                </a:highlight>
              </a:rPr>
              <a:t> MTSS Coaches, Tier 2 team leaders and members, &amp; interested educators &amp; leaders.</a:t>
            </a:r>
            <a:endParaRPr sz="1700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42424"/>
                </a:solidFill>
                <a:highlight>
                  <a:srgbClr val="FFFFFF"/>
                </a:highlight>
              </a:rPr>
              <a:t>When:</a:t>
            </a:r>
            <a:r>
              <a:rPr lang="en" sz="1700">
                <a:solidFill>
                  <a:srgbClr val="242424"/>
                </a:solidFill>
                <a:highlight>
                  <a:srgbClr val="FFFFFF"/>
                </a:highlight>
              </a:rPr>
              <a:t> Tuesdays afterschool 3:00-4:30 pm</a:t>
            </a:r>
            <a:endParaRPr sz="1700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42424"/>
                </a:solidFill>
                <a:highlight>
                  <a:srgbClr val="FFFFFF"/>
                </a:highlight>
              </a:rPr>
              <a:t>Network Session #1- Dec. 13</a:t>
            </a:r>
            <a:endParaRPr sz="1700" b="1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242424"/>
                </a:solidFill>
                <a:highlight>
                  <a:srgbClr val="FFFFFF"/>
                </a:highlight>
              </a:rPr>
              <a:t>Mapping your Tier 2 Staff and Interventions to Ensure Strong MTSS Systems and Positive Student Outcomes at the Targeted Level</a:t>
            </a:r>
            <a:endParaRPr sz="1700" i="1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42424"/>
                </a:solidFill>
                <a:highlight>
                  <a:srgbClr val="FFFFFF"/>
                </a:highlight>
              </a:rPr>
              <a:t>Network Session #2 - Feb. 23  </a:t>
            </a:r>
            <a:endParaRPr sz="1700" b="1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000000"/>
                </a:solidFill>
                <a:highlight>
                  <a:srgbClr val="FFFFFF"/>
                </a:highlight>
              </a:rPr>
              <a:t>Including Critical Features for Success in Your Tier 2 interventions</a:t>
            </a:r>
            <a:endParaRPr sz="1700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42424"/>
                </a:solidFill>
                <a:highlight>
                  <a:srgbClr val="FFFFFF"/>
                </a:highlight>
              </a:rPr>
              <a:t>Network Session #3 - Apr. 27</a:t>
            </a:r>
            <a:endParaRPr sz="1700" b="1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000000"/>
                </a:solidFill>
                <a:highlight>
                  <a:srgbClr val="FFFFFF"/>
                </a:highlight>
              </a:rPr>
              <a:t>Data Tools to Gauge Student Progress and Performance at the Tier 2 level</a:t>
            </a:r>
            <a:endParaRPr sz="1700"/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1825" y="2100625"/>
            <a:ext cx="591350" cy="47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Tier 3 Networking</a:t>
            </a:r>
            <a:endParaRPr sz="3600" b="1"/>
          </a:p>
        </p:txBody>
      </p:sp>
      <p:sp>
        <p:nvSpPr>
          <p:cNvPr id="265" name="Google Shape;26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42424"/>
                </a:solidFill>
                <a:highlight>
                  <a:schemeClr val="lt1"/>
                </a:highlight>
              </a:rPr>
              <a:t>For: MTSS Coaches, Tier 3 FBA/BIP facilitators and team members, &amp; interested educators and leaders.</a:t>
            </a:r>
            <a:endParaRPr sz="1500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42424"/>
                </a:solidFill>
                <a:highlight>
                  <a:schemeClr val="lt1"/>
                </a:highlight>
              </a:rPr>
              <a:t>Time: 9:00-10:30</a:t>
            </a:r>
            <a:endParaRPr sz="1500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42424"/>
                </a:solidFill>
                <a:highlight>
                  <a:schemeClr val="lt1"/>
                </a:highlight>
              </a:rPr>
              <a:t>Network Session #1- 11/15/2022 </a:t>
            </a:r>
            <a:endParaRPr sz="1500" b="1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rgbClr val="242424"/>
                </a:solidFill>
                <a:highlight>
                  <a:schemeClr val="lt1"/>
                </a:highlight>
              </a:rPr>
              <a:t>Mapping out a Continuum of Function-Based Tier 3 Practices</a:t>
            </a:r>
            <a:endParaRPr sz="1500" i="1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42424"/>
                </a:solidFill>
                <a:highlight>
                  <a:schemeClr val="lt1"/>
                </a:highlight>
              </a:rPr>
              <a:t>Network Session #2 - 1/17/2023</a:t>
            </a:r>
            <a:endParaRPr sz="1500" i="1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242424"/>
                </a:solidFill>
                <a:highlight>
                  <a:schemeClr val="lt1"/>
                </a:highlight>
              </a:rPr>
              <a:t>T3 Data Systems for Student and School-Level Problem Solving</a:t>
            </a:r>
            <a:endParaRPr sz="1500" i="1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42424"/>
                </a:solidFill>
                <a:highlight>
                  <a:schemeClr val="lt1"/>
                </a:highlight>
              </a:rPr>
              <a:t>Network Session #3 - 3/21/2023</a:t>
            </a:r>
            <a:endParaRPr sz="1500" b="1">
              <a:solidFill>
                <a:srgbClr val="242424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242424"/>
                </a:solidFill>
                <a:highlight>
                  <a:schemeClr val="lt1"/>
                </a:highlight>
              </a:rPr>
              <a:t>Supporting Students with Autism Spectrum Disorders through Positive Behavioral Interventions in the General Education Classroom </a:t>
            </a:r>
            <a:endParaRPr/>
          </a:p>
        </p:txBody>
      </p:sp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450" y="1972425"/>
            <a:ext cx="411876" cy="4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700" y="2625113"/>
            <a:ext cx="411876" cy="47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/>
              <a:t>Thank you</a:t>
            </a:r>
            <a:endParaRPr sz="6000" b="1"/>
          </a:p>
        </p:txBody>
      </p:sp>
      <p:sp>
        <p:nvSpPr>
          <p:cNvPr id="273" name="Google Shape;273;p43"/>
          <p:cNvSpPr txBox="1">
            <a:spLocks noGrp="1"/>
          </p:cNvSpPr>
          <p:nvPr>
            <p:ph type="body" idx="1"/>
          </p:nvPr>
        </p:nvSpPr>
        <p:spPr>
          <a:xfrm>
            <a:off x="311700" y="12617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Please let us know what you thought of this MTSS-SEB Networking Session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4" name="Google Shape;2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250" y="1779325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675" y="1940750"/>
            <a:ext cx="2964101" cy="19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References </a:t>
            </a:r>
            <a:endParaRPr sz="3600" b="1"/>
          </a:p>
        </p:txBody>
      </p:sp>
      <p:sp>
        <p:nvSpPr>
          <p:cNvPr id="281" name="Google Shape;28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075" i="1">
                <a:solidFill>
                  <a:schemeClr val="dk1"/>
                </a:solidFill>
              </a:rPr>
              <a:t>Building capacity for family engagement</a:t>
            </a:r>
            <a:r>
              <a:rPr lang="en" sz="1075">
                <a:solidFill>
                  <a:schemeClr val="dk1"/>
                </a:solidFill>
              </a:rPr>
              <a:t>. Harvard Graduate School of Education. (n.d.). Retrieved from https://www.gse.harvard.edu/news/uk/14/11/building-capacity-family-engagement</a:t>
            </a:r>
            <a:endParaRPr sz="1075"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075" i="1">
                <a:solidFill>
                  <a:schemeClr val="dk1"/>
                </a:solidFill>
              </a:rPr>
              <a:t>Center on PBIS: Resource: Aligning and integrating family engagement in positive behavioral interventions and supports (PBIS): Concepts and strategies for families and schools in key contexts</a:t>
            </a:r>
            <a:r>
              <a:rPr lang="en" sz="1075">
                <a:solidFill>
                  <a:schemeClr val="dk1"/>
                </a:solidFill>
              </a:rPr>
              <a:t>. Center on PBIS | Resource: Aligning and Integrating Family Engagement in Positive Behavioral Interventions and Supports (PBIS): Concepts and Strategies for Families and Schools in Key Contexts. (n.d.). Retrieved from https://www.pbis.org/resource/aligning-and-integrating-family-engagement-in-pbis</a:t>
            </a:r>
            <a:endParaRPr sz="1075"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075" i="1">
                <a:solidFill>
                  <a:schemeClr val="dk1"/>
                </a:solidFill>
              </a:rPr>
              <a:t>Center on PBIS: Resource: Enhancing family-school collaboration with diverse families</a:t>
            </a:r>
            <a:r>
              <a:rPr lang="en" sz="1075">
                <a:solidFill>
                  <a:schemeClr val="dk1"/>
                </a:solidFill>
              </a:rPr>
              <a:t>. Center on PBIS | Resource: Enhancing Family-School Collaboration with Diverse Families. (n.d.). Retrieved from https://www.pbis.org/resource/enhancing-family-school-collaboration-with-diverse-families</a:t>
            </a:r>
            <a:endParaRPr sz="1075"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075" i="1">
                <a:solidFill>
                  <a:schemeClr val="dk1"/>
                </a:solidFill>
              </a:rPr>
              <a:t>Center on PBIS: Resource: Family plan for positive behavior at home</a:t>
            </a:r>
            <a:r>
              <a:rPr lang="en" sz="1075">
                <a:solidFill>
                  <a:schemeClr val="dk1"/>
                </a:solidFill>
              </a:rPr>
              <a:t>. Center on PBIS | Resource: Family Plan for Positive Behavior at Home. (n.d.). Retrieved from https://www.pbis.org/resource/family-plan-for-positive-behavior-at-home</a:t>
            </a:r>
            <a:endParaRPr sz="1075"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075" i="1">
                <a:solidFill>
                  <a:schemeClr val="dk1"/>
                </a:solidFill>
              </a:rPr>
              <a:t>Center on PBIS: Resource: Obtaining stakeholder feedback to improve the middle to high school transition</a:t>
            </a:r>
            <a:r>
              <a:rPr lang="en" sz="1075">
                <a:solidFill>
                  <a:schemeClr val="dk1"/>
                </a:solidFill>
              </a:rPr>
              <a:t>. Center on PBIS | Resource: Obtaining Stakeholder Feedback to Improve the Middle to High School Transition. (n.d.). Retrieved from https://www.pbis.org/resource/obtaining-stakeholder-feedback-to-improve-the-middle-to-high-school-transition</a:t>
            </a:r>
            <a:endParaRPr sz="1075"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075" i="1">
                <a:solidFill>
                  <a:schemeClr val="dk1"/>
                </a:solidFill>
              </a:rPr>
              <a:t>Center on PBIS: Video: Family and community engagement (SCTG Webinar)</a:t>
            </a:r>
            <a:r>
              <a:rPr lang="en" sz="1075">
                <a:solidFill>
                  <a:schemeClr val="dk1"/>
                </a:solidFill>
              </a:rPr>
              <a:t>. Center on PBIS | Video: Family and Community Engagement (SCTG Webinar). (n.d.). Retrieved from https://www.pbis.org/video/family-and-community-engagement-sctg-webinar</a:t>
            </a:r>
            <a:endParaRPr sz="1075">
              <a:solidFill>
                <a:schemeClr val="dk1"/>
              </a:solidFill>
            </a:endParaRPr>
          </a:p>
          <a:p>
            <a:pPr marL="9144" lvl="0" indent="-9144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endParaRPr sz="1075">
              <a:solidFill>
                <a:schemeClr val="dk1"/>
              </a:solidFill>
            </a:endParaRPr>
          </a:p>
          <a:p>
            <a:pPr marL="9144" lvl="0" indent="-9144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75" i="1">
              <a:solidFill>
                <a:schemeClr val="dk1"/>
              </a:solidFill>
            </a:endParaRPr>
          </a:p>
          <a:p>
            <a:pPr marL="9144" lvl="0" indent="-9144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endParaRPr sz="35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>
            <a:spLocks noGrp="1"/>
          </p:cNvSpPr>
          <p:nvPr>
            <p:ph type="title"/>
          </p:nvPr>
        </p:nvSpPr>
        <p:spPr>
          <a:xfrm>
            <a:off x="311700" y="273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/>
              <a:t>References </a:t>
            </a:r>
            <a:endParaRPr sz="3600" b="1"/>
          </a:p>
        </p:txBody>
      </p:sp>
      <p:sp>
        <p:nvSpPr>
          <p:cNvPr id="287" name="Google Shape;287;p45"/>
          <p:cNvSpPr txBox="1">
            <a:spLocks noGrp="1"/>
          </p:cNvSpPr>
          <p:nvPr>
            <p:ph type="body" idx="1"/>
          </p:nvPr>
        </p:nvSpPr>
        <p:spPr>
          <a:xfrm>
            <a:off x="311700" y="945700"/>
            <a:ext cx="8520600" cy="27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13816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 i="1">
                <a:solidFill>
                  <a:schemeClr val="dk1"/>
                </a:solidFill>
              </a:rPr>
              <a:t>Center on PBIS: Video: [session H1] PBIS forum 2020: Equitable Family-School Collaboration in PBIS</a:t>
            </a:r>
            <a:r>
              <a:rPr lang="en" sz="875">
                <a:solidFill>
                  <a:schemeClr val="dk1"/>
                </a:solidFill>
              </a:rPr>
              <a:t>. Center on PBIS | Video: [Session H1] PBIS Forum 2020: Equitable Family-School Collaboration in PBIS. (n.d.). Retrieved from https://www.pbis.org/video/session-h1-pbis-forum-2020-equitable-family-school-collaboration-in-pbis</a:t>
            </a:r>
            <a:endParaRPr sz="875">
              <a:solidFill>
                <a:schemeClr val="dk1"/>
              </a:solidFill>
            </a:endParaRPr>
          </a:p>
          <a:p>
            <a:pPr marL="813816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 i="1">
                <a:solidFill>
                  <a:schemeClr val="dk1"/>
                </a:solidFill>
              </a:rPr>
              <a:t>DBest practices and tips for working with families on check-in check-out ...</a:t>
            </a:r>
            <a:r>
              <a:rPr lang="en" sz="875">
                <a:solidFill>
                  <a:schemeClr val="dk1"/>
                </a:solidFill>
              </a:rPr>
              <a:t> Delaware Positive Behavior Supports. (n.d.). Retrieved from https://www.delawarepbs.org/wp-content/uploads/2022/03/Best-Practices-Tips-for-Working-with-Families-on-CICO-2022.pdf</a:t>
            </a:r>
            <a:endParaRPr sz="875">
              <a:solidFill>
                <a:schemeClr val="dk1"/>
              </a:solidFill>
            </a:endParaRPr>
          </a:p>
          <a:p>
            <a:pPr marL="813816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 i="1">
                <a:solidFill>
                  <a:schemeClr val="dk1"/>
                </a:solidFill>
              </a:rPr>
              <a:t>Delaware MTSS / delaware MTSS implementation &amp; resources</a:t>
            </a:r>
            <a:r>
              <a:rPr lang="en" sz="875">
                <a:solidFill>
                  <a:schemeClr val="dk1"/>
                </a:solidFill>
              </a:rPr>
              <a:t>. / Delaware MTSS Implementation &amp; Resources. (n.d.). Retrieved from https://www.doe.k12.de.us/domain/613</a:t>
            </a:r>
            <a:endParaRPr sz="875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 i="1">
                <a:solidFill>
                  <a:schemeClr val="dk1"/>
                </a:solidFill>
              </a:rPr>
              <a:t>Dr. Barbara Boone</a:t>
            </a:r>
            <a:r>
              <a:rPr lang="en" sz="875">
                <a:solidFill>
                  <a:schemeClr val="dk1"/>
                </a:solidFill>
              </a:rPr>
              <a:t>. Ohio's Statewide Family Engagement Center. (2022, September 2). Retrieved from https://ohiofamiliesengage.osu.edu/dr-barbara-boone</a:t>
            </a:r>
            <a:endParaRPr sz="875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 i="1">
                <a:solidFill>
                  <a:schemeClr val="dk1"/>
                </a:solidFill>
              </a:rPr>
              <a:t>Family</a:t>
            </a:r>
            <a:r>
              <a:rPr lang="en" sz="875">
                <a:solidFill>
                  <a:schemeClr val="dk1"/>
                </a:solidFill>
              </a:rPr>
              <a:t>. Center on PBIS. (n.d.). Retrieved from https://www.pbis.org/topics/family</a:t>
            </a:r>
            <a:endParaRPr sz="875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>
                <a:solidFill>
                  <a:schemeClr val="dk1"/>
                </a:solidFill>
              </a:rPr>
              <a:t>Google. (n.d.). Google drive: Sign-in. Retrieved from https://drive.google.com/file/d/1uFGasP_hYRnzeFawGZQG9ykRd_XU6-2W/view?usp=sharing</a:t>
            </a:r>
            <a:endParaRPr sz="875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>
                <a:solidFill>
                  <a:schemeClr val="dk1"/>
                </a:solidFill>
              </a:rPr>
              <a:t>Google. (n.d.). Google drive: Sign-in. Retrieved from https://drive.google.com/file/d/1yaJb8ZvZZfd_a8nTeMA9pztdvPQy30na/view?usp=sharing</a:t>
            </a:r>
            <a:endParaRPr sz="875">
              <a:solidFill>
                <a:schemeClr val="dk1"/>
              </a:solidFill>
            </a:endParaRPr>
          </a:p>
          <a:p>
            <a:pPr marL="813816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>
                <a:solidFill>
                  <a:schemeClr val="dk1"/>
                </a:solidFill>
              </a:rPr>
              <a:t>Google. (n.d.). Google slides: Sign-in. Retrieved from https://docs.google.com/presentation/d/1C_5XrzvcGLlvbwSX2mU1AVckjs6rFgb_jaoYBBctgI8/edit?usp=sharing</a:t>
            </a:r>
            <a:endParaRPr sz="875">
              <a:solidFill>
                <a:schemeClr val="dk1"/>
              </a:solidFill>
            </a:endParaRPr>
          </a:p>
          <a:p>
            <a:pPr marL="813816" lvl="0" indent="-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 i="1">
                <a:solidFill>
                  <a:schemeClr val="dk1"/>
                </a:solidFill>
              </a:rPr>
              <a:t>Multi-tiered approach to family engagement</a:t>
            </a:r>
            <a:r>
              <a:rPr lang="en" sz="875">
                <a:solidFill>
                  <a:schemeClr val="dk1"/>
                </a:solidFill>
              </a:rPr>
              <a:t>. Ohio's Statewide Family Engagement Center. (2022, November 30). Retrieved from https://ohiofamiliesengage.osu.edu/multi-tiered-approach-to-family-engagement</a:t>
            </a:r>
            <a:endParaRPr sz="875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 i="1">
                <a:solidFill>
                  <a:schemeClr val="dk1"/>
                </a:solidFill>
              </a:rPr>
              <a:t>Multi-tiered systems of support for family engagement</a:t>
            </a:r>
            <a:r>
              <a:rPr lang="en" sz="875">
                <a:solidFill>
                  <a:schemeClr val="dk1"/>
                </a:solidFill>
              </a:rPr>
              <a:t>. YouTube. (2021, February 25). Retrieved from https://youtu.be/_3-7Uybb8sg</a:t>
            </a:r>
            <a:endParaRPr sz="875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75">
                <a:solidFill>
                  <a:schemeClr val="dk1"/>
                </a:solidFill>
              </a:rPr>
              <a:t>YouTube. (2021, May 19). </a:t>
            </a:r>
            <a:r>
              <a:rPr lang="en" sz="875" i="1">
                <a:solidFill>
                  <a:schemeClr val="dk1"/>
                </a:solidFill>
              </a:rPr>
              <a:t>De MTSS Overview Video</a:t>
            </a:r>
            <a:r>
              <a:rPr lang="en" sz="875">
                <a:solidFill>
                  <a:schemeClr val="dk1"/>
                </a:solidFill>
              </a:rPr>
              <a:t>. YouTube. Retrieved from https://www.youtube.com/watch?v=D320bOETKVE&amp;t=8s </a:t>
            </a:r>
            <a:endParaRPr sz="1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19"/>
          <p:cNvGraphicFramePr/>
          <p:nvPr/>
        </p:nvGraphicFramePr>
        <p:xfrm>
          <a:off x="393650" y="864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{E41753CF-FE5D-4012-8920-64A78F836617}</a:tableStyleId>
              </a:tblPr>
              <a:tblGrid>
                <a:gridCol w="236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We are...</a:t>
                      </a:r>
                      <a:endParaRPr sz="23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Virtual Meetings</a:t>
                      </a:r>
                      <a:endParaRPr sz="16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2300" b="1">
                          <a:solidFill>
                            <a:srgbClr val="1A1A1A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ENGAGED</a:t>
                      </a:r>
                      <a:endParaRPr sz="2300" b="1">
                        <a:solidFill>
                          <a:srgbClr val="1A1A1A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Unmute yourself or use chat box to ask questions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Participate in chat prompts, polls and breakout rooms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Use video when possible, especially when speaking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2300" b="1">
                          <a:solidFill>
                            <a:srgbClr val="1A1A1A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REFLECTIVE</a:t>
                      </a:r>
                      <a:endParaRPr sz="19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Share questions you have for full group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Note follow up questions for PBS team and/or individuals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Focus on problem solving around areas of concern 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endParaRPr sz="1800" b="1">
                        <a:solidFill>
                          <a:srgbClr val="1A1A1A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2FFE8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" sz="2300" b="1">
                          <a:solidFill>
                            <a:srgbClr val="1A1A1A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SUPPORTIVE</a:t>
                      </a:r>
                      <a:endParaRPr sz="19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Share successes, ideas, useful resources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Listen with openness and understanding; assume good intentions 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266700" lvl="0" indent="-2540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Open Sans"/>
                        <a:buChar char="●"/>
                      </a:pPr>
                      <a:r>
                        <a:rPr lang="en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Attend to your own needs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5" name="Google Shape;95;p19"/>
          <p:cNvSpPr txBox="1"/>
          <p:nvPr/>
        </p:nvSpPr>
        <p:spPr>
          <a:xfrm>
            <a:off x="454000" y="93000"/>
            <a:ext cx="6620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</a:rPr>
              <a:t>Meeting Expectations</a:t>
            </a:r>
            <a:r>
              <a:rPr lang="en" sz="30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3000" b="1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216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MTSS-SEB Coach Networking Purpose &amp; Today’s Agenda</a:t>
            </a:r>
            <a:endParaRPr sz="3000" b="1"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433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Overall Goals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</a:rPr>
              <a:t>...to create space and time for fellow coaches &amp; educators to connect  &amp; collaborate around key topics of particular interest and need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</a:rPr>
              <a:t>...for district MTSS coaches to share best SEB practices, ask questions, gain support from one another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</a:rPr>
              <a:t>...for hearing diverse voices from across the state.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Agenda Topics</a:t>
            </a:r>
            <a:endParaRPr sz="1800">
              <a:solidFill>
                <a:schemeClr val="accent2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" sz="2000">
                <a:solidFill>
                  <a:schemeClr val="accent2"/>
                </a:solidFill>
              </a:rPr>
              <a:t>Whole Child/PBIS</a:t>
            </a:r>
            <a:endParaRPr sz="2000">
              <a:solidFill>
                <a:schemeClr val="accent2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" sz="2000">
                <a:solidFill>
                  <a:schemeClr val="accent2"/>
                </a:solidFill>
              </a:rPr>
              <a:t>Domains of family engagement</a:t>
            </a:r>
            <a:endParaRPr sz="2000">
              <a:solidFill>
                <a:schemeClr val="accent2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" sz="2000">
                <a:solidFill>
                  <a:schemeClr val="accent2"/>
                </a:solidFill>
              </a:rPr>
              <a:t>Multi-tiered approach with families</a:t>
            </a:r>
            <a:endParaRPr sz="2000">
              <a:solidFill>
                <a:schemeClr val="accent2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n" sz="2000">
                <a:solidFill>
                  <a:schemeClr val="accent2"/>
                </a:solidFill>
              </a:rPr>
              <a:t>Elements for partnering with families</a:t>
            </a:r>
            <a:endParaRPr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2766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Regulation 508 - DE-MTSS</a:t>
            </a:r>
            <a:endParaRPr b="1"/>
          </a:p>
        </p:txBody>
      </p:sp>
      <p:sp>
        <p:nvSpPr>
          <p:cNvPr id="108" name="Google Shape;108;p21"/>
          <p:cNvSpPr txBox="1"/>
          <p:nvPr/>
        </p:nvSpPr>
        <p:spPr>
          <a:xfrm>
            <a:off x="257525" y="2081700"/>
            <a:ext cx="270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MTSS Whole Child Infographic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650" y="1118400"/>
            <a:ext cx="3438750" cy="34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/>
        </p:nvSpPr>
        <p:spPr>
          <a:xfrm>
            <a:off x="3235650" y="4742525"/>
            <a:ext cx="412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Copyright ©2020 Delaware Department of Education. All rights reserved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DDOE </a:t>
            </a:r>
            <a:r>
              <a:rPr lang="en" sz="8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https://www.doe.k12.de.us/domain/613</a:t>
            </a:r>
            <a:r>
              <a:rPr lang="en" sz="800">
                <a:solidFill>
                  <a:schemeClr val="dk1"/>
                </a:solidFill>
              </a:rPr>
              <a:t> </a:t>
            </a:r>
            <a:r>
              <a:rPr lang="en" sz="800"/>
              <a:t> :[website ]2022  </a:t>
            </a:r>
            <a:endParaRPr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3750" y="630650"/>
            <a:ext cx="4669450" cy="3769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2"/>
          <p:cNvCxnSpPr/>
          <p:nvPr/>
        </p:nvCxnSpPr>
        <p:spPr>
          <a:xfrm rot="10800000">
            <a:off x="7253100" y="3602875"/>
            <a:ext cx="1671000" cy="5451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" name="Google Shape;117;p22"/>
          <p:cNvSpPr/>
          <p:nvPr/>
        </p:nvSpPr>
        <p:spPr>
          <a:xfrm>
            <a:off x="313225" y="290500"/>
            <a:ext cx="3790800" cy="1078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 Elements </a:t>
            </a:r>
            <a:endParaRPr sz="24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8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PBIS emphasizes five interrelated elements: equity, systems, data, practices, and </a:t>
            </a:r>
            <a:r>
              <a:rPr lang="en" sz="1438" b="1" i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outcomes</a:t>
            </a:r>
            <a:r>
              <a:rPr lang="en" sz="1438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22"/>
          <p:cNvSpPr/>
          <p:nvPr/>
        </p:nvSpPr>
        <p:spPr>
          <a:xfrm>
            <a:off x="313225" y="1540700"/>
            <a:ext cx="3906000" cy="3365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 b="1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Outcomes</a:t>
            </a:r>
            <a:endParaRPr sz="1500" b="1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ultimate goal of implementing PBIS data, systems, and practices is to improve outcomes. 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Families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students, and educators set goals and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work together to achieve them.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PBIS, outcomes might include behavioral, social, emotional, and academic growth; positive school climate; or fewer office discipline referrals.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 you think about the outcomes you want to achieve, ask yourself: What is important to each of our communities?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2"/>
          <p:cNvSpPr txBox="1"/>
          <p:nvPr/>
        </p:nvSpPr>
        <p:spPr>
          <a:xfrm>
            <a:off x="4652400" y="4835700"/>
            <a:ext cx="449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Center on PBIS (2022). Positive Behavioral Interventions &amp; Supports [Website]. www.pbis.org.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105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/>
              <a:t>What Is the Family Role in PBIS?</a:t>
            </a:r>
            <a:endParaRPr sz="3600" b="1"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11700" y="12335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>
                <a:solidFill>
                  <a:srgbClr val="333333"/>
                </a:solidFill>
              </a:rPr>
              <a:t>I</a:t>
            </a:r>
            <a:r>
              <a:rPr lang="en" sz="1850">
                <a:solidFill>
                  <a:schemeClr val="dk1"/>
                </a:solidFill>
              </a:rPr>
              <a:t>ncluding families in PBIS implementation means families and school personnel work together and share in the responsibility of making educational decisions and improving student outcomes.</a:t>
            </a:r>
            <a:endParaRPr sz="18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>
                <a:solidFill>
                  <a:schemeClr val="dk1"/>
                </a:solidFill>
              </a:rPr>
              <a:t>Through effective family engagement, families and schools work together to create the conditions and practices which allow for ongoing collaboration, coordination and partnerships.</a:t>
            </a:r>
            <a:endParaRPr sz="18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26" name="Google Shape;126;p23"/>
          <p:cNvSpPr txBox="1"/>
          <p:nvPr/>
        </p:nvSpPr>
        <p:spPr>
          <a:xfrm>
            <a:off x="3948825" y="4754850"/>
            <a:ext cx="508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Center on PBIS (2022). Positive Behavioral Interventions &amp; Supports [Website]. </a:t>
            </a:r>
            <a:r>
              <a:rPr lang="en" sz="800" u="sng">
                <a:solidFill>
                  <a:schemeClr val="hlink"/>
                </a:solidFill>
                <a:hlinkClick r:id="rId3"/>
              </a:rPr>
              <a:t>www.pbis.org/topics/family</a:t>
            </a:r>
            <a:r>
              <a:rPr lang="en" sz="8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/>
              <a:t>A Thinking Prompt</a:t>
            </a:r>
            <a:endParaRPr sz="3620" b="1"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75" y="1442375"/>
            <a:ext cx="4399925" cy="18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275" y="2571750"/>
            <a:ext cx="4025725" cy="22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Six Domains of Family Engagement</a:t>
            </a:r>
            <a:endParaRPr sz="3600" b="1"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Leadership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Data-Based Goals &amp; Outcomes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Positive Relationships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Char char="●"/>
            </a:pPr>
            <a:r>
              <a:rPr lang="en" sz="2800" b="1">
                <a:solidFill>
                  <a:srgbClr val="1C4587"/>
                </a:solidFill>
              </a:rPr>
              <a:t>Multi-Tiered Approach</a:t>
            </a:r>
            <a:endParaRPr sz="2800" b="1">
              <a:solidFill>
                <a:srgbClr val="1C4587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Empowering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Collaborative Problem Solving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40" name="Google Shape;140;p25"/>
          <p:cNvSpPr txBox="1"/>
          <p:nvPr/>
        </p:nvSpPr>
        <p:spPr>
          <a:xfrm>
            <a:off x="1215725" y="4568875"/>
            <a:ext cx="74475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Minch, D., Vatland, C., Winneker, A., Gaunt, B., Williams, H. (2015). School-level Family and Community Engagement in MTSS Innovation Configuration. Florida’s Positive Behavior Support Project. </a:t>
            </a:r>
            <a:r>
              <a:rPr lang="en" sz="8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http://flpbs.fmhi.usf.edu</a:t>
            </a:r>
            <a:r>
              <a:rPr lang="en" sz="800">
                <a:solidFill>
                  <a:schemeClr val="dk1"/>
                </a:solidFill>
              </a:rPr>
              <a:t>. 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425" y="2426975"/>
            <a:ext cx="3119050" cy="11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1602</Words>
  <Application>Microsoft Office PowerPoint</Application>
  <PresentationFormat>On-screen Show (16:9)</PresentationFormat>
  <Paragraphs>196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PT Sans Narrow</vt:lpstr>
      <vt:lpstr>Noto Sans Symbols</vt:lpstr>
      <vt:lpstr>Times New Roman</vt:lpstr>
      <vt:lpstr>Open Sans</vt:lpstr>
      <vt:lpstr>Roboto</vt:lpstr>
      <vt:lpstr>Calibri</vt:lpstr>
      <vt:lpstr>Merriweather</vt:lpstr>
      <vt:lpstr>Simple Light</vt:lpstr>
      <vt:lpstr>MTSS-SEB Coaches Networking</vt:lpstr>
      <vt:lpstr>PowerPoint Presentation</vt:lpstr>
      <vt:lpstr>PowerPoint Presentation</vt:lpstr>
      <vt:lpstr>MTSS-SEB Coach Networking Purpose &amp; Today’s Agenda</vt:lpstr>
      <vt:lpstr>Regulation 508 - DE-MTSS</vt:lpstr>
      <vt:lpstr>PowerPoint Presentation</vt:lpstr>
      <vt:lpstr>What Is the Family Role in PBIS?</vt:lpstr>
      <vt:lpstr>A Thinking Prompt</vt:lpstr>
      <vt:lpstr>Six Domains of Family Engagement</vt:lpstr>
      <vt:lpstr>Descriptions and Key Practices</vt:lpstr>
      <vt:lpstr>Reflection</vt:lpstr>
      <vt:lpstr>Flashback - Academic Example</vt:lpstr>
      <vt:lpstr>Family Engagement: Districtwide MTSS</vt:lpstr>
      <vt:lpstr>Family Engagement: Districtwide MTSS</vt:lpstr>
      <vt:lpstr>Multi-Tiered Approach </vt:lpstr>
      <vt:lpstr>What are School-wide Expectations &amp; Teaching Matrices?  How do these relate to family engagement? </vt:lpstr>
      <vt:lpstr>Home Matrix</vt:lpstr>
      <vt:lpstr>Foundational Elements of Families in PBIS</vt:lpstr>
      <vt:lpstr>Break out rooms - 10 minutes</vt:lpstr>
      <vt:lpstr>We Have Everything We Need</vt:lpstr>
      <vt:lpstr>Suggestions For Moving Forward</vt:lpstr>
      <vt:lpstr>Sharing the Mindshift </vt:lpstr>
      <vt:lpstr>2023 Whole Child CoP Opportunity</vt:lpstr>
      <vt:lpstr>See you at the Secondary Schools Networking Session!</vt:lpstr>
      <vt:lpstr>Tier 2 Networking Series</vt:lpstr>
      <vt:lpstr>Tier 3 Networking</vt:lpstr>
      <vt:lpstr>Thank you</vt:lpstr>
      <vt:lpstr>References 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MTSS-SEB Coaches Networking</dc:title>
  <dc:creator>Hearn, Sarah</dc:creator>
  <cp:lastModifiedBy>Hearn, Sarah</cp:lastModifiedBy>
  <cp:revision>1</cp:revision>
  <dcterms:modified xsi:type="dcterms:W3CDTF">2023-01-19T14:42:18Z</dcterms:modified>
</cp:coreProperties>
</file>