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5143500" cx="9144000"/>
  <p:notesSz cx="6858000" cy="9144000"/>
  <p:embeddedFontLst>
    <p:embeddedFont>
      <p:font typeface="Roboto"/>
      <p:regular r:id="rId66"/>
      <p:bold r:id="rId67"/>
      <p:italic r:id="rId68"/>
      <p:boldItalic r:id="rId69"/>
    </p:embeddedFont>
    <p:embeddedFont>
      <p:font typeface="Proxima Nova"/>
      <p:regular r:id="rId70"/>
      <p:bold r:id="rId71"/>
      <p:italic r:id="rId72"/>
      <p:boldItalic r:id="rId73"/>
    </p:embeddedFont>
    <p:embeddedFont>
      <p:font typeface="Lato"/>
      <p:regular r:id="rId74"/>
      <p:bold r:id="rId75"/>
      <p:italic r:id="rId76"/>
      <p:boldItalic r:id="rId77"/>
    </p:embeddedFont>
    <p:embeddedFont>
      <p:font typeface="Abel"/>
      <p:regular r:id="rId78"/>
    </p:embeddedFont>
    <p:embeddedFont>
      <p:font typeface="Josefin Sans"/>
      <p:regular r:id="rId79"/>
      <p:bold r:id="rId80"/>
      <p:italic r:id="rId81"/>
      <p:boldItalic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A5EAA9-FD44-4899-95D1-211BC56F9FC6}">
  <a:tblStyle styleId="{D1A5EAA9-FD44-4899-95D1-211BC56F9FC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1E8"/>
          </a:solidFill>
        </a:fill>
      </a:tcStyle>
    </a:wholeTbl>
    <a:band1H>
      <a:tcTxStyle/>
      <a:tcStyle>
        <a:fill>
          <a:solidFill>
            <a:srgbClr val="FFE2CD"/>
          </a:solidFill>
        </a:fill>
      </a:tcStyle>
    </a:band1H>
    <a:band2H>
      <a:tcTxStyle/>
    </a:band2H>
    <a:band1V>
      <a:tcTxStyle/>
      <a:tcStyle>
        <a:fill>
          <a:solidFill>
            <a:srgbClr val="FFE2CD"/>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44DE156-E509-46A9-95F1-C36FDBD43E0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6.xml"/><Relationship Id="rId86" Type="http://schemas.openxmlformats.org/officeDocument/2006/relationships/font" Target="fonts/OpenSans-boldItalic.fntdata"/><Relationship Id="rId41" Type="http://schemas.openxmlformats.org/officeDocument/2006/relationships/slide" Target="slides/slide35.xml"/><Relationship Id="rId85" Type="http://schemas.openxmlformats.org/officeDocument/2006/relationships/font" Target="fonts/OpenSans-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JosefinSans-bold.fntdata"/><Relationship Id="rId82" Type="http://schemas.openxmlformats.org/officeDocument/2006/relationships/font" Target="fonts/JosefinSans-boldItalic.fntdata"/><Relationship Id="rId81" Type="http://schemas.openxmlformats.org/officeDocument/2006/relationships/font" Target="fonts/Josefin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roximaNova-boldItalic.fntdata"/><Relationship Id="rId72" Type="http://schemas.openxmlformats.org/officeDocument/2006/relationships/font" Target="fonts/ProximaNova-italic.fntdata"/><Relationship Id="rId31" Type="http://schemas.openxmlformats.org/officeDocument/2006/relationships/slide" Target="slides/slide25.xml"/><Relationship Id="rId75" Type="http://schemas.openxmlformats.org/officeDocument/2006/relationships/font" Target="fonts/Lato-bold.fntdata"/><Relationship Id="rId30" Type="http://schemas.openxmlformats.org/officeDocument/2006/relationships/slide" Target="slides/slide24.xml"/><Relationship Id="rId74" Type="http://schemas.openxmlformats.org/officeDocument/2006/relationships/font" Target="fonts/Lato-regular.fntdata"/><Relationship Id="rId33" Type="http://schemas.openxmlformats.org/officeDocument/2006/relationships/slide" Target="slides/slide27.xml"/><Relationship Id="rId77" Type="http://schemas.openxmlformats.org/officeDocument/2006/relationships/font" Target="fonts/Lato-boldItalic.fntdata"/><Relationship Id="rId32" Type="http://schemas.openxmlformats.org/officeDocument/2006/relationships/slide" Target="slides/slide26.xml"/><Relationship Id="rId76" Type="http://schemas.openxmlformats.org/officeDocument/2006/relationships/font" Target="fonts/Lato-italic.fntdata"/><Relationship Id="rId35" Type="http://schemas.openxmlformats.org/officeDocument/2006/relationships/slide" Target="slides/slide29.xml"/><Relationship Id="rId79" Type="http://schemas.openxmlformats.org/officeDocument/2006/relationships/font" Target="fonts/JosefinSans-regular.fntdata"/><Relationship Id="rId34" Type="http://schemas.openxmlformats.org/officeDocument/2006/relationships/slide" Target="slides/slide28.xml"/><Relationship Id="rId78" Type="http://schemas.openxmlformats.org/officeDocument/2006/relationships/font" Target="fonts/Abel-regular.fntdata"/><Relationship Id="rId71" Type="http://schemas.openxmlformats.org/officeDocument/2006/relationships/font" Target="fonts/ProximaNova-bold.fntdata"/><Relationship Id="rId70" Type="http://schemas.openxmlformats.org/officeDocument/2006/relationships/font" Target="fonts/ProximaNova-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Roboto-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italic.fntdata"/><Relationship Id="rId23" Type="http://schemas.openxmlformats.org/officeDocument/2006/relationships/slide" Target="slides/slide17.xml"/><Relationship Id="rId67" Type="http://schemas.openxmlformats.org/officeDocument/2006/relationships/font" Target="fonts/Roboto-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3979b09137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3979b09137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e1e996fa5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e1e996fa5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0ff5f21cbb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0ff5f21cb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3979b09137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3979b09137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3979b09137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3979b09137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3979b09137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3979b09137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3979b09137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3979b09137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3979b09137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3979b09137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3979b09137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3979b09137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3979b09137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3979b0913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3979b09137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3979b09137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b475411f1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1b475411f1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1b475411f1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979b0913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3979b0913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3979b0913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3979b0913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3979b09137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3979b09137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3979b09137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3979b09137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3979b09137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3979b09137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3979b09137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3979b09137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3979b09137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3979b09137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3979b09137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3979b09137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3979b09137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3979b09137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3979b09137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3979b09137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e1eadf32b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e1eadf32b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3979b09137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3979b09137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3979b0913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3979b09137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3979b09137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3979b09137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3979b09137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3979b09137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3979b09137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3979b09137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3979b09137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3979b09137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3979b09137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3979b09137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3979b09137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3979b09137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3979b09137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3979b09137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3979b09137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3979b09137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b475411f18_0_146:notes"/>
          <p:cNvSpPr/>
          <p:nvPr>
            <p:ph idx="2" type="sldImg"/>
          </p:nvPr>
        </p:nvSpPr>
        <p:spPr>
          <a:xfrm>
            <a:off x="399119" y="685488"/>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1b475411f18_0_146: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0" lvl="0" marL="0" rtl="0" algn="l">
              <a:spcBef>
                <a:spcPts val="0"/>
              </a:spcBef>
              <a:spcAft>
                <a:spcPts val="0"/>
              </a:spcAft>
              <a:buNone/>
            </a:pPr>
            <a:r>
              <a:t/>
            </a:r>
            <a:endParaRPr/>
          </a:p>
        </p:txBody>
      </p:sp>
      <p:sp>
        <p:nvSpPr>
          <p:cNvPr id="112" name="Google Shape;112;g1b475411f18_0_146:notes"/>
          <p:cNvSpPr txBox="1"/>
          <p:nvPr>
            <p:ph idx="12" type="sldNum"/>
          </p:nvPr>
        </p:nvSpPr>
        <p:spPr>
          <a:xfrm>
            <a:off x="0" y="0"/>
            <a:ext cx="2934900" cy="2950800"/>
          </a:xfrm>
          <a:prstGeom prst="rect">
            <a:avLst/>
          </a:prstGeom>
          <a:noFill/>
          <a:ln>
            <a:noFill/>
          </a:ln>
        </p:spPr>
        <p:txBody>
          <a:bodyPr anchorCtr="0" anchor="t" bIns="44800" lIns="89600" spcFirstLastPara="1" rIns="89600" wrap="square" tIns="448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3979b0913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3979b0913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3979b09137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3979b09137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3979b09137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3979b0913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3979b09137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3979b09137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3979b09137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3979b09137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3979b09137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3979b09137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3979b09137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3979b09137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3979b09137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3979b09137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3979b09137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3979b09137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3979b09137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3979b09137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10e1d50e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210e1d50ef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3979b0913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3979b0913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3979b09137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3979b09137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3979b09137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3979b09137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0f6c86efd1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0f6c86efd1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8686bcddee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8686bcddee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9215037f58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9215037f58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e1eadf32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1e1eadf32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e1eadf32b0_0_5:notes"/>
          <p:cNvSpPr/>
          <p:nvPr>
            <p:ph idx="2" type="sldImg"/>
          </p:nvPr>
        </p:nvSpPr>
        <p:spPr>
          <a:xfrm>
            <a:off x="399119" y="685488"/>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1e1eadf32b0_0_5: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e1eadf32b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e1eadf32b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e1eadf32b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e1eadf32b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e1eadf32b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e1eadf32b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0ff5f21cbb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0ff5f21cbb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0ff5f21cbb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0ff5f21cbb_1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0ff5f21cbb_1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3979b09137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3979b09137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6">
    <p:spTree>
      <p:nvGrpSpPr>
        <p:cNvPr id="56" name="Shape 56"/>
        <p:cNvGrpSpPr/>
        <p:nvPr/>
      </p:nvGrpSpPr>
      <p:grpSpPr>
        <a:xfrm>
          <a:off x="0" y="0"/>
          <a:ext cx="0" cy="0"/>
          <a:chOff x="0" y="0"/>
          <a:chExt cx="0" cy="0"/>
        </a:xfrm>
      </p:grpSpPr>
      <p:sp>
        <p:nvSpPr>
          <p:cNvPr id="57" name="Google Shape;57;p14"/>
          <p:cNvSpPr txBox="1"/>
          <p:nvPr>
            <p:ph type="title"/>
          </p:nvPr>
        </p:nvSpPr>
        <p:spPr>
          <a:xfrm>
            <a:off x="3145775" y="363275"/>
            <a:ext cx="2852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58" name="Google Shape;58;p14"/>
          <p:cNvSpPr txBox="1"/>
          <p:nvPr>
            <p:ph idx="1" type="subTitle"/>
          </p:nvPr>
        </p:nvSpPr>
        <p:spPr>
          <a:xfrm>
            <a:off x="3328941" y="1904475"/>
            <a:ext cx="2486100" cy="357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59" name="Google Shape;59;p14"/>
          <p:cNvSpPr txBox="1"/>
          <p:nvPr>
            <p:ph idx="2" type="subTitle"/>
          </p:nvPr>
        </p:nvSpPr>
        <p:spPr>
          <a:xfrm>
            <a:off x="3610941" y="2223600"/>
            <a:ext cx="1922100" cy="61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0" name="Google Shape;60;p14"/>
          <p:cNvSpPr txBox="1"/>
          <p:nvPr>
            <p:ph idx="3" type="subTitle"/>
          </p:nvPr>
        </p:nvSpPr>
        <p:spPr>
          <a:xfrm>
            <a:off x="659663" y="1904475"/>
            <a:ext cx="2486100" cy="357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61" name="Google Shape;61;p14"/>
          <p:cNvSpPr txBox="1"/>
          <p:nvPr>
            <p:ph idx="4" type="subTitle"/>
          </p:nvPr>
        </p:nvSpPr>
        <p:spPr>
          <a:xfrm>
            <a:off x="941663" y="2223600"/>
            <a:ext cx="1922100" cy="61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 name="Google Shape;62;p14"/>
          <p:cNvSpPr txBox="1"/>
          <p:nvPr>
            <p:ph idx="5" type="subTitle"/>
          </p:nvPr>
        </p:nvSpPr>
        <p:spPr>
          <a:xfrm>
            <a:off x="3328941" y="3814500"/>
            <a:ext cx="2486100" cy="357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63" name="Google Shape;63;p14"/>
          <p:cNvSpPr txBox="1"/>
          <p:nvPr>
            <p:ph idx="6" type="subTitle"/>
          </p:nvPr>
        </p:nvSpPr>
        <p:spPr>
          <a:xfrm>
            <a:off x="3610941" y="4133628"/>
            <a:ext cx="1922100" cy="61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4" name="Google Shape;64;p14"/>
          <p:cNvSpPr txBox="1"/>
          <p:nvPr>
            <p:ph idx="7" type="subTitle"/>
          </p:nvPr>
        </p:nvSpPr>
        <p:spPr>
          <a:xfrm>
            <a:off x="659663" y="3814500"/>
            <a:ext cx="2486100" cy="357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65" name="Google Shape;65;p14"/>
          <p:cNvSpPr txBox="1"/>
          <p:nvPr>
            <p:ph idx="8" type="subTitle"/>
          </p:nvPr>
        </p:nvSpPr>
        <p:spPr>
          <a:xfrm>
            <a:off x="941663" y="4133628"/>
            <a:ext cx="1922100" cy="61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 name="Google Shape;66;p14"/>
          <p:cNvSpPr txBox="1"/>
          <p:nvPr>
            <p:ph idx="9" type="subTitle"/>
          </p:nvPr>
        </p:nvSpPr>
        <p:spPr>
          <a:xfrm>
            <a:off x="5998216" y="1904475"/>
            <a:ext cx="2486100" cy="357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67" name="Google Shape;67;p14"/>
          <p:cNvSpPr txBox="1"/>
          <p:nvPr>
            <p:ph idx="13" type="subTitle"/>
          </p:nvPr>
        </p:nvSpPr>
        <p:spPr>
          <a:xfrm>
            <a:off x="6280216" y="2223600"/>
            <a:ext cx="1922100" cy="61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 name="Google Shape;68;p14"/>
          <p:cNvSpPr txBox="1"/>
          <p:nvPr>
            <p:ph idx="14" type="subTitle"/>
          </p:nvPr>
        </p:nvSpPr>
        <p:spPr>
          <a:xfrm>
            <a:off x="5998216" y="3814500"/>
            <a:ext cx="2486100" cy="357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69" name="Google Shape;69;p14"/>
          <p:cNvSpPr txBox="1"/>
          <p:nvPr>
            <p:ph idx="15" type="subTitle"/>
          </p:nvPr>
        </p:nvSpPr>
        <p:spPr>
          <a:xfrm>
            <a:off x="6280216" y="4133628"/>
            <a:ext cx="1922100" cy="61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0" name="Google Shape;70;p14"/>
          <p:cNvSpPr/>
          <p:nvPr/>
        </p:nvSpPr>
        <p:spPr>
          <a:xfrm>
            <a:off x="5587299" y="-209550"/>
            <a:ext cx="6890071" cy="880003"/>
          </a:xfrm>
          <a:custGeom>
            <a:rect b="b" l="l" r="r" t="t"/>
            <a:pathLst>
              <a:path extrusionOk="0" h="14785" w="79484">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flipH="1" rot="10800000">
            <a:off x="6906325" y="-525151"/>
            <a:ext cx="2379314" cy="972101"/>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rot="-3279262">
            <a:off x="7901589" y="-973008"/>
            <a:ext cx="1404819" cy="2093810"/>
          </a:xfrm>
          <a:custGeom>
            <a:rect b="b" l="l" r="r" t="t"/>
            <a:pathLst>
              <a:path extrusionOk="0" h="44420" w="24039">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rot="10800000">
            <a:off x="6406991" y="113593"/>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rot="10800000">
            <a:off x="8154416" y="349868"/>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rot="10800000">
            <a:off x="7681066" y="739068"/>
            <a:ext cx="98400" cy="98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flipH="1">
            <a:off x="-3333926" y="-210750"/>
            <a:ext cx="6890071" cy="880003"/>
          </a:xfrm>
          <a:custGeom>
            <a:rect b="b" l="l" r="r" t="t"/>
            <a:pathLst>
              <a:path extrusionOk="0" h="14785" w="79484">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rot="10800000">
            <a:off x="-142195" y="-526351"/>
            <a:ext cx="2379314" cy="972101"/>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flipH="1" rot="3279262">
            <a:off x="-162965" y="-974208"/>
            <a:ext cx="1404819" cy="2093810"/>
          </a:xfrm>
          <a:custGeom>
            <a:rect b="b" l="l" r="r" t="t"/>
            <a:pathLst>
              <a:path extrusionOk="0" h="44420" w="24039">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flipH="1" rot="10800000">
            <a:off x="2572953" y="112393"/>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flipH="1" rot="10800000">
            <a:off x="890628" y="348668"/>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flipH="1" rot="10800000">
            <a:off x="201303" y="1052743"/>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flipH="1" rot="10800000">
            <a:off x="1363978" y="737868"/>
            <a:ext cx="98400" cy="98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rot="10800000">
            <a:off x="8843741" y="1053943"/>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jp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storyset.com/people"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dbr.education.uconn.edu/library/publications/"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hyperlink" Target="https://dbr.education.uconn.edu/wp-content/uploads/sites/916/2015/08/DBR-Standard-Form-with-3-Standard-Behaviors.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delawarepbs.org/wp-content/uploads/2021/07/CICO-Daily-Progress-Report-Data-Tracking-EXCEL-All-Students-in-CICO.xlsx" TargetMode="External"/><Relationship Id="rId4" Type="http://schemas.openxmlformats.org/officeDocument/2006/relationships/hyperlink" Target="https://www.delawarepbs.org/wp-content/uploads/2021/07/CICO-tracking-and-graphing-tool-User-Guide.doc" TargetMode="External"/><Relationship Id="rId5"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www.pbis.org/resource/tfi" TargetMode="Externa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8.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21.png"/><Relationship Id="rId8"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8.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7.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5"/>
          <p:cNvSpPr txBox="1"/>
          <p:nvPr/>
        </p:nvSpPr>
        <p:spPr>
          <a:xfrm>
            <a:off x="584775" y="2463825"/>
            <a:ext cx="7893000" cy="2170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200"/>
              </a:spcBef>
              <a:spcAft>
                <a:spcPts val="0"/>
              </a:spcAft>
              <a:buNone/>
            </a:pPr>
            <a:r>
              <a:t/>
            </a:r>
            <a:endParaRPr b="1" sz="4000">
              <a:solidFill>
                <a:schemeClr val="dk1"/>
              </a:solidFill>
              <a:highlight>
                <a:srgbClr val="FFFFFF"/>
              </a:highlight>
              <a:latin typeface="Calibri"/>
              <a:ea typeface="Calibri"/>
              <a:cs typeface="Calibri"/>
              <a:sym typeface="Calibri"/>
            </a:endParaRPr>
          </a:p>
          <a:p>
            <a:pPr indent="0" lvl="0" marL="0" rtl="0" algn="ctr">
              <a:lnSpc>
                <a:spcPct val="100000"/>
              </a:lnSpc>
              <a:spcBef>
                <a:spcPts val="1200"/>
              </a:spcBef>
              <a:spcAft>
                <a:spcPts val="0"/>
              </a:spcAft>
              <a:buNone/>
            </a:pPr>
            <a:r>
              <a:rPr b="1" lang="en" sz="2800">
                <a:solidFill>
                  <a:schemeClr val="dk1"/>
                </a:solidFill>
                <a:highlight>
                  <a:srgbClr val="FFFFFF"/>
                </a:highlight>
                <a:latin typeface="Calibri"/>
                <a:ea typeface="Calibri"/>
                <a:cs typeface="Calibri"/>
                <a:sym typeface="Calibri"/>
              </a:rPr>
              <a:t>to </a:t>
            </a:r>
            <a:r>
              <a:rPr b="1" lang="en" sz="2800">
                <a:solidFill>
                  <a:schemeClr val="dk1"/>
                </a:solidFill>
                <a:highlight>
                  <a:srgbClr val="FFFFFF"/>
                </a:highlight>
                <a:latin typeface="Calibri"/>
                <a:ea typeface="Calibri"/>
                <a:cs typeface="Calibri"/>
                <a:sym typeface="Calibri"/>
              </a:rPr>
              <a:t>MTSS Tier 2 Networking Session #3:</a:t>
            </a:r>
            <a:endParaRPr b="1" sz="2800">
              <a:solidFill>
                <a:schemeClr val="dk1"/>
              </a:solidFill>
              <a:highlight>
                <a:srgbClr val="FFFFFF"/>
              </a:highlight>
              <a:latin typeface="Calibri"/>
              <a:ea typeface="Calibri"/>
              <a:cs typeface="Calibri"/>
              <a:sym typeface="Calibri"/>
            </a:endParaRPr>
          </a:p>
          <a:p>
            <a:pPr indent="0" lvl="0" marL="0" rtl="0" algn="ctr">
              <a:lnSpc>
                <a:spcPct val="100000"/>
              </a:lnSpc>
              <a:spcBef>
                <a:spcPts val="1200"/>
              </a:spcBef>
              <a:spcAft>
                <a:spcPts val="0"/>
              </a:spcAft>
              <a:buNone/>
            </a:pPr>
            <a:r>
              <a:rPr b="1" lang="en" sz="2000">
                <a:solidFill>
                  <a:schemeClr val="dk1"/>
                </a:solidFill>
              </a:rPr>
              <a:t>Data tools to gauge student progress &amp; performance at Tier 2</a:t>
            </a:r>
            <a:endParaRPr b="1" sz="2000">
              <a:solidFill>
                <a:schemeClr val="dk1"/>
              </a:solidFill>
              <a:highlight>
                <a:srgbClr val="FFFFFF"/>
              </a:highlight>
              <a:latin typeface="Calibri"/>
              <a:ea typeface="Calibri"/>
              <a:cs typeface="Calibri"/>
              <a:sym typeface="Calibri"/>
            </a:endParaRPr>
          </a:p>
          <a:p>
            <a:pPr indent="0" lvl="0" marL="0" rtl="0" algn="ctr">
              <a:lnSpc>
                <a:spcPct val="100000"/>
              </a:lnSpc>
              <a:spcBef>
                <a:spcPts val="1200"/>
              </a:spcBef>
              <a:spcAft>
                <a:spcPts val="1200"/>
              </a:spcAft>
              <a:buNone/>
            </a:pPr>
            <a:r>
              <a:rPr lang="en" sz="1100">
                <a:solidFill>
                  <a:srgbClr val="FFFFFF"/>
                </a:solidFill>
              </a:rPr>
              <a:t>Data tools to gauge student progress &amp; performance at Tier 2</a:t>
            </a:r>
            <a:endParaRPr sz="7000">
              <a:solidFill>
                <a:schemeClr val="dk1"/>
              </a:solidFill>
            </a:endParaRPr>
          </a:p>
        </p:txBody>
      </p:sp>
      <p:pic>
        <p:nvPicPr>
          <p:cNvPr id="89" name="Google Shape;89;p15"/>
          <p:cNvPicPr preferRelativeResize="0"/>
          <p:nvPr/>
        </p:nvPicPr>
        <p:blipFill>
          <a:blip r:embed="rId3">
            <a:alphaModFix/>
          </a:blip>
          <a:stretch>
            <a:fillRect/>
          </a:stretch>
        </p:blipFill>
        <p:spPr>
          <a:xfrm>
            <a:off x="152400" y="246250"/>
            <a:ext cx="8839204" cy="1847255"/>
          </a:xfrm>
          <a:prstGeom prst="rect">
            <a:avLst/>
          </a:prstGeom>
          <a:noFill/>
          <a:ln>
            <a:noFill/>
          </a:ln>
        </p:spPr>
      </p:pic>
      <p:sp>
        <p:nvSpPr>
          <p:cNvPr id="90" name="Google Shape;90;p15"/>
          <p:cNvSpPr txBox="1"/>
          <p:nvPr/>
        </p:nvSpPr>
        <p:spPr>
          <a:xfrm>
            <a:off x="5751225" y="4556675"/>
            <a:ext cx="361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April 27, 2023- DE-PBS Project</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For more info: mpell@udel.edu</a:t>
            </a:r>
            <a:endParaRPr>
              <a:latin typeface="Lato"/>
              <a:ea typeface="Lato"/>
              <a:cs typeface="Lato"/>
              <a:sym typeface="Lato"/>
            </a:endParaRPr>
          </a:p>
        </p:txBody>
      </p:sp>
      <p:pic>
        <p:nvPicPr>
          <p:cNvPr id="91" name="Google Shape;91;p15"/>
          <p:cNvPicPr preferRelativeResize="0"/>
          <p:nvPr/>
        </p:nvPicPr>
        <p:blipFill>
          <a:blip r:embed="rId4">
            <a:alphaModFix/>
          </a:blip>
          <a:stretch>
            <a:fillRect/>
          </a:stretch>
        </p:blipFill>
        <p:spPr>
          <a:xfrm>
            <a:off x="2856950" y="49750"/>
            <a:ext cx="3275375" cy="3275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628650" y="522100"/>
            <a:ext cx="3619800" cy="23868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Clr>
                <a:schemeClr val="dk1"/>
              </a:buClr>
              <a:buSzPct val="36000"/>
              <a:buFont typeface="Arial"/>
              <a:buNone/>
            </a:pPr>
            <a:r>
              <a:rPr lang="en" sz="2750"/>
              <a:t>Tier 2</a:t>
            </a:r>
            <a:endParaRPr sz="2750"/>
          </a:p>
          <a:p>
            <a:pPr indent="0" lvl="0" marL="0" rtl="0" algn="l">
              <a:spcBef>
                <a:spcPts val="0"/>
              </a:spcBef>
              <a:spcAft>
                <a:spcPts val="0"/>
              </a:spcAft>
              <a:buClr>
                <a:schemeClr val="dk1"/>
              </a:buClr>
              <a:buSzPct val="86086"/>
              <a:buFont typeface="Arial"/>
              <a:buNone/>
            </a:pPr>
            <a:r>
              <a:t/>
            </a:r>
            <a:endParaRPr sz="1150"/>
          </a:p>
          <a:p>
            <a:pPr indent="0" lvl="0" marL="0" rtl="0" algn="l">
              <a:spcBef>
                <a:spcPts val="0"/>
              </a:spcBef>
              <a:spcAft>
                <a:spcPts val="0"/>
              </a:spcAft>
              <a:buNone/>
            </a:pPr>
            <a:r>
              <a:rPr lang="en" sz="2750"/>
              <a:t>A Big Picture</a:t>
            </a:r>
            <a:endParaRPr sz="2750"/>
          </a:p>
          <a:p>
            <a:pPr indent="0" lvl="0" marL="0" rtl="0" algn="l">
              <a:spcBef>
                <a:spcPts val="0"/>
              </a:spcBef>
              <a:spcAft>
                <a:spcPts val="0"/>
              </a:spcAft>
              <a:buNone/>
            </a:pPr>
            <a:r>
              <a:t/>
            </a:r>
            <a:endParaRPr sz="2750"/>
          </a:p>
          <a:p>
            <a:pPr indent="0" lvl="0" marL="0" rtl="0" algn="l">
              <a:spcBef>
                <a:spcPts val="0"/>
              </a:spcBef>
              <a:spcAft>
                <a:spcPts val="0"/>
              </a:spcAft>
              <a:buClr>
                <a:schemeClr val="dk1"/>
              </a:buClr>
              <a:buSzPct val="36000"/>
              <a:buFont typeface="Arial"/>
              <a:buNone/>
            </a:pPr>
            <a:r>
              <a:rPr lang="en" sz="2750"/>
              <a:t>Where Student-Level Progress Monitoring Is Key </a:t>
            </a:r>
            <a:endParaRPr sz="2750"/>
          </a:p>
        </p:txBody>
      </p:sp>
      <p:pic>
        <p:nvPicPr>
          <p:cNvPr id="164" name="Google Shape;164;p24"/>
          <p:cNvPicPr preferRelativeResize="0"/>
          <p:nvPr/>
        </p:nvPicPr>
        <p:blipFill>
          <a:blip r:embed="rId3">
            <a:alphaModFix/>
          </a:blip>
          <a:stretch>
            <a:fillRect/>
          </a:stretch>
        </p:blipFill>
        <p:spPr>
          <a:xfrm>
            <a:off x="4400850" y="152400"/>
            <a:ext cx="3863102" cy="483869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b="1" lang="en" sz="2000"/>
              <a:t>Initial considerations for data collection</a:t>
            </a:r>
            <a:endParaRPr b="1"/>
          </a:p>
        </p:txBody>
      </p:sp>
      <p:sp>
        <p:nvSpPr>
          <p:cNvPr id="170" name="Google Shape;170;p25"/>
          <p:cNvSpPr txBox="1"/>
          <p:nvPr>
            <p:ph idx="1" type="body"/>
          </p:nvPr>
        </p:nvSpPr>
        <p:spPr>
          <a:xfrm>
            <a:off x="1033275" y="1268050"/>
            <a:ext cx="6740400" cy="1395300"/>
          </a:xfrm>
          <a:prstGeom prst="rect">
            <a:avLst/>
          </a:prstGeom>
        </p:spPr>
        <p:txBody>
          <a:bodyPr anchorCtr="0" anchor="t" bIns="34275" lIns="68575" spcFirstLastPara="1" rIns="68575" wrap="square" tIns="34275">
            <a:noAutofit/>
          </a:bodyPr>
          <a:lstStyle/>
          <a:p>
            <a:pPr indent="-355600" lvl="0" marL="457200" rtl="0" algn="l">
              <a:spcBef>
                <a:spcPts val="800"/>
              </a:spcBef>
              <a:spcAft>
                <a:spcPts val="0"/>
              </a:spcAft>
              <a:buSzPts val="2000"/>
              <a:buChar char="•"/>
            </a:pPr>
            <a:r>
              <a:rPr lang="en" sz="2000"/>
              <a:t>How often will data be collected?</a:t>
            </a:r>
            <a:endParaRPr sz="2000"/>
          </a:p>
          <a:p>
            <a:pPr indent="-355600" lvl="0" marL="457200" rtl="0" algn="l">
              <a:spcBef>
                <a:spcPts val="800"/>
              </a:spcBef>
              <a:spcAft>
                <a:spcPts val="0"/>
              </a:spcAft>
              <a:buSzPts val="2000"/>
              <a:buChar char="•"/>
            </a:pPr>
            <a:r>
              <a:rPr lang="en" sz="2000"/>
              <a:t>Who will be collecting the data?</a:t>
            </a:r>
            <a:endParaRPr sz="2000"/>
          </a:p>
          <a:p>
            <a:pPr indent="-355600" lvl="0" marL="457200" rtl="0" algn="l">
              <a:spcBef>
                <a:spcPts val="800"/>
              </a:spcBef>
              <a:spcAft>
                <a:spcPts val="0"/>
              </a:spcAft>
              <a:buSzPts val="2000"/>
              <a:buChar char="•"/>
            </a:pPr>
            <a:r>
              <a:rPr lang="en" sz="2000"/>
              <a:t>In what contexts will data be collected?</a:t>
            </a:r>
            <a:endParaRPr sz="2000"/>
          </a:p>
          <a:p>
            <a:pPr indent="-355600" lvl="0" marL="457200" rtl="0" algn="l">
              <a:spcBef>
                <a:spcPts val="800"/>
              </a:spcBef>
              <a:spcAft>
                <a:spcPts val="0"/>
              </a:spcAft>
              <a:buSzPts val="2000"/>
              <a:buChar char="•"/>
            </a:pPr>
            <a:r>
              <a:rPr lang="en" sz="2000"/>
              <a:t>At what times will data be collected?</a:t>
            </a:r>
            <a:endParaRPr sz="2000"/>
          </a:p>
          <a:p>
            <a:pPr indent="-355600" lvl="0" marL="457200" rtl="0" algn="l">
              <a:spcBef>
                <a:spcPts val="800"/>
              </a:spcBef>
              <a:spcAft>
                <a:spcPts val="0"/>
              </a:spcAft>
              <a:buSzPts val="2000"/>
              <a:buChar char="•"/>
            </a:pPr>
            <a:r>
              <a:rPr lang="en" sz="2000"/>
              <a:t>When will the data be inputted to allow for evaluation?</a:t>
            </a:r>
            <a:endParaRPr sz="2000"/>
          </a:p>
        </p:txBody>
      </p:sp>
      <p:sp>
        <p:nvSpPr>
          <p:cNvPr id="171" name="Google Shape;171;p25"/>
          <p:cNvSpPr txBox="1"/>
          <p:nvPr/>
        </p:nvSpPr>
        <p:spPr>
          <a:xfrm>
            <a:off x="3562675" y="4570725"/>
            <a:ext cx="5443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Direct Behavior Rating Overview</a:t>
            </a:r>
            <a:r>
              <a:rPr lang="en" sz="1100">
                <a:solidFill>
                  <a:schemeClr val="dk1"/>
                </a:solidFill>
              </a:rPr>
              <a:t> (Maggin, National Center on Intensive Intervention)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75" name="Shape 175"/>
        <p:cNvGrpSpPr/>
        <p:nvPr/>
      </p:nvGrpSpPr>
      <p:grpSpPr>
        <a:xfrm>
          <a:off x="0" y="0"/>
          <a:ext cx="0" cy="0"/>
          <a:chOff x="0" y="0"/>
          <a:chExt cx="0" cy="0"/>
        </a:xfrm>
      </p:grpSpPr>
      <p:pic>
        <p:nvPicPr>
          <p:cNvPr id="176" name="Google Shape;176;p26"/>
          <p:cNvPicPr preferRelativeResize="0"/>
          <p:nvPr/>
        </p:nvPicPr>
        <p:blipFill>
          <a:blip r:embed="rId3">
            <a:alphaModFix/>
          </a:blip>
          <a:stretch>
            <a:fillRect/>
          </a:stretch>
        </p:blipFill>
        <p:spPr>
          <a:xfrm>
            <a:off x="164150" y="119442"/>
            <a:ext cx="1554827" cy="1372125"/>
          </a:xfrm>
          <a:prstGeom prst="rect">
            <a:avLst/>
          </a:prstGeom>
          <a:noFill/>
          <a:ln>
            <a:noFill/>
          </a:ln>
        </p:spPr>
      </p:pic>
      <p:sp>
        <p:nvSpPr>
          <p:cNvPr id="177" name="Google Shape;177;p26"/>
          <p:cNvSpPr txBox="1"/>
          <p:nvPr/>
        </p:nvSpPr>
        <p:spPr>
          <a:xfrm>
            <a:off x="7113675" y="4536125"/>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
        <p:nvSpPr>
          <p:cNvPr id="178" name="Google Shape;178;p26"/>
          <p:cNvSpPr txBox="1"/>
          <p:nvPr>
            <p:ph type="title"/>
          </p:nvPr>
        </p:nvSpPr>
        <p:spPr>
          <a:xfrm>
            <a:off x="1821775" y="845650"/>
            <a:ext cx="6634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Topics of Discussion for Today</a:t>
            </a:r>
            <a:endParaRPr/>
          </a:p>
        </p:txBody>
      </p:sp>
      <p:sp>
        <p:nvSpPr>
          <p:cNvPr id="179" name="Google Shape;179;p26"/>
          <p:cNvSpPr txBox="1"/>
          <p:nvPr/>
        </p:nvSpPr>
        <p:spPr>
          <a:xfrm>
            <a:off x="1112225" y="1839850"/>
            <a:ext cx="7265100" cy="2816700"/>
          </a:xfrm>
          <a:prstGeom prst="rect">
            <a:avLst/>
          </a:prstGeom>
          <a:noFill/>
          <a:ln>
            <a:noFill/>
          </a:ln>
        </p:spPr>
        <p:txBody>
          <a:bodyPr anchorCtr="0" anchor="t" bIns="91425" lIns="91425" spcFirstLastPara="1" rIns="91425" wrap="square" tIns="91425">
            <a:spAutoFit/>
          </a:bodyPr>
          <a:lstStyle/>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Timeframes for progress monitoring</a:t>
            </a:r>
            <a:endParaRPr sz="2200">
              <a:solidFill>
                <a:schemeClr val="dk2"/>
              </a:solidFill>
            </a:endParaRPr>
          </a:p>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IN/ON/OUT</a:t>
            </a:r>
            <a:r>
              <a:rPr lang="en" sz="2200">
                <a:solidFill>
                  <a:schemeClr val="dk2"/>
                </a:solidFill>
              </a:rPr>
              <a:t> criteria for Tier 2 Interventions</a:t>
            </a:r>
            <a:endParaRPr sz="2200">
              <a:solidFill>
                <a:schemeClr val="dk2"/>
              </a:solidFill>
            </a:endParaRPr>
          </a:p>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Tools including </a:t>
            </a:r>
            <a:r>
              <a:rPr lang="en" sz="2200">
                <a:solidFill>
                  <a:schemeClr val="dk2"/>
                </a:solidFill>
              </a:rPr>
              <a:t>Behavior Rating Scales</a:t>
            </a:r>
            <a:endParaRPr sz="2200">
              <a:solidFill>
                <a:schemeClr val="dk2"/>
              </a:solidFill>
            </a:endParaRPr>
          </a:p>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Progress Monitoring Your Tier 2 Interventions Overall</a:t>
            </a:r>
            <a:endParaRPr sz="2200">
              <a:solidFill>
                <a:schemeClr val="dk2"/>
              </a:solidFill>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83" name="Shape 183"/>
        <p:cNvGrpSpPr/>
        <p:nvPr/>
      </p:nvGrpSpPr>
      <p:grpSpPr>
        <a:xfrm>
          <a:off x="0" y="0"/>
          <a:ext cx="0" cy="0"/>
          <a:chOff x="0" y="0"/>
          <a:chExt cx="0" cy="0"/>
        </a:xfrm>
      </p:grpSpPr>
      <p:sp>
        <p:nvSpPr>
          <p:cNvPr id="184" name="Google Shape;184;p27"/>
          <p:cNvSpPr txBox="1"/>
          <p:nvPr/>
        </p:nvSpPr>
        <p:spPr>
          <a:xfrm>
            <a:off x="7113675" y="4536125"/>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
        <p:nvSpPr>
          <p:cNvPr id="185" name="Google Shape;185;p27"/>
          <p:cNvSpPr txBox="1"/>
          <p:nvPr>
            <p:ph type="title"/>
          </p:nvPr>
        </p:nvSpPr>
        <p:spPr>
          <a:xfrm>
            <a:off x="901325" y="84200"/>
            <a:ext cx="7514100" cy="994200"/>
          </a:xfrm>
          <a:prstGeom prst="rect">
            <a:avLst/>
          </a:prstGeom>
          <a:noFill/>
          <a:ln>
            <a:noFill/>
          </a:ln>
        </p:spPr>
        <p:txBody>
          <a:bodyPr anchorCtr="0" anchor="ctr" bIns="34275" lIns="68575" spcFirstLastPara="1" rIns="68575" wrap="square" tIns="34275">
            <a:noAutofit/>
          </a:bodyPr>
          <a:lstStyle/>
          <a:p>
            <a:pPr indent="0" lvl="0" marL="0" rtl="0" algn="l">
              <a:spcBef>
                <a:spcPts val="1000"/>
              </a:spcBef>
              <a:spcAft>
                <a:spcPts val="0"/>
              </a:spcAft>
              <a:buNone/>
            </a:pPr>
            <a:r>
              <a:rPr lang="en" sz="3600"/>
              <a:t>Timeframes for progress monitoring</a:t>
            </a:r>
            <a:endParaRPr sz="3600"/>
          </a:p>
        </p:txBody>
      </p:sp>
      <p:pic>
        <p:nvPicPr>
          <p:cNvPr id="186" name="Google Shape;186;p27"/>
          <p:cNvPicPr preferRelativeResize="0"/>
          <p:nvPr/>
        </p:nvPicPr>
        <p:blipFill>
          <a:blip r:embed="rId3">
            <a:alphaModFix/>
          </a:blip>
          <a:stretch>
            <a:fillRect/>
          </a:stretch>
        </p:blipFill>
        <p:spPr>
          <a:xfrm>
            <a:off x="2562400" y="1037975"/>
            <a:ext cx="3524477" cy="36377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500"/>
              <a:t>Tier 2 Timeframes…The Regulations</a:t>
            </a:r>
            <a:endParaRPr sz="2500"/>
          </a:p>
        </p:txBody>
      </p:sp>
      <p:sp>
        <p:nvSpPr>
          <p:cNvPr id="193" name="Google Shape;193;p28"/>
          <p:cNvSpPr txBox="1"/>
          <p:nvPr>
            <p:ph idx="1" type="body"/>
          </p:nvPr>
        </p:nvSpPr>
        <p:spPr>
          <a:xfrm>
            <a:off x="679525" y="1191000"/>
            <a:ext cx="7249500" cy="3029100"/>
          </a:xfrm>
          <a:prstGeom prst="rect">
            <a:avLst/>
          </a:prstGeom>
          <a:noFill/>
          <a:ln>
            <a:noFill/>
          </a:ln>
        </p:spPr>
        <p:txBody>
          <a:bodyPr anchorCtr="0" anchor="t" bIns="34275" lIns="68575" spcFirstLastPara="1" rIns="68575" wrap="square" tIns="34275">
            <a:noAutofit/>
          </a:bodyPr>
          <a:lstStyle/>
          <a:p>
            <a:pPr indent="0" lvl="0" marL="457200" rtl="0" algn="just">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Open Sans"/>
                <a:ea typeface="Open Sans"/>
                <a:cs typeface="Open Sans"/>
                <a:sym typeface="Open Sans"/>
              </a:rPr>
              <a:t>6.1.2 Tier 2 </a:t>
            </a:r>
            <a:r>
              <a:rPr lang="en">
                <a:solidFill>
                  <a:schemeClr val="dk1"/>
                </a:solidFill>
                <a:highlight>
                  <a:srgbClr val="FFFFFF"/>
                </a:highlight>
                <a:latin typeface="Open Sans"/>
                <a:ea typeface="Open Sans"/>
                <a:cs typeface="Open Sans"/>
                <a:sym typeface="Open Sans"/>
              </a:rPr>
              <a:t>- Interventions shall be designed to be delivered in the student’s primary, scheduled education setting, by the student’s teacher or teachers, but may be delivered in other or additional settings or by other trained staff as appropriate to the specific intervention.</a:t>
            </a:r>
            <a:endParaRPr>
              <a:solidFill>
                <a:schemeClr val="dk1"/>
              </a:solidFill>
              <a:highlight>
                <a:srgbClr val="FFFFFF"/>
              </a:highlight>
              <a:latin typeface="Open Sans"/>
              <a:ea typeface="Open Sans"/>
              <a:cs typeface="Open Sans"/>
              <a:sym typeface="Open Sans"/>
            </a:endParaRPr>
          </a:p>
          <a:p>
            <a:pPr indent="0" lvl="0" marL="762000" rtl="0" algn="just">
              <a:lnSpc>
                <a:spcPct val="115000"/>
              </a:lnSpc>
              <a:spcBef>
                <a:spcPts val="800"/>
              </a:spcBef>
              <a:spcAft>
                <a:spcPts val="0"/>
              </a:spcAft>
              <a:buClr>
                <a:schemeClr val="dk1"/>
              </a:buClr>
              <a:buSzPts val="1100"/>
              <a:buFont typeface="Arial"/>
              <a:buNone/>
            </a:pPr>
            <a:r>
              <a:rPr b="1" lang="en">
                <a:solidFill>
                  <a:schemeClr val="dk1"/>
                </a:solidFill>
                <a:highlight>
                  <a:srgbClr val="FFFFFF"/>
                </a:highlight>
                <a:latin typeface="Open Sans"/>
                <a:ea typeface="Open Sans"/>
                <a:cs typeface="Open Sans"/>
                <a:sym typeface="Open Sans"/>
              </a:rPr>
              <a:t>6.1.2.1 </a:t>
            </a:r>
            <a:r>
              <a:rPr lang="en">
                <a:solidFill>
                  <a:schemeClr val="dk1"/>
                </a:solidFill>
                <a:highlight>
                  <a:srgbClr val="FFFFFF"/>
                </a:highlight>
                <a:latin typeface="Open Sans"/>
                <a:ea typeface="Open Sans"/>
                <a:cs typeface="Open Sans"/>
                <a:sym typeface="Open Sans"/>
              </a:rPr>
              <a:t>After no more than </a:t>
            </a:r>
            <a:r>
              <a:rPr lang="en">
                <a:solidFill>
                  <a:schemeClr val="dk1"/>
                </a:solidFill>
                <a:highlight>
                  <a:srgbClr val="FFF2CC"/>
                </a:highlight>
                <a:latin typeface="Open Sans"/>
                <a:ea typeface="Open Sans"/>
                <a:cs typeface="Open Sans"/>
                <a:sym typeface="Open Sans"/>
              </a:rPr>
              <a:t>six to eight school weeks </a:t>
            </a:r>
            <a:r>
              <a:rPr lang="en">
                <a:solidFill>
                  <a:schemeClr val="dk1"/>
                </a:solidFill>
                <a:highlight>
                  <a:srgbClr val="FFFFFF"/>
                </a:highlight>
                <a:latin typeface="Open Sans"/>
                <a:ea typeface="Open Sans"/>
                <a:cs typeface="Open Sans"/>
                <a:sym typeface="Open Sans"/>
              </a:rPr>
              <a:t>of Tier 2 intervention...the problem-solving team shall conduct a review of the plan …to determine whether additional assessments…are required, and whether changes to Tier 2 academic or non-academic methods are required; or the student should be provided Tier 3 intervention.</a:t>
            </a:r>
            <a:endParaRPr>
              <a:solidFill>
                <a:schemeClr val="dk1"/>
              </a:solidFill>
              <a:highlight>
                <a:srgbClr val="FFFFFF"/>
              </a:highlight>
              <a:latin typeface="Open Sans"/>
              <a:ea typeface="Open Sans"/>
              <a:cs typeface="Open Sans"/>
              <a:sym typeface="Open Sans"/>
            </a:endParaRPr>
          </a:p>
          <a:p>
            <a:pPr indent="0" lvl="0" marL="0" rtl="0" algn="l">
              <a:lnSpc>
                <a:spcPct val="150000"/>
              </a:lnSpc>
              <a:spcBef>
                <a:spcPts val="800"/>
              </a:spcBef>
              <a:spcAft>
                <a:spcPts val="0"/>
              </a:spcAft>
              <a:buClr>
                <a:srgbClr val="000000"/>
              </a:buClr>
              <a:buFont typeface="Arial"/>
              <a:buNone/>
            </a:pPr>
            <a:r>
              <a:t/>
            </a:r>
            <a:endParaRPr b="1" sz="1700">
              <a:solidFill>
                <a:srgbClr val="000000"/>
              </a:solidFill>
            </a:endParaRPr>
          </a:p>
          <a:p>
            <a:pPr indent="0" lvl="0" marL="0" rtl="0" algn="l">
              <a:spcBef>
                <a:spcPts val="800"/>
              </a:spcBef>
              <a:spcAft>
                <a:spcPts val="0"/>
              </a:spcAft>
              <a:buNone/>
            </a:pPr>
            <a:r>
              <a:t/>
            </a:r>
            <a:endParaRPr/>
          </a:p>
          <a:p>
            <a:pPr indent="0" lvl="0" marL="177800" rtl="0" algn="l">
              <a:spcBef>
                <a:spcPts val="800"/>
              </a:spcBef>
              <a:spcAft>
                <a:spcPts val="0"/>
              </a:spcAft>
              <a:buNone/>
            </a:pPr>
            <a:r>
              <a:t/>
            </a:r>
            <a:endParaRPr/>
          </a:p>
        </p:txBody>
      </p:sp>
      <p:pic>
        <p:nvPicPr>
          <p:cNvPr id="194" name="Google Shape;194;p28"/>
          <p:cNvPicPr preferRelativeResize="0"/>
          <p:nvPr/>
        </p:nvPicPr>
        <p:blipFill>
          <a:blip r:embed="rId3">
            <a:alphaModFix/>
          </a:blip>
          <a:stretch>
            <a:fillRect/>
          </a:stretch>
        </p:blipFill>
        <p:spPr>
          <a:xfrm>
            <a:off x="7608950" y="325225"/>
            <a:ext cx="1090875" cy="1082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9"/>
          <p:cNvPicPr preferRelativeResize="0"/>
          <p:nvPr/>
        </p:nvPicPr>
        <p:blipFill>
          <a:blip r:embed="rId3">
            <a:alphaModFix/>
          </a:blip>
          <a:stretch>
            <a:fillRect/>
          </a:stretch>
        </p:blipFill>
        <p:spPr>
          <a:xfrm>
            <a:off x="1224675" y="256825"/>
            <a:ext cx="6180200" cy="4136749"/>
          </a:xfrm>
          <a:prstGeom prst="rect">
            <a:avLst/>
          </a:prstGeom>
          <a:noFill/>
          <a:ln cap="flat" cmpd="sng" w="28575">
            <a:solidFill>
              <a:schemeClr val="dk2"/>
            </a:solidFill>
            <a:prstDash val="solid"/>
            <a:round/>
            <a:headEnd len="sm" w="sm" type="none"/>
            <a:tailEnd len="sm" w="sm" type="none"/>
          </a:ln>
        </p:spPr>
      </p:pic>
      <p:sp>
        <p:nvSpPr>
          <p:cNvPr id="200" name="Google Shape;200;p29"/>
          <p:cNvSpPr txBox="1"/>
          <p:nvPr/>
        </p:nvSpPr>
        <p:spPr>
          <a:xfrm>
            <a:off x="4849800" y="4444500"/>
            <a:ext cx="4294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Tier 2 progress monitoring- Using Data For Decision Making.pdf</a:t>
            </a:r>
            <a:endParaRPr sz="1100"/>
          </a:p>
          <a:p>
            <a:pPr indent="0" lvl="0" marL="0" rtl="0" algn="l">
              <a:spcBef>
                <a:spcPts val="0"/>
              </a:spcBef>
              <a:spcAft>
                <a:spcPts val="0"/>
              </a:spcAft>
              <a:buClr>
                <a:schemeClr val="dk1"/>
              </a:buClr>
              <a:buSzPts val="1100"/>
              <a:buFont typeface="Arial"/>
              <a:buNone/>
            </a:pPr>
            <a:r>
              <a:rPr lang="en" sz="1100"/>
              <a:t>DR. ALLISON BRUHN, UNIVERSITY OF IOWA</a:t>
            </a:r>
            <a:endParaRPr sz="1100"/>
          </a:p>
          <a:p>
            <a:pPr indent="0" lvl="0" marL="0" rtl="0" algn="l">
              <a:spcBef>
                <a:spcPts val="0"/>
              </a:spcBef>
              <a:spcAft>
                <a:spcPts val="0"/>
              </a:spcAft>
              <a:buNone/>
            </a:pPr>
            <a:r>
              <a:rPr lang="en" sz="1100"/>
              <a:t>DR. SARA MCDANIEL, UNIVERSITY OF ALABAMA</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05" name="Shape 205"/>
        <p:cNvGrpSpPr/>
        <p:nvPr/>
      </p:nvGrpSpPr>
      <p:grpSpPr>
        <a:xfrm>
          <a:off x="0" y="0"/>
          <a:ext cx="0" cy="0"/>
          <a:chOff x="0" y="0"/>
          <a:chExt cx="0" cy="0"/>
        </a:xfrm>
      </p:grpSpPr>
      <p:sp>
        <p:nvSpPr>
          <p:cNvPr id="206" name="Google Shape;206;p30"/>
          <p:cNvSpPr txBox="1"/>
          <p:nvPr>
            <p:ph type="title"/>
          </p:nvPr>
        </p:nvSpPr>
        <p:spPr>
          <a:xfrm>
            <a:off x="628650" y="19679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sz="2500"/>
              <a:t>Tier 2 Timeframes…Within Your Interventions </a:t>
            </a:r>
            <a:endParaRPr b="1" sz="2500"/>
          </a:p>
        </p:txBody>
      </p:sp>
      <p:sp>
        <p:nvSpPr>
          <p:cNvPr id="207" name="Google Shape;207;p30"/>
          <p:cNvSpPr txBox="1"/>
          <p:nvPr>
            <p:ph idx="1" type="body"/>
          </p:nvPr>
        </p:nvSpPr>
        <p:spPr>
          <a:xfrm>
            <a:off x="2130575" y="1191000"/>
            <a:ext cx="6550800" cy="3029100"/>
          </a:xfrm>
          <a:prstGeom prst="rect">
            <a:avLst/>
          </a:prstGeom>
          <a:noFill/>
          <a:ln>
            <a:noFill/>
          </a:ln>
        </p:spPr>
        <p:txBody>
          <a:bodyPr anchorCtr="0" anchor="t" bIns="34275" lIns="68575" spcFirstLastPara="1" rIns="68575" wrap="square" tIns="34275">
            <a:noAutofit/>
          </a:bodyPr>
          <a:lstStyle/>
          <a:p>
            <a:pPr indent="0" lvl="0" marL="304800" rtl="0" algn="just">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What are the time frames that you currently have in place for Tier 2 interventions and how are folks keeping tr</a:t>
            </a:r>
            <a:r>
              <a:rPr lang="en">
                <a:solidFill>
                  <a:schemeClr val="dk1"/>
                </a:solidFill>
                <a:latin typeface="Open Sans"/>
                <a:ea typeface="Open Sans"/>
                <a:cs typeface="Open Sans"/>
                <a:sym typeface="Open Sans"/>
              </a:rPr>
              <a:t>ack of them? </a:t>
            </a:r>
            <a:endParaRPr sz="900">
              <a:solidFill>
                <a:schemeClr val="dk1"/>
              </a:solidFill>
              <a:latin typeface="Open Sans"/>
              <a:ea typeface="Open Sans"/>
              <a:cs typeface="Open Sans"/>
              <a:sym typeface="Open Sans"/>
            </a:endParaRPr>
          </a:p>
          <a:p>
            <a:pPr indent="-317500" lvl="0" marL="457200" rtl="0" algn="l">
              <a:spcBef>
                <a:spcPts val="800"/>
              </a:spcBef>
              <a:spcAft>
                <a:spcPts val="0"/>
              </a:spcAft>
              <a:buSzPts val="1400"/>
              <a:buFont typeface="Open Sans"/>
              <a:buChar char="•"/>
            </a:pPr>
            <a:r>
              <a:rPr lang="en">
                <a:solidFill>
                  <a:schemeClr val="dk1"/>
                </a:solidFill>
                <a:latin typeface="Open Sans"/>
                <a:ea typeface="Open Sans"/>
                <a:cs typeface="Open Sans"/>
                <a:sym typeface="Open Sans"/>
              </a:rPr>
              <a:t>What are your prescribed lengths of the interventions?</a:t>
            </a:r>
            <a:br>
              <a:rPr lang="en">
                <a:solidFill>
                  <a:schemeClr val="dk1"/>
                </a:solidFill>
                <a:latin typeface="Open Sans"/>
                <a:ea typeface="Open Sans"/>
                <a:cs typeface="Open Sans"/>
                <a:sym typeface="Open Sans"/>
              </a:rPr>
            </a:br>
            <a:endParaRPr>
              <a:solidFill>
                <a:schemeClr val="dk1"/>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solidFill>
                  <a:schemeClr val="dk1"/>
                </a:solidFill>
                <a:latin typeface="Open Sans"/>
                <a:ea typeface="Open Sans"/>
                <a:cs typeface="Open Sans"/>
                <a:sym typeface="Open Sans"/>
              </a:rPr>
              <a:t>What, if any, weekly and/or mid-point check-ins do you have? Are there other check-in schedules being used?</a:t>
            </a:r>
            <a:br>
              <a:rPr lang="en">
                <a:solidFill>
                  <a:schemeClr val="dk1"/>
                </a:solidFill>
                <a:latin typeface="Open Sans"/>
                <a:ea typeface="Open Sans"/>
                <a:cs typeface="Open Sans"/>
                <a:sym typeface="Open Sans"/>
              </a:rPr>
            </a:br>
            <a:endParaRPr>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SzPts val="1400"/>
              <a:buChar char="•"/>
            </a:pPr>
            <a:r>
              <a:rPr lang="en">
                <a:solidFill>
                  <a:schemeClr val="dk1"/>
                </a:solidFill>
                <a:latin typeface="Open Sans"/>
                <a:ea typeface="Open Sans"/>
                <a:cs typeface="Open Sans"/>
                <a:sym typeface="Open Sans"/>
              </a:rPr>
              <a:t>How do these check-ins correspond to existing problem- solving meeting schedules</a:t>
            </a:r>
            <a:r>
              <a:rPr lang="en">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a:p>
            <a:pPr indent="0" lvl="0" marL="0" rtl="0" algn="just">
              <a:lnSpc>
                <a:spcPct val="115000"/>
              </a:lnSpc>
              <a:spcBef>
                <a:spcPts val="800"/>
              </a:spcBef>
              <a:spcAft>
                <a:spcPts val="0"/>
              </a:spcAft>
              <a:buNone/>
            </a:pPr>
            <a:r>
              <a:t/>
            </a:r>
            <a:endParaRPr sz="1500">
              <a:solidFill>
                <a:srgbClr val="333333"/>
              </a:solidFill>
              <a:highlight>
                <a:srgbClr val="FFFFFF"/>
              </a:highlight>
              <a:latin typeface="Open Sans"/>
              <a:ea typeface="Open Sans"/>
              <a:cs typeface="Open Sans"/>
              <a:sym typeface="Open Sans"/>
            </a:endParaRPr>
          </a:p>
          <a:p>
            <a:pPr indent="0" lvl="0" marL="0" rtl="0" algn="l">
              <a:lnSpc>
                <a:spcPct val="150000"/>
              </a:lnSpc>
              <a:spcBef>
                <a:spcPts val="800"/>
              </a:spcBef>
              <a:spcAft>
                <a:spcPts val="0"/>
              </a:spcAft>
              <a:buClr>
                <a:srgbClr val="000000"/>
              </a:buClr>
              <a:buFont typeface="Arial"/>
              <a:buNone/>
            </a:pPr>
            <a:r>
              <a:t/>
            </a:r>
            <a:endParaRPr b="1" sz="2000">
              <a:solidFill>
                <a:srgbClr val="000000"/>
              </a:solidFill>
            </a:endParaRPr>
          </a:p>
          <a:p>
            <a:pPr indent="0" lvl="0" marL="0" rtl="0" algn="l">
              <a:spcBef>
                <a:spcPts val="800"/>
              </a:spcBef>
              <a:spcAft>
                <a:spcPts val="0"/>
              </a:spcAft>
              <a:buNone/>
            </a:pPr>
            <a:r>
              <a:t/>
            </a:r>
            <a:endParaRPr sz="2100"/>
          </a:p>
          <a:p>
            <a:pPr indent="0" lvl="0" marL="177800" rtl="0" algn="l">
              <a:spcBef>
                <a:spcPts val="800"/>
              </a:spcBef>
              <a:spcAft>
                <a:spcPts val="0"/>
              </a:spcAft>
              <a:buNone/>
            </a:pPr>
            <a:r>
              <a:t/>
            </a:r>
            <a:endParaRPr sz="2100"/>
          </a:p>
        </p:txBody>
      </p:sp>
      <p:pic>
        <p:nvPicPr>
          <p:cNvPr id="208" name="Google Shape;208;p30"/>
          <p:cNvPicPr preferRelativeResize="0"/>
          <p:nvPr/>
        </p:nvPicPr>
        <p:blipFill>
          <a:blip r:embed="rId3">
            <a:alphaModFix/>
          </a:blip>
          <a:stretch>
            <a:fillRect/>
          </a:stretch>
        </p:blipFill>
        <p:spPr>
          <a:xfrm>
            <a:off x="176475" y="1739426"/>
            <a:ext cx="1996326" cy="20653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12" name="Shape 212"/>
        <p:cNvGrpSpPr/>
        <p:nvPr/>
      </p:nvGrpSpPr>
      <p:grpSpPr>
        <a:xfrm>
          <a:off x="0" y="0"/>
          <a:ext cx="0" cy="0"/>
          <a:chOff x="0" y="0"/>
          <a:chExt cx="0" cy="0"/>
        </a:xfrm>
      </p:grpSpPr>
      <p:sp>
        <p:nvSpPr>
          <p:cNvPr id="213" name="Google Shape;213;p31"/>
          <p:cNvSpPr txBox="1"/>
          <p:nvPr/>
        </p:nvSpPr>
        <p:spPr>
          <a:xfrm>
            <a:off x="7113675" y="4536125"/>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
        <p:nvSpPr>
          <p:cNvPr id="214" name="Google Shape;214;p31"/>
          <p:cNvSpPr txBox="1"/>
          <p:nvPr>
            <p:ph type="title"/>
          </p:nvPr>
        </p:nvSpPr>
        <p:spPr>
          <a:xfrm>
            <a:off x="2357025" y="84200"/>
            <a:ext cx="6058500" cy="994200"/>
          </a:xfrm>
          <a:prstGeom prst="rect">
            <a:avLst/>
          </a:prstGeom>
          <a:noFill/>
          <a:ln>
            <a:noFill/>
          </a:ln>
        </p:spPr>
        <p:txBody>
          <a:bodyPr anchorCtr="0" anchor="ctr" bIns="34275" lIns="68575" spcFirstLastPara="1" rIns="68575" wrap="square" tIns="34275">
            <a:noAutofit/>
          </a:bodyPr>
          <a:lstStyle/>
          <a:p>
            <a:pPr indent="0" lvl="0" marL="0" rtl="0" algn="l">
              <a:spcBef>
                <a:spcPts val="1000"/>
              </a:spcBef>
              <a:spcAft>
                <a:spcPts val="0"/>
              </a:spcAft>
              <a:buNone/>
            </a:pPr>
            <a:r>
              <a:rPr lang="en" sz="3600"/>
              <a:t>IN/ON/OUT Criteria</a:t>
            </a:r>
            <a:endParaRPr sz="3600"/>
          </a:p>
        </p:txBody>
      </p:sp>
      <p:pic>
        <p:nvPicPr>
          <p:cNvPr id="215" name="Google Shape;215;p31"/>
          <p:cNvPicPr preferRelativeResize="0"/>
          <p:nvPr/>
        </p:nvPicPr>
        <p:blipFill>
          <a:blip r:embed="rId3">
            <a:alphaModFix/>
          </a:blip>
          <a:stretch>
            <a:fillRect/>
          </a:stretch>
        </p:blipFill>
        <p:spPr>
          <a:xfrm>
            <a:off x="2222725" y="1004350"/>
            <a:ext cx="4158116" cy="3760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597350" y="256025"/>
            <a:ext cx="7473900" cy="5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44196"/>
              <a:buFont typeface="Arial"/>
              <a:buNone/>
            </a:pPr>
            <a:r>
              <a:rPr b="1" lang="en" sz="2488">
                <a:latin typeface="Abel"/>
                <a:ea typeface="Abel"/>
                <a:cs typeface="Abel"/>
                <a:sym typeface="Abel"/>
              </a:rPr>
              <a:t>Tier 2 INTERVENTIONS Asset Mapping </a:t>
            </a:r>
            <a:r>
              <a:rPr b="1" lang="en" sz="2488">
                <a:solidFill>
                  <a:srgbClr val="0070C0"/>
                </a:solidFill>
                <a:latin typeface="Abel"/>
                <a:ea typeface="Abel"/>
                <a:cs typeface="Abel"/>
                <a:sym typeface="Abel"/>
              </a:rPr>
              <a:t>(from Sessions #1 &amp; 2) </a:t>
            </a:r>
            <a:endParaRPr sz="3688">
              <a:solidFill>
                <a:srgbClr val="0070C0"/>
              </a:solidFill>
            </a:endParaRPr>
          </a:p>
        </p:txBody>
      </p:sp>
      <p:graphicFrame>
        <p:nvGraphicFramePr>
          <p:cNvPr id="221" name="Google Shape;221;p32"/>
          <p:cNvGraphicFramePr/>
          <p:nvPr/>
        </p:nvGraphicFramePr>
        <p:xfrm>
          <a:off x="178850" y="865795"/>
          <a:ext cx="3000000" cy="3000000"/>
        </p:xfrm>
        <a:graphic>
          <a:graphicData uri="http://schemas.openxmlformats.org/drawingml/2006/table">
            <a:tbl>
              <a:tblPr>
                <a:noFill/>
                <a:tableStyleId>{D44DE156-E509-46A9-95F1-C36FDBD43E01}</a:tableStyleId>
              </a:tblPr>
              <a:tblGrid>
                <a:gridCol w="1714175"/>
                <a:gridCol w="3358700"/>
                <a:gridCol w="1859100"/>
                <a:gridCol w="1843575"/>
              </a:tblGrid>
              <a:tr h="1051525">
                <a:tc>
                  <a:txBody>
                    <a:bodyPr/>
                    <a:lstStyle/>
                    <a:p>
                      <a:pPr indent="0" lvl="0" marL="0" rtl="0" algn="ctr">
                        <a:spcBef>
                          <a:spcPts val="0"/>
                        </a:spcBef>
                        <a:spcAft>
                          <a:spcPts val="0"/>
                        </a:spcAft>
                        <a:buClr>
                          <a:schemeClr val="dk1"/>
                        </a:buClr>
                        <a:buSzPts val="1100"/>
                        <a:buFont typeface="Arial"/>
                        <a:buNone/>
                      </a:pPr>
                      <a:r>
                        <a:rPr b="1" lang="en" sz="1900">
                          <a:solidFill>
                            <a:schemeClr val="dk1"/>
                          </a:solidFill>
                          <a:latin typeface="Abel"/>
                          <a:ea typeface="Abel"/>
                          <a:cs typeface="Abel"/>
                          <a:sym typeface="Abel"/>
                        </a:rPr>
                        <a:t>Current Tier 2 Interventions</a:t>
                      </a:r>
                      <a:endParaRPr sz="1900">
                        <a:latin typeface="Abel"/>
                        <a:ea typeface="Abel"/>
                        <a:cs typeface="Abel"/>
                        <a:sym typeface="Abel"/>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Skills Taught (Addressing </a:t>
                      </a:r>
                      <a:r>
                        <a:rPr b="1" lang="en" sz="1900">
                          <a:solidFill>
                            <a:schemeClr val="dk1"/>
                          </a:solidFill>
                          <a:latin typeface="Abel"/>
                          <a:ea typeface="Abel"/>
                          <a:cs typeface="Abel"/>
                          <a:sym typeface="Abel"/>
                        </a:rPr>
                        <a:t>Externalizing, Internalizing, a/o General Needs), Skills Being </a:t>
                      </a:r>
                      <a:r>
                        <a:rPr b="1" lang="en" sz="1900">
                          <a:latin typeface="Abel"/>
                          <a:ea typeface="Abel"/>
                          <a:cs typeface="Abel"/>
                          <a:sym typeface="Abel"/>
                        </a:rPr>
                        <a:t>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Coordinator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When/ Where</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457175">
                <a:tc>
                  <a:txBody>
                    <a:bodyPr/>
                    <a:lstStyle/>
                    <a:p>
                      <a:pPr indent="0" lvl="0" marL="114300" rtl="0" algn="l">
                        <a:spcBef>
                          <a:spcPts val="0"/>
                        </a:spcBef>
                        <a:spcAft>
                          <a:spcPts val="0"/>
                        </a:spcAft>
                        <a:buNone/>
                      </a:pPr>
                      <a:r>
                        <a:rPr b="1" i="1" lang="en" sz="1800">
                          <a:solidFill>
                            <a:srgbClr val="0070C0"/>
                          </a:solidFill>
                          <a:latin typeface="Abel"/>
                          <a:ea typeface="Abel"/>
                          <a:cs typeface="Abel"/>
                          <a:sym typeface="Abel"/>
                        </a:rPr>
                        <a:t>INTERVENTION </a:t>
                      </a:r>
                      <a:endParaRPr b="1" i="1" sz="1800">
                        <a:solidFill>
                          <a:srgbClr val="0070C0"/>
                        </a:solidFill>
                        <a:latin typeface="Abel"/>
                        <a:ea typeface="Abel"/>
                        <a:cs typeface="Abel"/>
                        <a:sym typeface="Abel"/>
                      </a:endParaRPr>
                    </a:p>
                    <a:p>
                      <a:pPr indent="0" lvl="0" marL="114300" rtl="0" algn="l">
                        <a:spcBef>
                          <a:spcPts val="0"/>
                        </a:spcBef>
                        <a:spcAft>
                          <a:spcPts val="0"/>
                        </a:spcAft>
                        <a:buNone/>
                      </a:pPr>
                      <a:r>
                        <a:rPr b="1" i="1" lang="en" sz="1800">
                          <a:solidFill>
                            <a:srgbClr val="0070C0"/>
                          </a:solidFill>
                          <a:latin typeface="Abel"/>
                          <a:ea typeface="Abel"/>
                          <a:cs typeface="Abel"/>
                          <a:sym typeface="Abel"/>
                        </a:rPr>
                        <a:t>NAME HERE</a:t>
                      </a:r>
                      <a:endParaRPr b="1" i="1" sz="18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0070C0"/>
                          </a:solidFill>
                          <a:latin typeface="Abel"/>
                          <a:ea typeface="Abel"/>
                          <a:cs typeface="Abel"/>
                          <a:sym typeface="Abel"/>
                        </a:rPr>
                        <a:t>DESCRIPTION FILLED IN HERE</a:t>
                      </a:r>
                      <a:endParaRPr i="1" sz="18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700">
                          <a:solidFill>
                            <a:srgbClr val="0070C0"/>
                          </a:solidFill>
                          <a:latin typeface="Abel"/>
                          <a:ea typeface="Abel"/>
                          <a:cs typeface="Abel"/>
                          <a:sym typeface="Abel"/>
                        </a:rPr>
                        <a:t>NAME HERE</a:t>
                      </a:r>
                      <a:endParaRPr i="1"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700">
                          <a:solidFill>
                            <a:srgbClr val="0070C0"/>
                          </a:solidFill>
                          <a:latin typeface="Abel"/>
                          <a:ea typeface="Abel"/>
                          <a:cs typeface="Abel"/>
                          <a:sym typeface="Abel"/>
                        </a:rPr>
                        <a:t>SCHEDULE HERE</a:t>
                      </a:r>
                      <a:endParaRPr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3147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IN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sz="1800">
                          <a:latin typeface="Abel"/>
                          <a:ea typeface="Abel"/>
                          <a:cs typeface="Abel"/>
                          <a:sym typeface="Abel"/>
                        </a:rPr>
                        <a:t>[identify related screening data, consider ABC data, consider staff/student/family referral information]</a:t>
                      </a:r>
                      <a:endParaRPr sz="18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3147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sz="1800">
                          <a:latin typeface="Abel"/>
                          <a:ea typeface="Abel"/>
                          <a:cs typeface="Abel"/>
                          <a:sym typeface="Abel"/>
                        </a:rPr>
                        <a:t>[identify what it looks like if the student is “on progress” with the skills being taught, reinforced]</a:t>
                      </a:r>
                      <a:endParaRPr sz="18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50050">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OUT</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sz="1800">
                          <a:latin typeface="Abel"/>
                          <a:ea typeface="Abel"/>
                          <a:cs typeface="Abel"/>
                          <a:sym typeface="Abel"/>
                        </a:rPr>
                        <a:t>[identify when a student graduates from this intervention, also identify when the student should be referred for review for a different intervention] </a:t>
                      </a:r>
                      <a:endParaRPr sz="18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aphicFrame>
        <p:nvGraphicFramePr>
          <p:cNvPr id="226" name="Google Shape;226;p33"/>
          <p:cNvGraphicFramePr/>
          <p:nvPr/>
        </p:nvGraphicFramePr>
        <p:xfrm>
          <a:off x="368450" y="585883"/>
          <a:ext cx="3000000" cy="3000000"/>
        </p:xfrm>
        <a:graphic>
          <a:graphicData uri="http://schemas.openxmlformats.org/drawingml/2006/table">
            <a:tbl>
              <a:tblPr>
                <a:noFill/>
                <a:tableStyleId>{D44DE156-E509-46A9-95F1-C36FDBD43E01}</a:tableStyleId>
              </a:tblPr>
              <a:tblGrid>
                <a:gridCol w="1668600"/>
                <a:gridCol w="3269425"/>
                <a:gridCol w="1809675"/>
                <a:gridCol w="1794575"/>
              </a:tblGrid>
              <a:tr h="1051525">
                <a:tc>
                  <a:txBody>
                    <a:bodyPr/>
                    <a:lstStyle/>
                    <a:p>
                      <a:pPr indent="0" lvl="0" marL="0" rtl="0" algn="ctr">
                        <a:spcBef>
                          <a:spcPts val="0"/>
                        </a:spcBef>
                        <a:spcAft>
                          <a:spcPts val="0"/>
                        </a:spcAft>
                        <a:buClr>
                          <a:schemeClr val="dk1"/>
                        </a:buClr>
                        <a:buSzPts val="1100"/>
                        <a:buFont typeface="Arial"/>
                        <a:buNone/>
                      </a:pPr>
                      <a:r>
                        <a:rPr b="1" lang="en" sz="1900">
                          <a:solidFill>
                            <a:schemeClr val="dk1"/>
                          </a:solidFill>
                          <a:latin typeface="Abel"/>
                          <a:ea typeface="Abel"/>
                          <a:cs typeface="Abel"/>
                          <a:sym typeface="Abel"/>
                        </a:rPr>
                        <a:t>Current Tier 2 Interventions</a:t>
                      </a:r>
                      <a:endParaRPr sz="1900">
                        <a:latin typeface="Abel"/>
                        <a:ea typeface="Abel"/>
                        <a:cs typeface="Abel"/>
                        <a:sym typeface="Abel"/>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Skills Taught (Addressing </a:t>
                      </a:r>
                      <a:r>
                        <a:rPr b="1" lang="en" sz="1900">
                          <a:solidFill>
                            <a:schemeClr val="dk1"/>
                          </a:solidFill>
                          <a:latin typeface="Abel"/>
                          <a:ea typeface="Abel"/>
                          <a:cs typeface="Abel"/>
                          <a:sym typeface="Abel"/>
                        </a:rPr>
                        <a:t>Externalizing, Internalizing, a/o General Needs), Skills Being </a:t>
                      </a:r>
                      <a:r>
                        <a:rPr b="1" lang="en" sz="1900">
                          <a:latin typeface="Abel"/>
                          <a:ea typeface="Abel"/>
                          <a:cs typeface="Abel"/>
                          <a:sym typeface="Abel"/>
                        </a:rPr>
                        <a:t>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Coordinator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When/ Where</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92450">
                <a:tc>
                  <a:txBody>
                    <a:bodyPr/>
                    <a:lstStyle/>
                    <a:p>
                      <a:pPr indent="0" lvl="0" marL="114300" rtl="0" algn="l">
                        <a:spcBef>
                          <a:spcPts val="0"/>
                        </a:spcBef>
                        <a:spcAft>
                          <a:spcPts val="0"/>
                        </a:spcAft>
                        <a:buNone/>
                      </a:pPr>
                      <a:r>
                        <a:rPr b="1" i="1" lang="en" sz="2000">
                          <a:solidFill>
                            <a:srgbClr val="0070C0"/>
                          </a:solidFill>
                          <a:latin typeface="Abel"/>
                          <a:ea typeface="Abel"/>
                          <a:cs typeface="Abel"/>
                          <a:sym typeface="Abel"/>
                        </a:rPr>
                        <a:t>Check In - Check Out</a:t>
                      </a:r>
                      <a:endParaRPr b="1" i="1" sz="20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0070C0"/>
                          </a:solidFill>
                          <a:latin typeface="Abel"/>
                          <a:ea typeface="Abel"/>
                          <a:cs typeface="Abel"/>
                          <a:sym typeface="Abel"/>
                        </a:rPr>
                        <a:t>Description Filled in Here</a:t>
                      </a:r>
                      <a:endParaRPr i="1" sz="18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700">
                          <a:solidFill>
                            <a:srgbClr val="0070C0"/>
                          </a:solidFill>
                          <a:latin typeface="Abel"/>
                          <a:ea typeface="Abel"/>
                          <a:cs typeface="Abel"/>
                          <a:sym typeface="Abel"/>
                        </a:rPr>
                        <a:t>Name Here</a:t>
                      </a:r>
                      <a:endParaRPr i="1"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700">
                          <a:solidFill>
                            <a:srgbClr val="0070C0"/>
                          </a:solidFill>
                          <a:latin typeface="Abel"/>
                          <a:ea typeface="Abel"/>
                          <a:cs typeface="Abel"/>
                          <a:sym typeface="Abel"/>
                        </a:rPr>
                        <a:t>Schedule Here</a:t>
                      </a:r>
                      <a:endParaRPr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4622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IN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Frequent low-level behavior problems (e.g. attendance,  across settings. Teacher/parent recommendation(s)  during grade-level meeting AND/OR more than 3 ODRs in a one-month period. Student seeks attention.</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3147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Student receives 70% or higher on signed Daily Progress Report (DPR) during the week.</a:t>
                      </a:r>
                      <a:r>
                        <a:rPr lang="en"/>
                        <a:t> </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50050">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OUT</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Student </a:t>
                      </a:r>
                      <a:r>
                        <a:rPr lang="en"/>
                        <a:t>receives</a:t>
                      </a:r>
                      <a:r>
                        <a:rPr lang="en"/>
                        <a:t> 70% of higher on signed DPR for 5 days  in a row and  has no new ODRs. Classroom teacher/school counselor  provides recommendation to graduate.</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6"/>
          <p:cNvSpPr txBox="1"/>
          <p:nvPr>
            <p:ph idx="1" type="body"/>
          </p:nvPr>
        </p:nvSpPr>
        <p:spPr>
          <a:xfrm>
            <a:off x="1035050" y="1334975"/>
            <a:ext cx="7150500" cy="2278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1800"/>
              <a:buNone/>
            </a:pPr>
            <a:r>
              <a:rPr lang="en" sz="1800"/>
              <a:t>The DE-PBS Project serves as a technical assistance center for the Delaware DOE to actualize the vision to create safe and caring learning environments  that promote the social-emotional and academic development of all children.  </a:t>
            </a:r>
            <a:endParaRPr/>
          </a:p>
          <a:p>
            <a:pPr indent="0" lvl="0" marL="0" rtl="0" algn="ctr">
              <a:lnSpc>
                <a:spcPct val="90000"/>
              </a:lnSpc>
              <a:spcBef>
                <a:spcPts val="800"/>
              </a:spcBef>
              <a:spcAft>
                <a:spcPts val="0"/>
              </a:spcAft>
              <a:buClr>
                <a:schemeClr val="dk1"/>
              </a:buClr>
              <a:buSzPts val="1800"/>
              <a:buNone/>
            </a:pPr>
            <a:r>
              <a:rPr lang="en" sz="1800"/>
              <a:t>The statewide initiative is designed to build the knowledge and skills of Delaware educators in the concepts and evidence-based practices of Positive Behavior Support (PBS) as a Multi-tiered System of Support (MTSS).</a:t>
            </a:r>
            <a:endParaRPr/>
          </a:p>
        </p:txBody>
      </p:sp>
      <p:pic>
        <p:nvPicPr>
          <p:cNvPr id="98" name="Google Shape;98;p16"/>
          <p:cNvPicPr preferRelativeResize="0"/>
          <p:nvPr/>
        </p:nvPicPr>
        <p:blipFill rotWithShape="1">
          <a:blip r:embed="rId3">
            <a:alphaModFix/>
          </a:blip>
          <a:srcRect b="50706" l="83870" r="1490" t="11601"/>
          <a:stretch/>
        </p:blipFill>
        <p:spPr>
          <a:xfrm>
            <a:off x="3714751" y="205979"/>
            <a:ext cx="1460744" cy="1057781"/>
          </a:xfrm>
          <a:prstGeom prst="rect">
            <a:avLst/>
          </a:prstGeom>
          <a:noFill/>
          <a:ln cap="sq" cmpd="sng" w="19050">
            <a:solidFill>
              <a:srgbClr val="0070C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descr="CDS-UD_logo_rgb.jpg.jpg" id="99" name="Google Shape;99;p16"/>
          <p:cNvPicPr preferRelativeResize="0"/>
          <p:nvPr/>
        </p:nvPicPr>
        <p:blipFill rotWithShape="1">
          <a:blip r:embed="rId4">
            <a:alphaModFix/>
          </a:blip>
          <a:srcRect b="0" l="0" r="0" t="0"/>
          <a:stretch/>
        </p:blipFill>
        <p:spPr>
          <a:xfrm>
            <a:off x="4572000" y="4085802"/>
            <a:ext cx="2514600" cy="685800"/>
          </a:xfrm>
          <a:prstGeom prst="rect">
            <a:avLst/>
          </a:prstGeom>
          <a:noFill/>
          <a:ln>
            <a:noFill/>
          </a:ln>
        </p:spPr>
      </p:pic>
      <p:pic>
        <p:nvPicPr>
          <p:cNvPr id="100" name="Google Shape;100;p16"/>
          <p:cNvPicPr preferRelativeResize="0"/>
          <p:nvPr/>
        </p:nvPicPr>
        <p:blipFill>
          <a:blip r:embed="rId5">
            <a:alphaModFix/>
          </a:blip>
          <a:stretch>
            <a:fillRect/>
          </a:stretch>
        </p:blipFill>
        <p:spPr>
          <a:xfrm>
            <a:off x="2271222" y="3819022"/>
            <a:ext cx="1402600" cy="1219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graphicFrame>
        <p:nvGraphicFramePr>
          <p:cNvPr id="231" name="Google Shape;231;p34"/>
          <p:cNvGraphicFramePr/>
          <p:nvPr/>
        </p:nvGraphicFramePr>
        <p:xfrm>
          <a:off x="368450" y="585883"/>
          <a:ext cx="3000000" cy="3000000"/>
        </p:xfrm>
        <a:graphic>
          <a:graphicData uri="http://schemas.openxmlformats.org/drawingml/2006/table">
            <a:tbl>
              <a:tblPr>
                <a:noFill/>
                <a:tableStyleId>{D44DE156-E509-46A9-95F1-C36FDBD43E01}</a:tableStyleId>
              </a:tblPr>
              <a:tblGrid>
                <a:gridCol w="1668600"/>
                <a:gridCol w="3269425"/>
                <a:gridCol w="1809675"/>
                <a:gridCol w="1794575"/>
              </a:tblGrid>
              <a:tr h="1051525">
                <a:tc>
                  <a:txBody>
                    <a:bodyPr/>
                    <a:lstStyle/>
                    <a:p>
                      <a:pPr indent="0" lvl="0" marL="0" rtl="0" algn="ctr">
                        <a:spcBef>
                          <a:spcPts val="0"/>
                        </a:spcBef>
                        <a:spcAft>
                          <a:spcPts val="0"/>
                        </a:spcAft>
                        <a:buClr>
                          <a:schemeClr val="dk1"/>
                        </a:buClr>
                        <a:buSzPts val="1100"/>
                        <a:buFont typeface="Arial"/>
                        <a:buNone/>
                      </a:pPr>
                      <a:r>
                        <a:rPr b="1" lang="en" sz="1900">
                          <a:solidFill>
                            <a:schemeClr val="dk1"/>
                          </a:solidFill>
                          <a:latin typeface="Abel"/>
                          <a:ea typeface="Abel"/>
                          <a:cs typeface="Abel"/>
                          <a:sym typeface="Abel"/>
                        </a:rPr>
                        <a:t>Current Tier 2 Interventions</a:t>
                      </a:r>
                      <a:endParaRPr sz="1900">
                        <a:latin typeface="Abel"/>
                        <a:ea typeface="Abel"/>
                        <a:cs typeface="Abel"/>
                        <a:sym typeface="Abel"/>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Skills Taught (Addressing </a:t>
                      </a:r>
                      <a:r>
                        <a:rPr b="1" lang="en" sz="1900">
                          <a:solidFill>
                            <a:schemeClr val="dk1"/>
                          </a:solidFill>
                          <a:latin typeface="Abel"/>
                          <a:ea typeface="Abel"/>
                          <a:cs typeface="Abel"/>
                          <a:sym typeface="Abel"/>
                        </a:rPr>
                        <a:t>Externalizing, Internalizing, a/o General Needs), Skills Being </a:t>
                      </a:r>
                      <a:r>
                        <a:rPr b="1" lang="en" sz="1900">
                          <a:latin typeface="Abel"/>
                          <a:ea typeface="Abel"/>
                          <a:cs typeface="Abel"/>
                          <a:sym typeface="Abel"/>
                        </a:rPr>
                        <a:t>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Coordinator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When/ Where</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92450">
                <a:tc>
                  <a:txBody>
                    <a:bodyPr/>
                    <a:lstStyle/>
                    <a:p>
                      <a:pPr indent="0" lvl="0" marL="114300" rtl="0" algn="l">
                        <a:spcBef>
                          <a:spcPts val="0"/>
                        </a:spcBef>
                        <a:spcAft>
                          <a:spcPts val="0"/>
                        </a:spcAft>
                        <a:buNone/>
                      </a:pPr>
                      <a:r>
                        <a:rPr b="1" i="1" lang="en" sz="2000">
                          <a:solidFill>
                            <a:srgbClr val="0070C0"/>
                          </a:solidFill>
                          <a:latin typeface="Abel"/>
                          <a:ea typeface="Abel"/>
                          <a:cs typeface="Abel"/>
                          <a:sym typeface="Abel"/>
                        </a:rPr>
                        <a:t>Self-Esteem Group</a:t>
                      </a:r>
                      <a:endParaRPr b="1" i="1" sz="20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0070C0"/>
                          </a:solidFill>
                          <a:latin typeface="Abel"/>
                          <a:ea typeface="Abel"/>
                          <a:cs typeface="Abel"/>
                          <a:sym typeface="Abel"/>
                        </a:rPr>
                        <a:t>Description Filled in Here</a:t>
                      </a:r>
                      <a:endParaRPr i="1" sz="18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700">
                          <a:solidFill>
                            <a:srgbClr val="0070C0"/>
                          </a:solidFill>
                          <a:latin typeface="Abel"/>
                          <a:ea typeface="Abel"/>
                          <a:cs typeface="Abel"/>
                          <a:sym typeface="Abel"/>
                        </a:rPr>
                        <a:t>Name Here</a:t>
                      </a:r>
                      <a:endParaRPr i="1"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700">
                          <a:solidFill>
                            <a:srgbClr val="0070C0"/>
                          </a:solidFill>
                          <a:latin typeface="Abel"/>
                          <a:ea typeface="Abel"/>
                          <a:cs typeface="Abel"/>
                          <a:sym typeface="Abel"/>
                        </a:rPr>
                        <a:t>Schedule Here</a:t>
                      </a:r>
                      <a:endParaRPr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4622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IN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Teacher recommendation, score of 15 or less on the Rosenberg Self- Esteem Scale</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3147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teacher reporting more participation in class/their abilities, student creating secure relationships, accepting praise, more self praise/less self deprecation </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50050">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OUT</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score of 18 or higher on the Rosenberg Self-Esteem Scale, </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aphicFrame>
        <p:nvGraphicFramePr>
          <p:cNvPr id="236" name="Google Shape;236;p35"/>
          <p:cNvGraphicFramePr/>
          <p:nvPr/>
        </p:nvGraphicFramePr>
        <p:xfrm>
          <a:off x="368450" y="585883"/>
          <a:ext cx="3000000" cy="3000000"/>
        </p:xfrm>
        <a:graphic>
          <a:graphicData uri="http://schemas.openxmlformats.org/drawingml/2006/table">
            <a:tbl>
              <a:tblPr>
                <a:noFill/>
                <a:tableStyleId>{D44DE156-E509-46A9-95F1-C36FDBD43E01}</a:tableStyleId>
              </a:tblPr>
              <a:tblGrid>
                <a:gridCol w="1668600"/>
                <a:gridCol w="3269425"/>
                <a:gridCol w="1809675"/>
                <a:gridCol w="1794575"/>
              </a:tblGrid>
              <a:tr h="1051525">
                <a:tc>
                  <a:txBody>
                    <a:bodyPr/>
                    <a:lstStyle/>
                    <a:p>
                      <a:pPr indent="0" lvl="0" marL="0" rtl="0" algn="ctr">
                        <a:spcBef>
                          <a:spcPts val="0"/>
                        </a:spcBef>
                        <a:spcAft>
                          <a:spcPts val="0"/>
                        </a:spcAft>
                        <a:buClr>
                          <a:schemeClr val="dk1"/>
                        </a:buClr>
                        <a:buSzPts val="1100"/>
                        <a:buFont typeface="Arial"/>
                        <a:buNone/>
                      </a:pPr>
                      <a:r>
                        <a:rPr b="1" lang="en" sz="1900">
                          <a:solidFill>
                            <a:schemeClr val="dk1"/>
                          </a:solidFill>
                          <a:latin typeface="Abel"/>
                          <a:ea typeface="Abel"/>
                          <a:cs typeface="Abel"/>
                          <a:sym typeface="Abel"/>
                        </a:rPr>
                        <a:t>Current Tier 2 Interventions</a:t>
                      </a:r>
                      <a:endParaRPr sz="1900">
                        <a:latin typeface="Abel"/>
                        <a:ea typeface="Abel"/>
                        <a:cs typeface="Abel"/>
                        <a:sym typeface="Abel"/>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Skills Taught (Addressing </a:t>
                      </a:r>
                      <a:r>
                        <a:rPr b="1" lang="en" sz="1900">
                          <a:solidFill>
                            <a:schemeClr val="dk1"/>
                          </a:solidFill>
                          <a:latin typeface="Abel"/>
                          <a:ea typeface="Abel"/>
                          <a:cs typeface="Abel"/>
                          <a:sym typeface="Abel"/>
                        </a:rPr>
                        <a:t>Externalizing, Internalizing, a/o General Needs), Skills Being </a:t>
                      </a:r>
                      <a:r>
                        <a:rPr b="1" lang="en" sz="1900">
                          <a:latin typeface="Abel"/>
                          <a:ea typeface="Abel"/>
                          <a:cs typeface="Abel"/>
                          <a:sym typeface="Abel"/>
                        </a:rPr>
                        <a:t>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Coordinator</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900">
                          <a:latin typeface="Abel"/>
                          <a:ea typeface="Abel"/>
                          <a:cs typeface="Abel"/>
                          <a:sym typeface="Abel"/>
                        </a:rPr>
                        <a:t>When/ Where</a:t>
                      </a:r>
                      <a:endParaRPr b="1" sz="1900">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92450">
                <a:tc>
                  <a:txBody>
                    <a:bodyPr/>
                    <a:lstStyle/>
                    <a:p>
                      <a:pPr indent="0" lvl="0" marL="114300" rtl="0" algn="l">
                        <a:spcBef>
                          <a:spcPts val="0"/>
                        </a:spcBef>
                        <a:spcAft>
                          <a:spcPts val="0"/>
                        </a:spcAft>
                        <a:buNone/>
                      </a:pPr>
                      <a:r>
                        <a:rPr b="1" i="1" lang="en" sz="2500">
                          <a:solidFill>
                            <a:srgbClr val="0070C0"/>
                          </a:solidFill>
                          <a:latin typeface="Abel"/>
                          <a:ea typeface="Abel"/>
                          <a:cs typeface="Abel"/>
                          <a:sym typeface="Abel"/>
                        </a:rPr>
                        <a:t>Mentoring</a:t>
                      </a:r>
                      <a:endParaRPr b="1" i="1" sz="25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0070C0"/>
                          </a:solidFill>
                          <a:latin typeface="Abel"/>
                          <a:ea typeface="Abel"/>
                          <a:cs typeface="Abel"/>
                          <a:sym typeface="Abel"/>
                        </a:rPr>
                        <a:t>[Description Filled in Here]</a:t>
                      </a:r>
                      <a:endParaRPr i="1" sz="18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700">
                          <a:solidFill>
                            <a:srgbClr val="0070C0"/>
                          </a:solidFill>
                          <a:latin typeface="Abel"/>
                          <a:ea typeface="Abel"/>
                          <a:cs typeface="Abel"/>
                          <a:sym typeface="Abel"/>
                        </a:rPr>
                        <a:t>[Name Here]</a:t>
                      </a:r>
                      <a:endParaRPr i="1"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sz="1700">
                          <a:solidFill>
                            <a:srgbClr val="0070C0"/>
                          </a:solidFill>
                          <a:latin typeface="Abel"/>
                          <a:ea typeface="Abel"/>
                          <a:cs typeface="Abel"/>
                          <a:sym typeface="Abel"/>
                        </a:rPr>
                        <a:t>[Schedule Here]</a:t>
                      </a:r>
                      <a:endParaRPr i="1" sz="1700">
                        <a:solidFill>
                          <a:srgbClr val="0070C0"/>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4622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IN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referred by staff as needing support with managing behavior and relationship building</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31475">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ON</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demonstrating positive behaviors as noted in classroom/teacher observations, point card, daily progress, etc. </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r h="750050">
                <a:tc>
                  <a:txBody>
                    <a:bodyPr/>
                    <a:lstStyle/>
                    <a:p>
                      <a:pPr indent="0" lvl="0" marL="476250" rtl="0" algn="ctr">
                        <a:spcBef>
                          <a:spcPts val="0"/>
                        </a:spcBef>
                        <a:spcAft>
                          <a:spcPts val="0"/>
                        </a:spcAft>
                        <a:buNone/>
                      </a:pPr>
                      <a:r>
                        <a:rPr b="1" i="1" lang="en" sz="1600">
                          <a:solidFill>
                            <a:schemeClr val="dk1"/>
                          </a:solidFill>
                          <a:latin typeface="Abel"/>
                          <a:ea typeface="Abel"/>
                          <a:cs typeface="Abel"/>
                          <a:sym typeface="Abel"/>
                        </a:rPr>
                        <a:t>OUT</a:t>
                      </a:r>
                      <a:endParaRPr b="1" i="1" sz="1600">
                        <a:solidFill>
                          <a:schemeClr val="dk1"/>
                        </a:solidFill>
                        <a:latin typeface="Abel"/>
                        <a:ea typeface="Abel"/>
                        <a:cs typeface="Abel"/>
                        <a:sym typeface="Abe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3">
                  <a:txBody>
                    <a:bodyPr/>
                    <a:lstStyle/>
                    <a:p>
                      <a:pPr indent="0" lvl="0" marL="0" rtl="0" algn="l">
                        <a:spcBef>
                          <a:spcPts val="0"/>
                        </a:spcBef>
                        <a:spcAft>
                          <a:spcPts val="0"/>
                        </a:spcAft>
                        <a:buNone/>
                      </a:pPr>
                      <a:r>
                        <a:rPr lang="en"/>
                        <a:t>decreased behavior referrals, and adequate progress as determined by staff</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c hMerge="1"/>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40" name="Shape 240"/>
        <p:cNvGrpSpPr/>
        <p:nvPr/>
      </p:nvGrpSpPr>
      <p:grpSpPr>
        <a:xfrm>
          <a:off x="0" y="0"/>
          <a:ext cx="0" cy="0"/>
          <a:chOff x="0" y="0"/>
          <a:chExt cx="0" cy="0"/>
        </a:xfrm>
      </p:grpSpPr>
      <p:sp>
        <p:nvSpPr>
          <p:cNvPr id="241" name="Google Shape;241;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1000"/>
              </a:spcBef>
              <a:spcAft>
                <a:spcPts val="0"/>
              </a:spcAft>
              <a:buClr>
                <a:schemeClr val="dk1"/>
              </a:buClr>
              <a:buSzPct val="30555"/>
              <a:buFont typeface="Arial"/>
              <a:buNone/>
            </a:pPr>
            <a:r>
              <a:rPr lang="en" sz="3600"/>
              <a:t>IN/ON/OUT Criteria</a:t>
            </a:r>
            <a:endParaRPr/>
          </a:p>
        </p:txBody>
      </p:sp>
      <p:sp>
        <p:nvSpPr>
          <p:cNvPr id="242" name="Google Shape;242;p36"/>
          <p:cNvSpPr txBox="1"/>
          <p:nvPr>
            <p:ph idx="1" type="body"/>
          </p:nvPr>
        </p:nvSpPr>
        <p:spPr>
          <a:xfrm>
            <a:off x="4245700" y="1152475"/>
            <a:ext cx="4586700" cy="3416400"/>
          </a:xfrm>
          <a:prstGeom prst="rect">
            <a:avLst/>
          </a:prstGeom>
        </p:spPr>
        <p:txBody>
          <a:bodyPr anchorCtr="0" anchor="t" bIns="91425" lIns="91425" spcFirstLastPara="1" rIns="91425" wrap="square" tIns="91425">
            <a:normAutofit/>
          </a:bodyPr>
          <a:lstStyle/>
          <a:p>
            <a:pPr indent="0" lvl="0" marL="114300" rtl="0" algn="l">
              <a:spcBef>
                <a:spcPts val="1000"/>
              </a:spcBef>
              <a:spcAft>
                <a:spcPts val="0"/>
              </a:spcAft>
              <a:buClr>
                <a:schemeClr val="dk1"/>
              </a:buClr>
              <a:buSzPts val="1100"/>
              <a:buFont typeface="Arial"/>
              <a:buNone/>
            </a:pPr>
            <a:r>
              <a:rPr lang="en">
                <a:solidFill>
                  <a:schemeClr val="dk1"/>
                </a:solidFill>
                <a:latin typeface="Open Sans"/>
                <a:ea typeface="Open Sans"/>
                <a:cs typeface="Open Sans"/>
                <a:sym typeface="Open Sans"/>
              </a:rPr>
              <a:t>How have you aligned your data tools to your intervention criteria?</a:t>
            </a:r>
            <a:endParaRPr sz="900">
              <a:solidFill>
                <a:schemeClr val="dk1"/>
              </a:solidFill>
              <a:latin typeface="Open Sans"/>
              <a:ea typeface="Open Sans"/>
              <a:cs typeface="Open Sans"/>
              <a:sym typeface="Open Sans"/>
            </a:endParaRPr>
          </a:p>
          <a:p>
            <a:pPr indent="-342900" lvl="0" marL="914400" rtl="0" algn="l">
              <a:spcBef>
                <a:spcPts val="1000"/>
              </a:spcBef>
              <a:spcAft>
                <a:spcPts val="0"/>
              </a:spcAft>
              <a:buClr>
                <a:schemeClr val="dk1"/>
              </a:buClr>
              <a:buSzPts val="1800"/>
              <a:buFont typeface="Open Sans"/>
              <a:buChar char="•"/>
            </a:pPr>
            <a:r>
              <a:rPr lang="en">
                <a:solidFill>
                  <a:schemeClr val="dk1"/>
                </a:solidFill>
                <a:latin typeface="Open Sans"/>
                <a:ea typeface="Open Sans"/>
                <a:cs typeface="Open Sans"/>
                <a:sym typeface="Open Sans"/>
              </a:rPr>
              <a:t>Are the tools needed for your criteria readily available to use?</a:t>
            </a:r>
            <a:endParaRPr sz="900">
              <a:solidFill>
                <a:schemeClr val="dk1"/>
              </a:solidFill>
              <a:latin typeface="Open Sans"/>
              <a:ea typeface="Open Sans"/>
              <a:cs typeface="Open Sans"/>
              <a:sym typeface="Open Sans"/>
            </a:endParaRPr>
          </a:p>
          <a:p>
            <a:pPr indent="-342900" lvl="0" marL="914400" rtl="0" algn="l">
              <a:spcBef>
                <a:spcPts val="1000"/>
              </a:spcBef>
              <a:spcAft>
                <a:spcPts val="0"/>
              </a:spcAft>
              <a:buClr>
                <a:schemeClr val="dk1"/>
              </a:buClr>
              <a:buSzPts val="1800"/>
              <a:buFont typeface="Open Sans"/>
              <a:buChar char="•"/>
            </a:pPr>
            <a:r>
              <a:rPr lang="en">
                <a:solidFill>
                  <a:schemeClr val="dk1"/>
                </a:solidFill>
                <a:latin typeface="Open Sans"/>
                <a:ea typeface="Open Sans"/>
                <a:cs typeface="Open Sans"/>
                <a:sym typeface="Open Sans"/>
              </a:rPr>
              <a:t>How did you train folks to use the tools?</a:t>
            </a:r>
            <a:endParaRPr>
              <a:solidFill>
                <a:schemeClr val="dk1"/>
              </a:solidFill>
              <a:latin typeface="Open Sans"/>
              <a:ea typeface="Open Sans"/>
              <a:cs typeface="Open Sans"/>
              <a:sym typeface="Open Sans"/>
            </a:endParaRPr>
          </a:p>
          <a:p>
            <a:pPr indent="-317500" lvl="0" marL="914400" rtl="0" algn="l">
              <a:spcBef>
                <a:spcPts val="1000"/>
              </a:spcBef>
              <a:spcAft>
                <a:spcPts val="800"/>
              </a:spcAft>
              <a:buClr>
                <a:schemeClr val="dk1"/>
              </a:buClr>
              <a:buSzPts val="1400"/>
              <a:buFont typeface="Open Sans"/>
              <a:buChar char="•"/>
            </a:pPr>
            <a:r>
              <a:rPr lang="en">
                <a:solidFill>
                  <a:schemeClr val="dk1"/>
                </a:solidFill>
                <a:latin typeface="Open Sans"/>
                <a:ea typeface="Open Sans"/>
                <a:cs typeface="Open Sans"/>
                <a:sym typeface="Open Sans"/>
              </a:rPr>
              <a:t>How are you keeping the data collected through these tools?</a:t>
            </a:r>
            <a:endParaRPr>
              <a:solidFill>
                <a:schemeClr val="dk1"/>
              </a:solidFill>
              <a:latin typeface="Open Sans"/>
              <a:ea typeface="Open Sans"/>
              <a:cs typeface="Open Sans"/>
              <a:sym typeface="Open Sans"/>
            </a:endParaRPr>
          </a:p>
        </p:txBody>
      </p:sp>
      <p:pic>
        <p:nvPicPr>
          <p:cNvPr id="243" name="Google Shape;243;p36"/>
          <p:cNvPicPr preferRelativeResize="0"/>
          <p:nvPr/>
        </p:nvPicPr>
        <p:blipFill>
          <a:blip r:embed="rId3">
            <a:alphaModFix/>
          </a:blip>
          <a:stretch>
            <a:fillRect/>
          </a:stretch>
        </p:blipFill>
        <p:spPr>
          <a:xfrm>
            <a:off x="581800" y="1017725"/>
            <a:ext cx="3508450" cy="3508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47" name="Shape 247"/>
        <p:cNvGrpSpPr/>
        <p:nvPr/>
      </p:nvGrpSpPr>
      <p:grpSpPr>
        <a:xfrm>
          <a:off x="0" y="0"/>
          <a:ext cx="0" cy="0"/>
          <a:chOff x="0" y="0"/>
          <a:chExt cx="0" cy="0"/>
        </a:xfrm>
      </p:grpSpPr>
      <p:sp>
        <p:nvSpPr>
          <p:cNvPr id="248" name="Google Shape;248;p37"/>
          <p:cNvSpPr txBox="1"/>
          <p:nvPr/>
        </p:nvSpPr>
        <p:spPr>
          <a:xfrm>
            <a:off x="7113675" y="4536125"/>
            <a:ext cx="1963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hlinkClick r:id="rId3"/>
              </a:rPr>
              <a:t>https://storyset.com/people</a:t>
            </a:r>
            <a:endParaRPr sz="900"/>
          </a:p>
        </p:txBody>
      </p:sp>
      <p:sp>
        <p:nvSpPr>
          <p:cNvPr id="249" name="Google Shape;249;p37"/>
          <p:cNvSpPr txBox="1"/>
          <p:nvPr>
            <p:ph type="title"/>
          </p:nvPr>
        </p:nvSpPr>
        <p:spPr>
          <a:xfrm>
            <a:off x="348975" y="-60100"/>
            <a:ext cx="8226300" cy="994200"/>
          </a:xfrm>
          <a:prstGeom prst="rect">
            <a:avLst/>
          </a:prstGeom>
          <a:noFill/>
          <a:ln>
            <a:noFill/>
          </a:ln>
        </p:spPr>
        <p:txBody>
          <a:bodyPr anchorCtr="0" anchor="ctr" bIns="34275" lIns="68575" spcFirstLastPara="1" rIns="68575" wrap="square" tIns="34275">
            <a:noAutofit/>
          </a:bodyPr>
          <a:lstStyle/>
          <a:p>
            <a:pPr indent="0" lvl="0" marL="0" rtl="0" algn="l">
              <a:spcBef>
                <a:spcPts val="1000"/>
              </a:spcBef>
              <a:spcAft>
                <a:spcPts val="0"/>
              </a:spcAft>
              <a:buNone/>
            </a:pPr>
            <a:r>
              <a:rPr lang="en" sz="3600"/>
              <a:t>Tools including Behavior Rating Scales</a:t>
            </a:r>
            <a:endParaRPr sz="3600"/>
          </a:p>
        </p:txBody>
      </p:sp>
      <p:pic>
        <p:nvPicPr>
          <p:cNvPr id="250" name="Google Shape;250;p37"/>
          <p:cNvPicPr preferRelativeResize="0"/>
          <p:nvPr/>
        </p:nvPicPr>
        <p:blipFill>
          <a:blip r:embed="rId4">
            <a:alphaModFix/>
          </a:blip>
          <a:stretch>
            <a:fillRect/>
          </a:stretch>
        </p:blipFill>
        <p:spPr>
          <a:xfrm>
            <a:off x="1462525" y="939650"/>
            <a:ext cx="5509081" cy="3752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3 Basic Types of Data Collection Tools</a:t>
            </a:r>
            <a:endParaRPr/>
          </a:p>
        </p:txBody>
      </p:sp>
      <p:sp>
        <p:nvSpPr>
          <p:cNvPr id="256" name="Google Shape;256;p38"/>
          <p:cNvSpPr txBox="1"/>
          <p:nvPr>
            <p:ph idx="1" type="body"/>
          </p:nvPr>
        </p:nvSpPr>
        <p:spPr>
          <a:xfrm>
            <a:off x="846875" y="1093925"/>
            <a:ext cx="5112300" cy="139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000"/>
              <a:t>– Direct Behavior Ratings</a:t>
            </a:r>
            <a:endParaRPr sz="2000"/>
          </a:p>
          <a:p>
            <a:pPr indent="0" lvl="0" marL="0" rtl="0" algn="l">
              <a:spcBef>
                <a:spcPts val="0"/>
              </a:spcBef>
              <a:spcAft>
                <a:spcPts val="0"/>
              </a:spcAft>
              <a:buClr>
                <a:schemeClr val="dk1"/>
              </a:buClr>
              <a:buSzPts val="1100"/>
              <a:buFont typeface="Arial"/>
              <a:buNone/>
            </a:pPr>
            <a:r>
              <a:rPr lang="en" sz="2000"/>
              <a:t>– Direct Observation</a:t>
            </a:r>
            <a:endParaRPr sz="2000"/>
          </a:p>
          <a:p>
            <a:pPr indent="0" lvl="0" marL="0" rtl="0" algn="l">
              <a:spcBef>
                <a:spcPts val="0"/>
              </a:spcBef>
              <a:spcAft>
                <a:spcPts val="0"/>
              </a:spcAft>
              <a:buClr>
                <a:schemeClr val="dk1"/>
              </a:buClr>
              <a:buSzPts val="1100"/>
              <a:buFont typeface="Arial"/>
              <a:buNone/>
            </a:pPr>
            <a:r>
              <a:rPr lang="en" sz="2000"/>
              <a:t>– Intervention-Based Measures</a:t>
            </a:r>
            <a:endParaRPr sz="2000"/>
          </a:p>
        </p:txBody>
      </p:sp>
      <p:sp>
        <p:nvSpPr>
          <p:cNvPr id="257" name="Google Shape;257;p38"/>
          <p:cNvSpPr txBox="1"/>
          <p:nvPr/>
        </p:nvSpPr>
        <p:spPr>
          <a:xfrm>
            <a:off x="3472775" y="4620300"/>
            <a:ext cx="5523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Tier 2 progress monitoring- Using Data For Decision Making.pdf </a:t>
            </a:r>
            <a:r>
              <a:rPr lang="en" sz="1100">
                <a:solidFill>
                  <a:schemeClr val="dk1"/>
                </a:solidFill>
              </a:rPr>
              <a:t>(Bruhn &amp; McDaniel)</a:t>
            </a:r>
            <a:endParaRPr sz="1100">
              <a:solidFill>
                <a:schemeClr val="dk1"/>
              </a:solidFill>
            </a:endParaRPr>
          </a:p>
          <a:p>
            <a:pPr indent="0" lvl="0" marL="0" rtl="0" algn="l">
              <a:spcBef>
                <a:spcPts val="0"/>
              </a:spcBef>
              <a:spcAft>
                <a:spcPts val="0"/>
              </a:spcAft>
              <a:buNone/>
            </a:pPr>
            <a:r>
              <a:rPr i="1" lang="en" sz="1100">
                <a:solidFill>
                  <a:schemeClr val="dk1"/>
                </a:solidFill>
              </a:rPr>
              <a:t>Direct Behavior Rating Overview</a:t>
            </a:r>
            <a:r>
              <a:rPr lang="en" sz="1100">
                <a:solidFill>
                  <a:schemeClr val="dk1"/>
                </a:solidFill>
              </a:rPr>
              <a:t> (Maggin, National Center on Intensive Intervention)</a:t>
            </a:r>
            <a:endParaRPr sz="1100">
              <a:solidFill>
                <a:schemeClr val="dk1"/>
              </a:solidFill>
            </a:endParaRPr>
          </a:p>
        </p:txBody>
      </p:sp>
      <p:sp>
        <p:nvSpPr>
          <p:cNvPr id="258" name="Google Shape;258;p38"/>
          <p:cNvSpPr txBox="1"/>
          <p:nvPr>
            <p:ph idx="1" type="body"/>
          </p:nvPr>
        </p:nvSpPr>
        <p:spPr>
          <a:xfrm>
            <a:off x="2091900" y="2362200"/>
            <a:ext cx="6740400" cy="22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000"/>
              <a:t>Initial</a:t>
            </a:r>
            <a:r>
              <a:rPr i="1" lang="en" sz="2000"/>
              <a:t> considerations </a:t>
            </a:r>
            <a:endParaRPr i="1" sz="2000"/>
          </a:p>
          <a:p>
            <a:pPr indent="-355600" lvl="0" marL="457200" rtl="0" algn="l">
              <a:spcBef>
                <a:spcPts val="0"/>
              </a:spcBef>
              <a:spcAft>
                <a:spcPts val="0"/>
              </a:spcAft>
              <a:buSzPts val="2000"/>
              <a:buChar char="●"/>
            </a:pPr>
            <a:r>
              <a:rPr i="1" lang="en" sz="2000"/>
              <a:t>How often will data be collected?</a:t>
            </a:r>
            <a:endParaRPr i="1" sz="2000"/>
          </a:p>
          <a:p>
            <a:pPr indent="-355600" lvl="0" marL="457200" rtl="0" algn="l">
              <a:spcBef>
                <a:spcPts val="0"/>
              </a:spcBef>
              <a:spcAft>
                <a:spcPts val="0"/>
              </a:spcAft>
              <a:buSzPts val="2000"/>
              <a:buChar char="●"/>
            </a:pPr>
            <a:r>
              <a:rPr i="1" lang="en" sz="2000"/>
              <a:t>Who will be collecting the data?</a:t>
            </a:r>
            <a:endParaRPr i="1" sz="2000"/>
          </a:p>
          <a:p>
            <a:pPr indent="-355600" lvl="0" marL="457200" rtl="0" algn="l">
              <a:spcBef>
                <a:spcPts val="0"/>
              </a:spcBef>
              <a:spcAft>
                <a:spcPts val="0"/>
              </a:spcAft>
              <a:buSzPts val="2000"/>
              <a:buChar char="●"/>
            </a:pPr>
            <a:r>
              <a:rPr i="1" lang="en" sz="2000"/>
              <a:t>In what contexts will data be collected?</a:t>
            </a:r>
            <a:endParaRPr i="1" sz="2000"/>
          </a:p>
          <a:p>
            <a:pPr indent="-355600" lvl="0" marL="457200" rtl="0" algn="l">
              <a:spcBef>
                <a:spcPts val="0"/>
              </a:spcBef>
              <a:spcAft>
                <a:spcPts val="0"/>
              </a:spcAft>
              <a:buSzPts val="2000"/>
              <a:buChar char="●"/>
            </a:pPr>
            <a:r>
              <a:rPr i="1" lang="en" sz="2000"/>
              <a:t>At what times will data be collected?</a:t>
            </a:r>
            <a:endParaRPr i="1" sz="2000"/>
          </a:p>
          <a:p>
            <a:pPr indent="-355600" lvl="0" marL="457200" rtl="0" algn="l">
              <a:spcBef>
                <a:spcPts val="0"/>
              </a:spcBef>
              <a:spcAft>
                <a:spcPts val="0"/>
              </a:spcAft>
              <a:buSzPts val="2000"/>
              <a:buChar char="●"/>
            </a:pPr>
            <a:r>
              <a:rPr i="1" lang="en" sz="2000"/>
              <a:t>When will the data be inputted to allow for evaluation?</a:t>
            </a:r>
            <a:endParaRPr i="1"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idx="1" type="body"/>
          </p:nvPr>
        </p:nvSpPr>
        <p:spPr>
          <a:xfrm>
            <a:off x="311700" y="3020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Direct Behavior Ratings</a:t>
            </a:r>
            <a:endParaRPr b="1">
              <a:solidFill>
                <a:schemeClr val="dk1"/>
              </a:solidFill>
            </a:endParaRPr>
          </a:p>
          <a:p>
            <a:pPr indent="0" lvl="0" marL="457200" rtl="0" algn="l">
              <a:spcBef>
                <a:spcPts val="0"/>
              </a:spcBef>
              <a:spcAft>
                <a:spcPts val="0"/>
              </a:spcAft>
              <a:buNone/>
            </a:pPr>
            <a:r>
              <a:rPr lang="en">
                <a:solidFill>
                  <a:schemeClr val="dk1"/>
                </a:solidFill>
              </a:rPr>
              <a:t>Involves teachers rating a student’s behavior on 0-10 scale</a:t>
            </a:r>
            <a:endParaRPr>
              <a:solidFill>
                <a:schemeClr val="dk1"/>
              </a:solidFill>
            </a:endParaRPr>
          </a:p>
          <a:p>
            <a:pPr indent="0" lvl="0" marL="914400" rtl="0" algn="l">
              <a:spcBef>
                <a:spcPts val="0"/>
              </a:spcBef>
              <a:spcAft>
                <a:spcPts val="0"/>
              </a:spcAft>
              <a:buNone/>
            </a:pPr>
            <a:r>
              <a:rPr lang="en">
                <a:solidFill>
                  <a:schemeClr val="dk1"/>
                </a:solidFill>
              </a:rPr>
              <a:t>– Direct</a:t>
            </a:r>
            <a:endParaRPr>
              <a:solidFill>
                <a:schemeClr val="dk1"/>
              </a:solidFill>
            </a:endParaRPr>
          </a:p>
          <a:p>
            <a:pPr indent="0" lvl="0" marL="1371600" rtl="0" algn="l">
              <a:spcBef>
                <a:spcPts val="0"/>
              </a:spcBef>
              <a:spcAft>
                <a:spcPts val="0"/>
              </a:spcAft>
              <a:buNone/>
            </a:pPr>
            <a:r>
              <a:rPr lang="en">
                <a:solidFill>
                  <a:schemeClr val="dk1"/>
                </a:solidFill>
              </a:rPr>
              <a:t>• Ratings recorded immediately at end of observation session</a:t>
            </a:r>
            <a:endParaRPr>
              <a:solidFill>
                <a:schemeClr val="dk1"/>
              </a:solidFill>
            </a:endParaRPr>
          </a:p>
          <a:p>
            <a:pPr indent="0" lvl="0" marL="914400" rtl="0" algn="l">
              <a:spcBef>
                <a:spcPts val="0"/>
              </a:spcBef>
              <a:spcAft>
                <a:spcPts val="0"/>
              </a:spcAft>
              <a:buNone/>
            </a:pPr>
            <a:r>
              <a:rPr lang="en">
                <a:solidFill>
                  <a:schemeClr val="dk1"/>
                </a:solidFill>
              </a:rPr>
              <a:t>– Behavior</a:t>
            </a:r>
            <a:endParaRPr>
              <a:solidFill>
                <a:schemeClr val="dk1"/>
              </a:solidFill>
            </a:endParaRPr>
          </a:p>
          <a:p>
            <a:pPr indent="0" lvl="0" marL="1371600" rtl="0" algn="l">
              <a:spcBef>
                <a:spcPts val="0"/>
              </a:spcBef>
              <a:spcAft>
                <a:spcPts val="0"/>
              </a:spcAft>
              <a:buNone/>
            </a:pPr>
            <a:r>
              <a:rPr lang="en">
                <a:solidFill>
                  <a:schemeClr val="dk1"/>
                </a:solidFill>
              </a:rPr>
              <a:t>• Behavior is specific and operationally defined</a:t>
            </a:r>
            <a:endParaRPr>
              <a:solidFill>
                <a:schemeClr val="dk1"/>
              </a:solidFill>
            </a:endParaRPr>
          </a:p>
          <a:p>
            <a:pPr indent="0" lvl="0" marL="914400" rtl="0" algn="l">
              <a:spcBef>
                <a:spcPts val="0"/>
              </a:spcBef>
              <a:spcAft>
                <a:spcPts val="0"/>
              </a:spcAft>
              <a:buNone/>
            </a:pPr>
            <a:r>
              <a:rPr lang="en">
                <a:solidFill>
                  <a:schemeClr val="dk1"/>
                </a:solidFill>
              </a:rPr>
              <a:t>– Rating</a:t>
            </a:r>
            <a:endParaRPr>
              <a:solidFill>
                <a:schemeClr val="dk1"/>
              </a:solidFill>
            </a:endParaRPr>
          </a:p>
          <a:p>
            <a:pPr indent="0" lvl="0" marL="1371600" rtl="0" algn="l">
              <a:spcBef>
                <a:spcPts val="0"/>
              </a:spcBef>
              <a:spcAft>
                <a:spcPts val="0"/>
              </a:spcAft>
              <a:buNone/>
            </a:pPr>
            <a:r>
              <a:rPr lang="en">
                <a:solidFill>
                  <a:schemeClr val="dk1"/>
                </a:solidFill>
              </a:rPr>
              <a:t>• Ratings are conducted repeatedly and follow a 0-10 scale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1200"/>
              </a:spcAft>
              <a:buNone/>
            </a:pPr>
            <a:r>
              <a:t/>
            </a:r>
            <a:endParaRPr>
              <a:solidFill>
                <a:schemeClr val="dk1"/>
              </a:solidFill>
            </a:endParaRPr>
          </a:p>
        </p:txBody>
      </p:sp>
      <p:sp>
        <p:nvSpPr>
          <p:cNvPr id="264" name="Google Shape;264;p39"/>
          <p:cNvSpPr txBox="1"/>
          <p:nvPr/>
        </p:nvSpPr>
        <p:spPr>
          <a:xfrm>
            <a:off x="3620400" y="4789500"/>
            <a:ext cx="552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Tier 2 progress monitoring- Using Data For Decision Making.pdf </a:t>
            </a:r>
            <a:r>
              <a:rPr lang="en" sz="1100">
                <a:solidFill>
                  <a:schemeClr val="dk1"/>
                </a:solidFill>
              </a:rPr>
              <a:t>(Bruhn &amp; McDaniel)</a:t>
            </a:r>
            <a:endParaRPr/>
          </a:p>
        </p:txBody>
      </p:sp>
      <p:pic>
        <p:nvPicPr>
          <p:cNvPr id="265" name="Google Shape;265;p39"/>
          <p:cNvPicPr preferRelativeResize="0"/>
          <p:nvPr/>
        </p:nvPicPr>
        <p:blipFill>
          <a:blip r:embed="rId3">
            <a:alphaModFix/>
          </a:blip>
          <a:stretch>
            <a:fillRect/>
          </a:stretch>
        </p:blipFill>
        <p:spPr>
          <a:xfrm>
            <a:off x="311700" y="3240988"/>
            <a:ext cx="3951201" cy="1194675"/>
          </a:xfrm>
          <a:prstGeom prst="rect">
            <a:avLst/>
          </a:prstGeom>
          <a:noFill/>
          <a:ln cap="flat" cmpd="sng" w="28575">
            <a:solidFill>
              <a:schemeClr val="dk2"/>
            </a:solidFill>
            <a:prstDash val="solid"/>
            <a:round/>
            <a:headEnd len="sm" w="sm" type="none"/>
            <a:tailEnd len="sm" w="sm" type="none"/>
          </a:ln>
        </p:spPr>
      </p:pic>
      <p:pic>
        <p:nvPicPr>
          <p:cNvPr id="266" name="Google Shape;266;p39"/>
          <p:cNvPicPr preferRelativeResize="0"/>
          <p:nvPr/>
        </p:nvPicPr>
        <p:blipFill>
          <a:blip r:embed="rId4">
            <a:alphaModFix/>
          </a:blip>
          <a:stretch>
            <a:fillRect/>
          </a:stretch>
        </p:blipFill>
        <p:spPr>
          <a:xfrm>
            <a:off x="4671774" y="3269751"/>
            <a:ext cx="4017551" cy="113713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0"/>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Direct Behavior Rating Scales</a:t>
            </a:r>
            <a:endParaRPr/>
          </a:p>
        </p:txBody>
      </p:sp>
      <p:sp>
        <p:nvSpPr>
          <p:cNvPr id="272" name="Google Shape;272;p40"/>
          <p:cNvSpPr txBox="1"/>
          <p:nvPr/>
        </p:nvSpPr>
        <p:spPr>
          <a:xfrm>
            <a:off x="683975" y="789125"/>
            <a:ext cx="7426500" cy="37614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0"/>
              </a:spcAft>
              <a:buNone/>
            </a:pPr>
            <a:r>
              <a:rPr lang="en" sz="2450">
                <a:solidFill>
                  <a:schemeClr val="dk1"/>
                </a:solidFill>
              </a:rPr>
              <a:t>Why use DBR?</a:t>
            </a:r>
            <a:endParaRPr sz="2450">
              <a:solidFill>
                <a:schemeClr val="dk1"/>
              </a:solidFill>
            </a:endParaRPr>
          </a:p>
          <a:p>
            <a:pPr indent="0" lvl="0" marL="0" rtl="0" algn="l">
              <a:lnSpc>
                <a:spcPct val="115000"/>
              </a:lnSpc>
              <a:spcBef>
                <a:spcPts val="800"/>
              </a:spcBef>
              <a:spcAft>
                <a:spcPts val="0"/>
              </a:spcAft>
              <a:buNone/>
            </a:pPr>
            <a:r>
              <a:rPr lang="en" sz="1250">
                <a:solidFill>
                  <a:schemeClr val="dk1"/>
                </a:solidFill>
              </a:rPr>
              <a:t>DBR involves rating of behavior following a specified observation period, and then sharing of that information to inform decisions. DBR offers many options to link connections across assessment, intervention, and communication uses. DBR provides a simple and inexpensive option for frequent feedback about important behaviors, facilitating communication among students, parents, and educators. Most importantly, DBR is </a:t>
            </a:r>
            <a:r>
              <a:rPr lang="en" sz="1250" u="sng">
                <a:solidFill>
                  <a:srgbClr val="0F4786"/>
                </a:solidFill>
                <a:hlinkClick r:id="rId3">
                  <a:extLst>
                    <a:ext uri="{A12FA001-AC4F-418D-AE19-62706E023703}">
                      <ahyp:hlinkClr val="tx"/>
                    </a:ext>
                  </a:extLst>
                </a:hlinkClick>
              </a:rPr>
              <a:t>evidence-based</a:t>
            </a:r>
            <a:r>
              <a:rPr lang="en" sz="1250">
                <a:solidFill>
                  <a:schemeClr val="dk1"/>
                </a:solidFill>
              </a:rPr>
              <a:t>!</a:t>
            </a:r>
            <a:endParaRPr sz="1250">
              <a:solidFill>
                <a:schemeClr val="dk1"/>
              </a:solidFill>
            </a:endParaRPr>
          </a:p>
          <a:p>
            <a:pPr indent="0" lvl="0" marL="0" rtl="0" algn="l">
              <a:lnSpc>
                <a:spcPct val="115000"/>
              </a:lnSpc>
              <a:spcBef>
                <a:spcPts val="0"/>
              </a:spcBef>
              <a:spcAft>
                <a:spcPts val="0"/>
              </a:spcAft>
              <a:buNone/>
            </a:pPr>
            <a:r>
              <a:t/>
            </a:r>
            <a:endParaRPr sz="1250">
              <a:solidFill>
                <a:schemeClr val="dk1"/>
              </a:solidFill>
            </a:endParaRPr>
          </a:p>
          <a:p>
            <a:pPr indent="-307975" lvl="0" marL="457200" marR="3591924" rtl="0" algn="l">
              <a:spcBef>
                <a:spcPts val="0"/>
              </a:spcBef>
              <a:spcAft>
                <a:spcPts val="0"/>
              </a:spcAft>
              <a:buClr>
                <a:schemeClr val="dk1"/>
              </a:buClr>
              <a:buSzPts val="1250"/>
              <a:buChar char="●"/>
            </a:pPr>
            <a:r>
              <a:rPr lang="en" sz="1250">
                <a:solidFill>
                  <a:schemeClr val="dk1"/>
                </a:solidFill>
              </a:rPr>
              <a:t>DBR is flexible for use across assessment, communication, and intervention purposes</a:t>
            </a:r>
            <a:endParaRPr sz="1250">
              <a:solidFill>
                <a:schemeClr val="dk1"/>
              </a:solidFill>
            </a:endParaRPr>
          </a:p>
          <a:p>
            <a:pPr indent="-307975" lvl="0" marL="457200" marR="3591924" rtl="0" algn="l">
              <a:spcBef>
                <a:spcPts val="0"/>
              </a:spcBef>
              <a:spcAft>
                <a:spcPts val="0"/>
              </a:spcAft>
              <a:buClr>
                <a:schemeClr val="dk1"/>
              </a:buClr>
              <a:buSzPts val="1250"/>
              <a:buChar char="●"/>
            </a:pPr>
            <a:r>
              <a:rPr lang="en" sz="1250">
                <a:solidFill>
                  <a:schemeClr val="dk1"/>
                </a:solidFill>
              </a:rPr>
              <a:t>DBR is efficient as ratings are simple and quick to complete</a:t>
            </a:r>
            <a:endParaRPr sz="1250">
              <a:solidFill>
                <a:schemeClr val="dk1"/>
              </a:solidFill>
            </a:endParaRPr>
          </a:p>
          <a:p>
            <a:pPr indent="-307975" lvl="0" marL="457200" marR="3591924" rtl="0" algn="l">
              <a:spcBef>
                <a:spcPts val="0"/>
              </a:spcBef>
              <a:spcAft>
                <a:spcPts val="0"/>
              </a:spcAft>
              <a:buClr>
                <a:schemeClr val="dk1"/>
              </a:buClr>
              <a:buSzPts val="1250"/>
              <a:buChar char="●"/>
            </a:pPr>
            <a:r>
              <a:rPr lang="en" sz="1250">
                <a:solidFill>
                  <a:schemeClr val="dk1"/>
                </a:solidFill>
              </a:rPr>
              <a:t>DBR is repeatable for use in progress monitoring assessment</a:t>
            </a:r>
            <a:endParaRPr sz="1250">
              <a:solidFill>
                <a:schemeClr val="dk1"/>
              </a:solidFill>
            </a:endParaRPr>
          </a:p>
          <a:p>
            <a:pPr indent="-307975" lvl="0" marL="457200" marR="3591924" rtl="0" algn="l">
              <a:spcBef>
                <a:spcPts val="0"/>
              </a:spcBef>
              <a:spcAft>
                <a:spcPts val="0"/>
              </a:spcAft>
              <a:buClr>
                <a:schemeClr val="dk1"/>
              </a:buClr>
              <a:buSzPts val="1250"/>
              <a:buChar char="●"/>
            </a:pPr>
            <a:r>
              <a:rPr lang="en" sz="1250">
                <a:solidFill>
                  <a:schemeClr val="dk1"/>
                </a:solidFill>
              </a:rPr>
              <a:t>DBR is defensible given increasing evidence of technical adequacy screening and progress monitoring assessment\</a:t>
            </a:r>
            <a:endParaRPr sz="1600"/>
          </a:p>
        </p:txBody>
      </p:sp>
      <p:pic>
        <p:nvPicPr>
          <p:cNvPr id="273" name="Google Shape;273;p40"/>
          <p:cNvPicPr preferRelativeResize="0"/>
          <p:nvPr/>
        </p:nvPicPr>
        <p:blipFill>
          <a:blip r:embed="rId4">
            <a:alphaModFix/>
          </a:blip>
          <a:stretch>
            <a:fillRect/>
          </a:stretch>
        </p:blipFill>
        <p:spPr>
          <a:xfrm>
            <a:off x="4902177" y="2398900"/>
            <a:ext cx="3637276" cy="2643550"/>
          </a:xfrm>
          <a:prstGeom prst="rect">
            <a:avLst/>
          </a:prstGeom>
          <a:noFill/>
          <a:ln cap="flat" cmpd="sng" w="28575">
            <a:solidFill>
              <a:schemeClr val="dk2"/>
            </a:solidFill>
            <a:prstDash val="solid"/>
            <a:round/>
            <a:headEnd len="sm" w="sm" type="none"/>
            <a:tailEnd len="sm" w="sm" type="none"/>
          </a:ln>
        </p:spPr>
      </p:pic>
      <p:sp>
        <p:nvSpPr>
          <p:cNvPr id="274" name="Google Shape;274;p40"/>
          <p:cNvSpPr txBox="1"/>
          <p:nvPr/>
        </p:nvSpPr>
        <p:spPr>
          <a:xfrm>
            <a:off x="365825" y="4578450"/>
            <a:ext cx="415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70C0"/>
                </a:solidFill>
              </a:rPr>
              <a:t>Excerpts from https://dbr.education.uconn.edu/</a:t>
            </a:r>
            <a:endParaRPr>
              <a:solidFill>
                <a:srgbClr val="0070C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1"/>
          <p:cNvSpPr txBox="1"/>
          <p:nvPr>
            <p:ph type="title"/>
          </p:nvPr>
        </p:nvSpPr>
        <p:spPr>
          <a:xfrm>
            <a:off x="2226625" y="2078475"/>
            <a:ext cx="1709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a:t>
            </a:r>
            <a:endParaRPr/>
          </a:p>
          <a:p>
            <a:pPr indent="0" lvl="0" marL="0" rtl="0" algn="l">
              <a:spcBef>
                <a:spcPts val="0"/>
              </a:spcBef>
              <a:spcAft>
                <a:spcPts val="0"/>
              </a:spcAft>
              <a:buNone/>
            </a:pPr>
            <a:r>
              <a:t/>
            </a:r>
            <a:endParaRPr/>
          </a:p>
        </p:txBody>
      </p:sp>
      <p:pic>
        <p:nvPicPr>
          <p:cNvPr id="280" name="Google Shape;280;p41"/>
          <p:cNvPicPr preferRelativeResize="0"/>
          <p:nvPr/>
        </p:nvPicPr>
        <p:blipFill>
          <a:blip r:embed="rId3">
            <a:alphaModFix/>
          </a:blip>
          <a:stretch>
            <a:fillRect/>
          </a:stretch>
        </p:blipFill>
        <p:spPr>
          <a:xfrm>
            <a:off x="3785050" y="152400"/>
            <a:ext cx="3653985" cy="4838701"/>
          </a:xfrm>
          <a:prstGeom prst="rect">
            <a:avLst/>
          </a:prstGeom>
          <a:noFill/>
          <a:ln cap="flat" cmpd="sng" w="28575">
            <a:solidFill>
              <a:schemeClr val="dk2"/>
            </a:solidFill>
            <a:prstDash val="solid"/>
            <a:round/>
            <a:headEnd len="sm" w="sm" type="none"/>
            <a:tailEnd len="sm" w="sm" type="none"/>
          </a:ln>
        </p:spPr>
      </p:pic>
      <p:sp>
        <p:nvSpPr>
          <p:cNvPr id="281" name="Google Shape;281;p41"/>
          <p:cNvSpPr txBox="1"/>
          <p:nvPr/>
        </p:nvSpPr>
        <p:spPr>
          <a:xfrm>
            <a:off x="311700" y="3738450"/>
            <a:ext cx="300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https://dbr.education.uconn.edu/wp-content/uploads/sites/916/2015/08/DBR-Standard-Form-with-3-Standard-Behaviors.pdf</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42672"/>
              <a:buFont typeface="Arial"/>
              <a:buNone/>
            </a:pPr>
            <a:r>
              <a:rPr b="1" lang="en" sz="2577"/>
              <a:t>Direct Behavior Rating Scales</a:t>
            </a:r>
            <a:endParaRPr b="1" sz="3577"/>
          </a:p>
        </p:txBody>
      </p:sp>
      <p:sp>
        <p:nvSpPr>
          <p:cNvPr id="287" name="Google Shape;287;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Steps for implementation: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1. Identify the behaviors you want to monitor.</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2. Define the behaviors with examples and nonexamples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3. Identify the time period or instructional activity for observation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4. Immediately following observation period, complete the rating</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5. Graph the rating daily</a:t>
            </a:r>
            <a:endParaRPr>
              <a:solidFill>
                <a:schemeClr val="dk1"/>
              </a:solidFill>
            </a:endParaRPr>
          </a:p>
          <a:p>
            <a:pPr indent="0" lvl="0" marL="0" rtl="0" algn="l">
              <a:spcBef>
                <a:spcPts val="1200"/>
              </a:spcBef>
              <a:spcAft>
                <a:spcPts val="1200"/>
              </a:spcAft>
              <a:buNone/>
            </a:pPr>
            <a:r>
              <a:t/>
            </a:r>
            <a:endParaRPr/>
          </a:p>
        </p:txBody>
      </p:sp>
      <p:sp>
        <p:nvSpPr>
          <p:cNvPr id="288" name="Google Shape;288;p42"/>
          <p:cNvSpPr txBox="1"/>
          <p:nvPr/>
        </p:nvSpPr>
        <p:spPr>
          <a:xfrm>
            <a:off x="3472775" y="4647775"/>
            <a:ext cx="552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Tier 2 progress monitoring- Using Data For Decision Making.pdf </a:t>
            </a:r>
            <a:r>
              <a:rPr lang="en" sz="1100">
                <a:solidFill>
                  <a:schemeClr val="dk1"/>
                </a:solidFill>
              </a:rPr>
              <a:t>(Bruhn &amp; McDaniel)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92" name="Shape 292"/>
        <p:cNvGrpSpPr/>
        <p:nvPr/>
      </p:nvGrpSpPr>
      <p:grpSpPr>
        <a:xfrm>
          <a:off x="0" y="0"/>
          <a:ext cx="0" cy="0"/>
          <a:chOff x="0" y="0"/>
          <a:chExt cx="0" cy="0"/>
        </a:xfrm>
      </p:grpSpPr>
      <p:sp>
        <p:nvSpPr>
          <p:cNvPr id="293" name="Google Shape;29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1000"/>
              </a:spcBef>
              <a:spcAft>
                <a:spcPts val="0"/>
              </a:spcAft>
              <a:buNone/>
            </a:pPr>
            <a:r>
              <a:rPr lang="en" sz="3600"/>
              <a:t>Direct Behavior Ratings</a:t>
            </a:r>
            <a:endParaRPr/>
          </a:p>
        </p:txBody>
      </p:sp>
      <p:sp>
        <p:nvSpPr>
          <p:cNvPr id="294" name="Google Shape;294;p43"/>
          <p:cNvSpPr txBox="1"/>
          <p:nvPr>
            <p:ph idx="1" type="body"/>
          </p:nvPr>
        </p:nvSpPr>
        <p:spPr>
          <a:xfrm>
            <a:off x="4245700" y="1346425"/>
            <a:ext cx="4586700" cy="3222600"/>
          </a:xfrm>
          <a:prstGeom prst="rect">
            <a:avLst/>
          </a:prstGeom>
        </p:spPr>
        <p:txBody>
          <a:bodyPr anchorCtr="0" anchor="t" bIns="91425" lIns="91425" spcFirstLastPara="1" rIns="91425" wrap="square" tIns="91425">
            <a:normAutofit/>
          </a:bodyPr>
          <a:lstStyle/>
          <a:p>
            <a:pPr indent="0" lvl="0" marL="114300" rtl="0" algn="l">
              <a:spcBef>
                <a:spcPts val="1000"/>
              </a:spcBef>
              <a:spcAft>
                <a:spcPts val="0"/>
              </a:spcAft>
              <a:buNone/>
            </a:pPr>
            <a:r>
              <a:rPr lang="en">
                <a:solidFill>
                  <a:srgbClr val="333333"/>
                </a:solidFill>
                <a:latin typeface="Open Sans"/>
                <a:ea typeface="Open Sans"/>
                <a:cs typeface="Open Sans"/>
                <a:sym typeface="Open Sans"/>
              </a:rPr>
              <a:t>How have you taught and encouraged others to use DBRs?</a:t>
            </a:r>
            <a:endParaRPr sz="900">
              <a:solidFill>
                <a:srgbClr val="333333"/>
              </a:solidFill>
              <a:latin typeface="Open Sans"/>
              <a:ea typeface="Open Sans"/>
              <a:cs typeface="Open Sans"/>
              <a:sym typeface="Open Sans"/>
            </a:endParaRPr>
          </a:p>
          <a:p>
            <a:pPr indent="-317500" lvl="0" marL="914400" rtl="0" algn="l">
              <a:spcBef>
                <a:spcPts val="1000"/>
              </a:spcBef>
              <a:spcAft>
                <a:spcPts val="0"/>
              </a:spcAft>
              <a:buClr>
                <a:schemeClr val="dk1"/>
              </a:buClr>
              <a:buSzPts val="1400"/>
              <a:buChar char="•"/>
            </a:pPr>
            <a:r>
              <a:rPr lang="en">
                <a:solidFill>
                  <a:srgbClr val="333333"/>
                </a:solidFill>
                <a:latin typeface="Open Sans"/>
                <a:ea typeface="Open Sans"/>
                <a:cs typeface="Open Sans"/>
                <a:sym typeface="Open Sans"/>
              </a:rPr>
              <a:t>Are there certain folks who are best at creating them?</a:t>
            </a:r>
            <a:endParaRPr>
              <a:solidFill>
                <a:srgbClr val="333333"/>
              </a:solidFill>
              <a:latin typeface="Open Sans"/>
              <a:ea typeface="Open Sans"/>
              <a:cs typeface="Open Sans"/>
              <a:sym typeface="Open Sans"/>
            </a:endParaRPr>
          </a:p>
          <a:p>
            <a:pPr indent="-317500" lvl="0" marL="914400" rtl="0" algn="l">
              <a:spcBef>
                <a:spcPts val="1000"/>
              </a:spcBef>
              <a:spcAft>
                <a:spcPts val="800"/>
              </a:spcAft>
              <a:buClr>
                <a:srgbClr val="333333"/>
              </a:buClr>
              <a:buSzPts val="1400"/>
              <a:buFont typeface="Open Sans"/>
              <a:buChar char="•"/>
            </a:pPr>
            <a:r>
              <a:rPr lang="en">
                <a:solidFill>
                  <a:srgbClr val="333333"/>
                </a:solidFill>
                <a:latin typeface="Open Sans"/>
                <a:ea typeface="Open Sans"/>
                <a:cs typeface="Open Sans"/>
                <a:sym typeface="Open Sans"/>
              </a:rPr>
              <a:t>How can you support the saving and sharing of sample DBRs?</a:t>
            </a:r>
            <a:endParaRPr>
              <a:solidFill>
                <a:srgbClr val="333333"/>
              </a:solidFill>
              <a:latin typeface="Open Sans"/>
              <a:ea typeface="Open Sans"/>
              <a:cs typeface="Open Sans"/>
              <a:sym typeface="Open Sans"/>
            </a:endParaRPr>
          </a:p>
        </p:txBody>
      </p:sp>
      <p:pic>
        <p:nvPicPr>
          <p:cNvPr id="295" name="Google Shape;295;p43"/>
          <p:cNvPicPr preferRelativeResize="0"/>
          <p:nvPr/>
        </p:nvPicPr>
        <p:blipFill>
          <a:blip r:embed="rId3">
            <a:alphaModFix/>
          </a:blip>
          <a:stretch>
            <a:fillRect/>
          </a:stretch>
        </p:blipFill>
        <p:spPr>
          <a:xfrm>
            <a:off x="152400" y="1170125"/>
            <a:ext cx="3820975" cy="3820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04" name="Shape 104"/>
        <p:cNvGrpSpPr/>
        <p:nvPr/>
      </p:nvGrpSpPr>
      <p:grpSpPr>
        <a:xfrm>
          <a:off x="0" y="0"/>
          <a:ext cx="0" cy="0"/>
          <a:chOff x="0" y="0"/>
          <a:chExt cx="0" cy="0"/>
        </a:xfrm>
      </p:grpSpPr>
      <p:pic>
        <p:nvPicPr>
          <p:cNvPr id="105" name="Google Shape;105;p17"/>
          <p:cNvPicPr preferRelativeResize="0"/>
          <p:nvPr/>
        </p:nvPicPr>
        <p:blipFill>
          <a:blip r:embed="rId3">
            <a:alphaModFix/>
          </a:blip>
          <a:stretch>
            <a:fillRect/>
          </a:stretch>
        </p:blipFill>
        <p:spPr>
          <a:xfrm>
            <a:off x="164150" y="119442"/>
            <a:ext cx="1554827" cy="1372125"/>
          </a:xfrm>
          <a:prstGeom prst="rect">
            <a:avLst/>
          </a:prstGeom>
          <a:noFill/>
          <a:ln>
            <a:noFill/>
          </a:ln>
        </p:spPr>
      </p:pic>
      <p:sp>
        <p:nvSpPr>
          <p:cNvPr id="106" name="Google Shape;106;p17"/>
          <p:cNvSpPr txBox="1"/>
          <p:nvPr/>
        </p:nvSpPr>
        <p:spPr>
          <a:xfrm>
            <a:off x="7113675" y="4536125"/>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
        <p:nvSpPr>
          <p:cNvPr id="107" name="Google Shape;107;p17"/>
          <p:cNvSpPr txBox="1"/>
          <p:nvPr>
            <p:ph type="title"/>
          </p:nvPr>
        </p:nvSpPr>
        <p:spPr>
          <a:xfrm>
            <a:off x="1821775" y="845650"/>
            <a:ext cx="6634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Topics of Discussion for Today</a:t>
            </a:r>
            <a:endParaRPr/>
          </a:p>
        </p:txBody>
      </p:sp>
      <p:sp>
        <p:nvSpPr>
          <p:cNvPr id="108" name="Google Shape;108;p17"/>
          <p:cNvSpPr txBox="1"/>
          <p:nvPr/>
        </p:nvSpPr>
        <p:spPr>
          <a:xfrm>
            <a:off x="1112225" y="1839850"/>
            <a:ext cx="7265100" cy="2816700"/>
          </a:xfrm>
          <a:prstGeom prst="rect">
            <a:avLst/>
          </a:prstGeom>
          <a:noFill/>
          <a:ln>
            <a:noFill/>
          </a:ln>
        </p:spPr>
        <p:txBody>
          <a:bodyPr anchorCtr="0" anchor="t" bIns="91425" lIns="91425" spcFirstLastPara="1" rIns="91425" wrap="square" tIns="91425">
            <a:spAutoFit/>
          </a:bodyPr>
          <a:lstStyle/>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Timeframes for progress monitoring</a:t>
            </a:r>
            <a:endParaRPr sz="2200">
              <a:solidFill>
                <a:schemeClr val="dk2"/>
              </a:solidFill>
            </a:endParaRPr>
          </a:p>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IN/ON/OUT criteria for Tier 2 Interventions</a:t>
            </a:r>
            <a:endParaRPr sz="2200">
              <a:solidFill>
                <a:schemeClr val="dk2"/>
              </a:solidFill>
            </a:endParaRPr>
          </a:p>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Tools including Behavior Rating Scales</a:t>
            </a:r>
            <a:endParaRPr sz="2200">
              <a:solidFill>
                <a:schemeClr val="dk2"/>
              </a:solidFill>
            </a:endParaRPr>
          </a:p>
          <a:p>
            <a:pPr indent="-368300" lvl="0" marL="457200" rtl="0" algn="l">
              <a:lnSpc>
                <a:spcPct val="150000"/>
              </a:lnSpc>
              <a:spcBef>
                <a:spcPts val="1000"/>
              </a:spcBef>
              <a:spcAft>
                <a:spcPts val="0"/>
              </a:spcAft>
              <a:buClr>
                <a:schemeClr val="dk2"/>
              </a:buClr>
              <a:buSzPts val="2200"/>
              <a:buAutoNum type="arabicPeriod"/>
            </a:pPr>
            <a:r>
              <a:rPr lang="en" sz="2200">
                <a:solidFill>
                  <a:schemeClr val="dk2"/>
                </a:solidFill>
              </a:rPr>
              <a:t>Progress Monitoring Your Tier 2 Interventions Overall</a:t>
            </a:r>
            <a:endParaRPr sz="2200">
              <a:solidFill>
                <a:schemeClr val="dk2"/>
              </a:solidFill>
            </a:endParaRPr>
          </a:p>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466"/>
              <a:t>Direct Observation</a:t>
            </a:r>
            <a:endParaRPr sz="3466"/>
          </a:p>
        </p:txBody>
      </p:sp>
      <p:sp>
        <p:nvSpPr>
          <p:cNvPr id="301" name="Google Shape;301;p44"/>
          <p:cNvSpPr txBox="1"/>
          <p:nvPr>
            <p:ph idx="1" type="body"/>
          </p:nvPr>
        </p:nvSpPr>
        <p:spPr>
          <a:xfrm>
            <a:off x="311700" y="1124700"/>
            <a:ext cx="8684700" cy="344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Direct measure of student behavior in real time (i.e., recording behavior as it occurs in the setting of concern)</a:t>
            </a:r>
            <a:endParaRPr>
              <a:solidFill>
                <a:srgbClr val="000000"/>
              </a:solidFill>
            </a:endParaRPr>
          </a:p>
          <a:p>
            <a:pPr indent="0" lvl="0" marL="0" rtl="0" algn="l">
              <a:spcBef>
                <a:spcPts val="0"/>
              </a:spcBef>
              <a:spcAft>
                <a:spcPts val="0"/>
              </a:spcAft>
              <a:buNone/>
            </a:pPr>
            <a:r>
              <a:t/>
            </a:r>
            <a:endParaRPr b="1" sz="3750">
              <a:solidFill>
                <a:srgbClr val="000000"/>
              </a:solidFill>
            </a:endParaRPr>
          </a:p>
        </p:txBody>
      </p:sp>
      <p:sp>
        <p:nvSpPr>
          <p:cNvPr id="302" name="Google Shape;302;p44"/>
          <p:cNvSpPr txBox="1"/>
          <p:nvPr/>
        </p:nvSpPr>
        <p:spPr>
          <a:xfrm>
            <a:off x="3472775" y="4647775"/>
            <a:ext cx="552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Tier 2 progress monitoring- Using Data For Decision Making.pdf </a:t>
            </a:r>
            <a:r>
              <a:rPr lang="en" sz="1100">
                <a:solidFill>
                  <a:schemeClr val="dk1"/>
                </a:solidFill>
              </a:rPr>
              <a:t>(Bruhn &amp; McDaniel)</a:t>
            </a:r>
            <a:endParaRPr/>
          </a:p>
        </p:txBody>
      </p:sp>
      <p:pic>
        <p:nvPicPr>
          <p:cNvPr id="303" name="Google Shape;303;p44"/>
          <p:cNvPicPr preferRelativeResize="0"/>
          <p:nvPr/>
        </p:nvPicPr>
        <p:blipFill>
          <a:blip r:embed="rId3">
            <a:alphaModFix/>
          </a:blip>
          <a:stretch>
            <a:fillRect/>
          </a:stretch>
        </p:blipFill>
        <p:spPr>
          <a:xfrm>
            <a:off x="572701" y="2286000"/>
            <a:ext cx="2649299" cy="1611000"/>
          </a:xfrm>
          <a:prstGeom prst="rect">
            <a:avLst/>
          </a:prstGeom>
          <a:noFill/>
          <a:ln>
            <a:noFill/>
          </a:ln>
        </p:spPr>
      </p:pic>
      <p:sp>
        <p:nvSpPr>
          <p:cNvPr id="304" name="Google Shape;304;p44"/>
          <p:cNvSpPr txBox="1"/>
          <p:nvPr/>
        </p:nvSpPr>
        <p:spPr>
          <a:xfrm>
            <a:off x="572700" y="3838700"/>
            <a:ext cx="251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Frequency Counts</a:t>
            </a:r>
            <a:endParaRPr/>
          </a:p>
        </p:txBody>
      </p:sp>
      <p:pic>
        <p:nvPicPr>
          <p:cNvPr id="305" name="Google Shape;305;p44"/>
          <p:cNvPicPr preferRelativeResize="0"/>
          <p:nvPr/>
        </p:nvPicPr>
        <p:blipFill>
          <a:blip r:embed="rId4">
            <a:alphaModFix/>
          </a:blip>
          <a:stretch>
            <a:fillRect/>
          </a:stretch>
        </p:blipFill>
        <p:spPr>
          <a:xfrm>
            <a:off x="3367976" y="1868450"/>
            <a:ext cx="1680920" cy="2700549"/>
          </a:xfrm>
          <a:prstGeom prst="rect">
            <a:avLst/>
          </a:prstGeom>
          <a:noFill/>
          <a:ln>
            <a:noFill/>
          </a:ln>
        </p:spPr>
      </p:pic>
      <p:sp>
        <p:nvSpPr>
          <p:cNvPr id="306" name="Google Shape;306;p44"/>
          <p:cNvSpPr txBox="1"/>
          <p:nvPr/>
        </p:nvSpPr>
        <p:spPr>
          <a:xfrm>
            <a:off x="4975775" y="1759875"/>
            <a:ext cx="251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Momentary</a:t>
            </a:r>
            <a:r>
              <a:rPr lang="en"/>
              <a:t> Time Sampling</a:t>
            </a:r>
            <a:endParaRPr/>
          </a:p>
        </p:txBody>
      </p:sp>
      <p:pic>
        <p:nvPicPr>
          <p:cNvPr id="307" name="Google Shape;307;p44"/>
          <p:cNvPicPr preferRelativeResize="0"/>
          <p:nvPr/>
        </p:nvPicPr>
        <p:blipFill>
          <a:blip r:embed="rId5">
            <a:alphaModFix/>
          </a:blip>
          <a:stretch>
            <a:fillRect/>
          </a:stretch>
        </p:blipFill>
        <p:spPr>
          <a:xfrm>
            <a:off x="5906123" y="2611750"/>
            <a:ext cx="2803801" cy="1710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44594"/>
              <a:buFont typeface="Arial"/>
              <a:buNone/>
            </a:pPr>
            <a:r>
              <a:rPr lang="en" sz="2466"/>
              <a:t>Direct Observation</a:t>
            </a:r>
            <a:endParaRPr sz="3466"/>
          </a:p>
        </p:txBody>
      </p:sp>
      <p:sp>
        <p:nvSpPr>
          <p:cNvPr id="313" name="Google Shape;313;p45"/>
          <p:cNvSpPr txBox="1"/>
          <p:nvPr>
            <p:ph idx="1" type="body"/>
          </p:nvPr>
        </p:nvSpPr>
        <p:spPr>
          <a:xfrm>
            <a:off x="972050" y="917000"/>
            <a:ext cx="7860300" cy="3651900"/>
          </a:xfrm>
          <a:prstGeom prst="rect">
            <a:avLst/>
          </a:prstGeom>
        </p:spPr>
        <p:txBody>
          <a:bodyPr anchorCtr="0" anchor="t" bIns="91425" lIns="91425" spcFirstLastPara="1" rIns="91425" wrap="square" tIns="91425">
            <a:normAutofit fontScale="47500" lnSpcReduction="20000"/>
          </a:bodyPr>
          <a:lstStyle/>
          <a:p>
            <a:pPr indent="0" lvl="0" marL="0" rtl="0" algn="ctr">
              <a:spcBef>
                <a:spcPts val="0"/>
              </a:spcBef>
              <a:spcAft>
                <a:spcPts val="0"/>
              </a:spcAft>
              <a:buNone/>
            </a:pPr>
            <a:r>
              <a:rPr b="1" lang="en" sz="3750">
                <a:solidFill>
                  <a:srgbClr val="000000"/>
                </a:solidFill>
              </a:rPr>
              <a:t>Implementation Steps:</a:t>
            </a:r>
            <a:endParaRPr b="1" sz="3750">
              <a:solidFill>
                <a:srgbClr val="000000"/>
              </a:solidFill>
            </a:endParaRPr>
          </a:p>
          <a:p>
            <a:pPr indent="0" lvl="0" marL="0" rtl="0" algn="ctr">
              <a:spcBef>
                <a:spcPts val="0"/>
              </a:spcBef>
              <a:spcAft>
                <a:spcPts val="0"/>
              </a:spcAft>
              <a:buClr>
                <a:schemeClr val="dk1"/>
              </a:buClr>
              <a:buSzPct val="29333"/>
              <a:buFont typeface="Arial"/>
              <a:buNone/>
            </a:pPr>
            <a:r>
              <a:t/>
            </a:r>
            <a:endParaRPr b="1" sz="3750">
              <a:solidFill>
                <a:srgbClr val="000000"/>
              </a:solidFill>
            </a:endParaRPr>
          </a:p>
          <a:p>
            <a:pPr indent="0" lvl="0" marL="0" rtl="0" algn="l">
              <a:spcBef>
                <a:spcPts val="0"/>
              </a:spcBef>
              <a:spcAft>
                <a:spcPts val="0"/>
              </a:spcAft>
              <a:buClr>
                <a:schemeClr val="dk1"/>
              </a:buClr>
              <a:buSzPct val="29333"/>
              <a:buFont typeface="Arial"/>
              <a:buNone/>
            </a:pPr>
            <a:r>
              <a:rPr lang="en" sz="3750">
                <a:solidFill>
                  <a:srgbClr val="000000"/>
                </a:solidFill>
              </a:rPr>
              <a:t>1. Identify the behavior you want to measure</a:t>
            </a:r>
            <a:endParaRPr sz="3750">
              <a:solidFill>
                <a:srgbClr val="000000"/>
              </a:solidFill>
            </a:endParaRPr>
          </a:p>
          <a:p>
            <a:pPr indent="0" lvl="0" marL="0" rtl="0" algn="l">
              <a:spcBef>
                <a:spcPts val="0"/>
              </a:spcBef>
              <a:spcAft>
                <a:spcPts val="0"/>
              </a:spcAft>
              <a:buClr>
                <a:schemeClr val="dk1"/>
              </a:buClr>
              <a:buSzPct val="29333"/>
              <a:buFont typeface="Arial"/>
              <a:buNone/>
            </a:pPr>
            <a:r>
              <a:rPr lang="en" sz="3750">
                <a:solidFill>
                  <a:srgbClr val="000000"/>
                </a:solidFill>
              </a:rPr>
              <a:t>2. Define behavior with examples and non-examples</a:t>
            </a:r>
            <a:endParaRPr sz="3750">
              <a:solidFill>
                <a:srgbClr val="000000"/>
              </a:solidFill>
            </a:endParaRPr>
          </a:p>
          <a:p>
            <a:pPr indent="0" lvl="0" marL="0" rtl="0" algn="l">
              <a:spcBef>
                <a:spcPts val="0"/>
              </a:spcBef>
              <a:spcAft>
                <a:spcPts val="0"/>
              </a:spcAft>
              <a:buClr>
                <a:schemeClr val="dk1"/>
              </a:buClr>
              <a:buSzPct val="29333"/>
              <a:buFont typeface="Arial"/>
              <a:buNone/>
            </a:pPr>
            <a:r>
              <a:rPr lang="en" sz="3750">
                <a:solidFill>
                  <a:srgbClr val="000000"/>
                </a:solidFill>
              </a:rPr>
              <a:t>3. Determine the method of measurement:</a:t>
            </a:r>
            <a:endParaRPr sz="3750">
              <a:solidFill>
                <a:srgbClr val="000000"/>
              </a:solidFill>
            </a:endParaRPr>
          </a:p>
          <a:p>
            <a:pPr indent="0" lvl="0" marL="457200" rtl="0" algn="l">
              <a:spcBef>
                <a:spcPts val="0"/>
              </a:spcBef>
              <a:spcAft>
                <a:spcPts val="0"/>
              </a:spcAft>
              <a:buClr>
                <a:schemeClr val="dk1"/>
              </a:buClr>
              <a:buSzPct val="29333"/>
              <a:buFont typeface="Arial"/>
              <a:buNone/>
            </a:pPr>
            <a:r>
              <a:rPr lang="en" sz="3750">
                <a:solidFill>
                  <a:srgbClr val="000000"/>
                </a:solidFill>
              </a:rPr>
              <a:t>a. Is it a low-frequency, discrete behavior? = Frequency Count</a:t>
            </a:r>
            <a:endParaRPr sz="3750">
              <a:solidFill>
                <a:srgbClr val="000000"/>
              </a:solidFill>
            </a:endParaRPr>
          </a:p>
          <a:p>
            <a:pPr indent="0" lvl="0" marL="457200" rtl="0" algn="l">
              <a:spcBef>
                <a:spcPts val="0"/>
              </a:spcBef>
              <a:spcAft>
                <a:spcPts val="0"/>
              </a:spcAft>
              <a:buClr>
                <a:schemeClr val="dk1"/>
              </a:buClr>
              <a:buSzPct val="29333"/>
              <a:buFont typeface="Arial"/>
              <a:buNone/>
            </a:pPr>
            <a:r>
              <a:rPr lang="en" sz="3750">
                <a:solidFill>
                  <a:srgbClr val="000000"/>
                </a:solidFill>
              </a:rPr>
              <a:t>b. Is it a high-frequency, discrete behavior? = Time Sampling</a:t>
            </a:r>
            <a:endParaRPr sz="3750">
              <a:solidFill>
                <a:srgbClr val="000000"/>
              </a:solidFill>
            </a:endParaRPr>
          </a:p>
          <a:p>
            <a:pPr indent="0" lvl="0" marL="457200" rtl="0" algn="l">
              <a:spcBef>
                <a:spcPts val="0"/>
              </a:spcBef>
              <a:spcAft>
                <a:spcPts val="0"/>
              </a:spcAft>
              <a:buClr>
                <a:schemeClr val="dk1"/>
              </a:buClr>
              <a:buSzPct val="29333"/>
              <a:buFont typeface="Arial"/>
              <a:buNone/>
            </a:pPr>
            <a:r>
              <a:rPr lang="en" sz="3750">
                <a:solidFill>
                  <a:srgbClr val="000000"/>
                </a:solidFill>
              </a:rPr>
              <a:t>c. Is it a continuous behavior? = Time Sampling</a:t>
            </a:r>
            <a:endParaRPr sz="3750">
              <a:solidFill>
                <a:srgbClr val="000000"/>
              </a:solidFill>
            </a:endParaRPr>
          </a:p>
          <a:p>
            <a:pPr indent="0" lvl="0" marL="0" rtl="0" algn="l">
              <a:spcBef>
                <a:spcPts val="0"/>
              </a:spcBef>
              <a:spcAft>
                <a:spcPts val="0"/>
              </a:spcAft>
              <a:buClr>
                <a:schemeClr val="dk1"/>
              </a:buClr>
              <a:buSzPct val="29333"/>
              <a:buFont typeface="Arial"/>
              <a:buNone/>
            </a:pPr>
            <a:r>
              <a:rPr lang="en" sz="3750">
                <a:solidFill>
                  <a:srgbClr val="000000"/>
                </a:solidFill>
              </a:rPr>
              <a:t>4. Create observation form and determine session length</a:t>
            </a:r>
            <a:endParaRPr sz="3750">
              <a:solidFill>
                <a:srgbClr val="000000"/>
              </a:solidFill>
            </a:endParaRPr>
          </a:p>
          <a:p>
            <a:pPr indent="0" lvl="0" marL="0" rtl="0" algn="l">
              <a:spcBef>
                <a:spcPts val="0"/>
              </a:spcBef>
              <a:spcAft>
                <a:spcPts val="0"/>
              </a:spcAft>
              <a:buClr>
                <a:schemeClr val="dk1"/>
              </a:buClr>
              <a:buSzPct val="29333"/>
              <a:buFont typeface="Arial"/>
              <a:buNone/>
            </a:pPr>
            <a:r>
              <a:rPr lang="en" sz="3750">
                <a:solidFill>
                  <a:srgbClr val="000000"/>
                </a:solidFill>
              </a:rPr>
              <a:t>5. Collect data</a:t>
            </a:r>
            <a:endParaRPr sz="3750">
              <a:solidFill>
                <a:srgbClr val="000000"/>
              </a:solidFill>
            </a:endParaRPr>
          </a:p>
          <a:p>
            <a:pPr indent="0" lvl="0" marL="0" rtl="0" algn="l">
              <a:spcBef>
                <a:spcPts val="0"/>
              </a:spcBef>
              <a:spcAft>
                <a:spcPts val="0"/>
              </a:spcAft>
              <a:buClr>
                <a:schemeClr val="dk1"/>
              </a:buClr>
              <a:buSzPct val="29333"/>
              <a:buFont typeface="Arial"/>
              <a:buNone/>
            </a:pPr>
            <a:r>
              <a:rPr lang="en" sz="3750">
                <a:solidFill>
                  <a:srgbClr val="000000"/>
                </a:solidFill>
              </a:rPr>
              <a:t>6. Calculate (e.g., convert frequency to rate, or determine % of intervals behavior occurred)</a:t>
            </a:r>
            <a:endParaRPr sz="3750">
              <a:solidFill>
                <a:srgbClr val="000000"/>
              </a:solidFill>
            </a:endParaRPr>
          </a:p>
          <a:p>
            <a:pPr indent="0" lvl="0" marL="0" rtl="0" algn="l">
              <a:spcBef>
                <a:spcPts val="0"/>
              </a:spcBef>
              <a:spcAft>
                <a:spcPts val="0"/>
              </a:spcAft>
              <a:buNone/>
            </a:pPr>
            <a:r>
              <a:rPr lang="en" sz="3750">
                <a:solidFill>
                  <a:srgbClr val="000000"/>
                </a:solidFill>
              </a:rPr>
              <a:t>7. Graph data</a:t>
            </a:r>
            <a:endParaRPr>
              <a:solidFill>
                <a:srgbClr val="000000"/>
              </a:solidFill>
            </a:endParaRPr>
          </a:p>
        </p:txBody>
      </p:sp>
      <p:sp>
        <p:nvSpPr>
          <p:cNvPr id="314" name="Google Shape;314;p45"/>
          <p:cNvSpPr txBox="1"/>
          <p:nvPr/>
        </p:nvSpPr>
        <p:spPr>
          <a:xfrm>
            <a:off x="3472775" y="4647775"/>
            <a:ext cx="552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Tier 2 progress monitoring- Using Data For Decision Making.pdf </a:t>
            </a:r>
            <a:r>
              <a:rPr lang="en" sz="1100">
                <a:solidFill>
                  <a:schemeClr val="dk1"/>
                </a:solidFill>
              </a:rPr>
              <a:t>(Bruhn &amp; McDaniel)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18" name="Shape 318"/>
        <p:cNvGrpSpPr/>
        <p:nvPr/>
      </p:nvGrpSpPr>
      <p:grpSpPr>
        <a:xfrm>
          <a:off x="0" y="0"/>
          <a:ext cx="0" cy="0"/>
          <a:chOff x="0" y="0"/>
          <a:chExt cx="0" cy="0"/>
        </a:xfrm>
      </p:grpSpPr>
      <p:sp>
        <p:nvSpPr>
          <p:cNvPr id="319" name="Google Shape;319;p46"/>
          <p:cNvSpPr txBox="1"/>
          <p:nvPr>
            <p:ph type="title"/>
          </p:nvPr>
        </p:nvSpPr>
        <p:spPr>
          <a:xfrm>
            <a:off x="311700" y="219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1000"/>
              </a:spcBef>
              <a:spcAft>
                <a:spcPts val="0"/>
              </a:spcAft>
              <a:buNone/>
            </a:pPr>
            <a:r>
              <a:rPr lang="en" sz="3600"/>
              <a:t>Direct Observations</a:t>
            </a:r>
            <a:endParaRPr sz="3600"/>
          </a:p>
          <a:p>
            <a:pPr indent="0" lvl="0" marL="0" rtl="0" algn="l">
              <a:spcBef>
                <a:spcPts val="1000"/>
              </a:spcBef>
              <a:spcAft>
                <a:spcPts val="0"/>
              </a:spcAft>
              <a:buNone/>
            </a:pPr>
            <a:r>
              <a:t/>
            </a:r>
            <a:endParaRPr/>
          </a:p>
        </p:txBody>
      </p:sp>
      <p:pic>
        <p:nvPicPr>
          <p:cNvPr id="320" name="Google Shape;320;p46"/>
          <p:cNvPicPr preferRelativeResize="0"/>
          <p:nvPr/>
        </p:nvPicPr>
        <p:blipFill>
          <a:blip r:embed="rId3">
            <a:alphaModFix/>
          </a:blip>
          <a:stretch>
            <a:fillRect/>
          </a:stretch>
        </p:blipFill>
        <p:spPr>
          <a:xfrm>
            <a:off x="311700" y="1017725"/>
            <a:ext cx="3820975" cy="3820975"/>
          </a:xfrm>
          <a:prstGeom prst="rect">
            <a:avLst/>
          </a:prstGeom>
          <a:noFill/>
          <a:ln>
            <a:noFill/>
          </a:ln>
        </p:spPr>
      </p:pic>
      <p:sp>
        <p:nvSpPr>
          <p:cNvPr id="321" name="Google Shape;321;p46"/>
          <p:cNvSpPr txBox="1"/>
          <p:nvPr>
            <p:ph idx="1" type="body"/>
          </p:nvPr>
        </p:nvSpPr>
        <p:spPr>
          <a:xfrm>
            <a:off x="4052050" y="1316913"/>
            <a:ext cx="4586700" cy="3222600"/>
          </a:xfrm>
          <a:prstGeom prst="rect">
            <a:avLst/>
          </a:prstGeom>
        </p:spPr>
        <p:txBody>
          <a:bodyPr anchorCtr="0" anchor="t" bIns="91425" lIns="91425" spcFirstLastPara="1" rIns="91425" wrap="square" tIns="91425">
            <a:normAutofit/>
          </a:bodyPr>
          <a:lstStyle/>
          <a:p>
            <a:pPr indent="0" lvl="0" marL="114300" rtl="0" algn="l">
              <a:spcBef>
                <a:spcPts val="1000"/>
              </a:spcBef>
              <a:spcAft>
                <a:spcPts val="0"/>
              </a:spcAft>
              <a:buNone/>
            </a:pPr>
            <a:r>
              <a:rPr lang="en">
                <a:solidFill>
                  <a:srgbClr val="333333"/>
                </a:solidFill>
                <a:latin typeface="Open Sans"/>
                <a:ea typeface="Open Sans"/>
                <a:cs typeface="Open Sans"/>
                <a:sym typeface="Open Sans"/>
              </a:rPr>
              <a:t>How have you taught and encouraged others to use Direct Observations?</a:t>
            </a:r>
            <a:endParaRPr sz="900">
              <a:solidFill>
                <a:srgbClr val="333333"/>
              </a:solidFill>
              <a:latin typeface="Open Sans"/>
              <a:ea typeface="Open Sans"/>
              <a:cs typeface="Open Sans"/>
              <a:sym typeface="Open Sans"/>
            </a:endParaRPr>
          </a:p>
          <a:p>
            <a:pPr indent="-317500" lvl="0" marL="914400" rtl="0" algn="l">
              <a:spcBef>
                <a:spcPts val="1000"/>
              </a:spcBef>
              <a:spcAft>
                <a:spcPts val="0"/>
              </a:spcAft>
              <a:buClr>
                <a:schemeClr val="dk1"/>
              </a:buClr>
              <a:buSzPts val="1400"/>
              <a:buChar char="•"/>
            </a:pPr>
            <a:r>
              <a:rPr lang="en">
                <a:solidFill>
                  <a:srgbClr val="333333"/>
                </a:solidFill>
                <a:latin typeface="Open Sans"/>
                <a:ea typeface="Open Sans"/>
                <a:cs typeface="Open Sans"/>
                <a:sym typeface="Open Sans"/>
              </a:rPr>
              <a:t>Are there certain folks who are best at creating them?</a:t>
            </a:r>
            <a:endParaRPr>
              <a:solidFill>
                <a:srgbClr val="333333"/>
              </a:solidFill>
              <a:latin typeface="Open Sans"/>
              <a:ea typeface="Open Sans"/>
              <a:cs typeface="Open Sans"/>
              <a:sym typeface="Open Sans"/>
            </a:endParaRPr>
          </a:p>
          <a:p>
            <a:pPr indent="-317500" lvl="0" marL="914400" rtl="0" algn="l">
              <a:spcBef>
                <a:spcPts val="1000"/>
              </a:spcBef>
              <a:spcAft>
                <a:spcPts val="800"/>
              </a:spcAft>
              <a:buClr>
                <a:srgbClr val="333333"/>
              </a:buClr>
              <a:buSzPts val="1400"/>
              <a:buFont typeface="Open Sans"/>
              <a:buChar char="•"/>
            </a:pPr>
            <a:r>
              <a:rPr lang="en">
                <a:solidFill>
                  <a:srgbClr val="333333"/>
                </a:solidFill>
                <a:latin typeface="Open Sans"/>
                <a:ea typeface="Open Sans"/>
                <a:cs typeface="Open Sans"/>
                <a:sym typeface="Open Sans"/>
              </a:rPr>
              <a:t>How can you support the saving of sample direct observation tools?</a:t>
            </a:r>
            <a:endParaRPr>
              <a:solidFill>
                <a:srgbClr val="333333"/>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b="1" lang="en" sz="2577"/>
              <a:t>Intervention Based Measures </a:t>
            </a:r>
            <a:endParaRPr b="1" sz="3577"/>
          </a:p>
        </p:txBody>
      </p:sp>
      <p:sp>
        <p:nvSpPr>
          <p:cNvPr id="327" name="Google Shape;327;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Data that are collected within the intervention.</a:t>
            </a:r>
            <a:endParaRPr>
              <a:solidFill>
                <a:schemeClr val="dk1"/>
              </a:solidFill>
            </a:endParaRPr>
          </a:p>
          <a:p>
            <a:pPr indent="0" lvl="0" marL="0" rtl="0" algn="l">
              <a:spcBef>
                <a:spcPts val="1200"/>
              </a:spcBef>
              <a:spcAft>
                <a:spcPts val="0"/>
              </a:spcAft>
              <a:buNone/>
            </a:pPr>
            <a:r>
              <a:rPr lang="en">
                <a:solidFill>
                  <a:schemeClr val="dk1"/>
                </a:solidFill>
              </a:rPr>
              <a:t>Example: CICO </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see DE–PBS Project CICO: Check-In/Check-Out Module</a:t>
            </a:r>
            <a:r>
              <a:rPr lang="en">
                <a:solidFill>
                  <a:schemeClr val="dk1"/>
                </a:solidFill>
                <a:highlight>
                  <a:srgbClr val="FFFFFF"/>
                </a:highlight>
              </a:rPr>
              <a:t>)</a:t>
            </a:r>
            <a:endParaRPr>
              <a:solidFill>
                <a:schemeClr val="dk1"/>
              </a:solidFill>
              <a:highlight>
                <a:srgbClr val="FFFFFF"/>
              </a:highlight>
            </a:endParaRPr>
          </a:p>
          <a:p>
            <a:pPr indent="-342900" lvl="0" marL="457200" rtl="0" algn="l">
              <a:lnSpc>
                <a:spcPct val="100000"/>
              </a:lnSpc>
              <a:spcBef>
                <a:spcPts val="0"/>
              </a:spcBef>
              <a:spcAft>
                <a:spcPts val="0"/>
              </a:spcAft>
              <a:buClr>
                <a:schemeClr val="dk1"/>
              </a:buClr>
              <a:buSzPts val="1800"/>
              <a:buChar char="●"/>
            </a:pPr>
            <a:r>
              <a:rPr lang="en">
                <a:solidFill>
                  <a:schemeClr val="dk1"/>
                </a:solidFill>
                <a:highlight>
                  <a:srgbClr val="FFFFFF"/>
                </a:highlight>
              </a:rPr>
              <a:t>Including:</a:t>
            </a:r>
            <a:endParaRPr>
              <a:solidFill>
                <a:schemeClr val="dk1"/>
              </a:solidFill>
              <a:highlight>
                <a:srgbClr val="FFFFFF"/>
              </a:highlight>
            </a:endParaRPr>
          </a:p>
          <a:p>
            <a:pPr indent="-342900" lvl="1" marL="914400" rtl="0" algn="l">
              <a:lnSpc>
                <a:spcPct val="100000"/>
              </a:lnSpc>
              <a:spcBef>
                <a:spcPts val="0"/>
              </a:spcBef>
              <a:spcAft>
                <a:spcPts val="0"/>
              </a:spcAft>
              <a:buClr>
                <a:srgbClr val="24292E"/>
              </a:buClr>
              <a:buSzPts val="1800"/>
              <a:buChar char="○"/>
            </a:pPr>
            <a:r>
              <a:rPr b="1" lang="en" sz="1800" u="sng">
                <a:solidFill>
                  <a:srgbClr val="00539F"/>
                </a:solidFill>
                <a:highlight>
                  <a:srgbClr val="FFFFFF"/>
                </a:highlight>
                <a:hlinkClick r:id="rId3">
                  <a:extLst>
                    <a:ext uri="{A12FA001-AC4F-418D-AE19-62706E023703}">
                      <ahyp:hlinkClr val="tx"/>
                    </a:ext>
                  </a:extLst>
                </a:hlinkClick>
              </a:rPr>
              <a:t>CICO Daily Progress Report Data Tracking Tool</a:t>
            </a:r>
            <a:endParaRPr sz="1800">
              <a:solidFill>
                <a:srgbClr val="24292E"/>
              </a:solidFill>
              <a:highlight>
                <a:srgbClr val="FFFFFF"/>
              </a:highlight>
            </a:endParaRPr>
          </a:p>
          <a:p>
            <a:pPr indent="-342900" lvl="1" marL="914400" rtl="0" algn="l">
              <a:lnSpc>
                <a:spcPct val="100000"/>
              </a:lnSpc>
              <a:spcBef>
                <a:spcPts val="0"/>
              </a:spcBef>
              <a:spcAft>
                <a:spcPts val="0"/>
              </a:spcAft>
              <a:buClr>
                <a:srgbClr val="24292E"/>
              </a:buClr>
              <a:buSzPts val="1800"/>
              <a:buChar char="○"/>
            </a:pPr>
            <a:r>
              <a:rPr b="1" lang="en" sz="1800" u="sng">
                <a:solidFill>
                  <a:srgbClr val="00539F"/>
                </a:solidFill>
                <a:highlight>
                  <a:srgbClr val="FFFFFF"/>
                </a:highlight>
                <a:hlinkClick r:id="rId4">
                  <a:extLst>
                    <a:ext uri="{A12FA001-AC4F-418D-AE19-62706E023703}">
                      <ahyp:hlinkClr val="tx"/>
                    </a:ext>
                  </a:extLst>
                </a:hlinkClick>
              </a:rPr>
              <a:t>CICO DPR Data Tracking Tool – User Guide</a:t>
            </a:r>
            <a:r>
              <a:rPr lang="en" sz="1800">
                <a:solidFill>
                  <a:srgbClr val="3E4042"/>
                </a:solidFill>
                <a:highlight>
                  <a:srgbClr val="FFFFFF"/>
                </a:highlight>
              </a:rPr>
              <a:t>: </a:t>
            </a:r>
            <a:endParaRPr sz="1800">
              <a:solidFill>
                <a:srgbClr val="24292E"/>
              </a:solidFill>
              <a:highlight>
                <a:srgbClr val="FFFFFF"/>
              </a:highlight>
            </a:endParaRPr>
          </a:p>
          <a:p>
            <a:pPr indent="0" lvl="0" marL="0" rtl="0" algn="l">
              <a:spcBef>
                <a:spcPts val="0"/>
              </a:spcBef>
              <a:spcAft>
                <a:spcPts val="1200"/>
              </a:spcAft>
              <a:buNone/>
            </a:pPr>
            <a:r>
              <a:t/>
            </a:r>
            <a:endParaRPr/>
          </a:p>
        </p:txBody>
      </p:sp>
      <p:pic>
        <p:nvPicPr>
          <p:cNvPr id="328" name="Google Shape;328;p47"/>
          <p:cNvPicPr preferRelativeResize="0"/>
          <p:nvPr/>
        </p:nvPicPr>
        <p:blipFill>
          <a:blip r:embed="rId5">
            <a:alphaModFix/>
          </a:blip>
          <a:stretch>
            <a:fillRect/>
          </a:stretch>
        </p:blipFill>
        <p:spPr>
          <a:xfrm>
            <a:off x="6663900" y="2760375"/>
            <a:ext cx="1880275" cy="18958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32" name="Shape 332"/>
        <p:cNvGrpSpPr/>
        <p:nvPr/>
      </p:nvGrpSpPr>
      <p:grpSpPr>
        <a:xfrm>
          <a:off x="0" y="0"/>
          <a:ext cx="0" cy="0"/>
          <a:chOff x="0" y="0"/>
          <a:chExt cx="0" cy="0"/>
        </a:xfrm>
      </p:grpSpPr>
      <p:sp>
        <p:nvSpPr>
          <p:cNvPr id="333" name="Google Shape;333;p48"/>
          <p:cNvSpPr txBox="1"/>
          <p:nvPr>
            <p:ph type="title"/>
          </p:nvPr>
        </p:nvSpPr>
        <p:spPr>
          <a:xfrm>
            <a:off x="311700" y="219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1000"/>
              </a:spcBef>
              <a:spcAft>
                <a:spcPts val="0"/>
              </a:spcAft>
              <a:buNone/>
            </a:pPr>
            <a:r>
              <a:rPr lang="en" sz="3600"/>
              <a:t>Intervention Based Measures </a:t>
            </a:r>
            <a:endParaRPr sz="3600"/>
          </a:p>
          <a:p>
            <a:pPr indent="0" lvl="0" marL="0" rtl="0" algn="l">
              <a:spcBef>
                <a:spcPts val="1000"/>
              </a:spcBef>
              <a:spcAft>
                <a:spcPts val="0"/>
              </a:spcAft>
              <a:buNone/>
            </a:pPr>
            <a:r>
              <a:t/>
            </a:r>
            <a:endParaRPr/>
          </a:p>
        </p:txBody>
      </p:sp>
      <p:sp>
        <p:nvSpPr>
          <p:cNvPr id="334" name="Google Shape;334;p48"/>
          <p:cNvSpPr txBox="1"/>
          <p:nvPr>
            <p:ph idx="1" type="body"/>
          </p:nvPr>
        </p:nvSpPr>
        <p:spPr>
          <a:xfrm>
            <a:off x="4075800" y="1544238"/>
            <a:ext cx="4586700" cy="3222600"/>
          </a:xfrm>
          <a:prstGeom prst="rect">
            <a:avLst/>
          </a:prstGeom>
        </p:spPr>
        <p:txBody>
          <a:bodyPr anchorCtr="0" anchor="t" bIns="91425" lIns="91425" spcFirstLastPara="1" rIns="91425" wrap="square" tIns="91425">
            <a:normAutofit/>
          </a:bodyPr>
          <a:lstStyle/>
          <a:p>
            <a:pPr indent="0" lvl="0" marL="114300" rtl="0" algn="l">
              <a:spcBef>
                <a:spcPts val="1000"/>
              </a:spcBef>
              <a:spcAft>
                <a:spcPts val="0"/>
              </a:spcAft>
              <a:buNone/>
            </a:pPr>
            <a:r>
              <a:rPr lang="en">
                <a:solidFill>
                  <a:srgbClr val="333333"/>
                </a:solidFill>
                <a:latin typeface="Open Sans"/>
                <a:ea typeface="Open Sans"/>
                <a:cs typeface="Open Sans"/>
                <a:sym typeface="Open Sans"/>
              </a:rPr>
              <a:t>How have you taught and encouraged others to use Intervention Based Measures?</a:t>
            </a:r>
            <a:endParaRPr sz="900">
              <a:solidFill>
                <a:srgbClr val="333333"/>
              </a:solidFill>
              <a:latin typeface="Open Sans"/>
              <a:ea typeface="Open Sans"/>
              <a:cs typeface="Open Sans"/>
              <a:sym typeface="Open Sans"/>
            </a:endParaRPr>
          </a:p>
          <a:p>
            <a:pPr indent="-317500" lvl="0" marL="914400" rtl="0" algn="l">
              <a:spcBef>
                <a:spcPts val="1000"/>
              </a:spcBef>
              <a:spcAft>
                <a:spcPts val="800"/>
              </a:spcAft>
              <a:buClr>
                <a:schemeClr val="dk1"/>
              </a:buClr>
              <a:buSzPts val="1400"/>
              <a:buChar char="•"/>
            </a:pPr>
            <a:r>
              <a:rPr lang="en">
                <a:solidFill>
                  <a:srgbClr val="333333"/>
                </a:solidFill>
                <a:latin typeface="Open Sans"/>
                <a:ea typeface="Open Sans"/>
                <a:cs typeface="Open Sans"/>
                <a:sym typeface="Open Sans"/>
              </a:rPr>
              <a:t>Do you look for the quality of measures provided when exploring a new intervention</a:t>
            </a:r>
            <a:r>
              <a:rPr lang="en">
                <a:solidFill>
                  <a:srgbClr val="333333"/>
                </a:solidFill>
                <a:latin typeface="Open Sans"/>
                <a:ea typeface="Open Sans"/>
                <a:cs typeface="Open Sans"/>
                <a:sym typeface="Open Sans"/>
              </a:rPr>
              <a:t>? (Hexagon thinking)</a:t>
            </a:r>
            <a:endParaRPr>
              <a:solidFill>
                <a:srgbClr val="333333"/>
              </a:solidFill>
              <a:latin typeface="Open Sans"/>
              <a:ea typeface="Open Sans"/>
              <a:cs typeface="Open Sans"/>
              <a:sym typeface="Open Sans"/>
            </a:endParaRPr>
          </a:p>
        </p:txBody>
      </p:sp>
      <p:pic>
        <p:nvPicPr>
          <p:cNvPr id="335" name="Google Shape;335;p48"/>
          <p:cNvPicPr preferRelativeResize="0"/>
          <p:nvPr/>
        </p:nvPicPr>
        <p:blipFill>
          <a:blip r:embed="rId3">
            <a:alphaModFix/>
          </a:blip>
          <a:stretch>
            <a:fillRect/>
          </a:stretch>
        </p:blipFill>
        <p:spPr>
          <a:xfrm>
            <a:off x="311700" y="944200"/>
            <a:ext cx="3764100" cy="3764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39" name="Shape 339"/>
        <p:cNvGrpSpPr/>
        <p:nvPr/>
      </p:nvGrpSpPr>
      <p:grpSpPr>
        <a:xfrm>
          <a:off x="0" y="0"/>
          <a:ext cx="0" cy="0"/>
          <a:chOff x="0" y="0"/>
          <a:chExt cx="0" cy="0"/>
        </a:xfrm>
      </p:grpSpPr>
      <p:sp>
        <p:nvSpPr>
          <p:cNvPr id="340" name="Google Shape;340;p49"/>
          <p:cNvSpPr txBox="1"/>
          <p:nvPr/>
        </p:nvSpPr>
        <p:spPr>
          <a:xfrm>
            <a:off x="7113675" y="4536125"/>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
        <p:nvSpPr>
          <p:cNvPr id="341" name="Google Shape;341;p49"/>
          <p:cNvSpPr txBox="1"/>
          <p:nvPr>
            <p:ph type="title"/>
          </p:nvPr>
        </p:nvSpPr>
        <p:spPr>
          <a:xfrm>
            <a:off x="365550" y="0"/>
            <a:ext cx="8412900" cy="994200"/>
          </a:xfrm>
          <a:prstGeom prst="rect">
            <a:avLst/>
          </a:prstGeom>
          <a:noFill/>
          <a:ln>
            <a:noFill/>
          </a:ln>
        </p:spPr>
        <p:txBody>
          <a:bodyPr anchorCtr="0" anchor="ctr" bIns="34275" lIns="68575" spcFirstLastPara="1" rIns="68575" wrap="square" tIns="34275">
            <a:noAutofit/>
          </a:bodyPr>
          <a:lstStyle/>
          <a:p>
            <a:pPr indent="0" lvl="0" marL="0" rtl="0" algn="l">
              <a:spcBef>
                <a:spcPts val="1000"/>
              </a:spcBef>
              <a:spcAft>
                <a:spcPts val="0"/>
              </a:spcAft>
              <a:buNone/>
            </a:pPr>
            <a:r>
              <a:rPr lang="en" sz="2700"/>
              <a:t>P</a:t>
            </a:r>
            <a:r>
              <a:rPr lang="en" sz="2700"/>
              <a:t>rogress monitoring your Tier 2 Interventions Overall</a:t>
            </a:r>
            <a:endParaRPr sz="2700"/>
          </a:p>
        </p:txBody>
      </p:sp>
      <p:pic>
        <p:nvPicPr>
          <p:cNvPr id="342" name="Google Shape;342;p49"/>
          <p:cNvPicPr preferRelativeResize="0"/>
          <p:nvPr/>
        </p:nvPicPr>
        <p:blipFill>
          <a:blip r:embed="rId3">
            <a:alphaModFix/>
          </a:blip>
          <a:stretch>
            <a:fillRect/>
          </a:stretch>
        </p:blipFill>
        <p:spPr>
          <a:xfrm>
            <a:off x="2562400" y="1037975"/>
            <a:ext cx="3524477" cy="36377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type="title"/>
          </p:nvPr>
        </p:nvSpPr>
        <p:spPr>
          <a:xfrm>
            <a:off x="263175" y="210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Tools for tracking proportions: </a:t>
            </a:r>
            <a:endParaRPr sz="2000"/>
          </a:p>
          <a:p>
            <a:pPr indent="0" lvl="0" marL="0" rtl="0" algn="l">
              <a:spcBef>
                <a:spcPts val="0"/>
              </a:spcBef>
              <a:spcAft>
                <a:spcPts val="0"/>
              </a:spcAft>
              <a:buNone/>
            </a:pPr>
            <a:r>
              <a:rPr lang="en" sz="2000"/>
              <a:t>Tier 2 Intervention Tracker - </a:t>
            </a:r>
            <a:r>
              <a:rPr b="1" lang="en" sz="2000"/>
              <a:t>Aggregate</a:t>
            </a:r>
            <a:endParaRPr b="1" sz="2000"/>
          </a:p>
        </p:txBody>
      </p:sp>
      <p:pic>
        <p:nvPicPr>
          <p:cNvPr id="348" name="Google Shape;348;p50"/>
          <p:cNvPicPr preferRelativeResize="0"/>
          <p:nvPr/>
        </p:nvPicPr>
        <p:blipFill>
          <a:blip r:embed="rId3">
            <a:alphaModFix/>
          </a:blip>
          <a:stretch>
            <a:fillRect/>
          </a:stretch>
        </p:blipFill>
        <p:spPr>
          <a:xfrm>
            <a:off x="1058150" y="1096100"/>
            <a:ext cx="7665900" cy="3941500"/>
          </a:xfrm>
          <a:prstGeom prst="rect">
            <a:avLst/>
          </a:prstGeom>
          <a:noFill/>
          <a:ln cap="flat" cmpd="sng" w="28575">
            <a:solidFill>
              <a:schemeClr val="dk2"/>
            </a:solidFill>
            <a:prstDash val="solid"/>
            <a:round/>
            <a:headEnd len="sm" w="sm" type="none"/>
            <a:tailEnd len="sm" w="sm" type="none"/>
          </a:ln>
        </p:spPr>
      </p:pic>
      <p:sp>
        <p:nvSpPr>
          <p:cNvPr id="349" name="Google Shape;349;p50"/>
          <p:cNvSpPr/>
          <p:nvPr/>
        </p:nvSpPr>
        <p:spPr>
          <a:xfrm>
            <a:off x="133025" y="112475"/>
            <a:ext cx="242700" cy="218400"/>
          </a:xfrm>
          <a:prstGeom prst="ellipse">
            <a:avLst/>
          </a:prstGeom>
          <a:solidFill>
            <a:srgbClr val="FFC0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txBox="1"/>
          <p:nvPr>
            <p:ph type="title"/>
          </p:nvPr>
        </p:nvSpPr>
        <p:spPr>
          <a:xfrm>
            <a:off x="311700" y="2509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Tier 2 Intervention Tracker - Tab 2</a:t>
            </a:r>
            <a:endParaRPr sz="2000"/>
          </a:p>
        </p:txBody>
      </p:sp>
      <p:sp>
        <p:nvSpPr>
          <p:cNvPr id="355" name="Google Shape;355;p51"/>
          <p:cNvSpPr/>
          <p:nvPr/>
        </p:nvSpPr>
        <p:spPr>
          <a:xfrm>
            <a:off x="133025" y="112475"/>
            <a:ext cx="242700" cy="218400"/>
          </a:xfrm>
          <a:prstGeom prst="ellipse">
            <a:avLst/>
          </a:prstGeom>
          <a:solidFill>
            <a:srgbClr val="FFC0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51"/>
          <p:cNvPicPr preferRelativeResize="0"/>
          <p:nvPr/>
        </p:nvPicPr>
        <p:blipFill>
          <a:blip r:embed="rId3">
            <a:alphaModFix/>
          </a:blip>
          <a:stretch>
            <a:fillRect/>
          </a:stretch>
        </p:blipFill>
        <p:spPr>
          <a:xfrm>
            <a:off x="152400" y="976025"/>
            <a:ext cx="8839200" cy="289544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txBox="1"/>
          <p:nvPr>
            <p:ph type="title"/>
          </p:nvPr>
        </p:nvSpPr>
        <p:spPr>
          <a:xfrm>
            <a:off x="311700" y="2509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Tier 2 Intervention Tracker - “Int” tabs</a:t>
            </a:r>
            <a:endParaRPr sz="2000"/>
          </a:p>
        </p:txBody>
      </p:sp>
      <p:pic>
        <p:nvPicPr>
          <p:cNvPr id="362" name="Google Shape;362;p52"/>
          <p:cNvPicPr preferRelativeResize="0"/>
          <p:nvPr/>
        </p:nvPicPr>
        <p:blipFill>
          <a:blip r:embed="rId3">
            <a:alphaModFix/>
          </a:blip>
          <a:stretch>
            <a:fillRect/>
          </a:stretch>
        </p:blipFill>
        <p:spPr>
          <a:xfrm>
            <a:off x="524425" y="823625"/>
            <a:ext cx="6224000" cy="4093901"/>
          </a:xfrm>
          <a:prstGeom prst="rect">
            <a:avLst/>
          </a:prstGeom>
          <a:noFill/>
          <a:ln cap="flat" cmpd="sng" w="28575">
            <a:solidFill>
              <a:schemeClr val="dk2"/>
            </a:solidFill>
            <a:prstDash val="solid"/>
            <a:round/>
            <a:headEnd len="sm" w="sm" type="none"/>
            <a:tailEnd len="sm" w="sm" type="none"/>
          </a:ln>
        </p:spPr>
      </p:pic>
      <p:pic>
        <p:nvPicPr>
          <p:cNvPr id="363" name="Google Shape;363;p52"/>
          <p:cNvPicPr preferRelativeResize="0"/>
          <p:nvPr/>
        </p:nvPicPr>
        <p:blipFill>
          <a:blip r:embed="rId4">
            <a:alphaModFix/>
          </a:blip>
          <a:stretch>
            <a:fillRect/>
          </a:stretch>
        </p:blipFill>
        <p:spPr>
          <a:xfrm>
            <a:off x="6346500" y="170050"/>
            <a:ext cx="2392326" cy="2159450"/>
          </a:xfrm>
          <a:prstGeom prst="rect">
            <a:avLst/>
          </a:prstGeom>
          <a:noFill/>
          <a:ln cap="flat" cmpd="sng" w="28575">
            <a:solidFill>
              <a:schemeClr val="dk2"/>
            </a:solidFill>
            <a:prstDash val="solid"/>
            <a:round/>
            <a:headEnd len="sm" w="sm" type="none"/>
            <a:tailEnd len="sm" w="sm" type="none"/>
          </a:ln>
        </p:spPr>
      </p:pic>
      <p:sp>
        <p:nvSpPr>
          <p:cNvPr id="364" name="Google Shape;364;p52"/>
          <p:cNvSpPr/>
          <p:nvPr/>
        </p:nvSpPr>
        <p:spPr>
          <a:xfrm>
            <a:off x="133025" y="112475"/>
            <a:ext cx="242700" cy="218400"/>
          </a:xfrm>
          <a:prstGeom prst="ellipse">
            <a:avLst/>
          </a:prstGeom>
          <a:solidFill>
            <a:srgbClr val="FFC0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3"/>
          <p:cNvSpPr txBox="1"/>
          <p:nvPr>
            <p:ph type="title"/>
          </p:nvPr>
        </p:nvSpPr>
        <p:spPr>
          <a:xfrm>
            <a:off x="311700" y="2509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Tier 2 Intervention Tracker - Month tabs</a:t>
            </a:r>
            <a:endParaRPr sz="2000"/>
          </a:p>
        </p:txBody>
      </p:sp>
      <p:pic>
        <p:nvPicPr>
          <p:cNvPr id="370" name="Google Shape;370;p53"/>
          <p:cNvPicPr preferRelativeResize="0"/>
          <p:nvPr/>
        </p:nvPicPr>
        <p:blipFill>
          <a:blip r:embed="rId3">
            <a:alphaModFix/>
          </a:blip>
          <a:stretch>
            <a:fillRect/>
          </a:stretch>
        </p:blipFill>
        <p:spPr>
          <a:xfrm>
            <a:off x="6815075" y="182225"/>
            <a:ext cx="1818750" cy="4843751"/>
          </a:xfrm>
          <a:prstGeom prst="rect">
            <a:avLst/>
          </a:prstGeom>
          <a:noFill/>
          <a:ln cap="flat" cmpd="sng" w="28575">
            <a:solidFill>
              <a:schemeClr val="dk2"/>
            </a:solidFill>
            <a:prstDash val="solid"/>
            <a:round/>
            <a:headEnd len="sm" w="sm" type="none"/>
            <a:tailEnd len="sm" w="sm" type="none"/>
          </a:ln>
        </p:spPr>
      </p:pic>
      <p:pic>
        <p:nvPicPr>
          <p:cNvPr id="371" name="Google Shape;371;p53"/>
          <p:cNvPicPr preferRelativeResize="0"/>
          <p:nvPr/>
        </p:nvPicPr>
        <p:blipFill>
          <a:blip r:embed="rId4">
            <a:alphaModFix/>
          </a:blip>
          <a:stretch>
            <a:fillRect/>
          </a:stretch>
        </p:blipFill>
        <p:spPr>
          <a:xfrm>
            <a:off x="265625" y="929275"/>
            <a:ext cx="6360625" cy="4027450"/>
          </a:xfrm>
          <a:prstGeom prst="rect">
            <a:avLst/>
          </a:prstGeom>
          <a:noFill/>
          <a:ln cap="flat" cmpd="sng" w="28575">
            <a:solidFill>
              <a:schemeClr val="dk2"/>
            </a:solidFill>
            <a:prstDash val="solid"/>
            <a:round/>
            <a:headEnd len="sm" w="sm" type="none"/>
            <a:tailEnd len="sm" w="sm" type="none"/>
          </a:ln>
        </p:spPr>
      </p:pic>
      <p:sp>
        <p:nvSpPr>
          <p:cNvPr id="372" name="Google Shape;372;p53"/>
          <p:cNvSpPr/>
          <p:nvPr/>
        </p:nvSpPr>
        <p:spPr>
          <a:xfrm>
            <a:off x="133025" y="112475"/>
            <a:ext cx="242700" cy="218400"/>
          </a:xfrm>
          <a:prstGeom prst="ellipse">
            <a:avLst/>
          </a:prstGeom>
          <a:solidFill>
            <a:srgbClr val="FFC0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422176" y="207900"/>
            <a:ext cx="7954800" cy="59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Calibri"/>
                <a:ea typeface="Calibri"/>
                <a:cs typeface="Calibri"/>
                <a:sym typeface="Calibri"/>
              </a:rPr>
              <a:t>Expectations for our time together</a:t>
            </a:r>
            <a:endParaRPr>
              <a:latin typeface="Calibri"/>
              <a:ea typeface="Calibri"/>
              <a:cs typeface="Calibri"/>
              <a:sym typeface="Calibri"/>
            </a:endParaRPr>
          </a:p>
        </p:txBody>
      </p:sp>
      <p:graphicFrame>
        <p:nvGraphicFramePr>
          <p:cNvPr id="115" name="Google Shape;115;p18"/>
          <p:cNvGraphicFramePr/>
          <p:nvPr/>
        </p:nvGraphicFramePr>
        <p:xfrm>
          <a:off x="481119" y="1052675"/>
          <a:ext cx="3000000" cy="3000000"/>
        </p:xfrm>
        <a:graphic>
          <a:graphicData uri="http://schemas.openxmlformats.org/drawingml/2006/table">
            <a:tbl>
              <a:tblPr bandRow="1" firstRow="1">
                <a:noFill/>
                <a:tableStyleId>{D1A5EAA9-FD44-4899-95D1-211BC56F9FC6}</a:tableStyleId>
              </a:tblPr>
              <a:tblGrid>
                <a:gridCol w="1442350"/>
                <a:gridCol w="6832100"/>
              </a:tblGrid>
              <a:tr h="626800">
                <a:tc>
                  <a:txBody>
                    <a:bodyPr/>
                    <a:lstStyle/>
                    <a:p>
                      <a:pPr indent="0" lvl="0" marL="0" marR="0" rtl="0" algn="ctr">
                        <a:lnSpc>
                          <a:spcPct val="100000"/>
                        </a:lnSpc>
                        <a:spcBef>
                          <a:spcPts val="0"/>
                        </a:spcBef>
                        <a:spcAft>
                          <a:spcPts val="0"/>
                        </a:spcAft>
                        <a:buNone/>
                      </a:pPr>
                      <a:r>
                        <a:rPr lang="en" sz="1800">
                          <a:solidFill>
                            <a:schemeClr val="dk1"/>
                          </a:solidFill>
                          <a:latin typeface="Calibri"/>
                          <a:ea typeface="Calibri"/>
                          <a:cs typeface="Calibri"/>
                          <a:sym typeface="Calibri"/>
                        </a:rPr>
                        <a:t>We are…</a:t>
                      </a:r>
                      <a:endParaRPr sz="1800" u="none" cap="none" strike="noStrike">
                        <a:solidFill>
                          <a:schemeClr val="dk1"/>
                        </a:solidFill>
                        <a:latin typeface="Calibri"/>
                        <a:ea typeface="Calibri"/>
                        <a:cs typeface="Calibri"/>
                        <a:sym typeface="Calibri"/>
                      </a:endParaRPr>
                    </a:p>
                  </a:txBody>
                  <a:tcPr marT="34300" marB="34300" marR="68575" marL="68575" anchor="ctr">
                    <a:lnL cap="flat" cmpd="sng" w="12700">
                      <a:solidFill>
                        <a:srgbClr val="242424"/>
                      </a:solidFill>
                      <a:prstDash val="solid"/>
                      <a:round/>
                      <a:headEnd len="sm" w="sm" type="none"/>
                      <a:tailEnd len="sm" w="sm" type="none"/>
                    </a:lnL>
                    <a:lnR cap="flat" cmpd="sng" w="12700">
                      <a:solidFill>
                        <a:srgbClr val="242424"/>
                      </a:solidFill>
                      <a:prstDash val="solid"/>
                      <a:round/>
                      <a:headEnd len="sm" w="sm" type="none"/>
                      <a:tailEnd len="sm" w="sm" type="none"/>
                    </a:lnR>
                    <a:lnT cap="flat" cmpd="sng" w="12700">
                      <a:solidFill>
                        <a:srgbClr val="242424"/>
                      </a:solidFill>
                      <a:prstDash val="solid"/>
                      <a:round/>
                      <a:headEnd len="sm" w="sm" type="none"/>
                      <a:tailEnd len="sm" w="sm" type="none"/>
                    </a:lnT>
                    <a:lnB cap="flat" cmpd="sng" w="12700">
                      <a:solidFill>
                        <a:srgbClr val="242424"/>
                      </a:solidFill>
                      <a:prstDash val="solid"/>
                      <a:round/>
                      <a:headEnd len="sm" w="sm" type="none"/>
                      <a:tailEnd len="sm" w="sm" type="none"/>
                    </a:lnB>
                    <a:solidFill>
                      <a:srgbClr val="FFC000"/>
                    </a:solidFill>
                  </a:tcPr>
                </a:tc>
                <a:tc>
                  <a:txBody>
                    <a:bodyPr/>
                    <a:lstStyle/>
                    <a:p>
                      <a:pPr indent="0" lvl="0" marL="0" marR="0" rtl="0" algn="ctr">
                        <a:lnSpc>
                          <a:spcPct val="100000"/>
                        </a:lnSpc>
                        <a:spcBef>
                          <a:spcPts val="0"/>
                        </a:spcBef>
                        <a:spcAft>
                          <a:spcPts val="0"/>
                        </a:spcAft>
                        <a:buClr>
                          <a:schemeClr val="dk1"/>
                        </a:buClr>
                        <a:buSzPts val="1800"/>
                        <a:buFont typeface="Arial"/>
                        <a:buNone/>
                      </a:pPr>
                      <a:r>
                        <a:rPr lang="en" sz="1800" u="none" cap="none" strike="noStrike">
                          <a:solidFill>
                            <a:schemeClr val="dk1"/>
                          </a:solidFill>
                          <a:latin typeface="Calibri"/>
                          <a:ea typeface="Calibri"/>
                          <a:cs typeface="Calibri"/>
                          <a:sym typeface="Calibri"/>
                        </a:rPr>
                        <a:t>During </a:t>
                      </a:r>
                      <a:r>
                        <a:rPr lang="en" sz="1800">
                          <a:solidFill>
                            <a:schemeClr val="dk1"/>
                          </a:solidFill>
                          <a:latin typeface="Calibri"/>
                          <a:ea typeface="Calibri"/>
                          <a:cs typeface="Calibri"/>
                          <a:sym typeface="Calibri"/>
                        </a:rPr>
                        <a:t>this networking time</a:t>
                      </a:r>
                      <a:r>
                        <a:rPr lang="en" sz="1800" u="none" cap="none" strike="noStrike">
                          <a:solidFill>
                            <a:schemeClr val="dk1"/>
                          </a:solidFill>
                          <a:latin typeface="Calibri"/>
                          <a:ea typeface="Calibri"/>
                          <a:cs typeface="Calibri"/>
                          <a:sym typeface="Calibri"/>
                        </a:rPr>
                        <a:t>,</a:t>
                      </a:r>
                      <a:r>
                        <a:rPr lang="en" sz="1800" u="none" cap="none" strike="noStrike">
                          <a:solidFill>
                            <a:schemeClr val="dk1"/>
                          </a:solidFill>
                          <a:latin typeface="Calibri"/>
                          <a:ea typeface="Calibri"/>
                          <a:cs typeface="Calibri"/>
                          <a:sym typeface="Calibri"/>
                        </a:rPr>
                        <a:t> please…</a:t>
                      </a:r>
                      <a:endParaRPr sz="1800" u="none" cap="none" strike="noStrike">
                        <a:solidFill>
                          <a:schemeClr val="dk1"/>
                        </a:solidFill>
                        <a:latin typeface="Calibri"/>
                        <a:ea typeface="Calibri"/>
                        <a:cs typeface="Calibri"/>
                        <a:sym typeface="Calibri"/>
                      </a:endParaRPr>
                    </a:p>
                  </a:txBody>
                  <a:tcPr marT="34300" marB="34300" marR="68575" marL="68575" anchor="ctr">
                    <a:lnL cap="flat" cmpd="sng" w="12700">
                      <a:solidFill>
                        <a:srgbClr val="242424"/>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000"/>
                    </a:solidFill>
                  </a:tcPr>
                </a:tc>
              </a:tr>
              <a:tr h="859100">
                <a:tc>
                  <a:txBody>
                    <a:bodyPr/>
                    <a:lstStyle/>
                    <a:p>
                      <a:pPr indent="0" lvl="0" marL="0" marR="0" rtl="0" algn="l">
                        <a:lnSpc>
                          <a:spcPct val="100000"/>
                        </a:lnSpc>
                        <a:spcBef>
                          <a:spcPts val="0"/>
                        </a:spcBef>
                        <a:spcAft>
                          <a:spcPts val="0"/>
                        </a:spcAft>
                        <a:buNone/>
                      </a:pPr>
                      <a:r>
                        <a:rPr b="1" lang="en" sz="1800" u="none" cap="none" strike="noStrike">
                          <a:latin typeface="Calibri"/>
                          <a:ea typeface="Calibri"/>
                          <a:cs typeface="Calibri"/>
                          <a:sym typeface="Calibri"/>
                        </a:rPr>
                        <a:t>ENGAGED</a:t>
                      </a:r>
                      <a:endParaRPr sz="1800">
                        <a:latin typeface="Calibri"/>
                        <a:ea typeface="Calibri"/>
                        <a:cs typeface="Calibri"/>
                        <a:sym typeface="Calibri"/>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242424"/>
                      </a:solidFill>
                      <a:prstDash val="solid"/>
                      <a:round/>
                      <a:headEnd len="sm" w="sm" type="none"/>
                      <a:tailEnd len="sm" w="sm" type="none"/>
                    </a:lnT>
                    <a:lnB cap="flat" cmpd="sng" w="12700">
                      <a:solidFill>
                        <a:schemeClr val="dk1"/>
                      </a:solidFill>
                      <a:prstDash val="solid"/>
                      <a:round/>
                      <a:headEnd len="sm" w="sm" type="none"/>
                      <a:tailEnd len="sm" w="sm" type="none"/>
                    </a:lnB>
                    <a:solidFill>
                      <a:srgbClr val="FDF6CF"/>
                    </a:solidFill>
                  </a:tcPr>
                </a:tc>
                <a:tc>
                  <a:txBody>
                    <a:bodyPr/>
                    <a:lstStyle/>
                    <a:p>
                      <a:pPr indent="-361950" lvl="0" marL="342900" marR="0" rtl="0" algn="l">
                        <a:lnSpc>
                          <a:spcPct val="100000"/>
                        </a:lnSpc>
                        <a:spcBef>
                          <a:spcPts val="0"/>
                        </a:spcBef>
                        <a:spcAft>
                          <a:spcPts val="0"/>
                        </a:spcAft>
                        <a:buClr>
                          <a:srgbClr val="000000"/>
                        </a:buClr>
                        <a:buSzPts val="1800"/>
                        <a:buFont typeface="Calibri"/>
                        <a:buChar char="▪"/>
                      </a:pPr>
                      <a:r>
                        <a:rPr lang="en" sz="1800" u="none" cap="none" strike="noStrike">
                          <a:latin typeface="Calibri"/>
                          <a:ea typeface="Calibri"/>
                          <a:cs typeface="Calibri"/>
                          <a:sym typeface="Calibri"/>
                        </a:rPr>
                        <a:t>Share effective strategies</a:t>
                      </a:r>
                      <a:r>
                        <a:rPr lang="en" sz="1800">
                          <a:latin typeface="Calibri"/>
                          <a:ea typeface="Calibri"/>
                          <a:cs typeface="Calibri"/>
                          <a:sym typeface="Calibri"/>
                        </a:rPr>
                        <a:t>, ideas, tools</a:t>
                      </a:r>
                      <a:r>
                        <a:rPr lang="en" sz="1800" u="none" cap="none" strike="noStrike">
                          <a:latin typeface="Calibri"/>
                          <a:ea typeface="Calibri"/>
                          <a:cs typeface="Calibri"/>
                          <a:sym typeface="Calibri"/>
                        </a:rPr>
                        <a:t> you have used </a:t>
                      </a:r>
                      <a:endParaRPr sz="1800">
                        <a:latin typeface="Calibri"/>
                        <a:ea typeface="Calibri"/>
                        <a:cs typeface="Calibri"/>
                        <a:sym typeface="Calibri"/>
                      </a:endParaRPr>
                    </a:p>
                    <a:p>
                      <a:pPr indent="-361950" lvl="0" marL="342900" marR="0" rtl="0" algn="l">
                        <a:lnSpc>
                          <a:spcPct val="100000"/>
                        </a:lnSpc>
                        <a:spcBef>
                          <a:spcPts val="0"/>
                        </a:spcBef>
                        <a:spcAft>
                          <a:spcPts val="0"/>
                        </a:spcAft>
                        <a:buClr>
                          <a:srgbClr val="000000"/>
                        </a:buClr>
                        <a:buSzPts val="1800"/>
                        <a:buFont typeface="Calibri"/>
                        <a:buChar char="▪"/>
                      </a:pPr>
                      <a:r>
                        <a:rPr lang="en" sz="1800">
                          <a:latin typeface="Calibri"/>
                          <a:ea typeface="Calibri"/>
                          <a:cs typeface="Calibri"/>
                          <a:sym typeface="Calibri"/>
                        </a:rPr>
                        <a:t>Ask questions </a:t>
                      </a:r>
                      <a:r>
                        <a:rPr i="1" lang="en" sz="1800">
                          <a:latin typeface="Calibri"/>
                          <a:ea typeface="Calibri"/>
                          <a:cs typeface="Calibri"/>
                          <a:sym typeface="Calibri"/>
                        </a:rPr>
                        <a:t>(aloud or chat works!)</a:t>
                      </a:r>
                      <a:endParaRPr sz="1800">
                        <a:latin typeface="Calibri"/>
                        <a:ea typeface="Calibri"/>
                        <a:cs typeface="Calibri"/>
                        <a:sym typeface="Calibri"/>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DF6CF"/>
                    </a:solidFill>
                  </a:tcPr>
                </a:tc>
              </a:tr>
              <a:tr h="1211575">
                <a:tc>
                  <a:txBody>
                    <a:bodyPr/>
                    <a:lstStyle/>
                    <a:p>
                      <a:pPr indent="0" lvl="0" marL="0" marR="0" rtl="0" algn="l">
                        <a:lnSpc>
                          <a:spcPct val="100000"/>
                        </a:lnSpc>
                        <a:spcBef>
                          <a:spcPts val="0"/>
                        </a:spcBef>
                        <a:spcAft>
                          <a:spcPts val="0"/>
                        </a:spcAft>
                        <a:buNone/>
                      </a:pPr>
                      <a:r>
                        <a:rPr b="1" lang="en" sz="1800" u="none" cap="none" strike="noStrike">
                          <a:latin typeface="Calibri"/>
                          <a:ea typeface="Calibri"/>
                          <a:cs typeface="Calibri"/>
                          <a:sym typeface="Calibri"/>
                        </a:rPr>
                        <a:t>REFLECTIVE</a:t>
                      </a:r>
                      <a:endParaRPr sz="1800">
                        <a:latin typeface="Calibri"/>
                        <a:ea typeface="Calibri"/>
                        <a:cs typeface="Calibri"/>
                        <a:sym typeface="Calibri"/>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61950" lvl="0" marL="342900" marR="0" rtl="0" algn="l">
                        <a:lnSpc>
                          <a:spcPct val="100000"/>
                        </a:lnSpc>
                        <a:spcBef>
                          <a:spcPts val="0"/>
                        </a:spcBef>
                        <a:spcAft>
                          <a:spcPts val="0"/>
                        </a:spcAft>
                        <a:buClr>
                          <a:srgbClr val="000000"/>
                        </a:buClr>
                        <a:buSzPts val="1800"/>
                        <a:buFont typeface="Calibri"/>
                        <a:buChar char="▪"/>
                      </a:pPr>
                      <a:r>
                        <a:rPr lang="en" sz="1800" u="none" cap="none" strike="noStrike">
                          <a:latin typeface="Calibri"/>
                          <a:ea typeface="Calibri"/>
                          <a:cs typeface="Calibri"/>
                          <a:sym typeface="Calibri"/>
                        </a:rPr>
                        <a:t>Compare the ideas shared to your current context </a:t>
                      </a:r>
                      <a:r>
                        <a:rPr lang="en" sz="1800">
                          <a:latin typeface="Calibri"/>
                          <a:ea typeface="Calibri"/>
                          <a:cs typeface="Calibri"/>
                          <a:sym typeface="Calibri"/>
                        </a:rPr>
                        <a:t>&amp; </a:t>
                      </a:r>
                      <a:r>
                        <a:rPr lang="en" sz="1800" u="none" cap="none" strike="noStrike">
                          <a:latin typeface="Calibri"/>
                          <a:ea typeface="Calibri"/>
                          <a:cs typeface="Calibri"/>
                          <a:sym typeface="Calibri"/>
                        </a:rPr>
                        <a:t>experiences</a:t>
                      </a:r>
                      <a:endParaRPr sz="1800">
                        <a:latin typeface="Calibri"/>
                        <a:ea typeface="Calibri"/>
                        <a:cs typeface="Calibri"/>
                        <a:sym typeface="Calibri"/>
                      </a:endParaRPr>
                    </a:p>
                    <a:p>
                      <a:pPr indent="-361950" lvl="0" marL="342900" marR="0" rtl="0" algn="l">
                        <a:lnSpc>
                          <a:spcPct val="100000"/>
                        </a:lnSpc>
                        <a:spcBef>
                          <a:spcPts val="0"/>
                        </a:spcBef>
                        <a:spcAft>
                          <a:spcPts val="0"/>
                        </a:spcAft>
                        <a:buClr>
                          <a:srgbClr val="000000"/>
                        </a:buClr>
                        <a:buSzPts val="1800"/>
                        <a:buFont typeface="Calibri"/>
                        <a:buChar char="▪"/>
                      </a:pPr>
                      <a:r>
                        <a:rPr lang="en" sz="1800" u="none" cap="none" strike="noStrike">
                          <a:latin typeface="Calibri"/>
                          <a:ea typeface="Calibri"/>
                          <a:cs typeface="Calibri"/>
                          <a:sym typeface="Calibri"/>
                        </a:rPr>
                        <a:t>Assess your current school practices </a:t>
                      </a:r>
                      <a:r>
                        <a:rPr lang="en" sz="1800">
                          <a:latin typeface="Calibri"/>
                          <a:ea typeface="Calibri"/>
                          <a:cs typeface="Calibri"/>
                          <a:sym typeface="Calibri"/>
                        </a:rPr>
                        <a:t>&amp;</a:t>
                      </a:r>
                      <a:r>
                        <a:rPr lang="en" sz="1800" u="none" cap="none" strike="noStrike">
                          <a:latin typeface="Calibri"/>
                          <a:ea typeface="Calibri"/>
                          <a:cs typeface="Calibri"/>
                          <a:sym typeface="Calibri"/>
                        </a:rPr>
                        <a:t> determine equity of access </a:t>
                      </a:r>
                      <a:r>
                        <a:rPr lang="en" sz="1800">
                          <a:latin typeface="Calibri"/>
                          <a:ea typeface="Calibri"/>
                          <a:cs typeface="Calibri"/>
                          <a:sym typeface="Calibri"/>
                        </a:rPr>
                        <a:t>to interventions and cultural relevance to students</a:t>
                      </a:r>
                      <a:endParaRPr sz="1800">
                        <a:latin typeface="Calibri"/>
                        <a:ea typeface="Calibri"/>
                        <a:cs typeface="Calibri"/>
                        <a:sym typeface="Calibri"/>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982975">
                <a:tc>
                  <a:txBody>
                    <a:bodyPr/>
                    <a:lstStyle/>
                    <a:p>
                      <a:pPr indent="0" lvl="0" marL="0" marR="0" rtl="0" algn="l">
                        <a:lnSpc>
                          <a:spcPct val="100000"/>
                        </a:lnSpc>
                        <a:spcBef>
                          <a:spcPts val="0"/>
                        </a:spcBef>
                        <a:spcAft>
                          <a:spcPts val="0"/>
                        </a:spcAft>
                        <a:buNone/>
                      </a:pPr>
                      <a:r>
                        <a:rPr b="1" lang="en" sz="1800" u="none" cap="none" strike="noStrike">
                          <a:latin typeface="Calibri"/>
                          <a:ea typeface="Calibri"/>
                          <a:cs typeface="Calibri"/>
                          <a:sym typeface="Calibri"/>
                        </a:rPr>
                        <a:t>STRATEGIC</a:t>
                      </a:r>
                      <a:endParaRPr sz="1800">
                        <a:latin typeface="Calibri"/>
                        <a:ea typeface="Calibri"/>
                        <a:cs typeface="Calibri"/>
                        <a:sym typeface="Calibri"/>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DF6CF"/>
                    </a:solidFill>
                  </a:tcPr>
                </a:tc>
                <a:tc>
                  <a:txBody>
                    <a:bodyPr/>
                    <a:lstStyle/>
                    <a:p>
                      <a:pPr indent="-361950" lvl="0" marL="342900" marR="0" rtl="0" algn="l">
                        <a:lnSpc>
                          <a:spcPct val="100000"/>
                        </a:lnSpc>
                        <a:spcBef>
                          <a:spcPts val="0"/>
                        </a:spcBef>
                        <a:spcAft>
                          <a:spcPts val="0"/>
                        </a:spcAft>
                        <a:buClr>
                          <a:srgbClr val="000000"/>
                        </a:buClr>
                        <a:buSzPts val="1800"/>
                        <a:buFont typeface="Calibri"/>
                        <a:buChar char="▪"/>
                      </a:pPr>
                      <a:r>
                        <a:rPr lang="en" sz="1800">
                          <a:latin typeface="Calibri"/>
                          <a:ea typeface="Calibri"/>
                          <a:cs typeface="Calibri"/>
                          <a:sym typeface="Calibri"/>
                        </a:rPr>
                        <a:t>Use forms and tools provided</a:t>
                      </a:r>
                      <a:endParaRPr sz="1800">
                        <a:latin typeface="Calibri"/>
                        <a:ea typeface="Calibri"/>
                        <a:cs typeface="Calibri"/>
                        <a:sym typeface="Calibri"/>
                      </a:endParaRPr>
                    </a:p>
                    <a:p>
                      <a:pPr indent="-361950" lvl="0" marL="3429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Identify next steps </a:t>
                      </a:r>
                      <a:endParaRPr sz="1800">
                        <a:latin typeface="Calibri"/>
                        <a:ea typeface="Calibri"/>
                        <a:cs typeface="Calibri"/>
                        <a:sym typeface="Calibri"/>
                      </a:endParaRPr>
                    </a:p>
                    <a:p>
                      <a:pPr indent="-361950" lvl="0" marL="3429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Take care of personal needs</a:t>
                      </a:r>
                      <a:endParaRPr sz="1800">
                        <a:latin typeface="Calibri"/>
                        <a:ea typeface="Calibri"/>
                        <a:cs typeface="Calibri"/>
                        <a:sym typeface="Calibri"/>
                      </a:endParaRPr>
                    </a:p>
                  </a:txBody>
                  <a:tcPr marT="34300" marB="3430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DF6CF"/>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4"/>
          <p:cNvSpPr txBox="1"/>
          <p:nvPr>
            <p:ph type="title"/>
          </p:nvPr>
        </p:nvSpPr>
        <p:spPr>
          <a:xfrm>
            <a:off x="279350" y="250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Tools for tracking proportions: </a:t>
            </a:r>
            <a:endParaRPr sz="2000"/>
          </a:p>
          <a:p>
            <a:pPr indent="0" lvl="0" marL="0" rtl="0" algn="l">
              <a:spcBef>
                <a:spcPts val="0"/>
              </a:spcBef>
              <a:spcAft>
                <a:spcPts val="0"/>
              </a:spcAft>
              <a:buNone/>
            </a:pPr>
            <a:r>
              <a:rPr lang="en" sz="2000"/>
              <a:t>Tier 2 Intervention Tracker - </a:t>
            </a:r>
            <a:r>
              <a:rPr b="1" lang="en" sz="2000"/>
              <a:t>Disaggregate </a:t>
            </a:r>
            <a:endParaRPr b="1" sz="2000"/>
          </a:p>
        </p:txBody>
      </p:sp>
      <p:sp>
        <p:nvSpPr>
          <p:cNvPr id="378" name="Google Shape;378;p54"/>
          <p:cNvSpPr/>
          <p:nvPr/>
        </p:nvSpPr>
        <p:spPr>
          <a:xfrm>
            <a:off x="133025" y="112475"/>
            <a:ext cx="242700" cy="218400"/>
          </a:xfrm>
          <a:prstGeom prst="ellipse">
            <a:avLst/>
          </a:prstGeom>
          <a:solidFill>
            <a:srgbClr val="FFFF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9" name="Google Shape;379;p54"/>
          <p:cNvPicPr preferRelativeResize="0"/>
          <p:nvPr/>
        </p:nvPicPr>
        <p:blipFill>
          <a:blip r:embed="rId3">
            <a:alphaModFix/>
          </a:blip>
          <a:stretch>
            <a:fillRect/>
          </a:stretch>
        </p:blipFill>
        <p:spPr>
          <a:xfrm>
            <a:off x="120050" y="1348025"/>
            <a:ext cx="8839204" cy="230906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5"/>
          <p:cNvSpPr txBox="1"/>
          <p:nvPr>
            <p:ph type="title"/>
          </p:nvPr>
        </p:nvSpPr>
        <p:spPr>
          <a:xfrm>
            <a:off x="279350" y="250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Tools for tracking proportions: </a:t>
            </a:r>
            <a:endParaRPr sz="2000"/>
          </a:p>
          <a:p>
            <a:pPr indent="0" lvl="0" marL="0" rtl="0" algn="l">
              <a:spcBef>
                <a:spcPts val="0"/>
              </a:spcBef>
              <a:spcAft>
                <a:spcPts val="0"/>
              </a:spcAft>
              <a:buNone/>
            </a:pPr>
            <a:r>
              <a:rPr lang="en" sz="2000"/>
              <a:t>Tier 2 Intervention Tracker - </a:t>
            </a:r>
            <a:r>
              <a:rPr b="1" lang="en" sz="2000"/>
              <a:t>Disaggregate </a:t>
            </a:r>
            <a:endParaRPr b="1" sz="2000"/>
          </a:p>
        </p:txBody>
      </p:sp>
      <p:sp>
        <p:nvSpPr>
          <p:cNvPr id="385" name="Google Shape;385;p55"/>
          <p:cNvSpPr/>
          <p:nvPr/>
        </p:nvSpPr>
        <p:spPr>
          <a:xfrm>
            <a:off x="133025" y="112475"/>
            <a:ext cx="242700" cy="218400"/>
          </a:xfrm>
          <a:prstGeom prst="ellipse">
            <a:avLst/>
          </a:prstGeom>
          <a:solidFill>
            <a:srgbClr val="FFFF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6" name="Google Shape;386;p55"/>
          <p:cNvPicPr preferRelativeResize="0"/>
          <p:nvPr/>
        </p:nvPicPr>
        <p:blipFill>
          <a:blip r:embed="rId3">
            <a:alphaModFix/>
          </a:blip>
          <a:stretch>
            <a:fillRect/>
          </a:stretch>
        </p:blipFill>
        <p:spPr>
          <a:xfrm>
            <a:off x="152400" y="1337375"/>
            <a:ext cx="8839204" cy="2468762"/>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6"/>
          <p:cNvSpPr txBox="1"/>
          <p:nvPr>
            <p:ph type="title"/>
          </p:nvPr>
        </p:nvSpPr>
        <p:spPr>
          <a:xfrm>
            <a:off x="311700" y="2509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Tier 2 Intervention Tracker - Tab 2</a:t>
            </a:r>
            <a:endParaRPr sz="2000"/>
          </a:p>
        </p:txBody>
      </p:sp>
      <p:sp>
        <p:nvSpPr>
          <p:cNvPr id="392" name="Google Shape;392;p56"/>
          <p:cNvSpPr/>
          <p:nvPr/>
        </p:nvSpPr>
        <p:spPr>
          <a:xfrm>
            <a:off x="133025" y="112475"/>
            <a:ext cx="242700" cy="218400"/>
          </a:xfrm>
          <a:prstGeom prst="ellipse">
            <a:avLst/>
          </a:prstGeom>
          <a:solidFill>
            <a:schemeClr val="accent6"/>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56"/>
          <p:cNvPicPr preferRelativeResize="0"/>
          <p:nvPr/>
        </p:nvPicPr>
        <p:blipFill>
          <a:blip r:embed="rId3">
            <a:alphaModFix/>
          </a:blip>
          <a:stretch>
            <a:fillRect/>
          </a:stretch>
        </p:blipFill>
        <p:spPr>
          <a:xfrm>
            <a:off x="152400" y="976025"/>
            <a:ext cx="8839200" cy="289544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7"/>
          <p:cNvSpPr txBox="1"/>
          <p:nvPr>
            <p:ph type="title"/>
          </p:nvPr>
        </p:nvSpPr>
        <p:spPr>
          <a:xfrm>
            <a:off x="465375" y="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Tier 2 Intervention Tracker - “Int” tabs</a:t>
            </a:r>
            <a:endParaRPr sz="2000"/>
          </a:p>
        </p:txBody>
      </p:sp>
      <p:sp>
        <p:nvSpPr>
          <p:cNvPr id="399" name="Google Shape;399;p57"/>
          <p:cNvSpPr/>
          <p:nvPr/>
        </p:nvSpPr>
        <p:spPr>
          <a:xfrm>
            <a:off x="133025" y="112475"/>
            <a:ext cx="242700" cy="218400"/>
          </a:xfrm>
          <a:prstGeom prst="ellipse">
            <a:avLst/>
          </a:prstGeom>
          <a:solidFill>
            <a:srgbClr val="FFFF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57"/>
          <p:cNvPicPr preferRelativeResize="0"/>
          <p:nvPr/>
        </p:nvPicPr>
        <p:blipFill>
          <a:blip r:embed="rId3">
            <a:alphaModFix/>
          </a:blip>
          <a:stretch>
            <a:fillRect/>
          </a:stretch>
        </p:blipFill>
        <p:spPr>
          <a:xfrm>
            <a:off x="544900" y="671925"/>
            <a:ext cx="8180495" cy="4266001"/>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8"/>
          <p:cNvSpPr txBox="1"/>
          <p:nvPr>
            <p:ph type="title"/>
          </p:nvPr>
        </p:nvSpPr>
        <p:spPr>
          <a:xfrm>
            <a:off x="311700" y="2509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Tier 2 Intervention Tracker - Month tabs (are aggregate)</a:t>
            </a:r>
            <a:endParaRPr sz="2000"/>
          </a:p>
        </p:txBody>
      </p:sp>
      <p:sp>
        <p:nvSpPr>
          <p:cNvPr id="406" name="Google Shape;406;p58"/>
          <p:cNvSpPr/>
          <p:nvPr/>
        </p:nvSpPr>
        <p:spPr>
          <a:xfrm>
            <a:off x="133025" y="112475"/>
            <a:ext cx="242700" cy="218400"/>
          </a:xfrm>
          <a:prstGeom prst="ellipse">
            <a:avLst/>
          </a:prstGeom>
          <a:solidFill>
            <a:srgbClr val="FFFF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58"/>
          <p:cNvPicPr preferRelativeResize="0"/>
          <p:nvPr/>
        </p:nvPicPr>
        <p:blipFill>
          <a:blip r:embed="rId3">
            <a:alphaModFix/>
          </a:blip>
          <a:stretch>
            <a:fillRect/>
          </a:stretch>
        </p:blipFill>
        <p:spPr>
          <a:xfrm>
            <a:off x="375725" y="967925"/>
            <a:ext cx="8104846" cy="401507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411" name="Shape 411"/>
        <p:cNvGrpSpPr/>
        <p:nvPr/>
      </p:nvGrpSpPr>
      <p:grpSpPr>
        <a:xfrm>
          <a:off x="0" y="0"/>
          <a:ext cx="0" cy="0"/>
          <a:chOff x="0" y="0"/>
          <a:chExt cx="0" cy="0"/>
        </a:xfrm>
      </p:grpSpPr>
      <p:sp>
        <p:nvSpPr>
          <p:cNvPr id="412" name="Google Shape;412;p59"/>
          <p:cNvSpPr txBox="1"/>
          <p:nvPr/>
        </p:nvSpPr>
        <p:spPr>
          <a:xfrm>
            <a:off x="7113675" y="4536125"/>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
        <p:nvSpPr>
          <p:cNvPr id="413" name="Google Shape;413;p59"/>
          <p:cNvSpPr txBox="1"/>
          <p:nvPr>
            <p:ph type="title"/>
          </p:nvPr>
        </p:nvSpPr>
        <p:spPr>
          <a:xfrm>
            <a:off x="365550" y="180150"/>
            <a:ext cx="8412900" cy="994200"/>
          </a:xfrm>
          <a:prstGeom prst="rect">
            <a:avLst/>
          </a:prstGeom>
          <a:noFill/>
          <a:ln>
            <a:noFill/>
          </a:ln>
        </p:spPr>
        <p:txBody>
          <a:bodyPr anchorCtr="0" anchor="ctr" bIns="34275" lIns="68575" spcFirstLastPara="1" rIns="68575" wrap="square" tIns="34275">
            <a:noAutofit/>
          </a:bodyPr>
          <a:lstStyle/>
          <a:p>
            <a:pPr indent="0" lvl="0" marL="0" rtl="0" algn="l">
              <a:spcBef>
                <a:spcPts val="1000"/>
              </a:spcBef>
              <a:spcAft>
                <a:spcPts val="0"/>
              </a:spcAft>
              <a:buNone/>
            </a:pPr>
            <a:r>
              <a:rPr lang="en" sz="3600"/>
              <a:t>Tier 2 Interventions Overall</a:t>
            </a:r>
            <a:endParaRPr sz="2700"/>
          </a:p>
        </p:txBody>
      </p:sp>
      <p:sp>
        <p:nvSpPr>
          <p:cNvPr id="414" name="Google Shape;414;p59"/>
          <p:cNvSpPr txBox="1"/>
          <p:nvPr/>
        </p:nvSpPr>
        <p:spPr>
          <a:xfrm>
            <a:off x="4127550" y="1174350"/>
            <a:ext cx="4650900" cy="3807000"/>
          </a:xfrm>
          <a:prstGeom prst="rect">
            <a:avLst/>
          </a:prstGeom>
          <a:noFill/>
          <a:ln>
            <a:noFill/>
          </a:ln>
        </p:spPr>
        <p:txBody>
          <a:bodyPr anchorCtr="0" anchor="t" bIns="91425" lIns="91425" spcFirstLastPara="1" rIns="91425" wrap="square" tIns="91425">
            <a:spAutoFit/>
          </a:bodyPr>
          <a:lstStyle/>
          <a:p>
            <a:pPr indent="0" lvl="0" marL="114300" rtl="0" algn="l">
              <a:lnSpc>
                <a:spcPct val="115000"/>
              </a:lnSpc>
              <a:spcBef>
                <a:spcPts val="0"/>
              </a:spcBef>
              <a:spcAft>
                <a:spcPts val="0"/>
              </a:spcAft>
              <a:buNone/>
            </a:pPr>
            <a:r>
              <a:rPr lang="en" sz="1800">
                <a:solidFill>
                  <a:srgbClr val="333333"/>
                </a:solidFill>
                <a:latin typeface="Open Sans"/>
                <a:ea typeface="Open Sans"/>
                <a:cs typeface="Open Sans"/>
                <a:sym typeface="Open Sans"/>
              </a:rPr>
              <a:t>How are you capturing the best “big picture” progress-monitoring snapshot of your current interventions?</a:t>
            </a:r>
            <a:endParaRPr sz="1800">
              <a:solidFill>
                <a:srgbClr val="333333"/>
              </a:solidFill>
              <a:latin typeface="Open Sans"/>
              <a:ea typeface="Open Sans"/>
              <a:cs typeface="Open Sans"/>
              <a:sym typeface="Open Sans"/>
            </a:endParaRPr>
          </a:p>
          <a:p>
            <a:pPr indent="0" lvl="0" marL="114300" rtl="0" algn="l">
              <a:lnSpc>
                <a:spcPct val="115000"/>
              </a:lnSpc>
              <a:spcBef>
                <a:spcPts val="800"/>
              </a:spcBef>
              <a:spcAft>
                <a:spcPts val="0"/>
              </a:spcAft>
              <a:buNone/>
            </a:pPr>
            <a:r>
              <a:t/>
            </a:r>
            <a:endParaRPr sz="800">
              <a:solidFill>
                <a:srgbClr val="333333"/>
              </a:solidFill>
              <a:latin typeface="Open Sans"/>
              <a:ea typeface="Open Sans"/>
              <a:cs typeface="Open Sans"/>
              <a:sym typeface="Open Sans"/>
            </a:endParaRPr>
          </a:p>
          <a:p>
            <a:pPr indent="-317500" lvl="0" marL="914400" rtl="0" algn="l">
              <a:lnSpc>
                <a:spcPct val="115000"/>
              </a:lnSpc>
              <a:spcBef>
                <a:spcPts val="800"/>
              </a:spcBef>
              <a:spcAft>
                <a:spcPts val="0"/>
              </a:spcAft>
              <a:buClr>
                <a:schemeClr val="dk1"/>
              </a:buClr>
              <a:buSzPts val="1400"/>
              <a:buChar char="•"/>
            </a:pPr>
            <a:r>
              <a:rPr lang="en" sz="1800">
                <a:solidFill>
                  <a:srgbClr val="333333"/>
                </a:solidFill>
                <a:latin typeface="Open Sans"/>
                <a:ea typeface="Open Sans"/>
                <a:cs typeface="Open Sans"/>
                <a:sym typeface="Open Sans"/>
              </a:rPr>
              <a:t>Who has access to this snapshot and why?</a:t>
            </a:r>
            <a:endParaRPr sz="1800">
              <a:solidFill>
                <a:srgbClr val="333333"/>
              </a:solidFill>
              <a:latin typeface="Open Sans"/>
              <a:ea typeface="Open Sans"/>
              <a:cs typeface="Open Sans"/>
              <a:sym typeface="Open Sans"/>
            </a:endParaRPr>
          </a:p>
          <a:p>
            <a:pPr indent="0" lvl="0" marL="1828800" rtl="0" algn="l">
              <a:lnSpc>
                <a:spcPct val="115000"/>
              </a:lnSpc>
              <a:spcBef>
                <a:spcPts val="800"/>
              </a:spcBef>
              <a:spcAft>
                <a:spcPts val="0"/>
              </a:spcAft>
              <a:buNone/>
            </a:pPr>
            <a:r>
              <a:t/>
            </a:r>
            <a:endParaRPr sz="800">
              <a:solidFill>
                <a:srgbClr val="333333"/>
              </a:solidFill>
              <a:latin typeface="Open Sans"/>
              <a:ea typeface="Open Sans"/>
              <a:cs typeface="Open Sans"/>
              <a:sym typeface="Open Sans"/>
            </a:endParaRPr>
          </a:p>
          <a:p>
            <a:pPr indent="-317500" lvl="0" marL="914400" rtl="0" algn="l">
              <a:lnSpc>
                <a:spcPct val="115000"/>
              </a:lnSpc>
              <a:spcBef>
                <a:spcPts val="800"/>
              </a:spcBef>
              <a:spcAft>
                <a:spcPts val="0"/>
              </a:spcAft>
              <a:buClr>
                <a:schemeClr val="dk1"/>
              </a:buClr>
              <a:buSzPts val="1400"/>
              <a:buChar char="•"/>
            </a:pPr>
            <a:r>
              <a:rPr lang="en" sz="1800">
                <a:solidFill>
                  <a:srgbClr val="333333"/>
                </a:solidFill>
                <a:latin typeface="Open Sans"/>
                <a:ea typeface="Open Sans"/>
                <a:cs typeface="Open Sans"/>
                <a:sym typeface="Open Sans"/>
              </a:rPr>
              <a:t>How might the sustainability of your programming being impacted by your snapshot(s)?</a:t>
            </a:r>
            <a:endParaRPr sz="1800">
              <a:solidFill>
                <a:srgbClr val="333333"/>
              </a:solidFill>
              <a:latin typeface="Open Sans"/>
              <a:ea typeface="Open Sans"/>
              <a:cs typeface="Open Sans"/>
              <a:sym typeface="Open Sans"/>
            </a:endParaRPr>
          </a:p>
          <a:p>
            <a:pPr indent="0" lvl="0" marL="0" rtl="0" algn="l">
              <a:lnSpc>
                <a:spcPct val="115000"/>
              </a:lnSpc>
              <a:spcBef>
                <a:spcPts val="800"/>
              </a:spcBef>
              <a:spcAft>
                <a:spcPts val="800"/>
              </a:spcAft>
              <a:buNone/>
            </a:pPr>
            <a:r>
              <a:t/>
            </a:r>
            <a:endParaRPr sz="1800">
              <a:solidFill>
                <a:srgbClr val="333333"/>
              </a:solidFill>
              <a:latin typeface="Open Sans"/>
              <a:ea typeface="Open Sans"/>
              <a:cs typeface="Open Sans"/>
              <a:sym typeface="Open Sans"/>
            </a:endParaRPr>
          </a:p>
        </p:txBody>
      </p:sp>
      <p:pic>
        <p:nvPicPr>
          <p:cNvPr id="415" name="Google Shape;415;p59"/>
          <p:cNvPicPr preferRelativeResize="0"/>
          <p:nvPr/>
        </p:nvPicPr>
        <p:blipFill>
          <a:blip r:embed="rId3">
            <a:alphaModFix/>
          </a:blip>
          <a:stretch>
            <a:fillRect/>
          </a:stretch>
        </p:blipFill>
        <p:spPr>
          <a:xfrm>
            <a:off x="298600" y="1086375"/>
            <a:ext cx="3664350" cy="3664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0"/>
          <p:cNvSpPr txBox="1"/>
          <p:nvPr>
            <p:ph type="title"/>
          </p:nvPr>
        </p:nvSpPr>
        <p:spPr>
          <a:xfrm>
            <a:off x="684375" y="561075"/>
            <a:ext cx="2457300" cy="147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 a fresh look at your interventions </a:t>
            </a:r>
            <a:r>
              <a:rPr b="1" i="1" lang="en"/>
              <a:t>anytime…</a:t>
            </a:r>
            <a:endParaRPr b="1" i="1"/>
          </a:p>
        </p:txBody>
      </p:sp>
      <p:sp>
        <p:nvSpPr>
          <p:cNvPr id="421" name="Google Shape;421;p60"/>
          <p:cNvSpPr txBox="1"/>
          <p:nvPr/>
        </p:nvSpPr>
        <p:spPr>
          <a:xfrm>
            <a:off x="577425" y="2983450"/>
            <a:ext cx="34290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u="sng">
                <a:solidFill>
                  <a:schemeClr val="hlink"/>
                </a:solidFill>
                <a:hlinkClick r:id="rId3"/>
              </a:rPr>
              <a:t>https://www.pbis.org/resource/tfi</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Tier 2 EVALUATION section (pgs.15-16)</a:t>
            </a:r>
            <a:endParaRPr sz="1700"/>
          </a:p>
        </p:txBody>
      </p:sp>
      <p:pic>
        <p:nvPicPr>
          <p:cNvPr id="422" name="Google Shape;422;p60"/>
          <p:cNvPicPr preferRelativeResize="0"/>
          <p:nvPr/>
        </p:nvPicPr>
        <p:blipFill>
          <a:blip r:embed="rId4">
            <a:alphaModFix/>
          </a:blip>
          <a:stretch>
            <a:fillRect/>
          </a:stretch>
        </p:blipFill>
        <p:spPr>
          <a:xfrm>
            <a:off x="4312125" y="158375"/>
            <a:ext cx="3573850" cy="472062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1"/>
          <p:cNvSpPr txBox="1"/>
          <p:nvPr>
            <p:ph type="title"/>
          </p:nvPr>
        </p:nvSpPr>
        <p:spPr>
          <a:xfrm>
            <a:off x="1986250" y="523225"/>
            <a:ext cx="69186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300">
                <a:solidFill>
                  <a:srgbClr val="000000"/>
                </a:solidFill>
              </a:rPr>
              <a:t>Critical Features </a:t>
            </a:r>
            <a:endParaRPr sz="2300">
              <a:solidFill>
                <a:srgbClr val="000000"/>
              </a:solidFill>
            </a:endParaRPr>
          </a:p>
        </p:txBody>
      </p:sp>
      <p:sp>
        <p:nvSpPr>
          <p:cNvPr id="428" name="Google Shape;428;p61"/>
          <p:cNvSpPr txBox="1"/>
          <p:nvPr>
            <p:ph idx="1" type="body"/>
          </p:nvPr>
        </p:nvSpPr>
        <p:spPr>
          <a:xfrm>
            <a:off x="1986250" y="1155450"/>
            <a:ext cx="66300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a:solidFill>
                  <a:schemeClr val="dk1"/>
                </a:solidFill>
                <a:latin typeface="Proxima Nova"/>
                <a:ea typeface="Proxima Nova"/>
                <a:cs typeface="Proxima Nova"/>
                <a:sym typeface="Proxima Nova"/>
              </a:rPr>
              <a:t>2.10 Level of Use: </a:t>
            </a:r>
            <a:endParaRPr b="1" i="1">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b="1" i="1">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i="1" lang="en">
                <a:solidFill>
                  <a:schemeClr val="dk1"/>
                </a:solidFill>
                <a:latin typeface="Proxima Nova"/>
                <a:ea typeface="Proxima Nova"/>
                <a:cs typeface="Proxima Nova"/>
                <a:sym typeface="Proxima Nova"/>
              </a:rPr>
              <a:t>Team follows written process to track proportion of students participating in Tier 2 supports, and access is proportionate. </a:t>
            </a:r>
            <a:r>
              <a:rPr lang="en">
                <a:latin typeface="Proxima Nova"/>
                <a:ea typeface="Proxima Nova"/>
                <a:cs typeface="Proxima Nova"/>
                <a:sym typeface="Proxima Nova"/>
              </a:rPr>
              <a:t> </a:t>
            </a:r>
            <a:endParaRPr>
              <a:latin typeface="Proxima Nova"/>
              <a:ea typeface="Proxima Nova"/>
              <a:cs typeface="Proxima Nova"/>
              <a:sym typeface="Proxima Nova"/>
            </a:endParaRPr>
          </a:p>
          <a:p>
            <a:pPr indent="457200" lvl="0" marL="457200" rtl="0" algn="l">
              <a:lnSpc>
                <a:spcPct val="200000"/>
              </a:lnSpc>
              <a:spcBef>
                <a:spcPts val="0"/>
              </a:spcBef>
              <a:spcAft>
                <a:spcPts val="0"/>
              </a:spcAft>
              <a:buNone/>
            </a:pPr>
            <a:r>
              <a:rPr lang="en" sz="1500">
                <a:latin typeface="Proxima Nova"/>
                <a:ea typeface="Proxima Nova"/>
                <a:cs typeface="Proxima Nova"/>
                <a:sym typeface="Proxima Nova"/>
              </a:rPr>
              <a:t> </a:t>
            </a:r>
            <a:endParaRPr sz="15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500">
              <a:latin typeface="Proxima Nova"/>
              <a:ea typeface="Proxima Nova"/>
              <a:cs typeface="Proxima Nova"/>
              <a:sym typeface="Proxima Nova"/>
            </a:endParaRPr>
          </a:p>
        </p:txBody>
      </p:sp>
      <p:sp>
        <p:nvSpPr>
          <p:cNvPr id="429" name="Google Shape;429;p61"/>
          <p:cNvSpPr txBox="1"/>
          <p:nvPr/>
        </p:nvSpPr>
        <p:spPr>
          <a:xfrm>
            <a:off x="2997775" y="3700650"/>
            <a:ext cx="566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430" name="Google Shape;430;p61"/>
          <p:cNvPicPr preferRelativeResize="0"/>
          <p:nvPr/>
        </p:nvPicPr>
        <p:blipFill>
          <a:blip r:embed="rId3">
            <a:alphaModFix/>
          </a:blip>
          <a:stretch>
            <a:fillRect/>
          </a:stretch>
        </p:blipFill>
        <p:spPr>
          <a:xfrm>
            <a:off x="2427425" y="2859875"/>
            <a:ext cx="728200" cy="728200"/>
          </a:xfrm>
          <a:prstGeom prst="rect">
            <a:avLst/>
          </a:prstGeom>
          <a:noFill/>
          <a:ln>
            <a:noFill/>
          </a:ln>
        </p:spPr>
      </p:pic>
      <p:sp>
        <p:nvSpPr>
          <p:cNvPr id="431" name="Google Shape;431;p61"/>
          <p:cNvSpPr txBox="1"/>
          <p:nvPr/>
        </p:nvSpPr>
        <p:spPr>
          <a:xfrm>
            <a:off x="3243000" y="2943775"/>
            <a:ext cx="5050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Team defines criteria and tracks proportion, with at least 5% of students receiving Tier 2 supports </a:t>
            </a:r>
            <a:endParaRPr sz="1800">
              <a:latin typeface="Proxima Nova"/>
              <a:ea typeface="Proxima Nova"/>
              <a:cs typeface="Proxima Nova"/>
              <a:sym typeface="Proxima Nova"/>
            </a:endParaRPr>
          </a:p>
        </p:txBody>
      </p:sp>
      <p:pic>
        <p:nvPicPr>
          <p:cNvPr id="432" name="Google Shape;432;p61"/>
          <p:cNvPicPr preferRelativeResize="0"/>
          <p:nvPr/>
        </p:nvPicPr>
        <p:blipFill>
          <a:blip r:embed="rId4">
            <a:alphaModFix/>
          </a:blip>
          <a:stretch>
            <a:fillRect/>
          </a:stretch>
        </p:blipFill>
        <p:spPr>
          <a:xfrm>
            <a:off x="116925" y="117051"/>
            <a:ext cx="1642050" cy="216894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2"/>
          <p:cNvSpPr txBox="1"/>
          <p:nvPr>
            <p:ph type="title"/>
          </p:nvPr>
        </p:nvSpPr>
        <p:spPr>
          <a:xfrm>
            <a:off x="2223921" y="523225"/>
            <a:ext cx="66810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300">
                <a:solidFill>
                  <a:srgbClr val="000000"/>
                </a:solidFill>
              </a:rPr>
              <a:t>Critical Features </a:t>
            </a:r>
            <a:endParaRPr sz="2300">
              <a:solidFill>
                <a:srgbClr val="000000"/>
              </a:solidFill>
            </a:endParaRPr>
          </a:p>
        </p:txBody>
      </p:sp>
      <p:sp>
        <p:nvSpPr>
          <p:cNvPr id="438" name="Google Shape;438;p62"/>
          <p:cNvSpPr txBox="1"/>
          <p:nvPr>
            <p:ph idx="1" type="body"/>
          </p:nvPr>
        </p:nvSpPr>
        <p:spPr>
          <a:xfrm>
            <a:off x="1972950" y="1155450"/>
            <a:ext cx="66810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a:solidFill>
                  <a:schemeClr val="dk1"/>
                </a:solidFill>
                <a:latin typeface="Proxima Nova"/>
                <a:ea typeface="Proxima Nova"/>
                <a:cs typeface="Proxima Nova"/>
                <a:sym typeface="Proxima Nova"/>
              </a:rPr>
              <a:t>2.10 Level of Use: </a:t>
            </a:r>
            <a:endParaRPr b="1" i="1">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b="1" i="1">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i="1" lang="en">
                <a:solidFill>
                  <a:schemeClr val="dk1"/>
                </a:solidFill>
                <a:latin typeface="Proxima Nova"/>
                <a:ea typeface="Proxima Nova"/>
                <a:cs typeface="Proxima Nova"/>
                <a:sym typeface="Proxima Nova"/>
              </a:rPr>
              <a:t>Team follows written process to track proportion of students participating in Tier 2 supports, and access is proportionate. </a:t>
            </a:r>
            <a:r>
              <a:rPr lang="en">
                <a:latin typeface="Proxima Nova"/>
                <a:ea typeface="Proxima Nova"/>
                <a:cs typeface="Proxima Nova"/>
                <a:sym typeface="Proxima Nova"/>
              </a:rPr>
              <a:t> </a:t>
            </a:r>
            <a:endParaRPr>
              <a:latin typeface="Proxima Nova"/>
              <a:ea typeface="Proxima Nova"/>
              <a:cs typeface="Proxima Nova"/>
              <a:sym typeface="Proxima Nova"/>
            </a:endParaRPr>
          </a:p>
          <a:p>
            <a:pPr indent="457200" lvl="0" marL="457200" rtl="0" algn="l">
              <a:lnSpc>
                <a:spcPct val="200000"/>
              </a:lnSpc>
              <a:spcBef>
                <a:spcPts val="0"/>
              </a:spcBef>
              <a:spcAft>
                <a:spcPts val="0"/>
              </a:spcAft>
              <a:buNone/>
            </a:pPr>
            <a:r>
              <a:rPr lang="en" sz="1500">
                <a:latin typeface="Proxima Nova"/>
                <a:ea typeface="Proxima Nova"/>
                <a:cs typeface="Proxima Nova"/>
                <a:sym typeface="Proxima Nova"/>
              </a:rPr>
              <a:t> </a:t>
            </a:r>
            <a:endParaRPr sz="15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500">
              <a:latin typeface="Proxima Nova"/>
              <a:ea typeface="Proxima Nova"/>
              <a:cs typeface="Proxima Nova"/>
              <a:sym typeface="Proxima Nova"/>
            </a:endParaRPr>
          </a:p>
        </p:txBody>
      </p:sp>
      <p:sp>
        <p:nvSpPr>
          <p:cNvPr id="439" name="Google Shape;439;p62"/>
          <p:cNvSpPr txBox="1"/>
          <p:nvPr/>
        </p:nvSpPr>
        <p:spPr>
          <a:xfrm>
            <a:off x="2997775" y="3700650"/>
            <a:ext cx="566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440" name="Google Shape;440;p62"/>
          <p:cNvPicPr preferRelativeResize="0"/>
          <p:nvPr/>
        </p:nvPicPr>
        <p:blipFill>
          <a:blip r:embed="rId3">
            <a:alphaModFix/>
          </a:blip>
          <a:stretch>
            <a:fillRect/>
          </a:stretch>
        </p:blipFill>
        <p:spPr>
          <a:xfrm>
            <a:off x="2427425" y="2859875"/>
            <a:ext cx="728200" cy="728200"/>
          </a:xfrm>
          <a:prstGeom prst="rect">
            <a:avLst/>
          </a:prstGeom>
          <a:noFill/>
          <a:ln>
            <a:noFill/>
          </a:ln>
        </p:spPr>
      </p:pic>
      <p:sp>
        <p:nvSpPr>
          <p:cNvPr id="441" name="Google Shape;441;p62"/>
          <p:cNvSpPr txBox="1"/>
          <p:nvPr/>
        </p:nvSpPr>
        <p:spPr>
          <a:xfrm>
            <a:off x="3243000" y="2943775"/>
            <a:ext cx="5050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Team defines criteria and </a:t>
            </a:r>
            <a:r>
              <a:rPr b="1" lang="en" sz="1800">
                <a:solidFill>
                  <a:srgbClr val="0070C0"/>
                </a:solidFill>
                <a:latin typeface="Proxima Nova"/>
                <a:ea typeface="Proxima Nova"/>
                <a:cs typeface="Proxima Nova"/>
                <a:sym typeface="Proxima Nova"/>
              </a:rPr>
              <a:t>tracks proportion</a:t>
            </a:r>
            <a:r>
              <a:rPr lang="en" sz="1800">
                <a:latin typeface="Proxima Nova"/>
                <a:ea typeface="Proxima Nova"/>
                <a:cs typeface="Proxima Nova"/>
                <a:sym typeface="Proxima Nova"/>
              </a:rPr>
              <a:t>, with at least 5% of students receiving Tier 2 supports </a:t>
            </a:r>
            <a:endParaRPr sz="1800">
              <a:latin typeface="Proxima Nova"/>
              <a:ea typeface="Proxima Nova"/>
              <a:cs typeface="Proxima Nova"/>
              <a:sym typeface="Proxima Nova"/>
            </a:endParaRPr>
          </a:p>
        </p:txBody>
      </p:sp>
      <p:pic>
        <p:nvPicPr>
          <p:cNvPr id="442" name="Google Shape;442;p62"/>
          <p:cNvPicPr preferRelativeResize="0"/>
          <p:nvPr/>
        </p:nvPicPr>
        <p:blipFill>
          <a:blip r:embed="rId4">
            <a:alphaModFix/>
          </a:blip>
          <a:stretch>
            <a:fillRect/>
          </a:stretch>
        </p:blipFill>
        <p:spPr>
          <a:xfrm>
            <a:off x="116925" y="117051"/>
            <a:ext cx="1642050" cy="216894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3"/>
          <p:cNvSpPr txBox="1"/>
          <p:nvPr>
            <p:ph type="title"/>
          </p:nvPr>
        </p:nvSpPr>
        <p:spPr>
          <a:xfrm>
            <a:off x="2172695" y="523225"/>
            <a:ext cx="67323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300">
                <a:solidFill>
                  <a:srgbClr val="000000"/>
                </a:solidFill>
              </a:rPr>
              <a:t>Critical Features </a:t>
            </a:r>
            <a:endParaRPr sz="2300">
              <a:solidFill>
                <a:srgbClr val="000000"/>
              </a:solidFill>
            </a:endParaRPr>
          </a:p>
        </p:txBody>
      </p:sp>
      <p:sp>
        <p:nvSpPr>
          <p:cNvPr id="448" name="Google Shape;448;p63"/>
          <p:cNvSpPr txBox="1"/>
          <p:nvPr>
            <p:ph idx="1" type="body"/>
          </p:nvPr>
        </p:nvSpPr>
        <p:spPr>
          <a:xfrm>
            <a:off x="1919800" y="1155450"/>
            <a:ext cx="67323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latin typeface="Proxima Nova"/>
                <a:ea typeface="Proxima Nova"/>
                <a:cs typeface="Proxima Nova"/>
                <a:sym typeface="Proxima Nova"/>
              </a:rPr>
              <a:t>2.</a:t>
            </a:r>
            <a:r>
              <a:rPr b="1" lang="en">
                <a:solidFill>
                  <a:srgbClr val="1F1F1F"/>
                </a:solidFill>
                <a:highlight>
                  <a:srgbClr val="FFFFFF"/>
                </a:highlight>
                <a:latin typeface="Proxima Nova"/>
                <a:ea typeface="Proxima Nova"/>
                <a:cs typeface="Proxima Nova"/>
                <a:sym typeface="Proxima Nova"/>
              </a:rPr>
              <a:t>11. Student Performance Data</a:t>
            </a:r>
            <a:endParaRPr b="1">
              <a:solidFill>
                <a:srgbClr val="1F1F1F"/>
              </a:solidFill>
              <a:highlight>
                <a:srgbClr val="FFFFFF"/>
              </a:highlight>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a:solidFill>
                <a:srgbClr val="1F1F1F"/>
              </a:solidFill>
              <a:highlight>
                <a:srgbClr val="FFFFFF"/>
              </a:highlight>
              <a:latin typeface="Proxima Nova"/>
              <a:ea typeface="Proxima Nova"/>
              <a:cs typeface="Proxima Nova"/>
              <a:sym typeface="Proxima Nova"/>
            </a:endParaRPr>
          </a:p>
          <a:p>
            <a:pPr indent="0" lvl="0" marL="0" rtl="0" algn="l">
              <a:lnSpc>
                <a:spcPct val="100000"/>
              </a:lnSpc>
              <a:spcBef>
                <a:spcPts val="0"/>
              </a:spcBef>
              <a:spcAft>
                <a:spcPts val="0"/>
              </a:spcAft>
              <a:buNone/>
            </a:pPr>
            <a:r>
              <a:rPr lang="en">
                <a:solidFill>
                  <a:srgbClr val="1F1F1F"/>
                </a:solidFill>
                <a:highlight>
                  <a:srgbClr val="FFFFFF"/>
                </a:highlight>
                <a:latin typeface="Proxima Nova"/>
                <a:ea typeface="Proxima Nova"/>
                <a:cs typeface="Proxima Nova"/>
                <a:sym typeface="Proxima Nova"/>
              </a:rPr>
              <a:t>Tier 2 team tracks proportion of students experiencing success (% of participating students being successful) and uses Tier 2 intervention outcomes data and decision rules for progress monitoring and modification.</a:t>
            </a:r>
            <a:endParaRPr>
              <a:solidFill>
                <a:srgbClr val="1F1F1F"/>
              </a:solidFill>
              <a:highlight>
                <a:srgbClr val="FFFFFF"/>
              </a:highlight>
              <a:latin typeface="Proxima Nova"/>
              <a:ea typeface="Proxima Nova"/>
              <a:cs typeface="Proxima Nova"/>
              <a:sym typeface="Proxima Nova"/>
            </a:endParaRPr>
          </a:p>
          <a:p>
            <a:pPr indent="0" lvl="0" marL="0" rtl="0" algn="l">
              <a:lnSpc>
                <a:spcPct val="191666"/>
              </a:lnSpc>
              <a:spcBef>
                <a:spcPts val="0"/>
              </a:spcBef>
              <a:spcAft>
                <a:spcPts val="0"/>
              </a:spcAft>
              <a:buNone/>
            </a:pPr>
            <a:r>
              <a:t/>
            </a:r>
            <a:endParaRPr sz="900">
              <a:solidFill>
                <a:schemeClr val="dk1"/>
              </a:solidFill>
              <a:highlight>
                <a:srgbClr val="F8F8F8"/>
              </a:highlight>
              <a:latin typeface="Roboto"/>
              <a:ea typeface="Roboto"/>
              <a:cs typeface="Roboto"/>
              <a:sym typeface="Roboto"/>
            </a:endParaRPr>
          </a:p>
          <a:p>
            <a:pPr indent="0" lvl="0" marL="0" rtl="0" algn="l">
              <a:lnSpc>
                <a:spcPct val="100000"/>
              </a:lnSpc>
              <a:spcBef>
                <a:spcPts val="0"/>
              </a:spcBef>
              <a:spcAft>
                <a:spcPts val="0"/>
              </a:spcAft>
              <a:buNone/>
            </a:pPr>
            <a:r>
              <a:t/>
            </a:r>
            <a:endParaRPr>
              <a:latin typeface="Proxima Nova"/>
              <a:ea typeface="Proxima Nova"/>
              <a:cs typeface="Proxima Nova"/>
              <a:sym typeface="Proxima Nova"/>
            </a:endParaRPr>
          </a:p>
          <a:p>
            <a:pPr indent="457200" lvl="0" marL="457200" rtl="0" algn="l">
              <a:lnSpc>
                <a:spcPct val="200000"/>
              </a:lnSpc>
              <a:spcBef>
                <a:spcPts val="0"/>
              </a:spcBef>
              <a:spcAft>
                <a:spcPts val="0"/>
              </a:spcAft>
              <a:buNone/>
            </a:pPr>
            <a:r>
              <a:rPr lang="en">
                <a:latin typeface="Proxima Nova"/>
                <a:ea typeface="Proxima Nova"/>
                <a:cs typeface="Proxima Nova"/>
                <a:sym typeface="Proxima Nova"/>
              </a:rPr>
              <a:t> </a:t>
            </a:r>
            <a:endParaRPr sz="18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800">
              <a:latin typeface="Proxima Nova"/>
              <a:ea typeface="Proxima Nova"/>
              <a:cs typeface="Proxima Nova"/>
              <a:sym typeface="Proxima Nova"/>
            </a:endParaRPr>
          </a:p>
        </p:txBody>
      </p:sp>
      <p:sp>
        <p:nvSpPr>
          <p:cNvPr id="449" name="Google Shape;449;p63"/>
          <p:cNvSpPr txBox="1"/>
          <p:nvPr/>
        </p:nvSpPr>
        <p:spPr>
          <a:xfrm>
            <a:off x="2997775" y="3700650"/>
            <a:ext cx="566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450" name="Google Shape;450;p63"/>
          <p:cNvPicPr preferRelativeResize="0"/>
          <p:nvPr/>
        </p:nvPicPr>
        <p:blipFill>
          <a:blip r:embed="rId3">
            <a:alphaModFix/>
          </a:blip>
          <a:stretch>
            <a:fillRect/>
          </a:stretch>
        </p:blipFill>
        <p:spPr>
          <a:xfrm>
            <a:off x="2071625" y="3320875"/>
            <a:ext cx="728200" cy="728200"/>
          </a:xfrm>
          <a:prstGeom prst="rect">
            <a:avLst/>
          </a:prstGeom>
          <a:noFill/>
          <a:ln>
            <a:noFill/>
          </a:ln>
        </p:spPr>
      </p:pic>
      <p:sp>
        <p:nvSpPr>
          <p:cNvPr id="451" name="Google Shape;451;p63"/>
          <p:cNvSpPr txBox="1"/>
          <p:nvPr/>
        </p:nvSpPr>
        <p:spPr>
          <a:xfrm>
            <a:off x="2846725" y="3320875"/>
            <a:ext cx="6058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Student data (% of students being successful) monitored and used at least monthly, with data decision rules established to alter (e.g., intensify or fade) support, and shared with stakeholders </a:t>
            </a:r>
            <a:endParaRPr sz="1800">
              <a:latin typeface="Proxima Nova"/>
              <a:ea typeface="Proxima Nova"/>
              <a:cs typeface="Proxima Nova"/>
              <a:sym typeface="Proxima Nova"/>
            </a:endParaRPr>
          </a:p>
        </p:txBody>
      </p:sp>
      <p:pic>
        <p:nvPicPr>
          <p:cNvPr id="452" name="Google Shape;452;p63"/>
          <p:cNvPicPr preferRelativeResize="0"/>
          <p:nvPr/>
        </p:nvPicPr>
        <p:blipFill>
          <a:blip r:embed="rId4">
            <a:alphaModFix/>
          </a:blip>
          <a:stretch>
            <a:fillRect/>
          </a:stretch>
        </p:blipFill>
        <p:spPr>
          <a:xfrm>
            <a:off x="116925" y="117051"/>
            <a:ext cx="1642050" cy="216894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pic>
        <p:nvPicPr>
          <p:cNvPr id="120" name="Google Shape;120;p19"/>
          <p:cNvPicPr preferRelativeResize="0"/>
          <p:nvPr/>
        </p:nvPicPr>
        <p:blipFill>
          <a:blip r:embed="rId3">
            <a:alphaModFix/>
          </a:blip>
          <a:stretch>
            <a:fillRect/>
          </a:stretch>
        </p:blipFill>
        <p:spPr>
          <a:xfrm>
            <a:off x="6992950" y="1137750"/>
            <a:ext cx="1145525" cy="1145525"/>
          </a:xfrm>
          <a:prstGeom prst="rect">
            <a:avLst/>
          </a:prstGeom>
          <a:noFill/>
          <a:ln>
            <a:noFill/>
          </a:ln>
        </p:spPr>
      </p:pic>
      <p:sp>
        <p:nvSpPr>
          <p:cNvPr id="121" name="Google Shape;121;p19"/>
          <p:cNvSpPr txBox="1"/>
          <p:nvPr>
            <p:ph type="title"/>
          </p:nvPr>
        </p:nvSpPr>
        <p:spPr>
          <a:xfrm>
            <a:off x="311150" y="122375"/>
            <a:ext cx="8520600" cy="84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
              <a:t>Internal Weather</a:t>
            </a:r>
            <a:r>
              <a:rPr b="1" lang="en"/>
              <a:t> Check</a:t>
            </a:r>
            <a:endParaRPr b="1"/>
          </a:p>
        </p:txBody>
      </p:sp>
      <p:sp>
        <p:nvSpPr>
          <p:cNvPr id="122" name="Google Shape;122;p19"/>
          <p:cNvSpPr txBox="1"/>
          <p:nvPr>
            <p:ph idx="4294967295" type="subTitle"/>
          </p:nvPr>
        </p:nvSpPr>
        <p:spPr>
          <a:xfrm>
            <a:off x="3329425" y="2344563"/>
            <a:ext cx="2706900" cy="357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None/>
            </a:pPr>
            <a:r>
              <a:rPr b="1" lang="en" sz="2700">
                <a:solidFill>
                  <a:schemeClr val="dk1"/>
                </a:solidFill>
                <a:latin typeface="Josefin Sans"/>
                <a:ea typeface="Josefin Sans"/>
                <a:cs typeface="Josefin Sans"/>
                <a:sym typeface="Josefin Sans"/>
              </a:rPr>
              <a:t>B</a:t>
            </a:r>
            <a:r>
              <a:rPr b="1" lang="en" sz="2700">
                <a:solidFill>
                  <a:schemeClr val="dk1"/>
                </a:solidFill>
                <a:latin typeface="Josefin Sans"/>
                <a:ea typeface="Josefin Sans"/>
                <a:cs typeface="Josefin Sans"/>
                <a:sym typeface="Josefin Sans"/>
              </a:rPr>
              <a:t>. Sunny</a:t>
            </a:r>
            <a:endParaRPr b="1" sz="2700">
              <a:solidFill>
                <a:schemeClr val="dk1"/>
              </a:solidFill>
              <a:latin typeface="Josefin Sans"/>
              <a:ea typeface="Josefin Sans"/>
              <a:cs typeface="Josefin Sans"/>
              <a:sym typeface="Josefin Sans"/>
            </a:endParaRPr>
          </a:p>
        </p:txBody>
      </p:sp>
      <p:sp>
        <p:nvSpPr>
          <p:cNvPr id="123" name="Google Shape;123;p19"/>
          <p:cNvSpPr txBox="1"/>
          <p:nvPr>
            <p:ph idx="4294967295" type="subTitle"/>
          </p:nvPr>
        </p:nvSpPr>
        <p:spPr>
          <a:xfrm>
            <a:off x="642288" y="4295875"/>
            <a:ext cx="2486100" cy="357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None/>
            </a:pPr>
            <a:r>
              <a:rPr b="1" lang="en" sz="2700">
                <a:solidFill>
                  <a:schemeClr val="dk1"/>
                </a:solidFill>
                <a:latin typeface="Josefin Sans"/>
                <a:ea typeface="Josefin Sans"/>
                <a:cs typeface="Josefin Sans"/>
                <a:sym typeface="Josefin Sans"/>
              </a:rPr>
              <a:t>D. Blowing Around</a:t>
            </a:r>
            <a:endParaRPr b="1" sz="2700">
              <a:solidFill>
                <a:schemeClr val="dk1"/>
              </a:solidFill>
              <a:latin typeface="Josefin Sans"/>
              <a:ea typeface="Josefin Sans"/>
              <a:cs typeface="Josefin Sans"/>
              <a:sym typeface="Josefin Sans"/>
            </a:endParaRPr>
          </a:p>
        </p:txBody>
      </p:sp>
      <p:sp>
        <p:nvSpPr>
          <p:cNvPr id="124" name="Google Shape;124;p19"/>
          <p:cNvSpPr txBox="1"/>
          <p:nvPr>
            <p:ph idx="4294967295" type="subTitle"/>
          </p:nvPr>
        </p:nvSpPr>
        <p:spPr>
          <a:xfrm>
            <a:off x="6262050" y="2232047"/>
            <a:ext cx="2486100" cy="357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None/>
            </a:pPr>
            <a:r>
              <a:rPr b="1" lang="en" sz="2700">
                <a:solidFill>
                  <a:schemeClr val="dk1"/>
                </a:solidFill>
                <a:latin typeface="Josefin Sans"/>
                <a:ea typeface="Josefin Sans"/>
                <a:cs typeface="Josefin Sans"/>
                <a:sym typeface="Josefin Sans"/>
              </a:rPr>
              <a:t>C</a:t>
            </a:r>
            <a:r>
              <a:rPr b="1" lang="en" sz="2700">
                <a:solidFill>
                  <a:schemeClr val="dk1"/>
                </a:solidFill>
                <a:latin typeface="Josefin Sans"/>
                <a:ea typeface="Josefin Sans"/>
                <a:cs typeface="Josefin Sans"/>
                <a:sym typeface="Josefin Sans"/>
              </a:rPr>
              <a:t>. Electrified</a:t>
            </a:r>
            <a:endParaRPr b="1" sz="2700">
              <a:solidFill>
                <a:schemeClr val="dk1"/>
              </a:solidFill>
              <a:latin typeface="Josefin Sans"/>
              <a:ea typeface="Josefin Sans"/>
              <a:cs typeface="Josefin Sans"/>
              <a:sym typeface="Josefin Sans"/>
            </a:endParaRPr>
          </a:p>
        </p:txBody>
      </p:sp>
      <p:sp>
        <p:nvSpPr>
          <p:cNvPr id="125" name="Google Shape;125;p19"/>
          <p:cNvSpPr txBox="1"/>
          <p:nvPr>
            <p:ph idx="4294967295" type="subTitle"/>
          </p:nvPr>
        </p:nvSpPr>
        <p:spPr>
          <a:xfrm>
            <a:off x="3401166" y="4259850"/>
            <a:ext cx="2486100" cy="357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None/>
            </a:pPr>
            <a:r>
              <a:rPr b="1" lang="en" sz="2700">
                <a:solidFill>
                  <a:schemeClr val="dk1"/>
                </a:solidFill>
                <a:latin typeface="Josefin Sans"/>
                <a:ea typeface="Josefin Sans"/>
                <a:cs typeface="Josefin Sans"/>
                <a:sym typeface="Josefin Sans"/>
              </a:rPr>
              <a:t>E</a:t>
            </a:r>
            <a:r>
              <a:rPr b="1" lang="en" sz="2700">
                <a:solidFill>
                  <a:schemeClr val="dk1"/>
                </a:solidFill>
                <a:latin typeface="Josefin Sans"/>
                <a:ea typeface="Josefin Sans"/>
                <a:cs typeface="Josefin Sans"/>
                <a:sym typeface="Josefin Sans"/>
              </a:rPr>
              <a:t>. Chilly</a:t>
            </a:r>
            <a:endParaRPr b="1" sz="2700">
              <a:solidFill>
                <a:schemeClr val="dk1"/>
              </a:solidFill>
              <a:latin typeface="Josefin Sans"/>
              <a:ea typeface="Josefin Sans"/>
              <a:cs typeface="Josefin Sans"/>
              <a:sym typeface="Josefin Sans"/>
            </a:endParaRPr>
          </a:p>
        </p:txBody>
      </p:sp>
      <p:sp>
        <p:nvSpPr>
          <p:cNvPr id="126" name="Google Shape;126;p19"/>
          <p:cNvSpPr txBox="1"/>
          <p:nvPr>
            <p:ph idx="4294967295" type="subTitle"/>
          </p:nvPr>
        </p:nvSpPr>
        <p:spPr>
          <a:xfrm>
            <a:off x="6204351" y="4183650"/>
            <a:ext cx="2757000" cy="357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100"/>
              <a:buNone/>
            </a:pPr>
            <a:r>
              <a:rPr b="1" lang="en" sz="2700">
                <a:solidFill>
                  <a:schemeClr val="dk1"/>
                </a:solidFill>
                <a:latin typeface="Josefin Sans"/>
                <a:ea typeface="Josefin Sans"/>
                <a:cs typeface="Josefin Sans"/>
                <a:sym typeface="Josefin Sans"/>
              </a:rPr>
              <a:t>F</a:t>
            </a:r>
            <a:r>
              <a:rPr b="1" lang="en" sz="2700">
                <a:solidFill>
                  <a:schemeClr val="dk1"/>
                </a:solidFill>
                <a:latin typeface="Josefin Sans"/>
                <a:ea typeface="Josefin Sans"/>
                <a:cs typeface="Josefin Sans"/>
                <a:sym typeface="Josefin Sans"/>
              </a:rPr>
              <a:t>. Drenched</a:t>
            </a:r>
            <a:endParaRPr b="1" sz="2700">
              <a:solidFill>
                <a:schemeClr val="dk1"/>
              </a:solidFill>
              <a:latin typeface="Josefin Sans"/>
              <a:ea typeface="Josefin Sans"/>
              <a:cs typeface="Josefin Sans"/>
              <a:sym typeface="Josefin Sans"/>
            </a:endParaRPr>
          </a:p>
        </p:txBody>
      </p:sp>
      <p:pic>
        <p:nvPicPr>
          <p:cNvPr id="127" name="Google Shape;127;p19"/>
          <p:cNvPicPr preferRelativeResize="0"/>
          <p:nvPr/>
        </p:nvPicPr>
        <p:blipFill>
          <a:blip r:embed="rId4">
            <a:alphaModFix/>
          </a:blip>
          <a:stretch>
            <a:fillRect/>
          </a:stretch>
        </p:blipFill>
        <p:spPr>
          <a:xfrm>
            <a:off x="1406425" y="1097263"/>
            <a:ext cx="1251350" cy="1251350"/>
          </a:xfrm>
          <a:prstGeom prst="rect">
            <a:avLst/>
          </a:prstGeom>
          <a:noFill/>
          <a:ln>
            <a:noFill/>
          </a:ln>
        </p:spPr>
      </p:pic>
      <p:pic>
        <p:nvPicPr>
          <p:cNvPr id="128" name="Google Shape;128;p19"/>
          <p:cNvPicPr preferRelativeResize="0"/>
          <p:nvPr/>
        </p:nvPicPr>
        <p:blipFill>
          <a:blip r:embed="rId5">
            <a:alphaModFix/>
          </a:blip>
          <a:stretch>
            <a:fillRect/>
          </a:stretch>
        </p:blipFill>
        <p:spPr>
          <a:xfrm>
            <a:off x="4252600" y="1150175"/>
            <a:ext cx="1145525" cy="1145525"/>
          </a:xfrm>
          <a:prstGeom prst="rect">
            <a:avLst/>
          </a:prstGeom>
          <a:noFill/>
          <a:ln>
            <a:noFill/>
          </a:ln>
        </p:spPr>
      </p:pic>
      <p:pic>
        <p:nvPicPr>
          <p:cNvPr id="129" name="Google Shape;129;p19"/>
          <p:cNvPicPr preferRelativeResize="0"/>
          <p:nvPr/>
        </p:nvPicPr>
        <p:blipFill>
          <a:blip r:embed="rId6">
            <a:alphaModFix/>
          </a:blip>
          <a:stretch>
            <a:fillRect/>
          </a:stretch>
        </p:blipFill>
        <p:spPr>
          <a:xfrm>
            <a:off x="6921400" y="2932300"/>
            <a:ext cx="1251349" cy="1251349"/>
          </a:xfrm>
          <a:prstGeom prst="rect">
            <a:avLst/>
          </a:prstGeom>
          <a:noFill/>
          <a:ln>
            <a:noFill/>
          </a:ln>
        </p:spPr>
      </p:pic>
      <p:pic>
        <p:nvPicPr>
          <p:cNvPr id="130" name="Google Shape;130;p19"/>
          <p:cNvPicPr preferRelativeResize="0"/>
          <p:nvPr/>
        </p:nvPicPr>
        <p:blipFill>
          <a:blip r:embed="rId7">
            <a:alphaModFix/>
          </a:blip>
          <a:stretch>
            <a:fillRect/>
          </a:stretch>
        </p:blipFill>
        <p:spPr>
          <a:xfrm>
            <a:off x="4283856" y="3150518"/>
            <a:ext cx="967300" cy="967300"/>
          </a:xfrm>
          <a:prstGeom prst="rect">
            <a:avLst/>
          </a:prstGeom>
          <a:noFill/>
          <a:ln>
            <a:noFill/>
          </a:ln>
        </p:spPr>
      </p:pic>
      <p:pic>
        <p:nvPicPr>
          <p:cNvPr id="131" name="Google Shape;131;p19"/>
          <p:cNvPicPr preferRelativeResize="0"/>
          <p:nvPr/>
        </p:nvPicPr>
        <p:blipFill>
          <a:blip r:embed="rId8">
            <a:alphaModFix/>
          </a:blip>
          <a:stretch>
            <a:fillRect/>
          </a:stretch>
        </p:blipFill>
        <p:spPr>
          <a:xfrm>
            <a:off x="1362275" y="2856100"/>
            <a:ext cx="1328650" cy="1328650"/>
          </a:xfrm>
          <a:prstGeom prst="rect">
            <a:avLst/>
          </a:prstGeom>
          <a:noFill/>
          <a:ln>
            <a:noFill/>
          </a:ln>
        </p:spPr>
      </p:pic>
      <p:sp>
        <p:nvSpPr>
          <p:cNvPr id="132" name="Google Shape;132;p19"/>
          <p:cNvSpPr txBox="1"/>
          <p:nvPr>
            <p:ph idx="4294967295" type="subTitle"/>
          </p:nvPr>
        </p:nvSpPr>
        <p:spPr>
          <a:xfrm>
            <a:off x="155900" y="2232050"/>
            <a:ext cx="3291600" cy="357000"/>
          </a:xfrm>
          <a:prstGeom prst="rect">
            <a:avLst/>
          </a:prstGeom>
          <a:noFill/>
          <a:ln>
            <a:noFill/>
          </a:ln>
        </p:spPr>
        <p:txBody>
          <a:bodyPr anchorCtr="0" anchor="ctr" bIns="91425" lIns="91425" spcFirstLastPara="1" rIns="91425" wrap="square" tIns="91425">
            <a:noAutofit/>
          </a:bodyPr>
          <a:lstStyle/>
          <a:p>
            <a:pPr indent="0" lvl="0" marL="457200" rtl="0" algn="ctr">
              <a:lnSpc>
                <a:spcPct val="100000"/>
              </a:lnSpc>
              <a:spcBef>
                <a:spcPts val="0"/>
              </a:spcBef>
              <a:spcAft>
                <a:spcPts val="0"/>
              </a:spcAft>
              <a:buNone/>
            </a:pPr>
            <a:r>
              <a:rPr b="1" lang="en" sz="2700">
                <a:solidFill>
                  <a:schemeClr val="dk1"/>
                </a:solidFill>
                <a:latin typeface="Josefin Sans"/>
                <a:ea typeface="Josefin Sans"/>
                <a:cs typeface="Josefin Sans"/>
                <a:sym typeface="Josefin Sans"/>
              </a:rPr>
              <a:t>A</a:t>
            </a:r>
            <a:r>
              <a:rPr b="1" lang="en" sz="2700">
                <a:solidFill>
                  <a:schemeClr val="dk1"/>
                </a:solidFill>
                <a:latin typeface="Josefin Sans"/>
                <a:ea typeface="Josefin Sans"/>
                <a:cs typeface="Josefin Sans"/>
                <a:sym typeface="Josefin Sans"/>
              </a:rPr>
              <a:t>. Little Cloudy</a:t>
            </a:r>
            <a:endParaRPr b="1" sz="2700">
              <a:solidFill>
                <a:schemeClr val="dk1"/>
              </a:solidFill>
              <a:latin typeface="Josefin Sans"/>
              <a:ea typeface="Josefin Sans"/>
              <a:cs typeface="Josefin Sans"/>
              <a:sym typeface="Josefi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4"/>
          <p:cNvSpPr txBox="1"/>
          <p:nvPr>
            <p:ph type="title"/>
          </p:nvPr>
        </p:nvSpPr>
        <p:spPr>
          <a:xfrm>
            <a:off x="2198308" y="523225"/>
            <a:ext cx="67065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300">
                <a:solidFill>
                  <a:srgbClr val="000000"/>
                </a:solidFill>
              </a:rPr>
              <a:t>Critical Features </a:t>
            </a:r>
            <a:endParaRPr sz="2300">
              <a:solidFill>
                <a:srgbClr val="000000"/>
              </a:solidFill>
            </a:endParaRPr>
          </a:p>
        </p:txBody>
      </p:sp>
      <p:sp>
        <p:nvSpPr>
          <p:cNvPr id="458" name="Google Shape;458;p64"/>
          <p:cNvSpPr txBox="1"/>
          <p:nvPr>
            <p:ph idx="1" type="body"/>
          </p:nvPr>
        </p:nvSpPr>
        <p:spPr>
          <a:xfrm>
            <a:off x="1946375" y="1155450"/>
            <a:ext cx="6706500" cy="2261100"/>
          </a:xfrm>
          <a:prstGeom prst="rect">
            <a:avLst/>
          </a:prstGeom>
        </p:spPr>
        <p:txBody>
          <a:bodyPr anchorCtr="0" anchor="t" bIns="91425" lIns="91425" spcFirstLastPara="1" rIns="91425" wrap="square" tIns="91425">
            <a:noAutofit/>
          </a:bodyPr>
          <a:lstStyle/>
          <a:p>
            <a:pPr indent="0" lvl="0" marL="0" rtl="0" algn="l">
              <a:lnSpc>
                <a:spcPct val="191666"/>
              </a:lnSpc>
              <a:spcBef>
                <a:spcPts val="200"/>
              </a:spcBef>
              <a:spcAft>
                <a:spcPts val="0"/>
              </a:spcAft>
              <a:buNone/>
            </a:pPr>
            <a:r>
              <a:rPr b="1" lang="en">
                <a:solidFill>
                  <a:srgbClr val="1F1F1F"/>
                </a:solidFill>
                <a:highlight>
                  <a:srgbClr val="FFFFFF"/>
                </a:highlight>
                <a:latin typeface="Proxima Nova"/>
                <a:ea typeface="Proxima Nova"/>
                <a:cs typeface="Proxima Nova"/>
                <a:sym typeface="Proxima Nova"/>
              </a:rPr>
              <a:t>2.12. Fidelity Data:</a:t>
            </a:r>
            <a:r>
              <a:rPr lang="en">
                <a:solidFill>
                  <a:srgbClr val="1F1F1F"/>
                </a:solidFill>
                <a:highlight>
                  <a:srgbClr val="FFFFFF"/>
                </a:highlight>
                <a:latin typeface="Proxima Nova"/>
                <a:ea typeface="Proxima Nova"/>
                <a:cs typeface="Proxima Nova"/>
                <a:sym typeface="Proxima Nova"/>
              </a:rPr>
              <a:t> </a:t>
            </a:r>
            <a:endParaRPr>
              <a:solidFill>
                <a:srgbClr val="1F1F1F"/>
              </a:solidFill>
              <a:highlight>
                <a:srgbClr val="FFFFFF"/>
              </a:highlight>
              <a:latin typeface="Proxima Nova"/>
              <a:ea typeface="Proxima Nova"/>
              <a:cs typeface="Proxima Nova"/>
              <a:sym typeface="Proxima Nova"/>
            </a:endParaRPr>
          </a:p>
          <a:p>
            <a:pPr indent="0" lvl="0" marL="0" rtl="0" algn="l">
              <a:lnSpc>
                <a:spcPct val="100000"/>
              </a:lnSpc>
              <a:spcBef>
                <a:spcPts val="200"/>
              </a:spcBef>
              <a:spcAft>
                <a:spcPts val="0"/>
              </a:spcAft>
              <a:buClr>
                <a:schemeClr val="dk1"/>
              </a:buClr>
              <a:buSzPts val="1100"/>
              <a:buFont typeface="Arial"/>
              <a:buNone/>
            </a:pPr>
            <a:r>
              <a:rPr lang="en">
                <a:solidFill>
                  <a:srgbClr val="1F1F1F"/>
                </a:solidFill>
                <a:highlight>
                  <a:srgbClr val="FFFFFF"/>
                </a:highlight>
                <a:latin typeface="Proxima Nova"/>
                <a:ea typeface="Proxima Nova"/>
                <a:cs typeface="Proxima Nova"/>
                <a:sym typeface="Proxima Nova"/>
              </a:rPr>
              <a:t>Tier 2 team has a protocol for ongoing review of fidelity for each Tier 2 practice.</a:t>
            </a:r>
            <a:endParaRPr>
              <a:solidFill>
                <a:srgbClr val="1F1F1F"/>
              </a:solidFill>
              <a:highlight>
                <a:srgbClr val="FFFFFF"/>
              </a:highlight>
              <a:latin typeface="Proxima Nova"/>
              <a:ea typeface="Proxima Nova"/>
              <a:cs typeface="Proxima Nova"/>
              <a:sym typeface="Proxima Nova"/>
            </a:endParaRPr>
          </a:p>
          <a:p>
            <a:pPr indent="0" lvl="0" marL="0" rtl="0" algn="l">
              <a:lnSpc>
                <a:spcPct val="191666"/>
              </a:lnSpc>
              <a:spcBef>
                <a:spcPts val="0"/>
              </a:spcBef>
              <a:spcAft>
                <a:spcPts val="0"/>
              </a:spcAft>
              <a:buClr>
                <a:schemeClr val="dk1"/>
              </a:buClr>
              <a:buSzPts val="1100"/>
              <a:buFont typeface="Arial"/>
              <a:buNone/>
            </a:pPr>
            <a:r>
              <a:t/>
            </a:r>
            <a:endParaRPr sz="900">
              <a:solidFill>
                <a:schemeClr val="dk1"/>
              </a:solidFill>
              <a:highlight>
                <a:srgbClr val="F8F8F8"/>
              </a:highlight>
              <a:latin typeface="Roboto"/>
              <a:ea typeface="Roboto"/>
              <a:cs typeface="Roboto"/>
              <a:sym typeface="Roboto"/>
            </a:endParaRPr>
          </a:p>
          <a:p>
            <a:pPr indent="0" lvl="0" marL="0" rtl="0" algn="l">
              <a:lnSpc>
                <a:spcPct val="100000"/>
              </a:lnSpc>
              <a:spcBef>
                <a:spcPts val="0"/>
              </a:spcBef>
              <a:spcAft>
                <a:spcPts val="0"/>
              </a:spcAft>
              <a:buNone/>
            </a:pPr>
            <a:r>
              <a:t/>
            </a:r>
            <a:endParaRPr>
              <a:latin typeface="Proxima Nova"/>
              <a:ea typeface="Proxima Nova"/>
              <a:cs typeface="Proxima Nova"/>
              <a:sym typeface="Proxima Nova"/>
            </a:endParaRPr>
          </a:p>
          <a:p>
            <a:pPr indent="0" lvl="0" marL="0" rtl="0" algn="l">
              <a:lnSpc>
                <a:spcPct val="191666"/>
              </a:lnSpc>
              <a:spcBef>
                <a:spcPts val="0"/>
              </a:spcBef>
              <a:spcAft>
                <a:spcPts val="0"/>
              </a:spcAft>
              <a:buNone/>
            </a:pPr>
            <a:r>
              <a:t/>
            </a:r>
            <a:endParaRPr sz="900">
              <a:solidFill>
                <a:schemeClr val="dk1"/>
              </a:solidFill>
              <a:highlight>
                <a:srgbClr val="F8F8F8"/>
              </a:highlight>
              <a:latin typeface="Roboto"/>
              <a:ea typeface="Roboto"/>
              <a:cs typeface="Roboto"/>
              <a:sym typeface="Roboto"/>
            </a:endParaRPr>
          </a:p>
          <a:p>
            <a:pPr indent="0" lvl="0" marL="0" rtl="0" algn="l">
              <a:lnSpc>
                <a:spcPct val="100000"/>
              </a:lnSpc>
              <a:spcBef>
                <a:spcPts val="0"/>
              </a:spcBef>
              <a:spcAft>
                <a:spcPts val="0"/>
              </a:spcAft>
              <a:buNone/>
            </a:pPr>
            <a:r>
              <a:t/>
            </a:r>
            <a:endParaRPr>
              <a:latin typeface="Proxima Nova"/>
              <a:ea typeface="Proxima Nova"/>
              <a:cs typeface="Proxima Nova"/>
              <a:sym typeface="Proxima Nova"/>
            </a:endParaRPr>
          </a:p>
          <a:p>
            <a:pPr indent="457200" lvl="0" marL="457200" rtl="0" algn="l">
              <a:lnSpc>
                <a:spcPct val="200000"/>
              </a:lnSpc>
              <a:spcBef>
                <a:spcPts val="0"/>
              </a:spcBef>
              <a:spcAft>
                <a:spcPts val="0"/>
              </a:spcAft>
              <a:buNone/>
            </a:pPr>
            <a:r>
              <a:rPr lang="en">
                <a:latin typeface="Proxima Nova"/>
                <a:ea typeface="Proxima Nova"/>
                <a:cs typeface="Proxima Nova"/>
                <a:sym typeface="Proxima Nova"/>
              </a:rPr>
              <a:t> </a:t>
            </a:r>
            <a:endParaRPr sz="1800">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800">
              <a:latin typeface="Proxima Nova"/>
              <a:ea typeface="Proxima Nova"/>
              <a:cs typeface="Proxima Nova"/>
              <a:sym typeface="Proxima Nova"/>
            </a:endParaRPr>
          </a:p>
        </p:txBody>
      </p:sp>
      <p:sp>
        <p:nvSpPr>
          <p:cNvPr id="459" name="Google Shape;459;p64"/>
          <p:cNvSpPr txBox="1"/>
          <p:nvPr/>
        </p:nvSpPr>
        <p:spPr>
          <a:xfrm>
            <a:off x="2997775" y="3700650"/>
            <a:ext cx="566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460" name="Google Shape;460;p64"/>
          <p:cNvPicPr preferRelativeResize="0"/>
          <p:nvPr/>
        </p:nvPicPr>
        <p:blipFill>
          <a:blip r:embed="rId3">
            <a:alphaModFix/>
          </a:blip>
          <a:stretch>
            <a:fillRect/>
          </a:stretch>
        </p:blipFill>
        <p:spPr>
          <a:xfrm>
            <a:off x="2071600" y="3644350"/>
            <a:ext cx="728200" cy="728200"/>
          </a:xfrm>
          <a:prstGeom prst="rect">
            <a:avLst/>
          </a:prstGeom>
          <a:noFill/>
          <a:ln>
            <a:noFill/>
          </a:ln>
        </p:spPr>
      </p:pic>
      <p:sp>
        <p:nvSpPr>
          <p:cNvPr id="461" name="Google Shape;461;p64"/>
          <p:cNvSpPr txBox="1"/>
          <p:nvPr/>
        </p:nvSpPr>
        <p:spPr>
          <a:xfrm>
            <a:off x="2862900" y="3639000"/>
            <a:ext cx="5535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Periodic, direct assessments of fidelity collected by Tier 2 team for all Tier 2 interventions </a:t>
            </a:r>
            <a:endParaRPr sz="1800">
              <a:latin typeface="Proxima Nova"/>
              <a:ea typeface="Proxima Nova"/>
              <a:cs typeface="Proxima Nova"/>
              <a:sym typeface="Proxima Nova"/>
            </a:endParaRPr>
          </a:p>
        </p:txBody>
      </p:sp>
      <p:pic>
        <p:nvPicPr>
          <p:cNvPr id="462" name="Google Shape;462;p64"/>
          <p:cNvPicPr preferRelativeResize="0"/>
          <p:nvPr/>
        </p:nvPicPr>
        <p:blipFill>
          <a:blip r:embed="rId4">
            <a:alphaModFix/>
          </a:blip>
          <a:stretch>
            <a:fillRect/>
          </a:stretch>
        </p:blipFill>
        <p:spPr>
          <a:xfrm>
            <a:off x="116925" y="117051"/>
            <a:ext cx="1642050" cy="2168949"/>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65"/>
          <p:cNvPicPr preferRelativeResize="0"/>
          <p:nvPr/>
        </p:nvPicPr>
        <p:blipFill>
          <a:blip r:embed="rId3">
            <a:alphaModFix/>
          </a:blip>
          <a:stretch>
            <a:fillRect/>
          </a:stretch>
        </p:blipFill>
        <p:spPr>
          <a:xfrm>
            <a:off x="1830900" y="167650"/>
            <a:ext cx="6671574" cy="4808200"/>
          </a:xfrm>
          <a:prstGeom prst="rect">
            <a:avLst/>
          </a:prstGeom>
          <a:noFill/>
          <a:ln cap="flat" cmpd="sng" w="28575">
            <a:solidFill>
              <a:schemeClr val="dk2"/>
            </a:solidFill>
            <a:prstDash val="solid"/>
            <a:round/>
            <a:headEnd len="sm" w="sm" type="none"/>
            <a:tailEnd len="sm" w="sm" type="none"/>
          </a:ln>
        </p:spPr>
      </p:pic>
      <p:sp>
        <p:nvSpPr>
          <p:cNvPr id="468" name="Google Shape;468;p65"/>
          <p:cNvSpPr txBox="1"/>
          <p:nvPr/>
        </p:nvSpPr>
        <p:spPr>
          <a:xfrm>
            <a:off x="222700" y="428650"/>
            <a:ext cx="1321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Coming Soon…</a:t>
            </a:r>
            <a:endParaRPr sz="1800"/>
          </a:p>
        </p:txBody>
      </p:sp>
      <p:sp>
        <p:nvSpPr>
          <p:cNvPr id="469" name="Google Shape;469;p65"/>
          <p:cNvSpPr txBox="1"/>
          <p:nvPr/>
        </p:nvSpPr>
        <p:spPr>
          <a:xfrm>
            <a:off x="0" y="4519475"/>
            <a:ext cx="16626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t>Jennifer Freeman (2022)</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66"/>
          <p:cNvPicPr preferRelativeResize="0"/>
          <p:nvPr/>
        </p:nvPicPr>
        <p:blipFill>
          <a:blip r:embed="rId3">
            <a:alphaModFix/>
          </a:blip>
          <a:stretch>
            <a:fillRect/>
          </a:stretch>
        </p:blipFill>
        <p:spPr>
          <a:xfrm>
            <a:off x="1760600" y="152400"/>
            <a:ext cx="6934492" cy="4838702"/>
          </a:xfrm>
          <a:prstGeom prst="rect">
            <a:avLst/>
          </a:prstGeom>
          <a:noFill/>
          <a:ln cap="flat" cmpd="sng" w="28575">
            <a:solidFill>
              <a:schemeClr val="dk2"/>
            </a:solidFill>
            <a:prstDash val="solid"/>
            <a:round/>
            <a:headEnd len="sm" w="sm" type="none"/>
            <a:tailEnd len="sm" w="sm" type="none"/>
          </a:ln>
        </p:spPr>
      </p:pic>
      <p:sp>
        <p:nvSpPr>
          <p:cNvPr id="475" name="Google Shape;475;p66"/>
          <p:cNvSpPr txBox="1"/>
          <p:nvPr/>
        </p:nvSpPr>
        <p:spPr>
          <a:xfrm>
            <a:off x="264800" y="521250"/>
            <a:ext cx="1380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Even more specificity</a:t>
            </a:r>
            <a:r>
              <a:rPr lang="en" sz="1700"/>
              <a:t>…</a:t>
            </a:r>
            <a:endParaRPr sz="1700"/>
          </a:p>
        </p:txBody>
      </p:sp>
      <p:sp>
        <p:nvSpPr>
          <p:cNvPr id="476" name="Google Shape;476;p66"/>
          <p:cNvSpPr txBox="1"/>
          <p:nvPr/>
        </p:nvSpPr>
        <p:spPr>
          <a:xfrm>
            <a:off x="0" y="4519475"/>
            <a:ext cx="16626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t>Jennifer Freeman (2022)</a:t>
            </a: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7"/>
          <p:cNvSpPr txBox="1"/>
          <p:nvPr>
            <p:ph type="title"/>
          </p:nvPr>
        </p:nvSpPr>
        <p:spPr>
          <a:xfrm>
            <a:off x="459125" y="1078425"/>
            <a:ext cx="3249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1 implementation idea or tool </a:t>
            </a:r>
            <a:endParaRPr/>
          </a:p>
          <a:p>
            <a:pPr indent="0" lvl="0" marL="0" rtl="0" algn="ctr">
              <a:spcBef>
                <a:spcPts val="0"/>
              </a:spcBef>
              <a:spcAft>
                <a:spcPts val="0"/>
              </a:spcAft>
              <a:buNone/>
            </a:pPr>
            <a:r>
              <a:rPr lang="en"/>
              <a:t>that you want to explore more?</a:t>
            </a:r>
            <a:endParaRPr/>
          </a:p>
        </p:txBody>
      </p:sp>
      <p:pic>
        <p:nvPicPr>
          <p:cNvPr id="482" name="Google Shape;482;p67"/>
          <p:cNvPicPr preferRelativeResize="0"/>
          <p:nvPr/>
        </p:nvPicPr>
        <p:blipFill>
          <a:blip r:embed="rId3">
            <a:alphaModFix/>
          </a:blip>
          <a:stretch>
            <a:fillRect/>
          </a:stretch>
        </p:blipFill>
        <p:spPr>
          <a:xfrm>
            <a:off x="4033700" y="229900"/>
            <a:ext cx="4456737" cy="4590502"/>
          </a:xfrm>
          <a:prstGeom prst="rect">
            <a:avLst/>
          </a:prstGeom>
          <a:noFill/>
          <a:ln>
            <a:noFill/>
          </a:ln>
        </p:spPr>
      </p:pic>
      <p:sp>
        <p:nvSpPr>
          <p:cNvPr id="483" name="Google Shape;483;p67"/>
          <p:cNvSpPr txBox="1"/>
          <p:nvPr/>
        </p:nvSpPr>
        <p:spPr>
          <a:xfrm>
            <a:off x="7268750" y="4820400"/>
            <a:ext cx="1805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https://storyset.com/people</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7" name="Shape 487"/>
        <p:cNvGrpSpPr/>
        <p:nvPr/>
      </p:nvGrpSpPr>
      <p:grpSpPr>
        <a:xfrm>
          <a:off x="0" y="0"/>
          <a:ext cx="0" cy="0"/>
          <a:chOff x="0" y="0"/>
          <a:chExt cx="0" cy="0"/>
        </a:xfrm>
      </p:grpSpPr>
      <p:pic>
        <p:nvPicPr>
          <p:cNvPr id="488" name="Google Shape;488;p68"/>
          <p:cNvPicPr preferRelativeResize="0"/>
          <p:nvPr/>
        </p:nvPicPr>
        <p:blipFill>
          <a:blip r:embed="rId3">
            <a:alphaModFix/>
          </a:blip>
          <a:stretch>
            <a:fillRect/>
          </a:stretch>
        </p:blipFill>
        <p:spPr>
          <a:xfrm>
            <a:off x="792025" y="1187776"/>
            <a:ext cx="7665074" cy="3588875"/>
          </a:xfrm>
          <a:prstGeom prst="rect">
            <a:avLst/>
          </a:prstGeom>
          <a:noFill/>
          <a:ln cap="flat" cmpd="sng" w="28575">
            <a:solidFill>
              <a:srgbClr val="1C4587"/>
            </a:solidFill>
            <a:prstDash val="solid"/>
            <a:round/>
            <a:headEnd len="sm" w="sm" type="none"/>
            <a:tailEnd len="sm" w="sm" type="none"/>
          </a:ln>
        </p:spPr>
      </p:pic>
      <p:sp>
        <p:nvSpPr>
          <p:cNvPr id="489" name="Google Shape;489;p68"/>
          <p:cNvSpPr txBox="1"/>
          <p:nvPr/>
        </p:nvSpPr>
        <p:spPr>
          <a:xfrm>
            <a:off x="1338500" y="415225"/>
            <a:ext cx="793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PL Resources for All Tiers</a:t>
            </a:r>
            <a:endParaRPr b="1" sz="1800"/>
          </a:p>
        </p:txBody>
      </p:sp>
      <p:pic>
        <p:nvPicPr>
          <p:cNvPr id="490" name="Google Shape;490;p68"/>
          <p:cNvPicPr preferRelativeResize="0"/>
          <p:nvPr/>
        </p:nvPicPr>
        <p:blipFill>
          <a:blip r:embed="rId4">
            <a:alphaModFix/>
          </a:blip>
          <a:stretch>
            <a:fillRect/>
          </a:stretch>
        </p:blipFill>
        <p:spPr>
          <a:xfrm>
            <a:off x="792025" y="431763"/>
            <a:ext cx="476250" cy="428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4" name="Shape 494"/>
        <p:cNvGrpSpPr/>
        <p:nvPr/>
      </p:nvGrpSpPr>
      <p:grpSpPr>
        <a:xfrm>
          <a:off x="0" y="0"/>
          <a:ext cx="0" cy="0"/>
          <a:chOff x="0" y="0"/>
          <a:chExt cx="0" cy="0"/>
        </a:xfrm>
      </p:grpSpPr>
      <p:sp>
        <p:nvSpPr>
          <p:cNvPr id="495" name="Google Shape;495;p69"/>
          <p:cNvSpPr txBox="1"/>
          <p:nvPr/>
        </p:nvSpPr>
        <p:spPr>
          <a:xfrm>
            <a:off x="773175" y="3808400"/>
            <a:ext cx="72777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00FFFF"/>
                </a:solidFill>
              </a:rPr>
              <a:t>Your feedback makes our work better and brighter.</a:t>
            </a:r>
            <a:endParaRPr sz="1800">
              <a:solidFill>
                <a:srgbClr val="00FFFF"/>
              </a:solidFill>
            </a:endParaRPr>
          </a:p>
          <a:p>
            <a:pPr indent="0" lvl="0" marL="0" rtl="0" algn="ctr">
              <a:spcBef>
                <a:spcPts val="0"/>
              </a:spcBef>
              <a:spcAft>
                <a:spcPts val="0"/>
              </a:spcAft>
              <a:buNone/>
            </a:pPr>
            <a:r>
              <a:rPr b="1" lang="en" sz="1800">
                <a:solidFill>
                  <a:schemeClr val="lt1"/>
                </a:solidFill>
              </a:rPr>
              <a:t>Thank you for completing our feedback survey </a:t>
            </a:r>
            <a:endParaRPr b="1" sz="1800">
              <a:solidFill>
                <a:schemeClr val="lt1"/>
              </a:solidFill>
            </a:endParaRPr>
          </a:p>
          <a:p>
            <a:pPr indent="0" lvl="0" marL="0" rtl="0" algn="ctr">
              <a:spcBef>
                <a:spcPts val="0"/>
              </a:spcBef>
              <a:spcAft>
                <a:spcPts val="0"/>
              </a:spcAft>
              <a:buNone/>
            </a:pPr>
            <a:r>
              <a:rPr lang="en" sz="1800">
                <a:solidFill>
                  <a:srgbClr val="00FFFF"/>
                </a:solidFill>
              </a:rPr>
              <a:t>and best wishes for these final weeks of school! </a:t>
            </a:r>
            <a:endParaRPr>
              <a:solidFill>
                <a:srgbClr val="00FFFF"/>
              </a:solidFill>
            </a:endParaRPr>
          </a:p>
        </p:txBody>
      </p:sp>
      <p:pic>
        <p:nvPicPr>
          <p:cNvPr id="496" name="Google Shape;496;p69"/>
          <p:cNvPicPr preferRelativeResize="0"/>
          <p:nvPr/>
        </p:nvPicPr>
        <p:blipFill>
          <a:blip r:embed="rId3">
            <a:alphaModFix/>
          </a:blip>
          <a:stretch>
            <a:fillRect/>
          </a:stretch>
        </p:blipFill>
        <p:spPr>
          <a:xfrm>
            <a:off x="296725" y="257525"/>
            <a:ext cx="6180102" cy="3476307"/>
          </a:xfrm>
          <a:prstGeom prst="rect">
            <a:avLst/>
          </a:prstGeom>
          <a:noFill/>
          <a:ln>
            <a:noFill/>
          </a:ln>
        </p:spPr>
      </p:pic>
      <p:pic>
        <p:nvPicPr>
          <p:cNvPr id="497" name="Google Shape;497;p69"/>
          <p:cNvPicPr preferRelativeResize="0"/>
          <p:nvPr/>
        </p:nvPicPr>
        <p:blipFill>
          <a:blip r:embed="rId4">
            <a:alphaModFix/>
          </a:blip>
          <a:stretch>
            <a:fillRect/>
          </a:stretch>
        </p:blipFill>
        <p:spPr>
          <a:xfrm>
            <a:off x="6140877" y="716525"/>
            <a:ext cx="2362373" cy="238189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Extra “If Time” Slides</a:t>
            </a:r>
            <a:endParaRPr/>
          </a:p>
        </p:txBody>
      </p:sp>
      <p:sp>
        <p:nvSpPr>
          <p:cNvPr id="503" name="Google Shape;503;p7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71"/>
          <p:cNvPicPr preferRelativeResize="0"/>
          <p:nvPr/>
        </p:nvPicPr>
        <p:blipFill rotWithShape="1">
          <a:blip r:embed="rId3">
            <a:alphaModFix/>
          </a:blip>
          <a:srcRect b="0" l="0" r="0" t="0"/>
          <a:stretch/>
        </p:blipFill>
        <p:spPr>
          <a:xfrm>
            <a:off x="1421225" y="1025325"/>
            <a:ext cx="6600825" cy="3819525"/>
          </a:xfrm>
          <a:prstGeom prst="rect">
            <a:avLst/>
          </a:prstGeom>
          <a:noFill/>
          <a:ln>
            <a:noFill/>
          </a:ln>
        </p:spPr>
      </p:pic>
      <p:sp>
        <p:nvSpPr>
          <p:cNvPr id="509" name="Google Shape;509;p71"/>
          <p:cNvSpPr txBox="1"/>
          <p:nvPr>
            <p:ph type="title"/>
          </p:nvPr>
        </p:nvSpPr>
        <p:spPr>
          <a:xfrm>
            <a:off x="311700" y="181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Calibri"/>
                <a:ea typeface="Calibri"/>
                <a:cs typeface="Calibri"/>
                <a:sym typeface="Calibri"/>
              </a:rPr>
              <a:t>Quick Reminder: The MTSS layers build, they do not </a:t>
            </a:r>
            <a:endParaRPr>
              <a:latin typeface="Calibri"/>
              <a:ea typeface="Calibri"/>
              <a:cs typeface="Calibri"/>
              <a:sym typeface="Calibri"/>
            </a:endParaRPr>
          </a:p>
          <a:p>
            <a:pPr indent="0" lvl="0" marL="0" marR="4106590" rtl="0" algn="l">
              <a:lnSpc>
                <a:spcPct val="100000"/>
              </a:lnSpc>
              <a:spcBef>
                <a:spcPts val="0"/>
              </a:spcBef>
              <a:spcAft>
                <a:spcPts val="0"/>
              </a:spcAft>
              <a:buSzPts val="2800"/>
              <a:buNone/>
            </a:pPr>
            <a:r>
              <a:rPr lang="en">
                <a:latin typeface="Calibri"/>
                <a:ea typeface="Calibri"/>
                <a:cs typeface="Calibri"/>
                <a:sym typeface="Calibri"/>
              </a:rPr>
              <a:t>divide and separate efforts </a:t>
            </a:r>
            <a:endParaRPr>
              <a:latin typeface="Calibri"/>
              <a:ea typeface="Calibri"/>
              <a:cs typeface="Calibri"/>
              <a:sym typeface="Calibri"/>
            </a:endParaRPr>
          </a:p>
          <a:p>
            <a:pPr indent="0" lvl="0" marL="0" marR="4506641" rtl="0" algn="l">
              <a:lnSpc>
                <a:spcPct val="100000"/>
              </a:lnSpc>
              <a:spcBef>
                <a:spcPts val="0"/>
              </a:spcBef>
              <a:spcAft>
                <a:spcPts val="0"/>
              </a:spcAft>
              <a:buSzPts val="2800"/>
              <a:buNone/>
            </a:pPr>
            <a:r>
              <a:rPr lang="en">
                <a:latin typeface="Calibri"/>
                <a:ea typeface="Calibri"/>
                <a:cs typeface="Calibri"/>
                <a:sym typeface="Calibri"/>
              </a:rPr>
              <a:t>to support students, families, and staff.</a:t>
            </a:r>
            <a:br>
              <a:rPr lang="en">
                <a:latin typeface="Calibri"/>
                <a:ea typeface="Calibri"/>
                <a:cs typeface="Calibri"/>
                <a:sym typeface="Calibri"/>
              </a:rPr>
            </a:br>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2"/>
          <p:cNvSpPr txBox="1"/>
          <p:nvPr>
            <p:ph type="title"/>
          </p:nvPr>
        </p:nvSpPr>
        <p:spPr>
          <a:xfrm>
            <a:off x="311700" y="182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…and we use </a:t>
            </a:r>
            <a:r>
              <a:rPr lang="en" u="sng">
                <a:latin typeface="Calibri"/>
                <a:ea typeface="Calibri"/>
                <a:cs typeface="Calibri"/>
                <a:sym typeface="Calibri"/>
              </a:rPr>
              <a:t>the same</a:t>
            </a:r>
            <a:r>
              <a:rPr lang="en">
                <a:latin typeface="Calibri"/>
                <a:ea typeface="Calibri"/>
                <a:cs typeface="Calibri"/>
                <a:sym typeface="Calibri"/>
              </a:rPr>
              <a:t> problem solving process at ALL 3 Tiers!</a:t>
            </a:r>
            <a:endParaRPr>
              <a:latin typeface="Calibri"/>
              <a:ea typeface="Calibri"/>
              <a:cs typeface="Calibri"/>
              <a:sym typeface="Calibri"/>
            </a:endParaRPr>
          </a:p>
        </p:txBody>
      </p:sp>
      <p:grpSp>
        <p:nvGrpSpPr>
          <p:cNvPr id="515" name="Google Shape;515;p72"/>
          <p:cNvGrpSpPr/>
          <p:nvPr/>
        </p:nvGrpSpPr>
        <p:grpSpPr>
          <a:xfrm>
            <a:off x="2543516" y="1081666"/>
            <a:ext cx="3709586" cy="3533045"/>
            <a:chOff x="2820225" y="891450"/>
            <a:chExt cx="3175200" cy="3175200"/>
          </a:xfrm>
        </p:grpSpPr>
        <p:sp>
          <p:nvSpPr>
            <p:cNvPr id="516" name="Google Shape;516;p72"/>
            <p:cNvSpPr/>
            <p:nvPr/>
          </p:nvSpPr>
          <p:spPr>
            <a:xfrm rot="10800000">
              <a:off x="2820225" y="891450"/>
              <a:ext cx="3175200" cy="3175200"/>
            </a:xfrm>
            <a:prstGeom prst="blockArc">
              <a:avLst>
                <a:gd fmla="val 5399801" name="adj1"/>
                <a:gd fmla="val 3012680" name="adj2"/>
                <a:gd fmla="val 6939" name="adj3"/>
              </a:avLst>
            </a:prstGeom>
            <a:solidFill>
              <a:srgbClr val="2E75B5"/>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sp>
          <p:nvSpPr>
            <p:cNvPr id="517" name="Google Shape;517;p72"/>
            <p:cNvSpPr/>
            <p:nvPr/>
          </p:nvSpPr>
          <p:spPr>
            <a:xfrm rot="10800000">
              <a:off x="3175023" y="1179900"/>
              <a:ext cx="450600" cy="450600"/>
            </a:xfrm>
            <a:prstGeom prst="rtTriangle">
              <a:avLst/>
            </a:prstGeom>
            <a:solidFill>
              <a:srgbClr val="2E75B5"/>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grpSp>
      <p:sp>
        <p:nvSpPr>
          <p:cNvPr id="518" name="Google Shape;518;p72"/>
          <p:cNvSpPr/>
          <p:nvPr/>
        </p:nvSpPr>
        <p:spPr>
          <a:xfrm>
            <a:off x="5326180" y="2440081"/>
            <a:ext cx="1460400" cy="553500"/>
          </a:xfrm>
          <a:prstGeom prst="roundRect">
            <a:avLst>
              <a:gd fmla="val 16667" name="adj"/>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0000"/>
                </a:solidFill>
                <a:latin typeface="Calibri"/>
                <a:ea typeface="Calibri"/>
                <a:cs typeface="Calibri"/>
                <a:sym typeface="Calibri"/>
              </a:rPr>
              <a:t>Problem analysis</a:t>
            </a:r>
            <a:endParaRPr b="1" sz="1300">
              <a:solidFill>
                <a:srgbClr val="000000"/>
              </a:solidFill>
              <a:latin typeface="Calibri"/>
              <a:ea typeface="Calibri"/>
              <a:cs typeface="Calibri"/>
              <a:sym typeface="Calibri"/>
            </a:endParaRPr>
          </a:p>
        </p:txBody>
      </p:sp>
      <p:sp>
        <p:nvSpPr>
          <p:cNvPr id="519" name="Google Shape;519;p72"/>
          <p:cNvSpPr/>
          <p:nvPr/>
        </p:nvSpPr>
        <p:spPr>
          <a:xfrm>
            <a:off x="3379279" y="865200"/>
            <a:ext cx="1460400" cy="553500"/>
          </a:xfrm>
          <a:prstGeom prst="roundRect">
            <a:avLst>
              <a:gd fmla="val 16667" name="adj"/>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0000"/>
                </a:solidFill>
                <a:latin typeface="Calibri"/>
                <a:ea typeface="Calibri"/>
                <a:cs typeface="Calibri"/>
                <a:sym typeface="Calibri"/>
              </a:rPr>
              <a:t>Problem identification</a:t>
            </a:r>
            <a:endParaRPr b="1" sz="1300">
              <a:solidFill>
                <a:srgbClr val="000000"/>
              </a:solidFill>
              <a:latin typeface="Calibri"/>
              <a:ea typeface="Calibri"/>
              <a:cs typeface="Calibri"/>
              <a:sym typeface="Calibri"/>
            </a:endParaRPr>
          </a:p>
        </p:txBody>
      </p:sp>
      <p:sp>
        <p:nvSpPr>
          <p:cNvPr id="520" name="Google Shape;520;p72"/>
          <p:cNvSpPr/>
          <p:nvPr/>
        </p:nvSpPr>
        <p:spPr>
          <a:xfrm>
            <a:off x="1919000" y="2404933"/>
            <a:ext cx="1460400" cy="624300"/>
          </a:xfrm>
          <a:prstGeom prst="roundRect">
            <a:avLst>
              <a:gd fmla="val 16667" name="adj"/>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0000"/>
                </a:solidFill>
                <a:latin typeface="Calibri"/>
                <a:ea typeface="Calibri"/>
                <a:cs typeface="Calibri"/>
                <a:sym typeface="Calibri"/>
              </a:rPr>
              <a:t>Evaluate the response</a:t>
            </a:r>
            <a:endParaRPr b="1" sz="1300">
              <a:solidFill>
                <a:srgbClr val="000000"/>
              </a:solidFill>
              <a:latin typeface="Calibri"/>
              <a:ea typeface="Calibri"/>
              <a:cs typeface="Calibri"/>
              <a:sym typeface="Calibri"/>
            </a:endParaRPr>
          </a:p>
        </p:txBody>
      </p:sp>
      <p:sp>
        <p:nvSpPr>
          <p:cNvPr id="521" name="Google Shape;521;p72"/>
          <p:cNvSpPr/>
          <p:nvPr/>
        </p:nvSpPr>
        <p:spPr>
          <a:xfrm>
            <a:off x="3553525" y="4112144"/>
            <a:ext cx="1460400" cy="624300"/>
          </a:xfrm>
          <a:prstGeom prst="roundRect">
            <a:avLst>
              <a:gd fmla="val 16667" name="adj"/>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0000"/>
                </a:solidFill>
                <a:latin typeface="Calibri"/>
                <a:ea typeface="Calibri"/>
                <a:cs typeface="Calibri"/>
                <a:sym typeface="Calibri"/>
              </a:rPr>
              <a:t>Develop and Implement a Plan</a:t>
            </a:r>
            <a:endParaRPr b="1" sz="1300">
              <a:solidFill>
                <a:srgbClr val="000000"/>
              </a:solidFill>
              <a:latin typeface="Calibri"/>
              <a:ea typeface="Calibri"/>
              <a:cs typeface="Calibri"/>
              <a:sym typeface="Calibri"/>
            </a:endParaRPr>
          </a:p>
        </p:txBody>
      </p:sp>
      <p:sp>
        <p:nvSpPr>
          <p:cNvPr id="522" name="Google Shape;522;p72"/>
          <p:cNvSpPr txBox="1"/>
          <p:nvPr/>
        </p:nvSpPr>
        <p:spPr>
          <a:xfrm>
            <a:off x="5565025" y="4736450"/>
            <a:ext cx="3423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Calibri"/>
                <a:ea typeface="Calibri"/>
                <a:cs typeface="Calibri"/>
                <a:sym typeface="Calibri"/>
              </a:rPr>
              <a:t>Adapted from Gaunt, 2022 (APBS Conference Workshop)</a:t>
            </a:r>
            <a:endParaRPr sz="10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3"/>
          <p:cNvSpPr txBox="1"/>
          <p:nvPr>
            <p:ph idx="1" type="body"/>
          </p:nvPr>
        </p:nvSpPr>
        <p:spPr>
          <a:xfrm>
            <a:off x="727650" y="726450"/>
            <a:ext cx="7952100" cy="8145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None/>
            </a:pPr>
            <a:r>
              <a:rPr lang="en">
                <a:solidFill>
                  <a:schemeClr val="dk1"/>
                </a:solidFill>
                <a:latin typeface="Proxima Nova"/>
                <a:ea typeface="Proxima Nova"/>
                <a:cs typeface="Proxima Nova"/>
                <a:sym typeface="Proxima Nova"/>
              </a:rPr>
              <a:t>Tier 2 SYSTEMS Teams </a:t>
            </a:r>
            <a:endParaRPr>
              <a:solidFill>
                <a:schemeClr val="dk1"/>
              </a:solidFill>
              <a:latin typeface="Proxima Nova"/>
              <a:ea typeface="Proxima Nova"/>
              <a:cs typeface="Proxima Nova"/>
              <a:sym typeface="Proxima Nova"/>
            </a:endParaRPr>
          </a:p>
          <a:p>
            <a:pPr indent="0" lvl="0" marL="457200" rtl="0" algn="ctr">
              <a:lnSpc>
                <a:spcPct val="100000"/>
              </a:lnSpc>
              <a:spcBef>
                <a:spcPts val="0"/>
              </a:spcBef>
              <a:spcAft>
                <a:spcPts val="0"/>
              </a:spcAft>
              <a:buNone/>
            </a:pPr>
            <a:r>
              <a:rPr lang="en">
                <a:solidFill>
                  <a:schemeClr val="dk1"/>
                </a:solidFill>
                <a:latin typeface="Proxima Nova"/>
                <a:ea typeface="Proxima Nova"/>
                <a:cs typeface="Proxima Nova"/>
                <a:sym typeface="Proxima Nova"/>
              </a:rPr>
              <a:t>&amp; COORDINATORS &amp; Facilitators for Tier 2 INTERVENTIONS </a:t>
            </a:r>
            <a:endParaRPr sz="18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800">
              <a:solidFill>
                <a:schemeClr val="dk1"/>
              </a:solidFill>
              <a:latin typeface="Proxima Nova"/>
              <a:ea typeface="Proxima Nova"/>
              <a:cs typeface="Proxima Nova"/>
              <a:sym typeface="Proxima Nova"/>
            </a:endParaRPr>
          </a:p>
        </p:txBody>
      </p:sp>
      <p:sp>
        <p:nvSpPr>
          <p:cNvPr id="528" name="Google Shape;528;p73"/>
          <p:cNvSpPr txBox="1"/>
          <p:nvPr>
            <p:ph idx="1" type="body"/>
          </p:nvPr>
        </p:nvSpPr>
        <p:spPr>
          <a:xfrm>
            <a:off x="204775" y="2949725"/>
            <a:ext cx="1441200" cy="17856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Tier 1 Interventions/</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Team</a:t>
            </a:r>
            <a:endParaRPr sz="17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1800">
              <a:solidFill>
                <a:schemeClr val="dk1"/>
              </a:solidFill>
              <a:latin typeface="Proxima Nova"/>
              <a:ea typeface="Proxima Nova"/>
              <a:cs typeface="Proxima Nova"/>
              <a:sym typeface="Proxima Nova"/>
            </a:endParaRPr>
          </a:p>
        </p:txBody>
      </p:sp>
      <p:sp>
        <p:nvSpPr>
          <p:cNvPr id="529" name="Google Shape;529;p73"/>
          <p:cNvSpPr txBox="1"/>
          <p:nvPr>
            <p:ph idx="1" type="body"/>
          </p:nvPr>
        </p:nvSpPr>
        <p:spPr>
          <a:xfrm>
            <a:off x="4607488" y="2941925"/>
            <a:ext cx="1240500" cy="1754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700">
                <a:solidFill>
                  <a:schemeClr val="dk1"/>
                </a:solidFill>
                <a:latin typeface="Proxima Nova"/>
                <a:ea typeface="Proxima Nova"/>
                <a:cs typeface="Proxima Nova"/>
                <a:sym typeface="Proxima Nova"/>
              </a:rPr>
              <a:t>Outside Agency Providers</a:t>
            </a:r>
            <a:endParaRPr sz="1700">
              <a:solidFill>
                <a:schemeClr val="dk1"/>
              </a:solidFill>
            </a:endParaRPr>
          </a:p>
        </p:txBody>
      </p:sp>
      <p:cxnSp>
        <p:nvCxnSpPr>
          <p:cNvPr id="530" name="Google Shape;530;p73"/>
          <p:cNvCxnSpPr/>
          <p:nvPr/>
        </p:nvCxnSpPr>
        <p:spPr>
          <a:xfrm flipH="1" rot="10800000">
            <a:off x="1270575" y="1763525"/>
            <a:ext cx="14700" cy="963600"/>
          </a:xfrm>
          <a:prstGeom prst="straightConnector1">
            <a:avLst/>
          </a:prstGeom>
          <a:noFill/>
          <a:ln cap="flat" cmpd="sng" w="28575">
            <a:solidFill>
              <a:srgbClr val="1155CC"/>
            </a:solidFill>
            <a:prstDash val="solid"/>
            <a:round/>
            <a:headEnd len="med" w="med" type="none"/>
            <a:tailEnd len="med" w="med" type="triangle"/>
          </a:ln>
        </p:spPr>
      </p:cxnSp>
      <p:cxnSp>
        <p:nvCxnSpPr>
          <p:cNvPr id="531" name="Google Shape;531;p73"/>
          <p:cNvCxnSpPr/>
          <p:nvPr/>
        </p:nvCxnSpPr>
        <p:spPr>
          <a:xfrm flipH="1">
            <a:off x="974075" y="1722413"/>
            <a:ext cx="10200" cy="1045800"/>
          </a:xfrm>
          <a:prstGeom prst="straightConnector1">
            <a:avLst/>
          </a:prstGeom>
          <a:noFill/>
          <a:ln cap="flat" cmpd="sng" w="28575">
            <a:solidFill>
              <a:srgbClr val="1155CC"/>
            </a:solidFill>
            <a:prstDash val="solid"/>
            <a:round/>
            <a:headEnd len="med" w="med" type="none"/>
            <a:tailEnd len="med" w="med" type="triangle"/>
          </a:ln>
        </p:spPr>
      </p:cxnSp>
      <p:sp>
        <p:nvSpPr>
          <p:cNvPr id="532" name="Google Shape;532;p73"/>
          <p:cNvSpPr txBox="1"/>
          <p:nvPr>
            <p:ph idx="1" type="body"/>
          </p:nvPr>
        </p:nvSpPr>
        <p:spPr>
          <a:xfrm>
            <a:off x="1784475" y="2941925"/>
            <a:ext cx="1317300" cy="1754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sz="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Clr>
                <a:schemeClr val="dk1"/>
              </a:buClr>
              <a:buSzPts val="1100"/>
              <a:buFont typeface="Arial"/>
              <a:buNone/>
            </a:pPr>
            <a:r>
              <a:rPr lang="en" sz="1700">
                <a:solidFill>
                  <a:schemeClr val="dk1"/>
                </a:solidFill>
                <a:latin typeface="Proxima Nova"/>
                <a:ea typeface="Proxima Nova"/>
                <a:cs typeface="Proxima Nova"/>
                <a:sym typeface="Proxima Nova"/>
              </a:rPr>
              <a:t>Universal Screening</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Efforts/</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Related Team(s)</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t/>
            </a:r>
            <a:endParaRPr sz="1000">
              <a:solidFill>
                <a:schemeClr val="dk1"/>
              </a:solidFill>
              <a:latin typeface="Proxima Nova"/>
              <a:ea typeface="Proxima Nova"/>
              <a:cs typeface="Proxima Nova"/>
              <a:sym typeface="Proxima Nova"/>
            </a:endParaRPr>
          </a:p>
        </p:txBody>
      </p:sp>
      <p:sp>
        <p:nvSpPr>
          <p:cNvPr id="533" name="Google Shape;533;p73"/>
          <p:cNvSpPr txBox="1"/>
          <p:nvPr>
            <p:ph idx="1" type="body"/>
          </p:nvPr>
        </p:nvSpPr>
        <p:spPr>
          <a:xfrm>
            <a:off x="7709025" y="2941925"/>
            <a:ext cx="1317300" cy="1754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Reintegration</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Efforts/</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Related Team(s)</a:t>
            </a:r>
            <a:endParaRPr sz="1700">
              <a:solidFill>
                <a:schemeClr val="dk1"/>
              </a:solidFill>
            </a:endParaRPr>
          </a:p>
        </p:txBody>
      </p:sp>
      <p:sp>
        <p:nvSpPr>
          <p:cNvPr id="534" name="Google Shape;534;p73"/>
          <p:cNvSpPr txBox="1"/>
          <p:nvPr>
            <p:ph idx="1" type="body"/>
          </p:nvPr>
        </p:nvSpPr>
        <p:spPr>
          <a:xfrm>
            <a:off x="6075075" y="2941925"/>
            <a:ext cx="1441200" cy="1754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Tier 3 Interventions</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a:t>
            </a:r>
            <a:endParaRPr sz="1700">
              <a:solidFill>
                <a:schemeClr val="dk1"/>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700">
                <a:solidFill>
                  <a:schemeClr val="dk1"/>
                </a:solidFill>
                <a:latin typeface="Proxima Nova"/>
                <a:ea typeface="Proxima Nova"/>
                <a:cs typeface="Proxima Nova"/>
                <a:sym typeface="Proxima Nova"/>
              </a:rPr>
              <a:t>Team(s)</a:t>
            </a:r>
            <a:endParaRPr sz="1700">
              <a:solidFill>
                <a:schemeClr val="dk1"/>
              </a:solidFill>
            </a:endParaRPr>
          </a:p>
        </p:txBody>
      </p:sp>
      <p:cxnSp>
        <p:nvCxnSpPr>
          <p:cNvPr id="535" name="Google Shape;535;p73"/>
          <p:cNvCxnSpPr/>
          <p:nvPr/>
        </p:nvCxnSpPr>
        <p:spPr>
          <a:xfrm flipH="1" rot="10800000">
            <a:off x="2567750" y="1826238"/>
            <a:ext cx="14700" cy="963600"/>
          </a:xfrm>
          <a:prstGeom prst="straightConnector1">
            <a:avLst/>
          </a:prstGeom>
          <a:noFill/>
          <a:ln cap="flat" cmpd="sng" w="28575">
            <a:solidFill>
              <a:srgbClr val="1155CC"/>
            </a:solidFill>
            <a:prstDash val="solid"/>
            <a:round/>
            <a:headEnd len="med" w="med" type="none"/>
            <a:tailEnd len="med" w="med" type="triangle"/>
          </a:ln>
        </p:spPr>
      </p:cxnSp>
      <p:cxnSp>
        <p:nvCxnSpPr>
          <p:cNvPr id="536" name="Google Shape;536;p73"/>
          <p:cNvCxnSpPr/>
          <p:nvPr/>
        </p:nvCxnSpPr>
        <p:spPr>
          <a:xfrm flipH="1">
            <a:off x="2271250" y="1785125"/>
            <a:ext cx="10200" cy="1045800"/>
          </a:xfrm>
          <a:prstGeom prst="straightConnector1">
            <a:avLst/>
          </a:prstGeom>
          <a:noFill/>
          <a:ln cap="flat" cmpd="sng" w="28575">
            <a:solidFill>
              <a:srgbClr val="1155CC"/>
            </a:solidFill>
            <a:prstDash val="solid"/>
            <a:round/>
            <a:headEnd len="med" w="med" type="none"/>
            <a:tailEnd len="med" w="med" type="triangle"/>
          </a:ln>
        </p:spPr>
      </p:cxnSp>
      <p:cxnSp>
        <p:nvCxnSpPr>
          <p:cNvPr id="537" name="Google Shape;537;p73"/>
          <p:cNvCxnSpPr/>
          <p:nvPr/>
        </p:nvCxnSpPr>
        <p:spPr>
          <a:xfrm flipH="1" rot="10800000">
            <a:off x="5368650" y="1826288"/>
            <a:ext cx="14700" cy="963600"/>
          </a:xfrm>
          <a:prstGeom prst="straightConnector1">
            <a:avLst/>
          </a:prstGeom>
          <a:noFill/>
          <a:ln cap="flat" cmpd="sng" w="28575">
            <a:solidFill>
              <a:srgbClr val="1155CC"/>
            </a:solidFill>
            <a:prstDash val="solid"/>
            <a:round/>
            <a:headEnd len="med" w="med" type="none"/>
            <a:tailEnd len="med" w="med" type="triangle"/>
          </a:ln>
        </p:spPr>
      </p:cxnSp>
      <p:cxnSp>
        <p:nvCxnSpPr>
          <p:cNvPr id="538" name="Google Shape;538;p73"/>
          <p:cNvCxnSpPr/>
          <p:nvPr/>
        </p:nvCxnSpPr>
        <p:spPr>
          <a:xfrm flipH="1">
            <a:off x="5072150" y="1785175"/>
            <a:ext cx="10200" cy="1045800"/>
          </a:xfrm>
          <a:prstGeom prst="straightConnector1">
            <a:avLst/>
          </a:prstGeom>
          <a:noFill/>
          <a:ln cap="flat" cmpd="sng" w="28575">
            <a:solidFill>
              <a:srgbClr val="1155CC"/>
            </a:solidFill>
            <a:prstDash val="solid"/>
            <a:round/>
            <a:headEnd len="med" w="med" type="none"/>
            <a:tailEnd len="med" w="med" type="triangle"/>
          </a:ln>
        </p:spPr>
      </p:cxnSp>
      <p:cxnSp>
        <p:nvCxnSpPr>
          <p:cNvPr id="539" name="Google Shape;539;p73"/>
          <p:cNvCxnSpPr/>
          <p:nvPr/>
        </p:nvCxnSpPr>
        <p:spPr>
          <a:xfrm flipH="1" rot="10800000">
            <a:off x="6977888" y="1826313"/>
            <a:ext cx="14700" cy="963600"/>
          </a:xfrm>
          <a:prstGeom prst="straightConnector1">
            <a:avLst/>
          </a:prstGeom>
          <a:noFill/>
          <a:ln cap="flat" cmpd="sng" w="28575">
            <a:solidFill>
              <a:srgbClr val="1155CC"/>
            </a:solidFill>
            <a:prstDash val="solid"/>
            <a:round/>
            <a:headEnd len="med" w="med" type="none"/>
            <a:tailEnd len="med" w="med" type="triangle"/>
          </a:ln>
        </p:spPr>
      </p:cxnSp>
      <p:cxnSp>
        <p:nvCxnSpPr>
          <p:cNvPr id="540" name="Google Shape;540;p73"/>
          <p:cNvCxnSpPr/>
          <p:nvPr/>
        </p:nvCxnSpPr>
        <p:spPr>
          <a:xfrm flipH="1">
            <a:off x="6681388" y="1785200"/>
            <a:ext cx="10200" cy="1045800"/>
          </a:xfrm>
          <a:prstGeom prst="straightConnector1">
            <a:avLst/>
          </a:prstGeom>
          <a:noFill/>
          <a:ln cap="flat" cmpd="sng" w="28575">
            <a:solidFill>
              <a:srgbClr val="1155CC"/>
            </a:solidFill>
            <a:prstDash val="solid"/>
            <a:round/>
            <a:headEnd len="med" w="med" type="none"/>
            <a:tailEnd len="med" w="med" type="triangle"/>
          </a:ln>
        </p:spPr>
      </p:cxnSp>
      <p:cxnSp>
        <p:nvCxnSpPr>
          <p:cNvPr id="541" name="Google Shape;541;p73"/>
          <p:cNvCxnSpPr/>
          <p:nvPr/>
        </p:nvCxnSpPr>
        <p:spPr>
          <a:xfrm flipH="1" rot="10800000">
            <a:off x="8595425" y="1826250"/>
            <a:ext cx="14700" cy="963600"/>
          </a:xfrm>
          <a:prstGeom prst="straightConnector1">
            <a:avLst/>
          </a:prstGeom>
          <a:noFill/>
          <a:ln cap="flat" cmpd="sng" w="28575">
            <a:solidFill>
              <a:srgbClr val="1155CC"/>
            </a:solidFill>
            <a:prstDash val="solid"/>
            <a:round/>
            <a:headEnd len="med" w="med" type="none"/>
            <a:tailEnd len="med" w="med" type="triangle"/>
          </a:ln>
        </p:spPr>
      </p:cxnSp>
      <p:cxnSp>
        <p:nvCxnSpPr>
          <p:cNvPr id="542" name="Google Shape;542;p73"/>
          <p:cNvCxnSpPr/>
          <p:nvPr/>
        </p:nvCxnSpPr>
        <p:spPr>
          <a:xfrm flipH="1">
            <a:off x="8298925" y="1785138"/>
            <a:ext cx="10200" cy="1045800"/>
          </a:xfrm>
          <a:prstGeom prst="straightConnector1">
            <a:avLst/>
          </a:prstGeom>
          <a:noFill/>
          <a:ln cap="flat" cmpd="sng" w="28575">
            <a:solidFill>
              <a:srgbClr val="1155CC"/>
            </a:solidFill>
            <a:prstDash val="solid"/>
            <a:round/>
            <a:headEnd len="med" w="med" type="none"/>
            <a:tailEnd len="med" w="med" type="triangle"/>
          </a:ln>
        </p:spPr>
      </p:cxnSp>
      <p:pic>
        <p:nvPicPr>
          <p:cNvPr id="543" name="Google Shape;543;p73"/>
          <p:cNvPicPr preferRelativeResize="0"/>
          <p:nvPr/>
        </p:nvPicPr>
        <p:blipFill>
          <a:blip r:embed="rId3">
            <a:alphaModFix/>
          </a:blip>
          <a:stretch>
            <a:fillRect/>
          </a:stretch>
        </p:blipFill>
        <p:spPr>
          <a:xfrm>
            <a:off x="275500" y="203100"/>
            <a:ext cx="1560718" cy="963600"/>
          </a:xfrm>
          <a:prstGeom prst="rect">
            <a:avLst/>
          </a:prstGeom>
          <a:noFill/>
          <a:ln cap="flat" cmpd="sng" w="28575">
            <a:solidFill>
              <a:schemeClr val="dk1"/>
            </a:solidFill>
            <a:prstDash val="solid"/>
            <a:round/>
            <a:headEnd len="sm" w="sm" type="none"/>
            <a:tailEnd len="sm" w="sm" type="none"/>
          </a:ln>
        </p:spPr>
      </p:pic>
      <p:sp>
        <p:nvSpPr>
          <p:cNvPr id="544" name="Google Shape;544;p73"/>
          <p:cNvSpPr txBox="1"/>
          <p:nvPr>
            <p:ph idx="1" type="body"/>
          </p:nvPr>
        </p:nvSpPr>
        <p:spPr>
          <a:xfrm>
            <a:off x="3240275" y="2941925"/>
            <a:ext cx="1240500" cy="1754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700">
                <a:solidFill>
                  <a:schemeClr val="dk1"/>
                </a:solidFill>
                <a:latin typeface="Proxima Nova"/>
                <a:ea typeface="Proxima Nova"/>
                <a:cs typeface="Proxima Nova"/>
                <a:sym typeface="Proxima Nova"/>
              </a:rPr>
              <a:t>Classroom Teachers</a:t>
            </a:r>
            <a:endParaRPr sz="1700">
              <a:solidFill>
                <a:schemeClr val="dk1"/>
              </a:solidFill>
            </a:endParaRPr>
          </a:p>
        </p:txBody>
      </p:sp>
      <p:cxnSp>
        <p:nvCxnSpPr>
          <p:cNvPr id="545" name="Google Shape;545;p73"/>
          <p:cNvCxnSpPr/>
          <p:nvPr/>
        </p:nvCxnSpPr>
        <p:spPr>
          <a:xfrm flipH="1" rot="10800000">
            <a:off x="4026013" y="1826263"/>
            <a:ext cx="14700" cy="963600"/>
          </a:xfrm>
          <a:prstGeom prst="straightConnector1">
            <a:avLst/>
          </a:prstGeom>
          <a:noFill/>
          <a:ln cap="flat" cmpd="sng" w="28575">
            <a:solidFill>
              <a:srgbClr val="1155CC"/>
            </a:solidFill>
            <a:prstDash val="solid"/>
            <a:round/>
            <a:headEnd len="med" w="med" type="none"/>
            <a:tailEnd len="med" w="med" type="triangle"/>
          </a:ln>
        </p:spPr>
      </p:cxnSp>
      <p:cxnSp>
        <p:nvCxnSpPr>
          <p:cNvPr id="546" name="Google Shape;546;p73"/>
          <p:cNvCxnSpPr/>
          <p:nvPr/>
        </p:nvCxnSpPr>
        <p:spPr>
          <a:xfrm flipH="1">
            <a:off x="3729513" y="1785150"/>
            <a:ext cx="10200" cy="1045800"/>
          </a:xfrm>
          <a:prstGeom prst="straightConnector1">
            <a:avLst/>
          </a:prstGeom>
          <a:noFill/>
          <a:ln cap="flat" cmpd="sng" w="28575">
            <a:solidFill>
              <a:srgbClr val="1155CC"/>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1244563" y="217300"/>
            <a:ext cx="6654884" cy="470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ph type="title"/>
          </p:nvPr>
        </p:nvSpPr>
        <p:spPr>
          <a:xfrm>
            <a:off x="311700" y="445025"/>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Within the Tier 2 intervention group setting &amp; the classroom:</a:t>
            </a:r>
            <a:endParaRPr/>
          </a:p>
        </p:txBody>
      </p:sp>
      <p:sp>
        <p:nvSpPr>
          <p:cNvPr id="143" name="Google Shape;143;p21"/>
          <p:cNvSpPr txBox="1"/>
          <p:nvPr>
            <p:ph idx="1" type="body"/>
          </p:nvPr>
        </p:nvSpPr>
        <p:spPr>
          <a:xfrm>
            <a:off x="534225" y="1152475"/>
            <a:ext cx="80325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E</a:t>
            </a:r>
            <a:r>
              <a:rPr lang="en">
                <a:solidFill>
                  <a:schemeClr val="dk1"/>
                </a:solidFill>
              </a:rPr>
              <a:t>ducators:</a:t>
            </a:r>
            <a:endParaRPr>
              <a:solidFill>
                <a:schemeClr val="dk1"/>
              </a:solidFill>
            </a:endParaRPr>
          </a:p>
          <a:p>
            <a:pPr indent="0" lvl="0" marL="0" rtl="0" algn="l">
              <a:spcBef>
                <a:spcPts val="1200"/>
              </a:spcBef>
              <a:spcAft>
                <a:spcPts val="0"/>
              </a:spcAft>
              <a:buNone/>
            </a:pPr>
            <a:r>
              <a:rPr lang="en">
                <a:solidFill>
                  <a:schemeClr val="dk1"/>
                </a:solidFill>
              </a:rPr>
              <a:t>…</a:t>
            </a:r>
            <a:r>
              <a:rPr b="1" lang="en">
                <a:solidFill>
                  <a:schemeClr val="dk1"/>
                </a:solidFill>
              </a:rPr>
              <a:t>[reinforce] prevention </a:t>
            </a:r>
            <a:r>
              <a:rPr lang="en">
                <a:solidFill>
                  <a:schemeClr val="dk1"/>
                </a:solidFill>
              </a:rPr>
              <a:t>when they increase structure, re-teach routines increase connections, target prompts and supervision, and implement targeted antecedent manipulations. </a:t>
            </a:r>
            <a:endParaRPr>
              <a:solidFill>
                <a:schemeClr val="dk1"/>
              </a:solidFill>
            </a:endParaRPr>
          </a:p>
          <a:p>
            <a:pPr indent="0" lvl="0" marL="0" rtl="0" algn="l">
              <a:spcBef>
                <a:spcPts val="1200"/>
              </a:spcBef>
              <a:spcAft>
                <a:spcPts val="0"/>
              </a:spcAft>
              <a:buNone/>
            </a:pPr>
            <a:r>
              <a:rPr lang="en">
                <a:solidFill>
                  <a:schemeClr val="dk1"/>
                </a:solidFill>
              </a:rPr>
              <a:t>…</a:t>
            </a:r>
            <a:r>
              <a:rPr b="1" lang="en">
                <a:solidFill>
                  <a:schemeClr val="dk1"/>
                </a:solidFill>
              </a:rPr>
              <a:t>explicitly teach</a:t>
            </a:r>
            <a:r>
              <a:rPr lang="en">
                <a:solidFill>
                  <a:schemeClr val="dk1"/>
                </a:solidFill>
              </a:rPr>
              <a:t> targeted SEB skills and connect targeted instruction to tier 1 norms or expectations. </a:t>
            </a:r>
            <a:endParaRPr>
              <a:solidFill>
                <a:schemeClr val="dk1"/>
              </a:solidFill>
            </a:endParaRPr>
          </a:p>
          <a:p>
            <a:pPr indent="0" lvl="0" marL="0" rtl="0" algn="l">
              <a:spcBef>
                <a:spcPts val="1200"/>
              </a:spcBef>
              <a:spcAft>
                <a:spcPts val="1200"/>
              </a:spcAft>
              <a:buNone/>
            </a:pPr>
            <a:r>
              <a:rPr lang="en">
                <a:solidFill>
                  <a:schemeClr val="dk1"/>
                </a:solidFill>
              </a:rPr>
              <a:t>…</a:t>
            </a:r>
            <a:r>
              <a:rPr b="1" lang="en">
                <a:solidFill>
                  <a:schemeClr val="dk1"/>
                </a:solidFill>
              </a:rPr>
              <a:t>target </a:t>
            </a:r>
            <a:r>
              <a:rPr lang="en">
                <a:solidFill>
                  <a:schemeClr val="dk1"/>
                </a:solidFill>
              </a:rPr>
              <a:t>how they respond; they increase specific positive and supportive feedback, enhance continuum of recognition strategies, and enhance strategies to decrease SEB challenges.</a:t>
            </a:r>
            <a:endParaRPr>
              <a:solidFill>
                <a:schemeClr val="dk1"/>
              </a:solidFill>
            </a:endParaRPr>
          </a:p>
        </p:txBody>
      </p:sp>
      <p:sp>
        <p:nvSpPr>
          <p:cNvPr id="144" name="Google Shape;144;p21"/>
          <p:cNvSpPr txBox="1"/>
          <p:nvPr/>
        </p:nvSpPr>
        <p:spPr>
          <a:xfrm>
            <a:off x="4080825" y="4645075"/>
            <a:ext cx="49926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chemeClr val="dk1"/>
                </a:solidFill>
                <a:highlight>
                  <a:schemeClr val="lt1"/>
                </a:highlight>
                <a:latin typeface="Roboto"/>
                <a:ea typeface="Roboto"/>
                <a:cs typeface="Roboto"/>
                <a:sym typeface="Roboto"/>
              </a:rPr>
              <a:t>(Adapted from </a:t>
            </a:r>
            <a:r>
              <a:rPr lang="en" sz="1050">
                <a:solidFill>
                  <a:schemeClr val="dk1"/>
                </a:solidFill>
                <a:highlight>
                  <a:schemeClr val="lt1"/>
                </a:highlight>
                <a:latin typeface="Roboto"/>
                <a:ea typeface="Roboto"/>
                <a:cs typeface="Roboto"/>
                <a:sym typeface="Roboto"/>
              </a:rPr>
              <a:t>Multi-Tiered System of Supports (MTSS) in the Classroom (2021)</a:t>
            </a:r>
            <a:endParaRPr>
              <a:solidFill>
                <a:schemeClr val="dk1"/>
              </a:solidFill>
              <a:highlight>
                <a:schemeClr val="lt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500"/>
              <a:t>Definitions of Tier 2 Practices…</a:t>
            </a:r>
            <a:endParaRPr sz="2500"/>
          </a:p>
        </p:txBody>
      </p:sp>
      <p:pic>
        <p:nvPicPr>
          <p:cNvPr id="151" name="Google Shape;151;p22"/>
          <p:cNvPicPr preferRelativeResize="0"/>
          <p:nvPr/>
        </p:nvPicPr>
        <p:blipFill>
          <a:blip r:embed="rId3">
            <a:alphaModFix/>
          </a:blip>
          <a:stretch>
            <a:fillRect/>
          </a:stretch>
        </p:blipFill>
        <p:spPr>
          <a:xfrm>
            <a:off x="6430325" y="273850"/>
            <a:ext cx="2214425" cy="2374425"/>
          </a:xfrm>
          <a:prstGeom prst="rect">
            <a:avLst/>
          </a:prstGeom>
          <a:noFill/>
          <a:ln>
            <a:noFill/>
          </a:ln>
        </p:spPr>
      </p:pic>
      <p:sp>
        <p:nvSpPr>
          <p:cNvPr id="152" name="Google Shape;152;p22"/>
          <p:cNvSpPr txBox="1"/>
          <p:nvPr>
            <p:ph idx="1" type="body"/>
          </p:nvPr>
        </p:nvSpPr>
        <p:spPr>
          <a:xfrm>
            <a:off x="679525" y="1191000"/>
            <a:ext cx="5881500" cy="30291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0"/>
              </a:spcBef>
              <a:spcAft>
                <a:spcPts val="0"/>
              </a:spcAft>
              <a:buClr>
                <a:srgbClr val="000000"/>
              </a:buClr>
              <a:buFont typeface="Arial"/>
              <a:buNone/>
            </a:pPr>
            <a:r>
              <a:rPr b="1" i="1" lang="en" sz="1700">
                <a:solidFill>
                  <a:srgbClr val="000000"/>
                </a:solidFill>
              </a:rPr>
              <a:t>From DE-MTSS Implementation Guide:</a:t>
            </a:r>
            <a:endParaRPr b="1" i="1" sz="1700">
              <a:solidFill>
                <a:srgbClr val="000000"/>
              </a:solidFill>
            </a:endParaRPr>
          </a:p>
          <a:p>
            <a:pPr indent="0" lvl="0" marL="0" rtl="0" algn="l">
              <a:lnSpc>
                <a:spcPct val="150000"/>
              </a:lnSpc>
              <a:spcBef>
                <a:spcPts val="0"/>
              </a:spcBef>
              <a:spcAft>
                <a:spcPts val="0"/>
              </a:spcAft>
              <a:buClr>
                <a:srgbClr val="000000"/>
              </a:buClr>
              <a:buFont typeface="Arial"/>
              <a:buNone/>
            </a:pPr>
            <a:r>
              <a:rPr lang="en" sz="1700">
                <a:latin typeface="Arial"/>
                <a:ea typeface="Arial"/>
                <a:cs typeface="Arial"/>
                <a:sym typeface="Arial"/>
              </a:rPr>
              <a:t>Tier 2 interventions and supports are for students who continue to struggle after receiving high-quality Tier 1 instruction. Tier 2 interventions and supports are targeted to students’ needs and provide greater intensity (e.g., smaller group size, more practice opportunities) than Tier 1. Tier 2 supports are research based and delivered with fidelity. If a student’s performance improves, the student may no longer require Tier 2 interventions and supports.</a:t>
            </a:r>
            <a:endParaRPr sz="1700">
              <a:latin typeface="Arial"/>
              <a:ea typeface="Arial"/>
              <a:cs typeface="Arial"/>
              <a:sym typeface="Arial"/>
            </a:endParaRPr>
          </a:p>
          <a:p>
            <a:pPr indent="0" lvl="0" marL="0" rtl="0" algn="l">
              <a:spcBef>
                <a:spcPts val="800"/>
              </a:spcBef>
              <a:spcAft>
                <a:spcPts val="0"/>
              </a:spcAft>
              <a:buNone/>
            </a:pPr>
            <a:r>
              <a:t/>
            </a:r>
            <a:endParaRPr/>
          </a:p>
          <a:p>
            <a:pPr indent="0" lvl="0" marL="177800" rtl="0" algn="l">
              <a:spcBef>
                <a:spcPts val="8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628650" y="6185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 sz="2750"/>
              <a:t>Tier 2</a:t>
            </a:r>
            <a:endParaRPr sz="2750"/>
          </a:p>
          <a:p>
            <a:pPr indent="0" lvl="0" marL="0" rtl="0" algn="l">
              <a:spcBef>
                <a:spcPts val="0"/>
              </a:spcBef>
              <a:spcAft>
                <a:spcPts val="0"/>
              </a:spcAft>
              <a:buSzPts val="990"/>
              <a:buNone/>
            </a:pPr>
            <a:r>
              <a:t/>
            </a:r>
            <a:endParaRPr sz="1150"/>
          </a:p>
          <a:p>
            <a:pPr indent="0" lvl="0" marL="0" rtl="0" algn="l">
              <a:spcBef>
                <a:spcPts val="0"/>
              </a:spcBef>
              <a:spcAft>
                <a:spcPts val="0"/>
              </a:spcAft>
              <a:buClr>
                <a:schemeClr val="dk1"/>
              </a:buClr>
              <a:buSzPts val="990"/>
              <a:buFont typeface="Calibri"/>
              <a:buNone/>
            </a:pPr>
            <a:r>
              <a:rPr lang="en" sz="2750"/>
              <a:t>A Big Picture</a:t>
            </a:r>
            <a:endParaRPr sz="3020"/>
          </a:p>
        </p:txBody>
      </p:sp>
      <p:pic>
        <p:nvPicPr>
          <p:cNvPr id="158" name="Google Shape;158;p23"/>
          <p:cNvPicPr preferRelativeResize="0"/>
          <p:nvPr/>
        </p:nvPicPr>
        <p:blipFill>
          <a:blip r:embed="rId3">
            <a:alphaModFix/>
          </a:blip>
          <a:stretch>
            <a:fillRect/>
          </a:stretch>
        </p:blipFill>
        <p:spPr>
          <a:xfrm>
            <a:off x="3953600" y="108677"/>
            <a:ext cx="3835024" cy="48035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