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9" r:id="rId1"/>
    <p:sldMasterId id="2147483690" r:id="rId2"/>
    <p:sldMasterId id="2147483691" r:id="rId3"/>
  </p:sldMasterIdLst>
  <p:notesMasterIdLst>
    <p:notesMasterId r:id="rId6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Lst>
  <p:sldSz cx="9144000" cy="5143500" type="screen16x9"/>
  <p:notesSz cx="6858000" cy="9144000"/>
  <p:embeddedFontLst>
    <p:embeddedFont>
      <p:font typeface="Avenir" panose="02000503020000020003" pitchFamily="2" charset="0"/>
      <p:regular r:id="rId66"/>
      <p:italic r:id="rId67"/>
    </p:embeddedFon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
      <p:font typeface="Century Gothic" panose="020B0502020202020204" pitchFamily="34" charset="0"/>
      <p:regular r:id="rId74"/>
      <p:bold r:id="rId75"/>
      <p:italic r:id="rId76"/>
      <p:boldItalic r:id="rId77"/>
    </p:embeddedFont>
    <p:embeddedFont>
      <p:font typeface="Libre Franklin" pitchFamily="2" charset="77"/>
      <p:regular r:id="rId78"/>
      <p:bold r:id="rId79"/>
      <p:italic r:id="rId80"/>
      <p:boldItalic r:id="rId81"/>
    </p:embeddedFont>
    <p:embeddedFont>
      <p:font typeface="Lora" pitchFamily="2" charset="77"/>
      <p:regular r:id="rId82"/>
      <p:bold r:id="rId83"/>
      <p:italic r:id="rId84"/>
      <p:boldItalic r:id="rId85"/>
    </p:embeddedFont>
    <p:embeddedFont>
      <p:font typeface="Merriweather" pitchFamily="2" charset="77"/>
      <p:regular r:id="rId86"/>
      <p:bold r:id="rId87"/>
      <p:italic r:id="rId88"/>
      <p:boldItalic r:id="rId89"/>
    </p:embeddedFont>
    <p:embeddedFont>
      <p:font typeface="Pontano Sans" pitchFamily="2" charset="77"/>
      <p:regular r:id="rId90"/>
      <p:bold r:id="rId91"/>
    </p:embeddedFont>
    <p:embeddedFont>
      <p:font typeface="Pontano Sans Light" pitchFamily="2" charset="77"/>
      <p:regular r:id="rId92"/>
      <p:bold r:id="rId93"/>
    </p:embeddedFont>
    <p:embeddedFont>
      <p:font typeface="Quicksand" pitchFamily="2" charset="77"/>
      <p:regular r:id="rId94"/>
      <p:bold r:id="rId95"/>
    </p:embeddedFont>
    <p:embeddedFont>
      <p:font typeface="Roboto" pitchFamily="2"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F65F1"/>
    <a:srgbClr val="2D78F3"/>
    <a:srgbClr val="0B52C5"/>
    <a:srgbClr val="083D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E18CDF-570A-4DF7-A99A-EDC68A8A2D7C}">
  <a:tblStyle styleId="{76E18CDF-570A-4DF7-A99A-EDC68A8A2D7C}"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25CCE25-4EF3-4E26-A654-52904CFB34AE}"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B481966-5C56-4645-B655-DCC7302069EA}"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BE17EF6-BA9B-41F4-BBC0-968A05220801}"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83810" autoAdjust="0"/>
  </p:normalViewPr>
  <p:slideViewPr>
    <p:cSldViewPr snapToGrid="0">
      <p:cViewPr varScale="1">
        <p:scale>
          <a:sx n="136" d="100"/>
          <a:sy n="136" d="100"/>
        </p:scale>
        <p:origin x="1408" y="184"/>
      </p:cViewPr>
      <p:guideLst/>
    </p:cSldViewPr>
  </p:slideViewPr>
  <p:outlineViewPr>
    <p:cViewPr>
      <p:scale>
        <a:sx n="33" d="100"/>
        <a:sy n="33" d="100"/>
      </p:scale>
      <p:origin x="0" y="-3796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9.fntdata"/><Relationship Id="rId79" Type="http://schemas.openxmlformats.org/officeDocument/2006/relationships/font" Target="fonts/font14.fntdata"/><Relationship Id="rId102"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2.fntdata"/><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1.fntdata"/><Relationship Id="rId97" Type="http://schemas.openxmlformats.org/officeDocument/2006/relationships/font" Target="fonts/font32.fntdata"/><Relationship Id="rId7" Type="http://schemas.openxmlformats.org/officeDocument/2006/relationships/slide" Target="slides/slide4.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8.xml"/><Relationship Id="rId82"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2.fntdata"/><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22c39fb19d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g222c39fb19d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e272695ed1_2_3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e272695ed1_2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e272695ed1_2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e272695ed1_2_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e272695ed1_2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
        <p:nvSpPr>
          <p:cNvPr id="400" name="Google Shape;400;g1e272695ed1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e272695ed1_2_54:notes"/>
          <p:cNvSpPr txBox="1">
            <a:spLocks noGrp="1"/>
          </p:cNvSpPr>
          <p:nvPr>
            <p:ph type="body" idx="1"/>
          </p:nvPr>
        </p:nvSpPr>
        <p:spPr>
          <a:xfrm>
            <a:off x="686100" y="4343704"/>
            <a:ext cx="5485800" cy="411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09" name="Google Shape;409;g1e272695ed1_2_5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42062e1c99_2_1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42062e1c99_2_1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42062e1c99_2_1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42062e1c99_2_1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42062e1c99_2_1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42062e1c99_2_1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42062e1c99_2_1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42062e1c99_2_1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42062e1c99_2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42062e1c99_2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42062e1c99_2_1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42062e1c99_2_1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222c39fb19d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g222c39fb19d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42062e1c99_2_1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42062e1c99_2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42062e1c99_2_1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42062e1c99_2_1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42062e1c99_2_1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42062e1c99_2_1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42062e1c99_2_1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42062e1c99_2_1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600"/>
              </a:spcBef>
              <a:spcAft>
                <a:spcPts val="1600"/>
              </a:spcAft>
              <a:buClr>
                <a:schemeClr val="dk1"/>
              </a:buClr>
              <a:buSzPts val="1100"/>
              <a:buFont typeface="Arial"/>
              <a:buNone/>
            </a:pPr>
            <a:endParaRPr sz="1800" dirty="0">
              <a:solidFill>
                <a:srgbClr val="595959"/>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42062e1c99_2_1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42062e1c99_2_1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Broad factors to consider when doing early stage exploration of Evidence‐Based Practices</a:t>
            </a:r>
            <a:endParaRPr/>
          </a:p>
          <a:p>
            <a:pPr marL="0" lvl="0" indent="0" algn="l" rtl="0">
              <a:spcBef>
                <a:spcPts val="0"/>
              </a:spcBef>
              <a:spcAft>
                <a:spcPts val="0"/>
              </a:spcAft>
              <a:buNone/>
            </a:pPr>
            <a:r>
              <a:rPr lang="en"/>
              <a:t>(EBP)/Evidence Informed Innovations (EII) include:</a:t>
            </a:r>
            <a:endParaRPr/>
          </a:p>
          <a:p>
            <a:pPr marL="0" lvl="0" indent="0" algn="l" rtl="0">
              <a:spcBef>
                <a:spcPts val="0"/>
              </a:spcBef>
              <a:spcAft>
                <a:spcPts val="0"/>
              </a:spcAft>
              <a:buNone/>
            </a:pPr>
            <a:endParaRPr/>
          </a:p>
          <a:p>
            <a:pPr marL="0" lvl="0" indent="0" algn="l" rtl="0">
              <a:spcBef>
                <a:spcPts val="0"/>
              </a:spcBef>
              <a:spcAft>
                <a:spcPts val="0"/>
              </a:spcAft>
              <a:buNone/>
            </a:pPr>
            <a:r>
              <a:rPr lang="en" b="1"/>
              <a:t> Needs of students;</a:t>
            </a:r>
            <a:r>
              <a:rPr lang="en"/>
              <a:t> how well the program or practice might meet identified needs.</a:t>
            </a:r>
            <a:endParaRPr/>
          </a:p>
          <a:p>
            <a:pPr marL="0" lvl="0" indent="0" algn="l" rtl="0">
              <a:spcBef>
                <a:spcPts val="0"/>
              </a:spcBef>
              <a:spcAft>
                <a:spcPts val="0"/>
              </a:spcAft>
              <a:buNone/>
            </a:pPr>
            <a:endParaRPr/>
          </a:p>
          <a:p>
            <a:pPr marL="0" lvl="0" indent="0" algn="l" rtl="0">
              <a:spcBef>
                <a:spcPts val="0"/>
              </a:spcBef>
              <a:spcAft>
                <a:spcPts val="0"/>
              </a:spcAft>
              <a:buNone/>
            </a:pPr>
            <a:r>
              <a:rPr lang="en" b="1"/>
              <a:t> Fit </a:t>
            </a:r>
            <a:r>
              <a:rPr lang="en"/>
              <a:t>with current initiatives, priorities, structures and supports, and parent/community</a:t>
            </a:r>
            <a:endParaRPr/>
          </a:p>
          <a:p>
            <a:pPr marL="0" lvl="0" indent="0" algn="l" rtl="0">
              <a:spcBef>
                <a:spcPts val="0"/>
              </a:spcBef>
              <a:spcAft>
                <a:spcPts val="0"/>
              </a:spcAft>
              <a:buNone/>
            </a:pPr>
            <a:r>
              <a:rPr lang="en"/>
              <a:t>Values.</a:t>
            </a:r>
            <a:endParaRPr/>
          </a:p>
          <a:p>
            <a:pPr marL="0" lvl="0" indent="0" algn="l" rtl="0">
              <a:spcBef>
                <a:spcPts val="0"/>
              </a:spcBef>
              <a:spcAft>
                <a:spcPts val="0"/>
              </a:spcAft>
              <a:buNone/>
            </a:pPr>
            <a:endParaRPr/>
          </a:p>
          <a:p>
            <a:pPr marL="0" lvl="0" indent="0" algn="l" rtl="0">
              <a:spcBef>
                <a:spcPts val="0"/>
              </a:spcBef>
              <a:spcAft>
                <a:spcPts val="0"/>
              </a:spcAft>
              <a:buNone/>
            </a:pPr>
            <a:r>
              <a:rPr lang="en" b="1"/>
              <a:t> Resource Availability</a:t>
            </a:r>
            <a:r>
              <a:rPr lang="en"/>
              <a:t> for training, staffing, technology supports, curricula, data systems</a:t>
            </a:r>
            <a:endParaRPr/>
          </a:p>
          <a:p>
            <a:pPr marL="0" lvl="0" indent="0" algn="l" rtl="0">
              <a:spcBef>
                <a:spcPts val="0"/>
              </a:spcBef>
              <a:spcAft>
                <a:spcPts val="0"/>
              </a:spcAft>
              <a:buNone/>
            </a:pPr>
            <a:r>
              <a:rPr lang="en"/>
              <a:t>and administration.</a:t>
            </a:r>
            <a:endParaRPr/>
          </a:p>
          <a:p>
            <a:pPr marL="0" lvl="0" indent="0" algn="l" rtl="0">
              <a:spcBef>
                <a:spcPts val="0"/>
              </a:spcBef>
              <a:spcAft>
                <a:spcPts val="0"/>
              </a:spcAft>
              <a:buNone/>
            </a:pPr>
            <a:endParaRPr/>
          </a:p>
          <a:p>
            <a:pPr marL="0" lvl="0" indent="0" algn="l" rtl="0">
              <a:spcBef>
                <a:spcPts val="0"/>
              </a:spcBef>
              <a:spcAft>
                <a:spcPts val="0"/>
              </a:spcAft>
              <a:buNone/>
            </a:pPr>
            <a:r>
              <a:rPr lang="en" b="1"/>
              <a:t> Evidence</a:t>
            </a:r>
            <a:r>
              <a:rPr lang="en"/>
              <a:t> indicating the outcomes that might be expected if the program or practices</a:t>
            </a:r>
            <a:endParaRPr/>
          </a:p>
          <a:p>
            <a:pPr marL="0" lvl="0" indent="0" algn="l" rtl="0">
              <a:spcBef>
                <a:spcPts val="0"/>
              </a:spcBef>
              <a:spcAft>
                <a:spcPts val="0"/>
              </a:spcAft>
              <a:buNone/>
            </a:pPr>
            <a:r>
              <a:rPr lang="en"/>
              <a:t>are implemented well.</a:t>
            </a:r>
            <a:endParaRPr/>
          </a:p>
          <a:p>
            <a:pPr marL="0" lvl="0" indent="0" algn="l" rtl="0">
              <a:spcBef>
                <a:spcPts val="0"/>
              </a:spcBef>
              <a:spcAft>
                <a:spcPts val="0"/>
              </a:spcAft>
              <a:buNone/>
            </a:pPr>
            <a:endParaRPr/>
          </a:p>
          <a:p>
            <a:pPr marL="0" lvl="0" indent="0" algn="l" rtl="0">
              <a:spcBef>
                <a:spcPts val="0"/>
              </a:spcBef>
              <a:spcAft>
                <a:spcPts val="0"/>
              </a:spcAft>
              <a:buNone/>
            </a:pPr>
            <a:r>
              <a:rPr lang="en" b="1"/>
              <a:t> Readiness</a:t>
            </a:r>
            <a:r>
              <a:rPr lang="en"/>
              <a:t> for Replication of the program, including expert assistance available, number</a:t>
            </a:r>
            <a:endParaRPr/>
          </a:p>
          <a:p>
            <a:pPr marL="0" lvl="0" indent="0" algn="l" rtl="0">
              <a:spcBef>
                <a:spcPts val="0"/>
              </a:spcBef>
              <a:spcAft>
                <a:spcPts val="0"/>
              </a:spcAft>
              <a:buNone/>
            </a:pPr>
            <a:r>
              <a:rPr lang="en"/>
              <a:t>of replications accomplished, exemplars available for observation, and how well the</a:t>
            </a:r>
            <a:endParaRPr/>
          </a:p>
          <a:p>
            <a:pPr marL="0" lvl="0" indent="0" algn="l" rtl="0">
              <a:spcBef>
                <a:spcPts val="0"/>
              </a:spcBef>
              <a:spcAft>
                <a:spcPts val="0"/>
              </a:spcAft>
              <a:buNone/>
            </a:pPr>
            <a:r>
              <a:rPr lang="en"/>
              <a:t>program is operationalized</a:t>
            </a:r>
            <a:endParaRPr/>
          </a:p>
          <a:p>
            <a:pPr marL="0" lvl="0" indent="0" algn="l" rtl="0">
              <a:spcBef>
                <a:spcPts val="0"/>
              </a:spcBef>
              <a:spcAft>
                <a:spcPts val="0"/>
              </a:spcAft>
              <a:buNone/>
            </a:pPr>
            <a:endParaRPr/>
          </a:p>
          <a:p>
            <a:pPr marL="0" lvl="0" indent="0" algn="l" rtl="0">
              <a:spcBef>
                <a:spcPts val="0"/>
              </a:spcBef>
              <a:spcAft>
                <a:spcPts val="0"/>
              </a:spcAft>
              <a:buNone/>
            </a:pPr>
            <a:r>
              <a:rPr lang="en" b="1"/>
              <a:t> Capacity</a:t>
            </a:r>
            <a:r>
              <a:rPr lang="en"/>
              <a:t> to Implement as intended and to </a:t>
            </a:r>
            <a:r>
              <a:rPr lang="en" b="1"/>
              <a:t>sustain</a:t>
            </a:r>
            <a:r>
              <a:rPr lang="en"/>
              <a:t> and improve implementation over</a:t>
            </a:r>
            <a:endParaRPr/>
          </a:p>
          <a:p>
            <a:pPr marL="0" lvl="0" indent="0" algn="l" rtl="0">
              <a:spcBef>
                <a:spcPts val="0"/>
              </a:spcBef>
              <a:spcAft>
                <a:spcPts val="0"/>
              </a:spcAft>
              <a:buNone/>
            </a:pPr>
            <a:r>
              <a:rPr lang="en"/>
              <a:t>Time.</a:t>
            </a:r>
            <a:endParaRPr/>
          </a:p>
          <a:p>
            <a:pPr marL="0" lvl="0" indent="0" algn="l" rtl="0">
              <a:spcBef>
                <a:spcPts val="0"/>
              </a:spcBef>
              <a:spcAft>
                <a:spcPts val="0"/>
              </a:spcAft>
              <a:buNone/>
            </a:pPr>
            <a:endParaRPr/>
          </a:p>
          <a:p>
            <a:pPr marL="0" lvl="0" indent="0" algn="l" rtl="0">
              <a:spcBef>
                <a:spcPts val="0"/>
              </a:spcBef>
              <a:spcAft>
                <a:spcPts val="0"/>
              </a:spcAft>
              <a:buNone/>
            </a:pPr>
            <a:r>
              <a:rPr lang="en"/>
              <a:t>Modified tool specific to screening shared in resource folder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42062e1c99_2_1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42062e1c99_2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42062e1c99_2_1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242062e1c99_2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42062e1c99_2_1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42062e1c99_2_1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42062e1c99_2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42062e1c99_2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42062e1c99_2_1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42062e1c99_2_1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272695ed1_2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0" name="Google Shape;330;g1e272695ed1_2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42062e1c99_2_1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242062e1c99_2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42062e1c99_2_1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42062e1c99_2_1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42062e1c99_2_1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42062e1c99_2_1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42062e1c99_2_1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42062e1c99_2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42062e1c99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42062e1c9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42062e1c99_2_1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242062e1c99_2_1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42062e1c99_2_1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42062e1c99_2_1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42062e1c99_2_1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242062e1c99_2_1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42062e1c99_2_1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42062e1c99_2_1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42062e1c99_2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42062e1c99_2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418153ccc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418153ccc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42062e1c99_2_1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42062e1c99_2_1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Families- letter with outcome of screener (Tier I)</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Tier II and III-  Tier II contacted families to invite students to participate in tier II interventions; Tier III- contacted individual families about school based mental health and community interventions (Project AWARE)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42062e1c99_2_15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42062e1c99_2_1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42062e1c99_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42062e1c99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42062e1c99_2_1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42062e1c99_2_1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42062e1c99_2_1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242062e1c99_2_1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242062e1c99_2_1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242062e1c99_2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1e272695e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1e272695ed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e272695ed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e272695ed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419fe833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419fe833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e272695ed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e272695ed1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418153ccc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418153ccc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e272695ed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e272695ed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e272695ed1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1e272695ed1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e272695ed1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e272695ed1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e272695ed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e272695ed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1e272695ed1_2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1e272695ed1_2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e272695ed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e272695ed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1e272695ed1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1e272695ed1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e272695ed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e272695ed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e272695ed1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1e272695ed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418153ccc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418153ccc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42062e1c9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42062e1c9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418153cccf_0_2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418153ccc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22c39fb19d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1" name="Google Shape;771;g222c39fb19d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42dc5d90d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42dc5d90d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e272695ed1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e272695ed1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e272695ed1_2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e272695ed1_2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511857" y="-125"/>
            <a:ext cx="46323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rot="10800000" flipH="1">
            <a:off x="3558544" y="-125"/>
            <a:ext cx="953312" cy="5143625"/>
            <a:chOff x="1962000" y="-125"/>
            <a:chExt cx="953312" cy="5143625"/>
          </a:xfrm>
        </p:grpSpPr>
        <p:sp>
          <p:nvSpPr>
            <p:cNvPr id="12" name="Google Shape;12;p2"/>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flipH="1">
              <a:off x="2207413" y="0"/>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4965100" y="1991825"/>
            <a:ext cx="3704400" cy="1159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11"/>
          <p:cNvSpPr txBox="1">
            <a:spLocks noGrp="1"/>
          </p:cNvSpPr>
          <p:nvPr>
            <p:ph type="body" idx="1"/>
          </p:nvPr>
        </p:nvSpPr>
        <p:spPr>
          <a:xfrm>
            <a:off x="363175" y="4253900"/>
            <a:ext cx="72393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sp>
        <p:nvSpPr>
          <p:cNvPr id="99" name="Google Shape;99;p11"/>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1"/>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1"/>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1"/>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Google Shape;105;p12"/>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2"/>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2"/>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2"/>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dark">
  <p:cSld name="BLANK_1">
    <p:spTree>
      <p:nvGrpSpPr>
        <p:cNvPr id="1" name="Shape 110"/>
        <p:cNvGrpSpPr/>
        <p:nvPr/>
      </p:nvGrpSpPr>
      <p:grpSpPr>
        <a:xfrm>
          <a:off x="0" y="0"/>
          <a:ext cx="0" cy="0"/>
          <a:chOff x="0" y="0"/>
          <a:chExt cx="0" cy="0"/>
        </a:xfrm>
      </p:grpSpPr>
      <p:sp>
        <p:nvSpPr>
          <p:cNvPr id="111" name="Google Shape;111;p13"/>
          <p:cNvSpPr/>
          <p:nvPr/>
        </p:nvSpPr>
        <p:spPr>
          <a:xfrm rot="10800000">
            <a:off x="-7161" y="0"/>
            <a:ext cx="91440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117"/>
        <p:cNvGrpSpPr/>
        <p:nvPr/>
      </p:nvGrpSpPr>
      <p:grpSpPr>
        <a:xfrm>
          <a:off x="0" y="0"/>
          <a:ext cx="0" cy="0"/>
          <a:chOff x="0" y="0"/>
          <a:chExt cx="0" cy="0"/>
        </a:xfrm>
      </p:grpSpPr>
      <p:sp>
        <p:nvSpPr>
          <p:cNvPr id="118" name="Google Shape;118;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9" name="Google Shape;119;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457200" y="342900"/>
            <a:ext cx="8229600" cy="10287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2400"/>
              <a:buNone/>
              <a:defRPr/>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a:p>
        </p:txBody>
      </p:sp>
      <p:sp>
        <p:nvSpPr>
          <p:cNvPr id="123" name="Google Shape;123;p15"/>
          <p:cNvSpPr txBox="1">
            <a:spLocks noGrp="1"/>
          </p:cNvSpPr>
          <p:nvPr>
            <p:ph type="sldNum" idx="12"/>
          </p:nvPr>
        </p:nvSpPr>
        <p:spPr>
          <a:xfrm>
            <a:off x="6553200" y="4686300"/>
            <a:ext cx="2133600" cy="342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200">
                <a:solidFill>
                  <a:srgbClr val="898989"/>
                </a:solidFill>
                <a:latin typeface="Calibri"/>
                <a:ea typeface="Calibri"/>
                <a:cs typeface="Calibri"/>
                <a:sym typeface="Calibri"/>
              </a:defRPr>
            </a:lvl1pPr>
            <a:lvl2pPr marL="0" lvl="1" indent="0" algn="r" rtl="0">
              <a:spcBef>
                <a:spcPts val="0"/>
              </a:spcBef>
              <a:spcAft>
                <a:spcPts val="0"/>
              </a:spcAft>
              <a:buNone/>
              <a:defRPr sz="1200">
                <a:solidFill>
                  <a:srgbClr val="898989"/>
                </a:solidFill>
                <a:latin typeface="Calibri"/>
                <a:ea typeface="Calibri"/>
                <a:cs typeface="Calibri"/>
                <a:sym typeface="Calibri"/>
              </a:defRPr>
            </a:lvl2pPr>
            <a:lvl3pPr marL="0" lvl="2" indent="0" algn="r" rtl="0">
              <a:spcBef>
                <a:spcPts val="0"/>
              </a:spcBef>
              <a:spcAft>
                <a:spcPts val="0"/>
              </a:spcAft>
              <a:buNone/>
              <a:defRPr sz="1200">
                <a:solidFill>
                  <a:srgbClr val="898989"/>
                </a:solidFill>
                <a:latin typeface="Calibri"/>
                <a:ea typeface="Calibri"/>
                <a:cs typeface="Calibri"/>
                <a:sym typeface="Calibri"/>
              </a:defRPr>
            </a:lvl3pPr>
            <a:lvl4pPr marL="0" lvl="3" indent="0" algn="r" rtl="0">
              <a:spcBef>
                <a:spcPts val="0"/>
              </a:spcBef>
              <a:spcAft>
                <a:spcPts val="0"/>
              </a:spcAft>
              <a:buNone/>
              <a:defRPr sz="1200">
                <a:solidFill>
                  <a:srgbClr val="898989"/>
                </a:solidFill>
                <a:latin typeface="Calibri"/>
                <a:ea typeface="Calibri"/>
                <a:cs typeface="Calibri"/>
                <a:sym typeface="Calibri"/>
              </a:defRPr>
            </a:lvl4pPr>
            <a:lvl5pPr marL="0" lvl="4" indent="0" algn="r" rtl="0">
              <a:spcBef>
                <a:spcPts val="0"/>
              </a:spcBef>
              <a:spcAft>
                <a:spcPts val="0"/>
              </a:spcAft>
              <a:buNone/>
              <a:defRPr sz="1200">
                <a:solidFill>
                  <a:srgbClr val="898989"/>
                </a:solidFill>
                <a:latin typeface="Calibri"/>
                <a:ea typeface="Calibri"/>
                <a:cs typeface="Calibri"/>
                <a:sym typeface="Calibri"/>
              </a:defRPr>
            </a:lvl5pPr>
            <a:lvl6pPr marL="0" lvl="5" indent="0" algn="r" rtl="0">
              <a:spcBef>
                <a:spcPts val="0"/>
              </a:spcBef>
              <a:spcAft>
                <a:spcPts val="0"/>
              </a:spcAft>
              <a:buNone/>
              <a:defRPr sz="1200">
                <a:solidFill>
                  <a:srgbClr val="898989"/>
                </a:solidFill>
                <a:latin typeface="Calibri"/>
                <a:ea typeface="Calibri"/>
                <a:cs typeface="Calibri"/>
                <a:sym typeface="Calibri"/>
              </a:defRPr>
            </a:lvl6pPr>
            <a:lvl7pPr marL="0" lvl="6" indent="0" algn="r" rtl="0">
              <a:spcBef>
                <a:spcPts val="0"/>
              </a:spcBef>
              <a:spcAft>
                <a:spcPts val="0"/>
              </a:spcAft>
              <a:buNone/>
              <a:defRPr sz="1200">
                <a:solidFill>
                  <a:srgbClr val="898989"/>
                </a:solidFill>
                <a:latin typeface="Calibri"/>
                <a:ea typeface="Calibri"/>
                <a:cs typeface="Calibri"/>
                <a:sym typeface="Calibri"/>
              </a:defRPr>
            </a:lvl7pPr>
            <a:lvl8pPr marL="0" lvl="7" indent="0" algn="r" rtl="0">
              <a:spcBef>
                <a:spcPts val="0"/>
              </a:spcBef>
              <a:spcAft>
                <a:spcPts val="0"/>
              </a:spcAft>
              <a:buNone/>
              <a:defRPr sz="1200">
                <a:solidFill>
                  <a:srgbClr val="898989"/>
                </a:solidFill>
                <a:latin typeface="Calibri"/>
                <a:ea typeface="Calibri"/>
                <a:cs typeface="Calibri"/>
                <a:sym typeface="Calibri"/>
              </a:defRPr>
            </a:lvl8pPr>
            <a:lvl9pPr marL="0" lvl="8" indent="0" algn="r" rtl="0">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5">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720000" y="290100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6" name="Google Shape;126;p16"/>
          <p:cNvSpPr txBox="1">
            <a:spLocks noGrp="1"/>
          </p:cNvSpPr>
          <p:nvPr>
            <p:ph type="subTitle" idx="1"/>
          </p:nvPr>
        </p:nvSpPr>
        <p:spPr>
          <a:xfrm>
            <a:off x="720000" y="348753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600"/>
              </a:spcBef>
              <a:spcAft>
                <a:spcPts val="0"/>
              </a:spcAft>
              <a:buSzPts val="1400"/>
              <a:buNone/>
              <a:defRPr sz="1400"/>
            </a:lvl1pPr>
            <a:lvl2pPr lvl="1" algn="ctr" rtl="0">
              <a:lnSpc>
                <a:spcPct val="100000"/>
              </a:lnSpc>
              <a:spcBef>
                <a:spcPts val="480"/>
              </a:spcBef>
              <a:spcAft>
                <a:spcPts val="0"/>
              </a:spcAft>
              <a:buSzPts val="1800"/>
              <a:buNone/>
              <a:defRPr/>
            </a:lvl2pPr>
            <a:lvl3pPr lvl="2" algn="ctr" rtl="0">
              <a:lnSpc>
                <a:spcPct val="100000"/>
              </a:lnSpc>
              <a:spcBef>
                <a:spcPts val="480"/>
              </a:spcBef>
              <a:spcAft>
                <a:spcPts val="0"/>
              </a:spcAft>
              <a:buSzPts val="1800"/>
              <a:buNone/>
              <a:defRPr/>
            </a:lvl3pPr>
            <a:lvl4pPr lvl="3" algn="ctr" rtl="0">
              <a:lnSpc>
                <a:spcPct val="100000"/>
              </a:lnSpc>
              <a:spcBef>
                <a:spcPts val="360"/>
              </a:spcBef>
              <a:spcAft>
                <a:spcPts val="0"/>
              </a:spcAft>
              <a:buSzPts val="1800"/>
              <a:buNone/>
              <a:defRPr/>
            </a:lvl4pPr>
            <a:lvl5pPr lvl="4" algn="ctr" rtl="0">
              <a:lnSpc>
                <a:spcPct val="100000"/>
              </a:lnSpc>
              <a:spcBef>
                <a:spcPts val="360"/>
              </a:spcBef>
              <a:spcAft>
                <a:spcPts val="0"/>
              </a:spcAft>
              <a:buSzPts val="1800"/>
              <a:buNone/>
              <a:defRPr/>
            </a:lvl5pPr>
            <a:lvl6pPr lvl="5" algn="ctr" rtl="0">
              <a:lnSpc>
                <a:spcPct val="100000"/>
              </a:lnSpc>
              <a:spcBef>
                <a:spcPts val="360"/>
              </a:spcBef>
              <a:spcAft>
                <a:spcPts val="0"/>
              </a:spcAft>
              <a:buSzPts val="1800"/>
              <a:buNone/>
              <a:defRPr/>
            </a:lvl6pPr>
            <a:lvl7pPr lvl="6" algn="ctr" rtl="0">
              <a:lnSpc>
                <a:spcPct val="100000"/>
              </a:lnSpc>
              <a:spcBef>
                <a:spcPts val="360"/>
              </a:spcBef>
              <a:spcAft>
                <a:spcPts val="0"/>
              </a:spcAft>
              <a:buSzPts val="180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sp>
        <p:nvSpPr>
          <p:cNvPr id="127" name="Google Shape;127;p16"/>
          <p:cNvSpPr txBox="1">
            <a:spLocks noGrp="1"/>
          </p:cNvSpPr>
          <p:nvPr>
            <p:ph type="title" idx="2"/>
          </p:nvPr>
        </p:nvSpPr>
        <p:spPr>
          <a:xfrm>
            <a:off x="3403800" y="290100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28" name="Google Shape;128;p16"/>
          <p:cNvSpPr txBox="1">
            <a:spLocks noGrp="1"/>
          </p:cNvSpPr>
          <p:nvPr>
            <p:ph type="subTitle" idx="3"/>
          </p:nvPr>
        </p:nvSpPr>
        <p:spPr>
          <a:xfrm>
            <a:off x="3403800" y="348753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600"/>
              </a:spcBef>
              <a:spcAft>
                <a:spcPts val="0"/>
              </a:spcAft>
              <a:buSzPts val="1400"/>
              <a:buNone/>
              <a:defRPr sz="1400"/>
            </a:lvl1pPr>
            <a:lvl2pPr lvl="1" algn="ctr" rtl="0">
              <a:lnSpc>
                <a:spcPct val="100000"/>
              </a:lnSpc>
              <a:spcBef>
                <a:spcPts val="480"/>
              </a:spcBef>
              <a:spcAft>
                <a:spcPts val="0"/>
              </a:spcAft>
              <a:buSzPts val="1800"/>
              <a:buNone/>
              <a:defRPr/>
            </a:lvl2pPr>
            <a:lvl3pPr lvl="2" algn="ctr" rtl="0">
              <a:lnSpc>
                <a:spcPct val="100000"/>
              </a:lnSpc>
              <a:spcBef>
                <a:spcPts val="480"/>
              </a:spcBef>
              <a:spcAft>
                <a:spcPts val="0"/>
              </a:spcAft>
              <a:buSzPts val="1800"/>
              <a:buNone/>
              <a:defRPr/>
            </a:lvl3pPr>
            <a:lvl4pPr lvl="3" algn="ctr" rtl="0">
              <a:lnSpc>
                <a:spcPct val="100000"/>
              </a:lnSpc>
              <a:spcBef>
                <a:spcPts val="360"/>
              </a:spcBef>
              <a:spcAft>
                <a:spcPts val="0"/>
              </a:spcAft>
              <a:buSzPts val="1800"/>
              <a:buNone/>
              <a:defRPr/>
            </a:lvl4pPr>
            <a:lvl5pPr lvl="4" algn="ctr" rtl="0">
              <a:lnSpc>
                <a:spcPct val="100000"/>
              </a:lnSpc>
              <a:spcBef>
                <a:spcPts val="360"/>
              </a:spcBef>
              <a:spcAft>
                <a:spcPts val="0"/>
              </a:spcAft>
              <a:buSzPts val="1800"/>
              <a:buNone/>
              <a:defRPr/>
            </a:lvl5pPr>
            <a:lvl6pPr lvl="5" algn="ctr" rtl="0">
              <a:lnSpc>
                <a:spcPct val="100000"/>
              </a:lnSpc>
              <a:spcBef>
                <a:spcPts val="360"/>
              </a:spcBef>
              <a:spcAft>
                <a:spcPts val="0"/>
              </a:spcAft>
              <a:buSzPts val="1800"/>
              <a:buNone/>
              <a:defRPr/>
            </a:lvl6pPr>
            <a:lvl7pPr lvl="6" algn="ctr" rtl="0">
              <a:lnSpc>
                <a:spcPct val="100000"/>
              </a:lnSpc>
              <a:spcBef>
                <a:spcPts val="360"/>
              </a:spcBef>
              <a:spcAft>
                <a:spcPts val="0"/>
              </a:spcAft>
              <a:buSzPts val="180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sp>
        <p:nvSpPr>
          <p:cNvPr id="129" name="Google Shape;129;p16"/>
          <p:cNvSpPr txBox="1">
            <a:spLocks noGrp="1"/>
          </p:cNvSpPr>
          <p:nvPr>
            <p:ph type="title" idx="4"/>
          </p:nvPr>
        </p:nvSpPr>
        <p:spPr>
          <a:xfrm>
            <a:off x="6087600" y="2901005"/>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0" name="Google Shape;130;p16"/>
          <p:cNvSpPr txBox="1">
            <a:spLocks noGrp="1"/>
          </p:cNvSpPr>
          <p:nvPr>
            <p:ph type="subTitle" idx="5"/>
          </p:nvPr>
        </p:nvSpPr>
        <p:spPr>
          <a:xfrm>
            <a:off x="6087600" y="3487530"/>
            <a:ext cx="2336400" cy="484800"/>
          </a:xfrm>
          <a:prstGeom prst="rect">
            <a:avLst/>
          </a:prstGeom>
        </p:spPr>
        <p:txBody>
          <a:bodyPr spcFirstLastPara="1" wrap="square" lIns="91425" tIns="91425" rIns="91425" bIns="91425" anchor="ctr" anchorCtr="0">
            <a:noAutofit/>
          </a:bodyPr>
          <a:lstStyle>
            <a:lvl1pPr lvl="0" algn="ctr" rtl="0">
              <a:lnSpc>
                <a:spcPct val="100000"/>
              </a:lnSpc>
              <a:spcBef>
                <a:spcPts val="600"/>
              </a:spcBef>
              <a:spcAft>
                <a:spcPts val="0"/>
              </a:spcAft>
              <a:buSzPts val="1400"/>
              <a:buNone/>
              <a:defRPr sz="1400"/>
            </a:lvl1pPr>
            <a:lvl2pPr lvl="1" algn="ctr" rtl="0">
              <a:lnSpc>
                <a:spcPct val="100000"/>
              </a:lnSpc>
              <a:spcBef>
                <a:spcPts val="480"/>
              </a:spcBef>
              <a:spcAft>
                <a:spcPts val="0"/>
              </a:spcAft>
              <a:buSzPts val="1800"/>
              <a:buNone/>
              <a:defRPr/>
            </a:lvl2pPr>
            <a:lvl3pPr lvl="2" algn="ctr" rtl="0">
              <a:lnSpc>
                <a:spcPct val="100000"/>
              </a:lnSpc>
              <a:spcBef>
                <a:spcPts val="480"/>
              </a:spcBef>
              <a:spcAft>
                <a:spcPts val="0"/>
              </a:spcAft>
              <a:buSzPts val="1800"/>
              <a:buNone/>
              <a:defRPr/>
            </a:lvl3pPr>
            <a:lvl4pPr lvl="3" algn="ctr" rtl="0">
              <a:lnSpc>
                <a:spcPct val="100000"/>
              </a:lnSpc>
              <a:spcBef>
                <a:spcPts val="360"/>
              </a:spcBef>
              <a:spcAft>
                <a:spcPts val="0"/>
              </a:spcAft>
              <a:buSzPts val="1800"/>
              <a:buNone/>
              <a:defRPr/>
            </a:lvl4pPr>
            <a:lvl5pPr lvl="4" algn="ctr" rtl="0">
              <a:lnSpc>
                <a:spcPct val="100000"/>
              </a:lnSpc>
              <a:spcBef>
                <a:spcPts val="360"/>
              </a:spcBef>
              <a:spcAft>
                <a:spcPts val="0"/>
              </a:spcAft>
              <a:buSzPts val="1800"/>
              <a:buNone/>
              <a:defRPr/>
            </a:lvl5pPr>
            <a:lvl6pPr lvl="5" algn="ctr" rtl="0">
              <a:lnSpc>
                <a:spcPct val="100000"/>
              </a:lnSpc>
              <a:spcBef>
                <a:spcPts val="360"/>
              </a:spcBef>
              <a:spcAft>
                <a:spcPts val="0"/>
              </a:spcAft>
              <a:buSzPts val="1800"/>
              <a:buNone/>
              <a:defRPr/>
            </a:lvl6pPr>
            <a:lvl7pPr lvl="6" algn="ctr" rtl="0">
              <a:lnSpc>
                <a:spcPct val="100000"/>
              </a:lnSpc>
              <a:spcBef>
                <a:spcPts val="360"/>
              </a:spcBef>
              <a:spcAft>
                <a:spcPts val="0"/>
              </a:spcAft>
              <a:buSzPts val="1800"/>
              <a:buNone/>
              <a:defRPr/>
            </a:lvl7pPr>
            <a:lvl8pPr lvl="7" algn="ctr" rtl="0">
              <a:lnSpc>
                <a:spcPct val="100000"/>
              </a:lnSpc>
              <a:spcBef>
                <a:spcPts val="360"/>
              </a:spcBef>
              <a:spcAft>
                <a:spcPts val="0"/>
              </a:spcAft>
              <a:buSzPts val="1800"/>
              <a:buNone/>
              <a:defRPr/>
            </a:lvl8pPr>
            <a:lvl9pPr lvl="8" algn="ctr" rtl="0">
              <a:lnSpc>
                <a:spcPct val="100000"/>
              </a:lnSpc>
              <a:spcBef>
                <a:spcPts val="360"/>
              </a:spcBef>
              <a:spcAft>
                <a:spcPts val="0"/>
              </a:spcAft>
              <a:buSzPts val="1800"/>
              <a:buNone/>
              <a:defRPr/>
            </a:lvl9pPr>
          </a:lstStyle>
          <a:p>
            <a:endParaRPr/>
          </a:p>
        </p:txBody>
      </p:sp>
      <p:sp>
        <p:nvSpPr>
          <p:cNvPr id="131" name="Google Shape;131;p16"/>
          <p:cNvSpPr txBox="1">
            <a:spLocks noGrp="1"/>
          </p:cNvSpPr>
          <p:nvPr>
            <p:ph type="title" idx="6"/>
          </p:nvPr>
        </p:nvSpPr>
        <p:spPr>
          <a:xfrm>
            <a:off x="720000" y="429768"/>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9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32" name="Google Shape;132;p16"/>
          <p:cNvSpPr txBox="1"/>
          <p:nvPr/>
        </p:nvSpPr>
        <p:spPr>
          <a:xfrm>
            <a:off x="8186884" y="4690872"/>
            <a:ext cx="548700" cy="338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000">
                <a:solidFill>
                  <a:schemeClr val="dk2"/>
                </a:solidFill>
                <a:latin typeface="Lora"/>
                <a:ea typeface="Lora"/>
                <a:cs typeface="Lora"/>
                <a:sym typeface="Lora"/>
              </a:rPr>
              <a:t>‹#›</a:t>
            </a:fld>
            <a:endParaRPr sz="1000">
              <a:solidFill>
                <a:schemeClr val="dk2"/>
              </a:solidFill>
              <a:latin typeface="Lora"/>
              <a:ea typeface="Lora"/>
              <a:cs typeface="Lora"/>
              <a:sym typeface="Lora"/>
            </a:endParaRPr>
          </a:p>
        </p:txBody>
      </p:sp>
      <p:sp>
        <p:nvSpPr>
          <p:cNvPr id="133" name="Google Shape;133;p16"/>
          <p:cNvSpPr txBox="1">
            <a:spLocks noGrp="1"/>
          </p:cNvSpPr>
          <p:nvPr>
            <p:ph type="subTitle" idx="7"/>
          </p:nvPr>
        </p:nvSpPr>
        <p:spPr>
          <a:xfrm>
            <a:off x="6336792" y="4690872"/>
            <a:ext cx="1691700" cy="338400"/>
          </a:xfrm>
          <a:prstGeom prst="rect">
            <a:avLst/>
          </a:prstGeom>
        </p:spPr>
        <p:txBody>
          <a:bodyPr spcFirstLastPara="1" wrap="square" lIns="91425" tIns="91425" rIns="91425" bIns="91425" anchor="ctr" anchorCtr="0">
            <a:noAutofit/>
          </a:bodyPr>
          <a:lstStyle>
            <a:lvl1pPr lvl="0" algn="r" rtl="0">
              <a:lnSpc>
                <a:spcPct val="100000"/>
              </a:lnSpc>
              <a:spcBef>
                <a:spcPts val="600"/>
              </a:spcBef>
              <a:spcAft>
                <a:spcPts val="0"/>
              </a:spcAft>
              <a:buSzPts val="1000"/>
              <a:buFont typeface="Lora"/>
              <a:buNone/>
              <a:defRPr sz="1000">
                <a:latin typeface="Lora"/>
                <a:ea typeface="Lora"/>
                <a:cs typeface="Lora"/>
                <a:sym typeface="Lora"/>
              </a:defRPr>
            </a:lvl1pPr>
            <a:lvl2pPr lvl="1" algn="r" rtl="0">
              <a:lnSpc>
                <a:spcPct val="100000"/>
              </a:lnSpc>
              <a:spcBef>
                <a:spcPts val="480"/>
              </a:spcBef>
              <a:spcAft>
                <a:spcPts val="0"/>
              </a:spcAft>
              <a:buSzPts val="1000"/>
              <a:buFont typeface="Lora"/>
              <a:buNone/>
              <a:defRPr sz="1000">
                <a:latin typeface="Lora"/>
                <a:ea typeface="Lora"/>
                <a:cs typeface="Lora"/>
                <a:sym typeface="Lora"/>
              </a:defRPr>
            </a:lvl2pPr>
            <a:lvl3pPr lvl="2" algn="r" rtl="0">
              <a:lnSpc>
                <a:spcPct val="100000"/>
              </a:lnSpc>
              <a:spcBef>
                <a:spcPts val="480"/>
              </a:spcBef>
              <a:spcAft>
                <a:spcPts val="0"/>
              </a:spcAft>
              <a:buSzPts val="1000"/>
              <a:buFont typeface="Lora"/>
              <a:buNone/>
              <a:defRPr sz="1000">
                <a:latin typeface="Lora"/>
                <a:ea typeface="Lora"/>
                <a:cs typeface="Lora"/>
                <a:sym typeface="Lora"/>
              </a:defRPr>
            </a:lvl3pPr>
            <a:lvl4pPr lvl="3" algn="r" rtl="0">
              <a:lnSpc>
                <a:spcPct val="100000"/>
              </a:lnSpc>
              <a:spcBef>
                <a:spcPts val="360"/>
              </a:spcBef>
              <a:spcAft>
                <a:spcPts val="0"/>
              </a:spcAft>
              <a:buSzPts val="1000"/>
              <a:buFont typeface="Lora"/>
              <a:buNone/>
              <a:defRPr sz="1000">
                <a:latin typeface="Lora"/>
                <a:ea typeface="Lora"/>
                <a:cs typeface="Lora"/>
                <a:sym typeface="Lora"/>
              </a:defRPr>
            </a:lvl4pPr>
            <a:lvl5pPr lvl="4" algn="r" rtl="0">
              <a:lnSpc>
                <a:spcPct val="100000"/>
              </a:lnSpc>
              <a:spcBef>
                <a:spcPts val="360"/>
              </a:spcBef>
              <a:spcAft>
                <a:spcPts val="0"/>
              </a:spcAft>
              <a:buSzPts val="1000"/>
              <a:buFont typeface="Lora"/>
              <a:buNone/>
              <a:defRPr sz="1000">
                <a:latin typeface="Lora"/>
                <a:ea typeface="Lora"/>
                <a:cs typeface="Lora"/>
                <a:sym typeface="Lora"/>
              </a:defRPr>
            </a:lvl5pPr>
            <a:lvl6pPr lvl="5" algn="r" rtl="0">
              <a:lnSpc>
                <a:spcPct val="100000"/>
              </a:lnSpc>
              <a:spcBef>
                <a:spcPts val="360"/>
              </a:spcBef>
              <a:spcAft>
                <a:spcPts val="0"/>
              </a:spcAft>
              <a:buSzPts val="1000"/>
              <a:buFont typeface="Lora"/>
              <a:buNone/>
              <a:defRPr sz="1000">
                <a:latin typeface="Lora"/>
                <a:ea typeface="Lora"/>
                <a:cs typeface="Lora"/>
                <a:sym typeface="Lora"/>
              </a:defRPr>
            </a:lvl6pPr>
            <a:lvl7pPr lvl="6" algn="r" rtl="0">
              <a:lnSpc>
                <a:spcPct val="100000"/>
              </a:lnSpc>
              <a:spcBef>
                <a:spcPts val="360"/>
              </a:spcBef>
              <a:spcAft>
                <a:spcPts val="0"/>
              </a:spcAft>
              <a:buSzPts val="1000"/>
              <a:buFont typeface="Lora"/>
              <a:buNone/>
              <a:defRPr sz="1000">
                <a:latin typeface="Lora"/>
                <a:ea typeface="Lora"/>
                <a:cs typeface="Lora"/>
                <a:sym typeface="Lora"/>
              </a:defRPr>
            </a:lvl7pPr>
            <a:lvl8pPr lvl="7" algn="r" rtl="0">
              <a:lnSpc>
                <a:spcPct val="100000"/>
              </a:lnSpc>
              <a:spcBef>
                <a:spcPts val="360"/>
              </a:spcBef>
              <a:spcAft>
                <a:spcPts val="0"/>
              </a:spcAft>
              <a:buSzPts val="1000"/>
              <a:buFont typeface="Lora"/>
              <a:buNone/>
              <a:defRPr sz="1000">
                <a:latin typeface="Lora"/>
                <a:ea typeface="Lora"/>
                <a:cs typeface="Lora"/>
                <a:sym typeface="Lora"/>
              </a:defRPr>
            </a:lvl8pPr>
            <a:lvl9pPr lvl="8" algn="r" rtl="0">
              <a:lnSpc>
                <a:spcPct val="100000"/>
              </a:lnSpc>
              <a:spcBef>
                <a:spcPts val="360"/>
              </a:spcBef>
              <a:spcAft>
                <a:spcPts val="0"/>
              </a:spcAft>
              <a:buSzPts val="1000"/>
              <a:buFont typeface="Lora"/>
              <a:buNone/>
              <a:defRPr sz="1000">
                <a:latin typeface="Lora"/>
                <a:ea typeface="Lora"/>
                <a:cs typeface="Lora"/>
                <a:sym typeface="Lora"/>
              </a:defRPr>
            </a:lvl9pPr>
          </a:lstStyle>
          <a:p>
            <a:endParaRPr/>
          </a:p>
        </p:txBody>
      </p:sp>
      <p:cxnSp>
        <p:nvCxnSpPr>
          <p:cNvPr id="134" name="Google Shape;134;p16"/>
          <p:cNvCxnSpPr/>
          <p:nvPr/>
        </p:nvCxnSpPr>
        <p:spPr>
          <a:xfrm>
            <a:off x="8028137" y="4862564"/>
            <a:ext cx="4143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5"/>
        <p:cNvGrpSpPr/>
        <p:nvPr/>
      </p:nvGrpSpPr>
      <p:grpSpPr>
        <a:xfrm>
          <a:off x="0" y="0"/>
          <a:ext cx="0" cy="0"/>
          <a:chOff x="0" y="0"/>
          <a:chExt cx="0" cy="0"/>
        </a:xfrm>
      </p:grpSpPr>
      <p:sp>
        <p:nvSpPr>
          <p:cNvPr id="136" name="Google Shape;136;p17"/>
          <p:cNvSpPr/>
          <p:nvPr/>
        </p:nvSpPr>
        <p:spPr>
          <a:xfrm>
            <a:off x="0" y="4564562"/>
            <a:ext cx="9144000" cy="579000"/>
          </a:xfrm>
          <a:prstGeom prst="rect">
            <a:avLst/>
          </a:prstGeom>
          <a:solidFill>
            <a:srgbClr val="0944A1"/>
          </a:solidFill>
          <a:ln w="15875" cap="rnd" cmpd="sng">
            <a:solidFill>
              <a:srgbClr val="02304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137" name="Google Shape;137;p17"/>
          <p:cNvSpPr txBox="1">
            <a:spLocks noGrp="1"/>
          </p:cNvSpPr>
          <p:nvPr>
            <p:ph type="title"/>
          </p:nvPr>
        </p:nvSpPr>
        <p:spPr>
          <a:xfrm>
            <a:off x="513159" y="255476"/>
            <a:ext cx="7182300" cy="597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9304A"/>
              </a:buClr>
              <a:buSzPts val="2100"/>
              <a:buNone/>
              <a:defRPr b="0" i="0" u="none" strike="noStrike" cap="none">
                <a:solidFill>
                  <a:srgbClr val="09304A"/>
                </a:solidFill>
              </a:defRPr>
            </a:lvl1pPr>
            <a:lvl2pPr marL="0" marR="0" lvl="1" indent="0" algn="l" rtl="0">
              <a:spcBef>
                <a:spcPts val="0"/>
              </a:spcBef>
              <a:spcAft>
                <a:spcPts val="0"/>
              </a:spcAft>
              <a:buClr>
                <a:schemeClr val="lt2"/>
              </a:buClr>
              <a:buSzPts val="2400"/>
              <a:buFont typeface="Arial"/>
              <a:buNone/>
              <a:defRPr sz="1400" b="0" i="0" u="none" strike="noStrike" cap="none">
                <a:solidFill>
                  <a:schemeClr val="lt2"/>
                </a:solidFill>
              </a:defRPr>
            </a:lvl2pPr>
            <a:lvl3pPr marL="0" marR="0" lvl="2" indent="0" algn="l" rtl="0">
              <a:spcBef>
                <a:spcPts val="0"/>
              </a:spcBef>
              <a:spcAft>
                <a:spcPts val="0"/>
              </a:spcAft>
              <a:buClr>
                <a:schemeClr val="lt2"/>
              </a:buClr>
              <a:buSzPts val="2400"/>
              <a:buFont typeface="Arial"/>
              <a:buNone/>
              <a:defRPr sz="1400" b="0" i="0" u="none" strike="noStrike" cap="none">
                <a:solidFill>
                  <a:schemeClr val="lt2"/>
                </a:solidFill>
              </a:defRPr>
            </a:lvl3pPr>
            <a:lvl4pPr marL="0" marR="0" lvl="3" indent="0" algn="l" rtl="0">
              <a:spcBef>
                <a:spcPts val="0"/>
              </a:spcBef>
              <a:spcAft>
                <a:spcPts val="0"/>
              </a:spcAft>
              <a:buClr>
                <a:schemeClr val="lt2"/>
              </a:buClr>
              <a:buSzPts val="2400"/>
              <a:buFont typeface="Arial"/>
              <a:buNone/>
              <a:defRPr sz="1400" b="0" i="0" u="none" strike="noStrike" cap="none">
                <a:solidFill>
                  <a:schemeClr val="lt2"/>
                </a:solidFill>
              </a:defRPr>
            </a:lvl4pPr>
            <a:lvl5pPr marL="0" marR="0" lvl="4" indent="0" algn="l" rtl="0">
              <a:spcBef>
                <a:spcPts val="0"/>
              </a:spcBef>
              <a:spcAft>
                <a:spcPts val="0"/>
              </a:spcAft>
              <a:buClr>
                <a:schemeClr val="lt2"/>
              </a:buClr>
              <a:buSzPts val="2400"/>
              <a:buFont typeface="Arial"/>
              <a:buNone/>
              <a:defRPr sz="1400" b="0" i="0" u="none" strike="noStrike" cap="none">
                <a:solidFill>
                  <a:schemeClr val="lt2"/>
                </a:solidFill>
              </a:defRPr>
            </a:lvl5pPr>
            <a:lvl6pPr marL="0" marR="0" lvl="5" indent="0" algn="l" rtl="0">
              <a:spcBef>
                <a:spcPts val="0"/>
              </a:spcBef>
              <a:spcAft>
                <a:spcPts val="0"/>
              </a:spcAft>
              <a:buClr>
                <a:schemeClr val="lt2"/>
              </a:buClr>
              <a:buSzPts val="2400"/>
              <a:buFont typeface="Arial"/>
              <a:buNone/>
              <a:defRPr sz="1400" b="0" i="0" u="none" strike="noStrike" cap="none">
                <a:solidFill>
                  <a:schemeClr val="lt2"/>
                </a:solidFill>
              </a:defRPr>
            </a:lvl6pPr>
            <a:lvl7pPr marL="0" marR="0" lvl="6" indent="0" algn="l" rtl="0">
              <a:spcBef>
                <a:spcPts val="0"/>
              </a:spcBef>
              <a:spcAft>
                <a:spcPts val="0"/>
              </a:spcAft>
              <a:buClr>
                <a:schemeClr val="lt2"/>
              </a:buClr>
              <a:buSzPts val="2400"/>
              <a:buFont typeface="Arial"/>
              <a:buNone/>
              <a:defRPr sz="1400" b="0" i="0" u="none" strike="noStrike" cap="none">
                <a:solidFill>
                  <a:schemeClr val="lt2"/>
                </a:solidFill>
              </a:defRPr>
            </a:lvl7pPr>
            <a:lvl8pPr marL="0" marR="0" lvl="7" indent="0" algn="l" rtl="0">
              <a:spcBef>
                <a:spcPts val="0"/>
              </a:spcBef>
              <a:spcAft>
                <a:spcPts val="0"/>
              </a:spcAft>
              <a:buClr>
                <a:schemeClr val="lt2"/>
              </a:buClr>
              <a:buSzPts val="2400"/>
              <a:buFont typeface="Arial"/>
              <a:buNone/>
              <a:defRPr sz="1400" b="0" i="0" u="none" strike="noStrike" cap="none">
                <a:solidFill>
                  <a:schemeClr val="lt2"/>
                </a:solidFill>
              </a:defRPr>
            </a:lvl8pPr>
            <a:lvl9pPr marL="0" marR="0" lvl="8" indent="0" algn="l" rtl="0">
              <a:spcBef>
                <a:spcPts val="0"/>
              </a:spcBef>
              <a:spcAft>
                <a:spcPts val="0"/>
              </a:spcAft>
              <a:buClr>
                <a:schemeClr val="lt2"/>
              </a:buClr>
              <a:buSzPts val="2400"/>
              <a:buFont typeface="Arial"/>
              <a:buNone/>
              <a:defRPr sz="1400" b="0" i="0" u="none" strike="noStrike" cap="none">
                <a:solidFill>
                  <a:schemeClr val="lt2"/>
                </a:solidFill>
              </a:defRPr>
            </a:lvl9pPr>
          </a:lstStyle>
          <a:p>
            <a:endParaRPr/>
          </a:p>
        </p:txBody>
      </p:sp>
      <p:sp>
        <p:nvSpPr>
          <p:cNvPr id="138" name="Google Shape;138;p17"/>
          <p:cNvSpPr txBox="1">
            <a:spLocks noGrp="1"/>
          </p:cNvSpPr>
          <p:nvPr>
            <p:ph type="body" idx="1"/>
          </p:nvPr>
        </p:nvSpPr>
        <p:spPr>
          <a:xfrm>
            <a:off x="513158" y="906004"/>
            <a:ext cx="7182300" cy="36480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300"/>
              </a:spcBef>
              <a:spcAft>
                <a:spcPts val="0"/>
              </a:spcAft>
              <a:buClr>
                <a:srgbClr val="021730"/>
              </a:buClr>
              <a:buSzPts val="1800"/>
              <a:buChar char="•"/>
              <a:defRPr sz="1500" i="0" u="none" strike="noStrike" cap="none">
                <a:solidFill>
                  <a:srgbClr val="0F486F"/>
                </a:solidFill>
              </a:defRPr>
            </a:lvl1pPr>
            <a:lvl2pPr marL="914400" marR="0" lvl="1" indent="-317500" algn="l" rtl="0">
              <a:lnSpc>
                <a:spcPct val="100000"/>
              </a:lnSpc>
              <a:spcBef>
                <a:spcPts val="500"/>
              </a:spcBef>
              <a:spcAft>
                <a:spcPts val="0"/>
              </a:spcAft>
              <a:buClr>
                <a:srgbClr val="021730"/>
              </a:buClr>
              <a:buSzPts val="1400"/>
              <a:buChar char="o"/>
              <a:defRPr sz="1400" i="0" u="none" strike="noStrike" cap="none">
                <a:solidFill>
                  <a:srgbClr val="0F486F"/>
                </a:solidFill>
              </a:defRPr>
            </a:lvl2pPr>
            <a:lvl3pPr marL="1371600" marR="0" lvl="2" indent="-285750" algn="l" rtl="0">
              <a:lnSpc>
                <a:spcPct val="100000"/>
              </a:lnSpc>
              <a:spcBef>
                <a:spcPts val="500"/>
              </a:spcBef>
              <a:spcAft>
                <a:spcPts val="0"/>
              </a:spcAft>
              <a:buClr>
                <a:srgbClr val="021730"/>
              </a:buClr>
              <a:buSzPts val="900"/>
              <a:buChar char="o"/>
              <a:defRPr sz="1200" i="0" u="none" strike="noStrike" cap="none">
                <a:solidFill>
                  <a:srgbClr val="0F486F"/>
                </a:solidFill>
              </a:defRPr>
            </a:lvl3pPr>
            <a:lvl4pPr marL="1828800" marR="0" lvl="3" indent="-260350" algn="l" rtl="0">
              <a:lnSpc>
                <a:spcPct val="100000"/>
              </a:lnSpc>
              <a:spcBef>
                <a:spcPts val="500"/>
              </a:spcBef>
              <a:spcAft>
                <a:spcPts val="0"/>
              </a:spcAft>
              <a:buClr>
                <a:srgbClr val="021730"/>
              </a:buClr>
              <a:buSzPts val="500"/>
              <a:buChar char="o"/>
              <a:defRPr sz="1100" i="0" u="none" strike="noStrike" cap="none">
                <a:solidFill>
                  <a:srgbClr val="0F486F"/>
                </a:solidFill>
              </a:defRPr>
            </a:lvl4pPr>
            <a:lvl5pPr marL="2286000" marR="0" lvl="4" indent="-342900" algn="l" rtl="0">
              <a:lnSpc>
                <a:spcPct val="100000"/>
              </a:lnSpc>
              <a:spcBef>
                <a:spcPts val="500"/>
              </a:spcBef>
              <a:spcAft>
                <a:spcPts val="0"/>
              </a:spcAft>
              <a:buClr>
                <a:srgbClr val="021730"/>
              </a:buClr>
              <a:buSzPts val="1800"/>
              <a:buChar char="o"/>
              <a:defRPr sz="1100" i="0" u="none" strike="noStrike" cap="none">
                <a:solidFill>
                  <a:srgbClr val="0F486F"/>
                </a:solidFill>
              </a:defRPr>
            </a:lvl5pPr>
            <a:lvl6pPr marL="2743200" marR="0" lvl="5" indent="-279400" algn="l" rtl="0">
              <a:lnSpc>
                <a:spcPct val="100000"/>
              </a:lnSpc>
              <a:spcBef>
                <a:spcPts val="500"/>
              </a:spcBef>
              <a:spcAft>
                <a:spcPts val="0"/>
              </a:spcAft>
              <a:buClr>
                <a:schemeClr val="lt1"/>
              </a:buClr>
              <a:buSzPts val="800"/>
              <a:buChar char="▶"/>
              <a:defRPr sz="1100" i="0" u="none" strike="noStrike" cap="none">
                <a:solidFill>
                  <a:srgbClr val="0F486F"/>
                </a:solidFill>
              </a:defRPr>
            </a:lvl6pPr>
            <a:lvl7pPr marL="3200400" marR="0" lvl="6" indent="-279400" algn="l" rtl="0">
              <a:lnSpc>
                <a:spcPct val="100000"/>
              </a:lnSpc>
              <a:spcBef>
                <a:spcPts val="500"/>
              </a:spcBef>
              <a:spcAft>
                <a:spcPts val="0"/>
              </a:spcAft>
              <a:buClr>
                <a:schemeClr val="lt1"/>
              </a:buClr>
              <a:buSzPts val="800"/>
              <a:buChar char="▶"/>
              <a:defRPr sz="1100" i="0" u="none" strike="noStrike" cap="none">
                <a:solidFill>
                  <a:srgbClr val="0F486F"/>
                </a:solidFill>
              </a:defRPr>
            </a:lvl7pPr>
            <a:lvl8pPr marL="3657600" marR="0" lvl="7" indent="-279400" algn="l" rtl="0">
              <a:lnSpc>
                <a:spcPct val="100000"/>
              </a:lnSpc>
              <a:spcBef>
                <a:spcPts val="500"/>
              </a:spcBef>
              <a:spcAft>
                <a:spcPts val="0"/>
              </a:spcAft>
              <a:buClr>
                <a:schemeClr val="lt1"/>
              </a:buClr>
              <a:buSzPts val="800"/>
              <a:buChar char="▶"/>
              <a:defRPr sz="1100" i="0" u="none" strike="noStrike" cap="none">
                <a:solidFill>
                  <a:srgbClr val="0F486F"/>
                </a:solidFill>
              </a:defRPr>
            </a:lvl8pPr>
            <a:lvl9pPr marL="4114800" marR="0" lvl="8" indent="-279400" algn="l" rtl="0">
              <a:lnSpc>
                <a:spcPct val="100000"/>
              </a:lnSpc>
              <a:spcBef>
                <a:spcPts val="500"/>
              </a:spcBef>
              <a:spcAft>
                <a:spcPts val="500"/>
              </a:spcAft>
              <a:buClr>
                <a:schemeClr val="lt1"/>
              </a:buClr>
              <a:buSzPts val="800"/>
              <a:buChar char="▶"/>
              <a:defRPr sz="1100" i="0" u="none" strike="noStrike" cap="none">
                <a:solidFill>
                  <a:srgbClr val="0F486F"/>
                </a:solidFill>
              </a:defRPr>
            </a:lvl9pPr>
          </a:lstStyle>
          <a:p>
            <a:endParaRPr/>
          </a:p>
        </p:txBody>
      </p:sp>
      <p:pic>
        <p:nvPicPr>
          <p:cNvPr id="139" name="Google Shape;139;p17"/>
          <p:cNvPicPr preferRelativeResize="0"/>
          <p:nvPr/>
        </p:nvPicPr>
        <p:blipFill rotWithShape="1">
          <a:blip r:embed="rId2">
            <a:alphaModFix/>
          </a:blip>
          <a:srcRect/>
          <a:stretch/>
        </p:blipFill>
        <p:spPr>
          <a:xfrm>
            <a:off x="157831" y="4594852"/>
            <a:ext cx="1834500" cy="518400"/>
          </a:xfrm>
          <a:prstGeom prst="rect">
            <a:avLst/>
          </a:prstGeom>
          <a:noFill/>
          <a:ln>
            <a:noFill/>
          </a:ln>
        </p:spPr>
      </p:pic>
      <p:sp>
        <p:nvSpPr>
          <p:cNvPr id="140" name="Google Shape;140;p17"/>
          <p:cNvSpPr txBox="1"/>
          <p:nvPr/>
        </p:nvSpPr>
        <p:spPr>
          <a:xfrm>
            <a:off x="2744162" y="4703906"/>
            <a:ext cx="6192900" cy="3003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lt1"/>
              </a:buClr>
              <a:buFont typeface="Arial"/>
              <a:buNone/>
            </a:pPr>
            <a:r>
              <a:rPr lang="en" sz="1500" b="0" i="0" u="none" strike="noStrike" cap="none">
                <a:solidFill>
                  <a:schemeClr val="lt1"/>
                </a:solidFill>
                <a:latin typeface="Arial"/>
                <a:ea typeface="Arial"/>
                <a:cs typeface="Arial"/>
                <a:sym typeface="Arial"/>
              </a:rPr>
              <a:t>Educational excellence today for a changing tomorrow</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
  <p:cSld name="OBJECT_1">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2171700" y="573280"/>
            <a:ext cx="6457800" cy="969600"/>
          </a:xfrm>
          <a:prstGeom prst="rect">
            <a:avLst/>
          </a:prstGeom>
          <a:noFill/>
          <a:ln>
            <a:noFill/>
          </a:ln>
        </p:spPr>
        <p:txBody>
          <a:bodyPr spcFirstLastPara="1" wrap="square" lIns="68575" tIns="34275" rIns="68575" bIns="34275" anchor="ctr" anchorCtr="0">
            <a:noAutofit/>
          </a:bodyPr>
          <a:lstStyle>
            <a:lvl1pPr lvl="0" algn="r" rtl="0">
              <a:lnSpc>
                <a:spcPct val="90000"/>
              </a:lnSpc>
              <a:spcBef>
                <a:spcPts val="0"/>
              </a:spcBef>
              <a:spcAft>
                <a:spcPts val="0"/>
              </a:spcAft>
              <a:buClr>
                <a:schemeClr val="dk1"/>
              </a:buClr>
              <a:buSzPts val="1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43" name="Google Shape;143;p18"/>
          <p:cNvSpPr txBox="1">
            <a:spLocks noGrp="1"/>
          </p:cNvSpPr>
          <p:nvPr>
            <p:ph type="body" idx="1"/>
          </p:nvPr>
        </p:nvSpPr>
        <p:spPr>
          <a:xfrm>
            <a:off x="514350" y="1645920"/>
            <a:ext cx="8115300" cy="30180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4" name="Google Shape;144;p18"/>
          <p:cNvSpPr txBox="1">
            <a:spLocks noGrp="1"/>
          </p:cNvSpPr>
          <p:nvPr>
            <p:ph type="dt" idx="10"/>
          </p:nvPr>
        </p:nvSpPr>
        <p:spPr>
          <a:xfrm>
            <a:off x="6446520" y="4767263"/>
            <a:ext cx="21831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45" name="Google Shape;145;p18"/>
          <p:cNvSpPr txBox="1">
            <a:spLocks noGrp="1"/>
          </p:cNvSpPr>
          <p:nvPr>
            <p:ph type="ftr" idx="11"/>
          </p:nvPr>
        </p:nvSpPr>
        <p:spPr>
          <a:xfrm>
            <a:off x="514350" y="4766884"/>
            <a:ext cx="5829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46" name="Google Shape;146;p18"/>
          <p:cNvSpPr txBox="1">
            <a:spLocks noGrp="1"/>
          </p:cNvSpPr>
          <p:nvPr>
            <p:ph type="sldNum" idx="12"/>
          </p:nvPr>
        </p:nvSpPr>
        <p:spPr>
          <a:xfrm>
            <a:off x="6572250" y="285750"/>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1 1">
  <p:cSld name="OBJECT_2">
    <p:spTree>
      <p:nvGrpSpPr>
        <p:cNvPr id="1" name="Shape 147"/>
        <p:cNvGrpSpPr/>
        <p:nvPr/>
      </p:nvGrpSpPr>
      <p:grpSpPr>
        <a:xfrm>
          <a:off x="0" y="0"/>
          <a:ext cx="0" cy="0"/>
          <a:chOff x="0" y="0"/>
          <a:chExt cx="0" cy="0"/>
        </a:xfrm>
      </p:grpSpPr>
      <p:sp>
        <p:nvSpPr>
          <p:cNvPr id="148" name="Google Shape;148;p19"/>
          <p:cNvSpPr txBox="1">
            <a:spLocks noGrp="1"/>
          </p:cNvSpPr>
          <p:nvPr>
            <p:ph type="title"/>
          </p:nvPr>
        </p:nvSpPr>
        <p:spPr>
          <a:xfrm>
            <a:off x="1719471" y="177772"/>
            <a:ext cx="6795900" cy="598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000"/>
              <a:buFont typeface="Libre Franklin"/>
              <a:buNone/>
              <a:defRPr sz="4000" b="0">
                <a:solidFill>
                  <a:schemeClr val="lt1"/>
                </a:solidFill>
                <a:latin typeface="Libre Franklin"/>
                <a:ea typeface="Libre Franklin"/>
                <a:cs typeface="Libre Franklin"/>
                <a:sym typeface="Libre Franklin"/>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49" name="Google Shape;149;p19"/>
          <p:cNvSpPr txBox="1">
            <a:spLocks noGrp="1"/>
          </p:cNvSpPr>
          <p:nvPr>
            <p:ph type="body" idx="1"/>
          </p:nvPr>
        </p:nvSpPr>
        <p:spPr>
          <a:xfrm>
            <a:off x="628650" y="1369219"/>
            <a:ext cx="7886700" cy="3263400"/>
          </a:xfrm>
          <a:prstGeom prst="rect">
            <a:avLst/>
          </a:prstGeom>
          <a:solidFill>
            <a:schemeClr val="lt1"/>
          </a:solidFill>
          <a:ln>
            <a:noFill/>
          </a:ln>
        </p:spPr>
        <p:txBody>
          <a:bodyPr spcFirstLastPara="1" wrap="square" lIns="91425" tIns="45700" rIns="91425" bIns="45700" anchor="t" anchorCtr="0">
            <a:normAutofit/>
          </a:bodyPr>
          <a:lstStyle>
            <a:lvl1pPr marL="457200" lvl="0" indent="-328612" algn="l" rtl="0">
              <a:lnSpc>
                <a:spcPct val="90000"/>
              </a:lnSpc>
              <a:spcBef>
                <a:spcPts val="563"/>
              </a:spcBef>
              <a:spcAft>
                <a:spcPts val="0"/>
              </a:spcAft>
              <a:buClr>
                <a:schemeClr val="dk1"/>
              </a:buClr>
              <a:buSzPts val="1575"/>
              <a:buChar char="➝"/>
              <a:defRPr>
                <a:solidFill>
                  <a:schemeClr val="dk1"/>
                </a:solidFill>
                <a:latin typeface="Libre Franklin"/>
                <a:ea typeface="Libre Franklin"/>
                <a:cs typeface="Libre Franklin"/>
                <a:sym typeface="Libre Franklin"/>
              </a:defRPr>
            </a:lvl1pPr>
            <a:lvl2pPr marL="914400" lvl="1" indent="-314325" algn="l" rtl="0">
              <a:lnSpc>
                <a:spcPct val="90000"/>
              </a:lnSpc>
              <a:spcBef>
                <a:spcPts val="281"/>
              </a:spcBef>
              <a:spcAft>
                <a:spcPts val="0"/>
              </a:spcAft>
              <a:buClr>
                <a:schemeClr val="dk1"/>
              </a:buClr>
              <a:buSzPts val="1350"/>
              <a:buChar char="⇾"/>
              <a:defRPr>
                <a:solidFill>
                  <a:schemeClr val="dk1"/>
                </a:solidFill>
                <a:latin typeface="Libre Franklin"/>
                <a:ea typeface="Libre Franklin"/>
                <a:cs typeface="Libre Franklin"/>
                <a:sym typeface="Libre Franklin"/>
              </a:defRPr>
            </a:lvl2pPr>
            <a:lvl3pPr marL="1371600" lvl="2" indent="-300037" algn="l" rtl="0">
              <a:lnSpc>
                <a:spcPct val="90000"/>
              </a:lnSpc>
              <a:spcBef>
                <a:spcPts val="281"/>
              </a:spcBef>
              <a:spcAft>
                <a:spcPts val="0"/>
              </a:spcAft>
              <a:buClr>
                <a:schemeClr val="dk1"/>
              </a:buClr>
              <a:buSzPts val="1125"/>
              <a:buChar char="￫"/>
              <a:defRPr>
                <a:solidFill>
                  <a:schemeClr val="dk1"/>
                </a:solidFill>
                <a:latin typeface="Libre Franklin"/>
                <a:ea typeface="Libre Franklin"/>
                <a:cs typeface="Libre Franklin"/>
                <a:sym typeface="Libre Franklin"/>
              </a:defRPr>
            </a:lvl3pPr>
            <a:lvl4pPr marL="1828800" lvl="3" indent="-292925" algn="l" rtl="0">
              <a:lnSpc>
                <a:spcPct val="90000"/>
              </a:lnSpc>
              <a:spcBef>
                <a:spcPts val="281"/>
              </a:spcBef>
              <a:spcAft>
                <a:spcPts val="0"/>
              </a:spcAft>
              <a:buClr>
                <a:schemeClr val="dk1"/>
              </a:buClr>
              <a:buSzPts val="1013"/>
              <a:buChar char="￫"/>
              <a:defRPr>
                <a:solidFill>
                  <a:schemeClr val="dk1"/>
                </a:solidFill>
                <a:latin typeface="Libre Franklin"/>
                <a:ea typeface="Libre Franklin"/>
                <a:cs typeface="Libre Franklin"/>
                <a:sym typeface="Libre Franklin"/>
              </a:defRPr>
            </a:lvl4pPr>
            <a:lvl5pPr marL="2286000" lvl="4" indent="-292925" algn="l" rtl="0">
              <a:lnSpc>
                <a:spcPct val="90000"/>
              </a:lnSpc>
              <a:spcBef>
                <a:spcPts val="281"/>
              </a:spcBef>
              <a:spcAft>
                <a:spcPts val="0"/>
              </a:spcAft>
              <a:buClr>
                <a:schemeClr val="dk1"/>
              </a:buClr>
              <a:buSzPts val="1013"/>
              <a:buChar char="￫"/>
              <a:defRPr>
                <a:solidFill>
                  <a:schemeClr val="dk1"/>
                </a:solidFill>
                <a:latin typeface="Libre Franklin"/>
                <a:ea typeface="Libre Franklin"/>
                <a:cs typeface="Libre Franklin"/>
                <a:sym typeface="Libre Franklin"/>
              </a:defRPr>
            </a:lvl5pPr>
            <a:lvl6pPr marL="2743200" lvl="5" indent="-342900" algn="l" rtl="0">
              <a:lnSpc>
                <a:spcPct val="90000"/>
              </a:lnSpc>
              <a:spcBef>
                <a:spcPts val="281"/>
              </a:spcBef>
              <a:spcAft>
                <a:spcPts val="0"/>
              </a:spcAft>
              <a:buClr>
                <a:schemeClr val="dk1"/>
              </a:buClr>
              <a:buSzPts val="1800"/>
              <a:buChar char="￫"/>
              <a:defRPr/>
            </a:lvl6pPr>
            <a:lvl7pPr marL="3200400" lvl="6" indent="-342900" algn="l" rtl="0">
              <a:lnSpc>
                <a:spcPct val="90000"/>
              </a:lnSpc>
              <a:spcBef>
                <a:spcPts val="281"/>
              </a:spcBef>
              <a:spcAft>
                <a:spcPts val="0"/>
              </a:spcAft>
              <a:buClr>
                <a:schemeClr val="dk1"/>
              </a:buClr>
              <a:buSzPts val="1800"/>
              <a:buChar char="￫"/>
              <a:defRPr/>
            </a:lvl7pPr>
            <a:lvl8pPr marL="3657600" lvl="7" indent="-342900" algn="l" rtl="0">
              <a:lnSpc>
                <a:spcPct val="90000"/>
              </a:lnSpc>
              <a:spcBef>
                <a:spcPts val="281"/>
              </a:spcBef>
              <a:spcAft>
                <a:spcPts val="0"/>
              </a:spcAft>
              <a:buClr>
                <a:schemeClr val="dk1"/>
              </a:buClr>
              <a:buSzPts val="1800"/>
              <a:buChar char="￫"/>
              <a:defRPr/>
            </a:lvl8pPr>
            <a:lvl9pPr marL="4114800" lvl="8" indent="-342900" algn="l" rtl="0">
              <a:lnSpc>
                <a:spcPct val="90000"/>
              </a:lnSpc>
              <a:spcBef>
                <a:spcPts val="281"/>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150"/>
        <p:cNvGrpSpPr/>
        <p:nvPr/>
      </p:nvGrpSpPr>
      <p:grpSpPr>
        <a:xfrm>
          <a:off x="0" y="0"/>
          <a:ext cx="0" cy="0"/>
          <a:chOff x="0" y="0"/>
          <a:chExt cx="0" cy="0"/>
        </a:xfrm>
      </p:grpSpPr>
      <p:sp>
        <p:nvSpPr>
          <p:cNvPr id="151" name="Google Shape;151;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3" name="Google Shape;15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7"/>
        <p:cNvGrpSpPr/>
        <p:nvPr/>
      </p:nvGrpSpPr>
      <p:grpSpPr>
        <a:xfrm>
          <a:off x="0" y="0"/>
          <a:ext cx="0" cy="0"/>
          <a:chOff x="0" y="0"/>
          <a:chExt cx="0" cy="0"/>
        </a:xfrm>
      </p:grpSpPr>
      <p:sp>
        <p:nvSpPr>
          <p:cNvPr id="18" name="Google Shape;18;p3"/>
          <p:cNvSpPr/>
          <p:nvPr/>
        </p:nvSpPr>
        <p:spPr>
          <a:xfrm>
            <a:off x="2469212"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rot="10800000">
            <a:off x="2291597"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2207413"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rot="10800000">
            <a:off x="1962000"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0800000">
            <a:off x="2908100" y="-125"/>
            <a:ext cx="62430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ctrTitle"/>
          </p:nvPr>
        </p:nvSpPr>
        <p:spPr>
          <a:xfrm>
            <a:off x="3451475" y="2045250"/>
            <a:ext cx="5154300" cy="6909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3600"/>
              <a:buNone/>
              <a:defRPr sz="3600" b="0">
                <a:solidFill>
                  <a:schemeClr val="lt1"/>
                </a:solidFill>
              </a:defRPr>
            </a:lvl2pPr>
            <a:lvl3pPr lvl="2" rtl="0">
              <a:spcBef>
                <a:spcPts val="0"/>
              </a:spcBef>
              <a:spcAft>
                <a:spcPts val="0"/>
              </a:spcAft>
              <a:buClr>
                <a:schemeClr val="lt1"/>
              </a:buClr>
              <a:buSzPts val="3600"/>
              <a:buNone/>
              <a:defRPr sz="3600" b="0">
                <a:solidFill>
                  <a:schemeClr val="lt1"/>
                </a:solidFill>
              </a:defRPr>
            </a:lvl3pPr>
            <a:lvl4pPr lvl="3" rtl="0">
              <a:spcBef>
                <a:spcPts val="0"/>
              </a:spcBef>
              <a:spcAft>
                <a:spcPts val="0"/>
              </a:spcAft>
              <a:buClr>
                <a:schemeClr val="lt1"/>
              </a:buClr>
              <a:buSzPts val="3600"/>
              <a:buNone/>
              <a:defRPr sz="3600" b="0">
                <a:solidFill>
                  <a:schemeClr val="lt1"/>
                </a:solidFill>
              </a:defRPr>
            </a:lvl4pPr>
            <a:lvl5pPr lvl="4" rtl="0">
              <a:spcBef>
                <a:spcPts val="0"/>
              </a:spcBef>
              <a:spcAft>
                <a:spcPts val="0"/>
              </a:spcAft>
              <a:buClr>
                <a:schemeClr val="lt1"/>
              </a:buClr>
              <a:buSzPts val="3600"/>
              <a:buNone/>
              <a:defRPr sz="3600" b="0">
                <a:solidFill>
                  <a:schemeClr val="lt1"/>
                </a:solidFill>
              </a:defRPr>
            </a:lvl5pPr>
            <a:lvl6pPr lvl="5" rtl="0">
              <a:spcBef>
                <a:spcPts val="0"/>
              </a:spcBef>
              <a:spcAft>
                <a:spcPts val="0"/>
              </a:spcAft>
              <a:buClr>
                <a:schemeClr val="lt1"/>
              </a:buClr>
              <a:buSzPts val="3600"/>
              <a:buNone/>
              <a:defRPr sz="3600" b="0">
                <a:solidFill>
                  <a:schemeClr val="lt1"/>
                </a:solidFill>
              </a:defRPr>
            </a:lvl6pPr>
            <a:lvl7pPr lvl="6" rtl="0">
              <a:spcBef>
                <a:spcPts val="0"/>
              </a:spcBef>
              <a:spcAft>
                <a:spcPts val="0"/>
              </a:spcAft>
              <a:buClr>
                <a:schemeClr val="lt1"/>
              </a:buClr>
              <a:buSzPts val="3600"/>
              <a:buNone/>
              <a:defRPr sz="3600" b="0">
                <a:solidFill>
                  <a:schemeClr val="lt1"/>
                </a:solidFill>
              </a:defRPr>
            </a:lvl7pPr>
            <a:lvl8pPr lvl="7" rtl="0">
              <a:spcBef>
                <a:spcPts val="0"/>
              </a:spcBef>
              <a:spcAft>
                <a:spcPts val="0"/>
              </a:spcAft>
              <a:buClr>
                <a:schemeClr val="lt1"/>
              </a:buClr>
              <a:buSzPts val="3600"/>
              <a:buNone/>
              <a:defRPr sz="3600" b="0">
                <a:solidFill>
                  <a:schemeClr val="lt1"/>
                </a:solidFill>
              </a:defRPr>
            </a:lvl8pPr>
            <a:lvl9pPr lvl="8" rtl="0">
              <a:spcBef>
                <a:spcPts val="0"/>
              </a:spcBef>
              <a:spcAft>
                <a:spcPts val="0"/>
              </a:spcAft>
              <a:buClr>
                <a:schemeClr val="lt1"/>
              </a:buClr>
              <a:buSzPts val="3600"/>
              <a:buNone/>
              <a:defRPr sz="3600" b="0">
                <a:solidFill>
                  <a:schemeClr val="lt1"/>
                </a:solidFill>
              </a:defRPr>
            </a:lvl9pPr>
          </a:lstStyle>
          <a:p>
            <a:endParaRPr/>
          </a:p>
        </p:txBody>
      </p:sp>
      <p:sp>
        <p:nvSpPr>
          <p:cNvPr id="24" name="Google Shape;24;p3"/>
          <p:cNvSpPr txBox="1">
            <a:spLocks noGrp="1"/>
          </p:cNvSpPr>
          <p:nvPr>
            <p:ph type="subTitle" idx="1"/>
          </p:nvPr>
        </p:nvSpPr>
        <p:spPr>
          <a:xfrm>
            <a:off x="3451475" y="2680575"/>
            <a:ext cx="5154300" cy="432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solidFill>
                  <a:schemeClr val="accent3"/>
                </a:solidFill>
              </a:defRPr>
            </a:lvl1pPr>
            <a:lvl2pPr lvl="1" rtl="0">
              <a:spcBef>
                <a:spcPts val="0"/>
              </a:spcBef>
              <a:spcAft>
                <a:spcPts val="0"/>
              </a:spcAft>
              <a:buSzPts val="1400"/>
              <a:buNone/>
              <a:defRPr sz="1400">
                <a:solidFill>
                  <a:schemeClr val="accent3"/>
                </a:solidFill>
              </a:defRPr>
            </a:lvl2pPr>
            <a:lvl3pPr lvl="2" rtl="0">
              <a:spcBef>
                <a:spcPts val="0"/>
              </a:spcBef>
              <a:spcAft>
                <a:spcPts val="0"/>
              </a:spcAft>
              <a:buSzPts val="1400"/>
              <a:buNone/>
              <a:defRPr sz="1400">
                <a:solidFill>
                  <a:schemeClr val="accent3"/>
                </a:solidFill>
              </a:defRPr>
            </a:lvl3pPr>
            <a:lvl4pPr lvl="3" rtl="0">
              <a:spcBef>
                <a:spcPts val="0"/>
              </a:spcBef>
              <a:spcAft>
                <a:spcPts val="0"/>
              </a:spcAft>
              <a:buClr>
                <a:schemeClr val="accent3"/>
              </a:buClr>
              <a:buSzPts val="1400"/>
              <a:buNone/>
              <a:defRPr sz="1400">
                <a:solidFill>
                  <a:schemeClr val="accent3"/>
                </a:solidFill>
              </a:defRPr>
            </a:lvl4pPr>
            <a:lvl5pPr lvl="4" rtl="0">
              <a:spcBef>
                <a:spcPts val="0"/>
              </a:spcBef>
              <a:spcAft>
                <a:spcPts val="0"/>
              </a:spcAft>
              <a:buClr>
                <a:schemeClr val="accent3"/>
              </a:buClr>
              <a:buSzPts val="1400"/>
              <a:buNone/>
              <a:defRPr sz="1400">
                <a:solidFill>
                  <a:schemeClr val="accent3"/>
                </a:solidFill>
              </a:defRPr>
            </a:lvl5pPr>
            <a:lvl6pPr lvl="5" rtl="0">
              <a:spcBef>
                <a:spcPts val="0"/>
              </a:spcBef>
              <a:spcAft>
                <a:spcPts val="0"/>
              </a:spcAft>
              <a:buClr>
                <a:schemeClr val="accent3"/>
              </a:buClr>
              <a:buSzPts val="1400"/>
              <a:buNone/>
              <a:defRPr sz="1400">
                <a:solidFill>
                  <a:schemeClr val="accent3"/>
                </a:solidFill>
              </a:defRPr>
            </a:lvl6pPr>
            <a:lvl7pPr lvl="6" rtl="0">
              <a:spcBef>
                <a:spcPts val="0"/>
              </a:spcBef>
              <a:spcAft>
                <a:spcPts val="0"/>
              </a:spcAft>
              <a:buClr>
                <a:schemeClr val="accent3"/>
              </a:buClr>
              <a:buSzPts val="1400"/>
              <a:buNone/>
              <a:defRPr sz="1400">
                <a:solidFill>
                  <a:schemeClr val="accent3"/>
                </a:solidFill>
              </a:defRPr>
            </a:lvl7pPr>
            <a:lvl8pPr lvl="7" rtl="0">
              <a:spcBef>
                <a:spcPts val="0"/>
              </a:spcBef>
              <a:spcAft>
                <a:spcPts val="0"/>
              </a:spcAft>
              <a:buClr>
                <a:schemeClr val="accent3"/>
              </a:buClr>
              <a:buSzPts val="1400"/>
              <a:buNone/>
              <a:defRPr sz="1400">
                <a:solidFill>
                  <a:schemeClr val="accent3"/>
                </a:solidFill>
              </a:defRPr>
            </a:lvl8pPr>
            <a:lvl9pPr lvl="8" rtl="0">
              <a:spcBef>
                <a:spcPts val="0"/>
              </a:spcBef>
              <a:spcAft>
                <a:spcPts val="0"/>
              </a:spcAft>
              <a:buClr>
                <a:schemeClr val="accent3"/>
              </a:buClr>
              <a:buSzPts val="1400"/>
              <a:buNone/>
              <a:defRPr sz="1400">
                <a:solidFill>
                  <a:schemeClr val="accent3"/>
                </a:solidFill>
              </a:defRPr>
            </a:lvl9pPr>
          </a:lstStyle>
          <a:p>
            <a:endParaRPr/>
          </a:p>
        </p:txBody>
      </p:sp>
      <p:sp>
        <p:nvSpPr>
          <p:cNvPr id="25" name="Google Shape;25;p3"/>
          <p:cNvSpPr txBox="1">
            <a:spLocks noGrp="1"/>
          </p:cNvSpPr>
          <p:nvPr>
            <p:ph type="sldNum" idx="12"/>
          </p:nvPr>
        </p:nvSpPr>
        <p:spPr>
          <a:xfrm>
            <a:off x="8529584" y="4749851"/>
            <a:ext cx="548700" cy="393600"/>
          </a:xfrm>
          <a:prstGeom prst="rect">
            <a:avLst/>
          </a:prstGeom>
        </p:spPr>
        <p:txBody>
          <a:bodyPr spcFirstLastPara="1" wrap="square" lIns="91425" tIns="91425" rIns="91425" bIns="91425" anchor="ctr" anchorCtr="0">
            <a:noAutofit/>
          </a:bodyPr>
          <a:lstStyle>
            <a:lvl1pPr lvl="0" rtl="0">
              <a:buNone/>
              <a:defRPr>
                <a:latin typeface="Droid Serif"/>
                <a:ea typeface="Droid Serif"/>
                <a:cs typeface="Droid Serif"/>
                <a:sym typeface="Droid Serif"/>
              </a:defRPr>
            </a:lvl1pPr>
            <a:lvl2pPr lvl="1" rtl="0">
              <a:buNone/>
              <a:defRPr>
                <a:latin typeface="Droid Serif"/>
                <a:ea typeface="Droid Serif"/>
                <a:cs typeface="Droid Serif"/>
                <a:sym typeface="Droid Serif"/>
              </a:defRPr>
            </a:lvl2pPr>
            <a:lvl3pPr lvl="2" rtl="0">
              <a:buNone/>
              <a:defRPr>
                <a:latin typeface="Droid Serif"/>
                <a:ea typeface="Droid Serif"/>
                <a:cs typeface="Droid Serif"/>
                <a:sym typeface="Droid Serif"/>
              </a:defRPr>
            </a:lvl3pPr>
            <a:lvl4pPr lvl="3" rtl="0">
              <a:buNone/>
              <a:defRPr>
                <a:latin typeface="Droid Serif"/>
                <a:ea typeface="Droid Serif"/>
                <a:cs typeface="Droid Serif"/>
                <a:sym typeface="Droid Serif"/>
              </a:defRPr>
            </a:lvl4pPr>
            <a:lvl5pPr lvl="4" rtl="0">
              <a:buNone/>
              <a:defRPr>
                <a:latin typeface="Droid Serif"/>
                <a:ea typeface="Droid Serif"/>
                <a:cs typeface="Droid Serif"/>
                <a:sym typeface="Droid Serif"/>
              </a:defRPr>
            </a:lvl5pPr>
            <a:lvl6pPr lvl="5" rtl="0">
              <a:buNone/>
              <a:defRPr>
                <a:latin typeface="Droid Serif"/>
                <a:ea typeface="Droid Serif"/>
                <a:cs typeface="Droid Serif"/>
                <a:sym typeface="Droid Serif"/>
              </a:defRPr>
            </a:lvl6pPr>
            <a:lvl7pPr lvl="6" rtl="0">
              <a:buNone/>
              <a:defRPr>
                <a:latin typeface="Droid Serif"/>
                <a:ea typeface="Droid Serif"/>
                <a:cs typeface="Droid Serif"/>
                <a:sym typeface="Droid Serif"/>
              </a:defRPr>
            </a:lvl7pPr>
            <a:lvl8pPr lvl="7" rtl="0">
              <a:buNone/>
              <a:defRPr>
                <a:latin typeface="Droid Serif"/>
                <a:ea typeface="Droid Serif"/>
                <a:cs typeface="Droid Serif"/>
                <a:sym typeface="Droid Serif"/>
              </a:defRPr>
            </a:lvl8pPr>
            <a:lvl9pPr lvl="8" rtl="0">
              <a:buNone/>
              <a:defRPr>
                <a:latin typeface="Droid Serif"/>
                <a:ea typeface="Droid Serif"/>
                <a:cs typeface="Droid Serif"/>
                <a:sym typeface="Droid Serif"/>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0"/>
        <p:cNvGrpSpPr/>
        <p:nvPr/>
      </p:nvGrpSpPr>
      <p:grpSpPr>
        <a:xfrm>
          <a:off x="0" y="0"/>
          <a:ext cx="0" cy="0"/>
          <a:chOff x="0" y="0"/>
          <a:chExt cx="0" cy="0"/>
        </a:xfrm>
      </p:grpSpPr>
      <p:sp>
        <p:nvSpPr>
          <p:cNvPr id="161" name="Google Shape;161;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2" name="Google Shape;162;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3" name="Google Shape;163;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4"/>
        <p:cNvGrpSpPr/>
        <p:nvPr/>
      </p:nvGrpSpPr>
      <p:grpSpPr>
        <a:xfrm>
          <a:off x="0" y="0"/>
          <a:ext cx="0" cy="0"/>
          <a:chOff x="0" y="0"/>
          <a:chExt cx="0" cy="0"/>
        </a:xfrm>
      </p:grpSpPr>
      <p:sp>
        <p:nvSpPr>
          <p:cNvPr id="165" name="Google Shape;165;p23"/>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6" name="Google Shape;166;p23"/>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67" name="Google Shape;167;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8" name="Google Shape;168;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9" name="Google Shape;169;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2" name="Google Shape;172;p2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73" name="Google Shape;173;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4" name="Google Shape;174;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5" name="Google Shape;175;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8" name="Google Shape;178;p25"/>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79" name="Google Shape;179;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0" name="Google Shape;180;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1" name="Google Shape;181;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2"/>
        <p:cNvGrpSpPr/>
        <p:nvPr/>
      </p:nvGrpSpPr>
      <p:grpSpPr>
        <a:xfrm>
          <a:off x="0" y="0"/>
          <a:ext cx="0" cy="0"/>
          <a:chOff x="0" y="0"/>
          <a:chExt cx="0" cy="0"/>
        </a:xfrm>
      </p:grpSpPr>
      <p:sp>
        <p:nvSpPr>
          <p:cNvPr id="183" name="Google Shape;183;p2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4" name="Google Shape;184;p26"/>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5" name="Google Shape;185;p26"/>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6" name="Google Shape;186;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7" name="Google Shape;187;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8" name="Google Shape;188;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9"/>
        <p:cNvGrpSpPr/>
        <p:nvPr/>
      </p:nvGrpSpPr>
      <p:grpSpPr>
        <a:xfrm>
          <a:off x="0" y="0"/>
          <a:ext cx="0" cy="0"/>
          <a:chOff x="0" y="0"/>
          <a:chExt cx="0" cy="0"/>
        </a:xfrm>
      </p:grpSpPr>
      <p:sp>
        <p:nvSpPr>
          <p:cNvPr id="190" name="Google Shape;190;p27"/>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1" name="Google Shape;191;p27"/>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2" name="Google Shape;192;p27"/>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3" name="Google Shape;193;p27"/>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94" name="Google Shape;194;p27"/>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5" name="Google Shape;195;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6" name="Google Shape;196;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 name="Google Shape;197;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0" name="Google Shape;200;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1" name="Google Shape;201;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2" name="Google Shape;202;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5" name="Google Shape;205;p2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06" name="Google Shape;206;p2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07" name="Google Shape;207;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8" name="Google Shape;208;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9" name="Google Shape;209;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0"/>
        <p:cNvGrpSpPr/>
        <p:nvPr/>
      </p:nvGrpSpPr>
      <p:grpSpPr>
        <a:xfrm>
          <a:off x="0" y="0"/>
          <a:ext cx="0" cy="0"/>
          <a:chOff x="0" y="0"/>
          <a:chExt cx="0" cy="0"/>
        </a:xfrm>
      </p:grpSpPr>
      <p:sp>
        <p:nvSpPr>
          <p:cNvPr id="211" name="Google Shape;211;p3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2" name="Google Shape;212;p30"/>
          <p:cNvSpPr>
            <a:spLocks noGrp="1"/>
          </p:cNvSpPr>
          <p:nvPr>
            <p:ph type="pic" idx="2"/>
          </p:nvPr>
        </p:nvSpPr>
        <p:spPr>
          <a:xfrm>
            <a:off x="3887391" y="740569"/>
            <a:ext cx="4629150" cy="3655219"/>
          </a:xfrm>
          <a:prstGeom prst="rect">
            <a:avLst/>
          </a:prstGeom>
          <a:noFill/>
          <a:ln>
            <a:noFill/>
          </a:ln>
        </p:spPr>
      </p:sp>
      <p:sp>
        <p:nvSpPr>
          <p:cNvPr id="213" name="Google Shape;213;p3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14" name="Google Shape;214;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5" name="Google Shape;215;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6" name="Google Shape;216;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7"/>
        <p:cNvGrpSpPr/>
        <p:nvPr/>
      </p:nvGrpSpPr>
      <p:grpSpPr>
        <a:xfrm>
          <a:off x="0" y="0"/>
          <a:ext cx="0" cy="0"/>
          <a:chOff x="0" y="0"/>
          <a:chExt cx="0" cy="0"/>
        </a:xfrm>
      </p:grpSpPr>
      <p:sp>
        <p:nvSpPr>
          <p:cNvPr id="218" name="Google Shape;218;p3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9" name="Google Shape;219;p31"/>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0" name="Google Shape;220;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1" name="Google Shape;221;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2" name="Google Shape;222;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6"/>
        <p:cNvGrpSpPr/>
        <p:nvPr/>
      </p:nvGrpSpPr>
      <p:grpSpPr>
        <a:xfrm>
          <a:off x="0" y="0"/>
          <a:ext cx="0" cy="0"/>
          <a:chOff x="0" y="0"/>
          <a:chExt cx="0" cy="0"/>
        </a:xfrm>
      </p:grpSpPr>
      <p:sp>
        <p:nvSpPr>
          <p:cNvPr id="27" name="Google Shape;27;p4"/>
          <p:cNvSpPr/>
          <p:nvPr/>
        </p:nvSpPr>
        <p:spPr>
          <a:xfrm rot="-5400000">
            <a:off x="200" y="877900"/>
            <a:ext cx="658200" cy="6591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10800000">
            <a:off x="7182000" y="-125"/>
            <a:ext cx="19620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txBox="1">
            <a:spLocks noGrp="1"/>
          </p:cNvSpPr>
          <p:nvPr>
            <p:ph type="body" idx="1"/>
          </p:nvPr>
        </p:nvSpPr>
        <p:spPr>
          <a:xfrm>
            <a:off x="796550" y="395650"/>
            <a:ext cx="4486200" cy="29169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Font typeface="Droid Serif"/>
              <a:buChar char="➝"/>
              <a:defRPr sz="2400" i="1">
                <a:latin typeface="Droid Serif"/>
                <a:ea typeface="Droid Serif"/>
                <a:cs typeface="Droid Serif"/>
                <a:sym typeface="Droid Serif"/>
              </a:defRPr>
            </a:lvl1pPr>
            <a:lvl2pPr marL="914400" lvl="1" indent="-342900" rtl="0">
              <a:spcBef>
                <a:spcPts val="0"/>
              </a:spcBef>
              <a:spcAft>
                <a:spcPts val="0"/>
              </a:spcAft>
              <a:buSzPts val="1800"/>
              <a:buChar char="⇾"/>
              <a:defRPr i="1"/>
            </a:lvl2pPr>
            <a:lvl3pPr marL="1371600" lvl="2" indent="-342900" rtl="0">
              <a:spcBef>
                <a:spcPts val="0"/>
              </a:spcBef>
              <a:spcAft>
                <a:spcPts val="0"/>
              </a:spcAft>
              <a:buSzPts val="1800"/>
              <a:buChar char="￫"/>
              <a:defRPr i="1"/>
            </a:lvl3pPr>
            <a:lvl4pPr marL="1828800" lvl="3" indent="-342900" rtl="0">
              <a:spcBef>
                <a:spcPts val="0"/>
              </a:spcBef>
              <a:spcAft>
                <a:spcPts val="0"/>
              </a:spcAft>
              <a:buSzPts val="1800"/>
              <a:buChar char="￫"/>
              <a:defRPr i="1"/>
            </a:lvl4pPr>
            <a:lvl5pPr marL="2286000" lvl="4" indent="-342900" rtl="0">
              <a:spcBef>
                <a:spcPts val="0"/>
              </a:spcBef>
              <a:spcAft>
                <a:spcPts val="0"/>
              </a:spcAft>
              <a:buSzPts val="1800"/>
              <a:buChar char="￫"/>
              <a:defRPr i="1"/>
            </a:lvl5pPr>
            <a:lvl6pPr marL="2743200" lvl="5" indent="-342900" rtl="0">
              <a:spcBef>
                <a:spcPts val="0"/>
              </a:spcBef>
              <a:spcAft>
                <a:spcPts val="0"/>
              </a:spcAft>
              <a:buSzPts val="1800"/>
              <a:buChar char="￫"/>
              <a:defRPr i="1"/>
            </a:lvl6pPr>
            <a:lvl7pPr marL="3200400" lvl="6" indent="-342900" rtl="0">
              <a:spcBef>
                <a:spcPts val="0"/>
              </a:spcBef>
              <a:spcAft>
                <a:spcPts val="0"/>
              </a:spcAft>
              <a:buSzPts val="1800"/>
              <a:buChar char="￫"/>
              <a:defRPr i="1"/>
            </a:lvl7pPr>
            <a:lvl8pPr marL="3657600" lvl="7" indent="-342900" rtl="0">
              <a:spcBef>
                <a:spcPts val="0"/>
              </a:spcBef>
              <a:spcAft>
                <a:spcPts val="0"/>
              </a:spcAft>
              <a:buSzPts val="1800"/>
              <a:buChar char="￫"/>
              <a:defRPr i="1"/>
            </a:lvl8pPr>
            <a:lvl9pPr marL="4114800" lvl="8" indent="-342900">
              <a:spcBef>
                <a:spcPts val="0"/>
              </a:spcBef>
              <a:spcAft>
                <a:spcPts val="0"/>
              </a:spcAft>
              <a:buSzPts val="1800"/>
              <a:buChar char="￫"/>
              <a:defRPr i="1"/>
            </a:lvl9pPr>
          </a:lstStyle>
          <a:p>
            <a:endParaRPr/>
          </a:p>
        </p:txBody>
      </p:sp>
      <p:sp>
        <p:nvSpPr>
          <p:cNvPr id="34" name="Google Shape;34;p4"/>
          <p:cNvSpPr txBox="1"/>
          <p:nvPr/>
        </p:nvSpPr>
        <p:spPr>
          <a:xfrm>
            <a:off x="0" y="785283"/>
            <a:ext cx="6591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FFFFFF"/>
                </a:solidFill>
                <a:latin typeface="Pontano Sans"/>
                <a:ea typeface="Pontano Sans"/>
                <a:cs typeface="Pontano Sans"/>
                <a:sym typeface="Pontano Sans"/>
              </a:rPr>
              <a:t>“</a:t>
            </a:r>
            <a:endParaRPr sz="7200" b="1">
              <a:solidFill>
                <a:srgbClr val="FFFFFF"/>
              </a:solidFill>
              <a:latin typeface="Pontano Sans"/>
              <a:ea typeface="Pontano Sans"/>
              <a:cs typeface="Pontano Sans"/>
              <a:sym typeface="Pontano Sans"/>
            </a:endParaRPr>
          </a:p>
        </p:txBody>
      </p:sp>
      <p:sp>
        <p:nvSpPr>
          <p:cNvPr id="35" name="Google Shape;35;p4"/>
          <p:cNvSpPr txBox="1">
            <a:spLocks noGrp="1"/>
          </p:cNvSpPr>
          <p:nvPr>
            <p:ph type="sldNum" idx="12"/>
          </p:nvPr>
        </p:nvSpPr>
        <p:spPr>
          <a:xfrm>
            <a:off x="5606284" y="4749851"/>
            <a:ext cx="548700" cy="393600"/>
          </a:xfrm>
          <a:prstGeom prst="rect">
            <a:avLst/>
          </a:prstGeom>
        </p:spPr>
        <p:txBody>
          <a:bodyPr spcFirstLastPara="1" wrap="square" lIns="91425" tIns="91425" rIns="91425" bIns="91425" anchor="ctr" anchorCtr="0">
            <a:noAutofit/>
          </a:bodyPr>
          <a:lstStyle>
            <a:lvl1pPr lvl="0">
              <a:buNone/>
              <a:defRPr>
                <a:latin typeface="Droid Serif"/>
                <a:ea typeface="Droid Serif"/>
                <a:cs typeface="Droid Serif"/>
                <a:sym typeface="Droid Serif"/>
              </a:defRPr>
            </a:lvl1pPr>
            <a:lvl2pPr lvl="1">
              <a:buNone/>
              <a:defRPr>
                <a:latin typeface="Droid Serif"/>
                <a:ea typeface="Droid Serif"/>
                <a:cs typeface="Droid Serif"/>
                <a:sym typeface="Droid Serif"/>
              </a:defRPr>
            </a:lvl2pPr>
            <a:lvl3pPr lvl="2">
              <a:buNone/>
              <a:defRPr>
                <a:latin typeface="Droid Serif"/>
                <a:ea typeface="Droid Serif"/>
                <a:cs typeface="Droid Serif"/>
                <a:sym typeface="Droid Serif"/>
              </a:defRPr>
            </a:lvl3pPr>
            <a:lvl4pPr lvl="3">
              <a:buNone/>
              <a:defRPr>
                <a:latin typeface="Droid Serif"/>
                <a:ea typeface="Droid Serif"/>
                <a:cs typeface="Droid Serif"/>
                <a:sym typeface="Droid Serif"/>
              </a:defRPr>
            </a:lvl4pPr>
            <a:lvl5pPr lvl="4">
              <a:buNone/>
              <a:defRPr>
                <a:latin typeface="Droid Serif"/>
                <a:ea typeface="Droid Serif"/>
                <a:cs typeface="Droid Serif"/>
                <a:sym typeface="Droid Serif"/>
              </a:defRPr>
            </a:lvl5pPr>
            <a:lvl6pPr lvl="5">
              <a:buNone/>
              <a:defRPr>
                <a:latin typeface="Droid Serif"/>
                <a:ea typeface="Droid Serif"/>
                <a:cs typeface="Droid Serif"/>
                <a:sym typeface="Droid Serif"/>
              </a:defRPr>
            </a:lvl6pPr>
            <a:lvl7pPr lvl="6">
              <a:buNone/>
              <a:defRPr>
                <a:latin typeface="Droid Serif"/>
                <a:ea typeface="Droid Serif"/>
                <a:cs typeface="Droid Serif"/>
                <a:sym typeface="Droid Serif"/>
              </a:defRPr>
            </a:lvl7pPr>
            <a:lvl8pPr lvl="7">
              <a:buNone/>
              <a:defRPr>
                <a:latin typeface="Droid Serif"/>
                <a:ea typeface="Droid Serif"/>
                <a:cs typeface="Droid Serif"/>
                <a:sym typeface="Droid Serif"/>
              </a:defRPr>
            </a:lvl8pPr>
            <a:lvl9pPr lvl="8">
              <a:buNone/>
              <a:defRPr>
                <a:latin typeface="Droid Serif"/>
                <a:ea typeface="Droid Serif"/>
                <a:cs typeface="Droid Serif"/>
                <a:sym typeface="Droid Serif"/>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5" name="Google Shape;225;p32"/>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6" name="Google Shape;226;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7" name="Google Shape;227;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8" name="Google Shape;228;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5"/>
        <p:cNvGrpSpPr/>
        <p:nvPr/>
      </p:nvGrpSpPr>
      <p:grpSpPr>
        <a:xfrm>
          <a:off x="0" y="0"/>
          <a:ext cx="0" cy="0"/>
          <a:chOff x="0" y="0"/>
          <a:chExt cx="0" cy="0"/>
        </a:xfrm>
      </p:grpSpPr>
      <p:sp>
        <p:nvSpPr>
          <p:cNvPr id="236" name="Google Shape;236;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 name="Google Shape;237;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 name="Google Shape;238;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9"/>
        <p:cNvGrpSpPr/>
        <p:nvPr/>
      </p:nvGrpSpPr>
      <p:grpSpPr>
        <a:xfrm>
          <a:off x="0" y="0"/>
          <a:ext cx="0" cy="0"/>
          <a:chOff x="0" y="0"/>
          <a:chExt cx="0" cy="0"/>
        </a:xfrm>
      </p:grpSpPr>
      <p:sp>
        <p:nvSpPr>
          <p:cNvPr id="240" name="Google Shape;240;p3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1" name="Google Shape;241;p3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2" name="Google Shape;242;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 name="Google Shape;243;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4" name="Google Shape;244;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7" name="Google Shape;247;p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8" name="Google Shape;248;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9" name="Google Shape;249;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0" name="Google Shape;250;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3" name="Google Shape;253;p3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54" name="Google Shape;254;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5" name="Google Shape;255;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6" name="Google Shape;256;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7"/>
        <p:cNvGrpSpPr/>
        <p:nvPr/>
      </p:nvGrpSpPr>
      <p:grpSpPr>
        <a:xfrm>
          <a:off x="0" y="0"/>
          <a:ext cx="0" cy="0"/>
          <a:chOff x="0" y="0"/>
          <a:chExt cx="0" cy="0"/>
        </a:xfrm>
      </p:grpSpPr>
      <p:sp>
        <p:nvSpPr>
          <p:cNvPr id="258" name="Google Shape;258;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9" name="Google Shape;259;p3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0" name="Google Shape;260;p3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1" name="Google Shape;261;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2" name="Google Shape;262;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3" name="Google Shape;263;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4"/>
        <p:cNvGrpSpPr/>
        <p:nvPr/>
      </p:nvGrpSpPr>
      <p:grpSpPr>
        <a:xfrm>
          <a:off x="0" y="0"/>
          <a:ext cx="0" cy="0"/>
          <a:chOff x="0" y="0"/>
          <a:chExt cx="0" cy="0"/>
        </a:xfrm>
      </p:grpSpPr>
      <p:sp>
        <p:nvSpPr>
          <p:cNvPr id="265" name="Google Shape;265;p3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6" name="Google Shape;266;p3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67" name="Google Shape;267;p39"/>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8" name="Google Shape;268;p3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69" name="Google Shape;269;p39"/>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0" name="Google Shape;270;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1" name="Google Shape;271;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2" name="Google Shape;272;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3"/>
        <p:cNvGrpSpPr/>
        <p:nvPr/>
      </p:nvGrpSpPr>
      <p:grpSpPr>
        <a:xfrm>
          <a:off x="0" y="0"/>
          <a:ext cx="0" cy="0"/>
          <a:chOff x="0" y="0"/>
          <a:chExt cx="0" cy="0"/>
        </a:xfrm>
      </p:grpSpPr>
      <p:sp>
        <p:nvSpPr>
          <p:cNvPr id="274" name="Google Shape;274;p4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5" name="Google Shape;275;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6" name="Google Shape;276;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7" name="Google Shape;277;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0" name="Google Shape;280;p4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81" name="Google Shape;281;p4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82" name="Google Shape;282;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3" name="Google Shape;283;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4" name="Google Shape;284;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5"/>
        <p:cNvGrpSpPr/>
        <p:nvPr/>
      </p:nvGrpSpPr>
      <p:grpSpPr>
        <a:xfrm>
          <a:off x="0" y="0"/>
          <a:ext cx="0" cy="0"/>
          <a:chOff x="0" y="0"/>
          <a:chExt cx="0" cy="0"/>
        </a:xfrm>
      </p:grpSpPr>
      <p:sp>
        <p:nvSpPr>
          <p:cNvPr id="286" name="Google Shape;286;p4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7" name="Google Shape;287;p42"/>
          <p:cNvSpPr>
            <a:spLocks noGrp="1"/>
          </p:cNvSpPr>
          <p:nvPr>
            <p:ph type="pic" idx="2"/>
          </p:nvPr>
        </p:nvSpPr>
        <p:spPr>
          <a:xfrm>
            <a:off x="3887391" y="740569"/>
            <a:ext cx="4629300" cy="3655200"/>
          </a:xfrm>
          <a:prstGeom prst="rect">
            <a:avLst/>
          </a:prstGeom>
          <a:noFill/>
          <a:ln>
            <a:noFill/>
          </a:ln>
        </p:spPr>
      </p:sp>
      <p:sp>
        <p:nvSpPr>
          <p:cNvPr id="288" name="Google Shape;288;p4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89" name="Google Shape;289;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0" name="Google Shape;290;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1" name="Google Shape;291;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6"/>
        <p:cNvGrpSpPr/>
        <p:nvPr/>
      </p:nvGrpSpPr>
      <p:grpSpPr>
        <a:xfrm>
          <a:off x="0" y="0"/>
          <a:ext cx="0" cy="0"/>
          <a:chOff x="0" y="0"/>
          <a:chExt cx="0" cy="0"/>
        </a:xfrm>
      </p:grpSpPr>
      <p:sp>
        <p:nvSpPr>
          <p:cNvPr id="37" name="Google Shape;37;p5"/>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rot="10800000">
            <a:off x="7182000" y="-125"/>
            <a:ext cx="19620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4" name="Google Shape;44;p5"/>
          <p:cNvSpPr txBox="1">
            <a:spLocks noGrp="1"/>
          </p:cNvSpPr>
          <p:nvPr>
            <p:ph type="body" idx="1"/>
          </p:nvPr>
        </p:nvSpPr>
        <p:spPr>
          <a:xfrm>
            <a:off x="457200" y="1406944"/>
            <a:ext cx="5301300" cy="31614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5" name="Google Shape;45;p5"/>
          <p:cNvSpPr txBox="1">
            <a:spLocks noGrp="1"/>
          </p:cNvSpPr>
          <p:nvPr>
            <p:ph type="sldNum" idx="12"/>
          </p:nvPr>
        </p:nvSpPr>
        <p:spPr>
          <a:xfrm>
            <a:off x="56062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2"/>
        <p:cNvGrpSpPr/>
        <p:nvPr/>
      </p:nvGrpSpPr>
      <p:grpSpPr>
        <a:xfrm>
          <a:off x="0" y="0"/>
          <a:ext cx="0" cy="0"/>
          <a:chOff x="0" y="0"/>
          <a:chExt cx="0" cy="0"/>
        </a:xfrm>
      </p:grpSpPr>
      <p:sp>
        <p:nvSpPr>
          <p:cNvPr id="293" name="Google Shape;293;p4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4" name="Google Shape;294;p4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95" name="Google Shape;295;p4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6" name="Google Shape;296;p4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7" name="Google Shape;297;p4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8"/>
        <p:cNvGrpSpPr/>
        <p:nvPr/>
      </p:nvGrpSpPr>
      <p:grpSpPr>
        <a:xfrm>
          <a:off x="0" y="0"/>
          <a:ext cx="0" cy="0"/>
          <a:chOff x="0" y="0"/>
          <a:chExt cx="0" cy="0"/>
        </a:xfrm>
      </p:grpSpPr>
      <p:sp>
        <p:nvSpPr>
          <p:cNvPr id="299" name="Google Shape;299;p4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00" name="Google Shape;300;p4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1" name="Google Shape;301;p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2" name="Google Shape;302;p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3" name="Google Shape;303;p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6"/>
        <p:cNvGrpSpPr/>
        <p:nvPr/>
      </p:nvGrpSpPr>
      <p:grpSpPr>
        <a:xfrm>
          <a:off x="0" y="0"/>
          <a:ext cx="0" cy="0"/>
          <a:chOff x="0" y="0"/>
          <a:chExt cx="0" cy="0"/>
        </a:xfrm>
      </p:grpSpPr>
      <p:sp>
        <p:nvSpPr>
          <p:cNvPr id="47" name="Google Shape;47;p6"/>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rot="10800000">
            <a:off x="7182000" y="-125"/>
            <a:ext cx="19620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4" name="Google Shape;54;p6"/>
          <p:cNvSpPr txBox="1">
            <a:spLocks noGrp="1"/>
          </p:cNvSpPr>
          <p:nvPr>
            <p:ph type="body" idx="1"/>
          </p:nvPr>
        </p:nvSpPr>
        <p:spPr>
          <a:xfrm>
            <a:off x="457200" y="1409500"/>
            <a:ext cx="2573100" cy="33342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55" name="Google Shape;55;p6"/>
          <p:cNvSpPr txBox="1">
            <a:spLocks noGrp="1"/>
          </p:cNvSpPr>
          <p:nvPr>
            <p:ph type="body" idx="2"/>
          </p:nvPr>
        </p:nvSpPr>
        <p:spPr>
          <a:xfrm>
            <a:off x="3185326" y="1409500"/>
            <a:ext cx="2573100" cy="33342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56" name="Google Shape;56;p6"/>
          <p:cNvSpPr txBox="1">
            <a:spLocks noGrp="1"/>
          </p:cNvSpPr>
          <p:nvPr>
            <p:ph type="sldNum" idx="12"/>
          </p:nvPr>
        </p:nvSpPr>
        <p:spPr>
          <a:xfrm>
            <a:off x="56062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7"/>
        <p:cNvGrpSpPr/>
        <p:nvPr/>
      </p:nvGrpSpPr>
      <p:grpSpPr>
        <a:xfrm>
          <a:off x="0" y="0"/>
          <a:ext cx="0" cy="0"/>
          <a:chOff x="0" y="0"/>
          <a:chExt cx="0" cy="0"/>
        </a:xfrm>
      </p:grpSpPr>
      <p:sp>
        <p:nvSpPr>
          <p:cNvPr id="58" name="Google Shape;58;p7"/>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10800000">
            <a:off x="7182000" y="0"/>
            <a:ext cx="19620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5" name="Google Shape;65;p7"/>
          <p:cNvSpPr txBox="1">
            <a:spLocks noGrp="1"/>
          </p:cNvSpPr>
          <p:nvPr>
            <p:ph type="body" idx="1"/>
          </p:nvPr>
        </p:nvSpPr>
        <p:spPr>
          <a:xfrm>
            <a:off x="457200" y="1409500"/>
            <a:ext cx="1708800" cy="3362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6" name="Google Shape;66;p7"/>
          <p:cNvSpPr txBox="1">
            <a:spLocks noGrp="1"/>
          </p:cNvSpPr>
          <p:nvPr>
            <p:ph type="body" idx="2"/>
          </p:nvPr>
        </p:nvSpPr>
        <p:spPr>
          <a:xfrm>
            <a:off x="2253487" y="1409500"/>
            <a:ext cx="1708800" cy="3362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7" name="Google Shape;67;p7"/>
          <p:cNvSpPr txBox="1">
            <a:spLocks noGrp="1"/>
          </p:cNvSpPr>
          <p:nvPr>
            <p:ph type="body" idx="3"/>
          </p:nvPr>
        </p:nvSpPr>
        <p:spPr>
          <a:xfrm>
            <a:off x="4049775" y="1409500"/>
            <a:ext cx="1708800" cy="3362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8" name="Google Shape;68;p7"/>
          <p:cNvSpPr txBox="1">
            <a:spLocks noGrp="1"/>
          </p:cNvSpPr>
          <p:nvPr>
            <p:ph type="sldNum" idx="12"/>
          </p:nvPr>
        </p:nvSpPr>
        <p:spPr>
          <a:xfrm>
            <a:off x="56062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8"/>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8"/>
          <p:cNvSpPr/>
          <p:nvPr/>
        </p:nvSpPr>
        <p:spPr>
          <a:xfrm>
            <a:off x="6738387"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10800000">
            <a:off x="6560772"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6476588"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a:off x="6231175"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800000">
            <a:off x="7182000" y="0"/>
            <a:ext cx="19620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7" name="Google Shape;77;p8"/>
          <p:cNvSpPr txBox="1">
            <a:spLocks noGrp="1"/>
          </p:cNvSpPr>
          <p:nvPr>
            <p:ph type="sldNum" idx="12"/>
          </p:nvPr>
        </p:nvSpPr>
        <p:spPr>
          <a:xfrm>
            <a:off x="56062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compact">
  <p:cSld name="TITLE_ONLY_2">
    <p:spTree>
      <p:nvGrpSpPr>
        <p:cNvPr id="1" name="Shape 78"/>
        <p:cNvGrpSpPr/>
        <p:nvPr/>
      </p:nvGrpSpPr>
      <p:grpSpPr>
        <a:xfrm>
          <a:off x="0" y="0"/>
          <a:ext cx="0" cy="0"/>
          <a:chOff x="0" y="0"/>
          <a:chExt cx="0" cy="0"/>
        </a:xfrm>
      </p:grpSpPr>
      <p:sp>
        <p:nvSpPr>
          <p:cNvPr id="79" name="Google Shape;79;p9"/>
          <p:cNvSpPr/>
          <p:nvPr/>
        </p:nvSpPr>
        <p:spPr>
          <a:xfrm>
            <a:off x="8697912" y="-125"/>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rot="10800000">
            <a:off x="8520297" y="0"/>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p:nvPr/>
        </p:nvSpPr>
        <p:spPr>
          <a:xfrm>
            <a:off x="8436113" y="-125"/>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rot="10800000">
            <a:off x="8190700" y="-125"/>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85" name="Google Shape;85;p9"/>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alf image">
  <p:cSld name="TITLE_ONLY_1">
    <p:spTree>
      <p:nvGrpSpPr>
        <p:cNvPr id="1" name="Shape 86"/>
        <p:cNvGrpSpPr/>
        <p:nvPr/>
      </p:nvGrpSpPr>
      <p:grpSpPr>
        <a:xfrm>
          <a:off x="0" y="0"/>
          <a:ext cx="0" cy="0"/>
          <a:chOff x="0" y="0"/>
          <a:chExt cx="0" cy="0"/>
        </a:xfrm>
      </p:grpSpPr>
      <p:sp>
        <p:nvSpPr>
          <p:cNvPr id="87" name="Google Shape;87;p10"/>
          <p:cNvSpPr/>
          <p:nvPr/>
        </p:nvSpPr>
        <p:spPr>
          <a:xfrm rot="10800000">
            <a:off x="4511857" y="-125"/>
            <a:ext cx="4632300" cy="5143500"/>
          </a:xfrm>
          <a:prstGeom prst="rect">
            <a:avLst/>
          </a:prstGeom>
          <a:gradFill>
            <a:gsLst>
              <a:gs pos="0">
                <a:srgbClr val="364072"/>
              </a:gs>
              <a:gs pos="100000">
                <a:srgbClr val="0E0F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10"/>
          <p:cNvGrpSpPr/>
          <p:nvPr/>
        </p:nvGrpSpPr>
        <p:grpSpPr>
          <a:xfrm rot="10800000" flipH="1">
            <a:off x="4095344" y="-125"/>
            <a:ext cx="953312" cy="5143625"/>
            <a:chOff x="1962000" y="-125"/>
            <a:chExt cx="953312" cy="5143625"/>
          </a:xfrm>
        </p:grpSpPr>
        <p:sp>
          <p:nvSpPr>
            <p:cNvPr id="89" name="Google Shape;89;p10"/>
            <p:cNvSpPr/>
            <p:nvPr/>
          </p:nvSpPr>
          <p:spPr>
            <a:xfrm rot="10800000" flipH="1">
              <a:off x="2469212" y="0"/>
              <a:ext cx="446100" cy="5143500"/>
            </a:xfrm>
            <a:prstGeom prst="rect">
              <a:avLst/>
            </a:prstGeom>
            <a:gradFill>
              <a:gsLst>
                <a:gs pos="0">
                  <a:srgbClr val="3177EE"/>
                </a:gs>
                <a:gs pos="100000">
                  <a:srgbClr val="113D8A"/>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0"/>
            <p:cNvSpPr/>
            <p:nvPr/>
          </p:nvSpPr>
          <p:spPr>
            <a:xfrm flipH="1">
              <a:off x="2291597" y="-125"/>
              <a:ext cx="184200" cy="51435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rot="10800000" flipH="1">
              <a:off x="2207413" y="0"/>
              <a:ext cx="90600" cy="5143500"/>
            </a:xfrm>
            <a:prstGeom prst="rect">
              <a:avLst/>
            </a:prstGeom>
            <a:gradFill>
              <a:gsLst>
                <a:gs pos="0">
                  <a:srgbClr val="C6F18D"/>
                </a:gs>
                <a:gs pos="100000">
                  <a:srgbClr val="8AD82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1962000" y="0"/>
              <a:ext cx="247800" cy="5143500"/>
            </a:xfrm>
            <a:prstGeom prst="rect">
              <a:avLst/>
            </a:prstGeom>
            <a:gradFill>
              <a:gsLst>
                <a:gs pos="0">
                  <a:srgbClr val="1077D2"/>
                </a:gs>
                <a:gs pos="100000">
                  <a:srgbClr val="09315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10"/>
          <p:cNvSpPr/>
          <p:nvPr/>
        </p:nvSpPr>
        <p:spPr>
          <a:xfrm rot="-5400000">
            <a:off x="-100" y="878175"/>
            <a:ext cx="269100" cy="269400"/>
          </a:xfrm>
          <a:prstGeom prst="rect">
            <a:avLst/>
          </a:prstGeom>
          <a:gradFill>
            <a:gsLst>
              <a:gs pos="0">
                <a:srgbClr val="75DDFF"/>
              </a:gs>
              <a:gs pos="100000">
                <a:srgbClr val="09B1E9"/>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txBox="1">
            <a:spLocks noGrp="1"/>
          </p:cNvSpPr>
          <p:nvPr>
            <p:ph type="title"/>
          </p:nvPr>
        </p:nvSpPr>
        <p:spPr>
          <a:xfrm>
            <a:off x="457200" y="751550"/>
            <a:ext cx="3142200" cy="727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95" name="Google Shape;95;p10"/>
          <p:cNvSpPr txBox="1">
            <a:spLocks noGrp="1"/>
          </p:cNvSpPr>
          <p:nvPr>
            <p:ph type="sldNum" idx="12"/>
          </p:nvPr>
        </p:nvSpPr>
        <p:spPr>
          <a:xfrm>
            <a:off x="844305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0"/>
          <p:cNvSpPr txBox="1">
            <a:spLocks noGrp="1"/>
          </p:cNvSpPr>
          <p:nvPr>
            <p:ph type="body" idx="1"/>
          </p:nvPr>
        </p:nvSpPr>
        <p:spPr>
          <a:xfrm>
            <a:off x="457200" y="1725427"/>
            <a:ext cx="3142200" cy="26502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a:lvl1pPr>
            <a:lvl2pPr marL="914400" lvl="1" indent="-342900" rtl="0">
              <a:spcBef>
                <a:spcPts val="0"/>
              </a:spcBef>
              <a:spcAft>
                <a:spcPts val="0"/>
              </a:spcAft>
              <a:buSzPts val="1800"/>
              <a:buChar char="⇾"/>
              <a:defRPr/>
            </a:lvl2pPr>
            <a:lvl3pPr marL="1371600" lvl="2" indent="-342900" rtl="0">
              <a:spcBef>
                <a:spcPts val="0"/>
              </a:spcBef>
              <a:spcAft>
                <a:spcPts val="0"/>
              </a:spcAft>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63300"/>
            <a:ext cx="5301300" cy="727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1pPr>
            <a:lvl2pPr lvl="1">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2pPr>
            <a:lvl3pPr lvl="2">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3pPr>
            <a:lvl4pPr lvl="3">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4pPr>
            <a:lvl5pPr lvl="4">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5pPr>
            <a:lvl6pPr lvl="5">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6pPr>
            <a:lvl7pPr lvl="6">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7pPr>
            <a:lvl8pPr lvl="7">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8pPr>
            <a:lvl9pPr lvl="8">
              <a:spcBef>
                <a:spcPts val="0"/>
              </a:spcBef>
              <a:spcAft>
                <a:spcPts val="0"/>
              </a:spcAft>
              <a:buClr>
                <a:schemeClr val="dk1"/>
              </a:buClr>
              <a:buSzPts val="2400"/>
              <a:buFont typeface="Droid Serif"/>
              <a:buNone/>
              <a:defRPr sz="2400" b="1">
                <a:solidFill>
                  <a:schemeClr val="dk1"/>
                </a:solidFill>
                <a:latin typeface="Droid Serif"/>
                <a:ea typeface="Droid Serif"/>
                <a:cs typeface="Droid Serif"/>
                <a:sym typeface="Droid Serif"/>
              </a:defRPr>
            </a:lvl9pPr>
          </a:lstStyle>
          <a:p>
            <a:endParaRPr/>
          </a:p>
        </p:txBody>
      </p:sp>
      <p:sp>
        <p:nvSpPr>
          <p:cNvPr id="7" name="Google Shape;7;p1"/>
          <p:cNvSpPr txBox="1">
            <a:spLocks noGrp="1"/>
          </p:cNvSpPr>
          <p:nvPr>
            <p:ph type="body" idx="1"/>
          </p:nvPr>
        </p:nvSpPr>
        <p:spPr>
          <a:xfrm>
            <a:off x="457200" y="1406944"/>
            <a:ext cx="5301300" cy="3161400"/>
          </a:xfrm>
          <a:prstGeom prst="rect">
            <a:avLst/>
          </a:prstGeom>
          <a:noFill/>
          <a:ln>
            <a:noFill/>
          </a:ln>
        </p:spPr>
        <p:txBody>
          <a:bodyPr spcFirstLastPara="1" wrap="square" lIns="91425" tIns="91425" rIns="91425" bIns="91425" anchor="t" anchorCtr="0">
            <a:noAutofit/>
          </a:bodyPr>
          <a:lstStyle>
            <a:lvl1pPr marL="457200" lvl="0" indent="-342900">
              <a:spcBef>
                <a:spcPts val="60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1pPr>
            <a:lvl2pPr marL="914400" lvl="1" indent="-342900">
              <a:spcBef>
                <a:spcPts val="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2pPr>
            <a:lvl3pPr marL="1371600" lvl="2" indent="-342900">
              <a:spcBef>
                <a:spcPts val="0"/>
              </a:spcBef>
              <a:spcAft>
                <a:spcPts val="0"/>
              </a:spcAft>
              <a:buClr>
                <a:schemeClr val="accent3"/>
              </a:buClr>
              <a:buSzPts val="1800"/>
              <a:buFont typeface="Pontano Sans"/>
              <a:buChar char="￫"/>
              <a:defRPr sz="1800">
                <a:solidFill>
                  <a:schemeClr val="dk1"/>
                </a:solidFill>
                <a:latin typeface="Pontano Sans"/>
                <a:ea typeface="Pontano Sans"/>
                <a:cs typeface="Pontano Sans"/>
                <a:sym typeface="Pontano Sans"/>
              </a:defRPr>
            </a:lvl3pPr>
            <a:lvl4pPr marL="1828800" lvl="3"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4pPr>
            <a:lvl5pPr marL="2286000" lvl="4"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5pPr>
            <a:lvl6pPr marL="2743200" lvl="5"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6pPr>
            <a:lvl7pPr marL="3200400" lvl="6"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7pPr>
            <a:lvl8pPr marL="3657600" lvl="7"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8pPr>
            <a:lvl9pPr marL="4114800" lvl="8" indent="-342900">
              <a:spcBef>
                <a:spcPts val="0"/>
              </a:spcBef>
              <a:spcAft>
                <a:spcPts val="0"/>
              </a:spcAft>
              <a:buClr>
                <a:schemeClr val="dk1"/>
              </a:buClr>
              <a:buSzPts val="1800"/>
              <a:buFont typeface="Pontano Sans"/>
              <a:buChar char="￫"/>
              <a:defRPr sz="1800">
                <a:solidFill>
                  <a:schemeClr val="dk1"/>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56062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accent3"/>
                </a:solidFill>
                <a:latin typeface="Pontano Sans"/>
                <a:ea typeface="Pontano Sans"/>
                <a:cs typeface="Pontano Sans"/>
                <a:sym typeface="Pontano Sans"/>
              </a:defRPr>
            </a:lvl1pPr>
            <a:lvl2pPr lvl="1" algn="r">
              <a:buNone/>
              <a:defRPr sz="1200">
                <a:solidFill>
                  <a:schemeClr val="accent3"/>
                </a:solidFill>
                <a:latin typeface="Pontano Sans"/>
                <a:ea typeface="Pontano Sans"/>
                <a:cs typeface="Pontano Sans"/>
                <a:sym typeface="Pontano Sans"/>
              </a:defRPr>
            </a:lvl2pPr>
            <a:lvl3pPr lvl="2" algn="r">
              <a:buNone/>
              <a:defRPr sz="1200">
                <a:solidFill>
                  <a:schemeClr val="accent3"/>
                </a:solidFill>
                <a:latin typeface="Pontano Sans"/>
                <a:ea typeface="Pontano Sans"/>
                <a:cs typeface="Pontano Sans"/>
                <a:sym typeface="Pontano Sans"/>
              </a:defRPr>
            </a:lvl3pPr>
            <a:lvl4pPr lvl="3" algn="r">
              <a:buNone/>
              <a:defRPr sz="1200">
                <a:solidFill>
                  <a:schemeClr val="accent3"/>
                </a:solidFill>
                <a:latin typeface="Pontano Sans"/>
                <a:ea typeface="Pontano Sans"/>
                <a:cs typeface="Pontano Sans"/>
                <a:sym typeface="Pontano Sans"/>
              </a:defRPr>
            </a:lvl4pPr>
            <a:lvl5pPr lvl="4" algn="r">
              <a:buNone/>
              <a:defRPr sz="1200">
                <a:solidFill>
                  <a:schemeClr val="accent3"/>
                </a:solidFill>
                <a:latin typeface="Pontano Sans"/>
                <a:ea typeface="Pontano Sans"/>
                <a:cs typeface="Pontano Sans"/>
                <a:sym typeface="Pontano Sans"/>
              </a:defRPr>
            </a:lvl5pPr>
            <a:lvl6pPr lvl="5" algn="r">
              <a:buNone/>
              <a:defRPr sz="1200">
                <a:solidFill>
                  <a:schemeClr val="accent3"/>
                </a:solidFill>
                <a:latin typeface="Pontano Sans"/>
                <a:ea typeface="Pontano Sans"/>
                <a:cs typeface="Pontano Sans"/>
                <a:sym typeface="Pontano Sans"/>
              </a:defRPr>
            </a:lvl6pPr>
            <a:lvl7pPr lvl="6" algn="r">
              <a:buNone/>
              <a:defRPr sz="1200">
                <a:solidFill>
                  <a:schemeClr val="accent3"/>
                </a:solidFill>
                <a:latin typeface="Pontano Sans"/>
                <a:ea typeface="Pontano Sans"/>
                <a:cs typeface="Pontano Sans"/>
                <a:sym typeface="Pontano Sans"/>
              </a:defRPr>
            </a:lvl7pPr>
            <a:lvl8pPr lvl="7" algn="r">
              <a:buNone/>
              <a:defRPr sz="1200">
                <a:solidFill>
                  <a:schemeClr val="accent3"/>
                </a:solidFill>
                <a:latin typeface="Pontano Sans"/>
                <a:ea typeface="Pontano Sans"/>
                <a:cs typeface="Pontano Sans"/>
                <a:sym typeface="Pontano Sans"/>
              </a:defRPr>
            </a:lvl8pPr>
            <a:lvl9pPr lvl="8" algn="r">
              <a:buNone/>
              <a:defRPr sz="1200">
                <a:solidFill>
                  <a:schemeClr val="accent3"/>
                </a:solidFill>
                <a:latin typeface="Pontano Sans"/>
                <a:ea typeface="Pontano Sans"/>
                <a:cs typeface="Pontano Sans"/>
                <a:sym typeface="Pontano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2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6" name="Google Shape;156;p2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57" name="Google Shape;157;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8" name="Google Shape;158;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9" name="Google Shape;159;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31" name="Google Shape;231;p3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2" name="Google Shape;232;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3" name="Google Shape;233;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4" name="Google Shape;234;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hyperlink" Target="https://www.researchgate.net/publication/299437499_Consideration_of_Base_Rates_Within_Universal_Screening_for_Behavioral_and_Emotional_Risk_A_Novel_Procedural_Framework"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mailto:jocelyn.brown@capital.k12.de.us"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hyperlink" Target="mailto:robertsn@udel.edu" TargetMode="External"/><Relationship Id="rId5" Type="http://schemas.openxmlformats.org/officeDocument/2006/relationships/hyperlink" Target="mailto:christina.mackerchar@colonial.k12.de.us" TargetMode="External"/><Relationship Id="rId4" Type="http://schemas.openxmlformats.org/officeDocument/2006/relationships/hyperlink" Target="mailto:sonia.songui@capital.k12.de.us"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DEAF6"/>
        </a:solidFill>
        <a:effectLst/>
      </p:bgPr>
    </p:bg>
    <p:spTree>
      <p:nvGrpSpPr>
        <p:cNvPr id="1" name="Shape 307"/>
        <p:cNvGrpSpPr/>
        <p:nvPr/>
      </p:nvGrpSpPr>
      <p:grpSpPr>
        <a:xfrm>
          <a:off x="0" y="0"/>
          <a:ext cx="0" cy="0"/>
          <a:chOff x="0" y="0"/>
          <a:chExt cx="0" cy="0"/>
        </a:xfrm>
      </p:grpSpPr>
      <p:sp>
        <p:nvSpPr>
          <p:cNvPr id="314" name="Google Shape;314;p45"/>
          <p:cNvSpPr txBox="1">
            <a:spLocks noGrp="1"/>
          </p:cNvSpPr>
          <p:nvPr>
            <p:ph type="ctrTitle"/>
          </p:nvPr>
        </p:nvSpPr>
        <p:spPr>
          <a:xfrm>
            <a:off x="496050" y="710324"/>
            <a:ext cx="8151900" cy="15048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1F3864"/>
              </a:buClr>
              <a:buSzPts val="4050"/>
              <a:buFont typeface="Arial"/>
              <a:buNone/>
            </a:pPr>
            <a:r>
              <a:rPr lang="en" sz="3550" dirty="0">
                <a:solidFill>
                  <a:srgbClr val="1F3864"/>
                </a:solidFill>
                <a:latin typeface="Droid Serif"/>
                <a:ea typeface="Droid Serif"/>
                <a:cs typeface="Droid Serif"/>
                <a:sym typeface="Droid Serif"/>
              </a:rPr>
              <a:t>Moving from Exploration to Implementation of a Universal SEB Screener</a:t>
            </a:r>
            <a:endParaRPr sz="3550" dirty="0">
              <a:solidFill>
                <a:srgbClr val="1F3864"/>
              </a:solidFill>
              <a:latin typeface="Droid Serif"/>
              <a:ea typeface="Droid Serif"/>
              <a:cs typeface="Droid Serif"/>
              <a:sym typeface="Droid Serif"/>
            </a:endParaRPr>
          </a:p>
        </p:txBody>
      </p:sp>
      <p:sp>
        <p:nvSpPr>
          <p:cNvPr id="313" name="Google Shape;313;p45"/>
          <p:cNvSpPr txBox="1">
            <a:spLocks noGrp="1"/>
          </p:cNvSpPr>
          <p:nvPr>
            <p:ph type="subTitle" idx="1"/>
          </p:nvPr>
        </p:nvSpPr>
        <p:spPr>
          <a:xfrm>
            <a:off x="1042000" y="2401175"/>
            <a:ext cx="6858000" cy="721200"/>
          </a:xfrm>
          <a:prstGeom prst="rect">
            <a:avLst/>
          </a:prstGeom>
          <a:noFill/>
          <a:ln>
            <a:noFill/>
          </a:ln>
        </p:spPr>
        <p:txBody>
          <a:bodyPr spcFirstLastPara="1" wrap="square" lIns="68575" tIns="34275" rIns="68575" bIns="34275" anchor="t" anchorCtr="0">
            <a:normAutofit fontScale="92500"/>
          </a:bodyPr>
          <a:lstStyle/>
          <a:p>
            <a:pPr marL="0" lvl="0" indent="0" algn="ctr" rtl="0">
              <a:lnSpc>
                <a:spcPct val="90000"/>
              </a:lnSpc>
              <a:spcBef>
                <a:spcPts val="0"/>
              </a:spcBef>
              <a:spcAft>
                <a:spcPts val="0"/>
              </a:spcAft>
              <a:buClr>
                <a:srgbClr val="1F3864"/>
              </a:buClr>
              <a:buSzPts val="1800"/>
              <a:buNone/>
            </a:pPr>
            <a:r>
              <a:rPr lang="en">
                <a:solidFill>
                  <a:srgbClr val="1F3864"/>
                </a:solidFill>
                <a:latin typeface="Pontano Sans"/>
                <a:ea typeface="Pontano Sans"/>
                <a:cs typeface="Pontano Sans"/>
                <a:sym typeface="Pontano Sans"/>
              </a:rPr>
              <a:t>Dr. Jocelyn Brown and Sonia Songui, Capital School District</a:t>
            </a:r>
            <a:endParaRPr>
              <a:solidFill>
                <a:srgbClr val="1F3864"/>
              </a:solidFill>
              <a:latin typeface="Pontano Sans"/>
              <a:ea typeface="Pontano Sans"/>
              <a:cs typeface="Pontano Sans"/>
              <a:sym typeface="Pontano Sans"/>
            </a:endParaRPr>
          </a:p>
          <a:p>
            <a:pPr marL="0" lvl="0" indent="0" algn="ctr" rtl="0">
              <a:lnSpc>
                <a:spcPct val="90000"/>
              </a:lnSpc>
              <a:spcBef>
                <a:spcPts val="0"/>
              </a:spcBef>
              <a:spcAft>
                <a:spcPts val="0"/>
              </a:spcAft>
              <a:buClr>
                <a:srgbClr val="1F3864"/>
              </a:buClr>
              <a:buSzPts val="1800"/>
              <a:buNone/>
            </a:pPr>
            <a:r>
              <a:rPr lang="en">
                <a:solidFill>
                  <a:srgbClr val="1F3864"/>
                </a:solidFill>
                <a:latin typeface="Pontano Sans"/>
                <a:ea typeface="Pontano Sans"/>
                <a:cs typeface="Pontano Sans"/>
                <a:sym typeface="Pontano Sans"/>
              </a:rPr>
              <a:t>Christina MacKerchar, Colonial School District</a:t>
            </a:r>
            <a:endParaRPr>
              <a:solidFill>
                <a:srgbClr val="1F3864"/>
              </a:solidFill>
              <a:latin typeface="Pontano Sans"/>
              <a:ea typeface="Pontano Sans"/>
              <a:cs typeface="Pontano Sans"/>
              <a:sym typeface="Pontano Sans"/>
            </a:endParaRPr>
          </a:p>
          <a:p>
            <a:pPr marL="0" lvl="0" indent="0" algn="ctr" rtl="0">
              <a:lnSpc>
                <a:spcPct val="90000"/>
              </a:lnSpc>
              <a:spcBef>
                <a:spcPts val="0"/>
              </a:spcBef>
              <a:spcAft>
                <a:spcPts val="0"/>
              </a:spcAft>
              <a:buClr>
                <a:srgbClr val="1F3864"/>
              </a:buClr>
              <a:buSzPts val="1800"/>
              <a:buNone/>
            </a:pPr>
            <a:r>
              <a:rPr lang="en">
                <a:solidFill>
                  <a:srgbClr val="1F3864"/>
                </a:solidFill>
                <a:latin typeface="Pontano Sans"/>
                <a:ea typeface="Pontano Sans"/>
                <a:cs typeface="Pontano Sans"/>
                <a:sym typeface="Pontano Sans"/>
              </a:rPr>
              <a:t>Niki Kendall, DE-PBS Project</a:t>
            </a:r>
            <a:endParaRPr>
              <a:latin typeface="Pontano Sans"/>
              <a:ea typeface="Pontano Sans"/>
              <a:cs typeface="Pontano Sans"/>
              <a:sym typeface="Pontano Sans"/>
            </a:endParaRPr>
          </a:p>
        </p:txBody>
      </p:sp>
      <p:sp>
        <p:nvSpPr>
          <p:cNvPr id="311" name="Google Shape;311;p45"/>
          <p:cNvSpPr/>
          <p:nvPr/>
        </p:nvSpPr>
        <p:spPr>
          <a:xfrm>
            <a:off x="373829" y="3543220"/>
            <a:ext cx="2142000" cy="1269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1F4E79"/>
              </a:buClr>
              <a:buSzPts val="2100"/>
              <a:buFont typeface="Arial"/>
              <a:buNone/>
            </a:pPr>
            <a:r>
              <a:rPr lang="en" sz="2100" b="1" i="0" u="none" strike="noStrike" cap="none">
                <a:solidFill>
                  <a:srgbClr val="1F4E79"/>
                </a:solidFill>
                <a:latin typeface="Pontano Sans"/>
                <a:ea typeface="Pontano Sans"/>
                <a:cs typeface="Pontano Sans"/>
                <a:sym typeface="Pontano Sans"/>
              </a:rPr>
              <a:t>Northeast </a:t>
            </a:r>
            <a:endParaRPr sz="2100" i="0" u="none" strike="noStrike" cap="none">
              <a:solidFill>
                <a:schemeClr val="dk1"/>
              </a:solidFill>
              <a:latin typeface="Pontano Sans"/>
              <a:ea typeface="Pontano Sans"/>
              <a:cs typeface="Pontano Sans"/>
              <a:sym typeface="Pontano Sans"/>
            </a:endParaRPr>
          </a:p>
          <a:p>
            <a:pPr marL="0" marR="0" lvl="0" indent="0" algn="l" rtl="0">
              <a:lnSpc>
                <a:spcPct val="100000"/>
              </a:lnSpc>
              <a:spcBef>
                <a:spcPts val="0"/>
              </a:spcBef>
              <a:spcAft>
                <a:spcPts val="0"/>
              </a:spcAft>
              <a:buClr>
                <a:srgbClr val="1F4E79"/>
              </a:buClr>
              <a:buSzPts val="2100"/>
              <a:buFont typeface="Arial"/>
              <a:buNone/>
            </a:pPr>
            <a:r>
              <a:rPr lang="en" sz="2100" b="1" i="0" u="none" strike="noStrike" cap="none">
                <a:solidFill>
                  <a:srgbClr val="1F4E79"/>
                </a:solidFill>
                <a:latin typeface="Pontano Sans"/>
                <a:ea typeface="Pontano Sans"/>
                <a:cs typeface="Pontano Sans"/>
                <a:sym typeface="Pontano Sans"/>
              </a:rPr>
              <a:t>PBIS Network</a:t>
            </a:r>
            <a:endParaRPr sz="1100">
              <a:latin typeface="Pontano Sans"/>
              <a:ea typeface="Pontano Sans"/>
              <a:cs typeface="Pontano Sans"/>
              <a:sym typeface="Pontano Sans"/>
            </a:endParaRPr>
          </a:p>
          <a:p>
            <a:pPr marL="0" marR="0" lvl="0" indent="0" algn="l" rtl="0">
              <a:lnSpc>
                <a:spcPct val="100000"/>
              </a:lnSpc>
              <a:spcBef>
                <a:spcPts val="0"/>
              </a:spcBef>
              <a:spcAft>
                <a:spcPts val="0"/>
              </a:spcAft>
              <a:buClr>
                <a:srgbClr val="1F4E79"/>
              </a:buClr>
              <a:buSzPts val="2100"/>
              <a:buFont typeface="Arial"/>
              <a:buNone/>
            </a:pPr>
            <a:r>
              <a:rPr lang="en" sz="2100" b="1" i="0" u="none" strike="noStrike" cap="none">
                <a:solidFill>
                  <a:srgbClr val="1F4E79"/>
                </a:solidFill>
                <a:latin typeface="Pontano Sans"/>
                <a:ea typeface="Pontano Sans"/>
                <a:cs typeface="Pontano Sans"/>
                <a:sym typeface="Pontano Sans"/>
              </a:rPr>
              <a:t>Leadership Forum</a:t>
            </a:r>
            <a:endParaRPr sz="1100">
              <a:latin typeface="Pontano Sans"/>
              <a:ea typeface="Pontano Sans"/>
              <a:cs typeface="Pontano Sans"/>
              <a:sym typeface="Pontano Sans"/>
            </a:endParaRPr>
          </a:p>
          <a:p>
            <a:pPr marL="0" marR="0" lvl="0" indent="0" algn="l" rtl="0">
              <a:lnSpc>
                <a:spcPct val="100000"/>
              </a:lnSpc>
              <a:spcBef>
                <a:spcPts val="0"/>
              </a:spcBef>
              <a:spcAft>
                <a:spcPts val="0"/>
              </a:spcAft>
              <a:buClr>
                <a:srgbClr val="1F4E79"/>
              </a:buClr>
              <a:buSzPts val="1500"/>
              <a:buFont typeface="Arial"/>
              <a:buNone/>
            </a:pPr>
            <a:r>
              <a:rPr lang="en" sz="1500">
                <a:solidFill>
                  <a:srgbClr val="1F4E79"/>
                </a:solidFill>
                <a:latin typeface="Pontano Sans"/>
                <a:ea typeface="Pontano Sans"/>
                <a:cs typeface="Pontano Sans"/>
                <a:sym typeface="Pontano Sans"/>
              </a:rPr>
              <a:t>MAY 17-18, 2023</a:t>
            </a:r>
            <a:endParaRPr sz="1500" i="0" u="none" strike="noStrike" cap="none">
              <a:solidFill>
                <a:schemeClr val="dk1"/>
              </a:solidFill>
              <a:latin typeface="Pontano Sans"/>
              <a:ea typeface="Pontano Sans"/>
              <a:cs typeface="Pontano Sans"/>
              <a:sym typeface="Pontano Sans"/>
            </a:endParaRPr>
          </a:p>
        </p:txBody>
      </p:sp>
      <p:sp>
        <p:nvSpPr>
          <p:cNvPr id="308" name="Google Shape;308;p45">
            <a:extLst>
              <a:ext uri="{C183D7F6-B498-43B3-948B-1728B52AA6E4}">
                <adec:decorative xmlns:adec="http://schemas.microsoft.com/office/drawing/2017/decorative" val="1"/>
              </a:ext>
            </a:extLst>
          </p:cNvPr>
          <p:cNvSpPr txBox="1"/>
          <p:nvPr/>
        </p:nvSpPr>
        <p:spPr>
          <a:xfrm>
            <a:off x="172666" y="116732"/>
            <a:ext cx="8798669" cy="4970914"/>
          </a:xfrm>
          <a:prstGeom prst="rect">
            <a:avLst/>
          </a:prstGeom>
          <a:noFill/>
          <a:ln w="139700" cap="flat" cmpd="tri">
            <a:solidFill>
              <a:srgbClr val="2F5496">
                <a:alpha val="61960"/>
              </a:srgbClr>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Calibri"/>
                <a:ea typeface="Calibri"/>
                <a:cs typeface="Calibri"/>
                <a:sym typeface="Calibri"/>
              </a:rPr>
              <a:t> </a:t>
            </a:r>
            <a:endParaRPr sz="1100"/>
          </a:p>
        </p:txBody>
      </p:sp>
      <p:sp>
        <p:nvSpPr>
          <p:cNvPr id="309" name="Google Shape;309;p45">
            <a:extLst>
              <a:ext uri="{C183D7F6-B498-43B3-948B-1728B52AA6E4}">
                <adec:decorative xmlns:adec="http://schemas.microsoft.com/office/drawing/2017/decorative" val="1"/>
              </a:ext>
            </a:extLst>
          </p:cNvPr>
          <p:cNvSpPr/>
          <p:nvPr/>
        </p:nvSpPr>
        <p:spPr>
          <a:xfrm>
            <a:off x="6741268" y="3049621"/>
            <a:ext cx="5034065" cy="4406630"/>
          </a:xfrm>
          <a:prstGeom prst="pie">
            <a:avLst>
              <a:gd name="adj1" fmla="val 10799999"/>
              <a:gd name="adj2" fmla="val 16203748"/>
            </a:avLst>
          </a:prstGeom>
          <a:solidFill>
            <a:schemeClr val="lt1"/>
          </a:solidFill>
          <a:ln w="228600" cap="flat" cmpd="tri">
            <a:solidFill>
              <a:srgbClr val="2F5496">
                <a:alpha val="6196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10" name="Google Shape;310;p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24927" y="3357544"/>
            <a:ext cx="1819073" cy="1871079"/>
          </a:xfrm>
          <a:prstGeom prst="rect">
            <a:avLst/>
          </a:prstGeom>
          <a:noFill/>
          <a:ln>
            <a:noFill/>
          </a:ln>
        </p:spPr>
      </p:pic>
      <p:sp>
        <p:nvSpPr>
          <p:cNvPr id="312" name="Google Shape;312;p45">
            <a:extLst>
              <a:ext uri="{C183D7F6-B498-43B3-948B-1728B52AA6E4}">
                <adec:decorative xmlns:adec="http://schemas.microsoft.com/office/drawing/2017/decorative" val="1"/>
              </a:ext>
            </a:extLst>
          </p:cNvPr>
          <p:cNvSpPr/>
          <p:nvPr/>
        </p:nvSpPr>
        <p:spPr>
          <a:xfrm>
            <a:off x="0" y="0"/>
            <a:ext cx="9144000" cy="342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4"/>
          <p:cNvSpPr txBox="1">
            <a:spLocks noGrp="1"/>
          </p:cNvSpPr>
          <p:nvPr>
            <p:ph type="title"/>
          </p:nvPr>
        </p:nvSpPr>
        <p:spPr>
          <a:xfrm>
            <a:off x="579925" y="331400"/>
            <a:ext cx="8229600" cy="102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Delaware MTSS and SEB Screening</a:t>
            </a:r>
            <a:endParaRPr/>
          </a:p>
        </p:txBody>
      </p:sp>
      <p:sp>
        <p:nvSpPr>
          <p:cNvPr id="388" name="Google Shape;388;p54"/>
          <p:cNvSpPr txBox="1">
            <a:spLocks noGrp="1"/>
          </p:cNvSpPr>
          <p:nvPr>
            <p:ph type="body" idx="4294967295"/>
          </p:nvPr>
        </p:nvSpPr>
        <p:spPr>
          <a:xfrm>
            <a:off x="579925" y="1237450"/>
            <a:ext cx="4719900" cy="3181200"/>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Clr>
                <a:schemeClr val="dk2"/>
              </a:buClr>
              <a:buSzPts val="1100"/>
              <a:buFont typeface="Arial"/>
              <a:buNone/>
            </a:pPr>
            <a:r>
              <a:rPr lang="en"/>
              <a:t>DE MTSS Regulations require schools to implement a multi-level prevention system that includes high quality universal supports to all students. </a:t>
            </a:r>
            <a:endParaRPr/>
          </a:p>
          <a:p>
            <a:pPr marL="0" lvl="0" indent="0" algn="l" rtl="0">
              <a:lnSpc>
                <a:spcPct val="100000"/>
              </a:lnSpc>
              <a:spcBef>
                <a:spcPts val="600"/>
              </a:spcBef>
              <a:spcAft>
                <a:spcPts val="0"/>
              </a:spcAft>
              <a:buClr>
                <a:schemeClr val="dk2"/>
              </a:buClr>
              <a:buSzPts val="1100"/>
              <a:buFont typeface="Arial"/>
              <a:buNone/>
            </a:pPr>
            <a:endParaRPr/>
          </a:p>
          <a:p>
            <a:pPr marL="0" lvl="0" indent="0" algn="l" rtl="0">
              <a:lnSpc>
                <a:spcPct val="100000"/>
              </a:lnSpc>
              <a:spcBef>
                <a:spcPts val="600"/>
              </a:spcBef>
              <a:spcAft>
                <a:spcPts val="0"/>
              </a:spcAft>
              <a:buClr>
                <a:schemeClr val="dk2"/>
              </a:buClr>
              <a:buSzPts val="1100"/>
              <a:buFont typeface="Arial"/>
              <a:buNone/>
            </a:pPr>
            <a:r>
              <a:rPr lang="en"/>
              <a:t>Student response to these supports are monitored by a universal screening process, which enables teams to proactively identify (and address) needs at the school, grade, class, or student level.</a:t>
            </a:r>
            <a:endParaRPr/>
          </a:p>
          <a:p>
            <a:pPr marL="0" lvl="0" indent="0" algn="l" rtl="0">
              <a:spcBef>
                <a:spcPts val="600"/>
              </a:spcBef>
              <a:spcAft>
                <a:spcPts val="0"/>
              </a:spcAft>
              <a:buNone/>
            </a:pPr>
            <a:endParaRPr/>
          </a:p>
        </p:txBody>
      </p:sp>
      <p:sp>
        <p:nvSpPr>
          <p:cNvPr id="389" name="Google Shape;389;p54"/>
          <p:cNvSpPr txBox="1">
            <a:spLocks noGrp="1"/>
          </p:cNvSpPr>
          <p:nvPr>
            <p:ph type="sldNum" idx="12"/>
          </p:nvPr>
        </p:nvSpPr>
        <p:spPr>
          <a:xfrm>
            <a:off x="6553200" y="4686300"/>
            <a:ext cx="21336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solidFill>
                  <a:srgbClr val="31538F"/>
                </a:solidFill>
                <a:latin typeface="Calibri"/>
                <a:ea typeface="Calibri"/>
                <a:cs typeface="Calibri"/>
                <a:sym typeface="Calibri"/>
              </a:rPr>
              <a:t>10</a:t>
            </a:fld>
            <a:endParaRPr>
              <a:solidFill>
                <a:srgbClr val="31538F"/>
              </a:solidFill>
              <a:latin typeface="Calibri"/>
              <a:ea typeface="Calibri"/>
              <a:cs typeface="Calibri"/>
              <a:sym typeface="Calibri"/>
            </a:endParaRPr>
          </a:p>
        </p:txBody>
      </p:sp>
      <p:pic>
        <p:nvPicPr>
          <p:cNvPr id="390" name="Google Shape;390;p54" descr="A diagram of  integrated multilevel prevention system that optimizes team-based leadership and data-driven decision making encompassed by the whole child." title="Delaware's MTSS Framework Diagram"/>
          <p:cNvPicPr preferRelativeResize="0"/>
          <p:nvPr/>
        </p:nvPicPr>
        <p:blipFill>
          <a:blip r:embed="rId3">
            <a:alphaModFix/>
          </a:blip>
          <a:stretch>
            <a:fillRect/>
          </a:stretch>
        </p:blipFill>
        <p:spPr>
          <a:xfrm>
            <a:off x="5732250" y="1716075"/>
            <a:ext cx="2515875" cy="2515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title" idx="4294967295"/>
          </p:nvPr>
        </p:nvSpPr>
        <p:spPr>
          <a:xfrm>
            <a:off x="457200" y="153050"/>
            <a:ext cx="76191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So, what is the universal screening process?</a:t>
            </a:r>
            <a:endParaRPr/>
          </a:p>
        </p:txBody>
      </p:sp>
      <p:sp>
        <p:nvSpPr>
          <p:cNvPr id="396" name="Google Shape;396;p55"/>
          <p:cNvSpPr txBox="1">
            <a:spLocks noGrp="1"/>
          </p:cNvSpPr>
          <p:nvPr>
            <p:ph type="body" idx="4294967295"/>
          </p:nvPr>
        </p:nvSpPr>
        <p:spPr>
          <a:xfrm>
            <a:off x="457200" y="941850"/>
            <a:ext cx="7669500" cy="3747000"/>
          </a:xfrm>
          <a:prstGeom prst="rect">
            <a:avLst/>
          </a:prstGeom>
          <a:ln>
            <a:noFill/>
          </a:ln>
        </p:spPr>
        <p:txBody>
          <a:bodyPr spcFirstLastPara="1" wrap="square" lIns="91425" tIns="91425" rIns="91425" bIns="91425" anchor="t" anchorCtr="0">
            <a:noAutofit/>
          </a:bodyPr>
          <a:lstStyle/>
          <a:p>
            <a:pPr marL="457200" lvl="0" indent="-342900" algn="l" rtl="0">
              <a:spcBef>
                <a:spcPts val="600"/>
              </a:spcBef>
              <a:spcAft>
                <a:spcPts val="0"/>
              </a:spcAft>
              <a:buClr>
                <a:schemeClr val="dk1"/>
              </a:buClr>
              <a:buSzPts val="1800"/>
              <a:buChar char="●"/>
            </a:pPr>
            <a:r>
              <a:rPr lang="en">
                <a:highlight>
                  <a:schemeClr val="lt1"/>
                </a:highlight>
              </a:rPr>
              <a:t>Tier 1 core instruction delivered with fidelity to all students​</a:t>
            </a:r>
            <a:br>
              <a:rPr lang="en">
                <a:highlight>
                  <a:schemeClr val="lt1"/>
                </a:highlight>
              </a:rPr>
            </a:br>
            <a:endParaRPr>
              <a:highlight>
                <a:schemeClr val="lt1"/>
              </a:highlight>
            </a:endParaRPr>
          </a:p>
          <a:p>
            <a:pPr marL="457200" lvl="0" indent="-342900" algn="l" rtl="0">
              <a:spcBef>
                <a:spcPts val="0"/>
              </a:spcBef>
              <a:spcAft>
                <a:spcPts val="0"/>
              </a:spcAft>
              <a:buClr>
                <a:schemeClr val="dk1"/>
              </a:buClr>
              <a:buSzPts val="1800"/>
              <a:buChar char="●"/>
            </a:pPr>
            <a:r>
              <a:rPr lang="en"/>
              <a:t>Multiple gating procedure </a:t>
            </a:r>
            <a:r>
              <a:rPr lang="en">
                <a:highlight>
                  <a:schemeClr val="lt1"/>
                </a:highlight>
              </a:rPr>
              <a:t>to determine when student support is needed</a:t>
            </a:r>
            <a:endParaRPr>
              <a:highlight>
                <a:schemeClr val="lt1"/>
              </a:highlight>
            </a:endParaRPr>
          </a:p>
          <a:p>
            <a:pPr marL="914400" lvl="1" indent="-342900" algn="l" rtl="0">
              <a:spcBef>
                <a:spcPts val="0"/>
              </a:spcBef>
              <a:spcAft>
                <a:spcPts val="0"/>
              </a:spcAft>
              <a:buClr>
                <a:schemeClr val="dk1"/>
              </a:buClr>
              <a:buSzPts val="1800"/>
              <a:buChar char="○"/>
            </a:pPr>
            <a:r>
              <a:rPr lang="en" i="1">
                <a:highlight>
                  <a:schemeClr val="lt1"/>
                </a:highlight>
              </a:rPr>
              <a:t>First stage is universal screening </a:t>
            </a:r>
            <a:r>
              <a:rPr lang="en">
                <a:highlight>
                  <a:schemeClr val="lt1"/>
                </a:highlight>
              </a:rPr>
              <a:t>to identify students who may need additional supports​</a:t>
            </a:r>
            <a:br>
              <a:rPr lang="en">
                <a:highlight>
                  <a:schemeClr val="lt1"/>
                </a:highlight>
              </a:rPr>
            </a:br>
            <a:endParaRPr>
              <a:highlight>
                <a:schemeClr val="lt1"/>
              </a:highlight>
            </a:endParaRPr>
          </a:p>
          <a:p>
            <a:pPr marL="914400" lvl="1" indent="-342900" algn="l" rtl="0">
              <a:spcBef>
                <a:spcPts val="0"/>
              </a:spcBef>
              <a:spcAft>
                <a:spcPts val="0"/>
              </a:spcAft>
              <a:buClr>
                <a:schemeClr val="dk1"/>
              </a:buClr>
              <a:buSzPts val="1800"/>
              <a:buChar char="○"/>
            </a:pPr>
            <a:r>
              <a:rPr lang="en">
                <a:highlight>
                  <a:schemeClr val="lt1"/>
                </a:highlight>
              </a:rPr>
              <a:t>Second stage (within two weeks) is </a:t>
            </a:r>
            <a:r>
              <a:rPr lang="en" i="1">
                <a:highlight>
                  <a:schemeClr val="lt1"/>
                </a:highlight>
              </a:rPr>
              <a:t>data analysis</a:t>
            </a:r>
            <a:r>
              <a:rPr lang="en">
                <a:highlight>
                  <a:schemeClr val="lt1"/>
                </a:highlight>
              </a:rPr>
              <a:t> to confirm there are specific areas of need for Tier 2 supports​ (based on results identified students matched to supports​)</a:t>
            </a:r>
            <a:br>
              <a:rPr lang="en">
                <a:highlight>
                  <a:schemeClr val="lt1"/>
                </a:highlight>
              </a:rPr>
            </a:br>
            <a:endParaRPr>
              <a:highlight>
                <a:schemeClr val="lt1"/>
              </a:highlight>
            </a:endParaRPr>
          </a:p>
          <a:p>
            <a:pPr marL="914400" lvl="1" indent="-342900" algn="l" rtl="0">
              <a:spcBef>
                <a:spcPts val="0"/>
              </a:spcBef>
              <a:spcAft>
                <a:spcPts val="0"/>
              </a:spcAft>
              <a:buClr>
                <a:schemeClr val="dk1"/>
              </a:buClr>
              <a:buSzPts val="1800"/>
              <a:buChar char="○"/>
            </a:pPr>
            <a:r>
              <a:rPr lang="en">
                <a:highlight>
                  <a:schemeClr val="lt1"/>
                </a:highlight>
              </a:rPr>
              <a:t>If 20% of students in a classroom are not meeting a benchmark consider the need for additional classroom, instructional and systems level supports and strategies​</a:t>
            </a:r>
            <a:endParaRPr>
              <a:highlight>
                <a:schemeClr val="lt1"/>
              </a:highlight>
            </a:endParaRPr>
          </a:p>
          <a:p>
            <a:pPr marL="0" lvl="0" indent="0" algn="l" rtl="0">
              <a:spcBef>
                <a:spcPts val="600"/>
              </a:spcBef>
              <a:spcAft>
                <a:spcPts val="0"/>
              </a:spcAft>
              <a:buNone/>
            </a:pPr>
            <a:endParaRPr/>
          </a:p>
        </p:txBody>
      </p:sp>
      <p:sp>
        <p:nvSpPr>
          <p:cNvPr id="397" name="Google Shape;397;p55"/>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4" name="Google Shape;404;p56"/>
          <p:cNvSpPr txBox="1">
            <a:spLocks noGrp="1"/>
          </p:cNvSpPr>
          <p:nvPr>
            <p:ph type="title" idx="4294967295"/>
          </p:nvPr>
        </p:nvSpPr>
        <p:spPr>
          <a:xfrm>
            <a:off x="534988" y="138113"/>
            <a:ext cx="8074025" cy="487362"/>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900"/>
              </a:spcBef>
              <a:spcAft>
                <a:spcPts val="0"/>
              </a:spcAft>
              <a:buClr>
                <a:schemeClr val="accent3"/>
              </a:buClr>
              <a:buSzPts val="1500"/>
              <a:buFont typeface="Pontano Sans"/>
              <a:buNone/>
              <a:tabLst/>
              <a:defRPr/>
            </a:pPr>
            <a:r>
              <a:rPr kumimoji="0" lang="en-US" sz="2400" b="1" i="0" u="none" strike="noStrike" kern="0" cap="none" spc="0" normalizeH="0" baseline="0" noProof="0" dirty="0">
                <a:ln>
                  <a:noFill/>
                </a:ln>
                <a:solidFill>
                  <a:schemeClr val="dk1"/>
                </a:solidFill>
                <a:effectLst/>
                <a:uLnTx/>
                <a:uFillTx/>
                <a:latin typeface="Droid Serif"/>
                <a:ea typeface="Droid Serif"/>
                <a:cs typeface="Droid Serif"/>
                <a:sym typeface="Droid Serif"/>
              </a:rPr>
              <a:t>A Comprehensive Universal Screening Process</a:t>
            </a:r>
          </a:p>
        </p:txBody>
      </p:sp>
      <p:graphicFrame>
        <p:nvGraphicFramePr>
          <p:cNvPr id="402" name="Google Shape;402;p56"/>
          <p:cNvGraphicFramePr/>
          <p:nvPr>
            <p:extLst>
              <p:ext uri="{D42A27DB-BD31-4B8C-83A1-F6EECF244321}">
                <p14:modId xmlns:p14="http://schemas.microsoft.com/office/powerpoint/2010/main" val="1934022766"/>
              </p:ext>
            </p:extLst>
          </p:nvPr>
        </p:nvGraphicFramePr>
        <p:xfrm>
          <a:off x="750279" y="851176"/>
          <a:ext cx="7558525" cy="1111060"/>
        </p:xfrm>
        <a:graphic>
          <a:graphicData uri="http://schemas.openxmlformats.org/drawingml/2006/table">
            <a:tbl>
              <a:tblPr firstRow="1">
                <a:noFill/>
                <a:tableStyleId>{125CCE25-4EF3-4E26-A654-52904CFB34AE}</a:tableStyleId>
              </a:tblPr>
              <a:tblGrid>
                <a:gridCol w="2591250">
                  <a:extLst>
                    <a:ext uri="{9D8B030D-6E8A-4147-A177-3AD203B41FA5}">
                      <a16:colId xmlns:a16="http://schemas.microsoft.com/office/drawing/2014/main" val="20000"/>
                    </a:ext>
                  </a:extLst>
                </a:gridCol>
                <a:gridCol w="2447750">
                  <a:extLst>
                    <a:ext uri="{9D8B030D-6E8A-4147-A177-3AD203B41FA5}">
                      <a16:colId xmlns:a16="http://schemas.microsoft.com/office/drawing/2014/main" val="20001"/>
                    </a:ext>
                  </a:extLst>
                </a:gridCol>
                <a:gridCol w="2519525">
                  <a:extLst>
                    <a:ext uri="{9D8B030D-6E8A-4147-A177-3AD203B41FA5}">
                      <a16:colId xmlns:a16="http://schemas.microsoft.com/office/drawing/2014/main" val="20002"/>
                    </a:ext>
                  </a:extLst>
                </a:gridCol>
              </a:tblGrid>
              <a:tr h="593900">
                <a:tc>
                  <a:txBody>
                    <a:bodyPr/>
                    <a:lstStyle/>
                    <a:p>
                      <a:pPr marL="0" marR="0" lvl="0" indent="0" algn="ctr" rtl="0">
                        <a:lnSpc>
                          <a:spcPct val="100000"/>
                        </a:lnSpc>
                        <a:spcBef>
                          <a:spcPts val="0"/>
                        </a:spcBef>
                        <a:spcAft>
                          <a:spcPts val="0"/>
                        </a:spcAft>
                        <a:buClr>
                          <a:srgbClr val="000000"/>
                        </a:buClr>
                        <a:buSzPts val="900"/>
                        <a:buFont typeface="Arial"/>
                        <a:buNone/>
                      </a:pPr>
                      <a:r>
                        <a:rPr lang="en" sz="1300" u="none" strike="noStrike" cap="none">
                          <a:solidFill>
                            <a:schemeClr val="dk1"/>
                          </a:solidFill>
                          <a:latin typeface="Pontano Sans"/>
                          <a:ea typeface="Pontano Sans"/>
                          <a:cs typeface="Pontano Sans"/>
                          <a:sym typeface="Pontano Sans"/>
                        </a:rPr>
                        <a:t>Universal </a:t>
                      </a:r>
                      <a:r>
                        <a:rPr lang="en" sz="1300">
                          <a:solidFill>
                            <a:schemeClr val="dk1"/>
                          </a:solidFill>
                          <a:latin typeface="Pontano Sans"/>
                          <a:ea typeface="Pontano Sans"/>
                          <a:cs typeface="Pontano Sans"/>
                          <a:sym typeface="Pontano Sans"/>
                        </a:rPr>
                        <a:t>SEB Screening </a:t>
                      </a:r>
                      <a:r>
                        <a:rPr lang="en" sz="1300" u="none" strike="noStrike" cap="none">
                          <a:solidFill>
                            <a:schemeClr val="dk1"/>
                          </a:solidFill>
                          <a:latin typeface="Pontano Sans"/>
                          <a:ea typeface="Pontano Sans"/>
                          <a:cs typeface="Pontano Sans"/>
                          <a:sym typeface="Pontano Sans"/>
                        </a:rPr>
                        <a:t>Tool</a:t>
                      </a:r>
                      <a:endParaRPr sz="1300" u="none" strike="noStrike" cap="none">
                        <a:solidFill>
                          <a:schemeClr val="dk1"/>
                        </a:solidFill>
                        <a:latin typeface="Pontano Sans"/>
                        <a:ea typeface="Pontano Sans"/>
                        <a:cs typeface="Pontano Sans"/>
                        <a:sym typeface="Pontano Sans"/>
                      </a:endParaRPr>
                    </a:p>
                  </a:txBody>
                  <a:tcPr marL="68600" marR="68600" marT="34300" marB="343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300">
                          <a:solidFill>
                            <a:schemeClr val="dk1"/>
                          </a:solidFill>
                          <a:latin typeface="Pontano Sans"/>
                          <a:ea typeface="Pontano Sans"/>
                          <a:cs typeface="Pontano Sans"/>
                          <a:sym typeface="Pontano Sans"/>
                        </a:rPr>
                        <a:t>Teacher/Caregiver/Student </a:t>
                      </a:r>
                      <a:r>
                        <a:rPr lang="en" sz="1300" u="none" strike="noStrike" cap="none">
                          <a:solidFill>
                            <a:schemeClr val="dk1"/>
                          </a:solidFill>
                          <a:latin typeface="Pontano Sans"/>
                          <a:ea typeface="Pontano Sans"/>
                          <a:cs typeface="Pontano Sans"/>
                          <a:sym typeface="Pontano Sans"/>
                        </a:rPr>
                        <a:t> Referrals</a:t>
                      </a:r>
                      <a:endParaRPr sz="1300" u="none" strike="noStrike" cap="none">
                        <a:solidFill>
                          <a:schemeClr val="dk1"/>
                        </a:solidFill>
                        <a:latin typeface="Pontano Sans"/>
                        <a:ea typeface="Pontano Sans"/>
                        <a:cs typeface="Pontano Sans"/>
                        <a:sym typeface="Pontano Sans"/>
                      </a:endParaRPr>
                    </a:p>
                    <a:p>
                      <a:pPr marL="0" marR="0" lvl="0" indent="0" algn="ctr" rtl="0">
                        <a:lnSpc>
                          <a:spcPct val="100000"/>
                        </a:lnSpc>
                        <a:spcBef>
                          <a:spcPts val="0"/>
                        </a:spcBef>
                        <a:spcAft>
                          <a:spcPts val="0"/>
                        </a:spcAft>
                        <a:buClr>
                          <a:srgbClr val="000000"/>
                        </a:buClr>
                        <a:buSzPts val="900"/>
                        <a:buFont typeface="Arial"/>
                        <a:buNone/>
                      </a:pPr>
                      <a:endParaRPr sz="1300" u="none" strike="noStrike" cap="none">
                        <a:solidFill>
                          <a:schemeClr val="dk1"/>
                        </a:solidFill>
                        <a:latin typeface="Pontano Sans"/>
                        <a:ea typeface="Pontano Sans"/>
                        <a:cs typeface="Pontano Sans"/>
                        <a:sym typeface="Pontano Sans"/>
                      </a:endParaRPr>
                    </a:p>
                  </a:txBody>
                  <a:tcPr marL="68600" marR="68600" marT="34300" marB="34300">
                    <a:lnL w="28575" cap="flat" cmpd="sng">
                      <a:solidFill>
                        <a:schemeClr val="dk1"/>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300" u="none" strike="noStrike" cap="none" dirty="0">
                          <a:solidFill>
                            <a:schemeClr val="dk1"/>
                          </a:solidFill>
                          <a:latin typeface="Pontano Sans"/>
                          <a:ea typeface="Pontano Sans"/>
                          <a:cs typeface="Pontano Sans"/>
                          <a:sym typeface="Pontano Sans"/>
                        </a:rPr>
                        <a:t>Early Warning Indicators (grades, attendance, behavior referrals)</a:t>
                      </a:r>
                      <a:endParaRPr sz="1300" u="none" strike="noStrike" cap="none" dirty="0">
                        <a:solidFill>
                          <a:schemeClr val="dk1"/>
                        </a:solidFill>
                        <a:latin typeface="Pontano Sans"/>
                        <a:ea typeface="Pontano Sans"/>
                        <a:cs typeface="Pontano Sans"/>
                        <a:sym typeface="Pontano Sans"/>
                      </a:endParaRPr>
                    </a:p>
                  </a:txBody>
                  <a:tcPr marL="68600" marR="68600" marT="34300" marB="343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48100">
                <a:tc>
                  <a:txBody>
                    <a:bodyPr/>
                    <a:lstStyle/>
                    <a:p>
                      <a:pPr marL="0" marR="0" lvl="0" indent="0" algn="ctr" rtl="0">
                        <a:lnSpc>
                          <a:spcPct val="100000"/>
                        </a:lnSpc>
                        <a:spcBef>
                          <a:spcPts val="0"/>
                        </a:spcBef>
                        <a:spcAft>
                          <a:spcPts val="0"/>
                        </a:spcAft>
                        <a:buClr>
                          <a:srgbClr val="000000"/>
                        </a:buClr>
                        <a:buSzPts val="900"/>
                        <a:buFont typeface="Arial"/>
                        <a:buNone/>
                      </a:pPr>
                      <a:r>
                        <a:rPr lang="en" sz="1100" u="none" strike="noStrike" cap="none">
                          <a:solidFill>
                            <a:schemeClr val="dk1"/>
                          </a:solidFill>
                          <a:latin typeface="Pontano Sans"/>
                          <a:ea typeface="Pontano Sans"/>
                          <a:cs typeface="Pontano Sans"/>
                          <a:sym typeface="Pontano Sans"/>
                        </a:rPr>
                        <a:t>Collected/Reviewed 2 or 3 times per year</a:t>
                      </a:r>
                      <a:endParaRPr sz="1100" u="none" strike="noStrike" cap="none">
                        <a:solidFill>
                          <a:schemeClr val="dk1"/>
                        </a:solidFill>
                        <a:latin typeface="Pontano Sans"/>
                        <a:ea typeface="Pontano Sans"/>
                        <a:cs typeface="Pontano Sans"/>
                        <a:sym typeface="Pontano Sans"/>
                      </a:endParaRPr>
                    </a:p>
                  </a:txBody>
                  <a:tcPr marL="68600" marR="68600" marT="34300" marB="343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u="none" strike="noStrike" cap="none">
                          <a:solidFill>
                            <a:schemeClr val="dk1"/>
                          </a:solidFill>
                          <a:latin typeface="Pontano Sans"/>
                          <a:ea typeface="Pontano Sans"/>
                          <a:cs typeface="Pontano Sans"/>
                          <a:sym typeface="Pontano Sans"/>
                        </a:rPr>
                        <a:t>On-going review</a:t>
                      </a:r>
                      <a:endParaRPr sz="1100" u="none" strike="noStrike" cap="none">
                        <a:solidFill>
                          <a:schemeClr val="dk1"/>
                        </a:solidFill>
                        <a:latin typeface="Pontano Sans"/>
                        <a:ea typeface="Pontano Sans"/>
                        <a:cs typeface="Pontano Sans"/>
                        <a:sym typeface="Pontano Sans"/>
                      </a:endParaRPr>
                    </a:p>
                  </a:txBody>
                  <a:tcPr marL="68600" marR="68600" marT="34300" marB="343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u="none" strike="noStrike" cap="none" dirty="0">
                          <a:solidFill>
                            <a:schemeClr val="dk1"/>
                          </a:solidFill>
                          <a:latin typeface="Pontano Sans"/>
                          <a:ea typeface="Pontano Sans"/>
                          <a:cs typeface="Pontano Sans"/>
                          <a:sym typeface="Pontano Sans"/>
                        </a:rPr>
                        <a:t>Quarterly/On-going review</a:t>
                      </a:r>
                      <a:endParaRPr sz="1100" u="none" strike="noStrike" cap="none" dirty="0">
                        <a:solidFill>
                          <a:schemeClr val="dk1"/>
                        </a:solidFill>
                        <a:latin typeface="Pontano Sans"/>
                        <a:ea typeface="Pontano Sans"/>
                        <a:cs typeface="Pontano Sans"/>
                        <a:sym typeface="Pontano Sans"/>
                      </a:endParaRPr>
                    </a:p>
                  </a:txBody>
                  <a:tcPr marL="68600" marR="68600" marT="34300" marB="343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5" name="Google Shape;405;p56">
            <a:extLst>
              <a:ext uri="{C183D7F6-B498-43B3-948B-1728B52AA6E4}">
                <adec:decorative xmlns:adec="http://schemas.microsoft.com/office/drawing/2017/decorative" val="1"/>
              </a:ext>
            </a:extLst>
          </p:cNvPr>
          <p:cNvSpPr/>
          <p:nvPr/>
        </p:nvSpPr>
        <p:spPr>
          <a:xfrm rot="-5400000">
            <a:off x="4526425" y="-807900"/>
            <a:ext cx="148200" cy="5834100"/>
          </a:xfrm>
          <a:prstGeom prst="leftBrace">
            <a:avLst>
              <a:gd name="adj1" fmla="val 50000"/>
              <a:gd name="adj2" fmla="val 4991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08C2FFD1-CCF7-2348-ABF4-649FB7CECF53}"/>
              </a:ext>
            </a:extLst>
          </p:cNvPr>
          <p:cNvSpPr txBox="1"/>
          <p:nvPr/>
        </p:nvSpPr>
        <p:spPr>
          <a:xfrm>
            <a:off x="750278" y="2298326"/>
            <a:ext cx="7671816" cy="338554"/>
          </a:xfrm>
          <a:prstGeom prst="rect">
            <a:avLst/>
          </a:prstGeom>
          <a:noFill/>
          <a:ln w="28575">
            <a:solidFill>
              <a:srgbClr val="000000"/>
            </a:solidFill>
          </a:ln>
        </p:spPr>
        <p:txBody>
          <a:bodyPr wrap="square" rtlCol="0">
            <a:spAutoFit/>
          </a:bodyPr>
          <a:lstStyle/>
          <a:p>
            <a:pPr algn="ctr"/>
            <a:r>
              <a:rPr lang="en-US" sz="1600" b="1" dirty="0">
                <a:solidFill>
                  <a:schemeClr val="dk1"/>
                </a:solidFill>
                <a:latin typeface="Pontano Sans"/>
                <a:ea typeface="Pontano Sans"/>
                <a:cs typeface="Pontano Sans"/>
                <a:sym typeface="Pontano Sans"/>
              </a:rPr>
              <a:t>Data informs all tiers of supports </a:t>
            </a:r>
          </a:p>
        </p:txBody>
      </p:sp>
      <p:graphicFrame>
        <p:nvGraphicFramePr>
          <p:cNvPr id="403" name="Google Shape;403;p56"/>
          <p:cNvGraphicFramePr/>
          <p:nvPr>
            <p:extLst>
              <p:ext uri="{D42A27DB-BD31-4B8C-83A1-F6EECF244321}">
                <p14:modId xmlns:p14="http://schemas.microsoft.com/office/powerpoint/2010/main" val="2944034197"/>
              </p:ext>
            </p:extLst>
          </p:nvPr>
        </p:nvGraphicFramePr>
        <p:xfrm>
          <a:off x="750277" y="2636466"/>
          <a:ext cx="7674775" cy="1912885"/>
        </p:xfrm>
        <a:graphic>
          <a:graphicData uri="http://schemas.openxmlformats.org/drawingml/2006/table">
            <a:tbl>
              <a:tblPr firstRow="1">
                <a:noFill/>
                <a:tableStyleId>{125CCE25-4EF3-4E26-A654-52904CFB34AE}</a:tableStyleId>
              </a:tblPr>
              <a:tblGrid>
                <a:gridCol w="2613508">
                  <a:extLst>
                    <a:ext uri="{9D8B030D-6E8A-4147-A177-3AD203B41FA5}">
                      <a16:colId xmlns:a16="http://schemas.microsoft.com/office/drawing/2014/main" val="20000"/>
                    </a:ext>
                  </a:extLst>
                </a:gridCol>
                <a:gridCol w="2541767">
                  <a:extLst>
                    <a:ext uri="{9D8B030D-6E8A-4147-A177-3AD203B41FA5}">
                      <a16:colId xmlns:a16="http://schemas.microsoft.com/office/drawing/2014/main" val="20001"/>
                    </a:ext>
                  </a:extLst>
                </a:gridCol>
                <a:gridCol w="2519500">
                  <a:extLst>
                    <a:ext uri="{9D8B030D-6E8A-4147-A177-3AD203B41FA5}">
                      <a16:colId xmlns:a16="http://schemas.microsoft.com/office/drawing/2014/main" val="20002"/>
                    </a:ext>
                  </a:extLst>
                </a:gridCol>
              </a:tblGrid>
              <a:tr h="335525">
                <a:tc>
                  <a:txBody>
                    <a:bodyPr/>
                    <a:lstStyle/>
                    <a:p>
                      <a:pPr marL="0" marR="0" lvl="0" indent="0" algn="ctr" rtl="0">
                        <a:lnSpc>
                          <a:spcPct val="100000"/>
                        </a:lnSpc>
                        <a:spcBef>
                          <a:spcPts val="0"/>
                        </a:spcBef>
                        <a:spcAft>
                          <a:spcPts val="0"/>
                        </a:spcAft>
                        <a:buClr>
                          <a:srgbClr val="000000"/>
                        </a:buClr>
                        <a:buSzPts val="900"/>
                        <a:buFont typeface="Arial"/>
                        <a:buNone/>
                      </a:pPr>
                      <a:r>
                        <a:rPr lang="en" u="none" strike="noStrike" cap="none" dirty="0">
                          <a:latin typeface="Pontano Sans"/>
                          <a:ea typeface="Pontano Sans"/>
                          <a:cs typeface="Pontano Sans"/>
                          <a:sym typeface="Pontano Sans"/>
                        </a:rPr>
                        <a:t>Tier 1</a:t>
                      </a:r>
                      <a:endParaRPr u="none" strike="noStrike" cap="none" dirty="0">
                        <a:latin typeface="Pontano Sans"/>
                        <a:ea typeface="Pontano Sans"/>
                        <a:cs typeface="Pontano Sans"/>
                        <a:sym typeface="Pontano Sans"/>
                      </a:endParaRPr>
                    </a:p>
                  </a:txBody>
                  <a:tcPr marL="68600" marR="68600" marT="34300" marB="34300">
                    <a:lnL w="28575" cap="flat" cmpd="sng">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u="none" strike="noStrike" cap="none" dirty="0">
                          <a:latin typeface="Pontano Sans"/>
                          <a:ea typeface="Pontano Sans"/>
                          <a:cs typeface="Pontano Sans"/>
                          <a:sym typeface="Pontano Sans"/>
                        </a:rPr>
                        <a:t>Tier 2</a:t>
                      </a:r>
                      <a:endParaRPr u="none" strike="noStrike" cap="none" dirty="0">
                        <a:latin typeface="Pontano Sans"/>
                        <a:ea typeface="Pontano Sans"/>
                        <a:cs typeface="Pontano Sans"/>
                        <a:sym typeface="Pontano Sans"/>
                      </a:endParaRPr>
                    </a:p>
                  </a:txBody>
                  <a:tcPr marL="68600" marR="68600" marT="34300" marB="34300">
                    <a:lnL w="28575" cap="flat" cmpd="sng" algn="ctr">
                      <a:solidFill>
                        <a:srgbClr val="000000"/>
                      </a:solidFill>
                      <a:prstDash val="solid"/>
                      <a:round/>
                      <a:headEnd type="none" w="sm" len="sm"/>
                      <a:tailEnd type="none" w="sm" len="sm"/>
                    </a:lnL>
                    <a:lnR w="28575" cap="flat" cmpd="sng" algn="ctr">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lgn="ctr">
                      <a:solidFill>
                        <a:srgbClr val="000000"/>
                      </a:solidFill>
                      <a:prstDash val="solid"/>
                      <a:round/>
                      <a:headEnd type="none" w="sm" len="sm"/>
                      <a:tailEnd type="none" w="sm" len="sm"/>
                    </a:lnB>
                    <a:solidFill>
                      <a:srgbClr val="FFF2CC"/>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n" u="none" strike="noStrike" cap="none" dirty="0">
                          <a:latin typeface="Pontano Sans"/>
                          <a:ea typeface="Pontano Sans"/>
                          <a:cs typeface="Pontano Sans"/>
                          <a:sym typeface="Pontano Sans"/>
                        </a:rPr>
                        <a:t>Tier 3</a:t>
                      </a:r>
                      <a:endParaRPr u="none" strike="noStrike" cap="none" dirty="0">
                        <a:latin typeface="Pontano Sans"/>
                        <a:ea typeface="Pontano Sans"/>
                        <a:cs typeface="Pontano Sans"/>
                        <a:sym typeface="Pontano Sans"/>
                      </a:endParaRPr>
                    </a:p>
                  </a:txBody>
                  <a:tcPr marL="68600" marR="68600" marT="34300" marB="34300">
                    <a:lnL w="28575" cap="flat" cmpd="sng" algn="ctr">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lgn="ctr">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448100">
                <a:tc>
                  <a:txBody>
                    <a:bodyPr/>
                    <a:lstStyle/>
                    <a:p>
                      <a:pPr marL="0" marR="0" lvl="0" indent="0" algn="ctr" rtl="0">
                        <a:lnSpc>
                          <a:spcPct val="100000"/>
                        </a:lnSpc>
                        <a:spcBef>
                          <a:spcPts val="0"/>
                        </a:spcBef>
                        <a:spcAft>
                          <a:spcPts val="0"/>
                        </a:spcAft>
                        <a:buClr>
                          <a:srgbClr val="000000"/>
                        </a:buClr>
                        <a:buSzPts val="900"/>
                        <a:buFont typeface="Arial"/>
                        <a:buNone/>
                      </a:pPr>
                      <a:r>
                        <a:rPr lang="en" sz="1100" u="none" strike="noStrike" cap="none">
                          <a:solidFill>
                            <a:schemeClr val="dk1"/>
                          </a:solidFill>
                          <a:latin typeface="Pontano Sans"/>
                          <a:ea typeface="Pontano Sans"/>
                          <a:cs typeface="Pontano Sans"/>
                          <a:sym typeface="Pontano Sans"/>
                        </a:rPr>
                        <a:t>Inform universal prevention efforts (e.g. lessons to create/revise/revisit) </a:t>
                      </a:r>
                      <a:endParaRPr sz="1100" u="none" strike="noStrike" cap="none">
                        <a:solidFill>
                          <a:schemeClr val="dk1"/>
                        </a:solidFill>
                        <a:latin typeface="Pontano Sans"/>
                        <a:ea typeface="Pontano Sans"/>
                        <a:cs typeface="Pontano Sans"/>
                        <a:sym typeface="Pontano Sans"/>
                      </a:endParaRPr>
                    </a:p>
                  </a:txBody>
                  <a:tcPr marL="68600" marR="68600" marT="34300" marB="34300">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u="none" strike="noStrike" cap="none" dirty="0">
                          <a:solidFill>
                            <a:schemeClr val="dk1"/>
                          </a:solidFill>
                          <a:latin typeface="Pontano Sans"/>
                          <a:ea typeface="Pontano Sans"/>
                          <a:cs typeface="Pontano Sans"/>
                          <a:sym typeface="Pontano Sans"/>
                        </a:rPr>
                        <a:t>Collect or review additional data to understand student needs.</a:t>
                      </a:r>
                      <a:endParaRPr sz="1100" u="none" strike="noStrike" cap="none" dirty="0">
                        <a:solidFill>
                          <a:schemeClr val="dk1"/>
                        </a:solidFill>
                        <a:latin typeface="Pontano Sans"/>
                        <a:ea typeface="Pontano Sans"/>
                        <a:cs typeface="Pontano Sans"/>
                        <a:sym typeface="Pontano Sans"/>
                      </a:endParaRPr>
                    </a:p>
                    <a:p>
                      <a:pPr marL="0" marR="0" lvl="0" indent="0" algn="ctr" rtl="0">
                        <a:lnSpc>
                          <a:spcPct val="100000"/>
                        </a:lnSpc>
                        <a:spcBef>
                          <a:spcPts val="0"/>
                        </a:spcBef>
                        <a:spcAft>
                          <a:spcPts val="0"/>
                        </a:spcAft>
                        <a:buClr>
                          <a:srgbClr val="000000"/>
                        </a:buClr>
                        <a:buSzPts val="900"/>
                        <a:buFont typeface="Arial"/>
                        <a:buNone/>
                      </a:pPr>
                      <a:endParaRPr sz="1100" u="none" strike="noStrike" cap="none" dirty="0">
                        <a:solidFill>
                          <a:schemeClr val="dk1"/>
                        </a:solidFill>
                        <a:latin typeface="Pontano Sans"/>
                        <a:ea typeface="Pontano Sans"/>
                        <a:cs typeface="Pontano Sans"/>
                        <a:sym typeface="Pontano Sans"/>
                      </a:endParaRPr>
                    </a:p>
                    <a:p>
                      <a:pPr marL="0" marR="0" lvl="0" indent="0" algn="ctr" rtl="0">
                        <a:lnSpc>
                          <a:spcPct val="100000"/>
                        </a:lnSpc>
                        <a:spcBef>
                          <a:spcPts val="0"/>
                        </a:spcBef>
                        <a:spcAft>
                          <a:spcPts val="0"/>
                        </a:spcAft>
                        <a:buClr>
                          <a:srgbClr val="000000"/>
                        </a:buClr>
                        <a:buSzPts val="900"/>
                        <a:buFont typeface="Arial"/>
                        <a:buNone/>
                      </a:pPr>
                      <a:r>
                        <a:rPr lang="en" sz="1100" u="none" strike="noStrike" cap="none" dirty="0">
                          <a:solidFill>
                            <a:schemeClr val="dk1"/>
                          </a:solidFill>
                          <a:latin typeface="Pontano Sans"/>
                          <a:ea typeface="Pontano Sans"/>
                          <a:cs typeface="Pontano Sans"/>
                          <a:sym typeface="Pontano Sans"/>
                        </a:rPr>
                        <a:t>Match students to existing interventions based on data based decision rules (</a:t>
                      </a:r>
                      <a:r>
                        <a:rPr lang="en" sz="1100" i="1" u="none" strike="noStrike" cap="none" dirty="0">
                          <a:solidFill>
                            <a:schemeClr val="dk1"/>
                          </a:solidFill>
                          <a:latin typeface="Pontano Sans"/>
                          <a:ea typeface="Pontano Sans"/>
                          <a:cs typeface="Pontano Sans"/>
                          <a:sym typeface="Pontano Sans"/>
                        </a:rPr>
                        <a:t>problem solving conversations</a:t>
                      </a:r>
                      <a:r>
                        <a:rPr lang="en" sz="1100" u="none" strike="noStrike" cap="none" dirty="0">
                          <a:solidFill>
                            <a:schemeClr val="dk1"/>
                          </a:solidFill>
                          <a:latin typeface="Pontano Sans"/>
                          <a:ea typeface="Pontano Sans"/>
                          <a:cs typeface="Pontano Sans"/>
                          <a:sym typeface="Pontano Sans"/>
                        </a:rPr>
                        <a:t>)</a:t>
                      </a:r>
                      <a:endParaRPr sz="1100" u="none" strike="noStrike" cap="none" dirty="0">
                        <a:solidFill>
                          <a:schemeClr val="dk1"/>
                        </a:solidFill>
                        <a:latin typeface="Pontano Sans"/>
                        <a:ea typeface="Pontano Sans"/>
                        <a:cs typeface="Pontano Sans"/>
                        <a:sym typeface="Pontano Sans"/>
                      </a:endParaRPr>
                    </a:p>
                    <a:p>
                      <a:pPr marL="0" marR="0" lvl="0" indent="0" algn="ctr" rtl="0">
                        <a:lnSpc>
                          <a:spcPct val="100000"/>
                        </a:lnSpc>
                        <a:spcBef>
                          <a:spcPts val="0"/>
                        </a:spcBef>
                        <a:spcAft>
                          <a:spcPts val="0"/>
                        </a:spcAft>
                        <a:buClr>
                          <a:srgbClr val="000000"/>
                        </a:buClr>
                        <a:buSzPts val="900"/>
                        <a:buFont typeface="Arial"/>
                        <a:buNone/>
                      </a:pPr>
                      <a:endParaRPr sz="1100" u="none" strike="noStrike" cap="none" dirty="0">
                        <a:solidFill>
                          <a:schemeClr val="dk1"/>
                        </a:solidFill>
                        <a:latin typeface="Pontano Sans"/>
                        <a:ea typeface="Pontano Sans"/>
                        <a:cs typeface="Pontano Sans"/>
                        <a:sym typeface="Pontano Sans"/>
                      </a:endParaRPr>
                    </a:p>
                    <a:p>
                      <a:pPr marL="0" marR="0" lvl="0" indent="0" algn="ctr" rtl="0">
                        <a:lnSpc>
                          <a:spcPct val="100000"/>
                        </a:lnSpc>
                        <a:spcBef>
                          <a:spcPts val="0"/>
                        </a:spcBef>
                        <a:spcAft>
                          <a:spcPts val="0"/>
                        </a:spcAft>
                        <a:buClr>
                          <a:srgbClr val="000000"/>
                        </a:buClr>
                        <a:buSzPts val="900"/>
                        <a:buFont typeface="Arial"/>
                        <a:buNone/>
                      </a:pPr>
                      <a:r>
                        <a:rPr lang="en" sz="1100" u="none" strike="noStrike" cap="none" dirty="0">
                          <a:solidFill>
                            <a:schemeClr val="dk1"/>
                          </a:solidFill>
                          <a:latin typeface="Pontano Sans"/>
                          <a:ea typeface="Pontano Sans"/>
                          <a:cs typeface="Pontano Sans"/>
                          <a:sym typeface="Pontano Sans"/>
                        </a:rPr>
                        <a:t>Inform the development of new group interventions (</a:t>
                      </a:r>
                      <a:r>
                        <a:rPr lang="en" sz="1100" i="1" u="none" strike="noStrike" cap="none" dirty="0">
                          <a:solidFill>
                            <a:schemeClr val="dk1"/>
                          </a:solidFill>
                          <a:latin typeface="Pontano Sans"/>
                          <a:ea typeface="Pontano Sans"/>
                          <a:cs typeface="Pontano Sans"/>
                          <a:sym typeface="Pontano Sans"/>
                        </a:rPr>
                        <a:t>systems conversations</a:t>
                      </a:r>
                      <a:r>
                        <a:rPr lang="en" sz="1100" u="none" strike="noStrike" cap="none" dirty="0">
                          <a:solidFill>
                            <a:schemeClr val="dk1"/>
                          </a:solidFill>
                          <a:latin typeface="Pontano Sans"/>
                          <a:ea typeface="Pontano Sans"/>
                          <a:cs typeface="Pontano Sans"/>
                          <a:sym typeface="Pontano Sans"/>
                        </a:rPr>
                        <a:t>)</a:t>
                      </a:r>
                      <a:endParaRPr sz="1100" u="none" strike="noStrike" cap="none" dirty="0">
                        <a:solidFill>
                          <a:schemeClr val="dk1"/>
                        </a:solidFill>
                        <a:latin typeface="Pontano Sans"/>
                        <a:ea typeface="Pontano Sans"/>
                        <a:cs typeface="Pontano Sans"/>
                        <a:sym typeface="Pontano Sans"/>
                      </a:endParaRPr>
                    </a:p>
                  </a:txBody>
                  <a:tcPr marL="68600" marR="68600" marT="34300" marB="34300">
                    <a:lnL w="28575" cap="flat" cmpd="sng" algn="ctr">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lgn="ctr">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Arial"/>
                        <a:buNone/>
                      </a:pPr>
                      <a:r>
                        <a:rPr lang="en" sz="1100" u="none" strike="noStrike" cap="none" dirty="0">
                          <a:solidFill>
                            <a:schemeClr val="dk1"/>
                          </a:solidFill>
                          <a:latin typeface="Pontano Sans"/>
                          <a:ea typeface="Pontano Sans"/>
                          <a:cs typeface="Pontano Sans"/>
                          <a:sym typeface="Pontano Sans"/>
                        </a:rPr>
                        <a:t>Collect additional data to understand </a:t>
                      </a:r>
                      <a:r>
                        <a:rPr lang="en" sz="1100" dirty="0">
                          <a:solidFill>
                            <a:schemeClr val="dk1"/>
                          </a:solidFill>
                          <a:latin typeface="Pontano Sans"/>
                          <a:ea typeface="Pontano Sans"/>
                          <a:cs typeface="Pontano Sans"/>
                          <a:sym typeface="Pontano Sans"/>
                        </a:rPr>
                        <a:t>student needs</a:t>
                      </a:r>
                      <a:r>
                        <a:rPr lang="en" sz="1100" u="none" strike="noStrike" cap="none" dirty="0">
                          <a:solidFill>
                            <a:schemeClr val="dk1"/>
                          </a:solidFill>
                          <a:latin typeface="Pontano Sans"/>
                          <a:ea typeface="Pontano Sans"/>
                          <a:cs typeface="Pontano Sans"/>
                          <a:sym typeface="Pontano Sans"/>
                        </a:rPr>
                        <a:t> and identify appropriate supports (e.g. risk assessment, secondary screening tool, FBA, observations, interviews)</a:t>
                      </a:r>
                      <a:endParaRPr sz="1100" u="none" strike="noStrike" cap="none" dirty="0">
                        <a:solidFill>
                          <a:schemeClr val="dk1"/>
                        </a:solidFill>
                        <a:latin typeface="Pontano Sans"/>
                        <a:ea typeface="Pontano Sans"/>
                        <a:cs typeface="Pontano Sans"/>
                        <a:sym typeface="Pontano Sans"/>
                      </a:endParaRPr>
                    </a:p>
                  </a:txBody>
                  <a:tcPr marL="68600" marR="68600" marT="34300" marB="34300">
                    <a:lnL w="28575" cap="flat" cmpd="sng" algn="ctr">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lgn="ctr">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06" name="Google Shape;406;p56"/>
          <p:cNvSpPr txBox="1">
            <a:spLocks noGrp="1"/>
          </p:cNvSpPr>
          <p:nvPr>
            <p:ph type="sldNum" idx="12"/>
          </p:nvPr>
        </p:nvSpPr>
        <p:spPr>
          <a:xfrm>
            <a:off x="6767900" y="4647650"/>
            <a:ext cx="21336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solidFill>
                  <a:srgbClr val="31538F"/>
                </a:solidFill>
              </a:rPr>
              <a:t>12</a:t>
            </a:fld>
            <a:endParaRPr>
              <a:solidFill>
                <a:srgbClr val="31538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7"/>
          <p:cNvSpPr txBox="1">
            <a:spLocks noGrp="1"/>
          </p:cNvSpPr>
          <p:nvPr>
            <p:ph type="title"/>
          </p:nvPr>
        </p:nvSpPr>
        <p:spPr>
          <a:xfrm>
            <a:off x="457200" y="180125"/>
            <a:ext cx="8229600" cy="605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Stages of Implementation </a:t>
            </a:r>
            <a:r>
              <a:rPr lang="en" sz="2400" dirty="0"/>
              <a:t>(Fixsen et al., 2005)</a:t>
            </a:r>
            <a:endParaRPr sz="2400" dirty="0"/>
          </a:p>
        </p:txBody>
      </p:sp>
      <p:graphicFrame>
        <p:nvGraphicFramePr>
          <p:cNvPr id="412" name="Google Shape;412;p57"/>
          <p:cNvGraphicFramePr/>
          <p:nvPr>
            <p:extLst>
              <p:ext uri="{D42A27DB-BD31-4B8C-83A1-F6EECF244321}">
                <p14:modId xmlns:p14="http://schemas.microsoft.com/office/powerpoint/2010/main" val="828687514"/>
              </p:ext>
            </p:extLst>
          </p:nvPr>
        </p:nvGraphicFramePr>
        <p:xfrm>
          <a:off x="273175" y="729025"/>
          <a:ext cx="8565750" cy="4227760"/>
        </p:xfrm>
        <a:graphic>
          <a:graphicData uri="http://schemas.openxmlformats.org/drawingml/2006/table">
            <a:tbl>
              <a:tblPr firstRow="1" firstCol="1" bandRow="1">
                <a:noFill/>
                <a:tableStyleId>{2B481966-5C56-4645-B655-DCC7302069EA}</a:tableStyleId>
              </a:tblPr>
              <a:tblGrid>
                <a:gridCol w="1593450">
                  <a:extLst>
                    <a:ext uri="{9D8B030D-6E8A-4147-A177-3AD203B41FA5}">
                      <a16:colId xmlns:a16="http://schemas.microsoft.com/office/drawing/2014/main" val="20000"/>
                    </a:ext>
                  </a:extLst>
                </a:gridCol>
                <a:gridCol w="6972300">
                  <a:extLst>
                    <a:ext uri="{9D8B030D-6E8A-4147-A177-3AD203B41FA5}">
                      <a16:colId xmlns:a16="http://schemas.microsoft.com/office/drawing/2014/main" val="20001"/>
                    </a:ext>
                  </a:extLst>
                </a:gridCol>
              </a:tblGrid>
              <a:tr h="301500">
                <a:tc>
                  <a:txBody>
                    <a:bodyPr/>
                    <a:lstStyle/>
                    <a:p>
                      <a:pPr marL="0" marR="0" lvl="0" indent="0" algn="l" rtl="0">
                        <a:spcBef>
                          <a:spcPts val="0"/>
                        </a:spcBef>
                        <a:spcAft>
                          <a:spcPts val="0"/>
                        </a:spcAft>
                        <a:buNone/>
                      </a:pPr>
                      <a:r>
                        <a:rPr lang="en" sz="1600"/>
                        <a:t>Stage</a:t>
                      </a:r>
                      <a:endParaRPr sz="1600" u="none" strike="noStrike" cap="none"/>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1538F"/>
                    </a:solidFill>
                  </a:tcPr>
                </a:tc>
                <a:tc>
                  <a:txBody>
                    <a:bodyPr/>
                    <a:lstStyle/>
                    <a:p>
                      <a:pPr marL="0" marR="0" lvl="0" indent="0" algn="l" rtl="0">
                        <a:spcBef>
                          <a:spcPts val="0"/>
                        </a:spcBef>
                        <a:spcAft>
                          <a:spcPts val="0"/>
                        </a:spcAft>
                        <a:buNone/>
                      </a:pPr>
                      <a:r>
                        <a:rPr lang="en" sz="1600" b="1">
                          <a:solidFill>
                            <a:schemeClr val="lt1"/>
                          </a:solidFill>
                        </a:rPr>
                        <a:t>Implementation Activities</a:t>
                      </a:r>
                      <a:endParaRPr sz="1600" b="1" u="none" strike="noStrike" cap="none">
                        <a:solidFill>
                          <a:schemeClr val="lt1"/>
                        </a:solidFill>
                      </a:endParaRPr>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1538F"/>
                    </a:solidFill>
                  </a:tcPr>
                </a:tc>
                <a:extLst>
                  <a:ext uri="{0D108BD9-81ED-4DB2-BD59-A6C34878D82A}">
                    <a16:rowId xmlns:a16="http://schemas.microsoft.com/office/drawing/2014/main" val="10000"/>
                  </a:ext>
                </a:extLst>
              </a:tr>
              <a:tr h="731525">
                <a:tc>
                  <a:txBody>
                    <a:bodyPr/>
                    <a:lstStyle/>
                    <a:p>
                      <a:pPr marL="0" marR="0" lvl="0" indent="0" algn="l" rtl="0">
                        <a:spcBef>
                          <a:spcPts val="0"/>
                        </a:spcBef>
                        <a:spcAft>
                          <a:spcPts val="0"/>
                        </a:spcAft>
                        <a:buNone/>
                      </a:pPr>
                      <a:r>
                        <a:rPr lang="en" sz="1600" u="none" strike="noStrike" cap="none"/>
                        <a:t>Exploration  </a:t>
                      </a:r>
                      <a:br>
                        <a:rPr lang="en" sz="1600" u="none" strike="noStrike" cap="none"/>
                      </a:br>
                      <a:r>
                        <a:rPr lang="en" sz="1600" u="none" strike="noStrike" cap="none"/>
                        <a:t>(select)</a:t>
                      </a:r>
                      <a:endParaRPr sz="1600" u="none" strike="noStrike" cap="none">
                        <a:latin typeface="Times New Roman"/>
                        <a:ea typeface="Times New Roman"/>
                        <a:cs typeface="Times New Roman"/>
                        <a:sym typeface="Times New Roman"/>
                      </a:endParaRPr>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1538F"/>
                    </a:solidFill>
                  </a:tcPr>
                </a:tc>
                <a:tc>
                  <a:txBody>
                    <a:bodyPr/>
                    <a:lstStyle/>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Develop a leadership team responsible for implementation, with a shared understanding and vision for SEB screening</a:t>
                      </a:r>
                      <a:endParaRPr sz="1600">
                        <a:latin typeface="Pontano Sans"/>
                        <a:ea typeface="Pontano Sans"/>
                        <a:cs typeface="Pontano Sans"/>
                        <a:sym typeface="Pontano Sans"/>
                      </a:endParaRPr>
                    </a:p>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Complete tool selection process</a:t>
                      </a:r>
                      <a:endParaRPr sz="1600">
                        <a:latin typeface="Pontano Sans"/>
                        <a:ea typeface="Pontano Sans"/>
                        <a:cs typeface="Pontano Sans"/>
                        <a:sym typeface="Pontano Sans"/>
                      </a:endParaRPr>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975350">
                <a:tc>
                  <a:txBody>
                    <a:bodyPr/>
                    <a:lstStyle/>
                    <a:p>
                      <a:pPr marL="0" marR="0" lvl="0" indent="0" algn="l" rtl="0">
                        <a:spcBef>
                          <a:spcPts val="0"/>
                        </a:spcBef>
                        <a:spcAft>
                          <a:spcPts val="0"/>
                        </a:spcAft>
                        <a:buNone/>
                      </a:pPr>
                      <a:r>
                        <a:rPr lang="en" sz="1600" u="none" strike="noStrike" cap="none"/>
                        <a:t>Installation</a:t>
                      </a:r>
                      <a:endParaRPr sz="1600" u="none" strike="noStrike" cap="none"/>
                    </a:p>
                    <a:p>
                      <a:pPr marL="0" marR="0" lvl="0" indent="0" algn="l" rtl="0">
                        <a:spcBef>
                          <a:spcPts val="0"/>
                        </a:spcBef>
                        <a:spcAft>
                          <a:spcPts val="0"/>
                        </a:spcAft>
                        <a:buNone/>
                      </a:pPr>
                      <a:r>
                        <a:rPr lang="en" sz="1600"/>
                        <a:t>(prepare)</a:t>
                      </a:r>
                      <a:endParaRPr sz="1600"/>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1538F"/>
                    </a:solidFill>
                  </a:tcPr>
                </a:tc>
                <a:tc>
                  <a:txBody>
                    <a:bodyPr/>
                    <a:lstStyle/>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Determine readiness criteria for pilot sites</a:t>
                      </a:r>
                      <a:endParaRPr sz="1600">
                        <a:latin typeface="Pontano Sans"/>
                        <a:ea typeface="Pontano Sans"/>
                        <a:cs typeface="Pontano Sans"/>
                        <a:sym typeface="Pontano Sans"/>
                      </a:endParaRPr>
                    </a:p>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Create district protocols for pilot sites (e.g., consent, introducing the screener)</a:t>
                      </a:r>
                      <a:endParaRPr sz="1600">
                        <a:latin typeface="Pontano Sans"/>
                        <a:ea typeface="Pontano Sans"/>
                        <a:cs typeface="Pontano Sans"/>
                        <a:sym typeface="Pontano Sans"/>
                      </a:endParaRPr>
                    </a:p>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Organize/prepare school team(s) to follow protocols for screener use</a:t>
                      </a:r>
                      <a:endParaRPr sz="1600">
                        <a:latin typeface="Pontano Sans"/>
                        <a:ea typeface="Pontano Sans"/>
                        <a:cs typeface="Pontano Sans"/>
                        <a:sym typeface="Pontano Sans"/>
                      </a:endParaRPr>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801150">
                <a:tc>
                  <a:txBody>
                    <a:bodyPr/>
                    <a:lstStyle/>
                    <a:p>
                      <a:pPr marL="0" marR="0" lvl="0" indent="0" algn="l" rtl="0">
                        <a:spcBef>
                          <a:spcPts val="0"/>
                        </a:spcBef>
                        <a:spcAft>
                          <a:spcPts val="0"/>
                        </a:spcAft>
                        <a:buNone/>
                      </a:pPr>
                      <a:r>
                        <a:rPr lang="en" sz="1600" u="none" strike="noStrike" cap="none"/>
                        <a:t>Initial Implementation</a:t>
                      </a:r>
                      <a:endParaRPr sz="1600" u="none" strike="noStrike" cap="none"/>
                    </a:p>
                    <a:p>
                      <a:pPr marL="0" marR="0" lvl="0" indent="0" algn="l" rtl="0">
                        <a:spcBef>
                          <a:spcPts val="0"/>
                        </a:spcBef>
                        <a:spcAft>
                          <a:spcPts val="0"/>
                        </a:spcAft>
                        <a:buNone/>
                      </a:pPr>
                      <a:r>
                        <a:rPr lang="en" sz="1600"/>
                        <a:t>(start small)</a:t>
                      </a:r>
                      <a:endParaRPr sz="1600"/>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1538F"/>
                    </a:solidFill>
                  </a:tcPr>
                </a:tc>
                <a:tc>
                  <a:txBody>
                    <a:bodyPr/>
                    <a:lstStyle/>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Coach school team(s) through screener administration and follow up</a:t>
                      </a:r>
                      <a:endParaRPr sz="1600">
                        <a:latin typeface="Pontano Sans"/>
                        <a:ea typeface="Pontano Sans"/>
                        <a:cs typeface="Pontano Sans"/>
                        <a:sym typeface="Pontano Sans"/>
                      </a:endParaRPr>
                    </a:p>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Evaluate effectiveness of district protocols and screener</a:t>
                      </a:r>
                      <a:endParaRPr sz="1600">
                        <a:latin typeface="Pontano Sans"/>
                        <a:ea typeface="Pontano Sans"/>
                        <a:cs typeface="Pontano Sans"/>
                        <a:sym typeface="Pontano Sans"/>
                      </a:endParaRPr>
                    </a:p>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Make adjustments and expand to other implementation sites</a:t>
                      </a:r>
                      <a:endParaRPr sz="1600">
                        <a:latin typeface="Pontano Sans"/>
                        <a:ea typeface="Pontano Sans"/>
                        <a:cs typeface="Pontano Sans"/>
                        <a:sym typeface="Pontano Sans"/>
                      </a:endParaRPr>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731525">
                <a:tc>
                  <a:txBody>
                    <a:bodyPr/>
                    <a:lstStyle/>
                    <a:p>
                      <a:pPr marL="0" marR="0" lvl="0" indent="0" algn="l" rtl="0">
                        <a:spcBef>
                          <a:spcPts val="0"/>
                        </a:spcBef>
                        <a:spcAft>
                          <a:spcPts val="0"/>
                        </a:spcAft>
                        <a:buNone/>
                      </a:pPr>
                      <a:r>
                        <a:rPr lang="en" sz="1600" u="none" strike="noStrike" cap="none"/>
                        <a:t>Full Implementation (</a:t>
                      </a:r>
                      <a:r>
                        <a:rPr lang="en" sz="1600"/>
                        <a:t>way of work</a:t>
                      </a:r>
                      <a:r>
                        <a:rPr lang="en" sz="1600" u="none" strike="noStrike" cap="none"/>
                        <a:t>)</a:t>
                      </a:r>
                      <a:endParaRPr sz="1600" u="none" strike="noStrike" cap="none">
                        <a:latin typeface="Times New Roman"/>
                        <a:ea typeface="Times New Roman"/>
                        <a:cs typeface="Times New Roman"/>
                        <a:sym typeface="Times New Roman"/>
                      </a:endParaRPr>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1538F"/>
                    </a:solidFill>
                  </a:tcPr>
                </a:tc>
                <a:tc>
                  <a:txBody>
                    <a:bodyPr/>
                    <a:lstStyle/>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Routine coaching and professional learning </a:t>
                      </a:r>
                      <a:endParaRPr sz="1600">
                        <a:latin typeface="Pontano Sans"/>
                        <a:ea typeface="Pontano Sans"/>
                        <a:cs typeface="Pontano Sans"/>
                        <a:sym typeface="Pontano Sans"/>
                      </a:endParaRPr>
                    </a:p>
                    <a:p>
                      <a:pPr marL="457200" lvl="0" indent="-330200" algn="l" rtl="0">
                        <a:spcBef>
                          <a:spcPts val="0"/>
                        </a:spcBef>
                        <a:spcAft>
                          <a:spcPts val="0"/>
                        </a:spcAft>
                        <a:buSzPts val="1600"/>
                        <a:buFont typeface="Pontano Sans"/>
                        <a:buChar char="-"/>
                      </a:pPr>
                      <a:r>
                        <a:rPr lang="en" sz="1600">
                          <a:latin typeface="Pontano Sans"/>
                          <a:ea typeface="Pontano Sans"/>
                          <a:cs typeface="Pontano Sans"/>
                          <a:sym typeface="Pontano Sans"/>
                        </a:rPr>
                        <a:t>Routine use of screener data for decision making across all levels</a:t>
                      </a:r>
                      <a:endParaRPr sz="1600">
                        <a:latin typeface="Pontano Sans"/>
                        <a:ea typeface="Pontano Sans"/>
                        <a:cs typeface="Pontano Sans"/>
                        <a:sym typeface="Pontano Sans"/>
                      </a:endParaRPr>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686700">
                <a:tc>
                  <a:txBody>
                    <a:bodyPr/>
                    <a:lstStyle/>
                    <a:p>
                      <a:pPr marL="0" marR="0" lvl="0" indent="0" algn="l" rtl="0">
                        <a:spcBef>
                          <a:spcPts val="0"/>
                        </a:spcBef>
                        <a:spcAft>
                          <a:spcPts val="0"/>
                        </a:spcAft>
                        <a:buNone/>
                      </a:pPr>
                      <a:r>
                        <a:rPr lang="en" sz="1600" u="none" strike="noStrike" cap="none"/>
                        <a:t>Sustainability</a:t>
                      </a:r>
                      <a:endParaRPr sz="1600" u="none" strike="noStrike" cap="none"/>
                    </a:p>
                    <a:p>
                      <a:pPr marL="0" marR="0" lvl="0" indent="0" algn="l" rtl="0">
                        <a:spcBef>
                          <a:spcPts val="0"/>
                        </a:spcBef>
                        <a:spcAft>
                          <a:spcPts val="0"/>
                        </a:spcAft>
                        <a:buNone/>
                      </a:pPr>
                      <a:r>
                        <a:rPr lang="en" sz="1600"/>
                        <a:t>(adjust)</a:t>
                      </a:r>
                      <a:endParaRPr sz="1600"/>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31538F"/>
                    </a:solidFill>
                  </a:tcPr>
                </a:tc>
                <a:tc>
                  <a:txBody>
                    <a:bodyPr/>
                    <a:lstStyle/>
                    <a:p>
                      <a:pPr marL="457200" lvl="0" indent="-330200" algn="l" rtl="0">
                        <a:spcBef>
                          <a:spcPts val="0"/>
                        </a:spcBef>
                        <a:spcAft>
                          <a:spcPts val="0"/>
                        </a:spcAft>
                        <a:buSzPts val="1600"/>
                        <a:buFont typeface="Pontano Sans"/>
                        <a:buChar char="-"/>
                      </a:pPr>
                      <a:r>
                        <a:rPr lang="en" sz="1600" dirty="0">
                          <a:latin typeface="Pontano Sans"/>
                          <a:ea typeface="Pontano Sans"/>
                          <a:cs typeface="Pontano Sans"/>
                          <a:sym typeface="Pontano Sans"/>
                        </a:rPr>
                        <a:t>Make ongoing adjustments to sustain implementation and positive outcomes</a:t>
                      </a:r>
                      <a:endParaRPr sz="1600" dirty="0">
                        <a:latin typeface="Pontano Sans"/>
                        <a:ea typeface="Pontano Sans"/>
                        <a:cs typeface="Pontano Sans"/>
                        <a:sym typeface="Pontano Sans"/>
                      </a:endParaRPr>
                    </a:p>
                  </a:txBody>
                  <a:tcPr marL="44025" marR="44025" marT="0" marB="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13" name="Google Shape;413;p57"/>
          <p:cNvSpPr txBox="1">
            <a:spLocks noGrp="1"/>
          </p:cNvSpPr>
          <p:nvPr>
            <p:ph type="sldNum" idx="12"/>
          </p:nvPr>
        </p:nvSpPr>
        <p:spPr>
          <a:xfrm>
            <a:off x="6767900" y="4647650"/>
            <a:ext cx="21336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solidFill>
                  <a:srgbClr val="31538F"/>
                </a:solidFill>
              </a:rPr>
              <a:t>13</a:t>
            </a:fld>
            <a:endParaRPr>
              <a:solidFill>
                <a:srgbClr val="31538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8"/>
          <p:cNvSpPr txBox="1">
            <a:spLocks noGrp="1"/>
          </p:cNvSpPr>
          <p:nvPr>
            <p:ph type="title"/>
          </p:nvPr>
        </p:nvSpPr>
        <p:spPr>
          <a:xfrm>
            <a:off x="513150" y="125800"/>
            <a:ext cx="7182300" cy="5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dk1"/>
                </a:solidFill>
              </a:rPr>
              <a:t>Capital School District </a:t>
            </a:r>
            <a:endParaRPr b="1" dirty="0">
              <a:solidFill>
                <a:schemeClr val="dk1"/>
              </a:solidFill>
            </a:endParaRPr>
          </a:p>
        </p:txBody>
      </p:sp>
      <p:sp>
        <p:nvSpPr>
          <p:cNvPr id="419" name="Google Shape;419;p58"/>
          <p:cNvSpPr txBox="1">
            <a:spLocks noGrp="1"/>
          </p:cNvSpPr>
          <p:nvPr>
            <p:ph type="body" idx="1"/>
          </p:nvPr>
        </p:nvSpPr>
        <p:spPr>
          <a:xfrm>
            <a:off x="108950" y="919075"/>
            <a:ext cx="3967800" cy="27699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300"/>
              </a:spcBef>
              <a:spcAft>
                <a:spcPts val="0"/>
              </a:spcAft>
              <a:buClr>
                <a:schemeClr val="dk1"/>
              </a:buClr>
              <a:buSzPts val="1800"/>
              <a:buChar char="•"/>
            </a:pPr>
            <a:r>
              <a:rPr lang="en" sz="1800">
                <a:solidFill>
                  <a:schemeClr val="dk1"/>
                </a:solidFill>
              </a:rPr>
              <a:t>Located in Dover, Delaware (State Capital)</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12 Schools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6,278 Students in grades Pk-12</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Minority Enrollment: 71%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Students with Disabilities: 23%</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ELA Proficiency: 33%</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Math Proficiency: 33%</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Graduation Rate: 84%</a:t>
            </a:r>
            <a:endParaRPr sz="1800">
              <a:solidFill>
                <a:schemeClr val="dk1"/>
              </a:solidFill>
            </a:endParaRPr>
          </a:p>
          <a:p>
            <a:pPr marL="0" lvl="0" indent="0" algn="l" rtl="0">
              <a:spcBef>
                <a:spcPts val="500"/>
              </a:spcBef>
              <a:spcAft>
                <a:spcPts val="0"/>
              </a:spcAft>
              <a:buNone/>
            </a:pPr>
            <a:endParaRPr sz="1300"/>
          </a:p>
          <a:p>
            <a:pPr marL="0" lvl="0" indent="0" algn="l" rtl="0">
              <a:spcBef>
                <a:spcPts val="500"/>
              </a:spcBef>
              <a:spcAft>
                <a:spcPts val="500"/>
              </a:spcAft>
              <a:buClr>
                <a:schemeClr val="dk1"/>
              </a:buClr>
              <a:buSzPts val="1100"/>
              <a:buFont typeface="Arial"/>
              <a:buNone/>
            </a:pPr>
            <a:endParaRPr/>
          </a:p>
        </p:txBody>
      </p:sp>
      <p:pic>
        <p:nvPicPr>
          <p:cNvPr id="420" name="Google Shape;420;p58" descr="Photograph of Dover High School" title="Dover High School"/>
          <p:cNvPicPr preferRelativeResize="0"/>
          <p:nvPr/>
        </p:nvPicPr>
        <p:blipFill>
          <a:blip r:embed="rId3">
            <a:alphaModFix/>
          </a:blip>
          <a:stretch>
            <a:fillRect/>
          </a:stretch>
        </p:blipFill>
        <p:spPr>
          <a:xfrm>
            <a:off x="4243050" y="2371370"/>
            <a:ext cx="3534450" cy="1995625"/>
          </a:xfrm>
          <a:prstGeom prst="rect">
            <a:avLst/>
          </a:prstGeom>
          <a:noFill/>
          <a:ln w="9525" cap="flat" cmpd="sng">
            <a:solidFill>
              <a:schemeClr val="dk2"/>
            </a:solidFill>
            <a:prstDash val="solid"/>
            <a:round/>
            <a:headEnd type="none" w="sm" len="sm"/>
            <a:tailEnd type="none" w="sm" len="sm"/>
          </a:ln>
        </p:spPr>
      </p:pic>
      <p:pic>
        <p:nvPicPr>
          <p:cNvPr id="421" name="Google Shape;421;p58" descr="Photograph of a group of people posed standing in two rows, smiling."/>
          <p:cNvPicPr preferRelativeResize="0"/>
          <p:nvPr/>
        </p:nvPicPr>
        <p:blipFill>
          <a:blip r:embed="rId4">
            <a:alphaModFix/>
          </a:blip>
          <a:stretch>
            <a:fillRect/>
          </a:stretch>
        </p:blipFill>
        <p:spPr>
          <a:xfrm rot="1">
            <a:off x="5167325" y="764752"/>
            <a:ext cx="3267050" cy="1404849"/>
          </a:xfrm>
          <a:prstGeom prst="rect">
            <a:avLst/>
          </a:prstGeom>
          <a:noFill/>
          <a:ln w="9525" cap="flat" cmpd="sng">
            <a:solidFill>
              <a:schemeClr val="dk2"/>
            </a:solidFill>
            <a:prstDash val="solid"/>
            <a:round/>
            <a:headEnd type="none" w="sm" len="sm"/>
            <a:tailEnd type="none" w="sm" len="sm"/>
          </a:ln>
        </p:spPr>
      </p:pic>
      <p:pic>
        <p:nvPicPr>
          <p:cNvPr id="422" name="Google Shape;422;p58" descr="A group of graduate students in their regalia. One of the graduates is smiling at the camera."/>
          <p:cNvPicPr preferRelativeResize="0"/>
          <p:nvPr/>
        </p:nvPicPr>
        <p:blipFill>
          <a:blip r:embed="rId5">
            <a:alphaModFix/>
          </a:blip>
          <a:stretch>
            <a:fillRect/>
          </a:stretch>
        </p:blipFill>
        <p:spPr>
          <a:xfrm>
            <a:off x="6453975" y="1842000"/>
            <a:ext cx="2276425" cy="1678924"/>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9"/>
          <p:cNvSpPr txBox="1">
            <a:spLocks noGrp="1"/>
          </p:cNvSpPr>
          <p:nvPr>
            <p:ph type="title"/>
          </p:nvPr>
        </p:nvSpPr>
        <p:spPr>
          <a:xfrm>
            <a:off x="2171700" y="573280"/>
            <a:ext cx="6457800" cy="969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r>
              <a:rPr lang="en"/>
              <a:t>Exploration</a:t>
            </a:r>
            <a:endParaRPr/>
          </a:p>
        </p:txBody>
      </p:sp>
      <p:sp>
        <p:nvSpPr>
          <p:cNvPr id="428" name="Google Shape;428;p59"/>
          <p:cNvSpPr txBox="1">
            <a:spLocks noGrp="1"/>
          </p:cNvSpPr>
          <p:nvPr>
            <p:ph type="body" idx="1"/>
          </p:nvPr>
        </p:nvSpPr>
        <p:spPr>
          <a:xfrm>
            <a:off x="514350" y="1645920"/>
            <a:ext cx="8115300" cy="3018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429" name="Google Shape;429;p59" descr="A dirt road with trees and flowers on a hill."/>
          <p:cNvPicPr preferRelativeResize="0"/>
          <p:nvPr/>
        </p:nvPicPr>
        <p:blipFill>
          <a:blip r:embed="rId3">
            <a:alphaModFix/>
          </a:blip>
          <a:stretch>
            <a:fillRect/>
          </a:stretch>
        </p:blipFill>
        <p:spPr>
          <a:xfrm>
            <a:off x="0" y="0"/>
            <a:ext cx="9144000" cy="5143500"/>
          </a:xfrm>
          <a:prstGeom prst="rect">
            <a:avLst/>
          </a:prstGeom>
          <a:noFill/>
          <a:ln>
            <a:noFill/>
          </a:ln>
        </p:spPr>
      </p:pic>
      <p:sp>
        <p:nvSpPr>
          <p:cNvPr id="430" name="Google Shape;430;p59"/>
          <p:cNvSpPr txBox="1"/>
          <p:nvPr/>
        </p:nvSpPr>
        <p:spPr>
          <a:xfrm>
            <a:off x="364900" y="3048450"/>
            <a:ext cx="67794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b="1">
                <a:solidFill>
                  <a:schemeClr val="lt1"/>
                </a:solidFill>
                <a:latin typeface="Merriweather"/>
                <a:ea typeface="Merriweather"/>
                <a:cs typeface="Merriweather"/>
                <a:sym typeface="Merriweather"/>
              </a:rPr>
              <a:t>Exploration</a:t>
            </a:r>
            <a:endParaRPr sz="4100" b="1">
              <a:solidFill>
                <a:schemeClr val="lt1"/>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0"/>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Assemble a Team</a:t>
            </a:r>
            <a:endParaRPr/>
          </a:p>
        </p:txBody>
      </p:sp>
      <p:sp>
        <p:nvSpPr>
          <p:cNvPr id="436" name="Google Shape;436;p60"/>
          <p:cNvSpPr txBox="1">
            <a:spLocks noGrp="1"/>
          </p:cNvSpPr>
          <p:nvPr>
            <p:ph type="body" idx="4294967295"/>
          </p:nvPr>
        </p:nvSpPr>
        <p:spPr>
          <a:xfrm>
            <a:off x="547175" y="1291100"/>
            <a:ext cx="7239300" cy="5196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t>District Level Team:</a:t>
            </a:r>
            <a:endParaRPr/>
          </a:p>
          <a:p>
            <a:pPr marL="457200" lvl="0" indent="-342900" algn="l" rtl="0">
              <a:lnSpc>
                <a:spcPct val="115000"/>
              </a:lnSpc>
              <a:spcBef>
                <a:spcPts val="600"/>
              </a:spcBef>
              <a:spcAft>
                <a:spcPts val="0"/>
              </a:spcAft>
              <a:buSzPts val="1800"/>
              <a:buChar char="➝"/>
            </a:pPr>
            <a:r>
              <a:rPr lang="en"/>
              <a:t>District Administrators</a:t>
            </a:r>
            <a:endParaRPr/>
          </a:p>
          <a:p>
            <a:pPr marL="457200" lvl="0" indent="-342900" algn="l" rtl="0">
              <a:lnSpc>
                <a:spcPct val="115000"/>
              </a:lnSpc>
              <a:spcBef>
                <a:spcPts val="0"/>
              </a:spcBef>
              <a:spcAft>
                <a:spcPts val="0"/>
              </a:spcAft>
              <a:buSzPts val="1800"/>
              <a:buChar char="➝"/>
            </a:pPr>
            <a:r>
              <a:rPr lang="en"/>
              <a:t>SAMHSA Project Aware Team</a:t>
            </a:r>
            <a:endParaRPr/>
          </a:p>
          <a:p>
            <a:pPr marL="457200" lvl="0" indent="-342900" algn="l" rtl="0">
              <a:lnSpc>
                <a:spcPct val="115000"/>
              </a:lnSpc>
              <a:spcBef>
                <a:spcPts val="0"/>
              </a:spcBef>
              <a:spcAft>
                <a:spcPts val="0"/>
              </a:spcAft>
              <a:buSzPts val="1800"/>
              <a:buChar char="➝"/>
            </a:pPr>
            <a:r>
              <a:rPr lang="en"/>
              <a:t>SAMHSA Technical Assistance Support Partners</a:t>
            </a:r>
            <a:br>
              <a:rPr lang="en"/>
            </a:br>
            <a:endParaRPr/>
          </a:p>
          <a:p>
            <a:pPr marL="0" lvl="0" indent="0" algn="l" rtl="0">
              <a:lnSpc>
                <a:spcPct val="115000"/>
              </a:lnSpc>
              <a:spcBef>
                <a:spcPts val="600"/>
              </a:spcBef>
              <a:spcAft>
                <a:spcPts val="0"/>
              </a:spcAft>
              <a:buNone/>
            </a:pPr>
            <a:r>
              <a:rPr lang="en"/>
              <a:t>School Level Team:</a:t>
            </a:r>
            <a:endParaRPr/>
          </a:p>
          <a:p>
            <a:pPr marL="457200" lvl="0" indent="-342900" algn="l" rtl="0">
              <a:lnSpc>
                <a:spcPct val="115000"/>
              </a:lnSpc>
              <a:spcBef>
                <a:spcPts val="600"/>
              </a:spcBef>
              <a:spcAft>
                <a:spcPts val="0"/>
              </a:spcAft>
              <a:buSzPts val="1800"/>
              <a:buChar char="➝"/>
            </a:pPr>
            <a:r>
              <a:rPr lang="en"/>
              <a:t>School Administrator(s)</a:t>
            </a:r>
            <a:endParaRPr/>
          </a:p>
          <a:p>
            <a:pPr marL="457200" lvl="0" indent="-342900" algn="l" rtl="0">
              <a:lnSpc>
                <a:spcPct val="115000"/>
              </a:lnSpc>
              <a:spcBef>
                <a:spcPts val="0"/>
              </a:spcBef>
              <a:spcAft>
                <a:spcPts val="0"/>
              </a:spcAft>
              <a:buSzPts val="1800"/>
              <a:buChar char="➝"/>
            </a:pPr>
            <a:r>
              <a:rPr lang="en"/>
              <a:t>School staff with knowledge and training in mental health</a:t>
            </a:r>
            <a:endParaRPr/>
          </a:p>
          <a:p>
            <a:pPr marL="457200" lvl="0" indent="-342900" algn="l" rtl="0">
              <a:lnSpc>
                <a:spcPct val="115000"/>
              </a:lnSpc>
              <a:spcBef>
                <a:spcPts val="0"/>
              </a:spcBef>
              <a:spcAft>
                <a:spcPts val="0"/>
              </a:spcAft>
              <a:buSzPts val="1800"/>
              <a:buChar char="➝"/>
            </a:pPr>
            <a:r>
              <a:rPr lang="en"/>
              <a:t>School-based community providers</a:t>
            </a:r>
            <a:endParaRPr/>
          </a:p>
          <a:p>
            <a:pPr marL="457200" lvl="0" indent="-342900" algn="l" rtl="0">
              <a:lnSpc>
                <a:spcPct val="115000"/>
              </a:lnSpc>
              <a:spcBef>
                <a:spcPts val="0"/>
              </a:spcBef>
              <a:spcAft>
                <a:spcPts val="0"/>
              </a:spcAft>
              <a:buSzPts val="1800"/>
              <a:buChar char="➝"/>
            </a:pPr>
            <a:r>
              <a:rPr lang="en"/>
              <a:t>Students, family members, community members (as appropriate)</a:t>
            </a:r>
            <a:endParaRPr/>
          </a:p>
          <a:p>
            <a:pPr marL="0" lvl="0" indent="0" algn="l" rtl="0">
              <a:lnSpc>
                <a:spcPct val="115000"/>
              </a:lnSpc>
              <a:spcBef>
                <a:spcPts val="600"/>
              </a:spcBef>
              <a:spcAft>
                <a:spcPts val="0"/>
              </a:spcAft>
              <a:buNone/>
            </a:pPr>
            <a:endParaRPr/>
          </a:p>
          <a:p>
            <a:pPr marL="0" lvl="0" indent="0" algn="l" rtl="0">
              <a:spcBef>
                <a:spcPts val="600"/>
              </a:spcBef>
              <a:spcAft>
                <a:spcPts val="0"/>
              </a:spcAft>
              <a:buClr>
                <a:schemeClr val="dk1"/>
              </a:buClr>
              <a:buSzPts val="1100"/>
              <a:buFont typeface="Arial"/>
              <a:buNone/>
            </a:pPr>
            <a:endParaRPr/>
          </a:p>
          <a:p>
            <a:pPr marL="0" lvl="0" indent="0" algn="l" rtl="0">
              <a:spcBef>
                <a:spcPts val="600"/>
              </a:spcBef>
              <a:spcAft>
                <a:spcPts val="0"/>
              </a:spcAft>
              <a:buClr>
                <a:schemeClr val="dk1"/>
              </a:buClr>
              <a:buSzPts val="1100"/>
              <a:buFont typeface="Arial"/>
              <a:buNone/>
            </a:pPr>
            <a:endParaRPr/>
          </a:p>
        </p:txBody>
      </p:sp>
      <p:sp>
        <p:nvSpPr>
          <p:cNvPr id="437" name="Google Shape;437;p60"/>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1"/>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Role of the Team</a:t>
            </a:r>
            <a:endParaRPr/>
          </a:p>
        </p:txBody>
      </p:sp>
      <p:sp>
        <p:nvSpPr>
          <p:cNvPr id="443" name="Google Shape;443;p61"/>
          <p:cNvSpPr txBox="1">
            <a:spLocks noGrp="1"/>
          </p:cNvSpPr>
          <p:nvPr>
            <p:ph type="body" idx="4294967295"/>
          </p:nvPr>
        </p:nvSpPr>
        <p:spPr>
          <a:xfrm>
            <a:off x="514350" y="1645920"/>
            <a:ext cx="8115300" cy="30180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Planning the screening process</a:t>
            </a:r>
            <a:endParaRPr/>
          </a:p>
          <a:p>
            <a:pPr marL="457200" lvl="0" indent="-342900" algn="l" rtl="0">
              <a:lnSpc>
                <a:spcPct val="115000"/>
              </a:lnSpc>
              <a:spcBef>
                <a:spcPts val="0"/>
              </a:spcBef>
              <a:spcAft>
                <a:spcPts val="0"/>
              </a:spcAft>
              <a:buSzPts val="1800"/>
              <a:buChar char="➝"/>
            </a:pPr>
            <a:r>
              <a:rPr lang="en"/>
              <a:t>Administering screening measures</a:t>
            </a:r>
            <a:endParaRPr/>
          </a:p>
          <a:p>
            <a:pPr marL="457200" lvl="0" indent="-342900" algn="l" rtl="0">
              <a:lnSpc>
                <a:spcPct val="115000"/>
              </a:lnSpc>
              <a:spcBef>
                <a:spcPts val="0"/>
              </a:spcBef>
              <a:spcAft>
                <a:spcPts val="0"/>
              </a:spcAft>
              <a:buSzPts val="1800"/>
              <a:buChar char="➝"/>
            </a:pPr>
            <a:r>
              <a:rPr lang="en"/>
              <a:t>Reviewing data to identify students at imminent risk</a:t>
            </a:r>
            <a:endParaRPr/>
          </a:p>
          <a:p>
            <a:pPr marL="457200" lvl="0" indent="-342900" algn="l" rtl="0">
              <a:lnSpc>
                <a:spcPct val="115000"/>
              </a:lnSpc>
              <a:spcBef>
                <a:spcPts val="0"/>
              </a:spcBef>
              <a:spcAft>
                <a:spcPts val="0"/>
              </a:spcAft>
              <a:buSzPts val="1800"/>
              <a:buChar char="➝"/>
            </a:pPr>
            <a:r>
              <a:rPr lang="en"/>
              <a:t>Coordinating follow up supports as needed</a:t>
            </a:r>
            <a:endParaRPr/>
          </a:p>
          <a:p>
            <a:pPr marL="0" lvl="0" indent="0" algn="l" rtl="0">
              <a:spcBef>
                <a:spcPts val="600"/>
              </a:spcBef>
              <a:spcAft>
                <a:spcPts val="0"/>
              </a:spcAft>
              <a:buNone/>
            </a:pPr>
            <a:endParaRPr/>
          </a:p>
        </p:txBody>
      </p:sp>
      <p:sp>
        <p:nvSpPr>
          <p:cNvPr id="444" name="Google Shape;444;p61"/>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2"/>
          <p:cNvSpPr txBox="1">
            <a:spLocks noGrp="1"/>
          </p:cNvSpPr>
          <p:nvPr>
            <p:ph type="title" idx="4294967295"/>
          </p:nvPr>
        </p:nvSpPr>
        <p:spPr>
          <a:xfrm>
            <a:off x="447872" y="58900"/>
            <a:ext cx="5301300" cy="56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Review Data to Clarify Needs1</a:t>
            </a:r>
            <a:endParaRPr dirty="0"/>
          </a:p>
        </p:txBody>
      </p:sp>
      <p:sp>
        <p:nvSpPr>
          <p:cNvPr id="450" name="Google Shape;450;p62"/>
          <p:cNvSpPr txBox="1">
            <a:spLocks noGrp="1"/>
          </p:cNvSpPr>
          <p:nvPr>
            <p:ph type="body" idx="4294967295"/>
          </p:nvPr>
        </p:nvSpPr>
        <p:spPr>
          <a:xfrm>
            <a:off x="613782" y="493324"/>
            <a:ext cx="7491300" cy="28239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b="1" dirty="0"/>
              <a:t>Questions to consider:</a:t>
            </a:r>
            <a:endParaRPr b="1" dirty="0"/>
          </a:p>
          <a:p>
            <a:pPr marL="457200" lvl="0" indent="-342900" algn="l" rtl="0">
              <a:lnSpc>
                <a:spcPct val="115000"/>
              </a:lnSpc>
              <a:spcBef>
                <a:spcPts val="0"/>
              </a:spcBef>
              <a:spcAft>
                <a:spcPts val="0"/>
              </a:spcAft>
              <a:buSzPts val="1800"/>
              <a:buChar char="➝"/>
            </a:pPr>
            <a:r>
              <a:rPr lang="en" dirty="0"/>
              <a:t>What data do we have access to?</a:t>
            </a:r>
            <a:endParaRPr dirty="0"/>
          </a:p>
          <a:p>
            <a:pPr marL="457200" lvl="0" indent="-342900" algn="l" rtl="0">
              <a:lnSpc>
                <a:spcPct val="115000"/>
              </a:lnSpc>
              <a:spcBef>
                <a:spcPts val="0"/>
              </a:spcBef>
              <a:spcAft>
                <a:spcPts val="0"/>
              </a:spcAft>
              <a:buSzPts val="1800"/>
              <a:buChar char="➝"/>
            </a:pPr>
            <a:r>
              <a:rPr lang="en" dirty="0"/>
              <a:t>What data do we need?</a:t>
            </a:r>
            <a:endParaRPr dirty="0"/>
          </a:p>
          <a:p>
            <a:pPr marL="457200" lvl="0" indent="-342900" algn="l" rtl="0">
              <a:lnSpc>
                <a:spcPct val="115000"/>
              </a:lnSpc>
              <a:spcBef>
                <a:spcPts val="0"/>
              </a:spcBef>
              <a:spcAft>
                <a:spcPts val="0"/>
              </a:spcAft>
              <a:buSzPts val="1800"/>
              <a:buChar char="➝"/>
            </a:pPr>
            <a:r>
              <a:rPr lang="en" dirty="0"/>
              <a:t>What do we know?</a:t>
            </a:r>
            <a:endParaRPr dirty="0"/>
          </a:p>
          <a:p>
            <a:pPr marL="457200" lvl="0" indent="-342900" algn="l" rtl="0">
              <a:lnSpc>
                <a:spcPct val="115000"/>
              </a:lnSpc>
              <a:spcBef>
                <a:spcPts val="0"/>
              </a:spcBef>
              <a:spcAft>
                <a:spcPts val="0"/>
              </a:spcAft>
              <a:buSzPts val="1800"/>
              <a:buChar char="➝"/>
            </a:pPr>
            <a:r>
              <a:rPr lang="en" dirty="0"/>
              <a:t>What don’t we know?</a:t>
            </a:r>
            <a:endParaRPr dirty="0"/>
          </a:p>
          <a:p>
            <a:pPr marL="457200" lvl="0" indent="-342900" algn="l" rtl="0">
              <a:lnSpc>
                <a:spcPct val="115000"/>
              </a:lnSpc>
              <a:spcBef>
                <a:spcPts val="0"/>
              </a:spcBef>
              <a:spcAft>
                <a:spcPts val="0"/>
              </a:spcAft>
              <a:buSzPts val="1800"/>
              <a:buChar char="➝"/>
            </a:pPr>
            <a:r>
              <a:rPr lang="en" dirty="0"/>
              <a:t>What groups do we want to know more about?</a:t>
            </a:r>
            <a:endParaRPr dirty="0"/>
          </a:p>
          <a:p>
            <a:pPr marL="0" lvl="0" indent="0" algn="l" rtl="0">
              <a:lnSpc>
                <a:spcPct val="115000"/>
              </a:lnSpc>
              <a:spcBef>
                <a:spcPts val="600"/>
              </a:spcBef>
              <a:spcAft>
                <a:spcPts val="0"/>
              </a:spcAft>
              <a:buNone/>
            </a:pPr>
            <a:r>
              <a:rPr lang="en" b="1" dirty="0"/>
              <a:t>Data Sources:</a:t>
            </a:r>
            <a:endParaRPr b="1" dirty="0"/>
          </a:p>
          <a:p>
            <a:pPr marL="457200" lvl="0" indent="-342900" algn="l" rtl="0">
              <a:lnSpc>
                <a:spcPct val="115000"/>
              </a:lnSpc>
              <a:spcBef>
                <a:spcPts val="600"/>
              </a:spcBef>
              <a:spcAft>
                <a:spcPts val="0"/>
              </a:spcAft>
              <a:buSzPts val="1800"/>
              <a:buChar char="➝"/>
            </a:pPr>
            <a:r>
              <a:rPr lang="en" dirty="0"/>
              <a:t>Attendance</a:t>
            </a:r>
            <a:endParaRPr dirty="0"/>
          </a:p>
          <a:p>
            <a:pPr marL="457200" lvl="0" indent="-342900" algn="l" rtl="0">
              <a:lnSpc>
                <a:spcPct val="115000"/>
              </a:lnSpc>
              <a:spcBef>
                <a:spcPts val="0"/>
              </a:spcBef>
              <a:spcAft>
                <a:spcPts val="0"/>
              </a:spcAft>
              <a:buSzPts val="1800"/>
              <a:buChar char="➝"/>
            </a:pPr>
            <a:r>
              <a:rPr lang="en" dirty="0"/>
              <a:t>Office Discipline Referrals (ODRs)</a:t>
            </a:r>
            <a:endParaRPr dirty="0"/>
          </a:p>
          <a:p>
            <a:pPr marL="457200" lvl="0" indent="-342900" algn="l" rtl="0">
              <a:lnSpc>
                <a:spcPct val="115000"/>
              </a:lnSpc>
              <a:spcBef>
                <a:spcPts val="0"/>
              </a:spcBef>
              <a:spcAft>
                <a:spcPts val="0"/>
              </a:spcAft>
              <a:buSzPts val="1800"/>
              <a:buChar char="➝"/>
            </a:pPr>
            <a:r>
              <a:rPr lang="en" dirty="0"/>
              <a:t>Grades/GPA</a:t>
            </a:r>
            <a:endParaRPr dirty="0"/>
          </a:p>
          <a:p>
            <a:pPr marL="457200" lvl="0" indent="-342900" algn="l" rtl="0">
              <a:lnSpc>
                <a:spcPct val="115000"/>
              </a:lnSpc>
              <a:spcBef>
                <a:spcPts val="0"/>
              </a:spcBef>
              <a:spcAft>
                <a:spcPts val="0"/>
              </a:spcAft>
              <a:buSzPts val="1800"/>
              <a:buChar char="➝"/>
            </a:pPr>
            <a:r>
              <a:rPr lang="en" dirty="0"/>
              <a:t>Nurse Visits</a:t>
            </a:r>
            <a:endParaRPr dirty="0"/>
          </a:p>
          <a:p>
            <a:pPr marL="457200" lvl="0" indent="-342900" algn="l" rtl="0">
              <a:lnSpc>
                <a:spcPct val="115000"/>
              </a:lnSpc>
              <a:spcBef>
                <a:spcPts val="0"/>
              </a:spcBef>
              <a:spcAft>
                <a:spcPts val="0"/>
              </a:spcAft>
              <a:buSzPts val="1800"/>
              <a:buChar char="➝"/>
            </a:pPr>
            <a:r>
              <a:rPr lang="en" dirty="0"/>
              <a:t>Counselor Visits</a:t>
            </a:r>
            <a:endParaRPr dirty="0"/>
          </a:p>
          <a:p>
            <a:pPr marL="457200" lvl="0" indent="-342900" algn="l" rtl="0">
              <a:lnSpc>
                <a:spcPct val="115000"/>
              </a:lnSpc>
              <a:spcBef>
                <a:spcPts val="0"/>
              </a:spcBef>
              <a:spcAft>
                <a:spcPts val="0"/>
              </a:spcAft>
              <a:buSzPts val="1800"/>
              <a:buChar char="➝"/>
            </a:pPr>
            <a:r>
              <a:rPr lang="en" dirty="0"/>
              <a:t>Referrals (Teacher/Caregiver)</a:t>
            </a:r>
            <a:endParaRPr dirty="0"/>
          </a:p>
          <a:p>
            <a:pPr marL="0" lvl="0" indent="0" algn="l" rtl="0">
              <a:lnSpc>
                <a:spcPct val="100000"/>
              </a:lnSpc>
              <a:spcBef>
                <a:spcPts val="0"/>
              </a:spcBef>
              <a:spcAft>
                <a:spcPts val="0"/>
              </a:spcAft>
              <a:buNone/>
            </a:pPr>
            <a:endParaRPr dirty="0"/>
          </a:p>
          <a:p>
            <a:pPr marL="0" lvl="0" indent="0" algn="l" rtl="0">
              <a:spcBef>
                <a:spcPts val="600"/>
              </a:spcBef>
              <a:spcAft>
                <a:spcPts val="0"/>
              </a:spcAft>
              <a:buNone/>
            </a:pPr>
            <a:endParaRPr dirty="0"/>
          </a:p>
          <a:p>
            <a:pPr marL="0" lvl="0" indent="0" algn="l" rtl="0">
              <a:spcBef>
                <a:spcPts val="600"/>
              </a:spcBef>
              <a:spcAft>
                <a:spcPts val="0"/>
              </a:spcAft>
              <a:buNone/>
            </a:pPr>
            <a:endParaRPr dirty="0"/>
          </a:p>
        </p:txBody>
      </p:sp>
      <p:sp>
        <p:nvSpPr>
          <p:cNvPr id="451" name="Google Shape;451;p62"/>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3"/>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Cultural Considerations</a:t>
            </a:r>
            <a:endParaRPr/>
          </a:p>
        </p:txBody>
      </p:sp>
      <p:sp>
        <p:nvSpPr>
          <p:cNvPr id="457" name="Google Shape;457;p63"/>
          <p:cNvSpPr txBox="1">
            <a:spLocks noGrp="1"/>
          </p:cNvSpPr>
          <p:nvPr>
            <p:ph type="body" idx="4294967295"/>
          </p:nvPr>
        </p:nvSpPr>
        <p:spPr>
          <a:xfrm>
            <a:off x="457200" y="1406950"/>
            <a:ext cx="7161900" cy="3161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solidFill>
                  <a:schemeClr val="dk1"/>
                </a:solidFill>
              </a:rPr>
              <a:t>Complex stress related to poverty, immigration, and language barriers</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Cultural beliefs about mental health and how concerns should be addressed</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Access or barriers to services for </a:t>
            </a:r>
            <a:r>
              <a:rPr lang="en"/>
              <a:t>hi</a:t>
            </a:r>
            <a:r>
              <a:rPr lang="en">
                <a:solidFill>
                  <a:schemeClr val="dk1"/>
                </a:solidFill>
              </a:rPr>
              <a:t>storically marginalized groups </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Preferred </a:t>
            </a:r>
            <a:r>
              <a:rPr lang="en"/>
              <a:t>a</a:t>
            </a:r>
            <a:r>
              <a:rPr lang="en">
                <a:solidFill>
                  <a:schemeClr val="dk1"/>
                </a:solidFill>
              </a:rPr>
              <a:t>ssessment </a:t>
            </a:r>
            <a:r>
              <a:rPr lang="en"/>
              <a:t>p</a:t>
            </a:r>
            <a:r>
              <a:rPr lang="en">
                <a:solidFill>
                  <a:schemeClr val="dk1"/>
                </a:solidFill>
              </a:rPr>
              <a:t>rocesses </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Accessibility to culturally and linguistically diverse populations</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Tool’s predictive effectiveness for the school’s target population</a:t>
            </a:r>
            <a:endParaRPr>
              <a:solidFill>
                <a:schemeClr val="dk1"/>
              </a:solidFill>
            </a:endParaRPr>
          </a:p>
        </p:txBody>
      </p:sp>
      <p:sp>
        <p:nvSpPr>
          <p:cNvPr id="458" name="Google Shape;458;p63"/>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EAF6"/>
        </a:solidFill>
        <a:effectLst/>
      </p:bgPr>
    </p:bg>
    <p:spTree>
      <p:nvGrpSpPr>
        <p:cNvPr id="1" name="Shape 318"/>
        <p:cNvGrpSpPr/>
        <p:nvPr/>
      </p:nvGrpSpPr>
      <p:grpSpPr>
        <a:xfrm>
          <a:off x="0" y="0"/>
          <a:ext cx="0" cy="0"/>
          <a:chOff x="0" y="0"/>
          <a:chExt cx="0" cy="0"/>
        </a:xfrm>
      </p:grpSpPr>
      <p:sp>
        <p:nvSpPr>
          <p:cNvPr id="324" name="Google Shape;324;p46"/>
          <p:cNvSpPr txBox="1">
            <a:spLocks noGrp="1"/>
          </p:cNvSpPr>
          <p:nvPr>
            <p:ph type="ctrTitle"/>
          </p:nvPr>
        </p:nvSpPr>
        <p:spPr>
          <a:xfrm>
            <a:off x="496820" y="37369"/>
            <a:ext cx="8532779" cy="1895475"/>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rgbClr val="1F3864"/>
              </a:buClr>
              <a:buSzPts val="4100"/>
              <a:buFont typeface="Arial"/>
              <a:buNone/>
            </a:pPr>
            <a:r>
              <a:rPr lang="en" sz="3700" dirty="0">
                <a:solidFill>
                  <a:srgbClr val="1F3864"/>
                </a:solidFill>
                <a:latin typeface="Droid Serif"/>
                <a:ea typeface="Droid Serif"/>
                <a:cs typeface="Droid Serif"/>
                <a:sym typeface="Droid Serif"/>
              </a:rPr>
              <a:t>Access Conference Program</a:t>
            </a:r>
            <a:br>
              <a:rPr lang="en" sz="3700" dirty="0">
                <a:solidFill>
                  <a:srgbClr val="1F3864"/>
                </a:solidFill>
                <a:latin typeface="Droid Serif"/>
                <a:ea typeface="Droid Serif"/>
                <a:cs typeface="Droid Serif"/>
                <a:sym typeface="Droid Serif"/>
              </a:rPr>
            </a:br>
            <a:r>
              <a:rPr lang="en" sz="3700" dirty="0">
                <a:solidFill>
                  <a:srgbClr val="1F3864"/>
                </a:solidFill>
                <a:latin typeface="Droid Serif"/>
                <a:ea typeface="Droid Serif"/>
                <a:cs typeface="Droid Serif"/>
                <a:sym typeface="Droid Serif"/>
              </a:rPr>
              <a:t> and Session Materials </a:t>
            </a:r>
            <a:br>
              <a:rPr lang="en" sz="3700" dirty="0">
                <a:solidFill>
                  <a:srgbClr val="1F3864"/>
                </a:solidFill>
                <a:latin typeface="Droid Serif"/>
                <a:ea typeface="Droid Serif"/>
                <a:cs typeface="Droid Serif"/>
                <a:sym typeface="Droid Serif"/>
              </a:rPr>
            </a:br>
            <a:r>
              <a:rPr lang="en" sz="3700" dirty="0">
                <a:solidFill>
                  <a:srgbClr val="1F3864"/>
                </a:solidFill>
                <a:latin typeface="Droid Serif"/>
                <a:ea typeface="Droid Serif"/>
                <a:cs typeface="Droid Serif"/>
                <a:sym typeface="Droid Serif"/>
              </a:rPr>
              <a:t>at NEPBIS.org </a:t>
            </a:r>
            <a:endParaRPr sz="3700" dirty="0">
              <a:solidFill>
                <a:srgbClr val="1F3864"/>
              </a:solidFill>
              <a:latin typeface="Droid Serif"/>
              <a:ea typeface="Droid Serif"/>
              <a:cs typeface="Droid Serif"/>
              <a:sym typeface="Droid Serif"/>
            </a:endParaRPr>
          </a:p>
        </p:txBody>
      </p:sp>
      <p:pic>
        <p:nvPicPr>
          <p:cNvPr id="319" name="Google Shape;319;p46" descr="NEPBIS webpage highlighting the NEPBIS forum"/>
          <p:cNvPicPr preferRelativeResize="0"/>
          <p:nvPr/>
        </p:nvPicPr>
        <p:blipFill rotWithShape="1">
          <a:blip r:embed="rId3">
            <a:alphaModFix/>
          </a:blip>
          <a:srcRect/>
          <a:stretch/>
        </p:blipFill>
        <p:spPr>
          <a:xfrm>
            <a:off x="495300" y="2013791"/>
            <a:ext cx="6215743" cy="2786876"/>
          </a:xfrm>
          <a:prstGeom prst="rect">
            <a:avLst/>
          </a:prstGeom>
          <a:noFill/>
          <a:ln>
            <a:noFill/>
          </a:ln>
        </p:spPr>
      </p:pic>
      <p:sp>
        <p:nvSpPr>
          <p:cNvPr id="326" name="Google Shape;326;p46"/>
          <p:cNvSpPr/>
          <p:nvPr/>
        </p:nvSpPr>
        <p:spPr>
          <a:xfrm>
            <a:off x="1293019" y="2262528"/>
            <a:ext cx="1132796" cy="713014"/>
          </a:xfrm>
          <a:prstGeom prst="rect">
            <a:avLst/>
          </a:prstGeom>
          <a:solidFill>
            <a:schemeClr val="lt1"/>
          </a:solidFill>
          <a:ln w="571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500">
                <a:solidFill>
                  <a:schemeClr val="dk1"/>
                </a:solidFill>
                <a:latin typeface="Calibri"/>
                <a:ea typeface="Calibri"/>
                <a:cs typeface="Calibri"/>
                <a:sym typeface="Calibri"/>
              </a:rPr>
              <a:t>NEPBIS LEADERSHIP FORUM</a:t>
            </a:r>
            <a:endParaRPr sz="1500">
              <a:solidFill>
                <a:schemeClr val="dk1"/>
              </a:solidFill>
              <a:latin typeface="Calibri"/>
              <a:ea typeface="Calibri"/>
              <a:cs typeface="Calibri"/>
              <a:sym typeface="Calibri"/>
            </a:endParaRPr>
          </a:p>
        </p:txBody>
      </p:sp>
      <p:sp>
        <p:nvSpPr>
          <p:cNvPr id="320" name="Google Shape;320;p46">
            <a:extLst>
              <a:ext uri="{C183D7F6-B498-43B3-948B-1728B52AA6E4}">
                <adec:decorative xmlns:adec="http://schemas.microsoft.com/office/drawing/2017/decorative" val="1"/>
              </a:ext>
            </a:extLst>
          </p:cNvPr>
          <p:cNvSpPr txBox="1"/>
          <p:nvPr/>
        </p:nvSpPr>
        <p:spPr>
          <a:xfrm>
            <a:off x="172666" y="116732"/>
            <a:ext cx="8798669" cy="4970914"/>
          </a:xfrm>
          <a:prstGeom prst="rect">
            <a:avLst/>
          </a:prstGeom>
          <a:noFill/>
          <a:ln w="139700" cap="flat" cmpd="tri">
            <a:solidFill>
              <a:srgbClr val="2F5496">
                <a:alpha val="61960"/>
              </a:srgbClr>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dirty="0">
                <a:solidFill>
                  <a:schemeClr val="dk1"/>
                </a:solidFill>
                <a:latin typeface="Calibri"/>
                <a:ea typeface="Calibri"/>
                <a:cs typeface="Calibri"/>
                <a:sym typeface="Calibri"/>
              </a:rPr>
              <a:t> </a:t>
            </a:r>
            <a:endParaRPr sz="1100" dirty="0"/>
          </a:p>
        </p:txBody>
      </p:sp>
      <p:sp>
        <p:nvSpPr>
          <p:cNvPr id="321" name="Google Shape;321;p46">
            <a:extLst>
              <a:ext uri="{C183D7F6-B498-43B3-948B-1728B52AA6E4}">
                <adec:decorative xmlns:adec="http://schemas.microsoft.com/office/drawing/2017/decorative" val="1"/>
              </a:ext>
            </a:extLst>
          </p:cNvPr>
          <p:cNvSpPr/>
          <p:nvPr/>
        </p:nvSpPr>
        <p:spPr>
          <a:xfrm>
            <a:off x="6741268" y="3049621"/>
            <a:ext cx="5034065" cy="4406630"/>
          </a:xfrm>
          <a:prstGeom prst="pie">
            <a:avLst>
              <a:gd name="adj1" fmla="val 10799999"/>
              <a:gd name="adj2" fmla="val 16203748"/>
            </a:avLst>
          </a:prstGeom>
          <a:solidFill>
            <a:schemeClr val="lt1"/>
          </a:solidFill>
          <a:ln w="228600" cap="flat" cmpd="tri">
            <a:solidFill>
              <a:srgbClr val="2F5496">
                <a:alpha val="6196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22" name="Google Shape;322;p4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24927" y="3357544"/>
            <a:ext cx="1819073" cy="1871079"/>
          </a:xfrm>
          <a:prstGeom prst="rect">
            <a:avLst/>
          </a:prstGeom>
          <a:noFill/>
          <a:ln>
            <a:noFill/>
          </a:ln>
        </p:spPr>
      </p:pic>
      <p:sp>
        <p:nvSpPr>
          <p:cNvPr id="323" name="Google Shape;323;p46">
            <a:extLst>
              <a:ext uri="{C183D7F6-B498-43B3-948B-1728B52AA6E4}">
                <adec:decorative xmlns:adec="http://schemas.microsoft.com/office/drawing/2017/decorative" val="1"/>
              </a:ext>
            </a:extLst>
          </p:cNvPr>
          <p:cNvSpPr/>
          <p:nvPr/>
        </p:nvSpPr>
        <p:spPr>
          <a:xfrm>
            <a:off x="0" y="0"/>
            <a:ext cx="9144000" cy="342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 name="Google Shape;325;p46">
            <a:extLst>
              <a:ext uri="{C183D7F6-B498-43B3-948B-1728B52AA6E4}">
                <adec:decorative xmlns:adec="http://schemas.microsoft.com/office/drawing/2017/decorative" val="1"/>
              </a:ext>
            </a:extLst>
          </p:cNvPr>
          <p:cNvSpPr/>
          <p:nvPr/>
        </p:nvSpPr>
        <p:spPr>
          <a:xfrm rot="1260000">
            <a:off x="424538" y="2207507"/>
            <a:ext cx="786424" cy="233187"/>
          </a:xfrm>
          <a:prstGeom prst="rightArrow">
            <a:avLst>
              <a:gd name="adj1" fmla="val 50000"/>
              <a:gd name="adj2" fmla="val 50000"/>
            </a:avLst>
          </a:prstGeom>
          <a:solidFill>
            <a:srgbClr val="FFC0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4"/>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Establishing Shared goals</a:t>
            </a:r>
            <a:endParaRPr/>
          </a:p>
        </p:txBody>
      </p:sp>
      <p:sp>
        <p:nvSpPr>
          <p:cNvPr id="464" name="Google Shape;464;p64"/>
          <p:cNvSpPr txBox="1">
            <a:spLocks noGrp="1"/>
          </p:cNvSpPr>
          <p:nvPr>
            <p:ph type="body" idx="4294967295"/>
          </p:nvPr>
        </p:nvSpPr>
        <p:spPr>
          <a:xfrm>
            <a:off x="514350" y="1645920"/>
            <a:ext cx="8115300" cy="30180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Clarify goals of Screening</a:t>
            </a:r>
            <a:br>
              <a:rPr lang="en"/>
            </a:br>
            <a:endParaRPr sz="800"/>
          </a:p>
          <a:p>
            <a:pPr marL="457200" lvl="0" indent="-342900" algn="l" rtl="0">
              <a:lnSpc>
                <a:spcPct val="115000"/>
              </a:lnSpc>
              <a:spcBef>
                <a:spcPts val="600"/>
              </a:spcBef>
              <a:spcAft>
                <a:spcPts val="0"/>
              </a:spcAft>
              <a:buSzPts val="1800"/>
              <a:buChar char="➝"/>
            </a:pPr>
            <a:r>
              <a:rPr lang="en"/>
              <a:t>Cultural considerations</a:t>
            </a:r>
            <a:endParaRPr/>
          </a:p>
          <a:p>
            <a:pPr marL="457200" lvl="0" indent="-342900" algn="l" rtl="0">
              <a:lnSpc>
                <a:spcPct val="115000"/>
              </a:lnSpc>
              <a:spcBef>
                <a:spcPts val="0"/>
              </a:spcBef>
              <a:spcAft>
                <a:spcPts val="0"/>
              </a:spcAft>
              <a:buSzPts val="1800"/>
              <a:buChar char="➝"/>
            </a:pPr>
            <a:r>
              <a:rPr lang="en"/>
              <a:t>Strength based</a:t>
            </a:r>
            <a:endParaRPr/>
          </a:p>
          <a:p>
            <a:pPr marL="457200" lvl="0" indent="-342900" algn="l" rtl="0">
              <a:lnSpc>
                <a:spcPct val="115000"/>
              </a:lnSpc>
              <a:spcBef>
                <a:spcPts val="0"/>
              </a:spcBef>
              <a:spcAft>
                <a:spcPts val="0"/>
              </a:spcAft>
              <a:buSzPts val="1800"/>
              <a:buChar char="➝"/>
            </a:pPr>
            <a:r>
              <a:rPr lang="en"/>
              <a:t>Internalizing</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465" name="Google Shape;465;p64"/>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5"/>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Buy-In</a:t>
            </a:r>
            <a:endParaRPr/>
          </a:p>
        </p:txBody>
      </p:sp>
      <p:sp>
        <p:nvSpPr>
          <p:cNvPr id="471" name="Google Shape;471;p65"/>
          <p:cNvSpPr txBox="1">
            <a:spLocks noGrp="1"/>
          </p:cNvSpPr>
          <p:nvPr>
            <p:ph type="body" idx="4294967295"/>
          </p:nvPr>
        </p:nvSpPr>
        <p:spPr>
          <a:xfrm>
            <a:off x="564075" y="1454475"/>
            <a:ext cx="7422000" cy="3018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rPr>
              <a:t>Provide information and gather feedback from several groups at various points regarding:</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Benefits of Screening</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Communicate screening process and procedures (implementation, scoring, referral process)</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Challenges and Concerns related to screening</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Consent and privacy considerations</a:t>
            </a:r>
            <a:endParaRPr>
              <a:solidFill>
                <a:schemeClr val="dk1"/>
              </a:solidFill>
            </a:endParaRPr>
          </a:p>
          <a:p>
            <a:pPr marL="457200" lvl="0" indent="-342900" algn="l" rtl="0">
              <a:lnSpc>
                <a:spcPct val="115000"/>
              </a:lnSpc>
              <a:spcBef>
                <a:spcPts val="0"/>
              </a:spcBef>
              <a:spcAft>
                <a:spcPts val="0"/>
              </a:spcAft>
              <a:buSzPts val="1800"/>
              <a:buChar char="➝"/>
            </a:pPr>
            <a:r>
              <a:rPr lang="en">
                <a:solidFill>
                  <a:schemeClr val="dk1"/>
                </a:solidFill>
              </a:rPr>
              <a:t>Solicit volunteers </a:t>
            </a:r>
            <a:endParaRPr>
              <a:solidFill>
                <a:schemeClr val="dk1"/>
              </a:solidFill>
            </a:endParaRPr>
          </a:p>
          <a:p>
            <a:pPr marL="0" lvl="0" indent="0" algn="l" rtl="0">
              <a:lnSpc>
                <a:spcPct val="100000"/>
              </a:lnSpc>
              <a:spcBef>
                <a:spcPts val="0"/>
              </a:spcBef>
              <a:spcAft>
                <a:spcPts val="0"/>
              </a:spcAft>
              <a:buNone/>
            </a:pP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472" name="Google Shape;472;p65"/>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6"/>
          <p:cNvSpPr txBox="1">
            <a:spLocks noGrp="1"/>
          </p:cNvSpPr>
          <p:nvPr>
            <p:ph type="title"/>
          </p:nvPr>
        </p:nvSpPr>
        <p:spPr>
          <a:xfrm>
            <a:off x="2171700" y="573280"/>
            <a:ext cx="6457800" cy="969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r>
              <a:rPr lang="en"/>
              <a:t>Readiness</a:t>
            </a:r>
            <a:endParaRPr/>
          </a:p>
        </p:txBody>
      </p:sp>
      <p:sp>
        <p:nvSpPr>
          <p:cNvPr id="478" name="Google Shape;478;p66"/>
          <p:cNvSpPr txBox="1">
            <a:spLocks noGrp="1"/>
          </p:cNvSpPr>
          <p:nvPr>
            <p:ph type="body" idx="1"/>
          </p:nvPr>
        </p:nvSpPr>
        <p:spPr>
          <a:xfrm>
            <a:off x="514350" y="1645920"/>
            <a:ext cx="8115300" cy="3018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479" name="Google Shape;479;p66" descr="A group of female track runners about to begin a race."/>
          <p:cNvPicPr preferRelativeResize="0"/>
          <p:nvPr/>
        </p:nvPicPr>
        <p:blipFill>
          <a:blip r:embed="rId3">
            <a:alphaModFix/>
          </a:blip>
          <a:stretch>
            <a:fillRect/>
          </a:stretch>
        </p:blipFill>
        <p:spPr>
          <a:xfrm>
            <a:off x="716493" y="0"/>
            <a:ext cx="7711012" cy="5143499"/>
          </a:xfrm>
          <a:prstGeom prst="rect">
            <a:avLst/>
          </a:prstGeom>
          <a:noFill/>
          <a:ln>
            <a:noFill/>
          </a:ln>
        </p:spPr>
      </p:pic>
      <p:pic>
        <p:nvPicPr>
          <p:cNvPr id="480" name="Google Shape;480;p66" descr="A group of women's track and field athletes on their mark, prepared to start the race. "/>
          <p:cNvPicPr preferRelativeResize="0"/>
          <p:nvPr/>
        </p:nvPicPr>
        <p:blipFill>
          <a:blip r:embed="rId4">
            <a:alphaModFix/>
          </a:blip>
          <a:stretch>
            <a:fillRect/>
          </a:stretch>
        </p:blipFill>
        <p:spPr>
          <a:xfrm>
            <a:off x="0" y="0"/>
            <a:ext cx="9144000" cy="5143501"/>
          </a:xfrm>
          <a:prstGeom prst="rect">
            <a:avLst/>
          </a:prstGeom>
          <a:noFill/>
          <a:ln>
            <a:noFill/>
          </a:ln>
        </p:spPr>
      </p:pic>
      <p:sp>
        <p:nvSpPr>
          <p:cNvPr id="481" name="Google Shape;481;p66"/>
          <p:cNvSpPr txBox="1"/>
          <p:nvPr/>
        </p:nvSpPr>
        <p:spPr>
          <a:xfrm>
            <a:off x="765050" y="573275"/>
            <a:ext cx="67794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a:solidFill>
                  <a:schemeClr val="lt1"/>
                </a:solidFill>
                <a:latin typeface="Merriweather"/>
                <a:ea typeface="Merriweather"/>
                <a:cs typeface="Merriweather"/>
                <a:sym typeface="Merriweather"/>
              </a:rPr>
              <a:t>Readiness</a:t>
            </a:r>
            <a:endParaRPr sz="3500" b="1">
              <a:solidFill>
                <a:schemeClr val="lt1"/>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7"/>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SEB Screener Selection</a:t>
            </a:r>
            <a:endParaRPr/>
          </a:p>
        </p:txBody>
      </p:sp>
      <p:sp>
        <p:nvSpPr>
          <p:cNvPr id="487" name="Google Shape;487;p67"/>
          <p:cNvSpPr txBox="1">
            <a:spLocks noGrp="1"/>
          </p:cNvSpPr>
          <p:nvPr>
            <p:ph type="body" idx="4294967295"/>
          </p:nvPr>
        </p:nvSpPr>
        <p:spPr>
          <a:xfrm>
            <a:off x="514350" y="1645920"/>
            <a:ext cx="8115300" cy="30180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Population</a:t>
            </a:r>
            <a:endParaRPr/>
          </a:p>
          <a:p>
            <a:pPr marL="457200" lvl="0" indent="-342900" algn="l" rtl="0">
              <a:lnSpc>
                <a:spcPct val="115000"/>
              </a:lnSpc>
              <a:spcBef>
                <a:spcPts val="0"/>
              </a:spcBef>
              <a:spcAft>
                <a:spcPts val="0"/>
              </a:spcAft>
              <a:buSzPts val="1800"/>
              <a:buChar char="➝"/>
            </a:pPr>
            <a:r>
              <a:rPr lang="en"/>
              <a:t>Feasibility and Usability</a:t>
            </a:r>
            <a:endParaRPr/>
          </a:p>
          <a:p>
            <a:pPr marL="457200" lvl="0" indent="-342900" algn="l" rtl="0">
              <a:lnSpc>
                <a:spcPct val="115000"/>
              </a:lnSpc>
              <a:spcBef>
                <a:spcPts val="0"/>
              </a:spcBef>
              <a:spcAft>
                <a:spcPts val="0"/>
              </a:spcAft>
              <a:buSzPts val="1800"/>
              <a:buChar char="➝"/>
            </a:pPr>
            <a:r>
              <a:rPr lang="en"/>
              <a:t>Time</a:t>
            </a:r>
            <a:endParaRPr/>
          </a:p>
          <a:p>
            <a:pPr marL="457200" lvl="0" indent="-342900" algn="l" rtl="0">
              <a:lnSpc>
                <a:spcPct val="115000"/>
              </a:lnSpc>
              <a:spcBef>
                <a:spcPts val="0"/>
              </a:spcBef>
              <a:spcAft>
                <a:spcPts val="0"/>
              </a:spcAft>
              <a:buSzPts val="1800"/>
              <a:buChar char="➝"/>
            </a:pPr>
            <a:r>
              <a:rPr lang="en"/>
              <a:t>Psychometric Evidence</a:t>
            </a:r>
            <a:endParaRPr/>
          </a:p>
          <a:p>
            <a:pPr marL="0" lvl="0" indent="0" algn="l" rtl="0">
              <a:spcBef>
                <a:spcPts val="600"/>
              </a:spcBef>
              <a:spcAft>
                <a:spcPts val="0"/>
              </a:spcAft>
              <a:buNone/>
            </a:pPr>
            <a:endParaRPr/>
          </a:p>
        </p:txBody>
      </p:sp>
      <p:sp>
        <p:nvSpPr>
          <p:cNvPr id="488" name="Google Shape;488;p67"/>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2" name="Title 1">
            <a:extLst>
              <a:ext uri="{FF2B5EF4-FFF2-40B4-BE49-F238E27FC236}">
                <a16:creationId xmlns:a16="http://schemas.microsoft.com/office/drawing/2014/main" id="{00728408-ED01-45D2-804E-87546729AB6F}"/>
              </a:ext>
            </a:extLst>
          </p:cNvPr>
          <p:cNvSpPr>
            <a:spLocks noGrp="1"/>
          </p:cNvSpPr>
          <p:nvPr>
            <p:ph type="title"/>
          </p:nvPr>
        </p:nvSpPr>
        <p:spPr>
          <a:xfrm>
            <a:off x="2171700" y="-969600"/>
            <a:ext cx="6457800" cy="969600"/>
          </a:xfrm>
        </p:spPr>
        <p:txBody>
          <a:bodyPr spcFirstLastPara="1" wrap="square" lIns="68575" tIns="34275" rIns="68575" bIns="34275" anchor="b" anchorCtr="0">
            <a:noAutofit/>
          </a:bodyPr>
          <a:lstStyle/>
          <a:p>
            <a:r>
              <a:rPr lang="en-US" dirty="0"/>
              <a:t>The Hexagon Tool</a:t>
            </a:r>
          </a:p>
        </p:txBody>
      </p:sp>
      <p:pic>
        <p:nvPicPr>
          <p:cNvPr id="493" name="Google Shape;493;p68" descr="Diagram of the hexagon tool."/>
          <p:cNvPicPr preferRelativeResize="0"/>
          <p:nvPr/>
        </p:nvPicPr>
        <p:blipFill>
          <a:blip r:embed="rId3">
            <a:alphaModFix/>
          </a:blip>
          <a:stretch>
            <a:fillRect/>
          </a:stretch>
        </p:blipFill>
        <p:spPr>
          <a:xfrm>
            <a:off x="1167035" y="0"/>
            <a:ext cx="6809930" cy="51435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9"/>
          <p:cNvSpPr txBox="1">
            <a:spLocks noGrp="1"/>
          </p:cNvSpPr>
          <p:nvPr>
            <p:ph type="title"/>
          </p:nvPr>
        </p:nvSpPr>
        <p:spPr>
          <a:xfrm>
            <a:off x="2171700" y="573280"/>
            <a:ext cx="6457800" cy="9696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r>
              <a:rPr lang="en"/>
              <a:t>Adoption</a:t>
            </a:r>
            <a:endParaRPr/>
          </a:p>
        </p:txBody>
      </p:sp>
      <p:sp>
        <p:nvSpPr>
          <p:cNvPr id="499" name="Google Shape;499;p69"/>
          <p:cNvSpPr txBox="1">
            <a:spLocks noGrp="1"/>
          </p:cNvSpPr>
          <p:nvPr>
            <p:ph type="body" idx="1"/>
          </p:nvPr>
        </p:nvSpPr>
        <p:spPr>
          <a:xfrm>
            <a:off x="514350" y="1645920"/>
            <a:ext cx="8115300" cy="30180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500" name="Google Shape;500;p69" descr="A group of hands placing round wooden circles on a yellow surface"/>
          <p:cNvPicPr preferRelativeResize="0"/>
          <p:nvPr/>
        </p:nvPicPr>
        <p:blipFill>
          <a:blip r:embed="rId3">
            <a:alphaModFix/>
          </a:blip>
          <a:stretch>
            <a:fillRect/>
          </a:stretch>
        </p:blipFill>
        <p:spPr>
          <a:xfrm>
            <a:off x="0" y="1003"/>
            <a:ext cx="9144000" cy="514149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2" name="Title 1">
            <a:extLst>
              <a:ext uri="{FF2B5EF4-FFF2-40B4-BE49-F238E27FC236}">
                <a16:creationId xmlns:a16="http://schemas.microsoft.com/office/drawing/2014/main" id="{DC934449-E22A-4C81-23A9-F448C672C905}"/>
              </a:ext>
            </a:extLst>
          </p:cNvPr>
          <p:cNvSpPr>
            <a:spLocks noGrp="1"/>
          </p:cNvSpPr>
          <p:nvPr>
            <p:ph type="title" idx="4294967295"/>
          </p:nvPr>
        </p:nvSpPr>
        <p:spPr>
          <a:xfrm>
            <a:off x="457200" y="-727800"/>
            <a:ext cx="5301300" cy="727800"/>
          </a:xfrm>
        </p:spPr>
        <p:txBody>
          <a:bodyPr spcFirstLastPara="1" wrap="square" lIns="91425" tIns="91425" rIns="91425" bIns="91425" anchor="b" anchorCtr="0">
            <a:noAutofit/>
          </a:bodyPr>
          <a:lstStyle/>
          <a:p>
            <a:r>
              <a:rPr lang="en-US" dirty="0"/>
              <a:t>BIMAS</a:t>
            </a:r>
          </a:p>
        </p:txBody>
      </p:sp>
      <p:pic>
        <p:nvPicPr>
          <p:cNvPr id="505" name="Google Shape;505;p70" descr="BIMAS: Assessment of SEL, MTSS and the BIMAS-2"/>
          <p:cNvPicPr preferRelativeResize="0"/>
          <p:nvPr/>
        </p:nvPicPr>
        <p:blipFill>
          <a:blip r:embed="rId3">
            <a:alphaModFix/>
          </a:blip>
          <a:stretch>
            <a:fillRect/>
          </a:stretch>
        </p:blipFill>
        <p:spPr>
          <a:xfrm>
            <a:off x="1909775" y="68400"/>
            <a:ext cx="4572000" cy="1568000"/>
          </a:xfrm>
          <a:prstGeom prst="rect">
            <a:avLst/>
          </a:prstGeom>
          <a:noFill/>
          <a:ln>
            <a:noFill/>
          </a:ln>
        </p:spPr>
      </p:pic>
      <p:pic>
        <p:nvPicPr>
          <p:cNvPr id="506" name="Google Shape;506;p70" descr="Screenshot of easily interpreted data in pyramids and tables. " title="UA Status Overview Progress Demographic"/>
          <p:cNvPicPr preferRelativeResize="0"/>
          <p:nvPr/>
        </p:nvPicPr>
        <p:blipFill>
          <a:blip r:embed="rId4">
            <a:alphaModFix/>
          </a:blip>
          <a:stretch>
            <a:fillRect/>
          </a:stretch>
        </p:blipFill>
        <p:spPr>
          <a:xfrm>
            <a:off x="627225" y="1841100"/>
            <a:ext cx="3255050" cy="2443675"/>
          </a:xfrm>
          <a:prstGeom prst="rect">
            <a:avLst/>
          </a:prstGeom>
          <a:noFill/>
          <a:ln w="9525" cap="flat" cmpd="sng">
            <a:solidFill>
              <a:schemeClr val="dk2"/>
            </a:solidFill>
            <a:prstDash val="solid"/>
            <a:round/>
            <a:headEnd type="none" w="sm" len="sm"/>
            <a:tailEnd type="none" w="sm" len="sm"/>
          </a:ln>
        </p:spPr>
      </p:pic>
      <p:pic>
        <p:nvPicPr>
          <p:cNvPr id="507" name="Google Shape;507;p70" descr="Screenshot of an example report with an item score legend and behavioral concern scales"/>
          <p:cNvPicPr preferRelativeResize="0"/>
          <p:nvPr/>
        </p:nvPicPr>
        <p:blipFill>
          <a:blip r:embed="rId5">
            <a:alphaModFix/>
          </a:blip>
          <a:stretch>
            <a:fillRect/>
          </a:stretch>
        </p:blipFill>
        <p:spPr>
          <a:xfrm>
            <a:off x="4610100" y="1841088"/>
            <a:ext cx="2889825" cy="2527950"/>
          </a:xfrm>
          <a:prstGeom prst="rect">
            <a:avLst/>
          </a:prstGeom>
          <a:noFill/>
          <a:ln w="9525" cap="flat" cmpd="sng">
            <a:solidFill>
              <a:schemeClr val="dk2"/>
            </a:solidFill>
            <a:prstDash val="solid"/>
            <a:round/>
            <a:headEnd type="none" w="sm" len="sm"/>
            <a:tailEnd type="none" w="sm" len="sm"/>
          </a:ln>
        </p:spPr>
      </p:pic>
      <p:sp>
        <p:nvSpPr>
          <p:cNvPr id="508" name="Google Shape;508;p70"/>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1"/>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Training</a:t>
            </a:r>
            <a:endParaRPr/>
          </a:p>
        </p:txBody>
      </p:sp>
      <p:sp>
        <p:nvSpPr>
          <p:cNvPr id="514" name="Google Shape;514;p71"/>
          <p:cNvSpPr txBox="1">
            <a:spLocks noGrp="1"/>
          </p:cNvSpPr>
          <p:nvPr>
            <p:ph type="body" idx="4294967295"/>
          </p:nvPr>
        </p:nvSpPr>
        <p:spPr>
          <a:xfrm>
            <a:off x="457200" y="1685398"/>
            <a:ext cx="5301300" cy="17727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Training screeners in the use of the tool</a:t>
            </a:r>
            <a:endParaRPr/>
          </a:p>
          <a:p>
            <a:pPr marL="457200" lvl="0" indent="-342900" algn="l" rtl="0">
              <a:lnSpc>
                <a:spcPct val="115000"/>
              </a:lnSpc>
              <a:spcBef>
                <a:spcPts val="0"/>
              </a:spcBef>
              <a:spcAft>
                <a:spcPts val="0"/>
              </a:spcAft>
              <a:buSzPts val="1800"/>
              <a:buChar char="➝"/>
            </a:pPr>
            <a:r>
              <a:rPr lang="en"/>
              <a:t>How to use data</a:t>
            </a:r>
            <a:endParaRPr/>
          </a:p>
          <a:p>
            <a:pPr marL="457200" lvl="0" indent="-342900" algn="l" rtl="0">
              <a:lnSpc>
                <a:spcPct val="115000"/>
              </a:lnSpc>
              <a:spcBef>
                <a:spcPts val="0"/>
              </a:spcBef>
              <a:spcAft>
                <a:spcPts val="0"/>
              </a:spcAft>
              <a:buSzPts val="1800"/>
              <a:buChar char="➝"/>
            </a:pPr>
            <a:r>
              <a:rPr lang="en"/>
              <a:t>Preparing students and families</a:t>
            </a:r>
            <a:endParaRPr/>
          </a:p>
          <a:p>
            <a:pPr marL="457200" lvl="0" indent="0" algn="l" rtl="0">
              <a:spcBef>
                <a:spcPts val="600"/>
              </a:spcBef>
              <a:spcAft>
                <a:spcPts val="0"/>
              </a:spcAft>
              <a:buNone/>
            </a:pPr>
            <a:endParaRPr/>
          </a:p>
        </p:txBody>
      </p:sp>
      <p:sp>
        <p:nvSpPr>
          <p:cNvPr id="515" name="Google Shape;515;p71"/>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2"/>
          <p:cNvSpPr txBox="1">
            <a:spLocks noGrp="1"/>
          </p:cNvSpPr>
          <p:nvPr>
            <p:ph type="title"/>
          </p:nvPr>
        </p:nvSpPr>
        <p:spPr>
          <a:xfrm>
            <a:off x="457200" y="563300"/>
            <a:ext cx="68532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Determining Target Group and Timing</a:t>
            </a:r>
            <a:endParaRPr/>
          </a:p>
        </p:txBody>
      </p:sp>
      <p:sp>
        <p:nvSpPr>
          <p:cNvPr id="521" name="Google Shape;521;p72"/>
          <p:cNvSpPr txBox="1">
            <a:spLocks noGrp="1"/>
          </p:cNvSpPr>
          <p:nvPr>
            <p:ph type="body" idx="4294967295"/>
          </p:nvPr>
        </p:nvSpPr>
        <p:spPr>
          <a:xfrm>
            <a:off x="621625" y="1921999"/>
            <a:ext cx="5301300" cy="9390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Who should we screen?</a:t>
            </a:r>
            <a:endParaRPr/>
          </a:p>
          <a:p>
            <a:pPr marL="457200" lvl="0" indent="-342900" algn="l" rtl="0">
              <a:lnSpc>
                <a:spcPct val="115000"/>
              </a:lnSpc>
              <a:spcBef>
                <a:spcPts val="0"/>
              </a:spcBef>
              <a:spcAft>
                <a:spcPts val="0"/>
              </a:spcAft>
              <a:buSzPts val="1800"/>
              <a:buChar char="➝"/>
            </a:pPr>
            <a:r>
              <a:rPr lang="en"/>
              <a:t>When and how often should we screen?</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522" name="Google Shape;522;p72"/>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73"/>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Determine Choice of Informant</a:t>
            </a:r>
            <a:endParaRPr/>
          </a:p>
        </p:txBody>
      </p:sp>
      <p:sp>
        <p:nvSpPr>
          <p:cNvPr id="528" name="Google Shape;528;p73"/>
          <p:cNvSpPr txBox="1">
            <a:spLocks noGrp="1"/>
          </p:cNvSpPr>
          <p:nvPr>
            <p:ph type="body" idx="4294967295"/>
          </p:nvPr>
        </p:nvSpPr>
        <p:spPr>
          <a:xfrm>
            <a:off x="498000" y="1527075"/>
            <a:ext cx="6097800" cy="31614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t>Consider who is able to provide the most valuable data</a:t>
            </a:r>
            <a:endParaRPr/>
          </a:p>
          <a:p>
            <a:pPr marL="457200" lvl="0" indent="-342900" algn="l" rtl="0">
              <a:lnSpc>
                <a:spcPct val="115000"/>
              </a:lnSpc>
              <a:spcBef>
                <a:spcPts val="600"/>
              </a:spcBef>
              <a:spcAft>
                <a:spcPts val="0"/>
              </a:spcAft>
              <a:buSzPts val="1800"/>
              <a:buChar char="➝"/>
            </a:pPr>
            <a:r>
              <a:rPr lang="en"/>
              <a:t>Student</a:t>
            </a:r>
            <a:endParaRPr/>
          </a:p>
          <a:p>
            <a:pPr marL="457200" lvl="0" indent="-342900" algn="l" rtl="0">
              <a:lnSpc>
                <a:spcPct val="115000"/>
              </a:lnSpc>
              <a:spcBef>
                <a:spcPts val="0"/>
              </a:spcBef>
              <a:spcAft>
                <a:spcPts val="0"/>
              </a:spcAft>
              <a:buSzPts val="1800"/>
              <a:buChar char="➝"/>
            </a:pPr>
            <a:r>
              <a:rPr lang="en"/>
              <a:t>Teacher</a:t>
            </a:r>
            <a:endParaRPr/>
          </a:p>
          <a:p>
            <a:pPr marL="457200" lvl="0" indent="-342900" algn="l" rtl="0">
              <a:lnSpc>
                <a:spcPct val="115000"/>
              </a:lnSpc>
              <a:spcBef>
                <a:spcPts val="0"/>
              </a:spcBef>
              <a:spcAft>
                <a:spcPts val="0"/>
              </a:spcAft>
              <a:buSzPts val="1800"/>
              <a:buChar char="➝"/>
            </a:pPr>
            <a:r>
              <a:rPr lang="en"/>
              <a:t>Parent</a:t>
            </a:r>
            <a:endParaRPr/>
          </a:p>
          <a:p>
            <a:pPr marL="0" lvl="0" indent="0" algn="l" rtl="0">
              <a:lnSpc>
                <a:spcPct val="115000"/>
              </a:lnSpc>
              <a:spcBef>
                <a:spcPts val="600"/>
              </a:spcBef>
              <a:spcAft>
                <a:spcPts val="0"/>
              </a:spcAft>
              <a:buNone/>
            </a:pPr>
            <a:endParaRPr/>
          </a:p>
        </p:txBody>
      </p:sp>
      <p:sp>
        <p:nvSpPr>
          <p:cNvPr id="529" name="Google Shape;529;p73"/>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DEAF6"/>
        </a:solidFill>
        <a:effectLst/>
      </p:bgPr>
    </p:bg>
    <p:spTree>
      <p:nvGrpSpPr>
        <p:cNvPr id="1" name="Shape 331"/>
        <p:cNvGrpSpPr/>
        <p:nvPr/>
      </p:nvGrpSpPr>
      <p:grpSpPr>
        <a:xfrm>
          <a:off x="0" y="0"/>
          <a:ext cx="0" cy="0"/>
          <a:chOff x="0" y="0"/>
          <a:chExt cx="0" cy="0"/>
        </a:xfrm>
      </p:grpSpPr>
      <p:sp>
        <p:nvSpPr>
          <p:cNvPr id="332" name="Google Shape;332;p47">
            <a:extLst>
              <a:ext uri="{C183D7F6-B498-43B3-948B-1728B52AA6E4}">
                <adec:decorative xmlns:adec="http://schemas.microsoft.com/office/drawing/2017/decorative" val="1"/>
              </a:ext>
            </a:extLst>
          </p:cNvPr>
          <p:cNvSpPr txBox="1"/>
          <p:nvPr/>
        </p:nvSpPr>
        <p:spPr>
          <a:xfrm>
            <a:off x="172666" y="116732"/>
            <a:ext cx="8798700" cy="4971000"/>
          </a:xfrm>
          <a:prstGeom prst="rect">
            <a:avLst/>
          </a:prstGeom>
          <a:noFill/>
          <a:ln w="139700" cap="flat" cmpd="tri">
            <a:solidFill>
              <a:srgbClr val="2F5496">
                <a:alpha val="61960"/>
              </a:srgbClr>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Calibri"/>
                <a:ea typeface="Calibri"/>
                <a:cs typeface="Calibri"/>
                <a:sym typeface="Calibri"/>
              </a:rPr>
              <a:t> </a:t>
            </a:r>
            <a:endParaRPr sz="1100"/>
          </a:p>
        </p:txBody>
      </p:sp>
      <p:sp>
        <p:nvSpPr>
          <p:cNvPr id="333" name="Google Shape;333;p47">
            <a:extLst>
              <a:ext uri="{C183D7F6-B498-43B3-948B-1728B52AA6E4}">
                <adec:decorative xmlns:adec="http://schemas.microsoft.com/office/drawing/2017/decorative" val="1"/>
              </a:ext>
            </a:extLst>
          </p:cNvPr>
          <p:cNvSpPr/>
          <p:nvPr/>
        </p:nvSpPr>
        <p:spPr>
          <a:xfrm>
            <a:off x="6741268" y="3049621"/>
            <a:ext cx="5034300" cy="4406700"/>
          </a:xfrm>
          <a:prstGeom prst="pie">
            <a:avLst>
              <a:gd name="adj1" fmla="val 10799999"/>
              <a:gd name="adj2" fmla="val 16203748"/>
            </a:avLst>
          </a:prstGeom>
          <a:solidFill>
            <a:schemeClr val="lt1"/>
          </a:solidFill>
          <a:ln w="228600" cap="flat" cmpd="tri">
            <a:solidFill>
              <a:srgbClr val="2F5496">
                <a:alpha val="6196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34" name="Google Shape;334;p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24927" y="3357545"/>
            <a:ext cx="1819073" cy="1871079"/>
          </a:xfrm>
          <a:prstGeom prst="rect">
            <a:avLst/>
          </a:prstGeom>
          <a:noFill/>
          <a:ln>
            <a:noFill/>
          </a:ln>
        </p:spPr>
      </p:pic>
      <p:sp>
        <p:nvSpPr>
          <p:cNvPr id="335" name="Google Shape;335;p47">
            <a:extLst>
              <a:ext uri="{C183D7F6-B498-43B3-948B-1728B52AA6E4}">
                <adec:decorative xmlns:adec="http://schemas.microsoft.com/office/drawing/2017/decorative" val="1"/>
              </a:ext>
            </a:extLst>
          </p:cNvPr>
          <p:cNvSpPr/>
          <p:nvPr/>
        </p:nvSpPr>
        <p:spPr>
          <a:xfrm>
            <a:off x="0" y="0"/>
            <a:ext cx="9144000" cy="342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 name="Google Shape;336;p47"/>
          <p:cNvSpPr txBox="1">
            <a:spLocks noGrp="1"/>
          </p:cNvSpPr>
          <p:nvPr>
            <p:ph type="title" idx="4294967295"/>
          </p:nvPr>
        </p:nvSpPr>
        <p:spPr>
          <a:xfrm>
            <a:off x="483175" y="342900"/>
            <a:ext cx="8277900" cy="1239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Droid Serif"/>
                <a:ea typeface="Droid Serif"/>
                <a:cs typeface="Droid Serif"/>
                <a:sym typeface="Droid Serif"/>
              </a:rPr>
              <a:t>Connection of the Presentation Topic to TFI 3.0 Item(s):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accent1"/>
                </a:solidFill>
                <a:effectLst/>
                <a:uLnTx/>
                <a:uFillTx/>
                <a:latin typeface="Droid Serif"/>
                <a:ea typeface="Droid Serif"/>
                <a:cs typeface="Droid Serif"/>
                <a:sym typeface="Droid Serif"/>
              </a:rPr>
              <a:t>CLASSROOM IMPLEMENTATION OF PBIS </a:t>
            </a:r>
            <a:endParaRPr kumimoji="0" lang="en-US" sz="2400" b="0" i="0" u="none" strike="noStrike" kern="0" cap="none" spc="0" normalizeH="0" baseline="0" noProof="0" dirty="0">
              <a:ln>
                <a:noFill/>
              </a:ln>
              <a:solidFill>
                <a:schemeClr val="accent1"/>
              </a:solidFill>
              <a:effectLst/>
              <a:uLnTx/>
              <a:uFillTx/>
              <a:latin typeface="Droid Serif"/>
              <a:ea typeface="Droid Serif"/>
              <a:cs typeface="Droid Serif"/>
              <a:sym typeface="Droid Serif"/>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400" b="0" i="0" u="none" strike="noStrike" kern="0" cap="none" spc="0" normalizeH="0" baseline="0" noProof="0" dirty="0">
                <a:ln>
                  <a:noFill/>
                </a:ln>
                <a:solidFill>
                  <a:schemeClr val="dk1"/>
                </a:solidFill>
                <a:effectLst/>
                <a:uLnTx/>
                <a:uFillTx/>
                <a:latin typeface="Pontano Sans"/>
                <a:ea typeface="Pontano Sans"/>
                <a:cs typeface="Pontano Sans"/>
                <a:sym typeface="Pontano Sans"/>
              </a:rPr>
            </a:br>
            <a:endParaRPr kumimoji="0" lang="en-US" sz="1400" b="0" i="0" u="none" strike="noStrike" kern="0" cap="none" spc="0" normalizeH="0" baseline="0" noProof="0" dirty="0">
              <a:ln>
                <a:noFill/>
              </a:ln>
              <a:solidFill>
                <a:schemeClr val="dk1"/>
              </a:solidFill>
              <a:effectLst/>
              <a:uLnTx/>
              <a:uFillTx/>
              <a:latin typeface="Pontano Sans"/>
              <a:ea typeface="Pontano Sans"/>
              <a:cs typeface="Pontano Sans"/>
              <a:sym typeface="Pontano Sans"/>
            </a:endParaRPr>
          </a:p>
        </p:txBody>
      </p:sp>
      <p:graphicFrame>
        <p:nvGraphicFramePr>
          <p:cNvPr id="337" name="Google Shape;337;p47"/>
          <p:cNvGraphicFramePr/>
          <p:nvPr/>
        </p:nvGraphicFramePr>
        <p:xfrm>
          <a:off x="1053440" y="1244259"/>
          <a:ext cx="5562675" cy="3779575"/>
        </p:xfrm>
        <a:graphic>
          <a:graphicData uri="http://schemas.openxmlformats.org/drawingml/2006/table">
            <a:tbl>
              <a:tblPr firstRow="1" bandRow="1">
                <a:noFill/>
                <a:tableStyleId>{76E18CDF-570A-4DF7-A99A-EDC68A8A2D7C}</a:tableStyleId>
              </a:tblPr>
              <a:tblGrid>
                <a:gridCol w="5562675">
                  <a:extLst>
                    <a:ext uri="{9D8B030D-6E8A-4147-A177-3AD203B41FA5}">
                      <a16:colId xmlns:a16="http://schemas.microsoft.com/office/drawing/2014/main" val="20000"/>
                    </a:ext>
                  </a:extLst>
                </a:gridCol>
              </a:tblGrid>
              <a:tr h="1866925">
                <a:tc>
                  <a:txBody>
                    <a:bodyPr/>
                    <a:lstStyle/>
                    <a:p>
                      <a:pPr marL="0" marR="0" lvl="0" indent="0" algn="l" rtl="0">
                        <a:spcBef>
                          <a:spcPts val="0"/>
                        </a:spcBef>
                        <a:spcAft>
                          <a:spcPts val="0"/>
                        </a:spcAft>
                        <a:buNone/>
                      </a:pPr>
                      <a:endParaRPr sz="900" i="0" u="none" strike="noStrike" cap="none">
                        <a:solidFill>
                          <a:schemeClr val="dk1"/>
                        </a:solidFill>
                        <a:latin typeface="Pontano Sans"/>
                        <a:ea typeface="Pontano Sans"/>
                        <a:cs typeface="Pontano Sans"/>
                        <a:sym typeface="Pontano Sans"/>
                      </a:endParaRPr>
                    </a:p>
                    <a:p>
                      <a:pPr marL="0" marR="0" lvl="0" indent="0" algn="l" rtl="0">
                        <a:spcBef>
                          <a:spcPts val="0"/>
                        </a:spcBef>
                        <a:spcAft>
                          <a:spcPts val="0"/>
                        </a:spcAft>
                        <a:buNone/>
                      </a:pPr>
                      <a:r>
                        <a:rPr lang="en" sz="1400" i="0" u="none" strike="noStrike" cap="none">
                          <a:solidFill>
                            <a:srgbClr val="FF0000"/>
                          </a:solidFill>
                          <a:latin typeface="Pontano Sans"/>
                          <a:ea typeface="Pontano Sans"/>
                          <a:cs typeface="Pontano Sans"/>
                          <a:sym typeface="Pontano Sans"/>
                        </a:rPr>
                        <a:t>1.9 Schoolwide Practices used in Classrooms: </a:t>
                      </a:r>
                      <a:endParaRPr sz="1100">
                        <a:latin typeface="Pontano Sans"/>
                        <a:ea typeface="Pontano Sans"/>
                        <a:cs typeface="Pontano Sans"/>
                        <a:sym typeface="Pontano Sans"/>
                      </a:endParaRPr>
                    </a:p>
                    <a:p>
                      <a:pPr marL="0" marR="0" lvl="0" indent="0" algn="l" rtl="0">
                        <a:spcBef>
                          <a:spcPts val="0"/>
                        </a:spcBef>
                        <a:spcAft>
                          <a:spcPts val="0"/>
                        </a:spcAft>
                        <a:buNone/>
                      </a:pPr>
                      <a:r>
                        <a:rPr lang="en" sz="1400" i="0" u="none" strike="noStrike" cap="none">
                          <a:solidFill>
                            <a:schemeClr val="dk1"/>
                          </a:solidFill>
                          <a:latin typeface="Pontano Sans"/>
                          <a:ea typeface="Pontano Sans"/>
                          <a:cs typeface="Pontano Sans"/>
                          <a:sym typeface="Pontano Sans"/>
                        </a:rPr>
                        <a:t>Educators implement foundational Tier 1 practices (explicitly teach, prompt, and review schoolwide expectations as described in 1.4; implement </a:t>
                      </a:r>
                      <a:r>
                        <a:rPr lang="en" sz="1400">
                          <a:latin typeface="Pontano Sans"/>
                          <a:ea typeface="Pontano Sans"/>
                          <a:cs typeface="Pontano Sans"/>
                          <a:sym typeface="Pontano Sans"/>
                        </a:rPr>
                        <a:t>school wide</a:t>
                      </a:r>
                      <a:r>
                        <a:rPr lang="en" sz="1400" i="0" u="none" strike="noStrike" cap="none">
                          <a:solidFill>
                            <a:schemeClr val="dk1"/>
                          </a:solidFill>
                          <a:latin typeface="Pontano Sans"/>
                          <a:ea typeface="Pontano Sans"/>
                          <a:cs typeface="Pontano Sans"/>
                          <a:sym typeface="Pontano Sans"/>
                        </a:rPr>
                        <a:t> acknowledgements as described in 1.5; and respond to challenging behavior as described in 1.7) across all classroom locations and routines and integrate these supports within all academic and SEB instruction in a culturally responsive manner.</a:t>
                      </a:r>
                      <a:endParaRPr sz="1500" i="0" u="none" strike="noStrike" cap="none">
                        <a:solidFill>
                          <a:schemeClr val="dk1"/>
                        </a:solidFill>
                        <a:latin typeface="Pontano Sans"/>
                        <a:ea typeface="Pontano Sans"/>
                        <a:cs typeface="Pontano Sans"/>
                        <a:sym typeface="Pontano Sans"/>
                      </a:endParaRPr>
                    </a:p>
                    <a:p>
                      <a:pPr marL="0" marR="0" lvl="0" indent="0" algn="l" rtl="0">
                        <a:spcBef>
                          <a:spcPts val="0"/>
                        </a:spcBef>
                        <a:spcAft>
                          <a:spcPts val="0"/>
                        </a:spcAft>
                        <a:buNone/>
                      </a:pPr>
                      <a:endParaRPr sz="1100" i="0" u="none" strike="noStrike" cap="none">
                        <a:solidFill>
                          <a:schemeClr val="dk1"/>
                        </a:solidFill>
                        <a:latin typeface="Pontano Sans"/>
                        <a:ea typeface="Pontano Sans"/>
                        <a:cs typeface="Pontano Sans"/>
                        <a:sym typeface="Pontano Sans"/>
                      </a:endParaRPr>
                    </a:p>
                  </a:txBody>
                  <a:tcPr marL="68600" marR="68600" marT="34300" marB="34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912650">
                <a:tc>
                  <a:txBody>
                    <a:bodyPr/>
                    <a:lstStyle/>
                    <a:p>
                      <a:pPr marL="0" marR="0" lvl="0" indent="0" algn="l" rtl="0">
                        <a:spcBef>
                          <a:spcPts val="0"/>
                        </a:spcBef>
                        <a:spcAft>
                          <a:spcPts val="0"/>
                        </a:spcAft>
                        <a:buNone/>
                      </a:pPr>
                      <a:endParaRPr sz="900" i="0" u="none" strike="noStrike" cap="none">
                        <a:solidFill>
                          <a:schemeClr val="dk1"/>
                        </a:solidFill>
                        <a:latin typeface="Pontano Sans"/>
                        <a:ea typeface="Pontano Sans"/>
                        <a:cs typeface="Pontano Sans"/>
                        <a:sym typeface="Pontano Sans"/>
                      </a:endParaRPr>
                    </a:p>
                    <a:p>
                      <a:pPr marL="0" marR="0" lvl="0" indent="0" algn="l" rtl="0">
                        <a:spcBef>
                          <a:spcPts val="0"/>
                        </a:spcBef>
                        <a:spcAft>
                          <a:spcPts val="0"/>
                        </a:spcAft>
                        <a:buNone/>
                      </a:pPr>
                      <a:r>
                        <a:rPr lang="en" sz="1400" i="0" u="none" strike="noStrike" cap="none">
                          <a:solidFill>
                            <a:srgbClr val="FF0000"/>
                          </a:solidFill>
                          <a:latin typeface="Pontano Sans"/>
                          <a:ea typeface="Pontano Sans"/>
                          <a:cs typeface="Pontano Sans"/>
                          <a:sym typeface="Pontano Sans"/>
                        </a:rPr>
                        <a:t>1.10 Classroom Practices: </a:t>
                      </a:r>
                      <a:endParaRPr sz="1100">
                        <a:latin typeface="Pontano Sans"/>
                        <a:ea typeface="Pontano Sans"/>
                        <a:cs typeface="Pontano Sans"/>
                        <a:sym typeface="Pontano Sans"/>
                      </a:endParaRPr>
                    </a:p>
                    <a:p>
                      <a:pPr marL="0" marR="0" lvl="0" indent="0" algn="l" rtl="0">
                        <a:spcBef>
                          <a:spcPts val="0"/>
                        </a:spcBef>
                        <a:spcAft>
                          <a:spcPts val="0"/>
                        </a:spcAft>
                        <a:buNone/>
                      </a:pPr>
                      <a:r>
                        <a:rPr lang="en" sz="1400" i="0" u="none" strike="noStrike" cap="none">
                          <a:solidFill>
                            <a:schemeClr val="dk1"/>
                          </a:solidFill>
                          <a:latin typeface="Pontano Sans"/>
                          <a:ea typeface="Pontano Sans"/>
                          <a:cs typeface="Pontano Sans"/>
                          <a:sym typeface="Pontano Sans"/>
                        </a:rPr>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endParaRPr sz="1100">
                        <a:latin typeface="Pontano Sans"/>
                        <a:ea typeface="Pontano Sans"/>
                        <a:cs typeface="Pontano Sans"/>
                        <a:sym typeface="Pontano Sans"/>
                      </a:endParaRPr>
                    </a:p>
                    <a:p>
                      <a:pPr marL="0" marR="0" lvl="0" indent="0" algn="l" rtl="0">
                        <a:spcBef>
                          <a:spcPts val="0"/>
                        </a:spcBef>
                        <a:spcAft>
                          <a:spcPts val="0"/>
                        </a:spcAft>
                        <a:buNone/>
                      </a:pPr>
                      <a:endParaRPr sz="1400" u="none" strike="noStrike" cap="none">
                        <a:latin typeface="Pontano Sans"/>
                        <a:ea typeface="Pontano Sans"/>
                        <a:cs typeface="Pontano Sans"/>
                        <a:sym typeface="Pontano Sans"/>
                      </a:endParaRPr>
                    </a:p>
                  </a:txBody>
                  <a:tcPr marL="68600" marR="68600" marT="34300" marB="34300"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74"/>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Student Assent</a:t>
            </a:r>
            <a:endParaRPr/>
          </a:p>
        </p:txBody>
      </p:sp>
      <p:sp>
        <p:nvSpPr>
          <p:cNvPr id="535" name="Google Shape;535;p74"/>
          <p:cNvSpPr txBox="1">
            <a:spLocks noGrp="1"/>
          </p:cNvSpPr>
          <p:nvPr>
            <p:ph type="body" idx="4294967295"/>
          </p:nvPr>
        </p:nvSpPr>
        <p:spPr>
          <a:xfrm>
            <a:off x="499925" y="1443925"/>
            <a:ext cx="7239300" cy="14100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Gain students’ voluntary assent for participation in screening</a:t>
            </a:r>
            <a:endParaRPr/>
          </a:p>
          <a:p>
            <a:pPr marL="457200" lvl="0" indent="-342900" algn="l" rtl="0">
              <a:lnSpc>
                <a:spcPct val="115000"/>
              </a:lnSpc>
              <a:spcBef>
                <a:spcPts val="0"/>
              </a:spcBef>
              <a:spcAft>
                <a:spcPts val="0"/>
              </a:spcAft>
              <a:buSzPts val="1800"/>
              <a:buChar char="➝"/>
            </a:pPr>
            <a:r>
              <a:rPr lang="en"/>
              <a:t>Provide education so that students can make an informed decision</a:t>
            </a:r>
            <a:endParaRPr/>
          </a:p>
          <a:p>
            <a:pPr marL="457200" lvl="0" indent="-342900" algn="l" rtl="0">
              <a:lnSpc>
                <a:spcPct val="115000"/>
              </a:lnSpc>
              <a:spcBef>
                <a:spcPts val="0"/>
              </a:spcBef>
              <a:spcAft>
                <a:spcPts val="0"/>
              </a:spcAft>
              <a:buSzPts val="1800"/>
              <a:buChar char="➝"/>
            </a:pPr>
            <a:r>
              <a:rPr lang="en"/>
              <a:t>Communicate that there is not disciplinary or academic consequences for choosing not to participate</a:t>
            </a:r>
            <a:endParaRPr/>
          </a:p>
        </p:txBody>
      </p:sp>
      <p:sp>
        <p:nvSpPr>
          <p:cNvPr id="536" name="Google Shape;536;p74"/>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5"/>
          <p:cNvSpPr txBox="1">
            <a:spLocks noGrp="1"/>
          </p:cNvSpPr>
          <p:nvPr>
            <p:ph type="title"/>
          </p:nvPr>
        </p:nvSpPr>
        <p:spPr>
          <a:xfrm>
            <a:off x="386700" y="161925"/>
            <a:ext cx="8229600" cy="342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dirty="0"/>
              <a:t>Type of Consent:  Active vs. Passive</a:t>
            </a:r>
            <a:endParaRPr dirty="0"/>
          </a:p>
        </p:txBody>
      </p:sp>
      <p:graphicFrame>
        <p:nvGraphicFramePr>
          <p:cNvPr id="542" name="Google Shape;542;p75"/>
          <p:cNvGraphicFramePr/>
          <p:nvPr>
            <p:extLst>
              <p:ext uri="{D42A27DB-BD31-4B8C-83A1-F6EECF244321}">
                <p14:modId xmlns:p14="http://schemas.microsoft.com/office/powerpoint/2010/main" val="3146388199"/>
              </p:ext>
            </p:extLst>
          </p:nvPr>
        </p:nvGraphicFramePr>
        <p:xfrm>
          <a:off x="462900" y="663725"/>
          <a:ext cx="8399825" cy="4032370"/>
        </p:xfrm>
        <a:graphic>
          <a:graphicData uri="http://schemas.openxmlformats.org/drawingml/2006/table">
            <a:tbl>
              <a:tblPr firstRow="1">
                <a:noFill/>
                <a:tableStyleId>{3BE17EF6-BA9B-41F4-BBC0-968A05220801}</a:tableStyleId>
              </a:tblPr>
              <a:tblGrid>
                <a:gridCol w="1139075">
                  <a:extLst>
                    <a:ext uri="{9D8B030D-6E8A-4147-A177-3AD203B41FA5}">
                      <a16:colId xmlns:a16="http://schemas.microsoft.com/office/drawing/2014/main" val="20000"/>
                    </a:ext>
                  </a:extLst>
                </a:gridCol>
                <a:gridCol w="2022675">
                  <a:extLst>
                    <a:ext uri="{9D8B030D-6E8A-4147-A177-3AD203B41FA5}">
                      <a16:colId xmlns:a16="http://schemas.microsoft.com/office/drawing/2014/main" val="20001"/>
                    </a:ext>
                  </a:extLst>
                </a:gridCol>
                <a:gridCol w="2502300">
                  <a:extLst>
                    <a:ext uri="{9D8B030D-6E8A-4147-A177-3AD203B41FA5}">
                      <a16:colId xmlns:a16="http://schemas.microsoft.com/office/drawing/2014/main" val="20002"/>
                    </a:ext>
                  </a:extLst>
                </a:gridCol>
                <a:gridCol w="2735775">
                  <a:extLst>
                    <a:ext uri="{9D8B030D-6E8A-4147-A177-3AD203B41FA5}">
                      <a16:colId xmlns:a16="http://schemas.microsoft.com/office/drawing/2014/main" val="20003"/>
                    </a:ext>
                  </a:extLst>
                </a:gridCol>
              </a:tblGrid>
              <a:tr h="412400">
                <a:tc>
                  <a:txBody>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Type </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Definition</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Strengths</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Limitations</a:t>
                      </a:r>
                      <a:endParaRPr sz="1800">
                        <a:solidFill>
                          <a:schemeClr val="dk1"/>
                        </a:solidFill>
                        <a:latin typeface="Pontano Sans"/>
                        <a:ea typeface="Pontano Sans"/>
                        <a:cs typeface="Pontano Sans"/>
                        <a:sym typeface="Pontano Sans"/>
                      </a:endParaRPr>
                    </a:p>
                  </a:txBody>
                  <a:tcPr marL="91425" marR="91425" marT="91425" marB="91425"/>
                </a:tc>
                <a:extLst>
                  <a:ext uri="{0D108BD9-81ED-4DB2-BD59-A6C34878D82A}">
                    <a16:rowId xmlns:a16="http://schemas.microsoft.com/office/drawing/2014/main" val="10000"/>
                  </a:ext>
                </a:extLst>
              </a:tr>
              <a:tr h="2103100">
                <a:tc>
                  <a:txBody>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Active Consent</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Student may only participate with written parental consent</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342900" lvl="0" indent="-342900" algn="l" rtl="0">
                        <a:spcBef>
                          <a:spcPts val="0"/>
                        </a:spcBef>
                        <a:spcAft>
                          <a:spcPts val="0"/>
                        </a:spcAft>
                        <a:buClr>
                          <a:schemeClr val="dk1"/>
                        </a:buClr>
                        <a:buSzPts val="1800"/>
                        <a:buFont typeface="Pontano Sans"/>
                        <a:buChar char="●"/>
                      </a:pPr>
                      <a:r>
                        <a:rPr lang="en" sz="1800">
                          <a:solidFill>
                            <a:schemeClr val="dk1"/>
                          </a:solidFill>
                          <a:latin typeface="Pontano Sans"/>
                          <a:ea typeface="Pontano Sans"/>
                          <a:cs typeface="Pontano Sans"/>
                          <a:sym typeface="Pontano Sans"/>
                        </a:rPr>
                        <a:t>Ensures consent is informed</a:t>
                      </a:r>
                      <a:endParaRPr sz="1800">
                        <a:solidFill>
                          <a:schemeClr val="dk1"/>
                        </a:solidFill>
                        <a:latin typeface="Pontano Sans"/>
                        <a:ea typeface="Pontano Sans"/>
                        <a:cs typeface="Pontano Sans"/>
                        <a:sym typeface="Pontano Sans"/>
                      </a:endParaRPr>
                    </a:p>
                    <a:p>
                      <a:pPr marL="342900" lvl="0" indent="-342900" algn="l" rtl="0">
                        <a:spcBef>
                          <a:spcPts val="0"/>
                        </a:spcBef>
                        <a:spcAft>
                          <a:spcPts val="0"/>
                        </a:spcAft>
                        <a:buClr>
                          <a:schemeClr val="dk1"/>
                        </a:buClr>
                        <a:buSzPts val="1800"/>
                        <a:buFont typeface="Pontano Sans"/>
                        <a:buChar char="●"/>
                      </a:pPr>
                      <a:r>
                        <a:rPr lang="en" sz="1800">
                          <a:solidFill>
                            <a:schemeClr val="dk1"/>
                          </a:solidFill>
                          <a:latin typeface="Pontano Sans"/>
                          <a:ea typeface="Pontano Sans"/>
                          <a:cs typeface="Pontano Sans"/>
                          <a:sym typeface="Pontano Sans"/>
                        </a:rPr>
                        <a:t>Often aligns with district protocols</a:t>
                      </a:r>
                      <a:endParaRPr sz="1800">
                        <a:solidFill>
                          <a:schemeClr val="dk1"/>
                        </a:solidFill>
                        <a:latin typeface="Pontano Sans"/>
                        <a:ea typeface="Pontano Sans"/>
                        <a:cs typeface="Pontano Sans"/>
                        <a:sym typeface="Pontano Sans"/>
                      </a:endParaRPr>
                    </a:p>
                    <a:p>
                      <a:pPr marL="342900" lvl="0" indent="-342900" algn="l" rtl="0">
                        <a:spcBef>
                          <a:spcPts val="0"/>
                        </a:spcBef>
                        <a:spcAft>
                          <a:spcPts val="0"/>
                        </a:spcAft>
                        <a:buClr>
                          <a:schemeClr val="dk1"/>
                        </a:buClr>
                        <a:buSzPts val="1800"/>
                        <a:buFont typeface="Pontano Sans"/>
                        <a:buChar char="●"/>
                      </a:pPr>
                      <a:r>
                        <a:rPr lang="en" sz="1800">
                          <a:solidFill>
                            <a:schemeClr val="dk1"/>
                          </a:solidFill>
                          <a:latin typeface="Pontano Sans"/>
                          <a:ea typeface="Pontano Sans"/>
                          <a:cs typeface="Pontano Sans"/>
                          <a:sym typeface="Pontano Sans"/>
                        </a:rPr>
                        <a:t>Establishes trust between schools and families</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457200" lvl="0" indent="-342900" algn="l" rtl="0">
                        <a:spcBef>
                          <a:spcPts val="0"/>
                        </a:spcBef>
                        <a:spcAft>
                          <a:spcPts val="0"/>
                        </a:spcAft>
                        <a:buClr>
                          <a:schemeClr val="dk1"/>
                        </a:buClr>
                        <a:buSzPts val="1800"/>
                        <a:buFont typeface="Pontano Sans"/>
                        <a:buChar char="●"/>
                      </a:pPr>
                      <a:r>
                        <a:rPr lang="en" sz="1800">
                          <a:solidFill>
                            <a:schemeClr val="dk1"/>
                          </a:solidFill>
                          <a:latin typeface="Pontano Sans"/>
                          <a:ea typeface="Pontano Sans"/>
                          <a:cs typeface="Pontano Sans"/>
                          <a:sym typeface="Pontano Sans"/>
                        </a:rPr>
                        <a:t>May prevent access to minority or marginalized students</a:t>
                      </a:r>
                      <a:endParaRPr sz="1800">
                        <a:solidFill>
                          <a:schemeClr val="dk1"/>
                        </a:solidFill>
                        <a:latin typeface="Pontano Sans"/>
                        <a:ea typeface="Pontano Sans"/>
                        <a:cs typeface="Pontano Sans"/>
                        <a:sym typeface="Pontano Sans"/>
                      </a:endParaRPr>
                    </a:p>
                    <a:p>
                      <a:pPr marL="457200" lvl="0" indent="-342900" algn="l" rtl="0">
                        <a:spcBef>
                          <a:spcPts val="0"/>
                        </a:spcBef>
                        <a:spcAft>
                          <a:spcPts val="0"/>
                        </a:spcAft>
                        <a:buClr>
                          <a:schemeClr val="dk1"/>
                        </a:buClr>
                        <a:buSzPts val="1800"/>
                        <a:buFont typeface="Pontano Sans"/>
                        <a:buChar char="●"/>
                      </a:pPr>
                      <a:r>
                        <a:rPr lang="en" sz="1800">
                          <a:solidFill>
                            <a:schemeClr val="dk1"/>
                          </a:solidFill>
                          <a:latin typeface="Pontano Sans"/>
                          <a:ea typeface="Pontano Sans"/>
                          <a:cs typeface="Pontano Sans"/>
                          <a:sym typeface="Pontano Sans"/>
                        </a:rPr>
                        <a:t>Overall participation decreases </a:t>
                      </a:r>
                      <a:endParaRPr sz="1800">
                        <a:solidFill>
                          <a:schemeClr val="dk1"/>
                        </a:solidFill>
                        <a:latin typeface="Pontano Sans"/>
                        <a:ea typeface="Pontano Sans"/>
                        <a:cs typeface="Pontano Sans"/>
                        <a:sym typeface="Pontano Sans"/>
                      </a:endParaRPr>
                    </a:p>
                  </a:txBody>
                  <a:tcPr marL="91425" marR="91425" marT="91425" marB="91425"/>
                </a:tc>
                <a:extLst>
                  <a:ext uri="{0D108BD9-81ED-4DB2-BD59-A6C34878D82A}">
                    <a16:rowId xmlns:a16="http://schemas.microsoft.com/office/drawing/2014/main" val="10001"/>
                  </a:ext>
                </a:extLst>
              </a:tr>
              <a:tr h="1472100">
                <a:tc>
                  <a:txBody>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Passive Consent</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Parent or guardian’s nonon response serves as consent </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342900" lvl="0" indent="-342900" algn="l" rtl="0">
                        <a:spcBef>
                          <a:spcPts val="0"/>
                        </a:spcBef>
                        <a:spcAft>
                          <a:spcPts val="0"/>
                        </a:spcAft>
                        <a:buClr>
                          <a:schemeClr val="dk1"/>
                        </a:buClr>
                        <a:buSzPts val="1800"/>
                        <a:buFont typeface="Pontano Sans"/>
                        <a:buChar char="●"/>
                      </a:pPr>
                      <a:r>
                        <a:rPr lang="en" sz="1800">
                          <a:solidFill>
                            <a:schemeClr val="dk1"/>
                          </a:solidFill>
                          <a:latin typeface="Pontano Sans"/>
                          <a:ea typeface="Pontano Sans"/>
                          <a:cs typeface="Pontano Sans"/>
                          <a:sym typeface="Pontano Sans"/>
                        </a:rPr>
                        <a:t>Allows access to greatest number of students (on average 79%-100%)</a:t>
                      </a:r>
                      <a:endParaRPr sz="1800">
                        <a:solidFill>
                          <a:schemeClr val="dk1"/>
                        </a:solidFill>
                        <a:latin typeface="Pontano Sans"/>
                        <a:ea typeface="Pontano Sans"/>
                        <a:cs typeface="Pontano Sans"/>
                        <a:sym typeface="Pontano Sans"/>
                      </a:endParaRPr>
                    </a:p>
                  </a:txBody>
                  <a:tcPr marL="91425" marR="91425" marT="91425" marB="91425"/>
                </a:tc>
                <a:tc>
                  <a:txBody>
                    <a:bodyPr/>
                    <a:lstStyle/>
                    <a:p>
                      <a:pPr marL="457200" lvl="0" indent="-342900" algn="l" rtl="0">
                        <a:spcBef>
                          <a:spcPts val="0"/>
                        </a:spcBef>
                        <a:spcAft>
                          <a:spcPts val="0"/>
                        </a:spcAft>
                        <a:buClr>
                          <a:schemeClr val="dk1"/>
                        </a:buClr>
                        <a:buSzPts val="1800"/>
                        <a:buFont typeface="Pontano Sans"/>
                        <a:buChar char="●"/>
                      </a:pPr>
                      <a:r>
                        <a:rPr lang="en" sz="1800" dirty="0">
                          <a:solidFill>
                            <a:schemeClr val="dk1"/>
                          </a:solidFill>
                          <a:latin typeface="Pontano Sans"/>
                          <a:ea typeface="Pontano Sans"/>
                          <a:cs typeface="Pontano Sans"/>
                          <a:sym typeface="Pontano Sans"/>
                        </a:rPr>
                        <a:t>Gate 2 screening requires active consent</a:t>
                      </a:r>
                      <a:endParaRPr sz="1800" dirty="0">
                        <a:solidFill>
                          <a:schemeClr val="dk1"/>
                        </a:solidFill>
                        <a:latin typeface="Pontano Sans"/>
                        <a:ea typeface="Pontano Sans"/>
                        <a:cs typeface="Pontano Sans"/>
                        <a:sym typeface="Pontano Sans"/>
                      </a:endParaRPr>
                    </a:p>
                  </a:txBody>
                  <a:tcPr marL="91425" marR="91425" marT="91425" marB="91425"/>
                </a:tc>
                <a:extLst>
                  <a:ext uri="{0D108BD9-81ED-4DB2-BD59-A6C34878D82A}">
                    <a16:rowId xmlns:a16="http://schemas.microsoft.com/office/drawing/2014/main" val="10002"/>
                  </a:ext>
                </a:extLst>
              </a:tr>
            </a:tbl>
          </a:graphicData>
        </a:graphic>
      </p:graphicFrame>
      <p:sp>
        <p:nvSpPr>
          <p:cNvPr id="543" name="Google Shape;543;p75"/>
          <p:cNvSpPr txBox="1"/>
          <p:nvPr/>
        </p:nvSpPr>
        <p:spPr>
          <a:xfrm>
            <a:off x="6349025" y="4778450"/>
            <a:ext cx="2513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i="1">
                <a:solidFill>
                  <a:schemeClr val="dk1"/>
                </a:solidFill>
              </a:rPr>
              <a:t>National Center for School Mental Health</a:t>
            </a:r>
            <a:endParaRPr sz="1000" i="1">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76"/>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Team Reflection</a:t>
            </a:r>
            <a:endParaRPr/>
          </a:p>
        </p:txBody>
      </p:sp>
      <p:pic>
        <p:nvPicPr>
          <p:cNvPr id="549" name="Google Shape;549;p76" descr="A group of people sitting at a table with a lightbulb above them "/>
          <p:cNvPicPr preferRelativeResize="0"/>
          <p:nvPr/>
        </p:nvPicPr>
        <p:blipFill>
          <a:blip r:embed="rId3">
            <a:alphaModFix/>
          </a:blip>
          <a:stretch>
            <a:fillRect/>
          </a:stretch>
        </p:blipFill>
        <p:spPr>
          <a:xfrm>
            <a:off x="595325" y="1369775"/>
            <a:ext cx="6582075" cy="3340350"/>
          </a:xfrm>
          <a:prstGeom prst="rect">
            <a:avLst/>
          </a:prstGeom>
          <a:noFill/>
          <a:ln>
            <a:noFill/>
          </a:ln>
        </p:spPr>
      </p:pic>
      <p:sp>
        <p:nvSpPr>
          <p:cNvPr id="550" name="Google Shape;550;p76"/>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77"/>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Team Reflection</a:t>
            </a:r>
            <a:endParaRPr dirty="0"/>
          </a:p>
        </p:txBody>
      </p:sp>
      <p:sp>
        <p:nvSpPr>
          <p:cNvPr id="556" name="Google Shape;556;p77"/>
          <p:cNvSpPr txBox="1">
            <a:spLocks noGrp="1"/>
          </p:cNvSpPr>
          <p:nvPr>
            <p:ph type="body" idx="4294967295"/>
          </p:nvPr>
        </p:nvSpPr>
        <p:spPr>
          <a:xfrm>
            <a:off x="457200" y="1406950"/>
            <a:ext cx="7053300" cy="3161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Ensure teams are prepared for process by building capacity, expertise and fluency with tool and the use of data to inform decision making.</a:t>
            </a:r>
            <a:endParaRPr/>
          </a:p>
          <a:p>
            <a:pPr marL="457200" lvl="0" indent="0" algn="l" rtl="0">
              <a:spcBef>
                <a:spcPts val="600"/>
              </a:spcBef>
              <a:spcAft>
                <a:spcPts val="0"/>
              </a:spcAft>
              <a:buNone/>
            </a:pPr>
            <a:endParaRPr/>
          </a:p>
          <a:p>
            <a:pPr marL="457200" lvl="0" indent="-342900" algn="l" rtl="0">
              <a:spcBef>
                <a:spcPts val="600"/>
              </a:spcBef>
              <a:spcAft>
                <a:spcPts val="0"/>
              </a:spcAft>
              <a:buSzPts val="1800"/>
              <a:buChar char="➝"/>
            </a:pPr>
            <a:r>
              <a:rPr lang="en"/>
              <a:t>It’s imperative to set data rules so teams are ready to respond to screening results.</a:t>
            </a:r>
            <a:endParaRPr/>
          </a:p>
          <a:p>
            <a:pPr marL="457200" lvl="0" indent="0" algn="l" rtl="0">
              <a:spcBef>
                <a:spcPts val="600"/>
              </a:spcBef>
              <a:spcAft>
                <a:spcPts val="0"/>
              </a:spcAft>
              <a:buNone/>
            </a:pPr>
            <a:endParaRPr/>
          </a:p>
          <a:p>
            <a:pPr marL="457200" lvl="0" indent="-342900" algn="l" rtl="0">
              <a:spcBef>
                <a:spcPts val="600"/>
              </a:spcBef>
              <a:spcAft>
                <a:spcPts val="0"/>
              </a:spcAft>
              <a:buSzPts val="1800"/>
              <a:buChar char="➝"/>
            </a:pPr>
            <a:r>
              <a:rPr lang="en"/>
              <a:t>A universal screener process should start “slow” or small as a safe approach.  This allows the school to test out the procedures and gain valuable feedback.</a:t>
            </a:r>
            <a:endParaRPr/>
          </a:p>
          <a:p>
            <a:pPr marL="0" lvl="0" indent="0" algn="l" rtl="0">
              <a:spcBef>
                <a:spcPts val="600"/>
              </a:spcBef>
              <a:spcAft>
                <a:spcPts val="0"/>
              </a:spcAft>
              <a:buNone/>
            </a:pP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557" name="Google Shape;557;p77"/>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8"/>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Team Reflection</a:t>
            </a:r>
            <a:endParaRPr dirty="0"/>
          </a:p>
        </p:txBody>
      </p:sp>
      <p:sp>
        <p:nvSpPr>
          <p:cNvPr id="563" name="Google Shape;563;p78"/>
          <p:cNvSpPr txBox="1">
            <a:spLocks noGrp="1"/>
          </p:cNvSpPr>
          <p:nvPr>
            <p:ph type="body" idx="4294967295"/>
          </p:nvPr>
        </p:nvSpPr>
        <p:spPr>
          <a:xfrm>
            <a:off x="457200" y="1406950"/>
            <a:ext cx="7230900" cy="3161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Allows the school to make critical changes to the screening process before scaling the program up.  </a:t>
            </a:r>
            <a:endParaRPr/>
          </a:p>
          <a:p>
            <a:pPr marL="457200" lvl="0" indent="-342900" algn="l" rtl="0">
              <a:lnSpc>
                <a:spcPct val="115000"/>
              </a:lnSpc>
              <a:spcBef>
                <a:spcPts val="0"/>
              </a:spcBef>
              <a:spcAft>
                <a:spcPts val="0"/>
              </a:spcAft>
              <a:buSzPts val="1800"/>
              <a:buChar char="➝"/>
            </a:pPr>
            <a:r>
              <a:rPr lang="en"/>
              <a:t>Allows teams to understand how to plan and make decisions from the data collected through the screening instrument.  </a:t>
            </a:r>
            <a:endParaRPr/>
          </a:p>
        </p:txBody>
      </p:sp>
      <p:sp>
        <p:nvSpPr>
          <p:cNvPr id="564" name="Google Shape;564;p78"/>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79"/>
          <p:cNvSpPr txBox="1">
            <a:spLocks noGrp="1"/>
          </p:cNvSpPr>
          <p:nvPr>
            <p:ph type="title" idx="4294967295"/>
          </p:nvPr>
        </p:nvSpPr>
        <p:spPr>
          <a:xfrm>
            <a:off x="519125" y="2204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Analysis of Data</a:t>
            </a:r>
            <a:endParaRPr/>
          </a:p>
        </p:txBody>
      </p:sp>
      <p:sp>
        <p:nvSpPr>
          <p:cNvPr id="570" name="Google Shape;570;p79"/>
          <p:cNvSpPr txBox="1">
            <a:spLocks noGrp="1"/>
          </p:cNvSpPr>
          <p:nvPr>
            <p:ph type="body" idx="4294967295"/>
          </p:nvPr>
        </p:nvSpPr>
        <p:spPr>
          <a:xfrm>
            <a:off x="519125" y="904650"/>
            <a:ext cx="4752900" cy="3334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Determine reliability of data and address any concerns that may have impacted the validity of data:</a:t>
            </a:r>
            <a:endParaRPr/>
          </a:p>
          <a:p>
            <a:pPr marL="457200" lvl="0" indent="-342900" algn="l" rtl="0">
              <a:spcBef>
                <a:spcPts val="600"/>
              </a:spcBef>
              <a:spcAft>
                <a:spcPts val="0"/>
              </a:spcAft>
              <a:buSzPts val="1800"/>
              <a:buChar char="➝"/>
            </a:pPr>
            <a:r>
              <a:rPr lang="en"/>
              <a:t>Reliability: the degree that the chosen screener results in similar scores each time it is used.</a:t>
            </a:r>
            <a:endParaRPr/>
          </a:p>
          <a:p>
            <a:pPr marL="457200" lvl="0" indent="-342900" algn="l" rtl="0">
              <a:spcBef>
                <a:spcPts val="0"/>
              </a:spcBef>
              <a:spcAft>
                <a:spcPts val="0"/>
              </a:spcAft>
              <a:buSzPts val="1800"/>
              <a:buChar char="➝"/>
            </a:pPr>
            <a:r>
              <a:rPr lang="en"/>
              <a:t>Validity: the degree that the chosen screener measures what it is supposed to measure</a:t>
            </a:r>
            <a:endParaRPr/>
          </a:p>
          <a:p>
            <a:pPr marL="457200" lvl="0" indent="-342900" algn="l" rtl="0">
              <a:spcBef>
                <a:spcPts val="0"/>
              </a:spcBef>
              <a:spcAft>
                <a:spcPts val="0"/>
              </a:spcAft>
              <a:buSzPts val="1800"/>
              <a:buChar char="➝"/>
            </a:pPr>
            <a:r>
              <a:rPr lang="en"/>
              <a:t>False positives may be more desirable than false negatives with regard to screening</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pic>
        <p:nvPicPr>
          <p:cNvPr id="571" name="Google Shape;571;p79" descr="Diagram of steps to match interventions from screening data:&#10;&#10;1. Screen students&#10;2. Analyze data&#10;3. Match interventions"/>
          <p:cNvPicPr preferRelativeResize="0"/>
          <p:nvPr/>
        </p:nvPicPr>
        <p:blipFill>
          <a:blip r:embed="rId3">
            <a:alphaModFix/>
          </a:blip>
          <a:stretch>
            <a:fillRect/>
          </a:stretch>
        </p:blipFill>
        <p:spPr>
          <a:xfrm>
            <a:off x="5353050" y="1781375"/>
            <a:ext cx="2494675" cy="2536575"/>
          </a:xfrm>
          <a:prstGeom prst="rect">
            <a:avLst/>
          </a:prstGeom>
          <a:noFill/>
          <a:ln>
            <a:noFill/>
          </a:ln>
        </p:spPr>
      </p:pic>
      <p:sp>
        <p:nvSpPr>
          <p:cNvPr id="572" name="Google Shape;572;p79"/>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8" name="Google Shape;578;p80"/>
          <p:cNvSpPr txBox="1">
            <a:spLocks noGrp="1"/>
          </p:cNvSpPr>
          <p:nvPr>
            <p:ph type="title" idx="4294967295"/>
          </p:nvPr>
        </p:nvSpPr>
        <p:spPr>
          <a:xfrm>
            <a:off x="217925" y="476900"/>
            <a:ext cx="6290100" cy="554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dk1"/>
                </a:solidFill>
                <a:effectLst/>
                <a:uLnTx/>
                <a:uFillTx/>
                <a:latin typeface="Droid Serif"/>
                <a:ea typeface="Droid Serif"/>
                <a:cs typeface="Droid Serif"/>
                <a:sym typeface="Droid Serif"/>
              </a:rPr>
              <a:t>Response Plan Based upon Risk</a:t>
            </a:r>
          </a:p>
        </p:txBody>
      </p:sp>
      <p:sp>
        <p:nvSpPr>
          <p:cNvPr id="577" name="Google Shape;577;p80"/>
          <p:cNvSpPr txBox="1">
            <a:spLocks noGrp="1"/>
          </p:cNvSpPr>
          <p:nvPr>
            <p:ph type="subTitle" idx="1"/>
          </p:nvPr>
        </p:nvSpPr>
        <p:spPr>
          <a:xfrm>
            <a:off x="5021650" y="1342113"/>
            <a:ext cx="3792300" cy="28005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1800" b="1"/>
              <a:t>High risk</a:t>
            </a:r>
            <a:r>
              <a:rPr lang="en" sz="1800"/>
              <a:t>- same day</a:t>
            </a:r>
            <a:endParaRPr sz="1800"/>
          </a:p>
          <a:p>
            <a:pPr marL="0" lvl="0" indent="0" algn="l" rtl="0">
              <a:lnSpc>
                <a:spcPct val="90000"/>
              </a:lnSpc>
              <a:spcBef>
                <a:spcPts val="1600"/>
              </a:spcBef>
              <a:spcAft>
                <a:spcPts val="0"/>
              </a:spcAft>
              <a:buNone/>
            </a:pPr>
            <a:r>
              <a:rPr lang="en" sz="1800" b="1"/>
              <a:t>Moderate risk</a:t>
            </a:r>
            <a:r>
              <a:rPr lang="en" sz="1800"/>
              <a:t>- within one week</a:t>
            </a:r>
            <a:endParaRPr sz="1800"/>
          </a:p>
          <a:p>
            <a:pPr marL="0" lvl="0" indent="0" algn="l" rtl="0">
              <a:lnSpc>
                <a:spcPct val="90000"/>
              </a:lnSpc>
              <a:spcBef>
                <a:spcPts val="1600"/>
              </a:spcBef>
              <a:spcAft>
                <a:spcPts val="0"/>
              </a:spcAft>
              <a:buNone/>
            </a:pPr>
            <a:r>
              <a:rPr lang="en" sz="1800" b="1"/>
              <a:t>Low risk</a:t>
            </a:r>
            <a:r>
              <a:rPr lang="en" sz="1800"/>
              <a:t>- within a reasonable time frame as determined by team </a:t>
            </a:r>
            <a:endParaRPr sz="1800"/>
          </a:p>
          <a:p>
            <a:pPr marL="0" lvl="0" indent="0" algn="l" rtl="0">
              <a:lnSpc>
                <a:spcPct val="90000"/>
              </a:lnSpc>
              <a:spcBef>
                <a:spcPts val="1600"/>
              </a:spcBef>
              <a:spcAft>
                <a:spcPts val="1600"/>
              </a:spcAft>
              <a:buNone/>
            </a:pPr>
            <a:r>
              <a:rPr lang="en" sz="1800"/>
              <a:t>Prepare crisis teams and local community mental health providers to be on call in advance of screening</a:t>
            </a:r>
            <a:endParaRPr/>
          </a:p>
        </p:txBody>
      </p:sp>
      <p:pic>
        <p:nvPicPr>
          <p:cNvPr id="579" name="Google Shape;579;p80" descr="Table of BIMAS-2 score results, color-coded by risk band. Green is low risk, yellow is moderate risk, and red is high risk."/>
          <p:cNvPicPr preferRelativeResize="0"/>
          <p:nvPr/>
        </p:nvPicPr>
        <p:blipFill>
          <a:blip r:embed="rId3">
            <a:alphaModFix/>
          </a:blip>
          <a:stretch>
            <a:fillRect/>
          </a:stretch>
        </p:blipFill>
        <p:spPr>
          <a:xfrm>
            <a:off x="217925" y="1342126"/>
            <a:ext cx="4445512" cy="289950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2" name="Title 1">
            <a:extLst>
              <a:ext uri="{FF2B5EF4-FFF2-40B4-BE49-F238E27FC236}">
                <a16:creationId xmlns:a16="http://schemas.microsoft.com/office/drawing/2014/main" id="{3D47DD12-D023-E923-86A2-44F5C7BF8270}"/>
              </a:ext>
            </a:extLst>
          </p:cNvPr>
          <p:cNvSpPr>
            <a:spLocks noGrp="1"/>
          </p:cNvSpPr>
          <p:nvPr>
            <p:ph type="title" idx="4294967295"/>
          </p:nvPr>
        </p:nvSpPr>
        <p:spPr>
          <a:xfrm>
            <a:off x="457200" y="-727800"/>
            <a:ext cx="5301300" cy="727800"/>
          </a:xfrm>
        </p:spPr>
        <p:txBody>
          <a:bodyPr spcFirstLastPara="1" wrap="square" lIns="91425" tIns="91425" rIns="91425" bIns="91425" anchor="b" anchorCtr="0">
            <a:noAutofit/>
          </a:bodyPr>
          <a:lstStyle/>
          <a:p>
            <a:r>
              <a:rPr lang="en-US" dirty="0"/>
              <a:t>Stakeholders</a:t>
            </a:r>
          </a:p>
        </p:txBody>
      </p:sp>
      <p:pic>
        <p:nvPicPr>
          <p:cNvPr id="585" name="Google Shape;585;p81" descr="A group of colorful paper figures with letters spelling &quot;stakeholders&quot; on a wood surface"/>
          <p:cNvPicPr preferRelativeResize="0"/>
          <p:nvPr/>
        </p:nvPicPr>
        <p:blipFill>
          <a:blip r:embed="rId3">
            <a:alphaModFix/>
          </a:blip>
          <a:stretch>
            <a:fillRect/>
          </a:stretch>
        </p:blipFill>
        <p:spPr>
          <a:xfrm>
            <a:off x="1913875" y="766700"/>
            <a:ext cx="3996400" cy="3323475"/>
          </a:xfrm>
          <a:prstGeom prst="rect">
            <a:avLst/>
          </a:prstGeom>
          <a:noFill/>
          <a:ln>
            <a:noFill/>
          </a:ln>
        </p:spPr>
      </p:pic>
      <p:sp>
        <p:nvSpPr>
          <p:cNvPr id="584" name="Google Shape;584;p81"/>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Pontano Sans"/>
                <a:ea typeface="Pontano Sans"/>
                <a:cs typeface="Pontano Sans"/>
                <a:sym typeface="Pontano Sans"/>
              </a:rPr>
              <a:t>37</a:t>
            </a:fld>
            <a:endParaRPr>
              <a:latin typeface="Pontano Sans"/>
              <a:ea typeface="Pontano Sans"/>
              <a:cs typeface="Pontano Sans"/>
              <a:sym typeface="Pontano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2"/>
          <p:cNvSpPr txBox="1">
            <a:spLocks noGrp="1"/>
          </p:cNvSpPr>
          <p:nvPr>
            <p:ph type="title"/>
          </p:nvPr>
        </p:nvSpPr>
        <p:spPr>
          <a:xfrm>
            <a:off x="322225" y="563300"/>
            <a:ext cx="78996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Stakeholder Feedback</a:t>
            </a:r>
            <a:endParaRPr/>
          </a:p>
        </p:txBody>
      </p:sp>
      <p:sp>
        <p:nvSpPr>
          <p:cNvPr id="591" name="Google Shape;591;p82"/>
          <p:cNvSpPr txBox="1">
            <a:spLocks noGrp="1"/>
          </p:cNvSpPr>
          <p:nvPr>
            <p:ph type="body" idx="4294967295"/>
          </p:nvPr>
        </p:nvSpPr>
        <p:spPr>
          <a:xfrm>
            <a:off x="667774" y="1550900"/>
            <a:ext cx="5168700" cy="33342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Surveys</a:t>
            </a:r>
            <a:endParaRPr/>
          </a:p>
          <a:p>
            <a:pPr marL="457200" lvl="0" indent="-342900" algn="l" rtl="0">
              <a:lnSpc>
                <a:spcPct val="115000"/>
              </a:lnSpc>
              <a:spcBef>
                <a:spcPts val="0"/>
              </a:spcBef>
              <a:spcAft>
                <a:spcPts val="0"/>
              </a:spcAft>
              <a:buSzPts val="1800"/>
              <a:buChar char="➝"/>
            </a:pPr>
            <a:r>
              <a:rPr lang="en"/>
              <a:t>Focus Groups</a:t>
            </a:r>
            <a:endParaRPr/>
          </a:p>
          <a:p>
            <a:pPr marL="457200" lvl="0" indent="-342900" algn="l" rtl="0">
              <a:lnSpc>
                <a:spcPct val="115000"/>
              </a:lnSpc>
              <a:spcBef>
                <a:spcPts val="0"/>
              </a:spcBef>
              <a:spcAft>
                <a:spcPts val="0"/>
              </a:spcAft>
              <a:buSzPts val="1800"/>
              <a:buChar char="➝"/>
            </a:pPr>
            <a:r>
              <a:rPr lang="en"/>
              <a:t>Interviews </a:t>
            </a:r>
            <a:endParaRPr/>
          </a:p>
        </p:txBody>
      </p:sp>
      <p:sp>
        <p:nvSpPr>
          <p:cNvPr id="592" name="Google Shape;592;p82"/>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83"/>
          <p:cNvSpPr txBox="1">
            <a:spLocks noGrp="1"/>
          </p:cNvSpPr>
          <p:nvPr>
            <p:ph type="title"/>
          </p:nvPr>
        </p:nvSpPr>
        <p:spPr>
          <a:xfrm>
            <a:off x="457200" y="563300"/>
            <a:ext cx="74601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Communicating Findings with Stakeholders</a:t>
            </a:r>
            <a:endParaRPr dirty="0"/>
          </a:p>
        </p:txBody>
      </p:sp>
      <p:sp>
        <p:nvSpPr>
          <p:cNvPr id="599" name="Google Shape;599;p83"/>
          <p:cNvSpPr txBox="1">
            <a:spLocks noGrp="1"/>
          </p:cNvSpPr>
          <p:nvPr>
            <p:ph type="body" idx="4294967295"/>
          </p:nvPr>
        </p:nvSpPr>
        <p:spPr>
          <a:xfrm>
            <a:off x="503974" y="1376175"/>
            <a:ext cx="5168700" cy="33342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Disseminate data amongst key stakeholders, including partners, teachers, students, administrators and/or district leaders.</a:t>
            </a:r>
            <a:endParaRPr/>
          </a:p>
          <a:p>
            <a:pPr marL="0" lvl="0" indent="0" algn="l" rtl="0">
              <a:spcBef>
                <a:spcPts val="600"/>
              </a:spcBef>
              <a:spcAft>
                <a:spcPts val="0"/>
              </a:spcAft>
              <a:buNone/>
            </a:pPr>
            <a:endParaRPr/>
          </a:p>
          <a:p>
            <a:pPr marL="457200" lvl="0" indent="-342900" algn="l" rtl="0">
              <a:lnSpc>
                <a:spcPct val="90000"/>
              </a:lnSpc>
              <a:spcBef>
                <a:spcPts val="800"/>
              </a:spcBef>
              <a:spcAft>
                <a:spcPts val="0"/>
              </a:spcAft>
              <a:buSzPts val="1800"/>
              <a:buChar char="➝"/>
            </a:pPr>
            <a:r>
              <a:rPr lang="en"/>
              <a:t>Establish procedures for communicating concerns to families </a:t>
            </a:r>
            <a:endParaRPr/>
          </a:p>
        </p:txBody>
      </p:sp>
      <p:sp>
        <p:nvSpPr>
          <p:cNvPr id="598" name="Google Shape;598;p83"/>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p:cNvSpPr txBox="1">
            <a:spLocks noGrp="1"/>
          </p:cNvSpPr>
          <p:nvPr>
            <p:ph type="title" idx="4294967295"/>
          </p:nvPr>
        </p:nvSpPr>
        <p:spPr>
          <a:xfrm>
            <a:off x="457200" y="127875"/>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Session Objectives</a:t>
            </a:r>
            <a:endParaRPr/>
          </a:p>
        </p:txBody>
      </p:sp>
      <p:sp>
        <p:nvSpPr>
          <p:cNvPr id="343" name="Google Shape;343;p48"/>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344" name="Google Shape;344;p48"/>
          <p:cNvSpPr txBox="1">
            <a:spLocks noGrp="1"/>
          </p:cNvSpPr>
          <p:nvPr>
            <p:ph type="body" idx="4294967295"/>
          </p:nvPr>
        </p:nvSpPr>
        <p:spPr>
          <a:xfrm>
            <a:off x="457200" y="991050"/>
            <a:ext cx="7393800" cy="316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the end of the session participants will:</a:t>
            </a:r>
            <a:br>
              <a:rPr lang="en"/>
            </a:br>
            <a:endParaRPr/>
          </a:p>
          <a:p>
            <a:pPr marL="457200" lvl="0" indent="-342900" algn="l" rtl="0">
              <a:spcBef>
                <a:spcPts val="0"/>
              </a:spcBef>
              <a:spcAft>
                <a:spcPts val="0"/>
              </a:spcAft>
              <a:buClr>
                <a:schemeClr val="dk1"/>
              </a:buClr>
              <a:buSzPts val="1800"/>
              <a:buFont typeface="Pontano Sans"/>
              <a:buAutoNum type="arabicPeriod"/>
            </a:pPr>
            <a:r>
              <a:rPr lang="en"/>
              <a:t>Understand screening within the context of MTSS </a:t>
            </a:r>
            <a:endParaRPr/>
          </a:p>
          <a:p>
            <a:pPr marL="457200" lvl="0" indent="0" algn="l" rtl="0">
              <a:spcBef>
                <a:spcPts val="0"/>
              </a:spcBef>
              <a:spcAft>
                <a:spcPts val="0"/>
              </a:spcAft>
              <a:buNone/>
            </a:pPr>
            <a:endParaRPr/>
          </a:p>
          <a:p>
            <a:pPr marL="457200" lvl="0" indent="-342900" algn="l" rtl="0">
              <a:spcBef>
                <a:spcPts val="0"/>
              </a:spcBef>
              <a:spcAft>
                <a:spcPts val="0"/>
              </a:spcAft>
              <a:buClr>
                <a:schemeClr val="dk1"/>
              </a:buClr>
              <a:buSzPts val="1800"/>
              <a:buFont typeface="Pontano Sans"/>
              <a:buAutoNum type="arabicPeriod"/>
            </a:pPr>
            <a:r>
              <a:rPr lang="en"/>
              <a:t>Understand how to utilize the principles of implementation science to identify and implement a tool that fills a gap in their district’s screening process.</a:t>
            </a:r>
            <a:endParaRPr/>
          </a:p>
          <a:p>
            <a:pPr marL="457200" lvl="0" indent="0" algn="l" rtl="0">
              <a:spcBef>
                <a:spcPts val="0"/>
              </a:spcBef>
              <a:spcAft>
                <a:spcPts val="0"/>
              </a:spcAft>
              <a:buNone/>
            </a:pPr>
            <a:endParaRPr/>
          </a:p>
          <a:p>
            <a:pPr marL="457200" lvl="0" indent="-342900" algn="l" rtl="0">
              <a:spcBef>
                <a:spcPts val="0"/>
              </a:spcBef>
              <a:spcAft>
                <a:spcPts val="0"/>
              </a:spcAft>
              <a:buClr>
                <a:schemeClr val="dk1"/>
              </a:buClr>
              <a:buSzPts val="1800"/>
              <a:buFont typeface="Pontano Sans"/>
              <a:buAutoNum type="arabicPeriod"/>
            </a:pPr>
            <a:r>
              <a:rPr lang="en"/>
              <a:t>Understand the importance of an SEB screening evaluation process to ensure adherence to fidelity measures</a:t>
            </a:r>
            <a:br>
              <a:rPr lang="en"/>
            </a:br>
            <a:endParaRPr/>
          </a:p>
          <a:p>
            <a:pPr marL="457200" lvl="0" indent="-342900" algn="l" rtl="0">
              <a:spcBef>
                <a:spcPts val="0"/>
              </a:spcBef>
              <a:spcAft>
                <a:spcPts val="0"/>
              </a:spcAft>
              <a:buClr>
                <a:schemeClr val="dk1"/>
              </a:buClr>
              <a:buSzPts val="1800"/>
              <a:buFont typeface="Pontano Sans"/>
              <a:buAutoNum type="arabicPeriod"/>
            </a:pPr>
            <a:r>
              <a:rPr lang="en"/>
              <a:t>Learn how to build district-wide capacity and sustainability following a small universal screening pilot</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solidFill>
                <a:srgbClr val="595959"/>
              </a:solidFill>
              <a:latin typeface="Arial"/>
              <a:ea typeface="Arial"/>
              <a:cs typeface="Arial"/>
              <a:sym typeface="Arial"/>
            </a:endParaRPr>
          </a:p>
          <a:p>
            <a:pPr marL="0" lvl="0" indent="0" algn="l" rtl="0">
              <a:spcBef>
                <a:spcPts val="120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84"/>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Communicating with Families</a:t>
            </a:r>
            <a:endParaRPr/>
          </a:p>
        </p:txBody>
      </p:sp>
      <p:sp>
        <p:nvSpPr>
          <p:cNvPr id="605" name="Google Shape;605;p84"/>
          <p:cNvSpPr txBox="1">
            <a:spLocks noGrp="1"/>
          </p:cNvSpPr>
          <p:nvPr>
            <p:ph type="body" idx="4294967295"/>
          </p:nvPr>
        </p:nvSpPr>
        <p:spPr>
          <a:xfrm>
            <a:off x="457200" y="1291100"/>
            <a:ext cx="7205700" cy="27810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Share concerns and screening results with parents/guardians.</a:t>
            </a:r>
            <a:endParaRPr/>
          </a:p>
          <a:p>
            <a:pPr marL="457200" lvl="0" indent="-342900" algn="l" rtl="0">
              <a:spcBef>
                <a:spcPts val="0"/>
              </a:spcBef>
              <a:spcAft>
                <a:spcPts val="0"/>
              </a:spcAft>
              <a:buSzPts val="1800"/>
              <a:buChar char="➝"/>
            </a:pPr>
            <a:r>
              <a:rPr lang="en"/>
              <a:t>Provide observations and concrete examples any additional supportive screening data.</a:t>
            </a:r>
            <a:endParaRPr/>
          </a:p>
          <a:p>
            <a:pPr marL="457200" lvl="0" indent="-342900" algn="l" rtl="0">
              <a:spcBef>
                <a:spcPts val="0"/>
              </a:spcBef>
              <a:spcAft>
                <a:spcPts val="0"/>
              </a:spcAft>
              <a:buSzPts val="1800"/>
              <a:buChar char="➝"/>
            </a:pPr>
            <a:r>
              <a:rPr lang="en"/>
              <a:t>Refrain from making judgments or assumptions about the parents/guardians’ decisions regarding treatments and/or services.</a:t>
            </a:r>
            <a:endParaRPr/>
          </a:p>
          <a:p>
            <a:pPr marL="457200" lvl="0" indent="-342900" algn="l" rtl="0">
              <a:spcBef>
                <a:spcPts val="0"/>
              </a:spcBef>
              <a:spcAft>
                <a:spcPts val="0"/>
              </a:spcAft>
              <a:buSzPts val="1800"/>
              <a:buChar char="➝"/>
            </a:pPr>
            <a:r>
              <a:rPr lang="en"/>
              <a:t>Provide current and accessible information about the student’s risk factors identified through screening</a:t>
            </a:r>
            <a:endParaRPr/>
          </a:p>
          <a:p>
            <a:pPr marL="457200" lvl="0" indent="-342900" algn="l" rtl="0">
              <a:spcBef>
                <a:spcPts val="0"/>
              </a:spcBef>
              <a:spcAft>
                <a:spcPts val="0"/>
              </a:spcAft>
              <a:buSzPts val="1800"/>
              <a:buChar char="➝"/>
            </a:pPr>
            <a:r>
              <a:rPr lang="en"/>
              <a:t>Provide information about local resources for the student and information about parent training and support groups</a:t>
            </a:r>
            <a:endParaRPr/>
          </a:p>
          <a:p>
            <a:pPr marL="0" lvl="0" indent="0" algn="l" rtl="0">
              <a:spcBef>
                <a:spcPts val="600"/>
              </a:spcBef>
              <a:spcAft>
                <a:spcPts val="0"/>
              </a:spcAft>
              <a:buNone/>
            </a:pPr>
            <a:endParaRPr sz="1528"/>
          </a:p>
          <a:p>
            <a:pPr marL="0" lvl="0" indent="0" algn="l" rtl="0">
              <a:spcBef>
                <a:spcPts val="600"/>
              </a:spcBef>
              <a:spcAft>
                <a:spcPts val="0"/>
              </a:spcAft>
              <a:buNone/>
            </a:pPr>
            <a:r>
              <a:rPr lang="en" sz="1100"/>
              <a:t>Substance Abuse and Mental Health Services Administration (SAMHSA)	</a:t>
            </a:r>
            <a:r>
              <a:rPr lang="en"/>
              <a:t>					</a:t>
            </a:r>
            <a:endParaRPr/>
          </a:p>
          <a:p>
            <a:pPr marL="0" lvl="0" indent="0" algn="l" rtl="0">
              <a:spcBef>
                <a:spcPts val="600"/>
              </a:spcBef>
              <a:spcAft>
                <a:spcPts val="0"/>
              </a:spcAft>
              <a:buNone/>
            </a:pPr>
            <a:endParaRPr/>
          </a:p>
        </p:txBody>
      </p:sp>
      <p:sp>
        <p:nvSpPr>
          <p:cNvPr id="606" name="Google Shape;606;p84"/>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5"/>
          <p:cNvSpPr txBox="1">
            <a:spLocks noGrp="1"/>
          </p:cNvSpPr>
          <p:nvPr>
            <p:ph type="title"/>
          </p:nvPr>
        </p:nvSpPr>
        <p:spPr>
          <a:xfrm>
            <a:off x="457200" y="563300"/>
            <a:ext cx="72819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Communicating Positive Screen Results </a:t>
            </a:r>
            <a:endParaRPr/>
          </a:p>
          <a:p>
            <a:pPr marL="0" lvl="0" indent="0" algn="l" rtl="0">
              <a:spcBef>
                <a:spcPts val="0"/>
              </a:spcBef>
              <a:spcAft>
                <a:spcPts val="0"/>
              </a:spcAft>
              <a:buNone/>
            </a:pPr>
            <a:r>
              <a:rPr lang="en"/>
              <a:t>(Tier II/Tier III) to Adolescents</a:t>
            </a:r>
            <a:endParaRPr/>
          </a:p>
        </p:txBody>
      </p:sp>
      <p:sp>
        <p:nvSpPr>
          <p:cNvPr id="612" name="Google Shape;612;p85"/>
          <p:cNvSpPr txBox="1">
            <a:spLocks noGrp="1"/>
          </p:cNvSpPr>
          <p:nvPr>
            <p:ph type="body" idx="4294967295"/>
          </p:nvPr>
        </p:nvSpPr>
        <p:spPr>
          <a:xfrm>
            <a:off x="457200" y="1406950"/>
            <a:ext cx="7281900" cy="31614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Meet with the student individually in a private setting.</a:t>
            </a:r>
            <a:endParaRPr/>
          </a:p>
          <a:p>
            <a:pPr marL="457200" lvl="0" indent="-342900" algn="l" rtl="0">
              <a:spcBef>
                <a:spcPts val="0"/>
              </a:spcBef>
              <a:spcAft>
                <a:spcPts val="0"/>
              </a:spcAft>
              <a:buSzPts val="1800"/>
              <a:buChar char="➝"/>
            </a:pPr>
            <a:r>
              <a:rPr lang="en"/>
              <a:t>Reiterate the nature and intention of the screening tool.</a:t>
            </a:r>
            <a:endParaRPr/>
          </a:p>
          <a:p>
            <a:pPr marL="457200" lvl="0" indent="-342900" algn="l" rtl="0">
              <a:spcBef>
                <a:spcPts val="0"/>
              </a:spcBef>
              <a:spcAft>
                <a:spcPts val="0"/>
              </a:spcAft>
              <a:buSzPts val="1800"/>
              <a:buChar char="➝"/>
            </a:pPr>
            <a:r>
              <a:rPr lang="en"/>
              <a:t>Discuss range of results of screening (no risk, moderate risk, high risk) and potential reasons why students may fall in one category.</a:t>
            </a:r>
            <a:endParaRPr/>
          </a:p>
          <a:p>
            <a:pPr marL="457200" lvl="0" indent="-342900" algn="l" rtl="0">
              <a:spcBef>
                <a:spcPts val="0"/>
              </a:spcBef>
              <a:spcAft>
                <a:spcPts val="0"/>
              </a:spcAft>
              <a:buSzPts val="1800"/>
              <a:buChar char="➝"/>
            </a:pPr>
            <a:r>
              <a:rPr lang="en"/>
              <a:t>Explain the student’s individual screen results in an open, honest, and direct manner.</a:t>
            </a:r>
            <a:endParaRPr/>
          </a:p>
          <a:p>
            <a:pPr marL="457200" lvl="0" indent="-342900" algn="l" rtl="0">
              <a:spcBef>
                <a:spcPts val="0"/>
              </a:spcBef>
              <a:spcAft>
                <a:spcPts val="0"/>
              </a:spcAft>
              <a:buSzPts val="1800"/>
              <a:buChar char="➝"/>
            </a:pPr>
            <a:r>
              <a:rPr lang="en"/>
              <a:t>Reaffirm that screening is NOT a diagnosis of mental illness, but an indication of potential signs or risk factors.</a:t>
            </a:r>
            <a:endParaRPr/>
          </a:p>
          <a:p>
            <a:pPr marL="457200" lvl="0" indent="-342900" algn="l" rtl="0">
              <a:spcBef>
                <a:spcPts val="0"/>
              </a:spcBef>
              <a:spcAft>
                <a:spcPts val="0"/>
              </a:spcAft>
              <a:buSzPts val="1800"/>
              <a:buChar char="➝"/>
            </a:pPr>
            <a:r>
              <a:rPr lang="en"/>
              <a:t>Explain follow-up procedures for further assessment and supports.	</a:t>
            </a:r>
            <a:r>
              <a:rPr lang="en" sz="1600"/>
              <a:t>						</a:t>
            </a:r>
            <a:br>
              <a:rPr lang="en" sz="1600"/>
            </a:br>
            <a:r>
              <a:rPr lang="en" sz="1100"/>
              <a:t>Substance Abuse and Mental Health Services Administration (SAMHSA)</a:t>
            </a:r>
            <a:endParaRPr sz="1100"/>
          </a:p>
        </p:txBody>
      </p:sp>
      <p:sp>
        <p:nvSpPr>
          <p:cNvPr id="613" name="Google Shape;613;p85"/>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2" name="Title 1">
            <a:extLst>
              <a:ext uri="{FF2B5EF4-FFF2-40B4-BE49-F238E27FC236}">
                <a16:creationId xmlns:a16="http://schemas.microsoft.com/office/drawing/2014/main" id="{3FBA2E6A-223A-3817-7829-6CDA1F5EA7F9}"/>
              </a:ext>
            </a:extLst>
          </p:cNvPr>
          <p:cNvSpPr>
            <a:spLocks noGrp="1"/>
          </p:cNvSpPr>
          <p:nvPr>
            <p:ph type="title" idx="4294967295"/>
          </p:nvPr>
        </p:nvSpPr>
        <p:spPr>
          <a:xfrm>
            <a:off x="457200" y="-727800"/>
            <a:ext cx="5301300" cy="727800"/>
          </a:xfrm>
        </p:spPr>
        <p:txBody>
          <a:bodyPr spcFirstLastPara="1" wrap="square" lIns="91425" tIns="91425" rIns="91425" bIns="91425" anchor="b" anchorCtr="0">
            <a:noAutofit/>
          </a:bodyPr>
          <a:lstStyle/>
          <a:p>
            <a:r>
              <a:rPr lang="en-US" dirty="0"/>
              <a:t>Capital School District’s MTSS Playbook</a:t>
            </a:r>
          </a:p>
        </p:txBody>
      </p:sp>
      <p:pic>
        <p:nvPicPr>
          <p:cNvPr id="619" name="Google Shape;619;p86" descr="Capital School District MTSS Playbook webpage."/>
          <p:cNvPicPr preferRelativeResize="0"/>
          <p:nvPr/>
        </p:nvPicPr>
        <p:blipFill>
          <a:blip r:embed="rId3">
            <a:alphaModFix/>
          </a:blip>
          <a:stretch>
            <a:fillRect/>
          </a:stretch>
        </p:blipFill>
        <p:spPr>
          <a:xfrm>
            <a:off x="544250" y="688625"/>
            <a:ext cx="6890948" cy="3766250"/>
          </a:xfrm>
          <a:prstGeom prst="rect">
            <a:avLst/>
          </a:prstGeom>
          <a:noFill/>
          <a:ln w="9525" cap="flat" cmpd="sng">
            <a:solidFill>
              <a:schemeClr val="dk2"/>
            </a:solidFill>
            <a:prstDash val="solid"/>
            <a:round/>
            <a:headEnd type="none" w="sm" len="sm"/>
            <a:tailEnd type="none" w="sm" len="sm"/>
          </a:ln>
        </p:spPr>
      </p:pic>
      <p:sp>
        <p:nvSpPr>
          <p:cNvPr id="620" name="Google Shape;620;p86" descr="Link to &quot;assessment&quot; page at the top of Capital School District's MTSS Playbook's website."/>
          <p:cNvSpPr/>
          <p:nvPr/>
        </p:nvSpPr>
        <p:spPr>
          <a:xfrm>
            <a:off x="3232425" y="742575"/>
            <a:ext cx="548700" cy="229500"/>
          </a:xfrm>
          <a:prstGeom prst="ellipse">
            <a:avLst/>
          </a:prstGeom>
          <a:noFill/>
          <a:ln w="3810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6"/>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7"/>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Intervention Matching</a:t>
            </a:r>
            <a:endParaRPr/>
          </a:p>
        </p:txBody>
      </p:sp>
      <p:sp>
        <p:nvSpPr>
          <p:cNvPr id="626" name="Google Shape;626;p87"/>
          <p:cNvSpPr txBox="1">
            <a:spLocks noGrp="1"/>
          </p:cNvSpPr>
          <p:nvPr>
            <p:ph type="body" idx="4294967295"/>
          </p:nvPr>
        </p:nvSpPr>
        <p:spPr>
          <a:xfrm>
            <a:off x="514350" y="1645925"/>
            <a:ext cx="5567400" cy="34977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Taxonomy of Intervention Intensity</a:t>
            </a:r>
            <a:endParaRPr/>
          </a:p>
          <a:p>
            <a:pPr marL="457200" lvl="0" indent="-342900" algn="l" rtl="0">
              <a:spcBef>
                <a:spcPts val="0"/>
              </a:spcBef>
              <a:spcAft>
                <a:spcPts val="0"/>
              </a:spcAft>
              <a:buSzPts val="1800"/>
              <a:buChar char="➝"/>
            </a:pPr>
            <a:r>
              <a:rPr lang="en"/>
              <a:t>Review existing resources and capacity</a:t>
            </a:r>
            <a:endParaRPr/>
          </a:p>
          <a:p>
            <a:pPr marL="457200" lvl="0" indent="-342900" algn="l" rtl="0">
              <a:spcBef>
                <a:spcPts val="0"/>
              </a:spcBef>
              <a:spcAft>
                <a:spcPts val="0"/>
              </a:spcAft>
              <a:buSzPts val="1800"/>
              <a:buChar char="➝"/>
            </a:pPr>
            <a:r>
              <a:rPr lang="en"/>
              <a:t>Resource Mapping Activity- Making Caring Common</a:t>
            </a:r>
            <a:endParaRPr>
              <a:solidFill>
                <a:schemeClr val="dk1"/>
              </a:solidFill>
            </a:endParaRPr>
          </a:p>
          <a:p>
            <a:pPr marL="457200" lvl="0" indent="-342900" algn="l" rtl="0">
              <a:lnSpc>
                <a:spcPct val="120000"/>
              </a:lnSpc>
              <a:spcBef>
                <a:spcPts val="0"/>
              </a:spcBef>
              <a:spcAft>
                <a:spcPts val="0"/>
              </a:spcAft>
              <a:buSzPts val="1800"/>
              <a:buChar char="➝"/>
            </a:pPr>
            <a:r>
              <a:rPr lang="en"/>
              <a:t>Capital School District Resource Map</a:t>
            </a:r>
            <a:endParaRPr>
              <a:solidFill>
                <a:srgbClr val="455F51"/>
              </a:solidFill>
            </a:endParaRPr>
          </a:p>
          <a:p>
            <a:pPr marL="457200" lvl="0" indent="-342900" algn="l" rtl="0">
              <a:lnSpc>
                <a:spcPct val="120000"/>
              </a:lnSpc>
              <a:spcBef>
                <a:spcPts val="0"/>
              </a:spcBef>
              <a:spcAft>
                <a:spcPts val="0"/>
              </a:spcAft>
              <a:buSzPts val="1800"/>
              <a:buChar char="➝"/>
            </a:pPr>
            <a:r>
              <a:rPr lang="en"/>
              <a:t>Capital School District Tiered Intervention Chart</a:t>
            </a:r>
            <a:endParaRPr/>
          </a:p>
          <a:p>
            <a:pPr marL="0" lvl="0" indent="0" algn="l" rtl="0">
              <a:spcBef>
                <a:spcPts val="600"/>
              </a:spcBef>
              <a:spcAft>
                <a:spcPts val="0"/>
              </a:spcAft>
              <a:buNone/>
            </a:pPr>
            <a:endParaRPr/>
          </a:p>
          <a:p>
            <a:pPr marL="0" lvl="0" indent="0" algn="l" rtl="0">
              <a:spcBef>
                <a:spcPts val="600"/>
              </a:spcBef>
              <a:spcAft>
                <a:spcPts val="0"/>
              </a:spcAft>
              <a:buClr>
                <a:schemeClr val="dk1"/>
              </a:buClr>
              <a:buSzPts val="1100"/>
              <a:buFont typeface="Arial"/>
              <a:buNone/>
            </a:pPr>
            <a:endParaRPr/>
          </a:p>
        </p:txBody>
      </p:sp>
      <p:sp>
        <p:nvSpPr>
          <p:cNvPr id="627" name="Google Shape;627;p87"/>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8"/>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Progress Monitoring</a:t>
            </a:r>
            <a:endParaRPr/>
          </a:p>
        </p:txBody>
      </p:sp>
      <p:sp>
        <p:nvSpPr>
          <p:cNvPr id="633" name="Google Shape;633;p88"/>
          <p:cNvSpPr txBox="1">
            <a:spLocks noGrp="1"/>
          </p:cNvSpPr>
          <p:nvPr>
            <p:ph type="body" idx="4294967295"/>
          </p:nvPr>
        </p:nvSpPr>
        <p:spPr>
          <a:xfrm>
            <a:off x="538150" y="1291100"/>
            <a:ext cx="6639000" cy="3018000"/>
          </a:xfrm>
          <a:prstGeom prst="rect">
            <a:avLst/>
          </a:prstGeom>
        </p:spPr>
        <p:txBody>
          <a:bodyPr spcFirstLastPara="1" wrap="square" lIns="91425" tIns="91425" rIns="91425" bIns="91425" anchor="t" anchorCtr="0">
            <a:noAutofit/>
          </a:bodyPr>
          <a:lstStyle/>
          <a:p>
            <a:pPr marL="457200" lvl="0" indent="-342900" algn="l" rtl="0">
              <a:spcBef>
                <a:spcPts val="600"/>
              </a:spcBef>
              <a:spcAft>
                <a:spcPts val="0"/>
              </a:spcAft>
              <a:buSzPts val="1800"/>
              <a:buChar char="➝"/>
            </a:pPr>
            <a:r>
              <a:rPr lang="en"/>
              <a:t>Once students have been identified, problems targeted, interventions implemented, then progress monitoring begins.</a:t>
            </a:r>
            <a:br>
              <a:rPr lang="en"/>
            </a:br>
            <a:endParaRPr sz="1000"/>
          </a:p>
          <a:p>
            <a:pPr marL="457200" lvl="0" indent="-342900" algn="l" rtl="0">
              <a:spcBef>
                <a:spcPts val="0"/>
              </a:spcBef>
              <a:spcAft>
                <a:spcPts val="0"/>
              </a:spcAft>
              <a:buSzPts val="1800"/>
              <a:buChar char="➝"/>
            </a:pPr>
            <a:r>
              <a:rPr lang="en"/>
              <a:t>Ongoing evaluation of the process, student progress with aligned interventions, identified students at risk who may require further assessment and tracking are crucial components. </a:t>
            </a:r>
            <a:br>
              <a:rPr lang="en"/>
            </a:br>
            <a:endParaRPr sz="1000"/>
          </a:p>
          <a:p>
            <a:pPr marL="457200" lvl="0" indent="-342900" algn="l" rtl="0">
              <a:spcBef>
                <a:spcPts val="0"/>
              </a:spcBef>
              <a:spcAft>
                <a:spcPts val="0"/>
              </a:spcAft>
              <a:buSzPts val="1800"/>
              <a:buChar char="➝"/>
            </a:pPr>
            <a:r>
              <a:rPr lang="en"/>
              <a:t>Increased attention to assessing the extent of support being provided with fidelity and its effectiveness allows data based decision making to take place that may result in a change to interventions or termination supports. </a:t>
            </a:r>
            <a:endParaRPr/>
          </a:p>
        </p:txBody>
      </p:sp>
      <p:sp>
        <p:nvSpPr>
          <p:cNvPr id="635" name="Google Shape;635;p88"/>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9"/>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Documentation</a:t>
            </a:r>
            <a:endParaRPr/>
          </a:p>
        </p:txBody>
      </p:sp>
      <p:pic>
        <p:nvPicPr>
          <p:cNvPr id="641" name="Google Shape;641;p89" descr="A group of people working on a large computer"/>
          <p:cNvPicPr preferRelativeResize="0"/>
          <p:nvPr/>
        </p:nvPicPr>
        <p:blipFill>
          <a:blip r:embed="rId3">
            <a:alphaModFix/>
          </a:blip>
          <a:stretch>
            <a:fillRect/>
          </a:stretch>
        </p:blipFill>
        <p:spPr>
          <a:xfrm>
            <a:off x="595350" y="1431725"/>
            <a:ext cx="5972149" cy="2669224"/>
          </a:xfrm>
          <a:prstGeom prst="rect">
            <a:avLst/>
          </a:prstGeom>
          <a:noFill/>
          <a:ln w="9525" cap="flat" cmpd="sng">
            <a:solidFill>
              <a:schemeClr val="dk2"/>
            </a:solidFill>
            <a:prstDash val="solid"/>
            <a:round/>
            <a:headEnd type="none" w="sm" len="sm"/>
            <a:tailEnd type="none" w="sm" len="sm"/>
          </a:ln>
        </p:spPr>
      </p:pic>
      <p:sp>
        <p:nvSpPr>
          <p:cNvPr id="642" name="Google Shape;642;p89"/>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0"/>
          <p:cNvSpPr txBox="1">
            <a:spLocks noGrp="1"/>
          </p:cNvSpPr>
          <p:nvPr>
            <p:ph type="title" idx="4294967295"/>
          </p:nvPr>
        </p:nvSpPr>
        <p:spPr>
          <a:xfrm>
            <a:off x="83325" y="32527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427"/>
              <a:t>Colonial School District  |  New Castle, DE</a:t>
            </a:r>
            <a:endParaRPr sz="2427"/>
          </a:p>
        </p:txBody>
      </p:sp>
      <p:pic>
        <p:nvPicPr>
          <p:cNvPr id="648" name="Google Shape;648;p90" descr="Red and black diagram with a graphic of a student with text reading &quot;9,795 students&quot; next to it. There is an graphic of a bitten apple with text reading &quot;100% free meals as a member of the Community Eligibility Provision (CEP)&quot; next to it"/>
          <p:cNvPicPr preferRelativeResize="0"/>
          <p:nvPr/>
        </p:nvPicPr>
        <p:blipFill rotWithShape="1">
          <a:blip r:embed="rId3">
            <a:alphaModFix/>
          </a:blip>
          <a:srcRect r="34232"/>
          <a:stretch/>
        </p:blipFill>
        <p:spPr>
          <a:xfrm>
            <a:off x="977413" y="1012375"/>
            <a:ext cx="6084298" cy="1710475"/>
          </a:xfrm>
          <a:prstGeom prst="rect">
            <a:avLst/>
          </a:prstGeom>
          <a:noFill/>
          <a:ln>
            <a:noFill/>
          </a:ln>
        </p:spPr>
      </p:pic>
      <p:pic>
        <p:nvPicPr>
          <p:cNvPr id="649" name="Google Shape;649;p90" descr="Pie chart depicting percentages of race"/>
          <p:cNvPicPr preferRelativeResize="0"/>
          <p:nvPr/>
        </p:nvPicPr>
        <p:blipFill>
          <a:blip r:embed="rId4">
            <a:alphaModFix/>
          </a:blip>
          <a:stretch>
            <a:fillRect/>
          </a:stretch>
        </p:blipFill>
        <p:spPr>
          <a:xfrm>
            <a:off x="2741040" y="2743500"/>
            <a:ext cx="3814332" cy="2178651"/>
          </a:xfrm>
          <a:prstGeom prst="rect">
            <a:avLst/>
          </a:prstGeom>
          <a:noFill/>
          <a:ln>
            <a:noFill/>
          </a:ln>
        </p:spPr>
      </p:pic>
      <p:sp>
        <p:nvSpPr>
          <p:cNvPr id="650" name="Google Shape;650;p90"/>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31538F"/>
                </a:solidFill>
              </a:rPr>
              <a:t>46</a:t>
            </a:fld>
            <a:endParaRPr>
              <a:solidFill>
                <a:srgbClr val="31538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1"/>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Universal SEB Screening Goals</a:t>
            </a:r>
            <a:endParaRPr/>
          </a:p>
        </p:txBody>
      </p:sp>
      <p:sp>
        <p:nvSpPr>
          <p:cNvPr id="656" name="Google Shape;656;p91"/>
          <p:cNvSpPr txBox="1">
            <a:spLocks noGrp="1"/>
          </p:cNvSpPr>
          <p:nvPr>
            <p:ph type="body" idx="4294967295"/>
          </p:nvPr>
        </p:nvSpPr>
        <p:spPr>
          <a:xfrm>
            <a:off x="465475" y="1241875"/>
            <a:ext cx="7814400" cy="3416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Clr>
                <a:schemeClr val="dk1"/>
              </a:buClr>
              <a:buSzPts val="1800"/>
              <a:buAutoNum type="arabicPeriod"/>
            </a:pPr>
            <a:r>
              <a:rPr lang="en"/>
              <a:t>Use data to provide more targeted interventions to at-risk students</a:t>
            </a:r>
            <a:br>
              <a:rPr lang="en"/>
            </a:br>
            <a:endParaRPr/>
          </a:p>
          <a:p>
            <a:pPr marL="457200" lvl="0" indent="-342900" algn="l" rtl="0">
              <a:lnSpc>
                <a:spcPct val="115000"/>
              </a:lnSpc>
              <a:spcBef>
                <a:spcPts val="0"/>
              </a:spcBef>
              <a:spcAft>
                <a:spcPts val="0"/>
              </a:spcAft>
              <a:buClr>
                <a:schemeClr val="dk1"/>
              </a:buClr>
              <a:buSzPts val="1800"/>
              <a:buAutoNum type="arabicPeriod"/>
            </a:pPr>
            <a:r>
              <a:rPr lang="en"/>
              <a:t>Analyze data to evaluate systems-level needs (school- and class-wide) at a Tier I level </a:t>
            </a:r>
            <a:br>
              <a:rPr lang="en"/>
            </a:br>
            <a:endParaRPr/>
          </a:p>
          <a:p>
            <a:pPr marL="457200" lvl="0" indent="-342900" algn="l" rtl="0">
              <a:lnSpc>
                <a:spcPct val="115000"/>
              </a:lnSpc>
              <a:spcBef>
                <a:spcPts val="0"/>
              </a:spcBef>
              <a:spcAft>
                <a:spcPts val="0"/>
              </a:spcAft>
              <a:buClr>
                <a:schemeClr val="dk1"/>
              </a:buClr>
              <a:buSzPts val="1800"/>
              <a:buAutoNum type="arabicPeriod"/>
            </a:pPr>
            <a:r>
              <a:rPr lang="en"/>
              <a:t>Include a universal SEB screening tool as a part of our process</a:t>
            </a:r>
            <a:endParaRPr/>
          </a:p>
        </p:txBody>
      </p:sp>
      <p:sp>
        <p:nvSpPr>
          <p:cNvPr id="657" name="Google Shape;657;p91"/>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2"/>
          <p:cNvSpPr txBox="1">
            <a:spLocks noGrp="1"/>
          </p:cNvSpPr>
          <p:nvPr>
            <p:ph type="title"/>
          </p:nvPr>
        </p:nvSpPr>
        <p:spPr>
          <a:xfrm>
            <a:off x="66675" y="33325"/>
            <a:ext cx="8620200" cy="1028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dirty="0"/>
              <a:t>Getting Started</a:t>
            </a:r>
            <a:endParaRPr dirty="0"/>
          </a:p>
        </p:txBody>
      </p:sp>
      <p:sp>
        <p:nvSpPr>
          <p:cNvPr id="668" name="Google Shape;668;p92"/>
          <p:cNvSpPr/>
          <p:nvPr/>
        </p:nvSpPr>
        <p:spPr>
          <a:xfrm>
            <a:off x="0" y="885189"/>
            <a:ext cx="3546900" cy="669000"/>
          </a:xfrm>
          <a:prstGeom prst="homePlate">
            <a:avLst>
              <a:gd name="adj" fmla="val 50000"/>
            </a:avLst>
          </a:prstGeom>
          <a:solidFill>
            <a:srgbClr val="083D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2019-2020</a:t>
            </a:r>
            <a:endParaRPr>
              <a:solidFill>
                <a:srgbClr val="FFFFFF"/>
              </a:solidFill>
              <a:latin typeface="Roboto"/>
              <a:ea typeface="Roboto"/>
              <a:cs typeface="Roboto"/>
              <a:sym typeface="Roboto"/>
            </a:endParaRPr>
          </a:p>
        </p:txBody>
      </p:sp>
      <p:sp>
        <p:nvSpPr>
          <p:cNvPr id="669" name="Google Shape;669;p92"/>
          <p:cNvSpPr txBox="1"/>
          <p:nvPr/>
        </p:nvSpPr>
        <p:spPr>
          <a:xfrm>
            <a:off x="162948" y="1752325"/>
            <a:ext cx="27285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Gap analysis/resource mapping</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Determined mySAEBRS (Social, Academic, and Emotional Behavior Risk Screener) would best meet our needs</a:t>
            </a:r>
            <a:endParaRPr sz="1800">
              <a:solidFill>
                <a:schemeClr val="dk1"/>
              </a:solidFill>
              <a:latin typeface="Roboto"/>
              <a:ea typeface="Roboto"/>
              <a:cs typeface="Roboto"/>
              <a:sym typeface="Roboto"/>
            </a:endParaRPr>
          </a:p>
        </p:txBody>
      </p:sp>
      <p:sp>
        <p:nvSpPr>
          <p:cNvPr id="671" name="Google Shape;671;p92"/>
          <p:cNvSpPr/>
          <p:nvPr/>
        </p:nvSpPr>
        <p:spPr>
          <a:xfrm>
            <a:off x="2944204" y="884975"/>
            <a:ext cx="3305700" cy="669000"/>
          </a:xfrm>
          <a:prstGeom prst="chevron">
            <a:avLst>
              <a:gd name="adj" fmla="val 50000"/>
            </a:avLst>
          </a:prstGeom>
          <a:solidFill>
            <a:srgbClr val="0B52C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Roboto"/>
                <a:ea typeface="Roboto"/>
                <a:cs typeface="Roboto"/>
                <a:sym typeface="Roboto"/>
              </a:rPr>
              <a:t>2020-2021</a:t>
            </a:r>
            <a:endParaRPr dirty="0">
              <a:solidFill>
                <a:srgbClr val="FFFFFF"/>
              </a:solidFill>
              <a:latin typeface="Roboto"/>
              <a:ea typeface="Roboto"/>
              <a:cs typeface="Roboto"/>
              <a:sym typeface="Roboto"/>
            </a:endParaRPr>
          </a:p>
        </p:txBody>
      </p:sp>
      <p:sp>
        <p:nvSpPr>
          <p:cNvPr id="672" name="Google Shape;672;p92"/>
          <p:cNvSpPr txBox="1"/>
          <p:nvPr/>
        </p:nvSpPr>
        <p:spPr>
          <a:xfrm>
            <a:off x="3258750" y="1752325"/>
            <a:ext cx="26850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High school received ongoing state- and district-level coaching through Project DelAWARE</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Cross-sample of 9th grade students completed the SAEBRS</a:t>
            </a:r>
            <a:endParaRPr sz="1800">
              <a:solidFill>
                <a:schemeClr val="dk1"/>
              </a:solidFill>
              <a:latin typeface="Roboto"/>
              <a:ea typeface="Roboto"/>
              <a:cs typeface="Roboto"/>
              <a:sym typeface="Roboto"/>
            </a:endParaRPr>
          </a:p>
        </p:txBody>
      </p:sp>
      <p:sp>
        <p:nvSpPr>
          <p:cNvPr id="665" name="Google Shape;665;p92"/>
          <p:cNvSpPr/>
          <p:nvPr/>
        </p:nvSpPr>
        <p:spPr>
          <a:xfrm>
            <a:off x="5708517" y="884975"/>
            <a:ext cx="3305700" cy="669000"/>
          </a:xfrm>
          <a:prstGeom prst="chevron">
            <a:avLst>
              <a:gd name="adj" fmla="val 50000"/>
            </a:avLst>
          </a:prstGeom>
          <a:solidFill>
            <a:srgbClr val="0F65F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2021-2022</a:t>
            </a:r>
            <a:endParaRPr>
              <a:solidFill>
                <a:srgbClr val="FFFFFF"/>
              </a:solidFill>
              <a:latin typeface="Roboto"/>
              <a:ea typeface="Roboto"/>
              <a:cs typeface="Roboto"/>
              <a:sym typeface="Roboto"/>
            </a:endParaRPr>
          </a:p>
        </p:txBody>
      </p:sp>
      <p:sp>
        <p:nvSpPr>
          <p:cNvPr id="666" name="Google Shape;666;p92"/>
          <p:cNvSpPr txBox="1"/>
          <p:nvPr/>
        </p:nvSpPr>
        <p:spPr>
          <a:xfrm>
            <a:off x="6089775" y="1752325"/>
            <a:ext cx="26154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dirty="0">
                <a:solidFill>
                  <a:schemeClr val="dk1"/>
                </a:solidFill>
                <a:latin typeface="Roboto"/>
                <a:ea typeface="Roboto"/>
                <a:cs typeface="Roboto"/>
                <a:sym typeface="Roboto"/>
              </a:rPr>
              <a:t>Larger 9th grade cohort</a:t>
            </a:r>
            <a:endParaRPr sz="18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dirty="0">
                <a:solidFill>
                  <a:schemeClr val="dk1"/>
                </a:solidFill>
                <a:latin typeface="Roboto"/>
                <a:ea typeface="Roboto"/>
                <a:cs typeface="Roboto"/>
                <a:sym typeface="Roboto"/>
              </a:rPr>
              <a:t>--</a:t>
            </a:r>
            <a:endParaRPr sz="1800"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800" dirty="0">
                <a:solidFill>
                  <a:schemeClr val="dk1"/>
                </a:solidFill>
                <a:latin typeface="Roboto"/>
                <a:ea typeface="Roboto"/>
                <a:cs typeface="Roboto"/>
                <a:sym typeface="Roboto"/>
              </a:rPr>
              <a:t>District decided to expand the SAEBRS pilot as a part of our universal screening process</a:t>
            </a:r>
            <a:endParaRPr sz="1800" dirty="0">
              <a:solidFill>
                <a:schemeClr val="dk1"/>
              </a:solidFill>
              <a:latin typeface="Roboto"/>
              <a:ea typeface="Roboto"/>
              <a:cs typeface="Roboto"/>
              <a:sym typeface="Roboto"/>
            </a:endParaRPr>
          </a:p>
        </p:txBody>
      </p:sp>
      <p:sp>
        <p:nvSpPr>
          <p:cNvPr id="663" name="Google Shape;663;p92"/>
          <p:cNvSpPr txBox="1">
            <a:spLocks noGrp="1"/>
          </p:cNvSpPr>
          <p:nvPr>
            <p:ph type="sldNum" idx="12"/>
          </p:nvPr>
        </p:nvSpPr>
        <p:spPr>
          <a:xfrm>
            <a:off x="6553200" y="4381500"/>
            <a:ext cx="21336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solidFill>
                  <a:srgbClr val="898989"/>
                </a:solidFill>
                <a:latin typeface="Calibri"/>
                <a:ea typeface="Calibri"/>
                <a:cs typeface="Calibri"/>
                <a:sym typeface="Calibri"/>
              </a:rPr>
              <a:t>48</a:t>
            </a:fld>
            <a:endParaRPr>
              <a:solidFill>
                <a:srgbClr val="898989"/>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3"/>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Expanding the Pilot</a:t>
            </a:r>
            <a:endParaRPr/>
          </a:p>
        </p:txBody>
      </p:sp>
      <p:sp>
        <p:nvSpPr>
          <p:cNvPr id="678" name="Google Shape;678;p93"/>
          <p:cNvSpPr txBox="1">
            <a:spLocks noGrp="1"/>
          </p:cNvSpPr>
          <p:nvPr>
            <p:ph type="body" idx="4294967295"/>
          </p:nvPr>
        </p:nvSpPr>
        <p:spPr>
          <a:xfrm>
            <a:off x="575275" y="1382000"/>
            <a:ext cx="7336200" cy="3416400"/>
          </a:xfrm>
          <a:prstGeom prst="rect">
            <a:avLst/>
          </a:prstGeom>
        </p:spPr>
        <p:txBody>
          <a:bodyPr spcFirstLastPara="1" wrap="square" lIns="91425" tIns="91425" rIns="91425" bIns="91425" anchor="t" anchorCtr="0">
            <a:noAutofit/>
          </a:bodyPr>
          <a:lstStyle/>
          <a:p>
            <a:pPr marL="342900" lvl="0" indent="-266700" algn="l" rtl="0">
              <a:lnSpc>
                <a:spcPct val="115000"/>
              </a:lnSpc>
              <a:spcBef>
                <a:spcPts val="600"/>
              </a:spcBef>
              <a:spcAft>
                <a:spcPts val="0"/>
              </a:spcAft>
              <a:buSzPts val="1800"/>
              <a:buChar char="➝"/>
            </a:pPr>
            <a:r>
              <a:rPr lang="en"/>
              <a:t>Intentionally planned our expansion</a:t>
            </a:r>
            <a:endParaRPr/>
          </a:p>
          <a:p>
            <a:pPr marL="742950" lvl="1" indent="-247650" algn="l" rtl="0">
              <a:lnSpc>
                <a:spcPct val="115000"/>
              </a:lnSpc>
              <a:spcBef>
                <a:spcPts val="0"/>
              </a:spcBef>
              <a:spcAft>
                <a:spcPts val="0"/>
              </a:spcAft>
              <a:buSzPts val="1800"/>
              <a:buChar char="⇾"/>
            </a:pPr>
            <a:r>
              <a:rPr lang="en"/>
              <a:t>Utilized multiple data sources to select 3rd and 6th grade for our pilot</a:t>
            </a:r>
            <a:endParaRPr/>
          </a:p>
          <a:p>
            <a:pPr marL="742950" lvl="1" indent="-247650" algn="l" rtl="0">
              <a:lnSpc>
                <a:spcPct val="115000"/>
              </a:lnSpc>
              <a:spcBef>
                <a:spcPts val="0"/>
              </a:spcBef>
              <a:spcAft>
                <a:spcPts val="0"/>
              </a:spcAft>
              <a:buSzPts val="1800"/>
              <a:buChar char="⇾"/>
            </a:pPr>
            <a:r>
              <a:rPr lang="en"/>
              <a:t>Developed a proposal for a stipend position: a Universal Screening Coordinator for each of our schools</a:t>
            </a:r>
            <a:endParaRPr/>
          </a:p>
          <a:p>
            <a:pPr marL="742950" lvl="1" indent="-247650" algn="l" rtl="0">
              <a:lnSpc>
                <a:spcPct val="115000"/>
              </a:lnSpc>
              <a:spcBef>
                <a:spcPts val="0"/>
              </a:spcBef>
              <a:spcAft>
                <a:spcPts val="0"/>
              </a:spcAft>
              <a:buSzPts val="1800"/>
              <a:buChar char="⇾"/>
            </a:pPr>
            <a:r>
              <a:rPr lang="en"/>
              <a:t>Planned coaching structure: monthly PLC</a:t>
            </a:r>
            <a:endParaRPr/>
          </a:p>
        </p:txBody>
      </p:sp>
      <p:sp>
        <p:nvSpPr>
          <p:cNvPr id="679" name="Google Shape;679;p93"/>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9"/>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Session Materials</a:t>
            </a:r>
            <a:endParaRPr/>
          </a:p>
        </p:txBody>
      </p:sp>
      <p:sp>
        <p:nvSpPr>
          <p:cNvPr id="350" name="Google Shape;350;p49"/>
          <p:cNvSpPr txBox="1">
            <a:spLocks noGrp="1"/>
          </p:cNvSpPr>
          <p:nvPr>
            <p:ph type="body" idx="4294967295"/>
          </p:nvPr>
        </p:nvSpPr>
        <p:spPr>
          <a:xfrm>
            <a:off x="457200" y="1406947"/>
            <a:ext cx="5301300" cy="163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300"/>
          </a:p>
          <a:p>
            <a:pPr marL="0" lvl="0" indent="0" algn="l" rtl="0">
              <a:spcBef>
                <a:spcPts val="0"/>
              </a:spcBef>
              <a:spcAft>
                <a:spcPts val="0"/>
              </a:spcAft>
              <a:buNone/>
            </a:pPr>
            <a:r>
              <a:rPr lang="en"/>
              <a:t>Scan here to access presentation slides and additional resources:</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
        <p:nvSpPr>
          <p:cNvPr id="351" name="Google Shape;351;p49"/>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352" name="Google Shape;352;p49" descr="QR code"/>
          <p:cNvPicPr preferRelativeResize="0"/>
          <p:nvPr/>
        </p:nvPicPr>
        <p:blipFill>
          <a:blip r:embed="rId3">
            <a:alphaModFix/>
          </a:blip>
          <a:stretch>
            <a:fillRect/>
          </a:stretch>
        </p:blipFill>
        <p:spPr>
          <a:xfrm>
            <a:off x="6063300" y="2062750"/>
            <a:ext cx="3080699" cy="308069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94"/>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a:t>Preparing to Expand</a:t>
            </a:r>
            <a:endParaRPr/>
          </a:p>
        </p:txBody>
      </p:sp>
      <p:sp>
        <p:nvSpPr>
          <p:cNvPr id="685" name="Google Shape;685;p94"/>
          <p:cNvSpPr txBox="1">
            <a:spLocks noGrp="1"/>
          </p:cNvSpPr>
          <p:nvPr>
            <p:ph type="body" idx="4294967295"/>
          </p:nvPr>
        </p:nvSpPr>
        <p:spPr>
          <a:xfrm>
            <a:off x="495250" y="1333450"/>
            <a:ext cx="74580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t>Developed a brief manual: </a:t>
            </a:r>
            <a:r>
              <a:rPr lang="en" i="1"/>
              <a:t>Assessing Readiness for a Universal SEB Screening Process </a:t>
            </a:r>
            <a:r>
              <a:rPr lang="en"/>
              <a:t>to share with screening coordinators/administrators</a:t>
            </a:r>
            <a:endParaRPr/>
          </a:p>
          <a:p>
            <a:pPr marL="914400" lvl="0" indent="-342900" algn="l" rtl="0">
              <a:lnSpc>
                <a:spcPct val="115000"/>
              </a:lnSpc>
              <a:spcBef>
                <a:spcPts val="600"/>
              </a:spcBef>
              <a:spcAft>
                <a:spcPts val="0"/>
              </a:spcAft>
              <a:buSzPts val="1800"/>
              <a:buChar char="➝"/>
            </a:pPr>
            <a:r>
              <a:rPr lang="en"/>
              <a:t>MTSS</a:t>
            </a:r>
            <a:endParaRPr/>
          </a:p>
          <a:p>
            <a:pPr marL="914400" lvl="0" indent="-342900" algn="l" rtl="0">
              <a:lnSpc>
                <a:spcPct val="115000"/>
              </a:lnSpc>
              <a:spcBef>
                <a:spcPts val="0"/>
              </a:spcBef>
              <a:spcAft>
                <a:spcPts val="0"/>
              </a:spcAft>
              <a:buSzPts val="1800"/>
              <a:buChar char="➝"/>
            </a:pPr>
            <a:r>
              <a:rPr lang="en"/>
              <a:t>SEL</a:t>
            </a:r>
            <a:endParaRPr/>
          </a:p>
          <a:p>
            <a:pPr marL="914400" lvl="0" indent="-342900" algn="l" rtl="0">
              <a:lnSpc>
                <a:spcPct val="115000"/>
              </a:lnSpc>
              <a:spcBef>
                <a:spcPts val="0"/>
              </a:spcBef>
              <a:spcAft>
                <a:spcPts val="0"/>
              </a:spcAft>
              <a:buSzPts val="1800"/>
              <a:buChar char="➝"/>
            </a:pPr>
            <a:r>
              <a:rPr lang="en"/>
              <a:t>Universal Screening process</a:t>
            </a:r>
            <a:endParaRPr/>
          </a:p>
          <a:p>
            <a:pPr marL="914400" lvl="0" indent="-342900" algn="l" rtl="0">
              <a:lnSpc>
                <a:spcPct val="115000"/>
              </a:lnSpc>
              <a:spcBef>
                <a:spcPts val="0"/>
              </a:spcBef>
              <a:spcAft>
                <a:spcPts val="0"/>
              </a:spcAft>
              <a:buSzPts val="1800"/>
              <a:buChar char="➝"/>
            </a:pPr>
            <a:r>
              <a:rPr lang="en"/>
              <a:t>Universal Screening tool (SAEBRS)</a:t>
            </a:r>
            <a:endParaRPr/>
          </a:p>
          <a:p>
            <a:pPr marL="914400" lvl="0" indent="-342900" algn="l" rtl="0">
              <a:lnSpc>
                <a:spcPct val="115000"/>
              </a:lnSpc>
              <a:spcBef>
                <a:spcPts val="0"/>
              </a:spcBef>
              <a:spcAft>
                <a:spcPts val="0"/>
              </a:spcAft>
              <a:buSzPts val="1800"/>
              <a:buChar char="➝"/>
            </a:pPr>
            <a:r>
              <a:rPr lang="en"/>
              <a:t>Next steps</a:t>
            </a:r>
            <a:endParaRPr/>
          </a:p>
        </p:txBody>
      </p:sp>
      <p:sp>
        <p:nvSpPr>
          <p:cNvPr id="686" name="Google Shape;686;p94"/>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95"/>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dirty="0"/>
              <a:t>Pilot Selection</a:t>
            </a:r>
            <a:endParaRPr dirty="0"/>
          </a:p>
        </p:txBody>
      </p:sp>
      <p:sp>
        <p:nvSpPr>
          <p:cNvPr id="692" name="Google Shape;692;p95"/>
          <p:cNvSpPr txBox="1">
            <a:spLocks noGrp="1"/>
          </p:cNvSpPr>
          <p:nvPr>
            <p:ph type="body" idx="4294967295"/>
          </p:nvPr>
        </p:nvSpPr>
        <p:spPr>
          <a:xfrm>
            <a:off x="546400" y="1208200"/>
            <a:ext cx="7568100" cy="3249900"/>
          </a:xfrm>
          <a:prstGeom prst="rect">
            <a:avLst/>
          </a:prstGeom>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a:t>Guidance provided to PLC:</a:t>
            </a:r>
            <a:endParaRPr/>
          </a:p>
          <a:p>
            <a:pPr marL="457200" lvl="0" indent="-342900" algn="l" rtl="0">
              <a:lnSpc>
                <a:spcPct val="115000"/>
              </a:lnSpc>
              <a:spcBef>
                <a:spcPts val="600"/>
              </a:spcBef>
              <a:spcAft>
                <a:spcPts val="0"/>
              </a:spcAft>
              <a:buSzPts val="1800"/>
              <a:buChar char="➝"/>
            </a:pPr>
            <a:r>
              <a:rPr lang="en"/>
              <a:t>Pilot will look slightly different for each school depending on building size, teaming structures, etc. </a:t>
            </a:r>
            <a:r>
              <a:rPr lang="en" i="1"/>
              <a:t>and that’s okay!</a:t>
            </a:r>
            <a:endParaRPr i="1"/>
          </a:p>
          <a:p>
            <a:pPr marL="457200" lvl="0" indent="-342900" algn="l" rtl="0">
              <a:lnSpc>
                <a:spcPct val="115000"/>
              </a:lnSpc>
              <a:spcBef>
                <a:spcPts val="0"/>
              </a:spcBef>
              <a:spcAft>
                <a:spcPts val="0"/>
              </a:spcAft>
              <a:buSzPts val="1800"/>
              <a:buChar char="➝"/>
            </a:pPr>
            <a:r>
              <a:rPr lang="en"/>
              <a:t>3rd grade: select two to four teachers who have been trained in Responsive Classroom or are open to implementing new strategies in their classrooms</a:t>
            </a:r>
            <a:endParaRPr/>
          </a:p>
          <a:p>
            <a:pPr marL="457200" lvl="0" indent="-342900" algn="l" rtl="0">
              <a:lnSpc>
                <a:spcPct val="115000"/>
              </a:lnSpc>
              <a:spcBef>
                <a:spcPts val="0"/>
              </a:spcBef>
              <a:spcAft>
                <a:spcPts val="0"/>
              </a:spcAft>
              <a:buSzPts val="1800"/>
              <a:buChar char="➝"/>
            </a:pPr>
            <a:r>
              <a:rPr lang="en"/>
              <a:t>6th grade: select a team/subject area with strong Tier 1 supports or are open to implementing new strategies</a:t>
            </a:r>
            <a:endParaRPr/>
          </a:p>
        </p:txBody>
      </p:sp>
      <p:sp>
        <p:nvSpPr>
          <p:cNvPr id="693" name="Google Shape;693;p95"/>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702" name="Google Shape;702;p96"/>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PLC Purpose</a:t>
            </a:r>
            <a:endParaRPr dirty="0"/>
          </a:p>
        </p:txBody>
      </p:sp>
      <p:sp>
        <p:nvSpPr>
          <p:cNvPr id="698" name="Google Shape;698;p96"/>
          <p:cNvSpPr txBox="1">
            <a:spLocks noGrp="1"/>
          </p:cNvSpPr>
          <p:nvPr>
            <p:ph type="title" idx="4294967295"/>
          </p:nvPr>
        </p:nvSpPr>
        <p:spPr>
          <a:xfrm>
            <a:off x="339000" y="1605605"/>
            <a:ext cx="23364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solidFill>
                  <a:srgbClr val="31538F"/>
                </a:solidFill>
              </a:rPr>
              <a:t>✔</a:t>
            </a:r>
            <a:r>
              <a:rPr lang="en" sz="1800" dirty="0">
                <a:solidFill>
                  <a:srgbClr val="252525"/>
                </a:solidFill>
              </a:rPr>
              <a:t> Connect</a:t>
            </a:r>
            <a:endParaRPr sz="1800" dirty="0"/>
          </a:p>
        </p:txBody>
      </p:sp>
      <p:sp>
        <p:nvSpPr>
          <p:cNvPr id="699" name="Google Shape;699;p96"/>
          <p:cNvSpPr txBox="1">
            <a:spLocks noGrp="1"/>
          </p:cNvSpPr>
          <p:nvPr>
            <p:ph type="subTitle" idx="4294967295"/>
          </p:nvPr>
        </p:nvSpPr>
        <p:spPr>
          <a:xfrm>
            <a:off x="349800" y="2088330"/>
            <a:ext cx="2336400" cy="484800"/>
          </a:xfrm>
          <a:prstGeom prst="rect">
            <a:avLst/>
          </a:prstGeom>
        </p:spPr>
        <p:txBody>
          <a:bodyPr spcFirstLastPara="1" wrap="square" lIns="91425" tIns="91425" rIns="91425" bIns="91425" anchor="t" anchorCtr="0">
            <a:noAutofit/>
          </a:bodyPr>
          <a:lstStyle/>
          <a:p>
            <a:pPr marL="0" lvl="0" indent="0" algn="l" rtl="0">
              <a:lnSpc>
                <a:spcPct val="120000"/>
              </a:lnSpc>
              <a:spcBef>
                <a:spcPts val="600"/>
              </a:spcBef>
              <a:spcAft>
                <a:spcPts val="0"/>
              </a:spcAft>
              <a:buClr>
                <a:srgbClr val="000000"/>
              </a:buClr>
              <a:buFont typeface="Arial"/>
              <a:buNone/>
            </a:pPr>
            <a:r>
              <a:rPr lang="en" dirty="0"/>
              <a:t>with colleagues across the district to support an effective MTSS framework in each building</a:t>
            </a:r>
            <a:endParaRPr dirty="0"/>
          </a:p>
        </p:txBody>
      </p:sp>
      <p:sp>
        <p:nvSpPr>
          <p:cNvPr id="700" name="Google Shape;700;p96"/>
          <p:cNvSpPr txBox="1">
            <a:spLocks noGrp="1"/>
          </p:cNvSpPr>
          <p:nvPr>
            <p:ph type="title" idx="4294967295"/>
          </p:nvPr>
        </p:nvSpPr>
        <p:spPr>
          <a:xfrm>
            <a:off x="2946600" y="1605605"/>
            <a:ext cx="23364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dirty="0">
                <a:solidFill>
                  <a:srgbClr val="31538F"/>
                </a:solidFill>
              </a:rPr>
              <a:t>✔</a:t>
            </a:r>
            <a:r>
              <a:rPr lang="en" sz="1800" dirty="0">
                <a:solidFill>
                  <a:srgbClr val="252525"/>
                </a:solidFill>
              </a:rPr>
              <a:t> Assess</a:t>
            </a:r>
            <a:endParaRPr sz="1800" dirty="0"/>
          </a:p>
        </p:txBody>
      </p:sp>
      <p:sp>
        <p:nvSpPr>
          <p:cNvPr id="701" name="Google Shape;701;p96"/>
          <p:cNvSpPr txBox="1">
            <a:spLocks noGrp="1"/>
          </p:cNvSpPr>
          <p:nvPr>
            <p:ph type="subTitle" idx="4294967295"/>
          </p:nvPr>
        </p:nvSpPr>
        <p:spPr>
          <a:xfrm>
            <a:off x="2946600" y="2088330"/>
            <a:ext cx="2336400" cy="484800"/>
          </a:xfrm>
          <a:prstGeom prst="rect">
            <a:avLst/>
          </a:prstGeom>
        </p:spPr>
        <p:txBody>
          <a:bodyPr spcFirstLastPara="1" wrap="square" lIns="91425" tIns="91425" rIns="91425" bIns="91425" anchor="t" anchorCtr="0">
            <a:noAutofit/>
          </a:bodyPr>
          <a:lstStyle/>
          <a:p>
            <a:pPr marL="0" lvl="0" indent="0" algn="l" rtl="0">
              <a:lnSpc>
                <a:spcPct val="120000"/>
              </a:lnSpc>
              <a:spcBef>
                <a:spcPts val="600"/>
              </a:spcBef>
              <a:spcAft>
                <a:spcPts val="0"/>
              </a:spcAft>
              <a:buClr>
                <a:srgbClr val="000000"/>
              </a:buClr>
              <a:buFont typeface="Arial"/>
              <a:buNone/>
            </a:pPr>
            <a:r>
              <a:rPr lang="en"/>
              <a:t>readiness to implement a universal screener for social, emotional, and behavioral needs</a:t>
            </a:r>
            <a:r>
              <a:rPr lang="en">
                <a:solidFill>
                  <a:srgbClr val="000000"/>
                </a:solidFill>
                <a:latin typeface="Avenir"/>
                <a:ea typeface="Avenir"/>
                <a:cs typeface="Avenir"/>
                <a:sym typeface="Avenir"/>
              </a:rPr>
              <a:t> </a:t>
            </a:r>
            <a:endParaRPr/>
          </a:p>
        </p:txBody>
      </p:sp>
      <p:sp>
        <p:nvSpPr>
          <p:cNvPr id="703" name="Google Shape;703;p96"/>
          <p:cNvSpPr txBox="1">
            <a:spLocks noGrp="1"/>
          </p:cNvSpPr>
          <p:nvPr>
            <p:ph type="title" idx="4294967295"/>
          </p:nvPr>
        </p:nvSpPr>
        <p:spPr>
          <a:xfrm>
            <a:off x="5630400" y="1605605"/>
            <a:ext cx="2336400" cy="52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rgbClr val="31538F"/>
                </a:solidFill>
              </a:rPr>
              <a:t>✔</a:t>
            </a:r>
            <a:r>
              <a:rPr lang="en" sz="1800">
                <a:solidFill>
                  <a:srgbClr val="252525"/>
                </a:solidFill>
              </a:rPr>
              <a:t> Analyze</a:t>
            </a:r>
            <a:endParaRPr sz="1800"/>
          </a:p>
        </p:txBody>
      </p:sp>
      <p:sp>
        <p:nvSpPr>
          <p:cNvPr id="704" name="Google Shape;704;p96"/>
          <p:cNvSpPr txBox="1">
            <a:spLocks noGrp="1"/>
          </p:cNvSpPr>
          <p:nvPr>
            <p:ph type="subTitle" idx="4294967295"/>
          </p:nvPr>
        </p:nvSpPr>
        <p:spPr>
          <a:xfrm>
            <a:off x="5630400" y="2088330"/>
            <a:ext cx="2336400" cy="484800"/>
          </a:xfrm>
          <a:prstGeom prst="rect">
            <a:avLst/>
          </a:prstGeom>
        </p:spPr>
        <p:txBody>
          <a:bodyPr spcFirstLastPara="1" wrap="square" lIns="91425" tIns="91425" rIns="91425" bIns="91425" anchor="t" anchorCtr="0">
            <a:noAutofit/>
          </a:bodyPr>
          <a:lstStyle/>
          <a:p>
            <a:pPr marL="0" lvl="0" indent="0" algn="l" rtl="0">
              <a:lnSpc>
                <a:spcPct val="120000"/>
              </a:lnSpc>
              <a:spcBef>
                <a:spcPts val="600"/>
              </a:spcBef>
              <a:spcAft>
                <a:spcPts val="0"/>
              </a:spcAft>
              <a:buClr>
                <a:srgbClr val="000000"/>
              </a:buClr>
              <a:buFont typeface="Arial"/>
              <a:buNone/>
            </a:pPr>
            <a:r>
              <a:rPr lang="en"/>
              <a:t>data to more effectively support students through evidence-based, tiered interventions</a:t>
            </a:r>
            <a:endParaRPr/>
          </a:p>
        </p:txBody>
      </p:sp>
      <p:sp>
        <p:nvSpPr>
          <p:cNvPr id="705" name="Google Shape;705;p96"/>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97"/>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a:t>PLC: Diving in</a:t>
            </a:r>
            <a:endParaRPr/>
          </a:p>
        </p:txBody>
      </p:sp>
      <p:sp>
        <p:nvSpPr>
          <p:cNvPr id="711" name="Google Shape;711;p97"/>
          <p:cNvSpPr txBox="1">
            <a:spLocks noGrp="1"/>
          </p:cNvSpPr>
          <p:nvPr>
            <p:ph type="body" idx="4294967295"/>
          </p:nvPr>
        </p:nvSpPr>
        <p:spPr>
          <a:xfrm>
            <a:off x="311700" y="1346525"/>
            <a:ext cx="7802700" cy="3416400"/>
          </a:xfrm>
          <a:prstGeom prst="rect">
            <a:avLst/>
          </a:prstGeom>
        </p:spPr>
        <p:txBody>
          <a:bodyPr spcFirstLastPara="1" wrap="square" lIns="91425" tIns="91425" rIns="91425" bIns="91425" anchor="t" anchorCtr="0">
            <a:noAutofit/>
          </a:bodyPr>
          <a:lstStyle/>
          <a:p>
            <a:pPr marL="914400" lvl="0" indent="-342900" algn="l" rtl="0">
              <a:lnSpc>
                <a:spcPct val="115000"/>
              </a:lnSpc>
              <a:spcBef>
                <a:spcPts val="600"/>
              </a:spcBef>
              <a:spcAft>
                <a:spcPts val="0"/>
              </a:spcAft>
              <a:buSzPts val="1800"/>
              <a:buChar char="➝"/>
            </a:pPr>
            <a:r>
              <a:rPr lang="en"/>
              <a:t>Set goal of piloting the SAEBRS during the winter benchmark period (January)</a:t>
            </a:r>
            <a:endParaRPr/>
          </a:p>
          <a:p>
            <a:pPr marL="914400" lvl="0" indent="-342900" algn="l" rtl="0">
              <a:lnSpc>
                <a:spcPct val="115000"/>
              </a:lnSpc>
              <a:spcBef>
                <a:spcPts val="0"/>
              </a:spcBef>
              <a:spcAft>
                <a:spcPts val="0"/>
              </a:spcAft>
              <a:buSzPts val="1800"/>
              <a:buChar char="➝"/>
            </a:pPr>
            <a:r>
              <a:rPr lang="en"/>
              <a:t>Universal Screening Coordinators passed training/content along to administrators and pilot teachers</a:t>
            </a:r>
            <a:endParaRPr/>
          </a:p>
          <a:p>
            <a:pPr marL="914400" lvl="0" indent="-342900" algn="l" rtl="0">
              <a:lnSpc>
                <a:spcPct val="115000"/>
              </a:lnSpc>
              <a:spcBef>
                <a:spcPts val="0"/>
              </a:spcBef>
              <a:spcAft>
                <a:spcPts val="0"/>
              </a:spcAft>
              <a:buSzPts val="1800"/>
              <a:buChar char="➝"/>
            </a:pPr>
            <a:r>
              <a:rPr lang="en"/>
              <a:t>Used evaluation survey at the end of each PLC to plan for the next</a:t>
            </a:r>
            <a:endParaRPr/>
          </a:p>
        </p:txBody>
      </p:sp>
      <p:sp>
        <p:nvSpPr>
          <p:cNvPr id="712" name="Google Shape;712;p97"/>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9" name="Google Shape;719;p98"/>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Coaching Focus: SEBA Model</a:t>
            </a:r>
            <a:r>
              <a:rPr lang="en" sz="3000" dirty="0"/>
              <a:t> </a:t>
            </a:r>
            <a:endParaRPr sz="3000" dirty="0"/>
          </a:p>
        </p:txBody>
      </p:sp>
      <p:pic>
        <p:nvPicPr>
          <p:cNvPr id="718" name="Google Shape;718;p98" descr="Diagram of Universal Screening process"/>
          <p:cNvPicPr preferRelativeResize="0"/>
          <p:nvPr/>
        </p:nvPicPr>
        <p:blipFill rotWithShape="1">
          <a:blip r:embed="rId3">
            <a:alphaModFix/>
          </a:blip>
          <a:srcRect/>
          <a:stretch/>
        </p:blipFill>
        <p:spPr>
          <a:xfrm>
            <a:off x="600075" y="1398900"/>
            <a:ext cx="6334200" cy="2868300"/>
          </a:xfrm>
          <a:prstGeom prst="rect">
            <a:avLst/>
          </a:prstGeom>
          <a:noFill/>
          <a:ln w="9525" cap="flat" cmpd="sng">
            <a:solidFill>
              <a:schemeClr val="dk1"/>
            </a:solidFill>
            <a:prstDash val="solid"/>
            <a:round/>
            <a:headEnd type="none" w="sm" len="sm"/>
            <a:tailEnd type="none" w="sm" len="sm"/>
          </a:ln>
        </p:spPr>
      </p:pic>
      <p:sp>
        <p:nvSpPr>
          <p:cNvPr id="720" name="Google Shape;720;p98"/>
          <p:cNvSpPr txBox="1"/>
          <p:nvPr/>
        </p:nvSpPr>
        <p:spPr>
          <a:xfrm>
            <a:off x="4010175" y="4375000"/>
            <a:ext cx="2924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dirty="0">
                <a:latin typeface="Pontano Sans Light"/>
                <a:ea typeface="Pontano Sans Light"/>
                <a:cs typeface="Pontano Sans Light"/>
                <a:sym typeface="Pontano Sans Light"/>
              </a:rPr>
              <a:t>See:  </a:t>
            </a:r>
            <a:r>
              <a:rPr lang="en" u="sng" dirty="0">
                <a:latin typeface="Pontano Sans Light"/>
                <a:ea typeface="Pontano Sans Light"/>
                <a:cs typeface="Pontano Sans Light"/>
                <a:sym typeface="Pontano Sans Light"/>
                <a:hlinkClick r:id="rId4"/>
              </a:rPr>
              <a:t>Kilgus &amp; Eklund, 2015</a:t>
            </a:r>
            <a:r>
              <a:rPr lang="en" dirty="0">
                <a:latin typeface="Pontano Sans Light"/>
                <a:ea typeface="Pontano Sans Light"/>
                <a:cs typeface="Pontano Sans Light"/>
                <a:sym typeface="Pontano Sans Light"/>
              </a:rPr>
              <a:t>  </a:t>
            </a:r>
            <a:endParaRPr dirty="0">
              <a:latin typeface="Pontano Sans Light"/>
              <a:ea typeface="Pontano Sans Light"/>
              <a:cs typeface="Pontano Sans Light"/>
              <a:sym typeface="Pontano Sans Light"/>
            </a:endParaRPr>
          </a:p>
        </p:txBody>
      </p:sp>
      <p:sp>
        <p:nvSpPr>
          <p:cNvPr id="717" name="Google Shape;717;p98"/>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9"/>
          <p:cNvSpPr txBox="1">
            <a:spLocks noGrp="1"/>
          </p:cNvSpPr>
          <p:nvPr>
            <p:ph type="title"/>
          </p:nvPr>
        </p:nvSpPr>
        <p:spPr>
          <a:xfrm>
            <a:off x="235250" y="195275"/>
            <a:ext cx="8229600" cy="552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dirty="0"/>
              <a:t>Coaching Focus: Tier 1</a:t>
            </a:r>
            <a:endParaRPr dirty="0"/>
          </a:p>
        </p:txBody>
      </p:sp>
      <p:sp>
        <p:nvSpPr>
          <p:cNvPr id="726" name="Google Shape;726;p99"/>
          <p:cNvSpPr txBox="1">
            <a:spLocks noGrp="1"/>
          </p:cNvSpPr>
          <p:nvPr>
            <p:ph type="body" idx="4294967295"/>
          </p:nvPr>
        </p:nvSpPr>
        <p:spPr>
          <a:xfrm>
            <a:off x="490800" y="919125"/>
            <a:ext cx="8162400" cy="552600"/>
          </a:xfrm>
          <a:prstGeom prst="rect">
            <a:avLst/>
          </a:prstGeom>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a:t>District SEL Coaches shared guidance documents on effective Tier 1 practices</a:t>
            </a:r>
            <a:endParaRPr/>
          </a:p>
        </p:txBody>
      </p:sp>
      <p:sp>
        <p:nvSpPr>
          <p:cNvPr id="2" name="TextBox 1">
            <a:extLst>
              <a:ext uri="{FF2B5EF4-FFF2-40B4-BE49-F238E27FC236}">
                <a16:creationId xmlns:a16="http://schemas.microsoft.com/office/drawing/2014/main" id="{2A174E98-1EB5-7565-B7DB-A32AC5A2BAB2}"/>
              </a:ext>
            </a:extLst>
          </p:cNvPr>
          <p:cNvSpPr txBox="1"/>
          <p:nvPr/>
        </p:nvSpPr>
        <p:spPr>
          <a:xfrm>
            <a:off x="1093382" y="1702498"/>
            <a:ext cx="7040880" cy="553998"/>
          </a:xfrm>
          <a:prstGeom prst="rect">
            <a:avLst/>
          </a:prstGeom>
          <a:noFill/>
          <a:ln w="3175">
            <a:noFill/>
          </a:ln>
        </p:spPr>
        <p:txBody>
          <a:bodyPr wrap="square" rtlCol="0">
            <a:spAutoFit/>
          </a:bodyPr>
          <a:lstStyle/>
          <a:p>
            <a:r>
              <a:rPr lang="en-US" sz="1500" dirty="0">
                <a:latin typeface="Calibri" panose="020F0502020204030204" pitchFamily="34" charset="0"/>
                <a:ea typeface="Calibri" panose="020F0502020204030204" pitchFamily="34" charset="0"/>
                <a:cs typeface="Calibri" panose="020F0502020204030204" pitchFamily="34" charset="0"/>
              </a:rPr>
              <a:t>When 20% or more of the students in a class demonstrate some or high-risk, consider the following whole-class interventions:</a:t>
            </a:r>
          </a:p>
        </p:txBody>
      </p:sp>
      <p:sp>
        <p:nvSpPr>
          <p:cNvPr id="3" name="TextBox 2">
            <a:extLst>
              <a:ext uri="{FF2B5EF4-FFF2-40B4-BE49-F238E27FC236}">
                <a16:creationId xmlns:a16="http://schemas.microsoft.com/office/drawing/2014/main" id="{869286C5-BA11-31FB-CAD7-ECF1B829BFCD}"/>
              </a:ext>
            </a:extLst>
          </p:cNvPr>
          <p:cNvSpPr txBox="1"/>
          <p:nvPr/>
        </p:nvSpPr>
        <p:spPr>
          <a:xfrm>
            <a:off x="1096933" y="2266019"/>
            <a:ext cx="3009489" cy="2112019"/>
          </a:xfrm>
          <a:prstGeom prst="rect">
            <a:avLst/>
          </a:prstGeom>
          <a:solidFill>
            <a:srgbClr val="000000"/>
          </a:solidFill>
          <a:ln w="3175">
            <a:solidFill>
              <a:srgbClr val="000000"/>
            </a:solidFill>
          </a:ln>
        </p:spPr>
        <p:txBody>
          <a:bodyPr wrap="square" rIns="91440" numCol="1" rtlCol="0">
            <a:noAutofit/>
          </a:bodyPr>
          <a:lstStyle/>
          <a:p>
            <a:pPr marL="685800" indent="-171450">
              <a:buClr>
                <a:schemeClr val="bg1"/>
              </a:buClr>
              <a:buFont typeface="Wingdings" panose="05000000000000000000" pitchFamily="2" charset="2"/>
              <a:buChar char="§"/>
            </a:pPr>
            <a:endPar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pPr marL="685800" indent="-171450">
              <a:spcAft>
                <a:spcPts val="600"/>
              </a:spcAft>
              <a:buClr>
                <a:schemeClr val="bg1"/>
              </a:buClr>
              <a:buFont typeface="Wingdings" panose="05000000000000000000" pitchFamily="2" charset="2"/>
              <a:buChar char="§"/>
            </a:pPr>
            <a:r>
              <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Focus on social-emotional skill building in Morning Meeting.</a:t>
            </a:r>
          </a:p>
          <a:p>
            <a:pPr marL="685800" indent="-171450">
              <a:spcAft>
                <a:spcPts val="600"/>
              </a:spcAft>
              <a:buClr>
                <a:schemeClr val="bg1"/>
              </a:buClr>
              <a:buFont typeface="Wingdings" panose="05000000000000000000" pitchFamily="2" charset="2"/>
              <a:buChar char="§"/>
            </a:pPr>
            <a:r>
              <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Reflect on social-emotional competencies during Closing Circle.</a:t>
            </a:r>
          </a:p>
          <a:p>
            <a:pPr marL="685800" indent="-171450">
              <a:spcAft>
                <a:spcPts val="600"/>
              </a:spcAft>
              <a:buClr>
                <a:schemeClr val="bg1"/>
              </a:buClr>
              <a:buFont typeface="Wingdings" panose="05000000000000000000" pitchFamily="2" charset="2"/>
              <a:buChar char="§"/>
            </a:pPr>
            <a:r>
              <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Revisit routines and procedures with Interactive Modeling lessons.</a:t>
            </a:r>
          </a:p>
          <a:p>
            <a:pPr marL="685800" indent="-171450">
              <a:spcAft>
                <a:spcPts val="600"/>
              </a:spcAft>
              <a:buClr>
                <a:schemeClr val="bg1"/>
              </a:buClr>
              <a:buFont typeface="Wingdings" panose="05000000000000000000" pitchFamily="2" charset="2"/>
              <a:buChar char="§"/>
            </a:pPr>
            <a:r>
              <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Connect frequently to class rules or norms through reinforcing and reminding language.</a:t>
            </a:r>
          </a:p>
          <a:p>
            <a:pPr marL="685800" indent="-171450">
              <a:spcAft>
                <a:spcPts val="600"/>
              </a:spcAft>
              <a:buClr>
                <a:schemeClr val="bg1"/>
              </a:buClr>
              <a:buFont typeface="Wingdings" panose="05000000000000000000" pitchFamily="2" charset="2"/>
              <a:buChar char="§"/>
            </a:pPr>
            <a:endPar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403A85F9-16D2-177D-690F-26FD7318E439}"/>
              </a:ext>
            </a:extLst>
          </p:cNvPr>
          <p:cNvSpPr txBox="1"/>
          <p:nvPr/>
        </p:nvSpPr>
        <p:spPr>
          <a:xfrm>
            <a:off x="4387390" y="2266017"/>
            <a:ext cx="3553697" cy="2112019"/>
          </a:xfrm>
          <a:prstGeom prst="rect">
            <a:avLst/>
          </a:prstGeom>
          <a:solidFill>
            <a:srgbClr val="000000"/>
          </a:solidFill>
          <a:ln w="3175">
            <a:solidFill>
              <a:srgbClr val="000000"/>
            </a:solidFill>
          </a:ln>
        </p:spPr>
        <p:txBody>
          <a:bodyPr wrap="square" rIns="457200" numCol="1" rtlCol="0">
            <a:noAutofit/>
          </a:bodyPr>
          <a:lstStyle/>
          <a:p>
            <a:pPr marL="685800" indent="-171450">
              <a:buClr>
                <a:schemeClr val="bg1"/>
              </a:buClr>
              <a:buFont typeface="Wingdings" panose="05000000000000000000" pitchFamily="2" charset="2"/>
              <a:buChar char="§"/>
            </a:pPr>
            <a:endPar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a:p>
            <a:pPr marL="685800" indent="-171450">
              <a:spcAft>
                <a:spcPts val="600"/>
              </a:spcAft>
              <a:buClr>
                <a:schemeClr val="bg1"/>
              </a:buClr>
              <a:buFont typeface="Wingdings" panose="05000000000000000000" pitchFamily="2" charset="2"/>
              <a:buChar char="§"/>
            </a:pPr>
            <a:r>
              <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Use reminding language to prepare students for the social and emotional aspects of lessons.</a:t>
            </a:r>
          </a:p>
          <a:p>
            <a:pPr marL="685800" indent="-171450">
              <a:spcAft>
                <a:spcPts val="600"/>
              </a:spcAft>
              <a:buClr>
                <a:schemeClr val="bg1"/>
              </a:buClr>
              <a:buFont typeface="Wingdings" panose="05000000000000000000" pitchFamily="2" charset="2"/>
              <a:buChar char="§"/>
            </a:pPr>
            <a:r>
              <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Lead students in academic goal setting; revisit goals that were set earlier in the year to check on progress and provide support.</a:t>
            </a:r>
          </a:p>
          <a:p>
            <a:pPr marL="685800" indent="-171450">
              <a:spcAft>
                <a:spcPts val="600"/>
              </a:spcAft>
              <a:buClr>
                <a:schemeClr val="bg1"/>
              </a:buClr>
              <a:buFont typeface="Wingdings" panose="05000000000000000000" pitchFamily="2" charset="2"/>
              <a:buChar char="§"/>
            </a:pPr>
            <a:r>
              <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Role play situations that have proven tricky for students to navigate in the classroom.</a:t>
            </a:r>
          </a:p>
        </p:txBody>
      </p:sp>
      <p:sp>
        <p:nvSpPr>
          <p:cNvPr id="6" name="TextBox 5">
            <a:extLst>
              <a:ext uri="{FF2B5EF4-FFF2-40B4-BE49-F238E27FC236}">
                <a16:creationId xmlns:a16="http://schemas.microsoft.com/office/drawing/2014/main" id="{ECEACF42-A89C-874B-F969-80F3EAB55C23}"/>
              </a:ext>
              <a:ext uri="{C183D7F6-B498-43B3-948B-1728B52AA6E4}">
                <adec:decorative xmlns:adec="http://schemas.microsoft.com/office/drawing/2017/decorative" val="1"/>
              </a:ext>
            </a:extLst>
          </p:cNvPr>
          <p:cNvSpPr txBox="1"/>
          <p:nvPr/>
        </p:nvSpPr>
        <p:spPr>
          <a:xfrm>
            <a:off x="4061810" y="2266018"/>
            <a:ext cx="914400" cy="2112019"/>
          </a:xfrm>
          <a:prstGeom prst="rect">
            <a:avLst/>
          </a:prstGeom>
          <a:solidFill>
            <a:srgbClr val="000000"/>
          </a:solidFill>
          <a:ln w="3175">
            <a:solidFill>
              <a:srgbClr val="000000"/>
            </a:solidFill>
          </a:ln>
        </p:spPr>
        <p:txBody>
          <a:bodyPr wrap="square" numCol="1" rtlCol="0">
            <a:noAutofit/>
          </a:bodyPr>
          <a:lstStyle/>
          <a:p>
            <a:pPr marL="514350">
              <a:spcAft>
                <a:spcPts val="600"/>
              </a:spcAft>
              <a:buClr>
                <a:schemeClr val="bg1"/>
              </a:buClr>
            </a:pPr>
            <a:endParaRPr lang="en-US" sz="105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8F7AAEEE-908D-258B-E7C7-F50C44849679}"/>
              </a:ext>
              <a:ext uri="{C183D7F6-B498-43B3-948B-1728B52AA6E4}">
                <adec:decorative xmlns:adec="http://schemas.microsoft.com/office/drawing/2017/decorative" val="1"/>
              </a:ext>
            </a:extLst>
          </p:cNvPr>
          <p:cNvSpPr/>
          <p:nvPr/>
        </p:nvSpPr>
        <p:spPr>
          <a:xfrm>
            <a:off x="912950" y="1669156"/>
            <a:ext cx="7216506" cy="2864745"/>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Google Shape;727;p99"/>
          <p:cNvSpPr txBox="1">
            <a:spLocks noGrp="1"/>
          </p:cNvSpPr>
          <p:nvPr>
            <p:ph type="sldNum" idx="12"/>
          </p:nvPr>
        </p:nvSpPr>
        <p:spPr>
          <a:xfrm>
            <a:off x="6553200" y="4686300"/>
            <a:ext cx="21336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solidFill>
                  <a:srgbClr val="898989"/>
                </a:solidFill>
                <a:latin typeface="Calibri"/>
                <a:ea typeface="Calibri"/>
                <a:cs typeface="Calibri"/>
                <a:sym typeface="Calibri"/>
              </a:rPr>
              <a:t>55</a:t>
            </a:fld>
            <a:endParaRPr>
              <a:solidFill>
                <a:srgbClr val="898989"/>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00"/>
          <p:cNvSpPr txBox="1">
            <a:spLocks noGrp="1"/>
          </p:cNvSpPr>
          <p:nvPr>
            <p:ph type="title"/>
          </p:nvPr>
        </p:nvSpPr>
        <p:spPr>
          <a:xfrm>
            <a:off x="85700" y="319100"/>
            <a:ext cx="8229600" cy="5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dirty="0"/>
              <a:t>Coaching Focus: Tier 1</a:t>
            </a:r>
            <a:endParaRPr dirty="0"/>
          </a:p>
        </p:txBody>
      </p:sp>
      <p:sp>
        <p:nvSpPr>
          <p:cNvPr id="734" name="Google Shape;734;p100"/>
          <p:cNvSpPr txBox="1">
            <a:spLocks noGrp="1"/>
          </p:cNvSpPr>
          <p:nvPr>
            <p:ph type="body" idx="4294967295"/>
          </p:nvPr>
        </p:nvSpPr>
        <p:spPr>
          <a:xfrm>
            <a:off x="180950" y="895300"/>
            <a:ext cx="3417300" cy="21480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Analyze data: class/grade level trends</a:t>
            </a:r>
            <a:endParaRPr/>
          </a:p>
          <a:p>
            <a:pPr marL="457200" lvl="0" indent="-342900" algn="l" rtl="0">
              <a:lnSpc>
                <a:spcPct val="115000"/>
              </a:lnSpc>
              <a:spcBef>
                <a:spcPts val="0"/>
              </a:spcBef>
              <a:spcAft>
                <a:spcPts val="0"/>
              </a:spcAft>
              <a:buSzPts val="1800"/>
              <a:buChar char="➝"/>
            </a:pPr>
            <a:r>
              <a:rPr lang="en"/>
              <a:t>Utilize problem solving guide to identify areas of need, develop action plan, set measurable goals</a:t>
            </a:r>
            <a:endParaRPr/>
          </a:p>
          <a:p>
            <a:pPr marL="0" lvl="0" indent="0" algn="l" rtl="0">
              <a:spcBef>
                <a:spcPts val="600"/>
              </a:spcBef>
              <a:spcAft>
                <a:spcPts val="0"/>
              </a:spcAft>
              <a:buNone/>
            </a:pPr>
            <a:endParaRPr sz="2200">
              <a:latin typeface="Quicksand"/>
              <a:ea typeface="Quicksand"/>
              <a:cs typeface="Quicksand"/>
              <a:sym typeface="Quicksand"/>
            </a:endParaRPr>
          </a:p>
        </p:txBody>
      </p:sp>
      <p:sp>
        <p:nvSpPr>
          <p:cNvPr id="736" name="Google Shape;736;p100"/>
          <p:cNvSpPr txBox="1"/>
          <p:nvPr/>
        </p:nvSpPr>
        <p:spPr>
          <a:xfrm>
            <a:off x="1619250" y="3953625"/>
            <a:ext cx="18351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Pontano Sans"/>
                <a:ea typeface="Pontano Sans"/>
                <a:cs typeface="Pontano Sans"/>
                <a:sym typeface="Pontano Sans"/>
              </a:rPr>
              <a:t>Available on the DE-PBS Website</a:t>
            </a:r>
            <a:endParaRPr sz="900">
              <a:latin typeface="Pontano Sans"/>
              <a:ea typeface="Pontano Sans"/>
              <a:cs typeface="Pontano Sans"/>
              <a:sym typeface="Pontano Sans"/>
            </a:endParaRPr>
          </a:p>
        </p:txBody>
      </p:sp>
      <p:pic>
        <p:nvPicPr>
          <p:cNvPr id="735" name="Google Shape;735;p100" title="Problem Solving and Planning Template "/>
          <p:cNvPicPr preferRelativeResize="0"/>
          <p:nvPr/>
        </p:nvPicPr>
        <p:blipFill>
          <a:blip r:embed="rId3">
            <a:alphaModFix/>
          </a:blip>
          <a:stretch>
            <a:fillRect/>
          </a:stretch>
        </p:blipFill>
        <p:spPr>
          <a:xfrm>
            <a:off x="3729050" y="895300"/>
            <a:ext cx="4864899" cy="3495624"/>
          </a:xfrm>
          <a:prstGeom prst="rect">
            <a:avLst/>
          </a:prstGeom>
          <a:noFill/>
          <a:ln w="9525" cap="flat" cmpd="sng">
            <a:solidFill>
              <a:schemeClr val="dk2"/>
            </a:solidFill>
            <a:prstDash val="solid"/>
            <a:round/>
            <a:headEnd type="none" w="sm" len="sm"/>
            <a:tailEnd type="none" w="sm" len="sm"/>
          </a:ln>
        </p:spPr>
      </p:pic>
      <p:sp>
        <p:nvSpPr>
          <p:cNvPr id="737" name="Google Shape;737;p100">
            <a:extLst>
              <a:ext uri="{C183D7F6-B498-43B3-948B-1728B52AA6E4}">
                <adec:decorative xmlns:adec="http://schemas.microsoft.com/office/drawing/2017/decorative" val="1"/>
              </a:ext>
            </a:extLst>
          </p:cNvPr>
          <p:cNvSpPr/>
          <p:nvPr/>
        </p:nvSpPr>
        <p:spPr>
          <a:xfrm>
            <a:off x="3381375" y="4067475"/>
            <a:ext cx="290400" cy="95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0"/>
          <p:cNvSpPr txBox="1">
            <a:spLocks noGrp="1"/>
          </p:cNvSpPr>
          <p:nvPr>
            <p:ph type="sldNum" idx="12"/>
          </p:nvPr>
        </p:nvSpPr>
        <p:spPr>
          <a:xfrm>
            <a:off x="6553200" y="4686300"/>
            <a:ext cx="21336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01"/>
          <p:cNvSpPr txBox="1">
            <a:spLocks noGrp="1"/>
          </p:cNvSpPr>
          <p:nvPr>
            <p:ph type="title"/>
          </p:nvPr>
        </p:nvSpPr>
        <p:spPr>
          <a:xfrm>
            <a:off x="457200" y="109550"/>
            <a:ext cx="8229600" cy="1028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Coaching Focus: Tier 2</a:t>
            </a:r>
            <a:endParaRPr/>
          </a:p>
        </p:txBody>
      </p:sp>
      <p:sp>
        <p:nvSpPr>
          <p:cNvPr id="744" name="Google Shape;744;p101"/>
          <p:cNvSpPr txBox="1">
            <a:spLocks noGrp="1"/>
          </p:cNvSpPr>
          <p:nvPr>
            <p:ph type="body" idx="4294967295"/>
          </p:nvPr>
        </p:nvSpPr>
        <p:spPr>
          <a:xfrm>
            <a:off x="492000" y="933475"/>
            <a:ext cx="7855200" cy="22146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Intervention categories: skill building and relationship building</a:t>
            </a:r>
            <a:endParaRPr/>
          </a:p>
          <a:p>
            <a:pPr marL="457200" lvl="0" indent="-342900" algn="l" rtl="0">
              <a:lnSpc>
                <a:spcPct val="115000"/>
              </a:lnSpc>
              <a:spcBef>
                <a:spcPts val="0"/>
              </a:spcBef>
              <a:spcAft>
                <a:spcPts val="0"/>
              </a:spcAft>
              <a:buSzPts val="1800"/>
              <a:buChar char="➝"/>
            </a:pPr>
            <a:r>
              <a:rPr lang="en"/>
              <a:t>Intervention mapping</a:t>
            </a:r>
            <a:endParaRPr/>
          </a:p>
          <a:p>
            <a:pPr marL="914400" lvl="1" indent="-342900" algn="l" rtl="0">
              <a:lnSpc>
                <a:spcPct val="115000"/>
              </a:lnSpc>
              <a:spcBef>
                <a:spcPts val="0"/>
              </a:spcBef>
              <a:spcAft>
                <a:spcPts val="0"/>
              </a:spcAft>
              <a:buSzPts val="1800"/>
              <a:buChar char="⇾"/>
            </a:pPr>
            <a:r>
              <a:rPr lang="en"/>
              <a:t>Take inventory of currently existing interventions</a:t>
            </a:r>
            <a:endParaRPr/>
          </a:p>
          <a:p>
            <a:pPr marL="914400" lvl="1" indent="-342900" algn="l" rtl="0">
              <a:lnSpc>
                <a:spcPct val="115000"/>
              </a:lnSpc>
              <a:spcBef>
                <a:spcPts val="0"/>
              </a:spcBef>
              <a:spcAft>
                <a:spcPts val="0"/>
              </a:spcAft>
              <a:buSzPts val="1800"/>
              <a:buChar char="⇾"/>
            </a:pPr>
            <a:r>
              <a:rPr lang="en"/>
              <a:t>Develop/refine “in-on-out” rules to enhance data-based decision making</a:t>
            </a:r>
            <a:endParaRPr/>
          </a:p>
          <a:p>
            <a:pPr marL="457200" lvl="0" indent="-342900" algn="l" rtl="0">
              <a:lnSpc>
                <a:spcPct val="115000"/>
              </a:lnSpc>
              <a:spcBef>
                <a:spcPts val="0"/>
              </a:spcBef>
              <a:spcAft>
                <a:spcPts val="0"/>
              </a:spcAft>
              <a:buSzPts val="1800"/>
              <a:buChar char="➝"/>
            </a:pPr>
            <a:r>
              <a:rPr lang="en"/>
              <a:t>Continue this work with school-based teams</a:t>
            </a:r>
            <a:endParaRPr/>
          </a:p>
        </p:txBody>
      </p:sp>
      <p:sp>
        <p:nvSpPr>
          <p:cNvPr id="745" name="Google Shape;745;p101"/>
          <p:cNvSpPr txBox="1">
            <a:spLocks noGrp="1"/>
          </p:cNvSpPr>
          <p:nvPr>
            <p:ph type="sldNum" idx="12"/>
          </p:nvPr>
        </p:nvSpPr>
        <p:spPr>
          <a:xfrm>
            <a:off x="6553200" y="4686300"/>
            <a:ext cx="21336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solidFill>
                  <a:srgbClr val="898989"/>
                </a:solidFill>
                <a:latin typeface="Calibri"/>
                <a:ea typeface="Calibri"/>
                <a:cs typeface="Calibri"/>
                <a:sym typeface="Calibri"/>
              </a:rPr>
              <a:t>57</a:t>
            </a:fld>
            <a:endParaRPr>
              <a:solidFill>
                <a:srgbClr val="898989"/>
              </a:solidFill>
              <a:latin typeface="Calibri"/>
              <a:ea typeface="Calibri"/>
              <a:cs typeface="Calibri"/>
              <a:sym typeface="Calibri"/>
            </a:endParaRPr>
          </a:p>
        </p:txBody>
      </p:sp>
      <p:pic>
        <p:nvPicPr>
          <p:cNvPr id="746" name="Google Shape;746;p101" descr="Screenshot of data collection method"/>
          <p:cNvPicPr preferRelativeResize="0"/>
          <p:nvPr/>
        </p:nvPicPr>
        <p:blipFill>
          <a:blip r:embed="rId3">
            <a:alphaModFix/>
          </a:blip>
          <a:stretch>
            <a:fillRect/>
          </a:stretch>
        </p:blipFill>
        <p:spPr>
          <a:xfrm>
            <a:off x="0" y="3590200"/>
            <a:ext cx="9144003" cy="1553250"/>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02"/>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Tips for Success</a:t>
            </a:r>
            <a:endParaRPr/>
          </a:p>
        </p:txBody>
      </p:sp>
      <p:sp>
        <p:nvSpPr>
          <p:cNvPr id="752" name="Google Shape;752;p102"/>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753" name="Google Shape;753;p102"/>
          <p:cNvSpPr txBox="1">
            <a:spLocks noGrp="1"/>
          </p:cNvSpPr>
          <p:nvPr>
            <p:ph type="body" idx="4294967295"/>
          </p:nvPr>
        </p:nvSpPr>
        <p:spPr>
          <a:xfrm>
            <a:off x="644400" y="1162075"/>
            <a:ext cx="7855200" cy="34164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600"/>
              </a:spcBef>
              <a:spcAft>
                <a:spcPts val="0"/>
              </a:spcAft>
              <a:buSzPts val="1800"/>
              <a:buChar char="➝"/>
            </a:pPr>
            <a:r>
              <a:rPr lang="en"/>
              <a:t>Monthly PLCs</a:t>
            </a:r>
            <a:endParaRPr/>
          </a:p>
          <a:p>
            <a:pPr marL="457200" lvl="0" indent="-342900" algn="l" rtl="0">
              <a:lnSpc>
                <a:spcPct val="115000"/>
              </a:lnSpc>
              <a:spcBef>
                <a:spcPts val="0"/>
              </a:spcBef>
              <a:spcAft>
                <a:spcPts val="0"/>
              </a:spcAft>
              <a:buSzPts val="1800"/>
              <a:buChar char="➝"/>
            </a:pPr>
            <a:r>
              <a:rPr lang="en"/>
              <a:t>Develop a flexible scope and sequence for the year</a:t>
            </a:r>
            <a:endParaRPr/>
          </a:p>
          <a:p>
            <a:pPr marL="457200" lvl="0" indent="-342900" algn="l" rtl="0">
              <a:lnSpc>
                <a:spcPct val="115000"/>
              </a:lnSpc>
              <a:spcBef>
                <a:spcPts val="0"/>
              </a:spcBef>
              <a:spcAft>
                <a:spcPts val="0"/>
              </a:spcAft>
              <a:buSzPts val="1800"/>
              <a:buChar char="➝"/>
            </a:pPr>
            <a:r>
              <a:rPr lang="en"/>
              <a:t>Templates/spreadsheets</a:t>
            </a:r>
            <a:endParaRPr/>
          </a:p>
          <a:p>
            <a:pPr marL="457200" lvl="0" indent="-342900" algn="l" rtl="0">
              <a:lnSpc>
                <a:spcPct val="115000"/>
              </a:lnSpc>
              <a:spcBef>
                <a:spcPts val="0"/>
              </a:spcBef>
              <a:spcAft>
                <a:spcPts val="0"/>
              </a:spcAft>
              <a:buSzPts val="1800"/>
              <a:buChar char="➝"/>
            </a:pPr>
            <a:r>
              <a:rPr lang="en"/>
              <a:t>Screening windows added to assessment calendar</a:t>
            </a:r>
            <a:endParaRPr/>
          </a:p>
          <a:p>
            <a:pPr marL="457200" lvl="0" indent="-342900" algn="l" rtl="0">
              <a:lnSpc>
                <a:spcPct val="115000"/>
              </a:lnSpc>
              <a:spcBef>
                <a:spcPts val="0"/>
              </a:spcBef>
              <a:spcAft>
                <a:spcPts val="0"/>
              </a:spcAft>
              <a:buSzPts val="1800"/>
              <a:buChar char="➝"/>
            </a:pPr>
            <a:r>
              <a:rPr lang="en"/>
              <a:t>Community involvement: presented to school board</a:t>
            </a:r>
            <a:endParaRPr/>
          </a:p>
          <a:p>
            <a:pPr marL="457200" lvl="0" indent="-342900" algn="l" rtl="0">
              <a:lnSpc>
                <a:spcPct val="115000"/>
              </a:lnSpc>
              <a:spcBef>
                <a:spcPts val="0"/>
              </a:spcBef>
              <a:spcAft>
                <a:spcPts val="0"/>
              </a:spcAft>
              <a:buSzPts val="1800"/>
              <a:buChar char="➝"/>
            </a:pPr>
            <a:r>
              <a:rPr lang="en"/>
              <a:t>District-level coaching support</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03"/>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Q/A</a:t>
            </a:r>
            <a:endParaRPr/>
          </a:p>
        </p:txBody>
      </p:sp>
      <p:sp>
        <p:nvSpPr>
          <p:cNvPr id="759" name="Google Shape;759;p103"/>
          <p:cNvSpPr txBox="1">
            <a:spLocks noGrp="1"/>
          </p:cNvSpPr>
          <p:nvPr>
            <p:ph type="body" idx="1"/>
          </p:nvPr>
        </p:nvSpPr>
        <p:spPr>
          <a:xfrm>
            <a:off x="457200" y="1406944"/>
            <a:ext cx="5301300" cy="3161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a:t>Review any questions that were added to the padlet</a:t>
            </a:r>
            <a:endParaRPr/>
          </a:p>
        </p:txBody>
      </p:sp>
      <p:sp>
        <p:nvSpPr>
          <p:cNvPr id="760" name="Google Shape;760;p103"/>
          <p:cNvSpPr txBox="1">
            <a:spLocks noGrp="1"/>
          </p:cNvSpPr>
          <p:nvPr>
            <p:ph type="sldNum" idx="12"/>
          </p:nvPr>
        </p:nvSpPr>
        <p:spPr>
          <a:xfrm>
            <a:off x="56062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pic>
        <p:nvPicPr>
          <p:cNvPr id="761" name="Google Shape;761;p103" descr="QR code for Q &amp; A padlet"/>
          <p:cNvPicPr preferRelativeResize="0"/>
          <p:nvPr/>
        </p:nvPicPr>
        <p:blipFill>
          <a:blip r:embed="rId3">
            <a:alphaModFix/>
          </a:blip>
          <a:stretch>
            <a:fillRect/>
          </a:stretch>
        </p:blipFill>
        <p:spPr>
          <a:xfrm>
            <a:off x="6236500" y="2235950"/>
            <a:ext cx="2907501" cy="2907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0"/>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Session Questions?</a:t>
            </a:r>
            <a:endParaRPr dirty="0"/>
          </a:p>
        </p:txBody>
      </p:sp>
      <p:sp>
        <p:nvSpPr>
          <p:cNvPr id="359" name="Google Shape;359;p50"/>
          <p:cNvSpPr txBox="1"/>
          <p:nvPr/>
        </p:nvSpPr>
        <p:spPr>
          <a:xfrm>
            <a:off x="374050" y="1486625"/>
            <a:ext cx="49761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latin typeface="Pontano Sans"/>
              <a:ea typeface="Pontano Sans"/>
              <a:cs typeface="Pontano Sans"/>
              <a:sym typeface="Pontano Sans"/>
            </a:endParaRPr>
          </a:p>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Scan here to add to our padlet for our </a:t>
            </a:r>
            <a:endParaRPr sz="1800">
              <a:solidFill>
                <a:schemeClr val="dk1"/>
              </a:solidFill>
              <a:latin typeface="Pontano Sans"/>
              <a:ea typeface="Pontano Sans"/>
              <a:cs typeface="Pontano Sans"/>
              <a:sym typeface="Pontano Sans"/>
            </a:endParaRPr>
          </a:p>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Q &amp; A at the end:</a:t>
            </a:r>
            <a:endParaRPr sz="1800">
              <a:solidFill>
                <a:schemeClr val="dk1"/>
              </a:solidFill>
              <a:latin typeface="Pontano Sans"/>
              <a:ea typeface="Pontano Sans"/>
              <a:cs typeface="Pontano Sans"/>
              <a:sym typeface="Pontano Sans"/>
            </a:endParaRPr>
          </a:p>
        </p:txBody>
      </p:sp>
      <p:pic>
        <p:nvPicPr>
          <p:cNvPr id="360" name="Google Shape;360;p50" descr="QR code for Q &amp; A padlet"/>
          <p:cNvPicPr preferRelativeResize="0"/>
          <p:nvPr/>
        </p:nvPicPr>
        <p:blipFill>
          <a:blip r:embed="rId3">
            <a:alphaModFix/>
          </a:blip>
          <a:stretch>
            <a:fillRect/>
          </a:stretch>
        </p:blipFill>
        <p:spPr>
          <a:xfrm>
            <a:off x="6236500" y="2236000"/>
            <a:ext cx="2907501" cy="2907501"/>
          </a:xfrm>
          <a:prstGeom prst="rect">
            <a:avLst/>
          </a:prstGeom>
          <a:noFill/>
          <a:ln w="9525" cap="flat" cmpd="sng">
            <a:solidFill>
              <a:schemeClr val="dk2"/>
            </a:solidFill>
            <a:prstDash val="solid"/>
            <a:round/>
            <a:headEnd type="none" w="sm" len="sm"/>
            <a:tailEnd type="none" w="sm" len="sm"/>
          </a:ln>
        </p:spPr>
      </p:pic>
      <p:sp>
        <p:nvSpPr>
          <p:cNvPr id="358" name="Google Shape;358;p50"/>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04"/>
          <p:cNvSpPr txBox="1">
            <a:spLocks noGrp="1"/>
          </p:cNvSpPr>
          <p:nvPr>
            <p:ph type="title"/>
          </p:nvPr>
        </p:nvSpPr>
        <p:spPr>
          <a:xfrm>
            <a:off x="457200" y="563300"/>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Contact Us! </a:t>
            </a:r>
            <a:endParaRPr/>
          </a:p>
        </p:txBody>
      </p:sp>
      <p:sp>
        <p:nvSpPr>
          <p:cNvPr id="767" name="Google Shape;767;p104"/>
          <p:cNvSpPr txBox="1">
            <a:spLocks noGrp="1"/>
          </p:cNvSpPr>
          <p:nvPr>
            <p:ph type="sldNum" idx="12"/>
          </p:nvPr>
        </p:nvSpPr>
        <p:spPr>
          <a:xfrm>
            <a:off x="56062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
        <p:nvSpPr>
          <p:cNvPr id="768" name="Google Shape;768;p104"/>
          <p:cNvSpPr txBox="1">
            <a:spLocks noGrp="1"/>
          </p:cNvSpPr>
          <p:nvPr>
            <p:ph type="body" idx="1"/>
          </p:nvPr>
        </p:nvSpPr>
        <p:spPr>
          <a:xfrm>
            <a:off x="498275" y="1339125"/>
            <a:ext cx="5762100" cy="3362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600" b="1"/>
              <a:t>Capital School District</a:t>
            </a:r>
            <a:br>
              <a:rPr lang="en" sz="1600" b="1"/>
            </a:br>
            <a:r>
              <a:rPr lang="en" sz="1600"/>
              <a:t>Dr. Jocelyn Brown: </a:t>
            </a:r>
            <a:r>
              <a:rPr lang="en" sz="1600" u="sng">
                <a:solidFill>
                  <a:schemeClr val="hlink"/>
                </a:solidFill>
                <a:hlinkClick r:id="rId3"/>
              </a:rPr>
              <a:t>jocelyn.brown@capital.k12.de.us</a:t>
            </a:r>
            <a:endParaRPr sz="1600"/>
          </a:p>
          <a:p>
            <a:pPr marL="0" lvl="0" indent="0" algn="l" rtl="0">
              <a:spcBef>
                <a:spcPts val="600"/>
              </a:spcBef>
              <a:spcAft>
                <a:spcPts val="0"/>
              </a:spcAft>
              <a:buNone/>
            </a:pPr>
            <a:r>
              <a:rPr lang="en" sz="1600"/>
              <a:t>Sonia Songui, LPCMH: </a:t>
            </a:r>
            <a:r>
              <a:rPr lang="en" sz="1600" u="sng">
                <a:solidFill>
                  <a:schemeClr val="hlink"/>
                </a:solidFill>
                <a:hlinkClick r:id="rId4"/>
              </a:rPr>
              <a:t>sonia.songui@capital.k12.de.us</a:t>
            </a:r>
            <a:endParaRPr sz="1600"/>
          </a:p>
          <a:p>
            <a:pPr marL="0" lvl="0" indent="0" algn="l" rtl="0">
              <a:spcBef>
                <a:spcPts val="600"/>
              </a:spcBef>
              <a:spcAft>
                <a:spcPts val="0"/>
              </a:spcAft>
              <a:buNone/>
            </a:pPr>
            <a:endParaRPr sz="1600"/>
          </a:p>
          <a:p>
            <a:pPr marL="0" lvl="0" indent="0" algn="l" rtl="0">
              <a:spcBef>
                <a:spcPts val="600"/>
              </a:spcBef>
              <a:spcAft>
                <a:spcPts val="0"/>
              </a:spcAft>
              <a:buNone/>
            </a:pPr>
            <a:r>
              <a:rPr lang="en" sz="1600" b="1"/>
              <a:t>Colonial School District</a:t>
            </a:r>
            <a:endParaRPr sz="1600" b="1"/>
          </a:p>
          <a:p>
            <a:pPr marL="0" lvl="0" indent="0" algn="l" rtl="0">
              <a:spcBef>
                <a:spcPts val="600"/>
              </a:spcBef>
              <a:spcAft>
                <a:spcPts val="0"/>
              </a:spcAft>
              <a:buNone/>
            </a:pPr>
            <a:r>
              <a:rPr lang="en" sz="1600"/>
              <a:t>Christina MacKerchar, Ed.S., NCSP: </a:t>
            </a:r>
            <a:r>
              <a:rPr lang="en" sz="1600" u="sng">
                <a:solidFill>
                  <a:schemeClr val="hlink"/>
                </a:solidFill>
                <a:hlinkClick r:id="rId5"/>
              </a:rPr>
              <a:t>christina.mackerchar@colonial.k12.de.us</a:t>
            </a:r>
            <a:r>
              <a:rPr lang="en" sz="1600"/>
              <a:t> </a:t>
            </a:r>
            <a:endParaRPr sz="1600"/>
          </a:p>
          <a:p>
            <a:pPr marL="0" lvl="0" indent="0" algn="l" rtl="0">
              <a:spcBef>
                <a:spcPts val="600"/>
              </a:spcBef>
              <a:spcAft>
                <a:spcPts val="0"/>
              </a:spcAft>
              <a:buNone/>
            </a:pPr>
            <a:endParaRPr/>
          </a:p>
          <a:p>
            <a:pPr marL="0" lvl="0" indent="0" algn="l" rtl="0">
              <a:spcBef>
                <a:spcPts val="600"/>
              </a:spcBef>
              <a:spcAft>
                <a:spcPts val="0"/>
              </a:spcAft>
              <a:buNone/>
            </a:pPr>
            <a:r>
              <a:rPr lang="en" sz="1600" b="1"/>
              <a:t>DE-PBS Project</a:t>
            </a:r>
            <a:endParaRPr sz="1600" b="1"/>
          </a:p>
          <a:p>
            <a:pPr marL="0" lvl="0" indent="0" algn="l" rtl="0">
              <a:spcBef>
                <a:spcPts val="600"/>
              </a:spcBef>
              <a:spcAft>
                <a:spcPts val="0"/>
              </a:spcAft>
              <a:buNone/>
            </a:pPr>
            <a:r>
              <a:rPr lang="en" sz="1600"/>
              <a:t>Niki Kendall:  </a:t>
            </a:r>
            <a:r>
              <a:rPr lang="en" sz="1600" u="sng">
                <a:solidFill>
                  <a:schemeClr val="accent4"/>
                </a:solidFill>
                <a:hlinkClick r:id="rId6">
                  <a:extLst>
                    <a:ext uri="{A12FA001-AC4F-418D-AE19-62706E023703}">
                      <ahyp:hlinkClr xmlns:ahyp="http://schemas.microsoft.com/office/drawing/2018/hyperlinkcolor" val="tx"/>
                    </a:ext>
                  </a:extLst>
                </a:hlinkClick>
              </a:rPr>
              <a:t>robertsn@udel.edu</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DEAF6"/>
        </a:solidFill>
        <a:effectLst/>
      </p:bgPr>
    </p:bg>
    <p:spTree>
      <p:nvGrpSpPr>
        <p:cNvPr id="1" name="Shape 772"/>
        <p:cNvGrpSpPr/>
        <p:nvPr/>
      </p:nvGrpSpPr>
      <p:grpSpPr>
        <a:xfrm>
          <a:off x="0" y="0"/>
          <a:ext cx="0" cy="0"/>
          <a:chOff x="0" y="0"/>
          <a:chExt cx="0" cy="0"/>
        </a:xfrm>
      </p:grpSpPr>
      <p:sp>
        <p:nvSpPr>
          <p:cNvPr id="773" name="Google Shape;773;p105">
            <a:extLst>
              <a:ext uri="{C183D7F6-B498-43B3-948B-1728B52AA6E4}">
                <adec:decorative xmlns:adec="http://schemas.microsoft.com/office/drawing/2017/decorative" val="1"/>
              </a:ext>
            </a:extLst>
          </p:cNvPr>
          <p:cNvSpPr txBox="1"/>
          <p:nvPr/>
        </p:nvSpPr>
        <p:spPr>
          <a:xfrm>
            <a:off x="172666" y="116732"/>
            <a:ext cx="8798669" cy="4970914"/>
          </a:xfrm>
          <a:prstGeom prst="rect">
            <a:avLst/>
          </a:prstGeom>
          <a:noFill/>
          <a:ln w="139700" cap="flat" cmpd="tri">
            <a:solidFill>
              <a:srgbClr val="2F5496">
                <a:alpha val="61960"/>
              </a:srgbClr>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900">
                <a:solidFill>
                  <a:schemeClr val="dk1"/>
                </a:solidFill>
                <a:latin typeface="Calibri"/>
                <a:ea typeface="Calibri"/>
                <a:cs typeface="Calibri"/>
                <a:sym typeface="Calibri"/>
              </a:rPr>
              <a:t> </a:t>
            </a:r>
            <a:endParaRPr sz="1100"/>
          </a:p>
        </p:txBody>
      </p:sp>
      <p:sp>
        <p:nvSpPr>
          <p:cNvPr id="774" name="Google Shape;774;p105">
            <a:extLst>
              <a:ext uri="{C183D7F6-B498-43B3-948B-1728B52AA6E4}">
                <adec:decorative xmlns:adec="http://schemas.microsoft.com/office/drawing/2017/decorative" val="1"/>
              </a:ext>
            </a:extLst>
          </p:cNvPr>
          <p:cNvSpPr/>
          <p:nvPr/>
        </p:nvSpPr>
        <p:spPr>
          <a:xfrm>
            <a:off x="6741268" y="3049621"/>
            <a:ext cx="5034065" cy="4406630"/>
          </a:xfrm>
          <a:prstGeom prst="pie">
            <a:avLst>
              <a:gd name="adj1" fmla="val 10799999"/>
              <a:gd name="adj2" fmla="val 16203748"/>
            </a:avLst>
          </a:prstGeom>
          <a:solidFill>
            <a:schemeClr val="lt1"/>
          </a:solidFill>
          <a:ln w="228600" cap="flat" cmpd="tri">
            <a:solidFill>
              <a:srgbClr val="2F5496">
                <a:alpha val="61960"/>
              </a:srgbClr>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775" name="Google Shape;775;p10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324927" y="3357544"/>
            <a:ext cx="1819073" cy="1871079"/>
          </a:xfrm>
          <a:prstGeom prst="rect">
            <a:avLst/>
          </a:prstGeom>
          <a:noFill/>
          <a:ln>
            <a:noFill/>
          </a:ln>
        </p:spPr>
      </p:pic>
      <p:sp>
        <p:nvSpPr>
          <p:cNvPr id="778" name="Google Shape;778;p105"/>
          <p:cNvSpPr txBox="1">
            <a:spLocks noGrp="1"/>
          </p:cNvSpPr>
          <p:nvPr>
            <p:ph type="ctrTitle"/>
          </p:nvPr>
        </p:nvSpPr>
        <p:spPr>
          <a:xfrm>
            <a:off x="496111" y="342891"/>
            <a:ext cx="8151900" cy="721200"/>
          </a:xfrm>
          <a:prstGeom prst="rect">
            <a:avLst/>
          </a:prstGeom>
          <a:noFill/>
          <a:ln>
            <a:noFill/>
          </a:ln>
        </p:spPr>
        <p:txBody>
          <a:bodyPr spcFirstLastPara="1" wrap="square" lIns="68575" tIns="34275" rIns="68575" bIns="34275" anchor="b" anchorCtr="0">
            <a:noAutofit/>
          </a:bodyPr>
          <a:lstStyle/>
          <a:p>
            <a:pPr marL="0" lvl="0" indent="0" algn="ctr" rtl="0">
              <a:lnSpc>
                <a:spcPct val="90000"/>
              </a:lnSpc>
              <a:spcBef>
                <a:spcPts val="0"/>
              </a:spcBef>
              <a:spcAft>
                <a:spcPts val="0"/>
              </a:spcAft>
              <a:buClr>
                <a:srgbClr val="1F3864"/>
              </a:buClr>
              <a:buSzPts val="4500"/>
              <a:buFont typeface="Arial"/>
              <a:buNone/>
            </a:pPr>
            <a:r>
              <a:rPr lang="en" sz="4700" dirty="0">
                <a:solidFill>
                  <a:srgbClr val="1F3864"/>
                </a:solidFill>
                <a:latin typeface="Droid Serif"/>
                <a:ea typeface="Droid Serif"/>
                <a:cs typeface="Droid Serif"/>
                <a:sym typeface="Droid Serif"/>
              </a:rPr>
              <a:t>Session Evaluation</a:t>
            </a:r>
            <a:endParaRPr sz="4700" dirty="0">
              <a:latin typeface="Droid Serif"/>
              <a:ea typeface="Droid Serif"/>
              <a:cs typeface="Droid Serif"/>
              <a:sym typeface="Droid Serif"/>
            </a:endParaRPr>
          </a:p>
        </p:txBody>
      </p:sp>
      <p:sp>
        <p:nvSpPr>
          <p:cNvPr id="777" name="Google Shape;777;p105"/>
          <p:cNvSpPr txBox="1">
            <a:spLocks noGrp="1"/>
          </p:cNvSpPr>
          <p:nvPr>
            <p:ph type="subTitle" idx="1"/>
          </p:nvPr>
        </p:nvSpPr>
        <p:spPr>
          <a:xfrm>
            <a:off x="655875" y="1047100"/>
            <a:ext cx="7928100" cy="5991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Clr>
                <a:srgbClr val="002060"/>
              </a:buClr>
              <a:buSzPts val="1800"/>
              <a:buNone/>
            </a:pPr>
            <a:r>
              <a:rPr lang="en" sz="1900">
                <a:solidFill>
                  <a:srgbClr val="002060"/>
                </a:solidFill>
                <a:latin typeface="Pontano Sans"/>
                <a:ea typeface="Pontano Sans"/>
                <a:cs typeface="Pontano Sans"/>
                <a:sym typeface="Pontano Sans"/>
              </a:rPr>
              <a:t>Your feedback is critical to future planning of this event. </a:t>
            </a:r>
            <a:r>
              <a:rPr lang="en" sz="1900" b="1">
                <a:solidFill>
                  <a:srgbClr val="002060"/>
                </a:solidFill>
                <a:latin typeface="Pontano Sans"/>
                <a:ea typeface="Pontano Sans"/>
                <a:cs typeface="Pontano Sans"/>
                <a:sym typeface="Pontano Sans"/>
              </a:rPr>
              <a:t>PLEASE</a:t>
            </a:r>
            <a:r>
              <a:rPr lang="en" sz="1900">
                <a:solidFill>
                  <a:srgbClr val="002060"/>
                </a:solidFill>
                <a:latin typeface="Pontano Sans"/>
                <a:ea typeface="Pontano Sans"/>
                <a:cs typeface="Pontano Sans"/>
                <a:sym typeface="Pontano Sans"/>
              </a:rPr>
              <a:t> take a moment to share your valuable insight!</a:t>
            </a:r>
            <a:endParaRPr sz="1900">
              <a:latin typeface="Pontano Sans"/>
              <a:ea typeface="Pontano Sans"/>
              <a:cs typeface="Pontano Sans"/>
              <a:sym typeface="Pontano Sans"/>
            </a:endParaRPr>
          </a:p>
          <a:p>
            <a:pPr marL="0" lvl="0" indent="0" algn="ctr" rtl="0">
              <a:lnSpc>
                <a:spcPct val="100000"/>
              </a:lnSpc>
              <a:spcBef>
                <a:spcPts val="0"/>
              </a:spcBef>
              <a:spcAft>
                <a:spcPts val="0"/>
              </a:spcAft>
              <a:buClr>
                <a:srgbClr val="002060"/>
              </a:buClr>
              <a:buSzPts val="1800"/>
              <a:buNone/>
            </a:pPr>
            <a:r>
              <a:rPr lang="en" sz="1900" b="1">
                <a:solidFill>
                  <a:srgbClr val="002060"/>
                </a:solidFill>
                <a:latin typeface="Pontano Sans"/>
                <a:ea typeface="Pontano Sans"/>
                <a:cs typeface="Pontano Sans"/>
                <a:sym typeface="Pontano Sans"/>
              </a:rPr>
              <a:t>THANK YOU!</a:t>
            </a:r>
            <a:endParaRPr sz="1900">
              <a:latin typeface="Pontano Sans"/>
              <a:ea typeface="Pontano Sans"/>
              <a:cs typeface="Pontano Sans"/>
              <a:sym typeface="Pontano Sans"/>
            </a:endParaRPr>
          </a:p>
        </p:txBody>
      </p:sp>
      <p:pic>
        <p:nvPicPr>
          <p:cNvPr id="780" name="Google Shape;780;p105" descr="QR code"/>
          <p:cNvPicPr preferRelativeResize="0"/>
          <p:nvPr/>
        </p:nvPicPr>
        <p:blipFill rotWithShape="1">
          <a:blip r:embed="rId4">
            <a:alphaModFix/>
          </a:blip>
          <a:srcRect/>
          <a:stretch/>
        </p:blipFill>
        <p:spPr>
          <a:xfrm>
            <a:off x="3592084" y="2350399"/>
            <a:ext cx="1959825" cy="1944675"/>
          </a:xfrm>
          <a:prstGeom prst="rect">
            <a:avLst/>
          </a:prstGeom>
          <a:noFill/>
          <a:ln>
            <a:noFill/>
          </a:ln>
        </p:spPr>
      </p:pic>
      <p:sp>
        <p:nvSpPr>
          <p:cNvPr id="779" name="Google Shape;779;p105"/>
          <p:cNvSpPr txBox="1"/>
          <p:nvPr/>
        </p:nvSpPr>
        <p:spPr>
          <a:xfrm>
            <a:off x="2132782" y="4500263"/>
            <a:ext cx="42312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a:solidFill>
                  <a:srgbClr val="1E4E79"/>
                </a:solidFill>
                <a:latin typeface="Pontano Sans"/>
                <a:ea typeface="Pontano Sans"/>
                <a:cs typeface="Pontano Sans"/>
                <a:sym typeface="Pontano Sans"/>
              </a:rPr>
              <a:t>https://bit.ly/NEPBISForum2023</a:t>
            </a:r>
            <a:endParaRPr sz="1800">
              <a:latin typeface="Pontano Sans"/>
              <a:ea typeface="Pontano Sans"/>
              <a:cs typeface="Pontano Sans"/>
              <a:sym typeface="Pontan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2" name="Title 1">
            <a:extLst>
              <a:ext uri="{FF2B5EF4-FFF2-40B4-BE49-F238E27FC236}">
                <a16:creationId xmlns:a16="http://schemas.microsoft.com/office/drawing/2014/main" id="{985EC537-171D-736E-1F89-8C8184DBA99F}"/>
              </a:ext>
            </a:extLst>
          </p:cNvPr>
          <p:cNvSpPr>
            <a:spLocks noGrp="1"/>
          </p:cNvSpPr>
          <p:nvPr>
            <p:ph type="title" idx="4294967295"/>
          </p:nvPr>
        </p:nvSpPr>
        <p:spPr>
          <a:xfrm>
            <a:off x="457200" y="-727800"/>
            <a:ext cx="5301300" cy="727800"/>
          </a:xfrm>
        </p:spPr>
        <p:txBody>
          <a:bodyPr spcFirstLastPara="1" wrap="square" lIns="91425" tIns="91425" rIns="91425" bIns="91425" anchor="b" anchorCtr="0">
            <a:noAutofit/>
          </a:bodyPr>
          <a:lstStyle/>
          <a:p>
            <a:r>
              <a:rPr lang="en-US" dirty="0"/>
              <a:t>Delaware PBS Project</a:t>
            </a:r>
          </a:p>
        </p:txBody>
      </p:sp>
      <p:pic>
        <p:nvPicPr>
          <p:cNvPr id="367" name="Google Shape;367;p51" descr="University of Delaware Center for Disability Studies logo"/>
          <p:cNvPicPr preferRelativeResize="0"/>
          <p:nvPr/>
        </p:nvPicPr>
        <p:blipFill rotWithShape="1">
          <a:blip r:embed="rId3">
            <a:alphaModFix/>
          </a:blip>
          <a:srcRect/>
          <a:stretch/>
        </p:blipFill>
        <p:spPr>
          <a:xfrm>
            <a:off x="3096104" y="228772"/>
            <a:ext cx="2047395" cy="558385"/>
          </a:xfrm>
          <a:prstGeom prst="rect">
            <a:avLst/>
          </a:prstGeom>
          <a:noFill/>
          <a:ln>
            <a:noFill/>
          </a:ln>
        </p:spPr>
      </p:pic>
      <p:sp>
        <p:nvSpPr>
          <p:cNvPr id="366" name="Google Shape;366;p51"/>
          <p:cNvSpPr txBox="1">
            <a:spLocks noGrp="1"/>
          </p:cNvSpPr>
          <p:nvPr>
            <p:ph type="body" idx="4294967295"/>
          </p:nvPr>
        </p:nvSpPr>
        <p:spPr>
          <a:xfrm>
            <a:off x="720225" y="1051400"/>
            <a:ext cx="7211100" cy="316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Font typeface="Arial"/>
              <a:buNone/>
            </a:pPr>
            <a:r>
              <a:rPr lang="en"/>
              <a:t>The DE-PBS Project serves as a technical assistance center for the Delaware DOE to actualize the vision to create safe and caring learning environments  that promote the social-emotional and academic development of all children.</a:t>
            </a:r>
            <a:endParaRPr/>
          </a:p>
          <a:p>
            <a:pPr marL="0" lvl="0" indent="0" algn="ctr" rtl="0">
              <a:spcBef>
                <a:spcPts val="0"/>
              </a:spcBef>
              <a:spcAft>
                <a:spcPts val="0"/>
              </a:spcAft>
              <a:buClr>
                <a:srgbClr val="000000"/>
              </a:buClr>
              <a:buFont typeface="Arial"/>
              <a:buNone/>
            </a:pPr>
            <a:endParaRPr/>
          </a:p>
          <a:p>
            <a:pPr marL="0" lvl="0" indent="0" algn="ctr" rtl="0">
              <a:spcBef>
                <a:spcPts val="0"/>
              </a:spcBef>
              <a:spcAft>
                <a:spcPts val="0"/>
              </a:spcAft>
              <a:buClr>
                <a:srgbClr val="000000"/>
              </a:buClr>
              <a:buFont typeface="Arial"/>
              <a:buNone/>
            </a:pPr>
            <a:r>
              <a:rPr lang="en"/>
              <a:t>The statewide initiative is designed to build the knowledge and skills of Delaware educators in the concepts and evidence-based practices of Positive Behavior Support (PBS) as a Multi-tiered System of Support (MTSS).</a:t>
            </a:r>
            <a:endParaRPr/>
          </a:p>
          <a:p>
            <a:pPr marL="0" lvl="0" indent="0" algn="l" rtl="0">
              <a:spcBef>
                <a:spcPts val="600"/>
              </a:spcBef>
              <a:spcAft>
                <a:spcPts val="0"/>
              </a:spcAft>
              <a:buNone/>
            </a:pPr>
            <a:endParaRPr/>
          </a:p>
        </p:txBody>
      </p:sp>
      <p:sp>
        <p:nvSpPr>
          <p:cNvPr id="368" name="Google Shape;368;p51"/>
          <p:cNvSpPr txBox="1"/>
          <p:nvPr/>
        </p:nvSpPr>
        <p:spPr>
          <a:xfrm>
            <a:off x="2028063" y="4089883"/>
            <a:ext cx="4595400" cy="400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spcBef>
                <a:spcPts val="0"/>
              </a:spcBef>
              <a:spcAft>
                <a:spcPts val="0"/>
              </a:spcAft>
              <a:buNone/>
            </a:pPr>
            <a:r>
              <a:rPr lang="en" sz="1400" b="0" i="0" u="none" strike="noStrike" cap="none">
                <a:solidFill>
                  <a:schemeClr val="dk1"/>
                </a:solidFill>
                <a:latin typeface="Libre Franklin"/>
                <a:ea typeface="Libre Franklin"/>
                <a:cs typeface="Libre Franklin"/>
                <a:sym typeface="Libre Franklin"/>
              </a:rPr>
              <a:t>https://www.delawarepbs.org/universal-screening/</a:t>
            </a:r>
            <a:endParaRPr sz="1400" b="0" i="0" u="none" strike="noStrike" cap="none">
              <a:solidFill>
                <a:schemeClr val="dk1"/>
              </a:solidFill>
              <a:latin typeface="Libre Franklin"/>
              <a:ea typeface="Libre Franklin"/>
              <a:cs typeface="Libre Franklin"/>
              <a:sym typeface="Libre Franklin"/>
            </a:endParaRPr>
          </a:p>
        </p:txBody>
      </p:sp>
      <p:sp>
        <p:nvSpPr>
          <p:cNvPr id="365" name="Google Shape;365;p51"/>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2" name="Title 1">
            <a:extLst>
              <a:ext uri="{FF2B5EF4-FFF2-40B4-BE49-F238E27FC236}">
                <a16:creationId xmlns:a16="http://schemas.microsoft.com/office/drawing/2014/main" id="{7B750C66-FDE3-A2ED-57AA-D3408645C970}"/>
              </a:ext>
            </a:extLst>
          </p:cNvPr>
          <p:cNvSpPr>
            <a:spLocks noGrp="1"/>
          </p:cNvSpPr>
          <p:nvPr>
            <p:ph type="title"/>
          </p:nvPr>
        </p:nvSpPr>
        <p:spPr>
          <a:xfrm>
            <a:off x="457200" y="-1028700"/>
            <a:ext cx="8229600" cy="1028700"/>
          </a:xfrm>
        </p:spPr>
        <p:txBody>
          <a:bodyPr spcFirstLastPara="1" wrap="square" lIns="91425" tIns="45700" rIns="91425" bIns="45700" anchor="b" anchorCtr="0">
            <a:noAutofit/>
          </a:bodyPr>
          <a:lstStyle/>
          <a:p>
            <a:r>
              <a:rPr lang="en-US" dirty="0"/>
              <a:t>Project DelAWARE</a:t>
            </a:r>
          </a:p>
        </p:txBody>
      </p:sp>
      <p:sp>
        <p:nvSpPr>
          <p:cNvPr id="373" name="Google Shape;373;p52"/>
          <p:cNvSpPr txBox="1">
            <a:spLocks noGrp="1"/>
          </p:cNvSpPr>
          <p:nvPr>
            <p:ph type="body" idx="4294967295"/>
          </p:nvPr>
        </p:nvSpPr>
        <p:spPr>
          <a:xfrm>
            <a:off x="588025" y="992175"/>
            <a:ext cx="8183400" cy="2928000"/>
          </a:xfrm>
          <a:prstGeom prst="rect">
            <a:avLst/>
          </a:prstGeom>
        </p:spPr>
        <p:txBody>
          <a:bodyPr spcFirstLastPara="1" wrap="square" lIns="91425" tIns="91425" rIns="91425" bIns="91425" anchor="t" anchorCtr="0">
            <a:noAutofit/>
          </a:bodyPr>
          <a:lstStyle/>
          <a:p>
            <a:pPr marL="0" lvl="0" indent="0" algn="ctr" rtl="0">
              <a:spcBef>
                <a:spcPts val="500"/>
              </a:spcBef>
              <a:spcAft>
                <a:spcPts val="0"/>
              </a:spcAft>
              <a:buNone/>
            </a:pPr>
            <a:r>
              <a:rPr lang="en" dirty="0"/>
              <a:t>Project DelAWARE is a collaborative effort between the Department of Education (DOE), The Division of Prevention and Behavioral Health Services (DPBHS), the UD Center for Disabilities Studies (CDS), the Delaware PBS Project, the UD Center for Drug and Health Studies (CDHS), and three local school districts – Capital School District, Colonial School District, and Indian River School District. Funding for the project is provided through a 5 year federal SAMHSA (Substance Abuse and Mental Health Services Administration) grant.</a:t>
            </a:r>
            <a:endParaRPr dirty="0"/>
          </a:p>
          <a:p>
            <a:pPr marL="0" lvl="0" indent="0" algn="ctr" rtl="0">
              <a:spcBef>
                <a:spcPts val="600"/>
              </a:spcBef>
              <a:spcAft>
                <a:spcPts val="0"/>
              </a:spcAft>
              <a:buNone/>
            </a:pPr>
            <a:endParaRPr sz="1000" dirty="0"/>
          </a:p>
          <a:p>
            <a:pPr marL="0" lvl="0" indent="0" algn="ctr" rtl="0">
              <a:spcBef>
                <a:spcPts val="600"/>
              </a:spcBef>
              <a:spcAft>
                <a:spcPts val="0"/>
              </a:spcAft>
              <a:buNone/>
            </a:pPr>
            <a:r>
              <a:rPr lang="en" dirty="0"/>
              <a:t>The overarching purpose of Project DelAWARE is to implement evidence-based mental health services in school settings within the context of the Multi-Tiered System of Support (MTSS) in order to promote wellness and resilience for school-age youth and to improve access to mental health services.</a:t>
            </a:r>
            <a:endParaRPr sz="1000" dirty="0"/>
          </a:p>
          <a:p>
            <a:pPr marL="0" lvl="0" indent="0" algn="ctr" rtl="0">
              <a:spcBef>
                <a:spcPts val="1000"/>
              </a:spcBef>
              <a:spcAft>
                <a:spcPts val="600"/>
              </a:spcAft>
              <a:buNone/>
            </a:pPr>
            <a:r>
              <a:rPr lang="en" sz="1600" b="1" dirty="0"/>
              <a:t>WE ARE IN THE LAST YEAR OF GRANT IMPLEMENTATION</a:t>
            </a:r>
            <a:endParaRPr sz="1600" b="1" dirty="0"/>
          </a:p>
        </p:txBody>
      </p:sp>
      <p:pic>
        <p:nvPicPr>
          <p:cNvPr id="374" name="Google Shape;374;p52" descr="Project DelAWARE: Advancing Wellness and Equity"/>
          <p:cNvPicPr preferRelativeResize="0"/>
          <p:nvPr/>
        </p:nvPicPr>
        <p:blipFill>
          <a:blip r:embed="rId3">
            <a:alphaModFix/>
          </a:blip>
          <a:stretch>
            <a:fillRect/>
          </a:stretch>
        </p:blipFill>
        <p:spPr>
          <a:xfrm>
            <a:off x="3114925" y="153300"/>
            <a:ext cx="2482698" cy="838875"/>
          </a:xfrm>
          <a:prstGeom prst="rect">
            <a:avLst/>
          </a:prstGeom>
          <a:noFill/>
          <a:ln>
            <a:noFill/>
          </a:ln>
        </p:spPr>
      </p:pic>
      <p:sp>
        <p:nvSpPr>
          <p:cNvPr id="375" name="Google Shape;375;p52"/>
          <p:cNvSpPr txBox="1">
            <a:spLocks noGrp="1"/>
          </p:cNvSpPr>
          <p:nvPr>
            <p:ph type="sldNum" idx="12"/>
          </p:nvPr>
        </p:nvSpPr>
        <p:spPr>
          <a:xfrm>
            <a:off x="8387325" y="4686300"/>
            <a:ext cx="299400" cy="342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solidFill>
                  <a:srgbClr val="31538F"/>
                </a:solidFill>
                <a:latin typeface="Calibri"/>
                <a:ea typeface="Calibri"/>
                <a:cs typeface="Calibri"/>
                <a:sym typeface="Calibri"/>
              </a:rPr>
              <a:t>8</a:t>
            </a:fld>
            <a:endParaRPr>
              <a:solidFill>
                <a:srgbClr val="31538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3"/>
          <p:cNvSpPr txBox="1">
            <a:spLocks noGrp="1"/>
          </p:cNvSpPr>
          <p:nvPr>
            <p:ph type="title" idx="4294967295"/>
          </p:nvPr>
        </p:nvSpPr>
        <p:spPr>
          <a:xfrm>
            <a:off x="434800" y="392375"/>
            <a:ext cx="5301300" cy="72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Project DelAWARE Goals:</a:t>
            </a:r>
            <a:endParaRPr dirty="0"/>
          </a:p>
        </p:txBody>
      </p:sp>
      <p:sp>
        <p:nvSpPr>
          <p:cNvPr id="382" name="Google Shape;382;p53"/>
          <p:cNvSpPr txBox="1"/>
          <p:nvPr/>
        </p:nvSpPr>
        <p:spPr>
          <a:xfrm>
            <a:off x="368975" y="1386500"/>
            <a:ext cx="69438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Goal 1:  School staff will recognize the principles of MTSS and will understand the referral process to access mental health services for students.</a:t>
            </a:r>
            <a:br>
              <a:rPr lang="en" sz="1800">
                <a:solidFill>
                  <a:schemeClr val="dk1"/>
                </a:solidFill>
                <a:latin typeface="Pontano Sans"/>
                <a:ea typeface="Pontano Sans"/>
                <a:cs typeface="Pontano Sans"/>
                <a:sym typeface="Pontano Sans"/>
              </a:rPr>
            </a:br>
            <a:endParaRPr sz="1800">
              <a:solidFill>
                <a:schemeClr val="dk1"/>
              </a:solidFill>
              <a:latin typeface="Pontano Sans"/>
              <a:ea typeface="Pontano Sans"/>
              <a:cs typeface="Pontano Sans"/>
              <a:sym typeface="Pontano Sans"/>
            </a:endParaRPr>
          </a:p>
          <a:p>
            <a:pPr marL="0" lvl="0" indent="0" algn="l" rtl="0">
              <a:spcBef>
                <a:spcPts val="0"/>
              </a:spcBef>
              <a:spcAft>
                <a:spcPts val="0"/>
              </a:spcAft>
              <a:buNone/>
            </a:pPr>
            <a:r>
              <a:rPr lang="en" sz="1800">
                <a:solidFill>
                  <a:schemeClr val="dk1"/>
                </a:solidFill>
                <a:latin typeface="Pontano Sans"/>
                <a:ea typeface="Pontano Sans"/>
                <a:cs typeface="Pontano Sans"/>
                <a:sym typeface="Pontano Sans"/>
              </a:rPr>
              <a:t>Goal 4:  Each school will implement a mental health screening process for students and provide mental health services that are evidence-based and proven effective.</a:t>
            </a:r>
            <a:endParaRPr sz="1800">
              <a:solidFill>
                <a:schemeClr val="dk1"/>
              </a:solidFill>
              <a:latin typeface="Pontano Sans"/>
              <a:ea typeface="Pontano Sans"/>
              <a:cs typeface="Pontano Sans"/>
              <a:sym typeface="Pontano Sans"/>
            </a:endParaRPr>
          </a:p>
        </p:txBody>
      </p:sp>
      <p:sp>
        <p:nvSpPr>
          <p:cNvPr id="381" name="Google Shape;381;p53"/>
          <p:cNvSpPr txBox="1">
            <a:spLocks noGrp="1"/>
          </p:cNvSpPr>
          <p:nvPr>
            <p:ph type="sldNum" idx="12"/>
          </p:nvPr>
        </p:nvSpPr>
        <p:spPr>
          <a:xfrm>
            <a:off x="7565809"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Nestor template">
  <a:themeElements>
    <a:clrScheme name="Custom 347">
      <a:dk1>
        <a:srgbClr val="162D5A"/>
      </a:dk1>
      <a:lt1>
        <a:srgbClr val="FFFFFF"/>
      </a:lt1>
      <a:dk2>
        <a:srgbClr val="5E626B"/>
      </a:dk2>
      <a:lt2>
        <a:srgbClr val="EDEEF1"/>
      </a:lt2>
      <a:accent1>
        <a:srgbClr val="A7EA52"/>
      </a:accent1>
      <a:accent2>
        <a:srgbClr val="33CCCC"/>
      </a:accent2>
      <a:accent3>
        <a:srgbClr val="33CCFF"/>
      </a:accent3>
      <a:accent4>
        <a:srgbClr val="16A3E0"/>
      </a:accent4>
      <a:accent5>
        <a:srgbClr val="162D5A"/>
      </a:accent5>
      <a:accent6>
        <a:srgbClr val="F14124"/>
      </a:accent6>
      <a:hlink>
        <a:srgbClr val="16A3E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3113</Words>
  <Application>Microsoft Macintosh PowerPoint</Application>
  <PresentationFormat>On-screen Show (16:9)</PresentationFormat>
  <Paragraphs>443</Paragraphs>
  <Slides>61</Slides>
  <Notes>61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61</vt:i4>
      </vt:variant>
    </vt:vector>
  </HeadingPairs>
  <TitlesOfParts>
    <vt:vector size="79" baseType="lpstr">
      <vt:lpstr>Quicksand</vt:lpstr>
      <vt:lpstr>Calibri Light</vt:lpstr>
      <vt:lpstr>Libre Franklin</vt:lpstr>
      <vt:lpstr>Century Gothic</vt:lpstr>
      <vt:lpstr>Merriweather</vt:lpstr>
      <vt:lpstr>Calibri</vt:lpstr>
      <vt:lpstr>Wingdings</vt:lpstr>
      <vt:lpstr>Pontano Sans</vt:lpstr>
      <vt:lpstr>Avenir</vt:lpstr>
      <vt:lpstr>Pontano Sans Light</vt:lpstr>
      <vt:lpstr>Times New Roman</vt:lpstr>
      <vt:lpstr>Arial</vt:lpstr>
      <vt:lpstr>Roboto</vt:lpstr>
      <vt:lpstr>Lora</vt:lpstr>
      <vt:lpstr>Droid Serif</vt:lpstr>
      <vt:lpstr>Nestor template</vt:lpstr>
      <vt:lpstr>Office Theme</vt:lpstr>
      <vt:lpstr>Office Theme</vt:lpstr>
      <vt:lpstr>Moving from Exploration to Implementation of a Universal SEB Screener</vt:lpstr>
      <vt:lpstr>Access Conference Program  and Session Materials  at NEPBIS.org </vt:lpstr>
      <vt:lpstr>Connection of the Presentation Topic to TFI 3.0 Item(s):  CLASSROOM IMPLEMENTATION OF PBIS   </vt:lpstr>
      <vt:lpstr>Session Objectives</vt:lpstr>
      <vt:lpstr>Session Materials</vt:lpstr>
      <vt:lpstr>Session Questions?</vt:lpstr>
      <vt:lpstr>Delaware PBS Project</vt:lpstr>
      <vt:lpstr>Project DelAWARE</vt:lpstr>
      <vt:lpstr>Project DelAWARE Goals:</vt:lpstr>
      <vt:lpstr>Delaware MTSS and SEB Screening</vt:lpstr>
      <vt:lpstr>So, what is the universal screening process?</vt:lpstr>
      <vt:lpstr>A Comprehensive Universal Screening Process</vt:lpstr>
      <vt:lpstr>Stages of Implementation (Fixsen et al., 2005)</vt:lpstr>
      <vt:lpstr>Capital School District </vt:lpstr>
      <vt:lpstr>Exploration</vt:lpstr>
      <vt:lpstr>Assemble a Team</vt:lpstr>
      <vt:lpstr>Role of the Team</vt:lpstr>
      <vt:lpstr>Review Data to Clarify Needs1</vt:lpstr>
      <vt:lpstr>Cultural Considerations</vt:lpstr>
      <vt:lpstr>Establishing Shared goals</vt:lpstr>
      <vt:lpstr>Buy-In</vt:lpstr>
      <vt:lpstr>Readiness</vt:lpstr>
      <vt:lpstr>SEB Screener Selection</vt:lpstr>
      <vt:lpstr>The Hexagon Tool</vt:lpstr>
      <vt:lpstr>Adoption</vt:lpstr>
      <vt:lpstr>BIMAS</vt:lpstr>
      <vt:lpstr>Training</vt:lpstr>
      <vt:lpstr>Determining Target Group and Timing</vt:lpstr>
      <vt:lpstr>Determine Choice of Informant</vt:lpstr>
      <vt:lpstr>Student Assent</vt:lpstr>
      <vt:lpstr>Type of Consent:  Active vs. Passive</vt:lpstr>
      <vt:lpstr>Team Reflection</vt:lpstr>
      <vt:lpstr>Team Reflection</vt:lpstr>
      <vt:lpstr>Team Reflection</vt:lpstr>
      <vt:lpstr>Analysis of Data</vt:lpstr>
      <vt:lpstr>Response Plan Based upon Risk</vt:lpstr>
      <vt:lpstr>Stakeholders</vt:lpstr>
      <vt:lpstr>Stakeholder Feedback</vt:lpstr>
      <vt:lpstr>Communicating Findings with Stakeholders</vt:lpstr>
      <vt:lpstr>Communicating with Families</vt:lpstr>
      <vt:lpstr>Communicating Positive Screen Results  (Tier II/Tier III) to Adolescents</vt:lpstr>
      <vt:lpstr>Capital School District’s MTSS Playbook</vt:lpstr>
      <vt:lpstr>Intervention Matching</vt:lpstr>
      <vt:lpstr>Progress Monitoring</vt:lpstr>
      <vt:lpstr>Documentation</vt:lpstr>
      <vt:lpstr>Colonial School District  |  New Castle, DE</vt:lpstr>
      <vt:lpstr>Universal SEB Screening Goals</vt:lpstr>
      <vt:lpstr>Getting Started</vt:lpstr>
      <vt:lpstr>Expanding the Pilot</vt:lpstr>
      <vt:lpstr>Preparing to Expand</vt:lpstr>
      <vt:lpstr>Pilot Selection</vt:lpstr>
      <vt:lpstr>PLC Purpose</vt:lpstr>
      <vt:lpstr>PLC: Diving in</vt:lpstr>
      <vt:lpstr>Coaching Focus: SEBA Model </vt:lpstr>
      <vt:lpstr>Coaching Focus: Tier 1</vt:lpstr>
      <vt:lpstr>Coaching Focus: Tier 1</vt:lpstr>
      <vt:lpstr>Coaching Focus: Tier 2</vt:lpstr>
      <vt:lpstr>Tips for Success</vt:lpstr>
      <vt:lpstr>Q/A</vt:lpstr>
      <vt:lpstr>Contact Us! </vt:lpstr>
      <vt:lpstr>Session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from Exploration to Implementation of a Universal SEB Screener</dc:title>
  <cp:lastModifiedBy>Kendall, Niki</cp:lastModifiedBy>
  <cp:revision>2</cp:revision>
  <dcterms:modified xsi:type="dcterms:W3CDTF">2023-05-16T20:25:34Z</dcterms:modified>
</cp:coreProperties>
</file>