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sldIdLst>
    <p:sldId id="256" r:id="rId3"/>
    <p:sldId id="269" r:id="rId4"/>
    <p:sldId id="278" r:id="rId5"/>
    <p:sldId id="266" r:id="rId6"/>
    <p:sldId id="267" r:id="rId7"/>
    <p:sldId id="268" r:id="rId8"/>
    <p:sldId id="270" r:id="rId9"/>
    <p:sldId id="271" r:id="rId10"/>
    <p:sldId id="292" r:id="rId11"/>
    <p:sldId id="260" r:id="rId12"/>
    <p:sldId id="261" r:id="rId13"/>
    <p:sldId id="297" r:id="rId14"/>
    <p:sldId id="290" r:id="rId15"/>
    <p:sldId id="291" r:id="rId16"/>
    <p:sldId id="286" r:id="rId17"/>
    <p:sldId id="283" r:id="rId18"/>
    <p:sldId id="284" r:id="rId19"/>
    <p:sldId id="285" r:id="rId20"/>
    <p:sldId id="298" r:id="rId21"/>
    <p:sldId id="273" r:id="rId22"/>
    <p:sldId id="289" r:id="rId23"/>
    <p:sldId id="263" r:id="rId24"/>
    <p:sldId id="293" r:id="rId25"/>
    <p:sldId id="288" r:id="rId26"/>
    <p:sldId id="294" r:id="rId27"/>
    <p:sldId id="274" r:id="rId28"/>
    <p:sldId id="296" r:id="rId29"/>
    <p:sldId id="301" r:id="rId30"/>
    <p:sldId id="303" r:id="rId31"/>
    <p:sldId id="276" r:id="rId32"/>
    <p:sldId id="300" r:id="rId33"/>
    <p:sldId id="265" r:id="rId34"/>
    <p:sldId id="304" r:id="rId35"/>
    <p:sldId id="277" r:id="rId36"/>
    <p:sldId id="306" r:id="rId37"/>
    <p:sldId id="307" r:id="rId38"/>
    <p:sldId id="27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0633194-A12E-455E-B6E8-886523F5FFC0}">
          <p14:sldIdLst>
            <p14:sldId id="256"/>
            <p14:sldId id="269"/>
          </p14:sldIdLst>
        </p14:section>
        <p14:section name="Orientation" id="{63264DD1-641B-40AB-82AC-CA4A10E32695}">
          <p14:sldIdLst>
            <p14:sldId id="278"/>
            <p14:sldId id="266"/>
            <p14:sldId id="267"/>
            <p14:sldId id="268"/>
            <p14:sldId id="270"/>
            <p14:sldId id="271"/>
          </p14:sldIdLst>
        </p14:section>
        <p14:section name="Table of Contents" id="{559EA02F-CAB4-42A3-A429-EF3395BC68E5}">
          <p14:sldIdLst>
            <p14:sldId id="292"/>
          </p14:sldIdLst>
        </p14:section>
        <p14:section name="Step 1" id="{5C41F200-113F-42CF-AEF8-236304344525}">
          <p14:sldIdLst>
            <p14:sldId id="260"/>
          </p14:sldIdLst>
        </p14:section>
        <p14:section name="Step 2" id="{1EBF124D-0647-44BB-B7A6-1D213704ECE0}">
          <p14:sldIdLst>
            <p14:sldId id="261"/>
            <p14:sldId id="297"/>
          </p14:sldIdLst>
        </p14:section>
        <p14:section name="Step 3" id="{8B675596-50DF-49C4-84E0-2A4717CCEA05}">
          <p14:sldIdLst>
            <p14:sldId id="290"/>
            <p14:sldId id="291"/>
          </p14:sldIdLst>
        </p14:section>
        <p14:section name="Step 4" id="{278CC06F-478E-4D5D-A873-B62FBB9681FF}">
          <p14:sldIdLst>
            <p14:sldId id="286"/>
            <p14:sldId id="283"/>
            <p14:sldId id="284"/>
            <p14:sldId id="285"/>
            <p14:sldId id="298"/>
            <p14:sldId id="273"/>
          </p14:sldIdLst>
        </p14:section>
        <p14:section name="Step 5" id="{D19E57FF-F2E0-4176-8F28-7A6B77B86D20}">
          <p14:sldIdLst>
            <p14:sldId id="289"/>
            <p14:sldId id="263"/>
            <p14:sldId id="293"/>
            <p14:sldId id="288"/>
            <p14:sldId id="294"/>
          </p14:sldIdLst>
        </p14:section>
        <p14:section name="Step 6" id="{4C3E0AE8-FE26-418C-B43D-245E96A4D4AE}">
          <p14:sldIdLst>
            <p14:sldId id="274"/>
            <p14:sldId id="296"/>
            <p14:sldId id="301"/>
            <p14:sldId id="303"/>
            <p14:sldId id="276"/>
            <p14:sldId id="300"/>
            <p14:sldId id="265"/>
            <p14:sldId id="304"/>
          </p14:sldIdLst>
        </p14:section>
        <p14:section name="Step 7" id="{DA33235F-CB9E-4781-96CE-1A89C952C71B}">
          <p14:sldIdLst>
            <p14:sldId id="277"/>
            <p14:sldId id="306"/>
            <p14:sldId id="307"/>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EB6EB1-B543-CC11-FB91-E86ACFB054D5}" name="Miller, Alex" initials="AM" userId="S::alexm@udel.edu::6680511c-2e7f-4e1c-88a1-3e4b1ba07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F497D"/>
    <a:srgbClr val="CCC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5" autoAdjust="0"/>
    <p:restoredTop sz="69048" autoAdjust="0"/>
  </p:normalViewPr>
  <p:slideViewPr>
    <p:cSldViewPr snapToGrid="0" snapToObjects="1">
      <p:cViewPr varScale="1">
        <p:scale>
          <a:sx n="71" d="100"/>
          <a:sy n="71" d="100"/>
        </p:scale>
        <p:origin x="44" y="84"/>
      </p:cViewPr>
      <p:guideLst>
        <p:guide orient="horz" pos="2160"/>
        <p:guide pos="2880"/>
      </p:guideLst>
    </p:cSldViewPr>
  </p:slideViewPr>
  <p:outlineViewPr>
    <p:cViewPr>
      <p:scale>
        <a:sx n="33" d="100"/>
        <a:sy n="33" d="100"/>
      </p:scale>
      <p:origin x="0" y="-74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slide" Target="../slides/slide13.xml"/><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34.xml"/><Relationship Id="rId5" Type="http://schemas.openxmlformats.org/officeDocument/2006/relationships/slide" Target="../slides/slide26.xml"/><Relationship Id="rId4"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875B8-626B-4BB2-B0C4-02DEDC240CEC}"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796411B7-B7EC-48AA-8A7D-5E39A350038B}">
      <dgm:prSet custT="1"/>
      <dgm:spPr>
        <a:solidFill>
          <a:srgbClr val="002060"/>
        </a:solidFill>
      </dgm:spPr>
      <dgm:t>
        <a:bodyPr/>
        <a:lstStyle/>
        <a:p>
          <a:r>
            <a:rPr lang="en-US" sz="2000" dirty="0"/>
            <a:t>Step 1</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8B17BF4-54C4-4FD0-8699-9C7AF1F6E7E7}" type="parTrans" cxnId="{7DFC7124-8708-45A8-94CD-B517145D30A3}">
      <dgm:prSet/>
      <dgm:spPr/>
      <dgm:t>
        <a:bodyPr/>
        <a:lstStyle/>
        <a:p>
          <a:endParaRPr lang="en-US"/>
        </a:p>
      </dgm:t>
    </dgm:pt>
    <dgm:pt modelId="{27E1278B-CD3A-4DF7-BB89-B313C2D77488}" type="sibTrans" cxnId="{7DFC7124-8708-45A8-94CD-B517145D30A3}">
      <dgm:prSet/>
      <dgm:spPr/>
      <dgm:t>
        <a:bodyPr/>
        <a:lstStyle/>
        <a:p>
          <a:endParaRPr lang="en-US"/>
        </a:p>
      </dgm:t>
    </dgm:pt>
    <dgm:pt modelId="{17DD83D4-C5AD-4EE7-A20E-7592F64B7F3F}">
      <dgm:prSet custT="1"/>
      <dgm:spPr/>
      <dgm:t>
        <a:bodyPr/>
        <a:lstStyle/>
        <a:p>
          <a:r>
            <a:rPr lang="en-US" sz="1400" b="1" dirty="0"/>
            <a:t>ADD</a:t>
          </a:r>
          <a:r>
            <a:rPr lang="en-US" sz="1400" dirty="0"/>
            <a:t> school information</a:t>
          </a:r>
        </a:p>
      </dgm:t>
    </dgm:pt>
    <dgm:pt modelId="{75ABCACC-AAC5-4C0A-9C06-5F9F8DA7D72E}" type="parTrans" cxnId="{3D2A788C-0B39-4372-813B-A9E1376EDB63}">
      <dgm:prSet/>
      <dgm:spPr/>
      <dgm:t>
        <a:bodyPr/>
        <a:lstStyle/>
        <a:p>
          <a:endParaRPr lang="en-US"/>
        </a:p>
      </dgm:t>
    </dgm:pt>
    <dgm:pt modelId="{C1CF79BD-B3BF-4F55-B9AB-E70C03320D16}" type="sibTrans" cxnId="{3D2A788C-0B39-4372-813B-A9E1376EDB63}">
      <dgm:prSet/>
      <dgm:spPr/>
      <dgm:t>
        <a:bodyPr/>
        <a:lstStyle/>
        <a:p>
          <a:endParaRPr lang="en-US"/>
        </a:p>
      </dgm:t>
    </dgm:pt>
    <dgm:pt modelId="{5D6B569B-94AD-40E8-AF7C-292749849E16}">
      <dgm:prSet custT="1"/>
      <dgm:spPr>
        <a:solidFill>
          <a:srgbClr val="002060"/>
        </a:solidFill>
      </dgm:spPr>
      <dgm:t>
        <a:bodyPr/>
        <a:lstStyle/>
        <a:p>
          <a:r>
            <a:rPr lang="en-US" sz="2000" dirty="0"/>
            <a:t>Step 2</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76625CE-CB49-46B8-A8D0-29BA50A342EB}" type="parTrans" cxnId="{4765D507-B176-4568-9975-366AB1ABB7CF}">
      <dgm:prSet/>
      <dgm:spPr/>
      <dgm:t>
        <a:bodyPr/>
        <a:lstStyle/>
        <a:p>
          <a:endParaRPr lang="en-US"/>
        </a:p>
      </dgm:t>
    </dgm:pt>
    <dgm:pt modelId="{7C4D472A-1E6D-4CDE-930C-80B7B55F78B5}" type="sibTrans" cxnId="{4765D507-B176-4568-9975-366AB1ABB7CF}">
      <dgm:prSet/>
      <dgm:spPr/>
      <dgm:t>
        <a:bodyPr/>
        <a:lstStyle/>
        <a:p>
          <a:endParaRPr lang="en-US"/>
        </a:p>
      </dgm:t>
    </dgm:pt>
    <dgm:pt modelId="{3AC94382-88BE-411D-891B-8B23C046B076}">
      <dgm:prSet custT="1"/>
      <dgm:spPr/>
      <dgm:t>
        <a:bodyPr/>
        <a:lstStyle/>
        <a:p>
          <a:r>
            <a:rPr lang="en-US" sz="1400" b="1" dirty="0"/>
            <a:t>ADD</a:t>
          </a:r>
          <a:r>
            <a:rPr lang="en-US" sz="1400" dirty="0"/>
            <a:t> intervention information</a:t>
          </a:r>
        </a:p>
      </dgm:t>
    </dgm:pt>
    <dgm:pt modelId="{F3756D94-A2C0-46B0-B230-FCCD952BE13C}" type="parTrans" cxnId="{6B2488DE-F925-49E5-84E4-348E39EB2F0F}">
      <dgm:prSet/>
      <dgm:spPr/>
      <dgm:t>
        <a:bodyPr/>
        <a:lstStyle/>
        <a:p>
          <a:endParaRPr lang="en-US"/>
        </a:p>
      </dgm:t>
    </dgm:pt>
    <dgm:pt modelId="{ECDFFDEA-248B-4037-9331-A2E8E1EE06AB}" type="sibTrans" cxnId="{6B2488DE-F925-49E5-84E4-348E39EB2F0F}">
      <dgm:prSet/>
      <dgm:spPr/>
      <dgm:t>
        <a:bodyPr/>
        <a:lstStyle/>
        <a:p>
          <a:endParaRPr lang="en-US"/>
        </a:p>
      </dgm:t>
    </dgm:pt>
    <dgm:pt modelId="{DC86F0C8-FA90-4403-8B9D-60993D52CBE7}">
      <dgm:prSet custT="1"/>
      <dgm:spPr>
        <a:solidFill>
          <a:srgbClr val="002060"/>
        </a:solidFill>
      </dgm:spPr>
      <dgm:t>
        <a:bodyPr/>
        <a:lstStyle/>
        <a:p>
          <a:r>
            <a:rPr lang="en-US" sz="2000" dirty="0"/>
            <a:t>Step 4</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8E62439-C34E-4D64-AC03-23160DD2747F}" type="parTrans" cxnId="{660E5A6C-74F0-46CC-8B34-8B686A6037AC}">
      <dgm:prSet/>
      <dgm:spPr/>
      <dgm:t>
        <a:bodyPr/>
        <a:lstStyle/>
        <a:p>
          <a:endParaRPr lang="en-US"/>
        </a:p>
      </dgm:t>
    </dgm:pt>
    <dgm:pt modelId="{950543E0-3B38-412F-B52B-B65CF4A27D1C}" type="sibTrans" cxnId="{660E5A6C-74F0-46CC-8B34-8B686A6037AC}">
      <dgm:prSet/>
      <dgm:spPr/>
      <dgm:t>
        <a:bodyPr/>
        <a:lstStyle/>
        <a:p>
          <a:endParaRPr lang="en-US"/>
        </a:p>
      </dgm:t>
    </dgm:pt>
    <dgm:pt modelId="{9DEBCEF1-7888-4EE5-86EA-EC48BE98FE53}">
      <dgm:prSet custT="1"/>
      <dgm:spPr/>
      <dgm:t>
        <a:bodyPr/>
        <a:lstStyle/>
        <a:p>
          <a:r>
            <a:rPr lang="en-US" sz="1400" b="1" dirty="0"/>
            <a:t>DOCUMENT</a:t>
          </a:r>
          <a:r>
            <a:rPr lang="en-US" sz="1400" dirty="0"/>
            <a:t> decision criteria</a:t>
          </a:r>
        </a:p>
      </dgm:t>
    </dgm:pt>
    <dgm:pt modelId="{342DC2AB-E4C0-4676-952B-71A29FE54359}" type="parTrans" cxnId="{7E4B7F8F-2B94-4237-9148-BDB1B8E0ADAB}">
      <dgm:prSet/>
      <dgm:spPr/>
      <dgm:t>
        <a:bodyPr/>
        <a:lstStyle/>
        <a:p>
          <a:endParaRPr lang="en-US"/>
        </a:p>
      </dgm:t>
    </dgm:pt>
    <dgm:pt modelId="{96C4C108-5FF5-4FB9-AC6E-A56009D7B613}" type="sibTrans" cxnId="{7E4B7F8F-2B94-4237-9148-BDB1B8E0ADAB}">
      <dgm:prSet/>
      <dgm:spPr/>
      <dgm:t>
        <a:bodyPr/>
        <a:lstStyle/>
        <a:p>
          <a:endParaRPr lang="en-US"/>
        </a:p>
      </dgm:t>
    </dgm:pt>
    <dgm:pt modelId="{F0AC26B0-564D-4D0E-92DE-7FC82C1A6411}">
      <dgm:prSet custT="1"/>
      <dgm:spPr>
        <a:solidFill>
          <a:srgbClr val="002060"/>
        </a:solidFill>
      </dgm:spPr>
      <dgm:t>
        <a:bodyPr/>
        <a:lstStyle/>
        <a:p>
          <a:r>
            <a:rPr lang="en-US" sz="2000" dirty="0"/>
            <a:t>Step 5</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6E945DC-EA2E-4FCC-B4A2-A4847F60906A}" type="parTrans" cxnId="{ED5AA853-1AEA-4710-9199-FAC3767906B9}">
      <dgm:prSet/>
      <dgm:spPr/>
      <dgm:t>
        <a:bodyPr/>
        <a:lstStyle/>
        <a:p>
          <a:endParaRPr lang="en-US"/>
        </a:p>
      </dgm:t>
    </dgm:pt>
    <dgm:pt modelId="{9B7F2192-5175-43CF-8D1F-C5B34EEA8883}" type="sibTrans" cxnId="{ED5AA853-1AEA-4710-9199-FAC3767906B9}">
      <dgm:prSet/>
      <dgm:spPr/>
      <dgm:t>
        <a:bodyPr/>
        <a:lstStyle/>
        <a:p>
          <a:endParaRPr lang="en-US"/>
        </a:p>
      </dgm:t>
    </dgm:pt>
    <dgm:pt modelId="{144D82F9-0736-46F4-A512-D04FA1604F1D}">
      <dgm:prSet custT="1"/>
      <dgm:spPr/>
      <dgm:t>
        <a:bodyPr/>
        <a:lstStyle/>
        <a:p>
          <a:r>
            <a:rPr lang="en-US" sz="1400" b="1" dirty="0"/>
            <a:t>ENTER</a:t>
          </a:r>
          <a:r>
            <a:rPr lang="en-US" sz="1400" dirty="0"/>
            <a:t> monthly data to automatically generate percentages of students responding and not responding</a:t>
          </a:r>
        </a:p>
      </dgm:t>
    </dgm:pt>
    <dgm:pt modelId="{47BF3097-FA9E-4A31-B79F-0E50CB7AEC11}" type="parTrans" cxnId="{476A0026-75B9-4D74-BD42-3BB9E70D33C2}">
      <dgm:prSet/>
      <dgm:spPr/>
      <dgm:t>
        <a:bodyPr/>
        <a:lstStyle/>
        <a:p>
          <a:endParaRPr lang="en-US"/>
        </a:p>
      </dgm:t>
    </dgm:pt>
    <dgm:pt modelId="{90487714-D510-454C-9FF1-C966ACA1D61B}" type="sibTrans" cxnId="{476A0026-75B9-4D74-BD42-3BB9E70D33C2}">
      <dgm:prSet/>
      <dgm:spPr/>
      <dgm:t>
        <a:bodyPr/>
        <a:lstStyle/>
        <a:p>
          <a:endParaRPr lang="en-US"/>
        </a:p>
      </dgm:t>
    </dgm:pt>
    <dgm:pt modelId="{9247C02C-669A-4F43-83F2-59E14EA5E89C}">
      <dgm:prSet custT="1"/>
      <dgm:spPr>
        <a:solidFill>
          <a:srgbClr val="002060"/>
        </a:solidFill>
      </dgm:spPr>
      <dgm:t>
        <a:bodyPr/>
        <a:lstStyle/>
        <a:p>
          <a:r>
            <a:rPr lang="en-US" sz="2000" dirty="0"/>
            <a:t>Step 6</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97557FF-BE90-4F74-944C-70BEE6B2D75E}" type="parTrans" cxnId="{EA9AB9AC-1C0C-42E0-BBE8-8B7E77F77EC3}">
      <dgm:prSet/>
      <dgm:spPr/>
      <dgm:t>
        <a:bodyPr/>
        <a:lstStyle/>
        <a:p>
          <a:endParaRPr lang="en-US"/>
        </a:p>
      </dgm:t>
    </dgm:pt>
    <dgm:pt modelId="{B7B754A5-7A1B-45CB-8118-DE74E0C1DE0A}" type="sibTrans" cxnId="{EA9AB9AC-1C0C-42E0-BBE8-8B7E77F77EC3}">
      <dgm:prSet/>
      <dgm:spPr/>
      <dgm:t>
        <a:bodyPr/>
        <a:lstStyle/>
        <a:p>
          <a:endParaRPr lang="en-US"/>
        </a:p>
      </dgm:t>
    </dgm:pt>
    <dgm:pt modelId="{9CB071ED-2B72-46D1-A9BA-D38D25CDB8FC}">
      <dgm:prSet custT="1"/>
      <dgm:spPr/>
      <dgm:t>
        <a:bodyPr/>
        <a:lstStyle/>
        <a:p>
          <a:r>
            <a:rPr lang="en-US" sz="1400" b="1" dirty="0"/>
            <a:t>LOOK FOR </a:t>
          </a:r>
          <a:r>
            <a:rPr lang="en-US" sz="1400" dirty="0"/>
            <a:t>trends within and across interventions</a:t>
          </a:r>
          <a:endParaRPr lang="en-US" sz="1400" dirty="0">
            <a:highlight>
              <a:srgbClr val="FFFF00"/>
            </a:highlight>
          </a:endParaRPr>
        </a:p>
      </dgm:t>
    </dgm:pt>
    <dgm:pt modelId="{E07A16CE-0204-4E84-91AC-EFFD265B5734}" type="parTrans" cxnId="{3929E304-2074-4E6B-A9A1-0AA4FDF838B4}">
      <dgm:prSet/>
      <dgm:spPr/>
      <dgm:t>
        <a:bodyPr/>
        <a:lstStyle/>
        <a:p>
          <a:endParaRPr lang="en-US"/>
        </a:p>
      </dgm:t>
    </dgm:pt>
    <dgm:pt modelId="{852AE6AF-47B9-4F3A-BE92-D0061EF648D5}" type="sibTrans" cxnId="{3929E304-2074-4E6B-A9A1-0AA4FDF838B4}">
      <dgm:prSet/>
      <dgm:spPr/>
      <dgm:t>
        <a:bodyPr/>
        <a:lstStyle/>
        <a:p>
          <a:endParaRPr lang="en-US"/>
        </a:p>
      </dgm:t>
    </dgm:pt>
    <dgm:pt modelId="{988E3F5E-415E-4F05-9E61-68653B27260C}">
      <dgm:prSet custT="1"/>
      <dgm:spPr>
        <a:solidFill>
          <a:srgbClr val="002060"/>
        </a:solidFill>
      </dgm:spPr>
      <dgm:t>
        <a:bodyPr/>
        <a:lstStyle/>
        <a:p>
          <a:r>
            <a:rPr lang="en-US" sz="2000" dirty="0"/>
            <a:t>Step 7</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5112BD23-1180-4B7D-85C5-38809C0109BD}" type="parTrans" cxnId="{D96336ED-D30F-4588-92BA-CBE581469484}">
      <dgm:prSet/>
      <dgm:spPr/>
      <dgm:t>
        <a:bodyPr/>
        <a:lstStyle/>
        <a:p>
          <a:endParaRPr lang="en-US"/>
        </a:p>
      </dgm:t>
    </dgm:pt>
    <dgm:pt modelId="{CB492CF2-F386-4E59-84A1-A78766B845AD}" type="sibTrans" cxnId="{D96336ED-D30F-4588-92BA-CBE581469484}">
      <dgm:prSet/>
      <dgm:spPr/>
      <dgm:t>
        <a:bodyPr/>
        <a:lstStyle/>
        <a:p>
          <a:endParaRPr lang="en-US"/>
        </a:p>
      </dgm:t>
    </dgm:pt>
    <dgm:pt modelId="{94FE1FED-9FDE-421D-8823-9A713CE1D117}">
      <dgm:prSet custT="1"/>
      <dgm:spPr/>
      <dgm:t>
        <a:bodyPr/>
        <a:lstStyle/>
        <a:p>
          <a:r>
            <a:rPr lang="en-US" sz="1400" b="1" dirty="0"/>
            <a:t>DISCUSS</a:t>
          </a:r>
          <a:r>
            <a:rPr lang="en-US" sz="1400" dirty="0"/>
            <a:t> trends of concern</a:t>
          </a:r>
        </a:p>
      </dgm:t>
    </dgm:pt>
    <dgm:pt modelId="{C0AF367E-D0A5-4228-AB47-1A44A8176718}" type="parTrans" cxnId="{80E1F238-43F3-42F4-AADB-069FB3FDAF45}">
      <dgm:prSet/>
      <dgm:spPr/>
      <dgm:t>
        <a:bodyPr/>
        <a:lstStyle/>
        <a:p>
          <a:endParaRPr lang="en-US"/>
        </a:p>
      </dgm:t>
    </dgm:pt>
    <dgm:pt modelId="{6DC750FB-277F-4243-9D8B-69CE7E687C25}" type="sibTrans" cxnId="{80E1F238-43F3-42F4-AADB-069FB3FDAF45}">
      <dgm:prSet/>
      <dgm:spPr/>
      <dgm:t>
        <a:bodyPr/>
        <a:lstStyle/>
        <a:p>
          <a:endParaRPr lang="en-US"/>
        </a:p>
      </dgm:t>
    </dgm:pt>
    <dgm:pt modelId="{AE7560AC-419C-418F-9D3A-B4461152D412}">
      <dgm:prSet custT="1"/>
      <dgm:spPr>
        <a:solidFill>
          <a:srgbClr val="002060"/>
        </a:solidFill>
      </dgm:spPr>
      <dgm:t>
        <a:bodyPr/>
        <a:lstStyle/>
        <a:p>
          <a:r>
            <a:rPr lang="en-US" sz="2000" dirty="0"/>
            <a:t>Step 3</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E47DEAD-FD9D-4BDD-BC1C-F51511A565A0}" type="parTrans" cxnId="{CBD4408A-4703-47E8-9A20-C5AB5AB8E1D0}">
      <dgm:prSet/>
      <dgm:spPr/>
      <dgm:t>
        <a:bodyPr/>
        <a:lstStyle/>
        <a:p>
          <a:endParaRPr lang="en-US"/>
        </a:p>
      </dgm:t>
    </dgm:pt>
    <dgm:pt modelId="{EB5E1E61-AA53-4132-A533-508885C1B44E}" type="sibTrans" cxnId="{CBD4408A-4703-47E8-9A20-C5AB5AB8E1D0}">
      <dgm:prSet/>
      <dgm:spPr/>
      <dgm:t>
        <a:bodyPr/>
        <a:lstStyle/>
        <a:p>
          <a:endParaRPr lang="en-US"/>
        </a:p>
      </dgm:t>
    </dgm:pt>
    <dgm:pt modelId="{19C73EC8-DAC2-4D62-89D6-2DA87D622E49}">
      <dgm:prSet custT="1"/>
      <dgm:spPr/>
      <dgm:t>
        <a:bodyPr/>
        <a:lstStyle/>
        <a:p>
          <a:r>
            <a:rPr lang="en-US" sz="1400" b="1" dirty="0"/>
            <a:t>ADD</a:t>
          </a:r>
          <a:r>
            <a:rPr lang="en-US" sz="1400" dirty="0"/>
            <a:t> grouping information</a:t>
          </a:r>
        </a:p>
      </dgm:t>
    </dgm:pt>
    <dgm:pt modelId="{06237F19-29B4-4EB9-9112-71DD9FA15791}" type="parTrans" cxnId="{3079D11E-99E9-410F-9F99-947A51FDD9CB}">
      <dgm:prSet/>
      <dgm:spPr/>
      <dgm:t>
        <a:bodyPr/>
        <a:lstStyle/>
        <a:p>
          <a:endParaRPr lang="en-US"/>
        </a:p>
      </dgm:t>
    </dgm:pt>
    <dgm:pt modelId="{A3BF74DA-E2DF-4C59-9B55-D82D13F27A0F}" type="sibTrans" cxnId="{3079D11E-99E9-410F-9F99-947A51FDD9CB}">
      <dgm:prSet/>
      <dgm:spPr/>
      <dgm:t>
        <a:bodyPr/>
        <a:lstStyle/>
        <a:p>
          <a:endParaRPr lang="en-US"/>
        </a:p>
      </dgm:t>
    </dgm:pt>
    <dgm:pt modelId="{A5308F02-1557-41E4-949B-5A210F0D278E}" type="pres">
      <dgm:prSet presAssocID="{CF4875B8-626B-4BB2-B0C4-02DEDC240CEC}" presName="Name0" presStyleCnt="0">
        <dgm:presLayoutVars>
          <dgm:dir/>
          <dgm:animLvl val="lvl"/>
          <dgm:resizeHandles val="exact"/>
        </dgm:presLayoutVars>
      </dgm:prSet>
      <dgm:spPr/>
    </dgm:pt>
    <dgm:pt modelId="{782C0003-FD68-4334-BB48-2476CB5A0DBD}" type="pres">
      <dgm:prSet presAssocID="{988E3F5E-415E-4F05-9E61-68653B27260C}" presName="boxAndChildren" presStyleCnt="0"/>
      <dgm:spPr/>
    </dgm:pt>
    <dgm:pt modelId="{F6BF1052-67E7-44C6-A001-91630DE12D19}" type="pres">
      <dgm:prSet presAssocID="{988E3F5E-415E-4F05-9E61-68653B27260C}" presName="parentTextBox" presStyleLbl="alignNode1" presStyleIdx="0" presStyleCnt="7"/>
      <dgm:spPr/>
    </dgm:pt>
    <dgm:pt modelId="{F297479C-F437-4154-A533-7124BC341D6B}" type="pres">
      <dgm:prSet presAssocID="{988E3F5E-415E-4F05-9E61-68653B27260C}" presName="descendantBox" presStyleLbl="bgAccFollowNode1" presStyleIdx="0" presStyleCnt="7"/>
      <dgm:spPr/>
    </dgm:pt>
    <dgm:pt modelId="{C9BC3A04-B1DE-4141-BDEE-288D8811726C}" type="pres">
      <dgm:prSet presAssocID="{B7B754A5-7A1B-45CB-8118-DE74E0C1DE0A}" presName="sp" presStyleCnt="0"/>
      <dgm:spPr/>
    </dgm:pt>
    <dgm:pt modelId="{4BDDED4C-1071-4E78-98E3-FE01657723EF}" type="pres">
      <dgm:prSet presAssocID="{9247C02C-669A-4F43-83F2-59E14EA5E89C}" presName="arrowAndChildren" presStyleCnt="0"/>
      <dgm:spPr/>
    </dgm:pt>
    <dgm:pt modelId="{2E164793-42CB-4690-A996-F5750A6841B5}" type="pres">
      <dgm:prSet presAssocID="{9247C02C-669A-4F43-83F2-59E14EA5E89C}" presName="parentTextArrow" presStyleLbl="node1" presStyleIdx="0" presStyleCnt="0"/>
      <dgm:spPr/>
    </dgm:pt>
    <dgm:pt modelId="{35CF0086-9CA8-4620-B546-951AB8142461}" type="pres">
      <dgm:prSet presAssocID="{9247C02C-669A-4F43-83F2-59E14EA5E89C}" presName="arrow" presStyleLbl="alignNode1" presStyleIdx="1" presStyleCnt="7"/>
      <dgm:spPr/>
    </dgm:pt>
    <dgm:pt modelId="{6D6B2C24-FB93-41B4-A806-EBBF1B276B83}" type="pres">
      <dgm:prSet presAssocID="{9247C02C-669A-4F43-83F2-59E14EA5E89C}" presName="descendantArrow" presStyleLbl="bgAccFollowNode1" presStyleIdx="1" presStyleCnt="7"/>
      <dgm:spPr/>
    </dgm:pt>
    <dgm:pt modelId="{9809BE9E-04C6-4573-9F9F-42005B331D0D}" type="pres">
      <dgm:prSet presAssocID="{9B7F2192-5175-43CF-8D1F-C5B34EEA8883}" presName="sp" presStyleCnt="0"/>
      <dgm:spPr/>
    </dgm:pt>
    <dgm:pt modelId="{91399430-2F96-4959-BB64-23D02D17D5A9}" type="pres">
      <dgm:prSet presAssocID="{F0AC26B0-564D-4D0E-92DE-7FC82C1A6411}" presName="arrowAndChildren" presStyleCnt="0"/>
      <dgm:spPr/>
    </dgm:pt>
    <dgm:pt modelId="{03A053F2-AEE4-4087-AC15-3981C3A205E9}" type="pres">
      <dgm:prSet presAssocID="{F0AC26B0-564D-4D0E-92DE-7FC82C1A6411}" presName="parentTextArrow" presStyleLbl="node1" presStyleIdx="0" presStyleCnt="0"/>
      <dgm:spPr/>
    </dgm:pt>
    <dgm:pt modelId="{E91CC157-1561-48CF-9986-9B98E5F88F19}" type="pres">
      <dgm:prSet presAssocID="{F0AC26B0-564D-4D0E-92DE-7FC82C1A6411}" presName="arrow" presStyleLbl="alignNode1" presStyleIdx="2" presStyleCnt="7"/>
      <dgm:spPr/>
    </dgm:pt>
    <dgm:pt modelId="{5C8D7F21-2A8D-49D1-B8AF-53CF15376213}" type="pres">
      <dgm:prSet presAssocID="{F0AC26B0-564D-4D0E-92DE-7FC82C1A6411}" presName="descendantArrow" presStyleLbl="bgAccFollowNode1" presStyleIdx="2" presStyleCnt="7"/>
      <dgm:spPr/>
    </dgm:pt>
    <dgm:pt modelId="{508EE55D-9931-43B5-834E-250B721BB13E}" type="pres">
      <dgm:prSet presAssocID="{950543E0-3B38-412F-B52B-B65CF4A27D1C}" presName="sp" presStyleCnt="0"/>
      <dgm:spPr/>
    </dgm:pt>
    <dgm:pt modelId="{3AB824A2-3BBC-47E2-AF82-9B7BB3F61B4B}" type="pres">
      <dgm:prSet presAssocID="{DC86F0C8-FA90-4403-8B9D-60993D52CBE7}" presName="arrowAndChildren" presStyleCnt="0"/>
      <dgm:spPr/>
    </dgm:pt>
    <dgm:pt modelId="{F1DA0D2B-8C4C-462E-B367-767D8B2B1E40}" type="pres">
      <dgm:prSet presAssocID="{DC86F0C8-FA90-4403-8B9D-60993D52CBE7}" presName="parentTextArrow" presStyleLbl="node1" presStyleIdx="0" presStyleCnt="0"/>
      <dgm:spPr/>
    </dgm:pt>
    <dgm:pt modelId="{82C6A218-DC83-4291-80FD-25853BC053FA}" type="pres">
      <dgm:prSet presAssocID="{DC86F0C8-FA90-4403-8B9D-60993D52CBE7}" presName="arrow" presStyleLbl="alignNode1" presStyleIdx="3" presStyleCnt="7"/>
      <dgm:spPr/>
    </dgm:pt>
    <dgm:pt modelId="{116EDF0D-A8CC-4A7D-80A6-52C45ACD26C8}" type="pres">
      <dgm:prSet presAssocID="{DC86F0C8-FA90-4403-8B9D-60993D52CBE7}" presName="descendantArrow" presStyleLbl="bgAccFollowNode1" presStyleIdx="3" presStyleCnt="7"/>
      <dgm:spPr/>
    </dgm:pt>
    <dgm:pt modelId="{F0304870-705A-44E0-98DE-F976A8C68746}" type="pres">
      <dgm:prSet presAssocID="{EB5E1E61-AA53-4132-A533-508885C1B44E}" presName="sp" presStyleCnt="0"/>
      <dgm:spPr/>
    </dgm:pt>
    <dgm:pt modelId="{171D3D3C-0E24-4342-98A9-09A172459DAB}" type="pres">
      <dgm:prSet presAssocID="{AE7560AC-419C-418F-9D3A-B4461152D412}" presName="arrowAndChildren" presStyleCnt="0"/>
      <dgm:spPr/>
    </dgm:pt>
    <dgm:pt modelId="{DC7C8BCE-1F74-4549-A5EA-AEF59DF1023D}" type="pres">
      <dgm:prSet presAssocID="{AE7560AC-419C-418F-9D3A-B4461152D412}" presName="parentTextArrow" presStyleLbl="node1" presStyleIdx="0" presStyleCnt="0"/>
      <dgm:spPr/>
    </dgm:pt>
    <dgm:pt modelId="{8F8FEAD7-2C8A-4986-809D-DC46F48BEA00}" type="pres">
      <dgm:prSet presAssocID="{AE7560AC-419C-418F-9D3A-B4461152D412}" presName="arrow" presStyleLbl="alignNode1" presStyleIdx="4" presStyleCnt="7"/>
      <dgm:spPr/>
    </dgm:pt>
    <dgm:pt modelId="{C1E3D298-193F-4FF0-B6A1-3A2863C601D1}" type="pres">
      <dgm:prSet presAssocID="{AE7560AC-419C-418F-9D3A-B4461152D412}" presName="descendantArrow" presStyleLbl="bgAccFollowNode1" presStyleIdx="4" presStyleCnt="7"/>
      <dgm:spPr/>
    </dgm:pt>
    <dgm:pt modelId="{165ED5D6-E19D-4678-AC82-105643E9D20A}" type="pres">
      <dgm:prSet presAssocID="{7C4D472A-1E6D-4CDE-930C-80B7B55F78B5}" presName="sp" presStyleCnt="0"/>
      <dgm:spPr/>
    </dgm:pt>
    <dgm:pt modelId="{49E1F9BF-E4FA-4FC9-97BB-1673136E7665}" type="pres">
      <dgm:prSet presAssocID="{5D6B569B-94AD-40E8-AF7C-292749849E16}" presName="arrowAndChildren" presStyleCnt="0"/>
      <dgm:spPr/>
    </dgm:pt>
    <dgm:pt modelId="{C9EB30F3-DA1C-4470-8A4D-9C7792682E54}" type="pres">
      <dgm:prSet presAssocID="{5D6B569B-94AD-40E8-AF7C-292749849E16}" presName="parentTextArrow" presStyleLbl="node1" presStyleIdx="0" presStyleCnt="0"/>
      <dgm:spPr/>
    </dgm:pt>
    <dgm:pt modelId="{92604D1B-A49E-48C1-986E-DE4B30F19104}" type="pres">
      <dgm:prSet presAssocID="{5D6B569B-94AD-40E8-AF7C-292749849E16}" presName="arrow" presStyleLbl="alignNode1" presStyleIdx="5" presStyleCnt="7"/>
      <dgm:spPr/>
    </dgm:pt>
    <dgm:pt modelId="{EB5C5546-79D2-4AB3-9A1F-BBFAEB55570B}" type="pres">
      <dgm:prSet presAssocID="{5D6B569B-94AD-40E8-AF7C-292749849E16}" presName="descendantArrow" presStyleLbl="bgAccFollowNode1" presStyleIdx="5" presStyleCnt="7"/>
      <dgm:spPr/>
    </dgm:pt>
    <dgm:pt modelId="{F329C040-D841-4C94-878B-3A362C0AC7D9}" type="pres">
      <dgm:prSet presAssocID="{27E1278B-CD3A-4DF7-BB89-B313C2D77488}" presName="sp" presStyleCnt="0"/>
      <dgm:spPr/>
    </dgm:pt>
    <dgm:pt modelId="{7E776EE6-54AB-4F2F-AE2A-D9C369F8013D}" type="pres">
      <dgm:prSet presAssocID="{796411B7-B7EC-48AA-8A7D-5E39A350038B}" presName="arrowAndChildren" presStyleCnt="0"/>
      <dgm:spPr/>
    </dgm:pt>
    <dgm:pt modelId="{1536CE33-B185-48F3-844A-3932EC43ED14}" type="pres">
      <dgm:prSet presAssocID="{796411B7-B7EC-48AA-8A7D-5E39A350038B}" presName="parentTextArrow" presStyleLbl="node1" presStyleIdx="0" presStyleCnt="0"/>
      <dgm:spPr/>
    </dgm:pt>
    <dgm:pt modelId="{C1AF02CF-F897-4A22-B879-E1299459CBCF}" type="pres">
      <dgm:prSet presAssocID="{796411B7-B7EC-48AA-8A7D-5E39A350038B}" presName="arrow" presStyleLbl="alignNode1" presStyleIdx="6" presStyleCnt="7"/>
      <dgm:spPr/>
    </dgm:pt>
    <dgm:pt modelId="{A84A36D4-AE34-436B-BFB9-5F7C6751A6E8}" type="pres">
      <dgm:prSet presAssocID="{796411B7-B7EC-48AA-8A7D-5E39A350038B}" presName="descendantArrow" presStyleLbl="bgAccFollowNode1" presStyleIdx="6" presStyleCnt="7"/>
      <dgm:spPr/>
    </dgm:pt>
  </dgm:ptLst>
  <dgm:cxnLst>
    <dgm:cxn modelId="{14353D03-0529-4904-8F32-99F452467FCA}" type="presOf" srcId="{F0AC26B0-564D-4D0E-92DE-7FC82C1A6411}" destId="{03A053F2-AEE4-4087-AC15-3981C3A205E9}" srcOrd="0" destOrd="0" presId="urn:microsoft.com/office/officeart/2016/7/layout/VerticalDownArrowProcess"/>
    <dgm:cxn modelId="{3929E304-2074-4E6B-A9A1-0AA4FDF838B4}" srcId="{9247C02C-669A-4F43-83F2-59E14EA5E89C}" destId="{9CB071ED-2B72-46D1-A9BA-D38D25CDB8FC}" srcOrd="0" destOrd="0" parTransId="{E07A16CE-0204-4E84-91AC-EFFD265B5734}" sibTransId="{852AE6AF-47B9-4F3A-BE92-D0061EF648D5}"/>
    <dgm:cxn modelId="{A718B706-67AF-4567-A24F-344404ECFB4E}" type="presOf" srcId="{CF4875B8-626B-4BB2-B0C4-02DEDC240CEC}" destId="{A5308F02-1557-41E4-949B-5A210F0D278E}" srcOrd="0" destOrd="0" presId="urn:microsoft.com/office/officeart/2016/7/layout/VerticalDownArrowProcess"/>
    <dgm:cxn modelId="{4765D507-B176-4568-9975-366AB1ABB7CF}" srcId="{CF4875B8-626B-4BB2-B0C4-02DEDC240CEC}" destId="{5D6B569B-94AD-40E8-AF7C-292749849E16}" srcOrd="1" destOrd="0" parTransId="{D76625CE-CB49-46B8-A8D0-29BA50A342EB}" sibTransId="{7C4D472A-1E6D-4CDE-930C-80B7B55F78B5}"/>
    <dgm:cxn modelId="{3B18C11B-F026-4F53-B8F8-2EB511D1A1DB}" type="presOf" srcId="{5D6B569B-94AD-40E8-AF7C-292749849E16}" destId="{C9EB30F3-DA1C-4470-8A4D-9C7792682E54}" srcOrd="0" destOrd="0" presId="urn:microsoft.com/office/officeart/2016/7/layout/VerticalDownArrowProcess"/>
    <dgm:cxn modelId="{3079D11E-99E9-410F-9F99-947A51FDD9CB}" srcId="{AE7560AC-419C-418F-9D3A-B4461152D412}" destId="{19C73EC8-DAC2-4D62-89D6-2DA87D622E49}" srcOrd="0" destOrd="0" parTransId="{06237F19-29B4-4EB9-9112-71DD9FA15791}" sibTransId="{A3BF74DA-E2DF-4C59-9B55-D82D13F27A0F}"/>
    <dgm:cxn modelId="{7DFC7124-8708-45A8-94CD-B517145D30A3}" srcId="{CF4875B8-626B-4BB2-B0C4-02DEDC240CEC}" destId="{796411B7-B7EC-48AA-8A7D-5E39A350038B}" srcOrd="0" destOrd="0" parTransId="{08B17BF4-54C4-4FD0-8699-9C7AF1F6E7E7}" sibTransId="{27E1278B-CD3A-4DF7-BB89-B313C2D77488}"/>
    <dgm:cxn modelId="{476A0026-75B9-4D74-BD42-3BB9E70D33C2}" srcId="{F0AC26B0-564D-4D0E-92DE-7FC82C1A6411}" destId="{144D82F9-0736-46F4-A512-D04FA1604F1D}" srcOrd="0" destOrd="0" parTransId="{47BF3097-FA9E-4A31-B79F-0E50CB7AEC11}" sibTransId="{90487714-D510-454C-9FF1-C966ACA1D61B}"/>
    <dgm:cxn modelId="{01544D33-789F-481F-9125-865833433397}" type="presOf" srcId="{17DD83D4-C5AD-4EE7-A20E-7592F64B7F3F}" destId="{A84A36D4-AE34-436B-BFB9-5F7C6751A6E8}" srcOrd="0" destOrd="0" presId="urn:microsoft.com/office/officeart/2016/7/layout/VerticalDownArrowProcess"/>
    <dgm:cxn modelId="{80E1F238-43F3-42F4-AADB-069FB3FDAF45}" srcId="{988E3F5E-415E-4F05-9E61-68653B27260C}" destId="{94FE1FED-9FDE-421D-8823-9A713CE1D117}" srcOrd="0" destOrd="0" parTransId="{C0AF367E-D0A5-4228-AB47-1A44A8176718}" sibTransId="{6DC750FB-277F-4243-9D8B-69CE7E687C25}"/>
    <dgm:cxn modelId="{FE2D5940-76F9-4BC8-BB7E-FB1E7B5D02EA}" type="presOf" srcId="{9CB071ED-2B72-46D1-A9BA-D38D25CDB8FC}" destId="{6D6B2C24-FB93-41B4-A806-EBBF1B276B83}" srcOrd="0" destOrd="0" presId="urn:microsoft.com/office/officeart/2016/7/layout/VerticalDownArrowProcess"/>
    <dgm:cxn modelId="{832D5246-1AE5-4CFD-9306-53CEE4F3C18B}" type="presOf" srcId="{144D82F9-0736-46F4-A512-D04FA1604F1D}" destId="{5C8D7F21-2A8D-49D1-B8AF-53CF15376213}" srcOrd="0" destOrd="0" presId="urn:microsoft.com/office/officeart/2016/7/layout/VerticalDownArrowProcess"/>
    <dgm:cxn modelId="{800E8A6B-E517-45C7-AC20-1544CEB61303}" type="presOf" srcId="{19C73EC8-DAC2-4D62-89D6-2DA87D622E49}" destId="{C1E3D298-193F-4FF0-B6A1-3A2863C601D1}" srcOrd="0" destOrd="0" presId="urn:microsoft.com/office/officeart/2016/7/layout/VerticalDownArrowProcess"/>
    <dgm:cxn modelId="{660E5A6C-74F0-46CC-8B34-8B686A6037AC}" srcId="{CF4875B8-626B-4BB2-B0C4-02DEDC240CEC}" destId="{DC86F0C8-FA90-4403-8B9D-60993D52CBE7}" srcOrd="3" destOrd="0" parTransId="{08E62439-C34E-4D64-AC03-23160DD2747F}" sibTransId="{950543E0-3B38-412F-B52B-B65CF4A27D1C}"/>
    <dgm:cxn modelId="{AB7FCD6D-1D82-406D-A6DB-A4DFD089B7BF}" type="presOf" srcId="{AE7560AC-419C-418F-9D3A-B4461152D412}" destId="{DC7C8BCE-1F74-4549-A5EA-AEF59DF1023D}" srcOrd="0" destOrd="0" presId="urn:microsoft.com/office/officeart/2016/7/layout/VerticalDownArrowProcess"/>
    <dgm:cxn modelId="{52DD5B4E-774D-4B6C-A50E-9D0B71E46791}" type="presOf" srcId="{9247C02C-669A-4F43-83F2-59E14EA5E89C}" destId="{2E164793-42CB-4690-A996-F5750A6841B5}" srcOrd="0" destOrd="0" presId="urn:microsoft.com/office/officeart/2016/7/layout/VerticalDownArrowProcess"/>
    <dgm:cxn modelId="{ED5AA853-1AEA-4710-9199-FAC3767906B9}" srcId="{CF4875B8-626B-4BB2-B0C4-02DEDC240CEC}" destId="{F0AC26B0-564D-4D0E-92DE-7FC82C1A6411}" srcOrd="4" destOrd="0" parTransId="{F6E945DC-EA2E-4FCC-B4A2-A4847F60906A}" sibTransId="{9B7F2192-5175-43CF-8D1F-C5B34EEA8883}"/>
    <dgm:cxn modelId="{FA576A78-D9BC-4425-BD6F-43D1E3E62FB3}" type="presOf" srcId="{94FE1FED-9FDE-421D-8823-9A713CE1D117}" destId="{F297479C-F437-4154-A533-7124BC341D6B}" srcOrd="0" destOrd="0" presId="urn:microsoft.com/office/officeart/2016/7/layout/VerticalDownArrowProcess"/>
    <dgm:cxn modelId="{CBD4408A-4703-47E8-9A20-C5AB5AB8E1D0}" srcId="{CF4875B8-626B-4BB2-B0C4-02DEDC240CEC}" destId="{AE7560AC-419C-418F-9D3A-B4461152D412}" srcOrd="2" destOrd="0" parTransId="{1E47DEAD-FD9D-4BDD-BC1C-F51511A565A0}" sibTransId="{EB5E1E61-AA53-4132-A533-508885C1B44E}"/>
    <dgm:cxn modelId="{3D2A788C-0B39-4372-813B-A9E1376EDB63}" srcId="{796411B7-B7EC-48AA-8A7D-5E39A350038B}" destId="{17DD83D4-C5AD-4EE7-A20E-7592F64B7F3F}" srcOrd="0" destOrd="0" parTransId="{75ABCACC-AAC5-4C0A-9C06-5F9F8DA7D72E}" sibTransId="{C1CF79BD-B3BF-4F55-B9AB-E70C03320D16}"/>
    <dgm:cxn modelId="{7E4B7F8F-2B94-4237-9148-BDB1B8E0ADAB}" srcId="{DC86F0C8-FA90-4403-8B9D-60993D52CBE7}" destId="{9DEBCEF1-7888-4EE5-86EA-EC48BE98FE53}" srcOrd="0" destOrd="0" parTransId="{342DC2AB-E4C0-4676-952B-71A29FE54359}" sibTransId="{96C4C108-5FF5-4FB9-AC6E-A56009D7B613}"/>
    <dgm:cxn modelId="{1D307F95-983E-47B1-AB01-C5D48F249BDC}" type="presOf" srcId="{3AC94382-88BE-411D-891B-8B23C046B076}" destId="{EB5C5546-79D2-4AB3-9A1F-BBFAEB55570B}" srcOrd="0" destOrd="0" presId="urn:microsoft.com/office/officeart/2016/7/layout/VerticalDownArrowProcess"/>
    <dgm:cxn modelId="{9B79719B-BF65-473D-9166-7C9DDD42E116}" type="presOf" srcId="{988E3F5E-415E-4F05-9E61-68653B27260C}" destId="{F6BF1052-67E7-44C6-A001-91630DE12D19}" srcOrd="0" destOrd="0" presId="urn:microsoft.com/office/officeart/2016/7/layout/VerticalDownArrowProcess"/>
    <dgm:cxn modelId="{123125AB-07E0-4F31-9832-863D488A6F77}" type="presOf" srcId="{DC86F0C8-FA90-4403-8B9D-60993D52CBE7}" destId="{82C6A218-DC83-4291-80FD-25853BC053FA}" srcOrd="1" destOrd="0" presId="urn:microsoft.com/office/officeart/2016/7/layout/VerticalDownArrowProcess"/>
    <dgm:cxn modelId="{EA9AB9AC-1C0C-42E0-BBE8-8B7E77F77EC3}" srcId="{CF4875B8-626B-4BB2-B0C4-02DEDC240CEC}" destId="{9247C02C-669A-4F43-83F2-59E14EA5E89C}" srcOrd="5" destOrd="0" parTransId="{097557FF-BE90-4F74-944C-70BEE6B2D75E}" sibTransId="{B7B754A5-7A1B-45CB-8118-DE74E0C1DE0A}"/>
    <dgm:cxn modelId="{2133DEB2-01C9-4241-A805-71776B2AE84D}" type="presOf" srcId="{9DEBCEF1-7888-4EE5-86EA-EC48BE98FE53}" destId="{116EDF0D-A8CC-4A7D-80A6-52C45ACD26C8}" srcOrd="0" destOrd="0" presId="urn:microsoft.com/office/officeart/2016/7/layout/VerticalDownArrowProcess"/>
    <dgm:cxn modelId="{8CA35BB4-0A12-42DA-AE5F-5C7C37A229A1}" type="presOf" srcId="{AE7560AC-419C-418F-9D3A-B4461152D412}" destId="{8F8FEAD7-2C8A-4986-809D-DC46F48BEA00}" srcOrd="1" destOrd="0" presId="urn:microsoft.com/office/officeart/2016/7/layout/VerticalDownArrowProcess"/>
    <dgm:cxn modelId="{51A444D0-83AA-430F-A9B1-011D1039C404}" type="presOf" srcId="{9247C02C-669A-4F43-83F2-59E14EA5E89C}" destId="{35CF0086-9CA8-4620-B546-951AB8142461}" srcOrd="1" destOrd="0" presId="urn:microsoft.com/office/officeart/2016/7/layout/VerticalDownArrowProcess"/>
    <dgm:cxn modelId="{F224D0D1-4D77-4B2D-B000-5A1A3224810C}" type="presOf" srcId="{796411B7-B7EC-48AA-8A7D-5E39A350038B}" destId="{C1AF02CF-F897-4A22-B879-E1299459CBCF}" srcOrd="1" destOrd="0" presId="urn:microsoft.com/office/officeart/2016/7/layout/VerticalDownArrowProcess"/>
    <dgm:cxn modelId="{C0B205D9-6E93-4FAE-9941-BF056AB2C46B}" type="presOf" srcId="{796411B7-B7EC-48AA-8A7D-5E39A350038B}" destId="{1536CE33-B185-48F3-844A-3932EC43ED14}" srcOrd="0" destOrd="0" presId="urn:microsoft.com/office/officeart/2016/7/layout/VerticalDownArrowProcess"/>
    <dgm:cxn modelId="{7C94D3DA-2C97-40AD-95D2-B6CAE495C929}" type="presOf" srcId="{F0AC26B0-564D-4D0E-92DE-7FC82C1A6411}" destId="{E91CC157-1561-48CF-9986-9B98E5F88F19}" srcOrd="1" destOrd="0" presId="urn:microsoft.com/office/officeart/2016/7/layout/VerticalDownArrowProcess"/>
    <dgm:cxn modelId="{6B2488DE-F925-49E5-84E4-348E39EB2F0F}" srcId="{5D6B569B-94AD-40E8-AF7C-292749849E16}" destId="{3AC94382-88BE-411D-891B-8B23C046B076}" srcOrd="0" destOrd="0" parTransId="{F3756D94-A2C0-46B0-B230-FCCD952BE13C}" sibTransId="{ECDFFDEA-248B-4037-9331-A2E8E1EE06AB}"/>
    <dgm:cxn modelId="{BC64ACE8-278D-4634-862C-6F7B950E8107}" type="presOf" srcId="{5D6B569B-94AD-40E8-AF7C-292749849E16}" destId="{92604D1B-A49E-48C1-986E-DE4B30F19104}" srcOrd="1" destOrd="0" presId="urn:microsoft.com/office/officeart/2016/7/layout/VerticalDownArrowProcess"/>
    <dgm:cxn modelId="{D96336ED-D30F-4588-92BA-CBE581469484}" srcId="{CF4875B8-626B-4BB2-B0C4-02DEDC240CEC}" destId="{988E3F5E-415E-4F05-9E61-68653B27260C}" srcOrd="6" destOrd="0" parTransId="{5112BD23-1180-4B7D-85C5-38809C0109BD}" sibTransId="{CB492CF2-F386-4E59-84A1-A78766B845AD}"/>
    <dgm:cxn modelId="{DF459EFA-FE59-4EB8-9425-6B734F3AB06A}" type="presOf" srcId="{DC86F0C8-FA90-4403-8B9D-60993D52CBE7}" destId="{F1DA0D2B-8C4C-462E-B367-767D8B2B1E40}" srcOrd="0" destOrd="0" presId="urn:microsoft.com/office/officeart/2016/7/layout/VerticalDownArrowProcess"/>
    <dgm:cxn modelId="{178667B4-685F-4ED1-8C94-698211FD4581}" type="presParOf" srcId="{A5308F02-1557-41E4-949B-5A210F0D278E}" destId="{782C0003-FD68-4334-BB48-2476CB5A0DBD}" srcOrd="0" destOrd="0" presId="urn:microsoft.com/office/officeart/2016/7/layout/VerticalDownArrowProcess"/>
    <dgm:cxn modelId="{07AE4F1F-F20F-4F52-BF9C-35A317D7BAC4}" type="presParOf" srcId="{782C0003-FD68-4334-BB48-2476CB5A0DBD}" destId="{F6BF1052-67E7-44C6-A001-91630DE12D19}" srcOrd="0" destOrd="0" presId="urn:microsoft.com/office/officeart/2016/7/layout/VerticalDownArrowProcess"/>
    <dgm:cxn modelId="{0AB3C988-F1C5-44BB-B6A4-6DA5D583384A}" type="presParOf" srcId="{782C0003-FD68-4334-BB48-2476CB5A0DBD}" destId="{F297479C-F437-4154-A533-7124BC341D6B}" srcOrd="1" destOrd="0" presId="urn:microsoft.com/office/officeart/2016/7/layout/VerticalDownArrowProcess"/>
    <dgm:cxn modelId="{C63E2878-D10A-485A-8E17-3F4473012B33}" type="presParOf" srcId="{A5308F02-1557-41E4-949B-5A210F0D278E}" destId="{C9BC3A04-B1DE-4141-BDEE-288D8811726C}" srcOrd="1" destOrd="0" presId="urn:microsoft.com/office/officeart/2016/7/layout/VerticalDownArrowProcess"/>
    <dgm:cxn modelId="{68B5BF34-C91E-4E09-B3B0-9333CAA03B72}" type="presParOf" srcId="{A5308F02-1557-41E4-949B-5A210F0D278E}" destId="{4BDDED4C-1071-4E78-98E3-FE01657723EF}" srcOrd="2" destOrd="0" presId="urn:microsoft.com/office/officeart/2016/7/layout/VerticalDownArrowProcess"/>
    <dgm:cxn modelId="{A2FD0A99-7C44-4E1F-A9BD-4BEF12B25561}" type="presParOf" srcId="{4BDDED4C-1071-4E78-98E3-FE01657723EF}" destId="{2E164793-42CB-4690-A996-F5750A6841B5}" srcOrd="0" destOrd="0" presId="urn:microsoft.com/office/officeart/2016/7/layout/VerticalDownArrowProcess"/>
    <dgm:cxn modelId="{DDB0F6B9-8AEA-4653-AC48-34C8A873B036}" type="presParOf" srcId="{4BDDED4C-1071-4E78-98E3-FE01657723EF}" destId="{35CF0086-9CA8-4620-B546-951AB8142461}" srcOrd="1" destOrd="0" presId="urn:microsoft.com/office/officeart/2016/7/layout/VerticalDownArrowProcess"/>
    <dgm:cxn modelId="{229E9B60-AAB5-4754-813B-A43D3090AD9C}" type="presParOf" srcId="{4BDDED4C-1071-4E78-98E3-FE01657723EF}" destId="{6D6B2C24-FB93-41B4-A806-EBBF1B276B83}" srcOrd="2" destOrd="0" presId="urn:microsoft.com/office/officeart/2016/7/layout/VerticalDownArrowProcess"/>
    <dgm:cxn modelId="{24314257-F48B-45BB-B79D-B765A6011D37}" type="presParOf" srcId="{A5308F02-1557-41E4-949B-5A210F0D278E}" destId="{9809BE9E-04C6-4573-9F9F-42005B331D0D}" srcOrd="3" destOrd="0" presId="urn:microsoft.com/office/officeart/2016/7/layout/VerticalDownArrowProcess"/>
    <dgm:cxn modelId="{4C127CB0-AACF-4F7F-88EF-884C344DB0E0}" type="presParOf" srcId="{A5308F02-1557-41E4-949B-5A210F0D278E}" destId="{91399430-2F96-4959-BB64-23D02D17D5A9}" srcOrd="4" destOrd="0" presId="urn:microsoft.com/office/officeart/2016/7/layout/VerticalDownArrowProcess"/>
    <dgm:cxn modelId="{270BE872-62AF-4E98-9782-3CA08CADCA5A}" type="presParOf" srcId="{91399430-2F96-4959-BB64-23D02D17D5A9}" destId="{03A053F2-AEE4-4087-AC15-3981C3A205E9}" srcOrd="0" destOrd="0" presId="urn:microsoft.com/office/officeart/2016/7/layout/VerticalDownArrowProcess"/>
    <dgm:cxn modelId="{09086EA8-BCE5-42F6-9FE1-B989D7165EB1}" type="presParOf" srcId="{91399430-2F96-4959-BB64-23D02D17D5A9}" destId="{E91CC157-1561-48CF-9986-9B98E5F88F19}" srcOrd="1" destOrd="0" presId="urn:microsoft.com/office/officeart/2016/7/layout/VerticalDownArrowProcess"/>
    <dgm:cxn modelId="{3F62CAFA-70E8-44F4-B1DB-0B3DF72D5DE0}" type="presParOf" srcId="{91399430-2F96-4959-BB64-23D02D17D5A9}" destId="{5C8D7F21-2A8D-49D1-B8AF-53CF15376213}" srcOrd="2" destOrd="0" presId="urn:microsoft.com/office/officeart/2016/7/layout/VerticalDownArrowProcess"/>
    <dgm:cxn modelId="{64678FD7-FE7F-4C7C-87CB-A2EA8640968B}" type="presParOf" srcId="{A5308F02-1557-41E4-949B-5A210F0D278E}" destId="{508EE55D-9931-43B5-834E-250B721BB13E}" srcOrd="5" destOrd="0" presId="urn:microsoft.com/office/officeart/2016/7/layout/VerticalDownArrowProcess"/>
    <dgm:cxn modelId="{C3DC2A53-16C7-4A45-B123-F44E8EB2A13C}" type="presParOf" srcId="{A5308F02-1557-41E4-949B-5A210F0D278E}" destId="{3AB824A2-3BBC-47E2-AF82-9B7BB3F61B4B}" srcOrd="6" destOrd="0" presId="urn:microsoft.com/office/officeart/2016/7/layout/VerticalDownArrowProcess"/>
    <dgm:cxn modelId="{E344DF0C-B214-4D59-A5F6-0394D38455BE}" type="presParOf" srcId="{3AB824A2-3BBC-47E2-AF82-9B7BB3F61B4B}" destId="{F1DA0D2B-8C4C-462E-B367-767D8B2B1E40}" srcOrd="0" destOrd="0" presId="urn:microsoft.com/office/officeart/2016/7/layout/VerticalDownArrowProcess"/>
    <dgm:cxn modelId="{207CA09E-F0D4-4061-8B23-BEC650E6E5E9}" type="presParOf" srcId="{3AB824A2-3BBC-47E2-AF82-9B7BB3F61B4B}" destId="{82C6A218-DC83-4291-80FD-25853BC053FA}" srcOrd="1" destOrd="0" presId="urn:microsoft.com/office/officeart/2016/7/layout/VerticalDownArrowProcess"/>
    <dgm:cxn modelId="{8FE35796-EDB2-4A5B-93A2-7CFB0EAD2D7C}" type="presParOf" srcId="{3AB824A2-3BBC-47E2-AF82-9B7BB3F61B4B}" destId="{116EDF0D-A8CC-4A7D-80A6-52C45ACD26C8}" srcOrd="2" destOrd="0" presId="urn:microsoft.com/office/officeart/2016/7/layout/VerticalDownArrowProcess"/>
    <dgm:cxn modelId="{CFB38304-23EC-410D-93BD-7AA614EB5E65}" type="presParOf" srcId="{A5308F02-1557-41E4-949B-5A210F0D278E}" destId="{F0304870-705A-44E0-98DE-F976A8C68746}" srcOrd="7" destOrd="0" presId="urn:microsoft.com/office/officeart/2016/7/layout/VerticalDownArrowProcess"/>
    <dgm:cxn modelId="{EBE6E26E-67B3-4661-AC42-F9817DD31D72}" type="presParOf" srcId="{A5308F02-1557-41E4-949B-5A210F0D278E}" destId="{171D3D3C-0E24-4342-98A9-09A172459DAB}" srcOrd="8" destOrd="0" presId="urn:microsoft.com/office/officeart/2016/7/layout/VerticalDownArrowProcess"/>
    <dgm:cxn modelId="{E07024A5-52FF-4763-B6A7-6E834B2B472C}" type="presParOf" srcId="{171D3D3C-0E24-4342-98A9-09A172459DAB}" destId="{DC7C8BCE-1F74-4549-A5EA-AEF59DF1023D}" srcOrd="0" destOrd="0" presId="urn:microsoft.com/office/officeart/2016/7/layout/VerticalDownArrowProcess"/>
    <dgm:cxn modelId="{EB1D3ECC-C568-4B6A-B098-0B9C3E8614ED}" type="presParOf" srcId="{171D3D3C-0E24-4342-98A9-09A172459DAB}" destId="{8F8FEAD7-2C8A-4986-809D-DC46F48BEA00}" srcOrd="1" destOrd="0" presId="urn:microsoft.com/office/officeart/2016/7/layout/VerticalDownArrowProcess"/>
    <dgm:cxn modelId="{49E2AA33-2F68-4D02-A214-1B8F3BA8981E}" type="presParOf" srcId="{171D3D3C-0E24-4342-98A9-09A172459DAB}" destId="{C1E3D298-193F-4FF0-B6A1-3A2863C601D1}" srcOrd="2" destOrd="0" presId="urn:microsoft.com/office/officeart/2016/7/layout/VerticalDownArrowProcess"/>
    <dgm:cxn modelId="{20BA502F-4BB9-432B-83BE-98EFB2CCB827}" type="presParOf" srcId="{A5308F02-1557-41E4-949B-5A210F0D278E}" destId="{165ED5D6-E19D-4678-AC82-105643E9D20A}" srcOrd="9" destOrd="0" presId="urn:microsoft.com/office/officeart/2016/7/layout/VerticalDownArrowProcess"/>
    <dgm:cxn modelId="{CFB0CDDD-8D00-4982-AD0C-0CCEDFD22D48}" type="presParOf" srcId="{A5308F02-1557-41E4-949B-5A210F0D278E}" destId="{49E1F9BF-E4FA-4FC9-97BB-1673136E7665}" srcOrd="10" destOrd="0" presId="urn:microsoft.com/office/officeart/2016/7/layout/VerticalDownArrowProcess"/>
    <dgm:cxn modelId="{2AAB83D2-439F-4297-97D2-506F561C8F6A}" type="presParOf" srcId="{49E1F9BF-E4FA-4FC9-97BB-1673136E7665}" destId="{C9EB30F3-DA1C-4470-8A4D-9C7792682E54}" srcOrd="0" destOrd="0" presId="urn:microsoft.com/office/officeart/2016/7/layout/VerticalDownArrowProcess"/>
    <dgm:cxn modelId="{7511CF18-0E59-4BCA-8E0A-F489EA6A67B2}" type="presParOf" srcId="{49E1F9BF-E4FA-4FC9-97BB-1673136E7665}" destId="{92604D1B-A49E-48C1-986E-DE4B30F19104}" srcOrd="1" destOrd="0" presId="urn:microsoft.com/office/officeart/2016/7/layout/VerticalDownArrowProcess"/>
    <dgm:cxn modelId="{F0B1C0BF-50FD-4CC5-87D7-3598266D670A}" type="presParOf" srcId="{49E1F9BF-E4FA-4FC9-97BB-1673136E7665}" destId="{EB5C5546-79D2-4AB3-9A1F-BBFAEB55570B}" srcOrd="2" destOrd="0" presId="urn:microsoft.com/office/officeart/2016/7/layout/VerticalDownArrowProcess"/>
    <dgm:cxn modelId="{B5E65380-07D9-4056-AA4F-E0642A578306}" type="presParOf" srcId="{A5308F02-1557-41E4-949B-5A210F0D278E}" destId="{F329C040-D841-4C94-878B-3A362C0AC7D9}" srcOrd="11" destOrd="0" presId="urn:microsoft.com/office/officeart/2016/7/layout/VerticalDownArrowProcess"/>
    <dgm:cxn modelId="{C81CB23E-7D19-4CEB-88C3-48D1A840E663}" type="presParOf" srcId="{A5308F02-1557-41E4-949B-5A210F0D278E}" destId="{7E776EE6-54AB-4F2F-AE2A-D9C369F8013D}" srcOrd="12" destOrd="0" presId="urn:microsoft.com/office/officeart/2016/7/layout/VerticalDownArrowProcess"/>
    <dgm:cxn modelId="{69451608-5D50-4C97-A135-FF3739FAFDBA}" type="presParOf" srcId="{7E776EE6-54AB-4F2F-AE2A-D9C369F8013D}" destId="{1536CE33-B185-48F3-844A-3932EC43ED14}" srcOrd="0" destOrd="0" presId="urn:microsoft.com/office/officeart/2016/7/layout/VerticalDownArrowProcess"/>
    <dgm:cxn modelId="{DC7DD598-8AFE-4A9C-89DF-6408DA015126}" type="presParOf" srcId="{7E776EE6-54AB-4F2F-AE2A-D9C369F8013D}" destId="{C1AF02CF-F897-4A22-B879-E1299459CBCF}" srcOrd="1" destOrd="0" presId="urn:microsoft.com/office/officeart/2016/7/layout/VerticalDownArrowProcess"/>
    <dgm:cxn modelId="{7119B7D2-104B-4B6E-B8E1-3B1A2754D8BB}" type="presParOf" srcId="{7E776EE6-54AB-4F2F-AE2A-D9C369F8013D}" destId="{A84A36D4-AE34-436B-BFB9-5F7C6751A6E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1052-67E7-44C6-A001-91630DE12D19}">
      <dsp:nvSpPr>
        <dsp:cNvPr id="0" name=""/>
        <dsp:cNvSpPr/>
      </dsp:nvSpPr>
      <dsp:spPr>
        <a:xfrm>
          <a:off x="0" y="3626402"/>
          <a:ext cx="2057400" cy="396835"/>
        </a:xfrm>
        <a:prstGeom prst="rect">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7</a:t>
          </a:r>
        </a:p>
      </dsp:txBody>
      <dsp:txXfrm>
        <a:off x="0" y="3626402"/>
        <a:ext cx="2057400" cy="396835"/>
      </dsp:txXfrm>
    </dsp:sp>
    <dsp:sp modelId="{F297479C-F437-4154-A533-7124BC341D6B}">
      <dsp:nvSpPr>
        <dsp:cNvPr id="0" name=""/>
        <dsp:cNvSpPr/>
      </dsp:nvSpPr>
      <dsp:spPr>
        <a:xfrm>
          <a:off x="2057399" y="3626402"/>
          <a:ext cx="6172200" cy="39683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DISCUSS</a:t>
          </a:r>
          <a:r>
            <a:rPr lang="en-US" sz="1400" kern="1200" dirty="0"/>
            <a:t> trends of concern</a:t>
          </a:r>
        </a:p>
      </dsp:txBody>
      <dsp:txXfrm>
        <a:off x="2057399" y="3626402"/>
        <a:ext cx="6172200" cy="396835"/>
      </dsp:txXfrm>
    </dsp:sp>
    <dsp:sp modelId="{35CF0086-9CA8-4620-B546-951AB8142461}">
      <dsp:nvSpPr>
        <dsp:cNvPr id="0" name=""/>
        <dsp:cNvSpPr/>
      </dsp:nvSpPr>
      <dsp:spPr>
        <a:xfrm rot="10800000">
          <a:off x="0" y="3022022"/>
          <a:ext cx="2057400" cy="610332"/>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6</a:t>
          </a:r>
        </a:p>
      </dsp:txBody>
      <dsp:txXfrm rot="-10800000">
        <a:off x="0" y="3022022"/>
        <a:ext cx="2057400" cy="396716"/>
      </dsp:txXfrm>
    </dsp:sp>
    <dsp:sp modelId="{6D6B2C24-FB93-41B4-A806-EBBF1B276B83}">
      <dsp:nvSpPr>
        <dsp:cNvPr id="0" name=""/>
        <dsp:cNvSpPr/>
      </dsp:nvSpPr>
      <dsp:spPr>
        <a:xfrm>
          <a:off x="2057399" y="3022022"/>
          <a:ext cx="6172200" cy="39671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LOOK FOR </a:t>
          </a:r>
          <a:r>
            <a:rPr lang="en-US" sz="1400" kern="1200" dirty="0"/>
            <a:t>trends within and across interventions</a:t>
          </a:r>
          <a:endParaRPr lang="en-US" sz="1400" kern="1200" dirty="0">
            <a:highlight>
              <a:srgbClr val="FFFF00"/>
            </a:highlight>
          </a:endParaRPr>
        </a:p>
      </dsp:txBody>
      <dsp:txXfrm>
        <a:off x="2057399" y="3022022"/>
        <a:ext cx="6172200" cy="396716"/>
      </dsp:txXfrm>
    </dsp:sp>
    <dsp:sp modelId="{E91CC157-1561-48CF-9986-9B98E5F88F19}">
      <dsp:nvSpPr>
        <dsp:cNvPr id="0" name=""/>
        <dsp:cNvSpPr/>
      </dsp:nvSpPr>
      <dsp:spPr>
        <a:xfrm rot="10800000">
          <a:off x="0" y="2417642"/>
          <a:ext cx="2057400" cy="610332"/>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5</a:t>
          </a:r>
        </a:p>
      </dsp:txBody>
      <dsp:txXfrm rot="-10800000">
        <a:off x="0" y="2417642"/>
        <a:ext cx="2057400" cy="396716"/>
      </dsp:txXfrm>
    </dsp:sp>
    <dsp:sp modelId="{5C8D7F21-2A8D-49D1-B8AF-53CF15376213}">
      <dsp:nvSpPr>
        <dsp:cNvPr id="0" name=""/>
        <dsp:cNvSpPr/>
      </dsp:nvSpPr>
      <dsp:spPr>
        <a:xfrm>
          <a:off x="2057399" y="2417642"/>
          <a:ext cx="6172200" cy="39671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ENTER</a:t>
          </a:r>
          <a:r>
            <a:rPr lang="en-US" sz="1400" kern="1200" dirty="0"/>
            <a:t> monthly data to automatically generate percentages of students responding and not responding</a:t>
          </a:r>
        </a:p>
      </dsp:txBody>
      <dsp:txXfrm>
        <a:off x="2057399" y="2417642"/>
        <a:ext cx="6172200" cy="396716"/>
      </dsp:txXfrm>
    </dsp:sp>
    <dsp:sp modelId="{82C6A218-DC83-4291-80FD-25853BC053FA}">
      <dsp:nvSpPr>
        <dsp:cNvPr id="0" name=""/>
        <dsp:cNvSpPr/>
      </dsp:nvSpPr>
      <dsp:spPr>
        <a:xfrm rot="10800000">
          <a:off x="0" y="1813262"/>
          <a:ext cx="2057400" cy="610332"/>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4</a:t>
          </a:r>
        </a:p>
      </dsp:txBody>
      <dsp:txXfrm rot="-10800000">
        <a:off x="0" y="1813262"/>
        <a:ext cx="2057400" cy="396716"/>
      </dsp:txXfrm>
    </dsp:sp>
    <dsp:sp modelId="{116EDF0D-A8CC-4A7D-80A6-52C45ACD26C8}">
      <dsp:nvSpPr>
        <dsp:cNvPr id="0" name=""/>
        <dsp:cNvSpPr/>
      </dsp:nvSpPr>
      <dsp:spPr>
        <a:xfrm>
          <a:off x="2057399" y="1813262"/>
          <a:ext cx="6172200" cy="39671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DOCUMENT</a:t>
          </a:r>
          <a:r>
            <a:rPr lang="en-US" sz="1400" kern="1200" dirty="0"/>
            <a:t> decision criteria</a:t>
          </a:r>
        </a:p>
      </dsp:txBody>
      <dsp:txXfrm>
        <a:off x="2057399" y="1813262"/>
        <a:ext cx="6172200" cy="396716"/>
      </dsp:txXfrm>
    </dsp:sp>
    <dsp:sp modelId="{8F8FEAD7-2C8A-4986-809D-DC46F48BEA00}">
      <dsp:nvSpPr>
        <dsp:cNvPr id="0" name=""/>
        <dsp:cNvSpPr/>
      </dsp:nvSpPr>
      <dsp:spPr>
        <a:xfrm rot="10800000">
          <a:off x="0" y="1208882"/>
          <a:ext cx="2057400" cy="610332"/>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3</a:t>
          </a:r>
        </a:p>
      </dsp:txBody>
      <dsp:txXfrm rot="-10800000">
        <a:off x="0" y="1208882"/>
        <a:ext cx="2057400" cy="396716"/>
      </dsp:txXfrm>
    </dsp:sp>
    <dsp:sp modelId="{C1E3D298-193F-4FF0-B6A1-3A2863C601D1}">
      <dsp:nvSpPr>
        <dsp:cNvPr id="0" name=""/>
        <dsp:cNvSpPr/>
      </dsp:nvSpPr>
      <dsp:spPr>
        <a:xfrm>
          <a:off x="2057399" y="1208882"/>
          <a:ext cx="6172200" cy="39671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ADD</a:t>
          </a:r>
          <a:r>
            <a:rPr lang="en-US" sz="1400" kern="1200" dirty="0"/>
            <a:t> grouping information</a:t>
          </a:r>
        </a:p>
      </dsp:txBody>
      <dsp:txXfrm>
        <a:off x="2057399" y="1208882"/>
        <a:ext cx="6172200" cy="396716"/>
      </dsp:txXfrm>
    </dsp:sp>
    <dsp:sp modelId="{92604D1B-A49E-48C1-986E-DE4B30F19104}">
      <dsp:nvSpPr>
        <dsp:cNvPr id="0" name=""/>
        <dsp:cNvSpPr/>
      </dsp:nvSpPr>
      <dsp:spPr>
        <a:xfrm rot="10800000">
          <a:off x="0" y="604501"/>
          <a:ext cx="2057400" cy="610332"/>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2</a:t>
          </a:r>
        </a:p>
      </dsp:txBody>
      <dsp:txXfrm rot="-10800000">
        <a:off x="0" y="604501"/>
        <a:ext cx="2057400" cy="396716"/>
      </dsp:txXfrm>
    </dsp:sp>
    <dsp:sp modelId="{EB5C5546-79D2-4AB3-9A1F-BBFAEB55570B}">
      <dsp:nvSpPr>
        <dsp:cNvPr id="0" name=""/>
        <dsp:cNvSpPr/>
      </dsp:nvSpPr>
      <dsp:spPr>
        <a:xfrm>
          <a:off x="2057399" y="604501"/>
          <a:ext cx="6172200" cy="39671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ADD</a:t>
          </a:r>
          <a:r>
            <a:rPr lang="en-US" sz="1400" kern="1200" dirty="0"/>
            <a:t> intervention information</a:t>
          </a:r>
        </a:p>
      </dsp:txBody>
      <dsp:txXfrm>
        <a:off x="2057399" y="604501"/>
        <a:ext cx="6172200" cy="396716"/>
      </dsp:txXfrm>
    </dsp:sp>
    <dsp:sp modelId="{C1AF02CF-F897-4A22-B879-E1299459CBCF}">
      <dsp:nvSpPr>
        <dsp:cNvPr id="0" name=""/>
        <dsp:cNvSpPr/>
      </dsp:nvSpPr>
      <dsp:spPr>
        <a:xfrm rot="10800000">
          <a:off x="0" y="121"/>
          <a:ext cx="2057400" cy="610332"/>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1</a:t>
          </a:r>
        </a:p>
      </dsp:txBody>
      <dsp:txXfrm rot="-10800000">
        <a:off x="0" y="121"/>
        <a:ext cx="2057400" cy="396716"/>
      </dsp:txXfrm>
    </dsp:sp>
    <dsp:sp modelId="{A84A36D4-AE34-436B-BFB9-5F7C6751A6E8}">
      <dsp:nvSpPr>
        <dsp:cNvPr id="0" name=""/>
        <dsp:cNvSpPr/>
      </dsp:nvSpPr>
      <dsp:spPr>
        <a:xfrm>
          <a:off x="2057399" y="121"/>
          <a:ext cx="6172200" cy="39671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ADD</a:t>
          </a:r>
          <a:r>
            <a:rPr lang="en-US" sz="1400" kern="1200" dirty="0"/>
            <a:t> school information</a:t>
          </a:r>
        </a:p>
      </dsp:txBody>
      <dsp:txXfrm>
        <a:off x="2057399" y="121"/>
        <a:ext cx="6172200" cy="39671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80D69-FE5A-4CEE-9811-62B67041DA0F}" type="datetimeFigureOut">
              <a:rPr lang="en-US" smtClean="0"/>
              <a:t>7/20/2023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B65C8-7EE5-4378-A425-66EE1DD1A1A1}" type="slidenum">
              <a:rPr lang="en-US" smtClean="0"/>
              <a:t>‹#›</a:t>
            </a:fld>
            <a:endParaRPr lang="en-US" dirty="0"/>
          </a:p>
        </p:txBody>
      </p:sp>
    </p:spTree>
    <p:extLst>
      <p:ext uri="{BB962C8B-B14F-4D97-AF65-F5344CB8AC3E}">
        <p14:creationId xmlns:p14="http://schemas.microsoft.com/office/powerpoint/2010/main" val="115382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a:t>
            </a:r>
            <a:r>
              <a:rPr lang="en-US" baseline="0" dirty="0"/>
              <a:t> in using the DE-PBS Tier 2 Intervention Tracking Workbook for Disaggregated Data. The following is a tutorial regarding how to use the Excel Workbook. Please send your questions, comments, and/or recommendations regarding this workbook to Megan Pell at mpell@udel.edu. </a:t>
            </a:r>
          </a:p>
        </p:txBody>
      </p:sp>
      <p:sp>
        <p:nvSpPr>
          <p:cNvPr id="4" name="Slide Number Placeholder 3"/>
          <p:cNvSpPr>
            <a:spLocks noGrp="1"/>
          </p:cNvSpPr>
          <p:nvPr>
            <p:ph type="sldNum" sz="quarter" idx="10"/>
          </p:nvPr>
        </p:nvSpPr>
        <p:spPr/>
        <p:txBody>
          <a:bodyPr/>
          <a:lstStyle/>
          <a:p>
            <a:fld id="{50EB65C8-7EE5-4378-A425-66EE1DD1A1A1}" type="slidenum">
              <a:rPr lang="en-US" smtClean="0"/>
              <a:t>1</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a:t>
            </a:r>
            <a:r>
              <a:rPr lang="en-US" baseline="0" dirty="0"/>
              <a:t>add the school name and school year (SY) in the appropriate cells at the top of the “AllData” tab.</a:t>
            </a:r>
          </a:p>
        </p:txBody>
      </p:sp>
      <p:sp>
        <p:nvSpPr>
          <p:cNvPr id="4" name="Slide Number Placeholder 3"/>
          <p:cNvSpPr>
            <a:spLocks noGrp="1"/>
          </p:cNvSpPr>
          <p:nvPr>
            <p:ph type="sldNum" sz="quarter" idx="10"/>
          </p:nvPr>
        </p:nvSpPr>
        <p:spPr/>
        <p:txBody>
          <a:bodyPr/>
          <a:lstStyle/>
          <a:p>
            <a:fld id="{C007D4B3-7041-4649-8BE9-A3C7C15C1425}" type="slidenum">
              <a:rPr lang="en-US" smtClean="0"/>
              <a:t>10</a:t>
            </a:fld>
            <a:endParaRPr lang="en-US" dirty="0"/>
          </a:p>
        </p:txBody>
      </p:sp>
    </p:spTree>
    <p:extLst>
      <p:ext uri="{BB962C8B-B14F-4D97-AF65-F5344CB8AC3E}">
        <p14:creationId xmlns:p14="http://schemas.microsoft.com/office/powerpoint/2010/main" val="337359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type </a:t>
            </a:r>
            <a:r>
              <a:rPr lang="en-US" baseline="0" dirty="0"/>
              <a:t>in the name of each Tier 2 intervention that you would like to track. These intervention names will automatically populate in the appropriate areas throughout the rest of this workbook. </a:t>
            </a:r>
          </a:p>
          <a:p>
            <a:endParaRPr lang="en-US" baseline="0" dirty="0"/>
          </a:p>
          <a:p>
            <a:r>
              <a:rPr lang="en-US" baseline="0" dirty="0"/>
              <a:t>Tip: In order to reference interventions quickly in your team discussions, it can be helpful to keep the #s in each of these boxes (e.g., #1, #2, etc.)</a:t>
            </a:r>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11</a:t>
            </a:fld>
            <a:endParaRPr lang="en-US" dirty="0"/>
          </a:p>
        </p:txBody>
      </p:sp>
    </p:spTree>
    <p:extLst>
      <p:ext uri="{BB962C8B-B14F-4D97-AF65-F5344CB8AC3E}">
        <p14:creationId xmlns:p14="http://schemas.microsoft.com/office/powerpoint/2010/main" val="188169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worksheet looks like with intervention names added.</a:t>
            </a:r>
          </a:p>
        </p:txBody>
      </p:sp>
      <p:sp>
        <p:nvSpPr>
          <p:cNvPr id="4" name="Slide Number Placeholder 3"/>
          <p:cNvSpPr>
            <a:spLocks noGrp="1"/>
          </p:cNvSpPr>
          <p:nvPr>
            <p:ph type="sldNum" sz="quarter" idx="10"/>
          </p:nvPr>
        </p:nvSpPr>
        <p:spPr/>
        <p:txBody>
          <a:bodyPr/>
          <a:lstStyle/>
          <a:p>
            <a:fld id="{50EB65C8-7EE5-4378-A425-66EE1DD1A1A1}" type="slidenum">
              <a:rPr lang="en-US" smtClean="0"/>
              <a:t>12</a:t>
            </a:fld>
            <a:endParaRPr lang="en-US" dirty="0"/>
          </a:p>
        </p:txBody>
      </p:sp>
    </p:spTree>
    <p:extLst>
      <p:ext uri="{BB962C8B-B14F-4D97-AF65-F5344CB8AC3E}">
        <p14:creationId xmlns:p14="http://schemas.microsoft.com/office/powerpoint/2010/main" val="65625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is to add the names of the subgroups you would like to track. Just like with the intervention names, the group names that you enter will automatically populate in the appropriate locations throughout the rest of the workbook.</a:t>
            </a:r>
          </a:p>
        </p:txBody>
      </p:sp>
      <p:sp>
        <p:nvSpPr>
          <p:cNvPr id="4" name="Slide Number Placeholder 3"/>
          <p:cNvSpPr>
            <a:spLocks noGrp="1"/>
          </p:cNvSpPr>
          <p:nvPr>
            <p:ph type="sldNum" sz="quarter" idx="10"/>
          </p:nvPr>
        </p:nvSpPr>
        <p:spPr/>
        <p:txBody>
          <a:bodyPr/>
          <a:lstStyle/>
          <a:p>
            <a:fld id="{50EB65C8-7EE5-4378-A425-66EE1DD1A1A1}" type="slidenum">
              <a:rPr lang="en-US" smtClean="0"/>
              <a:t>13</a:t>
            </a:fld>
            <a:endParaRPr lang="en-US" dirty="0"/>
          </a:p>
        </p:txBody>
      </p:sp>
    </p:spTree>
    <p:extLst>
      <p:ext uri="{BB962C8B-B14F-4D97-AF65-F5344CB8AC3E}">
        <p14:creationId xmlns:p14="http://schemas.microsoft.com/office/powerpoint/2010/main" val="206719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what the worksheet looks like with subgroup names entered.</a:t>
            </a:r>
          </a:p>
        </p:txBody>
      </p:sp>
      <p:sp>
        <p:nvSpPr>
          <p:cNvPr id="4" name="Slide Number Placeholder 3"/>
          <p:cNvSpPr>
            <a:spLocks noGrp="1"/>
          </p:cNvSpPr>
          <p:nvPr>
            <p:ph type="sldNum" sz="quarter" idx="10"/>
          </p:nvPr>
        </p:nvSpPr>
        <p:spPr/>
        <p:txBody>
          <a:bodyPr/>
          <a:lstStyle/>
          <a:p>
            <a:fld id="{50EB65C8-7EE5-4378-A425-66EE1DD1A1A1}" type="slidenum">
              <a:rPr lang="en-US" smtClean="0"/>
              <a:t>14</a:t>
            </a:fld>
            <a:endParaRPr lang="en-US" dirty="0"/>
          </a:p>
        </p:txBody>
      </p:sp>
    </p:spTree>
    <p:extLst>
      <p:ext uri="{BB962C8B-B14F-4D97-AF65-F5344CB8AC3E}">
        <p14:creationId xmlns:p14="http://schemas.microsoft.com/office/powerpoint/2010/main" val="238355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enter the decision criteria for each intervention being tracked. There are boxes for entrance criteria, responding criteria, and exit criteria. (See the next few slides for an explanation of what these terms mean and examples.)</a:t>
            </a:r>
          </a:p>
        </p:txBody>
      </p:sp>
      <p:sp>
        <p:nvSpPr>
          <p:cNvPr id="4" name="Slide Number Placeholder 3"/>
          <p:cNvSpPr>
            <a:spLocks noGrp="1"/>
          </p:cNvSpPr>
          <p:nvPr>
            <p:ph type="sldNum" sz="quarter" idx="5"/>
          </p:nvPr>
        </p:nvSpPr>
        <p:spPr/>
        <p:txBody>
          <a:bodyPr/>
          <a:lstStyle/>
          <a:p>
            <a:fld id="{50EB65C8-7EE5-4378-A425-66EE1DD1A1A1}" type="slidenum">
              <a:rPr lang="en-US" smtClean="0"/>
              <a:t>15</a:t>
            </a:fld>
            <a:endParaRPr lang="en-US" dirty="0"/>
          </a:p>
        </p:txBody>
      </p:sp>
    </p:spTree>
    <p:extLst>
      <p:ext uri="{BB962C8B-B14F-4D97-AF65-F5344CB8AC3E}">
        <p14:creationId xmlns:p14="http://schemas.microsoft.com/office/powerpoint/2010/main" val="3595476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Decision criteria can be categorized into three areas: </a:t>
            </a:r>
            <a:r>
              <a:rPr lang="en-US" b="1" i="0" dirty="0">
                <a:solidFill>
                  <a:srgbClr val="374151"/>
                </a:solidFill>
                <a:effectLst/>
                <a:latin typeface="Söhne"/>
              </a:rPr>
              <a:t>In</a:t>
            </a:r>
            <a:r>
              <a:rPr lang="en-US" b="0" i="0" dirty="0">
                <a:solidFill>
                  <a:srgbClr val="374151"/>
                </a:solidFill>
                <a:effectLst/>
                <a:latin typeface="Söhne"/>
              </a:rPr>
              <a:t> (or </a:t>
            </a:r>
            <a:r>
              <a:rPr lang="en-US" b="0" i="1" dirty="0">
                <a:solidFill>
                  <a:srgbClr val="374151"/>
                </a:solidFill>
                <a:effectLst/>
                <a:latin typeface="Söhne"/>
              </a:rPr>
              <a:t>Entrance Criteria</a:t>
            </a:r>
            <a:r>
              <a:rPr lang="en-US" b="0" i="0" dirty="0">
                <a:solidFill>
                  <a:srgbClr val="374151"/>
                </a:solidFill>
                <a:effectLst/>
                <a:latin typeface="Söhne"/>
              </a:rPr>
              <a:t>), </a:t>
            </a:r>
            <a:r>
              <a:rPr lang="en-US" b="1" i="0" dirty="0">
                <a:solidFill>
                  <a:srgbClr val="374151"/>
                </a:solidFill>
                <a:effectLst/>
                <a:latin typeface="Söhne"/>
              </a:rPr>
              <a:t>On</a:t>
            </a:r>
            <a:r>
              <a:rPr lang="en-US" b="0" i="0" dirty="0">
                <a:solidFill>
                  <a:srgbClr val="374151"/>
                </a:solidFill>
                <a:effectLst/>
                <a:latin typeface="Söhne"/>
              </a:rPr>
              <a:t> (or </a:t>
            </a:r>
            <a:r>
              <a:rPr lang="en-US" b="0" i="1" dirty="0">
                <a:solidFill>
                  <a:srgbClr val="374151"/>
                </a:solidFill>
                <a:effectLst/>
                <a:latin typeface="Söhne"/>
              </a:rPr>
              <a:t>Responding Criteria</a:t>
            </a:r>
            <a:r>
              <a:rPr lang="en-US" b="0" i="0" dirty="0">
                <a:solidFill>
                  <a:srgbClr val="374151"/>
                </a:solidFill>
                <a:effectLst/>
                <a:latin typeface="Söhne"/>
              </a:rPr>
              <a:t>), and </a:t>
            </a:r>
            <a:r>
              <a:rPr lang="en-US" b="1" i="0" dirty="0">
                <a:solidFill>
                  <a:srgbClr val="374151"/>
                </a:solidFill>
                <a:effectLst/>
                <a:latin typeface="Söhne"/>
              </a:rPr>
              <a:t>Out</a:t>
            </a:r>
            <a:r>
              <a:rPr lang="en-US" b="0" i="0" dirty="0">
                <a:solidFill>
                  <a:srgbClr val="374151"/>
                </a:solidFill>
                <a:effectLst/>
                <a:latin typeface="Söhne"/>
              </a:rPr>
              <a:t> (or </a:t>
            </a:r>
            <a:r>
              <a:rPr lang="en-US" b="0" i="1" dirty="0">
                <a:solidFill>
                  <a:srgbClr val="374151"/>
                </a:solidFill>
                <a:effectLst/>
                <a:latin typeface="Söhne"/>
              </a:rPr>
              <a:t>Exit Criteria</a:t>
            </a:r>
            <a:r>
              <a:rPr lang="en-US" b="0" i="0" dirty="0">
                <a:solidFill>
                  <a:srgbClr val="374151"/>
                </a:solidFill>
                <a:effectLst/>
                <a:latin typeface="Söhne"/>
              </a:rPr>
              <a:t>).</a:t>
            </a:r>
          </a:p>
          <a:p>
            <a:pPr algn="l"/>
            <a:endParaRPr lang="en-US" b="0" i="0" dirty="0">
              <a:solidFill>
                <a:srgbClr val="374151"/>
              </a:solidFill>
              <a:effectLst/>
              <a:latin typeface="Söhne"/>
            </a:endParaRPr>
          </a:p>
          <a:p>
            <a:pPr algn="l"/>
            <a:r>
              <a:rPr lang="en-US" b="1" i="0" dirty="0">
                <a:solidFill>
                  <a:srgbClr val="374151"/>
                </a:solidFill>
                <a:effectLst/>
                <a:latin typeface="Söhne"/>
              </a:rPr>
              <a:t>In</a:t>
            </a:r>
            <a:r>
              <a:rPr lang="en-US" b="0" i="0" dirty="0">
                <a:solidFill>
                  <a:srgbClr val="374151"/>
                </a:solidFill>
                <a:effectLst/>
                <a:latin typeface="Söhne"/>
              </a:rPr>
              <a:t>: To determine whether a student should receive an intervention, we can use information such as relevant </a:t>
            </a:r>
            <a:r>
              <a:rPr lang="en-US" dirty="0"/>
              <a:t>screening data, ABC (antecedent-behavior-consequence) data, and information from the referral.</a:t>
            </a:r>
          </a:p>
          <a:p>
            <a:pPr algn="l"/>
            <a:endParaRPr lang="en-US" dirty="0"/>
          </a:p>
          <a:p>
            <a:pPr algn="l"/>
            <a:r>
              <a:rPr lang="en-US" b="1" dirty="0"/>
              <a:t>On</a:t>
            </a:r>
            <a:r>
              <a:rPr lang="en-US" b="0" dirty="0"/>
              <a:t>: </a:t>
            </a:r>
            <a:r>
              <a:rPr lang="en-US" b="0" i="0" dirty="0">
                <a:solidFill>
                  <a:srgbClr val="374151"/>
                </a:solidFill>
                <a:effectLst/>
                <a:latin typeface="Söhne"/>
              </a:rPr>
              <a:t>Responding Criteria represents what progress looks like. This helps us determine if the student is experiencing adequate growth in the intervention.</a:t>
            </a:r>
          </a:p>
          <a:p>
            <a:pPr algn="l"/>
            <a:endParaRPr lang="en-US" b="0" i="0" dirty="0">
              <a:solidFill>
                <a:srgbClr val="374151"/>
              </a:solidFill>
              <a:effectLst/>
              <a:latin typeface="Söhne"/>
            </a:endParaRPr>
          </a:p>
          <a:p>
            <a:pPr algn="l"/>
            <a:r>
              <a:rPr lang="en-US" b="1" i="0" dirty="0">
                <a:solidFill>
                  <a:srgbClr val="374151"/>
                </a:solidFill>
                <a:effectLst/>
                <a:latin typeface="Söhne"/>
              </a:rPr>
              <a:t>Out</a:t>
            </a:r>
            <a:r>
              <a:rPr lang="en-US" b="0" i="0" dirty="0">
                <a:solidFill>
                  <a:srgbClr val="374151"/>
                </a:solidFill>
                <a:effectLst/>
                <a:latin typeface="Söhne"/>
              </a:rPr>
              <a:t>: Exit Criteria allow us to determine when a student is ready to exit the intervention, either due to successful goal completion or the need for a different intervention approach.</a:t>
            </a:r>
            <a:endParaRPr lang="en-US" b="1" dirty="0"/>
          </a:p>
        </p:txBody>
      </p:sp>
      <p:sp>
        <p:nvSpPr>
          <p:cNvPr id="4" name="Slide Number Placeholder 3"/>
          <p:cNvSpPr>
            <a:spLocks noGrp="1"/>
          </p:cNvSpPr>
          <p:nvPr>
            <p:ph type="sldNum" sz="quarter" idx="5"/>
          </p:nvPr>
        </p:nvSpPr>
        <p:spPr/>
        <p:txBody>
          <a:bodyPr/>
          <a:lstStyle/>
          <a:p>
            <a:fld id="{50EB65C8-7EE5-4378-A425-66EE1DD1A1A1}" type="slidenum">
              <a:rPr lang="en-US" smtClean="0"/>
              <a:t>16</a:t>
            </a:fld>
            <a:endParaRPr lang="en-US" dirty="0"/>
          </a:p>
        </p:txBody>
      </p:sp>
    </p:spTree>
    <p:extLst>
      <p:ext uri="{BB962C8B-B14F-4D97-AF65-F5344CB8AC3E}">
        <p14:creationId xmlns:p14="http://schemas.microsoft.com/office/powerpoint/2010/main" val="185633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contains examples of decision criteria that could be used for a Self-Esteem Group intervention.</a:t>
            </a:r>
          </a:p>
        </p:txBody>
      </p:sp>
      <p:sp>
        <p:nvSpPr>
          <p:cNvPr id="4" name="Slide Number Placeholder 3"/>
          <p:cNvSpPr>
            <a:spLocks noGrp="1"/>
          </p:cNvSpPr>
          <p:nvPr>
            <p:ph type="sldNum" sz="quarter" idx="5"/>
          </p:nvPr>
        </p:nvSpPr>
        <p:spPr/>
        <p:txBody>
          <a:bodyPr/>
          <a:lstStyle/>
          <a:p>
            <a:fld id="{50EB65C8-7EE5-4378-A425-66EE1DD1A1A1}" type="slidenum">
              <a:rPr lang="en-US" smtClean="0"/>
              <a:t>17</a:t>
            </a:fld>
            <a:endParaRPr lang="en-US" dirty="0"/>
          </a:p>
        </p:txBody>
      </p:sp>
    </p:spTree>
    <p:extLst>
      <p:ext uri="{BB962C8B-B14F-4D97-AF65-F5344CB8AC3E}">
        <p14:creationId xmlns:p14="http://schemas.microsoft.com/office/powerpoint/2010/main" val="333598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contains examples of decision criteria that could be used for a Mentoring intervention.</a:t>
            </a:r>
          </a:p>
        </p:txBody>
      </p:sp>
      <p:sp>
        <p:nvSpPr>
          <p:cNvPr id="4" name="Slide Number Placeholder 3"/>
          <p:cNvSpPr>
            <a:spLocks noGrp="1"/>
          </p:cNvSpPr>
          <p:nvPr>
            <p:ph type="sldNum" sz="quarter" idx="5"/>
          </p:nvPr>
        </p:nvSpPr>
        <p:spPr/>
        <p:txBody>
          <a:bodyPr/>
          <a:lstStyle/>
          <a:p>
            <a:fld id="{50EB65C8-7EE5-4378-A425-66EE1DD1A1A1}" type="slidenum">
              <a:rPr lang="en-US" smtClean="0"/>
              <a:t>18</a:t>
            </a:fld>
            <a:endParaRPr lang="en-US" dirty="0"/>
          </a:p>
        </p:txBody>
      </p:sp>
    </p:spTree>
    <p:extLst>
      <p:ext uri="{BB962C8B-B14F-4D97-AF65-F5344CB8AC3E}">
        <p14:creationId xmlns:p14="http://schemas.microsoft.com/office/powerpoint/2010/main" val="305517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worksheet looks like with these decision criteria entered in the “Criteria” tab.</a:t>
            </a:r>
          </a:p>
          <a:p>
            <a:endParaRPr lang="en-US" dirty="0"/>
          </a:p>
          <a:p>
            <a:r>
              <a:rPr lang="en-US" dirty="0"/>
              <a:t>Tip: Although Excel does not allow for bulleted/numbered lists, you can add additional lines of text within a single cell by placing your cursor at the end of the first line of text and then simultaneously pressing ALT and ENTER (on Windows) or OPTION and RETURN (on Mac).</a:t>
            </a:r>
          </a:p>
        </p:txBody>
      </p:sp>
      <p:sp>
        <p:nvSpPr>
          <p:cNvPr id="4" name="Slide Number Placeholder 3"/>
          <p:cNvSpPr>
            <a:spLocks noGrp="1"/>
          </p:cNvSpPr>
          <p:nvPr>
            <p:ph type="sldNum" sz="quarter" idx="5"/>
          </p:nvPr>
        </p:nvSpPr>
        <p:spPr/>
        <p:txBody>
          <a:bodyPr/>
          <a:lstStyle/>
          <a:p>
            <a:fld id="{50EB65C8-7EE5-4378-A425-66EE1DD1A1A1}" type="slidenum">
              <a:rPr lang="en-US" smtClean="0"/>
              <a:t>19</a:t>
            </a:fld>
            <a:endParaRPr lang="en-US" dirty="0"/>
          </a:p>
        </p:txBody>
      </p:sp>
    </p:spTree>
    <p:extLst>
      <p:ext uri="{BB962C8B-B14F-4D97-AF65-F5344CB8AC3E}">
        <p14:creationId xmlns:p14="http://schemas.microsoft.com/office/powerpoint/2010/main" val="330701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workbook is based on the original DE-PBS Tier Intervention Tracking Workbook, which can also be found on our website. </a:t>
            </a:r>
          </a:p>
          <a:p>
            <a:endParaRPr lang="en-US" baseline="0" dirty="0"/>
          </a:p>
          <a:p>
            <a:r>
              <a:rPr lang="en-US" baseline="0" dirty="0"/>
              <a:t>The original workbook is intended to help schools do the following: </a:t>
            </a:r>
          </a:p>
          <a:p>
            <a:pPr marL="228600" indent="-228600">
              <a:buAutoNum type="arabicPeriod"/>
            </a:pPr>
            <a:r>
              <a:rPr lang="en-US" baseline="0" dirty="0"/>
              <a:t>More regularly discuss SYSTEMS-related trends across their Tier 2 interventions (at least monthly is recommended).</a:t>
            </a:r>
          </a:p>
          <a:p>
            <a:pPr marL="228600" indent="-228600">
              <a:buAutoNum type="arabicPeriod"/>
            </a:pPr>
            <a:r>
              <a:rPr lang="en-US" baseline="0" dirty="0"/>
              <a:t>More readily share information regarding the important and often extensive Tier 2 intervention efforts happening in the school (with staff, parents, school boards, and community) </a:t>
            </a:r>
          </a:p>
          <a:p>
            <a:pPr marL="0" indent="0">
              <a:buNone/>
            </a:pPr>
            <a:endParaRPr lang="en-US" baseline="0" dirty="0"/>
          </a:p>
          <a:p>
            <a:pPr marL="0" indent="0">
              <a:buNone/>
            </a:pPr>
            <a:r>
              <a:rPr lang="en-US" b="1" baseline="0" dirty="0"/>
              <a:t>This new workbook allows schools to examine intervention data per different subgroups of students (e.g., race/ethnicity, grade level, disability status, etc.) in order to identify discrepancies and trends/patterns.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2</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monthly intervention data for you to enter for each intervention: (1) the total number of students per subgroup that are </a:t>
            </a:r>
            <a:r>
              <a:rPr lang="en-US" b="1" dirty="0"/>
              <a:t>participating</a:t>
            </a:r>
            <a:r>
              <a:rPr lang="en-US" dirty="0"/>
              <a:t> in the intervention and (2) the total number of students per subgroup that are </a:t>
            </a:r>
            <a:r>
              <a:rPr lang="en-US" b="1" dirty="0"/>
              <a:t>responding</a:t>
            </a:r>
            <a:r>
              <a:rPr lang="en-US" dirty="0"/>
              <a:t> to the intervention. You will use your responding criteria from Step 4 to determine if students are making progress in the intervention.</a:t>
            </a:r>
          </a:p>
        </p:txBody>
      </p:sp>
      <p:sp>
        <p:nvSpPr>
          <p:cNvPr id="4" name="Slide Number Placeholder 3"/>
          <p:cNvSpPr>
            <a:spLocks noGrp="1"/>
          </p:cNvSpPr>
          <p:nvPr>
            <p:ph type="sldNum" sz="quarter" idx="5"/>
          </p:nvPr>
        </p:nvSpPr>
        <p:spPr/>
        <p:txBody>
          <a:bodyPr/>
          <a:lstStyle/>
          <a:p>
            <a:fld id="{50EB65C8-7EE5-4378-A425-66EE1DD1A1A1}" type="slidenum">
              <a:rPr lang="en-US" smtClean="0"/>
              <a:t>21</a:t>
            </a:fld>
            <a:endParaRPr lang="en-US" dirty="0"/>
          </a:p>
        </p:txBody>
      </p:sp>
    </p:spTree>
    <p:extLst>
      <p:ext uri="{BB962C8B-B14F-4D97-AF65-F5344CB8AC3E}">
        <p14:creationId xmlns:p14="http://schemas.microsoft.com/office/powerpoint/2010/main" val="406639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entered the monthly intervention data, the worksheet will automatically sum up the total number of students participating in and responding to the intervention each month.</a:t>
            </a:r>
          </a:p>
        </p:txBody>
      </p:sp>
      <p:sp>
        <p:nvSpPr>
          <p:cNvPr id="4" name="Slide Number Placeholder 3"/>
          <p:cNvSpPr>
            <a:spLocks noGrp="1"/>
          </p:cNvSpPr>
          <p:nvPr>
            <p:ph type="sldNum" sz="quarter" idx="5"/>
          </p:nvPr>
        </p:nvSpPr>
        <p:spPr/>
        <p:txBody>
          <a:bodyPr/>
          <a:lstStyle/>
          <a:p>
            <a:fld id="{50EB65C8-7EE5-4378-A425-66EE1DD1A1A1}" type="slidenum">
              <a:rPr lang="en-US" smtClean="0"/>
              <a:t>22</a:t>
            </a:fld>
            <a:endParaRPr lang="en-US" dirty="0"/>
          </a:p>
        </p:txBody>
      </p:sp>
    </p:spTree>
    <p:extLst>
      <p:ext uri="{BB962C8B-B14F-4D97-AF65-F5344CB8AC3E}">
        <p14:creationId xmlns:p14="http://schemas.microsoft.com/office/powerpoint/2010/main" val="332922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worksheet looks like with monthly intervention data entered.</a:t>
            </a:r>
          </a:p>
        </p:txBody>
      </p:sp>
      <p:sp>
        <p:nvSpPr>
          <p:cNvPr id="4" name="Slide Number Placeholder 3"/>
          <p:cNvSpPr>
            <a:spLocks noGrp="1"/>
          </p:cNvSpPr>
          <p:nvPr>
            <p:ph type="sldNum" sz="quarter" idx="10"/>
          </p:nvPr>
        </p:nvSpPr>
        <p:spPr/>
        <p:txBody>
          <a:bodyPr/>
          <a:lstStyle/>
          <a:p>
            <a:fld id="{50EB65C8-7EE5-4378-A425-66EE1DD1A1A1}" type="slidenum">
              <a:rPr lang="en-US" smtClean="0"/>
              <a:t>23</a:t>
            </a:fld>
            <a:endParaRPr lang="en-US" dirty="0"/>
          </a:p>
        </p:txBody>
      </p:sp>
    </p:spTree>
    <p:extLst>
      <p:ext uri="{BB962C8B-B14F-4D97-AF65-F5344CB8AC3E}">
        <p14:creationId xmlns:p14="http://schemas.microsoft.com/office/powerpoint/2010/main" val="73475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entered in your monthly data, the worksheet will automatically calculate the percentages of students per subgroup who are responding vs. not responding to the intervention each month.</a:t>
            </a:r>
          </a:p>
        </p:txBody>
      </p:sp>
      <p:sp>
        <p:nvSpPr>
          <p:cNvPr id="4" name="Slide Number Placeholder 3"/>
          <p:cNvSpPr>
            <a:spLocks noGrp="1"/>
          </p:cNvSpPr>
          <p:nvPr>
            <p:ph type="sldNum" sz="quarter" idx="5"/>
          </p:nvPr>
        </p:nvSpPr>
        <p:spPr/>
        <p:txBody>
          <a:bodyPr/>
          <a:lstStyle/>
          <a:p>
            <a:fld id="{50EB65C8-7EE5-4378-A425-66EE1DD1A1A1}" type="slidenum">
              <a:rPr lang="en-US" smtClean="0"/>
              <a:t>24</a:t>
            </a:fld>
            <a:endParaRPr lang="en-US" dirty="0"/>
          </a:p>
        </p:txBody>
      </p:sp>
    </p:spTree>
    <p:extLst>
      <p:ext uri="{BB962C8B-B14F-4D97-AF65-F5344CB8AC3E}">
        <p14:creationId xmlns:p14="http://schemas.microsoft.com/office/powerpoint/2010/main" val="384496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automatically-generated data looks like in the worksheet.</a:t>
            </a:r>
          </a:p>
        </p:txBody>
      </p:sp>
      <p:sp>
        <p:nvSpPr>
          <p:cNvPr id="4" name="Slide Number Placeholder 3"/>
          <p:cNvSpPr>
            <a:spLocks noGrp="1"/>
          </p:cNvSpPr>
          <p:nvPr>
            <p:ph type="sldNum" sz="quarter" idx="5"/>
          </p:nvPr>
        </p:nvSpPr>
        <p:spPr/>
        <p:txBody>
          <a:bodyPr/>
          <a:lstStyle/>
          <a:p>
            <a:fld id="{50EB65C8-7EE5-4378-A425-66EE1DD1A1A1}" type="slidenum">
              <a:rPr lang="en-US" smtClean="0"/>
              <a:t>25</a:t>
            </a:fld>
            <a:endParaRPr lang="en-US" dirty="0"/>
          </a:p>
        </p:txBody>
      </p:sp>
    </p:spTree>
    <p:extLst>
      <p:ext uri="{BB962C8B-B14F-4D97-AF65-F5344CB8AC3E}">
        <p14:creationId xmlns:p14="http://schemas.microsoft.com/office/powerpoint/2010/main" val="400725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entered your monthly data, the next step is to look at student response rates (in total and per subgroup) for each intervention to determine how the interventions are working. Generally, an intervention may be considered effective </a:t>
            </a:r>
            <a:r>
              <a:rPr lang="en-US" b="0" i="0" dirty="0">
                <a:solidFill>
                  <a:srgbClr val="374151"/>
                </a:solidFill>
                <a:effectLst/>
                <a:latin typeface="Söhne"/>
              </a:rPr>
              <a:t>if at least 70% of students are responding positively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There are three methods for analyzing your intervention data, each of which will be detailed in the following slides. The first two methods provide ways to look at both aggregate and disaggregate data. The third method provides aggregate data only.</a:t>
            </a:r>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26</a:t>
            </a:fld>
            <a:endParaRPr lang="en-US" dirty="0"/>
          </a:p>
        </p:txBody>
      </p:sp>
    </p:spTree>
    <p:extLst>
      <p:ext uri="{BB962C8B-B14F-4D97-AF65-F5344CB8AC3E}">
        <p14:creationId xmlns:p14="http://schemas.microsoft.com/office/powerpoint/2010/main" val="1390216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Baskerville Old Face" panose="02020602080505020303" pitchFamily="18" charset="0"/>
              </a:rPr>
              <a:t>The first method of analyzing your data is to use Tab 1 to look for trends within and across interventions by examining the percentages of students (in total and per subgroup) who are responding and not responding to each intervention throughout each month of the school year.</a:t>
            </a:r>
          </a:p>
        </p:txBody>
      </p:sp>
      <p:sp>
        <p:nvSpPr>
          <p:cNvPr id="4" name="Slide Number Placeholder 3"/>
          <p:cNvSpPr>
            <a:spLocks noGrp="1"/>
          </p:cNvSpPr>
          <p:nvPr>
            <p:ph type="sldNum" sz="quarter" idx="10"/>
          </p:nvPr>
        </p:nvSpPr>
        <p:spPr/>
        <p:txBody>
          <a:bodyPr/>
          <a:lstStyle/>
          <a:p>
            <a:fld id="{50EB65C8-7EE5-4378-A425-66EE1DD1A1A1}" type="slidenum">
              <a:rPr lang="en-US" smtClean="0"/>
              <a:t>27</a:t>
            </a:fld>
            <a:endParaRPr lang="en-US" dirty="0"/>
          </a:p>
        </p:txBody>
      </p:sp>
    </p:spTree>
    <p:extLst>
      <p:ext uri="{BB962C8B-B14F-4D97-AF65-F5344CB8AC3E}">
        <p14:creationId xmlns:p14="http://schemas.microsoft.com/office/powerpoint/2010/main" val="1270401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Baskerville Old Face" panose="02020602080505020303" pitchFamily="18" charset="0"/>
              </a:rPr>
              <a:t>Looking at the data in Tab 1, we can easily compare rates of responding within and across interventions. This allows us to see that our Self-Esteem Group was successful overall (&gt;70% of students responding); however, our Mentoring intervention was not as successful overall (&lt;70% responding).</a:t>
            </a:r>
          </a:p>
        </p:txBody>
      </p:sp>
      <p:sp>
        <p:nvSpPr>
          <p:cNvPr id="4" name="Slide Number Placeholder 3"/>
          <p:cNvSpPr>
            <a:spLocks noGrp="1"/>
          </p:cNvSpPr>
          <p:nvPr>
            <p:ph type="sldNum" sz="quarter" idx="10"/>
          </p:nvPr>
        </p:nvSpPr>
        <p:spPr/>
        <p:txBody>
          <a:bodyPr/>
          <a:lstStyle/>
          <a:p>
            <a:fld id="{50EB65C8-7EE5-4378-A425-66EE1DD1A1A1}" type="slidenum">
              <a:rPr lang="en-US" smtClean="0"/>
              <a:t>28</a:t>
            </a:fld>
            <a:endParaRPr lang="en-US" dirty="0"/>
          </a:p>
        </p:txBody>
      </p:sp>
    </p:spTree>
    <p:extLst>
      <p:ext uri="{BB962C8B-B14F-4D97-AF65-F5344CB8AC3E}">
        <p14:creationId xmlns:p14="http://schemas.microsoft.com/office/powerpoint/2010/main" val="99672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Baskerville Old Face" panose="02020602080505020303" pitchFamily="18" charset="0"/>
              </a:rPr>
              <a:t>We can also use Tab 1 to compare rates of responding across multiple student groups within the same intervention. Here we can see that the Self-Esteem Group was effective for Black/African American students, but it was not as effective for Hispanic/Latinx and Other students.</a:t>
            </a:r>
          </a:p>
        </p:txBody>
      </p:sp>
      <p:sp>
        <p:nvSpPr>
          <p:cNvPr id="4" name="Slide Number Placeholder 3"/>
          <p:cNvSpPr>
            <a:spLocks noGrp="1"/>
          </p:cNvSpPr>
          <p:nvPr>
            <p:ph type="sldNum" sz="quarter" idx="10"/>
          </p:nvPr>
        </p:nvSpPr>
        <p:spPr/>
        <p:txBody>
          <a:bodyPr/>
          <a:lstStyle/>
          <a:p>
            <a:fld id="{50EB65C8-7EE5-4378-A425-66EE1DD1A1A1}" type="slidenum">
              <a:rPr lang="en-US" smtClean="0"/>
              <a:t>29</a:t>
            </a:fld>
            <a:endParaRPr lang="en-US" dirty="0"/>
          </a:p>
        </p:txBody>
      </p:sp>
    </p:spTree>
    <p:extLst>
      <p:ext uri="{BB962C8B-B14F-4D97-AF65-F5344CB8AC3E}">
        <p14:creationId xmlns:p14="http://schemas.microsoft.com/office/powerpoint/2010/main" val="3764556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latin typeface="Baskerville Old Face" panose="02020602080505020303" pitchFamily="18" charset="0"/>
              </a:rPr>
              <a:t>The next method for analyzing your data is to look at how students are responding to each intervention (per month and on average) using the blue (intervention) tabs. The tables and graphs on these tabs allow you to easily examine the percentages of students (in total and per subgroup) who are responding to the intervention throughout the school year.</a:t>
            </a:r>
          </a:p>
          <a:p>
            <a:pPr algn="l"/>
            <a:endParaRPr lang="en-US" b="0" dirty="0">
              <a:latin typeface="Baskerville Old Face" panose="02020602080505020303" pitchFamily="18" charset="0"/>
            </a:endParaRPr>
          </a:p>
          <a:p>
            <a:pPr algn="l"/>
            <a:r>
              <a:rPr lang="en-US" b="0" dirty="0">
                <a:latin typeface="Baskerville Old Face" panose="02020602080505020303" pitchFamily="18" charset="0"/>
              </a:rPr>
              <a:t>Special Note: </a:t>
            </a:r>
            <a:r>
              <a:rPr lang="en-US" dirty="0">
                <a:latin typeface="Baskerville Old Face" panose="02020602080505020303" pitchFamily="18" charset="0"/>
              </a:rPr>
              <a:t>You cannot change the data in the graph worksheets (they are imported directly from the AllData worksheet),</a:t>
            </a:r>
            <a:r>
              <a:rPr lang="en-US" baseline="0" dirty="0">
                <a:latin typeface="Baskerville Old Face" panose="02020602080505020303" pitchFamily="18" charset="0"/>
              </a:rPr>
              <a:t> but y</a:t>
            </a:r>
            <a:r>
              <a:rPr lang="en-US" dirty="0">
                <a:latin typeface="Baskerville Old Face" panose="02020602080505020303" pitchFamily="18" charset="0"/>
              </a:rPr>
              <a:t>ou can format</a:t>
            </a:r>
            <a:r>
              <a:rPr lang="en-US" baseline="0" dirty="0">
                <a:latin typeface="Baskerville Old Face" panose="02020602080505020303" pitchFamily="18" charset="0"/>
              </a:rPr>
              <a:t> the look and size of the text in the accompanying table.</a:t>
            </a:r>
            <a:endParaRPr lang="en-US" dirty="0">
              <a:latin typeface="Baskerville Old Face" panose="02020602080505020303" pitchFamily="18" charset="0"/>
            </a:endParaRPr>
          </a:p>
        </p:txBody>
      </p:sp>
      <p:sp>
        <p:nvSpPr>
          <p:cNvPr id="4" name="Slide Number Placeholder 3"/>
          <p:cNvSpPr>
            <a:spLocks noGrp="1"/>
          </p:cNvSpPr>
          <p:nvPr>
            <p:ph type="sldNum" sz="quarter" idx="10"/>
          </p:nvPr>
        </p:nvSpPr>
        <p:spPr/>
        <p:txBody>
          <a:bodyPr/>
          <a:lstStyle/>
          <a:p>
            <a:fld id="{50EB65C8-7EE5-4378-A425-66EE1DD1A1A1}" type="slidenum">
              <a:rPr lang="en-US" smtClean="0"/>
              <a:t>30</a:t>
            </a:fld>
            <a:endParaRPr lang="en-US" dirty="0"/>
          </a:p>
        </p:txBody>
      </p:sp>
    </p:spTree>
    <p:extLst>
      <p:ext uri="{BB962C8B-B14F-4D97-AF65-F5344CB8AC3E}">
        <p14:creationId xmlns:p14="http://schemas.microsoft.com/office/powerpoint/2010/main" val="180360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3</a:t>
            </a:fld>
            <a:endParaRPr lang="en-US" dirty="0"/>
          </a:p>
        </p:txBody>
      </p:sp>
    </p:spTree>
    <p:extLst>
      <p:ext uri="{BB962C8B-B14F-4D97-AF65-F5344CB8AC3E}">
        <p14:creationId xmlns:p14="http://schemas.microsoft.com/office/powerpoint/2010/main" val="4278350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looking at the aggregate data only, it appears that our Self-Esteem Group was a success! However, a closer look at the disaggregated data reveals that the intervention was not working as well for Hispanic/Latinx and Other students.</a:t>
            </a:r>
          </a:p>
        </p:txBody>
      </p:sp>
      <p:sp>
        <p:nvSpPr>
          <p:cNvPr id="4" name="Slide Number Placeholder 3"/>
          <p:cNvSpPr>
            <a:spLocks noGrp="1"/>
          </p:cNvSpPr>
          <p:nvPr>
            <p:ph type="sldNum" sz="quarter" idx="10"/>
          </p:nvPr>
        </p:nvSpPr>
        <p:spPr/>
        <p:txBody>
          <a:bodyPr/>
          <a:lstStyle/>
          <a:p>
            <a:fld id="{50EB65C8-7EE5-4378-A425-66EE1DD1A1A1}" type="slidenum">
              <a:rPr lang="en-US" smtClean="0"/>
              <a:t>31</a:t>
            </a:fld>
            <a:endParaRPr lang="en-US" dirty="0"/>
          </a:p>
        </p:txBody>
      </p:sp>
    </p:spTree>
    <p:extLst>
      <p:ext uri="{BB962C8B-B14F-4D97-AF65-F5344CB8AC3E}">
        <p14:creationId xmlns:p14="http://schemas.microsoft.com/office/powerpoint/2010/main" val="2730837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askerville Old Face" panose="02020602080505020303" pitchFamily="18" charset="0"/>
              </a:rPr>
              <a:t>The third method for analyzing your data is to look at how students are responding to the interventions using the orange (monthly) tabs. The tables and graphs on these tabs allow you to easily examine the percentages of students (in total) who are responding to the intervention each month.</a:t>
            </a:r>
          </a:p>
          <a:p>
            <a:pPr algn="l"/>
            <a:endParaRPr lang="en-US" b="0" dirty="0">
              <a:latin typeface="Baskerville Old Face" panose="02020602080505020303" pitchFamily="18" charset="0"/>
            </a:endParaRPr>
          </a:p>
          <a:p>
            <a:pPr algn="l"/>
            <a:endParaRPr lang="en-US" b="0" dirty="0">
              <a:latin typeface="Baskerville Old Face" panose="02020602080505020303" pitchFamily="18" charset="0"/>
            </a:endParaRPr>
          </a:p>
          <a:p>
            <a:pPr algn="l"/>
            <a:r>
              <a:rPr lang="en-US" b="0" dirty="0">
                <a:latin typeface="Baskerville Old Face" panose="02020602080505020303" pitchFamily="18" charset="0"/>
              </a:rPr>
              <a:t>Special Note:</a:t>
            </a:r>
            <a:endParaRPr lang="en-US" dirty="0">
              <a:latin typeface="Baskerville Old Face" panose="020206020805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You cannot change the data in the graph worksheets (they are imported directly from the AllData worksheet)</a:t>
            </a:r>
            <a:r>
              <a:rPr lang="en-US" baseline="0" dirty="0">
                <a:latin typeface="Baskerville Old Face" panose="02020602080505020303" pitchFamily="18" charset="0"/>
              </a:rPr>
              <a:t> but y</a:t>
            </a:r>
            <a:r>
              <a:rPr lang="en-US" dirty="0">
                <a:latin typeface="Baskerville Old Face" panose="02020602080505020303" pitchFamily="18" charset="0"/>
              </a:rPr>
              <a:t>ou can format</a:t>
            </a:r>
            <a:r>
              <a:rPr lang="en-US" baseline="0" dirty="0">
                <a:latin typeface="Baskerville Old Face" panose="02020602080505020303" pitchFamily="18" charset="0"/>
              </a:rPr>
              <a:t> the look and size of the text in the accompanying table.</a:t>
            </a:r>
            <a:endParaRPr lang="en-US" dirty="0">
              <a:latin typeface="Baskerville Old Face" panose="02020602080505020303" pitchFamily="18" charset="0"/>
            </a:endParaRPr>
          </a:p>
        </p:txBody>
      </p:sp>
      <p:sp>
        <p:nvSpPr>
          <p:cNvPr id="4" name="Slide Number Placeholder 3"/>
          <p:cNvSpPr>
            <a:spLocks noGrp="1"/>
          </p:cNvSpPr>
          <p:nvPr>
            <p:ph type="sldNum" sz="quarter" idx="10"/>
          </p:nvPr>
        </p:nvSpPr>
        <p:spPr/>
        <p:txBody>
          <a:bodyPr/>
          <a:lstStyle/>
          <a:p>
            <a:fld id="{50EB65C8-7EE5-4378-A425-66EE1DD1A1A1}" type="slidenum">
              <a:rPr lang="en-US" smtClean="0"/>
              <a:t>32</a:t>
            </a:fld>
            <a:endParaRPr lang="en-US" dirty="0"/>
          </a:p>
        </p:txBody>
      </p:sp>
    </p:spTree>
    <p:extLst>
      <p:ext uri="{BB962C8B-B14F-4D97-AF65-F5344CB8AC3E}">
        <p14:creationId xmlns:p14="http://schemas.microsoft.com/office/powerpoint/2010/main" val="1969448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Baskerville Old Face" panose="02020602080505020303" pitchFamily="18" charset="0"/>
              </a:rPr>
              <a:t>Looking at the data for December, we can see that the Self-Esteem Group was successful overall, but our Social Skills Group was not as successful overall.</a:t>
            </a:r>
          </a:p>
        </p:txBody>
      </p:sp>
      <p:sp>
        <p:nvSpPr>
          <p:cNvPr id="4" name="Slide Number Placeholder 3"/>
          <p:cNvSpPr>
            <a:spLocks noGrp="1"/>
          </p:cNvSpPr>
          <p:nvPr>
            <p:ph type="sldNum" sz="quarter" idx="10"/>
          </p:nvPr>
        </p:nvSpPr>
        <p:spPr/>
        <p:txBody>
          <a:bodyPr/>
          <a:lstStyle/>
          <a:p>
            <a:fld id="{50EB65C8-7EE5-4378-A425-66EE1DD1A1A1}" type="slidenum">
              <a:rPr lang="en-US" smtClean="0"/>
              <a:t>33</a:t>
            </a:fld>
            <a:endParaRPr lang="en-US" dirty="0"/>
          </a:p>
        </p:txBody>
      </p:sp>
    </p:spTree>
    <p:extLst>
      <p:ext uri="{BB962C8B-B14F-4D97-AF65-F5344CB8AC3E}">
        <p14:creationId xmlns:p14="http://schemas.microsoft.com/office/powerpoint/2010/main" val="1412982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The final step is to reflect on any interventions that had less than 70% of students responding. It is critical to discuss and address reasons for a low response rate. The considerations above apply to interventions in which </a:t>
            </a:r>
            <a:r>
              <a:rPr lang="en-US" b="1" baseline="0" dirty="0"/>
              <a:t>less than 70% of ALL students </a:t>
            </a:r>
            <a:r>
              <a:rPr lang="en-US" baseline="0" dirty="0"/>
              <a:t>responded positively to the intervention.</a:t>
            </a:r>
          </a:p>
        </p:txBody>
      </p:sp>
      <p:sp>
        <p:nvSpPr>
          <p:cNvPr id="4" name="Slide Number Placeholder 3"/>
          <p:cNvSpPr>
            <a:spLocks noGrp="1"/>
          </p:cNvSpPr>
          <p:nvPr>
            <p:ph type="sldNum" sz="quarter" idx="10"/>
          </p:nvPr>
        </p:nvSpPr>
        <p:spPr/>
        <p:txBody>
          <a:bodyPr/>
          <a:lstStyle/>
          <a:p>
            <a:fld id="{50EB65C8-7EE5-4378-A425-66EE1DD1A1A1}" type="slidenum">
              <a:rPr lang="en-US" smtClean="0"/>
              <a:t>34</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The final step is to reflect on any interventions that had less than 70% of students responding. It is critical to discuss and address reasons for a low response rate. The considerations above apply to interventions in which </a:t>
            </a:r>
            <a:r>
              <a:rPr lang="en-US" b="1" baseline="0" dirty="0"/>
              <a:t>less than 70% of PARTICULAR student groups </a:t>
            </a:r>
            <a:r>
              <a:rPr lang="en-US" baseline="0" dirty="0"/>
              <a:t>responded positively to the intervention.</a:t>
            </a:r>
          </a:p>
        </p:txBody>
      </p:sp>
      <p:sp>
        <p:nvSpPr>
          <p:cNvPr id="4" name="Slide Number Placeholder 3"/>
          <p:cNvSpPr>
            <a:spLocks noGrp="1"/>
          </p:cNvSpPr>
          <p:nvPr>
            <p:ph type="sldNum" sz="quarter" idx="10"/>
          </p:nvPr>
        </p:nvSpPr>
        <p:spPr/>
        <p:txBody>
          <a:bodyPr/>
          <a:lstStyle/>
          <a:p>
            <a:fld id="{50EB65C8-7EE5-4378-A425-66EE1DD1A1A1}" type="slidenum">
              <a:rPr lang="en-US" smtClean="0"/>
              <a:t>35</a:t>
            </a:fld>
            <a:endParaRPr lang="en-US" dirty="0"/>
          </a:p>
        </p:txBody>
      </p:sp>
    </p:spTree>
    <p:extLst>
      <p:ext uri="{BB962C8B-B14F-4D97-AF65-F5344CB8AC3E}">
        <p14:creationId xmlns:p14="http://schemas.microsoft.com/office/powerpoint/2010/main" val="613831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 you so much for checking out our tutorial for the Tier 2 Intervention Tracking Workbook for Disaggregated Data! If you have any questions, comments, and/or recommendations regarding this workbook, please send them to Megan Pell at mpell@udel.edu. </a:t>
            </a:r>
          </a:p>
        </p:txBody>
      </p:sp>
      <p:sp>
        <p:nvSpPr>
          <p:cNvPr id="4" name="Slide Number Placeholder 3"/>
          <p:cNvSpPr>
            <a:spLocks noGrp="1"/>
          </p:cNvSpPr>
          <p:nvPr>
            <p:ph type="sldNum" sz="quarter" idx="10"/>
          </p:nvPr>
        </p:nvSpPr>
        <p:spPr/>
        <p:txBody>
          <a:bodyPr/>
          <a:lstStyle/>
          <a:p>
            <a:fld id="{50EB65C8-7EE5-4378-A425-66EE1DD1A1A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83040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endParaRPr lang="en-US" baseline="0" dirty="0"/>
          </a:p>
          <a:p>
            <a:r>
              <a:rPr lang="en-US" baseline="0" dirty="0"/>
              <a:t>There are 17 tabs included in this workbook. This may seem like a lot, but teams may not use all of them in a given month or year.</a:t>
            </a:r>
            <a:endParaRPr lang="en-US" sz="1200" b="1" dirty="0">
              <a:latin typeface="Baskerville Old Face" panose="02020602080505020303" pitchFamily="18" charset="0"/>
            </a:endParaRPr>
          </a:p>
          <a:p>
            <a:endParaRPr lang="en-US" baseline="0" dirty="0"/>
          </a:p>
          <a:p>
            <a:pPr marL="0" indent="0">
              <a:buNone/>
            </a:pPr>
            <a:endParaRPr lang="en-US" baseline="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4</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endParaRPr lang="en-US" baseline="0" dirty="0"/>
          </a:p>
          <a:p>
            <a:r>
              <a:rPr lang="en-US" baseline="0" dirty="0"/>
              <a:t>The first 2 tabs included in this workbook are the most important and will be discussed in detail later in this tutorial. These tabs require teams to manually enter intervention names, data, and/or criteria information. The data/information in these two tabs is linked to the other tabs in this Excel workbook, so some cells are locked to prevent changes that would interfere with proper functioning of the workbook.</a:t>
            </a:r>
          </a:p>
        </p:txBody>
      </p:sp>
      <p:sp>
        <p:nvSpPr>
          <p:cNvPr id="4" name="Slide Number Placeholder 3"/>
          <p:cNvSpPr>
            <a:spLocks noGrp="1"/>
          </p:cNvSpPr>
          <p:nvPr>
            <p:ph type="sldNum" sz="quarter" idx="10"/>
          </p:nvPr>
        </p:nvSpPr>
        <p:spPr/>
        <p:txBody>
          <a:bodyPr/>
          <a:lstStyle/>
          <a:p>
            <a:fld id="{50EB65C8-7EE5-4378-A425-66EE1DD1A1A1}" type="slidenum">
              <a:rPr lang="en-US" smtClean="0"/>
              <a:t>5</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endParaRPr lang="en-US" baseline="0" dirty="0"/>
          </a:p>
          <a:p>
            <a:r>
              <a:rPr lang="en-US" baseline="0" dirty="0"/>
              <a:t>The other 15 tabs included in this workbook provide teams with professional-looking graphs and tables that are based on the data entered under the “AllData” tab. These tabs will be discussed in detail later in this tutorial. </a:t>
            </a:r>
          </a:p>
          <a:p>
            <a:pPr marL="0" indent="0">
              <a:buNone/>
            </a:pPr>
            <a:endParaRPr lang="en-US" baseline="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6</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gather the information listed above in order to follow along with the steps in this tutorial.</a:t>
            </a:r>
          </a:p>
        </p:txBody>
      </p:sp>
      <p:sp>
        <p:nvSpPr>
          <p:cNvPr id="4" name="Slide Number Placeholder 3"/>
          <p:cNvSpPr>
            <a:spLocks noGrp="1"/>
          </p:cNvSpPr>
          <p:nvPr>
            <p:ph type="sldNum" sz="quarter" idx="10"/>
          </p:nvPr>
        </p:nvSpPr>
        <p:spPr/>
        <p:txBody>
          <a:bodyPr/>
          <a:lstStyle/>
          <a:p>
            <a:fld id="{50EB65C8-7EE5-4378-A425-66EE1DD1A1A1}" type="slidenum">
              <a:rPr lang="en-US" smtClean="0"/>
              <a:t>7</a:t>
            </a:fld>
            <a:endParaRPr lang="en-US" dirty="0"/>
          </a:p>
        </p:txBody>
      </p:sp>
    </p:spTree>
    <p:extLst>
      <p:ext uri="{BB962C8B-B14F-4D97-AF65-F5344CB8AC3E}">
        <p14:creationId xmlns:p14="http://schemas.microsoft.com/office/powerpoint/2010/main" val="418668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download and open the Excel workbook by clicking on the link labeled “</a:t>
            </a:r>
            <a:r>
              <a:rPr lang="en-US" b="1" dirty="0"/>
              <a:t>Tier 2 Intervention Tracking Tool – Disaggregated – BLANK</a:t>
            </a:r>
            <a:r>
              <a:rPr lang="en-US" dirty="0"/>
              <a:t>” on the DE-PBS Project Tier 2 webpage: https://www.delawarepbs.org/forms-and-tools/tier-2-targeted-tools/</a:t>
            </a:r>
          </a:p>
          <a:p>
            <a:endParaRPr lang="en-US" dirty="0"/>
          </a:p>
          <a:p>
            <a:r>
              <a:rPr lang="en-US" dirty="0"/>
              <a:t>Save the file to your computer with your school name. </a:t>
            </a:r>
            <a:r>
              <a:rPr lang="en-US" baseline="0" dirty="0"/>
              <a:t>Currently, this file is </a:t>
            </a:r>
            <a:r>
              <a:rPr lang="en-US" b="0" baseline="0" dirty="0"/>
              <a:t>called “Tier 2 Intervention Tracking with Graphs - Disaggregated - ADD SCHOOL NAME”</a:t>
            </a:r>
            <a:endParaRPr lang="en-US" b="0" dirty="0"/>
          </a:p>
        </p:txBody>
      </p:sp>
      <p:sp>
        <p:nvSpPr>
          <p:cNvPr id="4" name="Slide Number Placeholder 3"/>
          <p:cNvSpPr>
            <a:spLocks noGrp="1"/>
          </p:cNvSpPr>
          <p:nvPr>
            <p:ph type="sldNum" sz="quarter" idx="5"/>
          </p:nvPr>
        </p:nvSpPr>
        <p:spPr/>
        <p:txBody>
          <a:bodyPr/>
          <a:lstStyle/>
          <a:p>
            <a:fld id="{50EB65C8-7EE5-4378-A425-66EE1DD1A1A1}" type="slidenum">
              <a:rPr lang="en-US" smtClean="0"/>
              <a:t>8</a:t>
            </a:fld>
            <a:endParaRPr lang="en-US" dirty="0"/>
          </a:p>
        </p:txBody>
      </p:sp>
    </p:spTree>
    <p:extLst>
      <p:ext uri="{BB962C8B-B14F-4D97-AF65-F5344CB8AC3E}">
        <p14:creationId xmlns:p14="http://schemas.microsoft.com/office/powerpoint/2010/main" val="372022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steps for using this workbook. Each step will be reviewed in detail in the following slides. </a:t>
            </a:r>
          </a:p>
        </p:txBody>
      </p:sp>
      <p:sp>
        <p:nvSpPr>
          <p:cNvPr id="4" name="Slide Number Placeholder 3"/>
          <p:cNvSpPr>
            <a:spLocks noGrp="1"/>
          </p:cNvSpPr>
          <p:nvPr>
            <p:ph type="sldNum" sz="quarter" idx="5"/>
          </p:nvPr>
        </p:nvSpPr>
        <p:spPr/>
        <p:txBody>
          <a:bodyPr/>
          <a:lstStyle/>
          <a:p>
            <a:fld id="{50EB65C8-7EE5-4378-A425-66EE1DD1A1A1}" type="slidenum">
              <a:rPr lang="en-US" smtClean="0"/>
              <a:t>9</a:t>
            </a:fld>
            <a:endParaRPr lang="en-US" dirty="0"/>
          </a:p>
        </p:txBody>
      </p:sp>
    </p:spTree>
    <p:extLst>
      <p:ext uri="{BB962C8B-B14F-4D97-AF65-F5344CB8AC3E}">
        <p14:creationId xmlns:p14="http://schemas.microsoft.com/office/powerpoint/2010/main" val="25683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0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900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8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457200" y="929540"/>
            <a:ext cx="8229600"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06511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2"/>
            <a:ext cx="8229600"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49642"/>
            <a:ext cx="4040188"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7395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49642"/>
            <a:ext cx="4041775"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395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59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99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55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2456"/>
            <a:ext cx="3008313" cy="103902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32456"/>
            <a:ext cx="5111750"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71481"/>
            <a:ext cx="3008313"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52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89993"/>
            <a:ext cx="54864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5383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9083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dirty="0"/>
          </a:p>
        </p:txBody>
      </p:sp>
      <p:sp>
        <p:nvSpPr>
          <p:cNvPr id="9" name="Title 1"/>
          <p:cNvSpPr>
            <a:spLocks noGrp="1"/>
          </p:cNvSpPr>
          <p:nvPr>
            <p:ph type="title"/>
          </p:nvPr>
        </p:nvSpPr>
        <p:spPr>
          <a:xfrm>
            <a:off x="457200" y="929540"/>
            <a:ext cx="8229600" cy="886833"/>
          </a:xfrm>
        </p:spPr>
        <p:txBody>
          <a:bodyPr/>
          <a:lstStyle>
            <a:lvl1pPr>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2"/>
            <a:ext cx="8229600"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49642"/>
            <a:ext cx="4040188"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7395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49642"/>
            <a:ext cx="4041775"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395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2456"/>
            <a:ext cx="3008313" cy="103902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32456"/>
            <a:ext cx="5111750"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71481"/>
            <a:ext cx="3008313"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89993"/>
            <a:ext cx="54864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0"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46401"/>
            <a:ext cx="8229600"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7/20/2023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0"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46401"/>
            <a:ext cx="8229600"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solidFill>
                  <a:prstClr val="black">
                    <a:tint val="75000"/>
                  </a:prstClr>
                </a:solidFill>
              </a:rPr>
              <a:pPr/>
              <a:t>7/20/2023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44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2573" y="733713"/>
            <a:ext cx="6998854" cy="2793423"/>
          </a:xfrm>
          <a:solidFill>
            <a:schemeClr val="tx2">
              <a:lumMod val="20000"/>
              <a:lumOff val="80000"/>
              <a:alpha val="28000"/>
            </a:schemeClr>
          </a:solidFill>
          <a:ln w="57150">
            <a:solidFill>
              <a:srgbClr val="002060"/>
            </a:solidFill>
          </a:ln>
        </p:spPr>
        <p:txBody>
          <a:bodyPr>
            <a:normAutofit/>
          </a:bodyPr>
          <a:lstStyle/>
          <a:p>
            <a:r>
              <a:rPr lang="en-US" sz="5300" b="1" dirty="0">
                <a:solidFill>
                  <a:schemeClr val="tx2">
                    <a:lumMod val="20000"/>
                    <a:lumOff val="80000"/>
                  </a:schemeClr>
                </a:solidFill>
                <a:cs typeface="Calibri"/>
              </a:rPr>
              <a:t>Tier 2 Disaggregated</a:t>
            </a:r>
            <a:br>
              <a:rPr lang="en-US" sz="5300" b="1" dirty="0">
                <a:solidFill>
                  <a:schemeClr val="tx2">
                    <a:lumMod val="20000"/>
                    <a:lumOff val="80000"/>
                  </a:schemeClr>
                </a:solidFill>
                <a:cs typeface="Calibri"/>
              </a:rPr>
            </a:br>
            <a:r>
              <a:rPr lang="en-US" sz="5300" b="1" dirty="0">
                <a:solidFill>
                  <a:schemeClr val="tx2">
                    <a:lumMod val="20000"/>
                    <a:lumOff val="80000"/>
                  </a:schemeClr>
                </a:solidFill>
                <a:cs typeface="Calibri"/>
              </a:rPr>
              <a:t>Data Workbook</a:t>
            </a:r>
            <a:br>
              <a:rPr lang="en-US" sz="5300" b="1" dirty="0">
                <a:solidFill>
                  <a:schemeClr val="tx2">
                    <a:lumMod val="20000"/>
                    <a:lumOff val="80000"/>
                  </a:schemeClr>
                </a:solidFill>
                <a:cs typeface="Calibri"/>
              </a:rPr>
            </a:br>
            <a:r>
              <a:rPr lang="en-US" sz="5300" dirty="0">
                <a:solidFill>
                  <a:schemeClr val="tx2">
                    <a:lumMod val="20000"/>
                    <a:lumOff val="80000"/>
                  </a:schemeClr>
                </a:solidFill>
                <a:cs typeface="Calibri"/>
              </a:rPr>
              <a:t>Tutorial</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skerville Old Face" panose="02020602080505020303" pitchFamily="18" charset="0"/>
            </a:endParaRPr>
          </a:p>
        </p:txBody>
      </p:sp>
      <p:sp>
        <p:nvSpPr>
          <p:cNvPr id="10" name="TextBox 9">
            <a:extLst>
              <a:ext uri="{FF2B5EF4-FFF2-40B4-BE49-F238E27FC236}">
                <a16:creationId xmlns:a16="http://schemas.microsoft.com/office/drawing/2014/main" id="{579A17C6-96FF-9285-ADB9-7483AC8AE733}"/>
              </a:ext>
            </a:extLst>
          </p:cNvPr>
          <p:cNvSpPr txBox="1"/>
          <p:nvPr/>
        </p:nvSpPr>
        <p:spPr>
          <a:xfrm>
            <a:off x="1308410" y="3834163"/>
            <a:ext cx="6527181" cy="1769327"/>
          </a:xfrm>
          <a:prstGeom prst="rect">
            <a:avLst/>
          </a:prstGeom>
        </p:spPr>
        <p:txBody>
          <a:bodyPr vert="horz" wrap="square"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1F497D">
                    <a:lumMod val="20000"/>
                    <a:lumOff val="80000"/>
                  </a:srgbClr>
                </a:solidFill>
                <a:effectLst/>
                <a:uLnTx/>
                <a:uFillTx/>
                <a:latin typeface="Calibri"/>
                <a:ea typeface="+mn-ea"/>
                <a:cs typeface="Calibri"/>
              </a:rPr>
              <a:t>DE-PBS Project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1F497D">
                    <a:lumMod val="20000"/>
                    <a:lumOff val="80000"/>
                  </a:srgbClr>
                </a:solidFill>
                <a:effectLst/>
                <a:uLnTx/>
                <a:uFillTx/>
                <a:latin typeface="Calibri"/>
                <a:ea typeface="+mn-ea"/>
                <a:cs typeface="Calibri"/>
              </a:rPr>
              <a:t>Center for Disabilities Studies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0" i="1" u="none" strike="noStrike" kern="1200" cap="none" spc="0" normalizeH="0" baseline="0" noProof="0" dirty="0">
                <a:ln>
                  <a:noFill/>
                </a:ln>
                <a:solidFill>
                  <a:srgbClr val="1F497D">
                    <a:lumMod val="20000"/>
                    <a:lumOff val="80000"/>
                  </a:srgbClr>
                </a:solidFill>
                <a:effectLst/>
                <a:uLnTx/>
                <a:uFillTx/>
                <a:latin typeface="Calibri"/>
                <a:ea typeface="+mn-ea"/>
                <a:cs typeface="Calibri"/>
              </a:rPr>
              <a:t>Updated 7/20/2023</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800" b="0" i="0" u="none" strike="noStrike" kern="1200" cap="none" spc="0" normalizeH="0" baseline="0" noProof="0" dirty="0">
              <a:ln>
                <a:noFill/>
              </a:ln>
              <a:solidFill>
                <a:schemeClr val="tx2">
                  <a:lumMod val="20000"/>
                  <a:lumOff val="80000"/>
                </a:schemeClr>
              </a:solidFill>
              <a:effectLst/>
              <a:uLnTx/>
              <a:uFillTx/>
              <a:latin typeface="Trebuchet MS"/>
              <a:ea typeface="+mn-ea"/>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134"/>
            <a:ext cx="8229600" cy="1046792"/>
          </a:xfrm>
          <a:solidFill>
            <a:schemeClr val="accent4">
              <a:lumMod val="40000"/>
              <a:lumOff val="60000"/>
            </a:schemeClr>
          </a:solidFill>
          <a:ln w="38100">
            <a:solidFill>
              <a:schemeClr val="tx2"/>
            </a:solidFill>
          </a:ln>
        </p:spPr>
        <p:txBody>
          <a:bodyPr>
            <a:noAutofit/>
          </a:bodyPr>
          <a:lstStyle/>
          <a:p>
            <a:r>
              <a:rPr lang="en-US" sz="3200" b="1" dirty="0">
                <a:solidFill>
                  <a:srgbClr val="002060"/>
                </a:solidFill>
              </a:rPr>
              <a:t>Step 1: Complete school information at the top of the “AllData” tab</a:t>
            </a:r>
          </a:p>
        </p:txBody>
      </p:sp>
      <p:pic>
        <p:nvPicPr>
          <p:cNvPr id="22" name="Picture 21" descr="&quot;AllData&quot; tab of Intervention Tracking workbook.">
            <a:extLst>
              <a:ext uri="{FF2B5EF4-FFF2-40B4-BE49-F238E27FC236}">
                <a16:creationId xmlns:a16="http://schemas.microsoft.com/office/drawing/2014/main" id="{90527310-3400-AD70-920A-C402A7A11046}"/>
              </a:ext>
            </a:extLst>
          </p:cNvPr>
          <p:cNvPicPr>
            <a:picLocks noChangeAspect="1"/>
          </p:cNvPicPr>
          <p:nvPr/>
        </p:nvPicPr>
        <p:blipFill>
          <a:blip r:embed="rId3"/>
          <a:stretch>
            <a:fillRect/>
          </a:stretch>
        </p:blipFill>
        <p:spPr>
          <a:xfrm>
            <a:off x="397413" y="2181681"/>
            <a:ext cx="8349175" cy="4572000"/>
          </a:xfrm>
          <a:prstGeom prst="rect">
            <a:avLst/>
          </a:prstGeom>
          <a:ln>
            <a:solidFill>
              <a:schemeClr val="tx1"/>
            </a:solidFill>
          </a:ln>
        </p:spPr>
      </p:pic>
      <p:sp>
        <p:nvSpPr>
          <p:cNvPr id="5" name="Rectangle 4" descr="Emphasizing top portion of &quot;AllData&quot; tab."/>
          <p:cNvSpPr/>
          <p:nvPr/>
        </p:nvSpPr>
        <p:spPr>
          <a:xfrm>
            <a:off x="370936" y="2181682"/>
            <a:ext cx="8375652" cy="1926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20" name="Straight Arrow Connector 19">
            <a:extLst>
              <a:ext uri="{FF2B5EF4-FFF2-40B4-BE49-F238E27FC236}">
                <a16:creationId xmlns:a16="http://schemas.microsoft.com/office/drawing/2014/main" id="{616C451B-C7FA-D81D-8D50-09D2A864D0A7}"/>
              </a:ext>
              <a:ext uri="{C183D7F6-B498-43B3-948B-1728B52AA6E4}">
                <adec:decorative xmlns:adec="http://schemas.microsoft.com/office/drawing/2017/decorative" val="1"/>
              </a:ext>
            </a:extLst>
          </p:cNvPr>
          <p:cNvCxnSpPr>
            <a:cxnSpLocks/>
          </p:cNvCxnSpPr>
          <p:nvPr/>
        </p:nvCxnSpPr>
        <p:spPr>
          <a:xfrm>
            <a:off x="457200" y="1913089"/>
            <a:ext cx="4237348" cy="183515"/>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90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4" y="866508"/>
            <a:ext cx="8445313" cy="894734"/>
          </a:xfrm>
          <a:solidFill>
            <a:schemeClr val="accent4">
              <a:lumMod val="40000"/>
              <a:lumOff val="60000"/>
            </a:schemeClr>
          </a:solidFill>
          <a:ln w="38100">
            <a:solidFill>
              <a:schemeClr val="tx2"/>
            </a:solidFill>
          </a:ln>
        </p:spPr>
        <p:txBody>
          <a:bodyPr>
            <a:normAutofit fontScale="90000"/>
          </a:bodyPr>
          <a:lstStyle/>
          <a:p>
            <a:r>
              <a:rPr lang="en-US" sz="3600" b="1" dirty="0">
                <a:solidFill>
                  <a:srgbClr val="002060"/>
                </a:solidFill>
                <a:latin typeface="+mn-lt"/>
              </a:rPr>
              <a:t>Step 2: Add intervention names to worksheet</a:t>
            </a:r>
            <a:br>
              <a:rPr lang="en-US" sz="3600" b="1" dirty="0">
                <a:solidFill>
                  <a:srgbClr val="002060"/>
                </a:solidFill>
                <a:latin typeface="+mn-lt"/>
              </a:rPr>
            </a:br>
            <a:r>
              <a:rPr lang="en-US" sz="2200" dirty="0">
                <a:solidFill>
                  <a:srgbClr val="002060"/>
                </a:solidFill>
                <a:latin typeface="+mn-lt"/>
              </a:rPr>
              <a:t>There is space for up to 5 interventions.</a:t>
            </a:r>
            <a:endParaRPr lang="en-US" sz="2200" b="1" dirty="0">
              <a:solidFill>
                <a:srgbClr val="002060"/>
              </a:solidFill>
              <a:latin typeface="+mn-lt"/>
            </a:endParaRPr>
          </a:p>
        </p:txBody>
      </p:sp>
      <p:pic>
        <p:nvPicPr>
          <p:cNvPr id="4" name="Picture 3" descr="&quot;AllData&quot; tab of Intervention Tracking workbook.">
            <a:extLst>
              <a:ext uri="{FF2B5EF4-FFF2-40B4-BE49-F238E27FC236}">
                <a16:creationId xmlns:a16="http://schemas.microsoft.com/office/drawing/2014/main" id="{9A53E4A1-C0BF-C072-ECE2-A8831AD2907C}"/>
              </a:ext>
            </a:extLst>
          </p:cNvPr>
          <p:cNvPicPr>
            <a:picLocks noChangeAspect="1"/>
          </p:cNvPicPr>
          <p:nvPr/>
        </p:nvPicPr>
        <p:blipFill>
          <a:blip r:embed="rId3"/>
          <a:stretch>
            <a:fillRect/>
          </a:stretch>
        </p:blipFill>
        <p:spPr>
          <a:xfrm>
            <a:off x="397413" y="2046616"/>
            <a:ext cx="8349175" cy="4572000"/>
          </a:xfrm>
          <a:prstGeom prst="rect">
            <a:avLst/>
          </a:prstGeom>
          <a:ln>
            <a:solidFill>
              <a:schemeClr val="tx1"/>
            </a:solidFill>
          </a:ln>
        </p:spPr>
      </p:pic>
      <p:sp>
        <p:nvSpPr>
          <p:cNvPr id="5" name="Rectangle 4" descr="Emphasizing intervention name cells."/>
          <p:cNvSpPr/>
          <p:nvPr/>
        </p:nvSpPr>
        <p:spPr>
          <a:xfrm>
            <a:off x="1447800" y="2493039"/>
            <a:ext cx="7239944" cy="21558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Rectangle 10" descr="Emphasizing intervention name cells.">
            <a:extLst>
              <a:ext uri="{FF2B5EF4-FFF2-40B4-BE49-F238E27FC236}">
                <a16:creationId xmlns:a16="http://schemas.microsoft.com/office/drawing/2014/main" id="{9AAD9199-56DA-8425-A9ED-043DAE5601A4}"/>
              </a:ext>
            </a:extLst>
          </p:cNvPr>
          <p:cNvSpPr/>
          <p:nvPr/>
        </p:nvSpPr>
        <p:spPr>
          <a:xfrm>
            <a:off x="1447800" y="4706347"/>
            <a:ext cx="6934200" cy="21558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 name="TextBox 2"/>
          <p:cNvSpPr txBox="1"/>
          <p:nvPr/>
        </p:nvSpPr>
        <p:spPr>
          <a:xfrm>
            <a:off x="6237042" y="4387368"/>
            <a:ext cx="2607275" cy="2031325"/>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Special note: </a:t>
            </a:r>
            <a:r>
              <a:rPr lang="en-US" dirty="0">
                <a:solidFill>
                  <a:schemeClr val="bg1"/>
                </a:solidFill>
              </a:rPr>
              <a:t>The intervention names you type in these boxes will automatically show up on all other worksheets that relate to that intervention in this workbook!</a:t>
            </a:r>
          </a:p>
        </p:txBody>
      </p:sp>
      <p:cxnSp>
        <p:nvCxnSpPr>
          <p:cNvPr id="19" name="Straight Arrow Connector 18">
            <a:extLst>
              <a:ext uri="{FF2B5EF4-FFF2-40B4-BE49-F238E27FC236}">
                <a16:creationId xmlns:a16="http://schemas.microsoft.com/office/drawing/2014/main" id="{C3FB6230-40E0-5229-FDD5-8B2B2CFB8577}"/>
              </a:ext>
              <a:ext uri="{C183D7F6-B498-43B3-948B-1728B52AA6E4}">
                <adec:decorative xmlns:adec="http://schemas.microsoft.com/office/drawing/2017/decorative" val="1"/>
              </a:ext>
            </a:extLst>
          </p:cNvPr>
          <p:cNvCxnSpPr>
            <a:cxnSpLocks/>
          </p:cNvCxnSpPr>
          <p:nvPr/>
        </p:nvCxnSpPr>
        <p:spPr>
          <a:xfrm>
            <a:off x="349343" y="1780096"/>
            <a:ext cx="1098457" cy="71322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FFB9FF6-BF1F-9305-7C7F-FF1CC672526B}"/>
              </a:ext>
              <a:ext uri="{C183D7F6-B498-43B3-948B-1728B52AA6E4}">
                <adec:decorative xmlns:adec="http://schemas.microsoft.com/office/drawing/2017/decorative" val="1"/>
              </a:ext>
            </a:extLst>
          </p:cNvPr>
          <p:cNvCxnSpPr>
            <a:cxnSpLocks/>
          </p:cNvCxnSpPr>
          <p:nvPr/>
        </p:nvCxnSpPr>
        <p:spPr>
          <a:xfrm>
            <a:off x="376827" y="1780096"/>
            <a:ext cx="1070973" cy="2889081"/>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3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4" y="855424"/>
            <a:ext cx="8445313" cy="894734"/>
          </a:xfrm>
          <a:solidFill>
            <a:schemeClr val="accent4">
              <a:lumMod val="40000"/>
              <a:lumOff val="60000"/>
            </a:schemeClr>
          </a:solidFill>
          <a:ln w="38100">
            <a:solidFill>
              <a:schemeClr val="tx2"/>
            </a:solidFill>
          </a:ln>
        </p:spPr>
        <p:txBody>
          <a:bodyPr>
            <a:normAutofit/>
          </a:bodyPr>
          <a:lstStyle/>
          <a:p>
            <a:r>
              <a:rPr lang="en-US" sz="3600" b="1" dirty="0">
                <a:solidFill>
                  <a:srgbClr val="002060"/>
                </a:solidFill>
                <a:latin typeface="+mn-lt"/>
              </a:rPr>
              <a:t>Step 2: EXAMPLE</a:t>
            </a:r>
            <a:endParaRPr lang="en-US" sz="2200" b="1" dirty="0">
              <a:solidFill>
                <a:srgbClr val="002060"/>
              </a:solidFill>
              <a:latin typeface="+mn-lt"/>
            </a:endParaRPr>
          </a:p>
        </p:txBody>
      </p:sp>
      <p:pic>
        <p:nvPicPr>
          <p:cNvPr id="6" name="Picture 5" descr="&quot;AllData&quot; tab of Intervention Tracking workbook.">
            <a:extLst>
              <a:ext uri="{FF2B5EF4-FFF2-40B4-BE49-F238E27FC236}">
                <a16:creationId xmlns:a16="http://schemas.microsoft.com/office/drawing/2014/main" id="{BE6EF094-A5CC-4208-5397-8F11676D9EEA}"/>
              </a:ext>
            </a:extLst>
          </p:cNvPr>
          <p:cNvPicPr>
            <a:picLocks noChangeAspect="1"/>
          </p:cNvPicPr>
          <p:nvPr/>
        </p:nvPicPr>
        <p:blipFill>
          <a:blip r:embed="rId3"/>
          <a:stretch>
            <a:fillRect/>
          </a:stretch>
        </p:blipFill>
        <p:spPr>
          <a:xfrm>
            <a:off x="388056" y="2045303"/>
            <a:ext cx="8367888" cy="4572000"/>
          </a:xfrm>
          <a:prstGeom prst="rect">
            <a:avLst/>
          </a:prstGeom>
          <a:ln>
            <a:solidFill>
              <a:schemeClr val="tx1"/>
            </a:solidFill>
          </a:ln>
        </p:spPr>
      </p:pic>
      <p:sp>
        <p:nvSpPr>
          <p:cNvPr id="5" name="Rectangle 4" descr="Emphasizing intervention name cells with name filled in (#1: Self-Esteem Group)."/>
          <p:cNvSpPr/>
          <p:nvPr/>
        </p:nvSpPr>
        <p:spPr>
          <a:xfrm>
            <a:off x="1447800" y="2470443"/>
            <a:ext cx="7239944" cy="21558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Rectangle 10" descr="Emphasizing intervention name cells with name filled in (#2: Mentoring).">
            <a:extLst>
              <a:ext uri="{FF2B5EF4-FFF2-40B4-BE49-F238E27FC236}">
                <a16:creationId xmlns:a16="http://schemas.microsoft.com/office/drawing/2014/main" id="{9AAD9199-56DA-8425-A9ED-043DAE5601A4}"/>
              </a:ext>
            </a:extLst>
          </p:cNvPr>
          <p:cNvSpPr/>
          <p:nvPr/>
        </p:nvSpPr>
        <p:spPr>
          <a:xfrm>
            <a:off x="1447800" y="4699964"/>
            <a:ext cx="6934200" cy="21558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9" name="Straight Arrow Connector 18">
            <a:extLst>
              <a:ext uri="{FF2B5EF4-FFF2-40B4-BE49-F238E27FC236}">
                <a16:creationId xmlns:a16="http://schemas.microsoft.com/office/drawing/2014/main" id="{C3FB6230-40E0-5229-FDD5-8B2B2CFB8577}"/>
              </a:ext>
              <a:ext uri="{C183D7F6-B498-43B3-948B-1728B52AA6E4}">
                <adec:decorative xmlns:adec="http://schemas.microsoft.com/office/drawing/2017/decorative" val="1"/>
              </a:ext>
            </a:extLst>
          </p:cNvPr>
          <p:cNvCxnSpPr>
            <a:cxnSpLocks/>
          </p:cNvCxnSpPr>
          <p:nvPr/>
        </p:nvCxnSpPr>
        <p:spPr>
          <a:xfrm>
            <a:off x="344140" y="1761242"/>
            <a:ext cx="1098457" cy="71322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FFB9FF6-BF1F-9305-7C7F-FF1CC672526B}"/>
              </a:ext>
              <a:ext uri="{C183D7F6-B498-43B3-948B-1728B52AA6E4}">
                <adec:decorative xmlns:adec="http://schemas.microsoft.com/office/drawing/2017/decorative" val="1"/>
              </a:ext>
            </a:extLst>
          </p:cNvPr>
          <p:cNvCxnSpPr>
            <a:cxnSpLocks/>
          </p:cNvCxnSpPr>
          <p:nvPr/>
        </p:nvCxnSpPr>
        <p:spPr>
          <a:xfrm>
            <a:off x="371624" y="1761242"/>
            <a:ext cx="1070973" cy="2889081"/>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29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4" y="831543"/>
            <a:ext cx="8445313" cy="894734"/>
          </a:xfrm>
          <a:solidFill>
            <a:schemeClr val="accent4">
              <a:lumMod val="40000"/>
              <a:lumOff val="60000"/>
            </a:schemeClr>
          </a:solidFill>
          <a:ln w="38100">
            <a:solidFill>
              <a:schemeClr val="tx2"/>
            </a:solidFill>
          </a:ln>
        </p:spPr>
        <p:txBody>
          <a:bodyPr>
            <a:normAutofit fontScale="90000"/>
          </a:bodyPr>
          <a:lstStyle/>
          <a:p>
            <a:r>
              <a:rPr lang="en-US" sz="3600" b="1" dirty="0">
                <a:solidFill>
                  <a:srgbClr val="002060"/>
                </a:solidFill>
                <a:latin typeface="+mn-lt"/>
              </a:rPr>
              <a:t>Step 3: Add group names to worksheet</a:t>
            </a:r>
            <a:br>
              <a:rPr lang="en-US" sz="3600" b="1" dirty="0">
                <a:solidFill>
                  <a:srgbClr val="002060"/>
                </a:solidFill>
                <a:latin typeface="+mn-lt"/>
              </a:rPr>
            </a:br>
            <a:r>
              <a:rPr lang="en-US" sz="2200" dirty="0">
                <a:solidFill>
                  <a:srgbClr val="002060"/>
                </a:solidFill>
                <a:latin typeface="+mn-lt"/>
              </a:rPr>
              <a:t>There is space for up to 4 student subgroups.</a:t>
            </a:r>
            <a:endParaRPr lang="en-US" sz="2200" b="1" dirty="0">
              <a:solidFill>
                <a:srgbClr val="002060"/>
              </a:solidFill>
              <a:latin typeface="+mn-lt"/>
            </a:endParaRPr>
          </a:p>
        </p:txBody>
      </p:sp>
      <p:pic>
        <p:nvPicPr>
          <p:cNvPr id="7" name="Picture 6" descr="&quot;AllData&quot; tab of Intervention Tracking workbook.">
            <a:extLst>
              <a:ext uri="{FF2B5EF4-FFF2-40B4-BE49-F238E27FC236}">
                <a16:creationId xmlns:a16="http://schemas.microsoft.com/office/drawing/2014/main" id="{CFFE7C93-41C2-8005-88E7-1C637A686A28}"/>
              </a:ext>
            </a:extLst>
          </p:cNvPr>
          <p:cNvPicPr>
            <a:picLocks noChangeAspect="1"/>
          </p:cNvPicPr>
          <p:nvPr/>
        </p:nvPicPr>
        <p:blipFill>
          <a:blip r:embed="rId3"/>
          <a:stretch>
            <a:fillRect/>
          </a:stretch>
        </p:blipFill>
        <p:spPr>
          <a:xfrm>
            <a:off x="301405" y="2016925"/>
            <a:ext cx="8541189" cy="4159464"/>
          </a:xfrm>
          <a:prstGeom prst="rect">
            <a:avLst/>
          </a:prstGeom>
          <a:ln>
            <a:solidFill>
              <a:schemeClr val="tx1"/>
            </a:solidFill>
          </a:ln>
        </p:spPr>
      </p:pic>
      <p:sp>
        <p:nvSpPr>
          <p:cNvPr id="5" name="Rectangle 4" descr="Emphasizing group name cells for Intervention #1."/>
          <p:cNvSpPr/>
          <p:nvPr/>
        </p:nvSpPr>
        <p:spPr>
          <a:xfrm>
            <a:off x="1362886" y="3109381"/>
            <a:ext cx="2423533" cy="41475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9" name="Straight Arrow Connector 18">
            <a:extLst>
              <a:ext uri="{FF2B5EF4-FFF2-40B4-BE49-F238E27FC236}">
                <a16:creationId xmlns:a16="http://schemas.microsoft.com/office/drawing/2014/main" id="{C3FB6230-40E0-5229-FDD5-8B2B2CFB8577}"/>
              </a:ext>
              <a:ext uri="{C183D7F6-B498-43B3-948B-1728B52AA6E4}">
                <adec:decorative xmlns:adec="http://schemas.microsoft.com/office/drawing/2017/decorative" val="1"/>
              </a:ext>
            </a:extLst>
          </p:cNvPr>
          <p:cNvCxnSpPr>
            <a:cxnSpLocks/>
          </p:cNvCxnSpPr>
          <p:nvPr/>
        </p:nvCxnSpPr>
        <p:spPr>
          <a:xfrm>
            <a:off x="349343" y="1676399"/>
            <a:ext cx="1379249" cy="144749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9F5BE32-5E21-FD0D-B48B-C7540B159B27}"/>
              </a:ext>
            </a:extLst>
          </p:cNvPr>
          <p:cNvSpPr txBox="1"/>
          <p:nvPr/>
        </p:nvSpPr>
        <p:spPr>
          <a:xfrm>
            <a:off x="6237042" y="5136853"/>
            <a:ext cx="2685577" cy="1477328"/>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Special note: </a:t>
            </a:r>
            <a:r>
              <a:rPr lang="en-US" dirty="0">
                <a:solidFill>
                  <a:schemeClr val="bg1"/>
                </a:solidFill>
              </a:rPr>
              <a:t>The group names you enter in these boxes will automatically show up throughout other tabs in this workbook!</a:t>
            </a:r>
          </a:p>
        </p:txBody>
      </p:sp>
    </p:spTree>
    <p:extLst>
      <p:ext uri="{BB962C8B-B14F-4D97-AF65-F5344CB8AC3E}">
        <p14:creationId xmlns:p14="http://schemas.microsoft.com/office/powerpoint/2010/main" val="34371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4" y="837085"/>
            <a:ext cx="8445313" cy="816107"/>
          </a:xfrm>
          <a:solidFill>
            <a:schemeClr val="accent4">
              <a:lumMod val="40000"/>
              <a:lumOff val="60000"/>
            </a:schemeClr>
          </a:solidFill>
          <a:ln w="38100">
            <a:solidFill>
              <a:schemeClr val="tx2"/>
            </a:solidFill>
          </a:ln>
        </p:spPr>
        <p:txBody>
          <a:bodyPr>
            <a:normAutofit/>
          </a:bodyPr>
          <a:lstStyle/>
          <a:p>
            <a:r>
              <a:rPr lang="en-US" sz="3600" b="1" dirty="0">
                <a:solidFill>
                  <a:srgbClr val="002060"/>
                </a:solidFill>
                <a:latin typeface="+mn-lt"/>
              </a:rPr>
              <a:t>Step 3: EXAMPLES</a:t>
            </a:r>
            <a:endParaRPr lang="en-US" sz="2200" b="1" dirty="0">
              <a:solidFill>
                <a:srgbClr val="002060"/>
              </a:solidFill>
              <a:latin typeface="+mn-lt"/>
            </a:endParaRPr>
          </a:p>
        </p:txBody>
      </p:sp>
      <p:pic>
        <p:nvPicPr>
          <p:cNvPr id="8" name="Picture 7" descr="&quot;AllData&quot; tab with name of Intervention #1 filled in (&quot;Self-Esteem Group&quot;).">
            <a:extLst>
              <a:ext uri="{FF2B5EF4-FFF2-40B4-BE49-F238E27FC236}">
                <a16:creationId xmlns:a16="http://schemas.microsoft.com/office/drawing/2014/main" id="{EB1E346D-B103-52EA-3858-0D7BD75B7A0F}"/>
              </a:ext>
            </a:extLst>
          </p:cNvPr>
          <p:cNvPicPr>
            <a:picLocks noChangeAspect="1"/>
          </p:cNvPicPr>
          <p:nvPr/>
        </p:nvPicPr>
        <p:blipFill rotWithShape="1">
          <a:blip r:embed="rId3"/>
          <a:srcRect l="368" r="34239"/>
          <a:stretch/>
        </p:blipFill>
        <p:spPr>
          <a:xfrm>
            <a:off x="372948" y="1696943"/>
            <a:ext cx="8398104" cy="1562124"/>
          </a:xfrm>
          <a:prstGeom prst="rect">
            <a:avLst/>
          </a:prstGeom>
          <a:ln>
            <a:solidFill>
              <a:schemeClr val="tx1"/>
            </a:solidFill>
          </a:ln>
        </p:spPr>
      </p:pic>
      <p:sp>
        <p:nvSpPr>
          <p:cNvPr id="5" name="Rectangle 4" descr="Emphasizing group name cells for Intervention #1 with names filled in (Black/African American, Hispanic/Latino, White/Caucasian, and Other)."/>
          <p:cNvSpPr/>
          <p:nvPr/>
        </p:nvSpPr>
        <p:spPr>
          <a:xfrm>
            <a:off x="1414490" y="2101932"/>
            <a:ext cx="2314361" cy="5310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9" name="Straight Arrow Connector 18">
            <a:extLst>
              <a:ext uri="{FF2B5EF4-FFF2-40B4-BE49-F238E27FC236}">
                <a16:creationId xmlns:a16="http://schemas.microsoft.com/office/drawing/2014/main" id="{C3FB6230-40E0-5229-FDD5-8B2B2CFB8577}"/>
              </a:ext>
              <a:ext uri="{C183D7F6-B498-43B3-948B-1728B52AA6E4}">
                <adec:decorative xmlns:adec="http://schemas.microsoft.com/office/drawing/2017/decorative" val="1"/>
              </a:ext>
            </a:extLst>
          </p:cNvPr>
          <p:cNvCxnSpPr>
            <a:cxnSpLocks/>
            <a:endCxn id="5" idx="1"/>
          </p:cNvCxnSpPr>
          <p:nvPr/>
        </p:nvCxnSpPr>
        <p:spPr>
          <a:xfrm>
            <a:off x="349344" y="1597772"/>
            <a:ext cx="1065146" cy="769671"/>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quot;AllData&quot; tab with name of Intervention #2 filled in (&quot;Mentoring&quot;).">
            <a:extLst>
              <a:ext uri="{FF2B5EF4-FFF2-40B4-BE49-F238E27FC236}">
                <a16:creationId xmlns:a16="http://schemas.microsoft.com/office/drawing/2014/main" id="{9BCD40F6-9DF0-5B3D-31DE-E8E8892DC7A4}"/>
              </a:ext>
            </a:extLst>
          </p:cNvPr>
          <p:cNvPicPr>
            <a:picLocks noChangeAspect="1"/>
          </p:cNvPicPr>
          <p:nvPr/>
        </p:nvPicPr>
        <p:blipFill rotWithShape="1">
          <a:blip r:embed="rId4"/>
          <a:srcRect r="939" b="58285"/>
          <a:stretch/>
        </p:blipFill>
        <p:spPr>
          <a:xfrm>
            <a:off x="372949" y="3510663"/>
            <a:ext cx="8445312" cy="1391614"/>
          </a:xfrm>
          <a:prstGeom prst="rect">
            <a:avLst/>
          </a:prstGeom>
          <a:ln>
            <a:solidFill>
              <a:schemeClr val="tx1"/>
            </a:solidFill>
          </a:ln>
        </p:spPr>
      </p:pic>
      <p:sp>
        <p:nvSpPr>
          <p:cNvPr id="20" name="Rectangle 19" descr="Emphasizing group name cells for Intervention #2 with names filled in (General Education, Special Education, MLL without Disability).">
            <a:extLst>
              <a:ext uri="{FF2B5EF4-FFF2-40B4-BE49-F238E27FC236}">
                <a16:creationId xmlns:a16="http://schemas.microsoft.com/office/drawing/2014/main" id="{7FF48621-79FF-4D05-B692-6BC8A7947CFF}"/>
              </a:ext>
            </a:extLst>
          </p:cNvPr>
          <p:cNvSpPr/>
          <p:nvPr/>
        </p:nvSpPr>
        <p:spPr>
          <a:xfrm>
            <a:off x="1365661" y="3839183"/>
            <a:ext cx="2363189" cy="38719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6" name="Straight Arrow Connector 15">
            <a:extLst>
              <a:ext uri="{FF2B5EF4-FFF2-40B4-BE49-F238E27FC236}">
                <a16:creationId xmlns:a16="http://schemas.microsoft.com/office/drawing/2014/main" id="{DE28769E-34AA-5F85-F9E2-DD824A269AC3}"/>
              </a:ext>
              <a:ext uri="{C183D7F6-B498-43B3-948B-1728B52AA6E4}">
                <adec:decorative xmlns:adec="http://schemas.microsoft.com/office/drawing/2017/decorative" val="1"/>
              </a:ext>
            </a:extLst>
          </p:cNvPr>
          <p:cNvCxnSpPr>
            <a:cxnSpLocks/>
            <a:endCxn id="20" idx="1"/>
          </p:cNvCxnSpPr>
          <p:nvPr/>
        </p:nvCxnSpPr>
        <p:spPr>
          <a:xfrm>
            <a:off x="372948" y="1653192"/>
            <a:ext cx="992713" cy="237958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quot;AllData&quot; tab with name of Intervention #3 filled in (Check In/Check Out).">
            <a:extLst>
              <a:ext uri="{FF2B5EF4-FFF2-40B4-BE49-F238E27FC236}">
                <a16:creationId xmlns:a16="http://schemas.microsoft.com/office/drawing/2014/main" id="{3111BADA-F520-D1A1-58B0-803348DD6918}"/>
              </a:ext>
            </a:extLst>
          </p:cNvPr>
          <p:cNvPicPr>
            <a:picLocks noChangeAspect="1"/>
          </p:cNvPicPr>
          <p:nvPr/>
        </p:nvPicPr>
        <p:blipFill rotWithShape="1">
          <a:blip r:embed="rId5"/>
          <a:srcRect r="1114" b="57211"/>
          <a:stretch/>
        </p:blipFill>
        <p:spPr>
          <a:xfrm>
            <a:off x="349343" y="5171923"/>
            <a:ext cx="8468918" cy="1395505"/>
          </a:xfrm>
          <a:prstGeom prst="rect">
            <a:avLst/>
          </a:prstGeom>
          <a:ln>
            <a:solidFill>
              <a:schemeClr val="tx1"/>
            </a:solidFill>
          </a:ln>
        </p:spPr>
      </p:pic>
      <p:sp>
        <p:nvSpPr>
          <p:cNvPr id="21" name="Rectangle 20" descr="Emphasizing group name cells for Intervention #3 with names filled in (Grade 9, Grade 10, Grade 11, Grade 12).">
            <a:extLst>
              <a:ext uri="{FF2B5EF4-FFF2-40B4-BE49-F238E27FC236}">
                <a16:creationId xmlns:a16="http://schemas.microsoft.com/office/drawing/2014/main" id="{192A7FA4-6D5F-8F64-0769-99CDE7150DBF}"/>
              </a:ext>
            </a:extLst>
          </p:cNvPr>
          <p:cNvSpPr/>
          <p:nvPr/>
        </p:nvSpPr>
        <p:spPr>
          <a:xfrm>
            <a:off x="1365661" y="5512341"/>
            <a:ext cx="2363190" cy="3540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22" name="Straight Arrow Connector 21">
            <a:extLst>
              <a:ext uri="{FF2B5EF4-FFF2-40B4-BE49-F238E27FC236}">
                <a16:creationId xmlns:a16="http://schemas.microsoft.com/office/drawing/2014/main" id="{CA7D184A-F338-A9CF-95E0-06C0935E98F2}"/>
              </a:ext>
              <a:ext uri="{C183D7F6-B498-43B3-948B-1728B52AA6E4}">
                <adec:decorative xmlns:adec="http://schemas.microsoft.com/office/drawing/2017/decorative" val="1"/>
              </a:ext>
            </a:extLst>
          </p:cNvPr>
          <p:cNvCxnSpPr>
            <a:cxnSpLocks/>
            <a:endCxn id="21" idx="1"/>
          </p:cNvCxnSpPr>
          <p:nvPr/>
        </p:nvCxnSpPr>
        <p:spPr>
          <a:xfrm>
            <a:off x="372948" y="1579418"/>
            <a:ext cx="992713" cy="4109958"/>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6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quot;Criteria&quot; tab of workbook.">
            <a:extLst>
              <a:ext uri="{FF2B5EF4-FFF2-40B4-BE49-F238E27FC236}">
                <a16:creationId xmlns:a16="http://schemas.microsoft.com/office/drawing/2014/main" id="{0195E698-09F6-BF16-0639-B45A6DCF852D}"/>
              </a:ext>
            </a:extLst>
          </p:cNvPr>
          <p:cNvPicPr>
            <a:picLocks noChangeAspect="1"/>
          </p:cNvPicPr>
          <p:nvPr/>
        </p:nvPicPr>
        <p:blipFill>
          <a:blip r:embed="rId3"/>
          <a:stretch>
            <a:fillRect/>
          </a:stretch>
        </p:blipFill>
        <p:spPr>
          <a:xfrm>
            <a:off x="226576" y="1307879"/>
            <a:ext cx="7478884" cy="5120640"/>
          </a:xfrm>
          <a:prstGeom prst="rect">
            <a:avLst/>
          </a:prstGeom>
          <a:ln>
            <a:solidFill>
              <a:schemeClr val="tx1"/>
            </a:solidFill>
          </a:ln>
        </p:spPr>
      </p:pic>
      <p:sp>
        <p:nvSpPr>
          <p:cNvPr id="2" name="Title 1"/>
          <p:cNvSpPr>
            <a:spLocks noGrp="1"/>
          </p:cNvSpPr>
          <p:nvPr>
            <p:ph type="title"/>
          </p:nvPr>
        </p:nvSpPr>
        <p:spPr>
          <a:xfrm>
            <a:off x="4232787" y="1309480"/>
            <a:ext cx="4835013" cy="4343400"/>
          </a:xfrm>
          <a:solidFill>
            <a:schemeClr val="accent4">
              <a:lumMod val="40000"/>
              <a:lumOff val="60000"/>
            </a:schemeClr>
          </a:solidFill>
          <a:ln w="38100">
            <a:solidFill>
              <a:schemeClr val="tx2"/>
            </a:solidFill>
          </a:ln>
        </p:spPr>
        <p:txBody>
          <a:bodyPr>
            <a:noAutofit/>
          </a:bodyPr>
          <a:lstStyle/>
          <a:p>
            <a:pPr algn="l"/>
            <a:r>
              <a:rPr lang="en-US" sz="3200" b="1" dirty="0">
                <a:solidFill>
                  <a:srgbClr val="002060"/>
                </a:solidFill>
                <a:latin typeface="+mn-lt"/>
              </a:rPr>
              <a:t>Step 4: Document Decision Criteria</a:t>
            </a:r>
            <a:br>
              <a:rPr lang="en-US" sz="900" b="1" dirty="0">
                <a:solidFill>
                  <a:srgbClr val="002060"/>
                </a:solidFill>
                <a:latin typeface="+mn-lt"/>
              </a:rPr>
            </a:br>
            <a:br>
              <a:rPr lang="en-US" sz="900" b="1" dirty="0">
                <a:solidFill>
                  <a:srgbClr val="002060"/>
                </a:solidFill>
                <a:latin typeface="+mn-lt"/>
              </a:rPr>
            </a:br>
            <a:br>
              <a:rPr lang="en-US" sz="900" b="1" dirty="0">
                <a:solidFill>
                  <a:srgbClr val="002060"/>
                </a:solidFill>
                <a:latin typeface="+mn-lt"/>
              </a:rPr>
            </a:br>
            <a:r>
              <a:rPr lang="en-US" sz="2400" b="1" dirty="0">
                <a:solidFill>
                  <a:srgbClr val="002060"/>
                </a:solidFill>
                <a:latin typeface="+mn-lt"/>
              </a:rPr>
              <a:t>A. Select the second tab “Criteria”</a:t>
            </a:r>
            <a:br>
              <a:rPr lang="en-US" sz="2400" b="1" dirty="0">
                <a:solidFill>
                  <a:srgbClr val="002060"/>
                </a:solidFill>
                <a:latin typeface="+mn-lt"/>
              </a:rPr>
            </a:br>
            <a:br>
              <a:rPr lang="en-US" sz="2400" b="1" dirty="0">
                <a:solidFill>
                  <a:srgbClr val="002060"/>
                </a:solidFill>
                <a:latin typeface="+mn-lt"/>
              </a:rPr>
            </a:br>
            <a:r>
              <a:rPr lang="en-US" sz="2400" b="1" dirty="0">
                <a:solidFill>
                  <a:srgbClr val="002060"/>
                </a:solidFill>
                <a:latin typeface="+mn-lt"/>
              </a:rPr>
              <a:t>B. Define the entrance, responding, and exit criteria for each intervention</a:t>
            </a:r>
            <a:br>
              <a:rPr lang="en-US" sz="3200" b="1" dirty="0">
                <a:solidFill>
                  <a:srgbClr val="002060"/>
                </a:solidFill>
                <a:latin typeface="+mn-lt"/>
              </a:rPr>
            </a:br>
            <a:r>
              <a:rPr lang="en-US" sz="2000" i="1" dirty="0">
                <a:solidFill>
                  <a:srgbClr val="002060"/>
                </a:solidFill>
                <a:latin typeface="+mn-lt"/>
              </a:rPr>
              <a:t>(Interventions will self-populate based on the names entered on the “AllData” tab)</a:t>
            </a:r>
            <a:endParaRPr lang="en-US" sz="3200" b="1" i="1" dirty="0">
              <a:solidFill>
                <a:srgbClr val="002060"/>
              </a:solidFill>
              <a:latin typeface="+mn-lt"/>
            </a:endParaRPr>
          </a:p>
        </p:txBody>
      </p:sp>
      <p:grpSp>
        <p:nvGrpSpPr>
          <p:cNvPr id="19" name="Group 18">
            <a:extLst>
              <a:ext uri="{C183D7F6-B498-43B3-948B-1728B52AA6E4}">
                <adec:decorative xmlns:adec="http://schemas.microsoft.com/office/drawing/2017/decorative" val="1"/>
              </a:ext>
            </a:extLst>
          </p:cNvPr>
          <p:cNvGrpSpPr/>
          <p:nvPr/>
        </p:nvGrpSpPr>
        <p:grpSpPr>
          <a:xfrm>
            <a:off x="1239522" y="3298499"/>
            <a:ext cx="2993265" cy="3141135"/>
            <a:chOff x="1028806" y="3008671"/>
            <a:chExt cx="3439955" cy="3619679"/>
          </a:xfrm>
        </p:grpSpPr>
        <p:sp>
          <p:nvSpPr>
            <p:cNvPr id="6" name="Rectangle 5" descr="Emphasizing &quot;Criteria&quot; tab."/>
            <p:cNvSpPr/>
            <p:nvPr/>
          </p:nvSpPr>
          <p:spPr>
            <a:xfrm>
              <a:off x="1028806" y="6310492"/>
              <a:ext cx="543656" cy="3178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9" name="Straight Arrow Connector 8">
              <a:extLst>
                <a:ext uri="{C183D7F6-B498-43B3-948B-1728B52AA6E4}">
                  <adec:decorative xmlns:adec="http://schemas.microsoft.com/office/drawing/2017/decorative" val="1"/>
                </a:ext>
              </a:extLst>
            </p:cNvPr>
            <p:cNvCxnSpPr>
              <a:cxnSpLocks/>
              <a:endCxn id="6" idx="0"/>
            </p:cNvCxnSpPr>
            <p:nvPr/>
          </p:nvCxnSpPr>
          <p:spPr>
            <a:xfrm flipH="1">
              <a:off x="1300634" y="3008671"/>
              <a:ext cx="3168127" cy="3301821"/>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grpSp>
      <p:sp>
        <p:nvSpPr>
          <p:cNvPr id="5" name="Rectangle 4" descr="Emphasizing entrance, responding, and exit criteria cells."/>
          <p:cNvSpPr/>
          <p:nvPr/>
        </p:nvSpPr>
        <p:spPr>
          <a:xfrm>
            <a:off x="230293" y="1605160"/>
            <a:ext cx="1195765" cy="89511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8" name="Straight Arrow Connector 7">
            <a:extLst>
              <a:ext uri="{C183D7F6-B498-43B3-948B-1728B52AA6E4}">
                <adec:decorative xmlns:adec="http://schemas.microsoft.com/office/drawing/2017/decorative" val="1"/>
              </a:ext>
            </a:extLst>
          </p:cNvPr>
          <p:cNvCxnSpPr>
            <a:cxnSpLocks/>
            <a:endCxn id="5" idx="3"/>
          </p:cNvCxnSpPr>
          <p:nvPr/>
        </p:nvCxnSpPr>
        <p:spPr>
          <a:xfrm flipH="1" flipV="1">
            <a:off x="1426058" y="2052716"/>
            <a:ext cx="2806729" cy="1163850"/>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1A35124-B808-2B78-ADEF-A81F7F213703}"/>
              </a:ext>
              <a:ext uri="{C183D7F6-B498-43B3-948B-1728B52AA6E4}">
                <adec:decorative xmlns:adec="http://schemas.microsoft.com/office/drawing/2017/decorative" val="1"/>
              </a:ext>
            </a:extLst>
          </p:cNvPr>
          <p:cNvSpPr/>
          <p:nvPr/>
        </p:nvSpPr>
        <p:spPr>
          <a:xfrm>
            <a:off x="2788398" y="2329528"/>
            <a:ext cx="362160" cy="523220"/>
          </a:xfrm>
          <a:prstGeom prst="rect">
            <a:avLst/>
          </a:prstGeom>
          <a:solidFill>
            <a:srgbClr val="002060"/>
          </a:solidFill>
          <a:ln>
            <a:solidFill>
              <a:srgbClr val="002060"/>
            </a:solidFill>
          </a:ln>
        </p:spPr>
        <p:txBody>
          <a:bodyPr wrap="square">
            <a:spAutoFit/>
          </a:bodyPr>
          <a:lstStyle/>
          <a:p>
            <a:pPr algn="ctr"/>
            <a:r>
              <a:rPr lang="en-US" sz="2800" b="1" dirty="0">
                <a:solidFill>
                  <a:schemeClr val="bg1"/>
                </a:solidFill>
              </a:rPr>
              <a:t>B</a:t>
            </a:r>
          </a:p>
        </p:txBody>
      </p:sp>
      <p:sp>
        <p:nvSpPr>
          <p:cNvPr id="11" name="TextBox 10">
            <a:extLst>
              <a:ext uri="{FF2B5EF4-FFF2-40B4-BE49-F238E27FC236}">
                <a16:creationId xmlns:a16="http://schemas.microsoft.com/office/drawing/2014/main" id="{7EFA949D-809C-B6DF-E75C-D0F29F712071}"/>
              </a:ext>
              <a:ext uri="{C183D7F6-B498-43B3-948B-1728B52AA6E4}">
                <adec:decorative xmlns:adec="http://schemas.microsoft.com/office/drawing/2017/decorative" val="1"/>
              </a:ext>
            </a:extLst>
          </p:cNvPr>
          <p:cNvSpPr txBox="1"/>
          <p:nvPr/>
        </p:nvSpPr>
        <p:spPr>
          <a:xfrm>
            <a:off x="3171646" y="4101042"/>
            <a:ext cx="308259" cy="523220"/>
          </a:xfrm>
          <a:prstGeom prst="rect">
            <a:avLst/>
          </a:prstGeom>
          <a:solidFill>
            <a:srgbClr val="002060"/>
          </a:solidFill>
          <a:ln>
            <a:solidFill>
              <a:schemeClr val="tx2"/>
            </a:solidFill>
          </a:ln>
        </p:spPr>
        <p:txBody>
          <a:bodyPr wrap="square" rtlCol="0">
            <a:spAutoFit/>
          </a:bodyPr>
          <a:lstStyle/>
          <a:p>
            <a:pPr algn="ctr"/>
            <a:r>
              <a:rPr lang="en-US" sz="2800" b="1" dirty="0">
                <a:solidFill>
                  <a:schemeClr val="bg1"/>
                </a:solidFill>
              </a:rPr>
              <a:t>A</a:t>
            </a:r>
          </a:p>
        </p:txBody>
      </p:sp>
    </p:spTree>
    <p:extLst>
      <p:ext uri="{BB962C8B-B14F-4D97-AF65-F5344CB8AC3E}">
        <p14:creationId xmlns:p14="http://schemas.microsoft.com/office/powerpoint/2010/main" val="30336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F267-3606-3D89-3B4B-D8DF34AADADD}"/>
              </a:ext>
            </a:extLst>
          </p:cNvPr>
          <p:cNvSpPr>
            <a:spLocks noGrp="1"/>
          </p:cNvSpPr>
          <p:nvPr>
            <p:ph type="title"/>
          </p:nvPr>
        </p:nvSpPr>
        <p:spPr>
          <a:xfrm>
            <a:off x="457200" y="1011714"/>
            <a:ext cx="8229600" cy="1261036"/>
          </a:xfrm>
        </p:spPr>
        <p:txBody>
          <a:bodyPr>
            <a:normAutofit fontScale="90000"/>
          </a:bodyPr>
          <a:lstStyle/>
          <a:p>
            <a:r>
              <a:rPr lang="en-US" dirty="0">
                <a:solidFill>
                  <a:srgbClr val="002060"/>
                </a:solidFill>
              </a:rPr>
              <a:t>What do we mean by decision criteria?</a:t>
            </a:r>
          </a:p>
        </p:txBody>
      </p:sp>
      <p:graphicFrame>
        <p:nvGraphicFramePr>
          <p:cNvPr id="7" name="Table 7">
            <a:extLst>
              <a:ext uri="{FF2B5EF4-FFF2-40B4-BE49-F238E27FC236}">
                <a16:creationId xmlns:a16="http://schemas.microsoft.com/office/drawing/2014/main" id="{330E7BFD-5244-A1F9-11A1-237B42D52202}"/>
              </a:ext>
            </a:extLst>
          </p:cNvPr>
          <p:cNvGraphicFramePr>
            <a:graphicFrameLocks noGrp="1"/>
          </p:cNvGraphicFramePr>
          <p:nvPr>
            <p:extLst>
              <p:ext uri="{D42A27DB-BD31-4B8C-83A1-F6EECF244321}">
                <p14:modId xmlns:p14="http://schemas.microsoft.com/office/powerpoint/2010/main" val="243752941"/>
              </p:ext>
            </p:extLst>
          </p:nvPr>
        </p:nvGraphicFramePr>
        <p:xfrm>
          <a:off x="319668" y="2356624"/>
          <a:ext cx="8504664" cy="3291840"/>
        </p:xfrm>
        <a:graphic>
          <a:graphicData uri="http://schemas.openxmlformats.org/drawingml/2006/table">
            <a:tbl>
              <a:tblPr firstRow="1" bandRow="1">
                <a:tableStyleId>{7DF18680-E054-41AD-8BC1-D1AEF772440D}</a:tableStyleId>
              </a:tblPr>
              <a:tblGrid>
                <a:gridCol w="2834888">
                  <a:extLst>
                    <a:ext uri="{9D8B030D-6E8A-4147-A177-3AD203B41FA5}">
                      <a16:colId xmlns:a16="http://schemas.microsoft.com/office/drawing/2014/main" val="3659982309"/>
                    </a:ext>
                  </a:extLst>
                </a:gridCol>
                <a:gridCol w="2834888">
                  <a:extLst>
                    <a:ext uri="{9D8B030D-6E8A-4147-A177-3AD203B41FA5}">
                      <a16:colId xmlns:a16="http://schemas.microsoft.com/office/drawing/2014/main" val="2660149634"/>
                    </a:ext>
                  </a:extLst>
                </a:gridCol>
                <a:gridCol w="2834888">
                  <a:extLst>
                    <a:ext uri="{9D8B030D-6E8A-4147-A177-3AD203B41FA5}">
                      <a16:colId xmlns:a16="http://schemas.microsoft.com/office/drawing/2014/main" val="3943619504"/>
                    </a:ext>
                  </a:extLst>
                </a:gridCol>
              </a:tblGrid>
              <a:tr h="747132">
                <a:tc>
                  <a:txBody>
                    <a:bodyPr/>
                    <a:lstStyle/>
                    <a:p>
                      <a:pPr algn="ctr"/>
                      <a:r>
                        <a:rPr lang="en-US" sz="3200" dirty="0"/>
                        <a:t>In</a:t>
                      </a:r>
                    </a:p>
                    <a:p>
                      <a:pPr algn="ctr"/>
                      <a:r>
                        <a:rPr lang="en-US" b="0" dirty="0"/>
                        <a:t>Entrance Criteria</a:t>
                      </a:r>
                    </a:p>
                  </a:txBody>
                  <a:tcPr>
                    <a:solidFill>
                      <a:srgbClr val="002060"/>
                    </a:solidFill>
                  </a:tcPr>
                </a:tc>
                <a:tc>
                  <a:txBody>
                    <a:bodyPr/>
                    <a:lstStyle/>
                    <a:p>
                      <a:pPr algn="ctr"/>
                      <a:r>
                        <a:rPr lang="en-US" sz="3200" dirty="0"/>
                        <a:t>On</a:t>
                      </a:r>
                    </a:p>
                    <a:p>
                      <a:pPr algn="ctr"/>
                      <a:r>
                        <a:rPr lang="en-US" b="0" dirty="0"/>
                        <a:t>Responding Criteria</a:t>
                      </a:r>
                    </a:p>
                  </a:txBody>
                  <a:tcPr>
                    <a:solidFill>
                      <a:srgbClr val="002060"/>
                    </a:solidFill>
                  </a:tcPr>
                </a:tc>
                <a:tc>
                  <a:txBody>
                    <a:bodyPr/>
                    <a:lstStyle/>
                    <a:p>
                      <a:pPr algn="ctr"/>
                      <a:r>
                        <a:rPr lang="en-US" sz="3200" dirty="0"/>
                        <a:t>Out</a:t>
                      </a:r>
                    </a:p>
                    <a:p>
                      <a:pPr algn="ctr"/>
                      <a:r>
                        <a:rPr lang="en-US" b="0" dirty="0"/>
                        <a:t>Exit Criteria</a:t>
                      </a:r>
                    </a:p>
                  </a:txBody>
                  <a:tcPr>
                    <a:solidFill>
                      <a:srgbClr val="002060"/>
                    </a:solidFill>
                  </a:tcPr>
                </a:tc>
                <a:extLst>
                  <a:ext uri="{0D108BD9-81ED-4DB2-BD59-A6C34878D82A}">
                    <a16:rowId xmlns:a16="http://schemas.microsoft.com/office/drawing/2014/main" val="939983065"/>
                  </a:ext>
                </a:extLst>
              </a:tr>
              <a:tr h="2241395">
                <a:tc>
                  <a:txBody>
                    <a:bodyPr/>
                    <a:lstStyle/>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related screening data</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Consider ABC data</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Consider staff/student/family referral information</a:t>
                      </a:r>
                      <a:endParaRPr lang="en-US" dirty="0"/>
                    </a:p>
                  </a:txBody>
                  <a:tcPr marT="182880" marB="182880" anchorCtr="1">
                    <a:solidFill>
                      <a:srgbClr val="CCCFD7"/>
                    </a:solidFill>
                  </a:tcPr>
                </a:tc>
                <a:tc>
                  <a:txBody>
                    <a:bodyPr/>
                    <a:lstStyle/>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what it looks like if the student is “on progress” with the skills being taught and reinforced</a:t>
                      </a:r>
                      <a:endParaRPr lang="en-US" dirty="0"/>
                    </a:p>
                  </a:txBody>
                  <a:tcPr marT="182880" marB="182880" anchorCtr="1">
                    <a:solidFill>
                      <a:srgbClr val="CCCFD7"/>
                    </a:solidFill>
                  </a:tcPr>
                </a:tc>
                <a:tc>
                  <a:txBody>
                    <a:bodyPr/>
                    <a:lstStyle/>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when a student graduates from the intervention</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when the student should be referred for review for a different intervention</a:t>
                      </a:r>
                      <a:endParaRPr lang="en-US" dirty="0"/>
                    </a:p>
                  </a:txBody>
                  <a:tcPr marT="182880" marB="182880" anchorCtr="1">
                    <a:solidFill>
                      <a:srgbClr val="CCCFD7"/>
                    </a:solidFill>
                  </a:tcPr>
                </a:tc>
                <a:extLst>
                  <a:ext uri="{0D108BD9-81ED-4DB2-BD59-A6C34878D82A}">
                    <a16:rowId xmlns:a16="http://schemas.microsoft.com/office/drawing/2014/main" val="2155529348"/>
                  </a:ext>
                </a:extLst>
              </a:tr>
            </a:tbl>
          </a:graphicData>
        </a:graphic>
      </p:graphicFrame>
    </p:spTree>
    <p:extLst>
      <p:ext uri="{BB962C8B-B14F-4D97-AF65-F5344CB8AC3E}">
        <p14:creationId xmlns:p14="http://schemas.microsoft.com/office/powerpoint/2010/main" val="82162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F267-3606-3D89-3B4B-D8DF34AADADD}"/>
              </a:ext>
            </a:extLst>
          </p:cNvPr>
          <p:cNvSpPr>
            <a:spLocks noGrp="1"/>
          </p:cNvSpPr>
          <p:nvPr>
            <p:ph type="title"/>
          </p:nvPr>
        </p:nvSpPr>
        <p:spPr>
          <a:xfrm>
            <a:off x="457200" y="1011714"/>
            <a:ext cx="8229600" cy="1261036"/>
          </a:xfrm>
        </p:spPr>
        <p:txBody>
          <a:bodyPr>
            <a:normAutofit/>
          </a:bodyPr>
          <a:lstStyle/>
          <a:p>
            <a:r>
              <a:rPr lang="en-US" dirty="0">
                <a:solidFill>
                  <a:srgbClr val="002060"/>
                </a:solidFill>
              </a:rPr>
              <a:t>Decision Criteria</a:t>
            </a:r>
            <a:br>
              <a:rPr lang="en-US" dirty="0">
                <a:solidFill>
                  <a:srgbClr val="002060"/>
                </a:solidFill>
              </a:rPr>
            </a:br>
            <a:r>
              <a:rPr lang="en-US" sz="2800" dirty="0">
                <a:solidFill>
                  <a:srgbClr val="002060"/>
                </a:solidFill>
              </a:rPr>
              <a:t>Example 1: Self-Esteem Group</a:t>
            </a:r>
            <a:endParaRPr lang="en-US" dirty="0">
              <a:solidFill>
                <a:srgbClr val="002060"/>
              </a:solidFill>
            </a:endParaRPr>
          </a:p>
        </p:txBody>
      </p:sp>
      <p:graphicFrame>
        <p:nvGraphicFramePr>
          <p:cNvPr id="7" name="Table 7">
            <a:extLst>
              <a:ext uri="{FF2B5EF4-FFF2-40B4-BE49-F238E27FC236}">
                <a16:creationId xmlns:a16="http://schemas.microsoft.com/office/drawing/2014/main" id="{330E7BFD-5244-A1F9-11A1-237B42D52202}"/>
              </a:ext>
            </a:extLst>
          </p:cNvPr>
          <p:cNvGraphicFramePr>
            <a:graphicFrameLocks noGrp="1"/>
          </p:cNvGraphicFramePr>
          <p:nvPr>
            <p:extLst>
              <p:ext uri="{D42A27DB-BD31-4B8C-83A1-F6EECF244321}">
                <p14:modId xmlns:p14="http://schemas.microsoft.com/office/powerpoint/2010/main" val="3752455408"/>
              </p:ext>
            </p:extLst>
          </p:nvPr>
        </p:nvGraphicFramePr>
        <p:xfrm>
          <a:off x="319668" y="2356624"/>
          <a:ext cx="8504664" cy="3566160"/>
        </p:xfrm>
        <a:graphic>
          <a:graphicData uri="http://schemas.openxmlformats.org/drawingml/2006/table">
            <a:tbl>
              <a:tblPr firstRow="1" bandRow="1">
                <a:tableStyleId>{7DF18680-E054-41AD-8BC1-D1AEF772440D}</a:tableStyleId>
              </a:tblPr>
              <a:tblGrid>
                <a:gridCol w="2834888">
                  <a:extLst>
                    <a:ext uri="{9D8B030D-6E8A-4147-A177-3AD203B41FA5}">
                      <a16:colId xmlns:a16="http://schemas.microsoft.com/office/drawing/2014/main" val="3659982309"/>
                    </a:ext>
                  </a:extLst>
                </a:gridCol>
                <a:gridCol w="2834888">
                  <a:extLst>
                    <a:ext uri="{9D8B030D-6E8A-4147-A177-3AD203B41FA5}">
                      <a16:colId xmlns:a16="http://schemas.microsoft.com/office/drawing/2014/main" val="2660149634"/>
                    </a:ext>
                  </a:extLst>
                </a:gridCol>
                <a:gridCol w="2834888">
                  <a:extLst>
                    <a:ext uri="{9D8B030D-6E8A-4147-A177-3AD203B41FA5}">
                      <a16:colId xmlns:a16="http://schemas.microsoft.com/office/drawing/2014/main" val="3943619504"/>
                    </a:ext>
                  </a:extLst>
                </a:gridCol>
              </a:tblGrid>
              <a:tr h="747132">
                <a:tc>
                  <a:txBody>
                    <a:bodyPr/>
                    <a:lstStyle/>
                    <a:p>
                      <a:pPr algn="ctr"/>
                      <a:r>
                        <a:rPr lang="en-US" sz="3200" dirty="0"/>
                        <a:t>In</a:t>
                      </a:r>
                    </a:p>
                    <a:p>
                      <a:pPr algn="ctr"/>
                      <a:r>
                        <a:rPr lang="en-US" b="0" dirty="0"/>
                        <a:t>Entrance Criteria</a:t>
                      </a:r>
                    </a:p>
                  </a:txBody>
                  <a:tcPr>
                    <a:solidFill>
                      <a:srgbClr val="002060"/>
                    </a:solidFill>
                  </a:tcPr>
                </a:tc>
                <a:tc>
                  <a:txBody>
                    <a:bodyPr/>
                    <a:lstStyle/>
                    <a:p>
                      <a:pPr algn="ctr"/>
                      <a:r>
                        <a:rPr lang="en-US" sz="3200" dirty="0"/>
                        <a:t>On</a:t>
                      </a:r>
                    </a:p>
                    <a:p>
                      <a:pPr algn="ctr"/>
                      <a:r>
                        <a:rPr lang="en-US" b="0" dirty="0"/>
                        <a:t>Responding Criteria</a:t>
                      </a:r>
                    </a:p>
                  </a:txBody>
                  <a:tcPr>
                    <a:solidFill>
                      <a:srgbClr val="002060"/>
                    </a:solidFill>
                  </a:tcPr>
                </a:tc>
                <a:tc>
                  <a:txBody>
                    <a:bodyPr/>
                    <a:lstStyle/>
                    <a:p>
                      <a:pPr algn="ctr"/>
                      <a:r>
                        <a:rPr lang="en-US" sz="3200" dirty="0"/>
                        <a:t>Out</a:t>
                      </a:r>
                    </a:p>
                    <a:p>
                      <a:pPr algn="ctr"/>
                      <a:r>
                        <a:rPr lang="en-US" b="0" dirty="0"/>
                        <a:t>Exit Criteria</a:t>
                      </a:r>
                    </a:p>
                  </a:txBody>
                  <a:tcPr>
                    <a:solidFill>
                      <a:srgbClr val="002060"/>
                    </a:solidFill>
                  </a:tcPr>
                </a:tc>
                <a:extLst>
                  <a:ext uri="{0D108BD9-81ED-4DB2-BD59-A6C34878D82A}">
                    <a16:rowId xmlns:a16="http://schemas.microsoft.com/office/drawing/2014/main" val="939983065"/>
                  </a:ext>
                </a:extLst>
              </a:tr>
              <a:tr h="2241395">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Teacher recommendation</a:t>
                      </a:r>
                    </a:p>
                    <a:p>
                      <a:pPr marL="285750" indent="-285750" algn="l" rtl="0" fontAlgn="t">
                        <a:spcBef>
                          <a:spcPts val="1200"/>
                        </a:spcBef>
                        <a:spcAft>
                          <a:spcPts val="0"/>
                        </a:spcAft>
                        <a:buFont typeface="Arial" panose="020B0604020202020204" pitchFamily="34" charset="0"/>
                        <a:buChar char="•"/>
                      </a:pPr>
                      <a:r>
                        <a:rPr lang="en-US" sz="1800" dirty="0">
                          <a:effectLst/>
                          <a:latin typeface="+mn-lt"/>
                        </a:rPr>
                        <a:t>Score of 15 or less on the Rosenberg Self- Esteem Scale</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Teacher reporting more participation in class/their abilities</a:t>
                      </a:r>
                    </a:p>
                    <a:p>
                      <a:pPr marL="285750" indent="-285750" algn="l" rtl="0" fontAlgn="t">
                        <a:spcBef>
                          <a:spcPts val="1200"/>
                        </a:spcBef>
                        <a:spcAft>
                          <a:spcPts val="0"/>
                        </a:spcAft>
                        <a:buFont typeface="Arial" panose="020B0604020202020204" pitchFamily="34" charset="0"/>
                        <a:buChar char="•"/>
                      </a:pPr>
                      <a:r>
                        <a:rPr lang="en-US" sz="1800" dirty="0">
                          <a:effectLst/>
                          <a:latin typeface="+mn-lt"/>
                        </a:rPr>
                        <a:t>Student creating secure relationships, accepting praise, more self praise/less self deprecation</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b="0" i="0" u="none" strike="noStrike" dirty="0">
                          <a:solidFill>
                            <a:srgbClr val="000000"/>
                          </a:solidFill>
                          <a:effectLst/>
                          <a:latin typeface="+mn-lt"/>
                        </a:rPr>
                        <a:t>Score of 18 or higher on the Rosenberg Self-Esteem Scale</a:t>
                      </a:r>
                      <a:endParaRPr lang="en-US" sz="1800" dirty="0">
                        <a:effectLst/>
                        <a:latin typeface="+mn-lt"/>
                      </a:endParaRPr>
                    </a:p>
                  </a:txBody>
                  <a:tcPr marT="182880" marB="182880" anchorCtr="1">
                    <a:solidFill>
                      <a:srgbClr val="CCCFD7"/>
                    </a:solidFill>
                  </a:tcPr>
                </a:tc>
                <a:extLst>
                  <a:ext uri="{0D108BD9-81ED-4DB2-BD59-A6C34878D82A}">
                    <a16:rowId xmlns:a16="http://schemas.microsoft.com/office/drawing/2014/main" val="2155529348"/>
                  </a:ext>
                </a:extLst>
              </a:tr>
            </a:tbl>
          </a:graphicData>
        </a:graphic>
      </p:graphicFrame>
    </p:spTree>
    <p:extLst>
      <p:ext uri="{BB962C8B-B14F-4D97-AF65-F5344CB8AC3E}">
        <p14:creationId xmlns:p14="http://schemas.microsoft.com/office/powerpoint/2010/main" val="4205454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F267-3606-3D89-3B4B-D8DF34AADADD}"/>
              </a:ext>
            </a:extLst>
          </p:cNvPr>
          <p:cNvSpPr>
            <a:spLocks noGrp="1"/>
          </p:cNvSpPr>
          <p:nvPr>
            <p:ph type="title"/>
          </p:nvPr>
        </p:nvSpPr>
        <p:spPr>
          <a:xfrm>
            <a:off x="457200" y="1011714"/>
            <a:ext cx="8229600" cy="1261036"/>
          </a:xfrm>
        </p:spPr>
        <p:txBody>
          <a:bodyPr>
            <a:normAutofit/>
          </a:bodyPr>
          <a:lstStyle/>
          <a:p>
            <a:r>
              <a:rPr lang="en-US" dirty="0"/>
              <a:t>Decision Criteria</a:t>
            </a:r>
            <a:br>
              <a:rPr lang="en-US" dirty="0"/>
            </a:br>
            <a:r>
              <a:rPr lang="en-US" sz="2800" dirty="0"/>
              <a:t>Example 2: Mentoring</a:t>
            </a:r>
            <a:endParaRPr lang="en-US" dirty="0"/>
          </a:p>
        </p:txBody>
      </p:sp>
      <p:graphicFrame>
        <p:nvGraphicFramePr>
          <p:cNvPr id="7" name="Table 7">
            <a:extLst>
              <a:ext uri="{FF2B5EF4-FFF2-40B4-BE49-F238E27FC236}">
                <a16:creationId xmlns:a16="http://schemas.microsoft.com/office/drawing/2014/main" id="{330E7BFD-5244-A1F9-11A1-237B42D52202}"/>
              </a:ext>
            </a:extLst>
          </p:cNvPr>
          <p:cNvGraphicFramePr>
            <a:graphicFrameLocks noGrp="1"/>
          </p:cNvGraphicFramePr>
          <p:nvPr>
            <p:extLst>
              <p:ext uri="{D42A27DB-BD31-4B8C-83A1-F6EECF244321}">
                <p14:modId xmlns:p14="http://schemas.microsoft.com/office/powerpoint/2010/main" val="886787968"/>
              </p:ext>
            </p:extLst>
          </p:nvPr>
        </p:nvGraphicFramePr>
        <p:xfrm>
          <a:off x="319668" y="2356624"/>
          <a:ext cx="8504664" cy="2862214"/>
        </p:xfrm>
        <a:graphic>
          <a:graphicData uri="http://schemas.openxmlformats.org/drawingml/2006/table">
            <a:tbl>
              <a:tblPr firstRow="1" bandRow="1">
                <a:tableStyleId>{7DF18680-E054-41AD-8BC1-D1AEF772440D}</a:tableStyleId>
              </a:tblPr>
              <a:tblGrid>
                <a:gridCol w="2834888">
                  <a:extLst>
                    <a:ext uri="{9D8B030D-6E8A-4147-A177-3AD203B41FA5}">
                      <a16:colId xmlns:a16="http://schemas.microsoft.com/office/drawing/2014/main" val="3659982309"/>
                    </a:ext>
                  </a:extLst>
                </a:gridCol>
                <a:gridCol w="2834888">
                  <a:extLst>
                    <a:ext uri="{9D8B030D-6E8A-4147-A177-3AD203B41FA5}">
                      <a16:colId xmlns:a16="http://schemas.microsoft.com/office/drawing/2014/main" val="2660149634"/>
                    </a:ext>
                  </a:extLst>
                </a:gridCol>
                <a:gridCol w="2834888">
                  <a:extLst>
                    <a:ext uri="{9D8B030D-6E8A-4147-A177-3AD203B41FA5}">
                      <a16:colId xmlns:a16="http://schemas.microsoft.com/office/drawing/2014/main" val="3943619504"/>
                    </a:ext>
                  </a:extLst>
                </a:gridCol>
              </a:tblGrid>
              <a:tr h="764867">
                <a:tc>
                  <a:txBody>
                    <a:bodyPr/>
                    <a:lstStyle/>
                    <a:p>
                      <a:pPr algn="ctr"/>
                      <a:r>
                        <a:rPr lang="en-US" sz="3200" dirty="0"/>
                        <a:t>In</a:t>
                      </a:r>
                    </a:p>
                    <a:p>
                      <a:pPr algn="ctr"/>
                      <a:r>
                        <a:rPr lang="en-US" b="0" dirty="0"/>
                        <a:t>Entrance Criteria</a:t>
                      </a:r>
                    </a:p>
                  </a:txBody>
                  <a:tcPr>
                    <a:solidFill>
                      <a:srgbClr val="002060"/>
                    </a:solidFill>
                  </a:tcPr>
                </a:tc>
                <a:tc>
                  <a:txBody>
                    <a:bodyPr/>
                    <a:lstStyle/>
                    <a:p>
                      <a:pPr algn="ctr"/>
                      <a:r>
                        <a:rPr lang="en-US" sz="3200" dirty="0"/>
                        <a:t>On</a:t>
                      </a:r>
                    </a:p>
                    <a:p>
                      <a:pPr algn="ctr"/>
                      <a:r>
                        <a:rPr lang="en-US" b="0" dirty="0"/>
                        <a:t>Responding Criteria</a:t>
                      </a:r>
                    </a:p>
                  </a:txBody>
                  <a:tcPr>
                    <a:solidFill>
                      <a:srgbClr val="002060"/>
                    </a:solidFill>
                  </a:tcPr>
                </a:tc>
                <a:tc>
                  <a:txBody>
                    <a:bodyPr/>
                    <a:lstStyle/>
                    <a:p>
                      <a:pPr algn="ctr"/>
                      <a:r>
                        <a:rPr lang="en-US" sz="3200" dirty="0"/>
                        <a:t>Out</a:t>
                      </a:r>
                    </a:p>
                    <a:p>
                      <a:pPr algn="ctr"/>
                      <a:r>
                        <a:rPr lang="en-US" b="0" dirty="0"/>
                        <a:t>Exit Criteria</a:t>
                      </a:r>
                    </a:p>
                  </a:txBody>
                  <a:tcPr>
                    <a:solidFill>
                      <a:srgbClr val="002060"/>
                    </a:solidFill>
                  </a:tcPr>
                </a:tc>
                <a:extLst>
                  <a:ext uri="{0D108BD9-81ED-4DB2-BD59-A6C34878D82A}">
                    <a16:rowId xmlns:a16="http://schemas.microsoft.com/office/drawing/2014/main" val="939983065"/>
                  </a:ext>
                </a:extLst>
              </a:tr>
              <a:tr h="2008774">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Referred by staff as needing support with managing behavior and relationship building</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Demonstrating positive behaviors as noted in classroom/teacher observations, point card, daily progress, etc. </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b="0" i="0" u="none" strike="noStrike" dirty="0">
                          <a:solidFill>
                            <a:srgbClr val="000000"/>
                          </a:solidFill>
                          <a:effectLst/>
                          <a:latin typeface="+mn-lt"/>
                        </a:rPr>
                        <a:t>Decreased behavior referrals</a:t>
                      </a:r>
                    </a:p>
                    <a:p>
                      <a:pPr marL="285750" indent="-285750" algn="l" rtl="0" fontAlgn="t">
                        <a:spcBef>
                          <a:spcPts val="1200"/>
                        </a:spcBef>
                        <a:spcAft>
                          <a:spcPts val="0"/>
                        </a:spcAft>
                        <a:buFont typeface="Arial" panose="020B0604020202020204" pitchFamily="34" charset="0"/>
                        <a:buChar char="•"/>
                      </a:pPr>
                      <a:r>
                        <a:rPr lang="en-US" sz="1800" b="0" i="0" u="none" strike="noStrike" dirty="0">
                          <a:solidFill>
                            <a:srgbClr val="000000"/>
                          </a:solidFill>
                          <a:effectLst/>
                          <a:latin typeface="+mn-lt"/>
                        </a:rPr>
                        <a:t>Adequate progress as determined by staff</a:t>
                      </a:r>
                    </a:p>
                  </a:txBody>
                  <a:tcPr marT="182880" marB="182880" anchorCtr="1">
                    <a:solidFill>
                      <a:srgbClr val="CCCFD7"/>
                    </a:solidFill>
                  </a:tcPr>
                </a:tc>
                <a:extLst>
                  <a:ext uri="{0D108BD9-81ED-4DB2-BD59-A6C34878D82A}">
                    <a16:rowId xmlns:a16="http://schemas.microsoft.com/office/drawing/2014/main" val="2155529348"/>
                  </a:ext>
                </a:extLst>
              </a:tr>
            </a:tbl>
          </a:graphicData>
        </a:graphic>
      </p:graphicFrame>
    </p:spTree>
    <p:extLst>
      <p:ext uri="{BB962C8B-B14F-4D97-AF65-F5344CB8AC3E}">
        <p14:creationId xmlns:p14="http://schemas.microsoft.com/office/powerpoint/2010/main" val="130626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5941-C8AE-44F4-9C1D-97713E2FE1D3}"/>
              </a:ext>
            </a:extLst>
          </p:cNvPr>
          <p:cNvSpPr>
            <a:spLocks noGrp="1"/>
          </p:cNvSpPr>
          <p:nvPr>
            <p:ph type="title"/>
          </p:nvPr>
        </p:nvSpPr>
        <p:spPr>
          <a:xfrm>
            <a:off x="457200" y="853906"/>
            <a:ext cx="8229600" cy="1261036"/>
          </a:xfrm>
          <a:solidFill>
            <a:schemeClr val="accent4">
              <a:lumMod val="40000"/>
              <a:lumOff val="60000"/>
            </a:schemeClr>
          </a:solidFill>
          <a:ln w="38100">
            <a:solidFill>
              <a:schemeClr val="tx2"/>
            </a:solidFill>
          </a:ln>
        </p:spPr>
        <p:txBody>
          <a:bodyPr vert="horz" lIns="91440" tIns="45720" rIns="91440" bIns="45720" rtlCol="0" anchor="ctr">
            <a:normAutofit/>
          </a:bodyPr>
          <a:lstStyle/>
          <a:p>
            <a:r>
              <a:rPr lang="en-US" sz="3600" b="1" dirty="0">
                <a:solidFill>
                  <a:srgbClr val="002060"/>
                </a:solidFill>
                <a:latin typeface="+mn-lt"/>
              </a:rPr>
              <a:t>Step 4: EXAMPLE</a:t>
            </a:r>
          </a:p>
        </p:txBody>
      </p:sp>
      <p:pic>
        <p:nvPicPr>
          <p:cNvPr id="8" name="Picture 7" descr="&quot;Criteria&quot; tab with decision criteria for Interventions #1 and #2 filled in.">
            <a:extLst>
              <a:ext uri="{FF2B5EF4-FFF2-40B4-BE49-F238E27FC236}">
                <a16:creationId xmlns:a16="http://schemas.microsoft.com/office/drawing/2014/main" id="{7858A9F8-EEF9-E1F6-6BE7-EA3AE1A80157}"/>
              </a:ext>
            </a:extLst>
          </p:cNvPr>
          <p:cNvPicPr>
            <a:picLocks noChangeAspect="1"/>
          </p:cNvPicPr>
          <p:nvPr/>
        </p:nvPicPr>
        <p:blipFill>
          <a:blip r:embed="rId3"/>
          <a:stretch>
            <a:fillRect/>
          </a:stretch>
        </p:blipFill>
        <p:spPr>
          <a:xfrm>
            <a:off x="252410" y="2361237"/>
            <a:ext cx="8639180" cy="2926080"/>
          </a:xfrm>
          <a:prstGeom prst="rect">
            <a:avLst/>
          </a:prstGeom>
          <a:ln>
            <a:solidFill>
              <a:schemeClr val="tx1"/>
            </a:solidFill>
          </a:ln>
        </p:spPr>
      </p:pic>
      <p:sp>
        <p:nvSpPr>
          <p:cNvPr id="9" name="TextBox 8">
            <a:extLst>
              <a:ext uri="{FF2B5EF4-FFF2-40B4-BE49-F238E27FC236}">
                <a16:creationId xmlns:a16="http://schemas.microsoft.com/office/drawing/2014/main" id="{DA0EA054-EB24-71B7-CCDE-833492E9C6BC}"/>
              </a:ext>
            </a:extLst>
          </p:cNvPr>
          <p:cNvSpPr txBox="1"/>
          <p:nvPr/>
        </p:nvSpPr>
        <p:spPr>
          <a:xfrm>
            <a:off x="228774" y="5518582"/>
            <a:ext cx="8686452" cy="646331"/>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TIP: </a:t>
            </a:r>
            <a:r>
              <a:rPr lang="en-US" dirty="0">
                <a:solidFill>
                  <a:schemeClr val="bg1"/>
                </a:solidFill>
              </a:rPr>
              <a:t>To start a new line of text within the same cell,</a:t>
            </a:r>
          </a:p>
          <a:p>
            <a:pPr algn="ctr"/>
            <a:r>
              <a:rPr lang="en-US" dirty="0">
                <a:solidFill>
                  <a:schemeClr val="bg1"/>
                </a:solidFill>
              </a:rPr>
              <a:t>press ALT + ENTER (Windows) or OPTION + RETURN (Mac)</a:t>
            </a:r>
          </a:p>
        </p:txBody>
      </p:sp>
    </p:spTree>
    <p:extLst>
      <p:ext uri="{BB962C8B-B14F-4D97-AF65-F5344CB8AC3E}">
        <p14:creationId xmlns:p14="http://schemas.microsoft.com/office/powerpoint/2010/main" val="41444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8C953-C843-67B1-1998-F0F7CCA64682}"/>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Why and How to Use This Workbook</a:t>
            </a:r>
          </a:p>
        </p:txBody>
      </p:sp>
      <p:sp>
        <p:nvSpPr>
          <p:cNvPr id="2" name="TextBox 1"/>
          <p:cNvSpPr txBox="1"/>
          <p:nvPr/>
        </p:nvSpPr>
        <p:spPr>
          <a:xfrm>
            <a:off x="45898" y="1306657"/>
            <a:ext cx="2743980" cy="5078313"/>
          </a:xfrm>
          <a:prstGeom prst="rect">
            <a:avLst/>
          </a:prstGeom>
          <a:noFill/>
        </p:spPr>
        <p:txBody>
          <a:bodyPr wrap="square" rtlCol="0">
            <a:spAutoFit/>
          </a:bodyPr>
          <a:lstStyle/>
          <a:p>
            <a:pPr algn="ctr"/>
            <a:r>
              <a:rPr lang="en-US" b="1" dirty="0"/>
              <a:t>Why use this workbook:</a:t>
            </a:r>
          </a:p>
          <a:p>
            <a:endParaRPr lang="en-US" dirty="0"/>
          </a:p>
          <a:p>
            <a:pPr marL="342900" indent="-342900">
              <a:buFont typeface="Arial" panose="020B0604020202020204" pitchFamily="34" charset="0"/>
              <a:buChar char="•"/>
            </a:pPr>
            <a:r>
              <a:rPr lang="en-US" dirty="0"/>
              <a:t>To help make important decision about your Tier 2 programming.</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dirty="0"/>
              <a:t>To help others understand the important and extent of your Tier 2 programming. </a:t>
            </a:r>
          </a:p>
          <a:p>
            <a:pPr marL="342900" indent="-342900">
              <a:buAutoNum type="arabicPeriod"/>
            </a:pPr>
            <a:endParaRPr lang="en-US" dirty="0"/>
          </a:p>
          <a:p>
            <a:r>
              <a:rPr lang="en-US" b="1" dirty="0"/>
              <a:t>How to use this tool:</a:t>
            </a:r>
          </a:p>
          <a:p>
            <a:endParaRPr lang="en-US" dirty="0"/>
          </a:p>
          <a:p>
            <a:pPr marL="342900" indent="-342900">
              <a:buFont typeface="Arial" panose="020B0604020202020204" pitchFamily="34" charset="0"/>
              <a:buChar char="•"/>
            </a:pPr>
            <a:r>
              <a:rPr lang="en-US" dirty="0"/>
              <a:t>Please review this PowerPoint and update your data monthly in this Excel workbook!</a:t>
            </a:r>
          </a:p>
        </p:txBody>
      </p:sp>
      <p:pic>
        <p:nvPicPr>
          <p:cNvPr id="8" name="Picture 7" descr="&quot;AllData&quot; tab of Intervention Tracking workbook.">
            <a:extLst>
              <a:ext uri="{FF2B5EF4-FFF2-40B4-BE49-F238E27FC236}">
                <a16:creationId xmlns:a16="http://schemas.microsoft.com/office/drawing/2014/main" id="{80BE7E85-10A9-AC8E-8C55-EFDB553417B7}"/>
              </a:ext>
            </a:extLst>
          </p:cNvPr>
          <p:cNvPicPr>
            <a:picLocks noChangeAspect="1"/>
          </p:cNvPicPr>
          <p:nvPr/>
        </p:nvPicPr>
        <p:blipFill>
          <a:blip r:embed="rId3"/>
          <a:stretch>
            <a:fillRect/>
          </a:stretch>
        </p:blipFill>
        <p:spPr>
          <a:xfrm>
            <a:off x="2789878" y="1172890"/>
            <a:ext cx="6249108" cy="5212080"/>
          </a:xfrm>
          <a:prstGeom prst="rect">
            <a:avLst/>
          </a:prstGeom>
          <a:ln>
            <a:solidFill>
              <a:schemeClr val="tx1"/>
            </a:solidFill>
          </a:ln>
        </p:spPr>
      </p:pic>
    </p:spTree>
    <p:extLst>
      <p:ext uri="{BB962C8B-B14F-4D97-AF65-F5344CB8AC3E}">
        <p14:creationId xmlns:p14="http://schemas.microsoft.com/office/powerpoint/2010/main" val="272518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23" y="1150916"/>
            <a:ext cx="8436077" cy="854322"/>
          </a:xfrm>
        </p:spPr>
        <p:txBody>
          <a:bodyPr>
            <a:normAutofit fontScale="90000"/>
          </a:bodyPr>
          <a:lstStyle/>
          <a:p>
            <a:r>
              <a:rPr lang="en-US" sz="3600" b="1" dirty="0">
                <a:solidFill>
                  <a:srgbClr val="002060"/>
                </a:solidFill>
              </a:rPr>
              <a:t>Now that you have your basic intervention information saved…</a:t>
            </a:r>
          </a:p>
        </p:txBody>
      </p:sp>
      <p:sp>
        <p:nvSpPr>
          <p:cNvPr id="4" name="Title 1"/>
          <p:cNvSpPr txBox="1">
            <a:spLocks/>
          </p:cNvSpPr>
          <p:nvPr/>
        </p:nvSpPr>
        <p:spPr>
          <a:xfrm>
            <a:off x="326923" y="5477135"/>
            <a:ext cx="8436077" cy="8543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600" b="1" dirty="0">
                <a:solidFill>
                  <a:srgbClr val="002060"/>
                </a:solidFill>
              </a:rPr>
              <a:t>…you can start adding your monthly data!</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1998255" y="2149006"/>
            <a:ext cx="5147491" cy="343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2693" y="824949"/>
            <a:ext cx="8378614" cy="2040171"/>
          </a:xfrm>
          <a:solidFill>
            <a:schemeClr val="accent4">
              <a:lumMod val="40000"/>
              <a:lumOff val="60000"/>
            </a:schemeClr>
          </a:solidFill>
          <a:ln w="28575">
            <a:solidFill>
              <a:schemeClr val="tx2"/>
            </a:solidFill>
          </a:ln>
        </p:spPr>
        <p:txBody>
          <a:bodyPr anchor="ctr">
            <a:noAutofit/>
          </a:bodyPr>
          <a:lstStyle/>
          <a:p>
            <a:r>
              <a:rPr lang="en-US" sz="3200" b="1" dirty="0">
                <a:solidFill>
                  <a:srgbClr val="002060"/>
                </a:solidFill>
                <a:latin typeface="+mn-lt"/>
              </a:rPr>
              <a:t>Step 5: Enter Monthly Data</a:t>
            </a:r>
            <a:r>
              <a:rPr lang="en-US" sz="2400" b="1" dirty="0">
                <a:solidFill>
                  <a:srgbClr val="002060"/>
                </a:solidFill>
                <a:latin typeface="+mn-lt"/>
              </a:rPr>
              <a:t> </a:t>
            </a:r>
            <a:br>
              <a:rPr lang="en-US" sz="900" dirty="0">
                <a:solidFill>
                  <a:srgbClr val="002060"/>
                </a:solidFill>
                <a:latin typeface="+mn-lt"/>
              </a:rPr>
            </a:br>
            <a:br>
              <a:rPr lang="en-US" sz="900" dirty="0">
                <a:solidFill>
                  <a:srgbClr val="002060"/>
                </a:solidFill>
                <a:latin typeface="+mn-lt"/>
              </a:rPr>
            </a:br>
            <a:br>
              <a:rPr lang="en-US" sz="900" dirty="0">
                <a:solidFill>
                  <a:srgbClr val="002060"/>
                </a:solidFill>
                <a:latin typeface="+mn-lt"/>
              </a:rPr>
            </a:br>
            <a:r>
              <a:rPr lang="en-US" sz="2000" b="1" dirty="0">
                <a:solidFill>
                  <a:srgbClr val="002060"/>
                </a:solidFill>
                <a:latin typeface="+mn-lt"/>
              </a:rPr>
              <a:t>1.</a:t>
            </a:r>
            <a:r>
              <a:rPr lang="en-US" sz="2000" dirty="0">
                <a:solidFill>
                  <a:srgbClr val="002060"/>
                </a:solidFill>
                <a:latin typeface="+mn-lt"/>
              </a:rPr>
              <a:t> the </a:t>
            </a:r>
            <a:r>
              <a:rPr lang="en-US" sz="2000" u="sng" dirty="0">
                <a:solidFill>
                  <a:srgbClr val="002060"/>
                </a:solidFill>
                <a:latin typeface="+mn-lt"/>
              </a:rPr>
              <a:t># of students per subgroup</a:t>
            </a:r>
            <a:r>
              <a:rPr lang="en-US" sz="2000" dirty="0">
                <a:solidFill>
                  <a:srgbClr val="002060"/>
                </a:solidFill>
                <a:latin typeface="+mn-lt"/>
              </a:rPr>
              <a:t> </a:t>
            </a:r>
            <a:r>
              <a:rPr lang="en-US" sz="2000" b="1" dirty="0">
                <a:solidFill>
                  <a:srgbClr val="002060"/>
                </a:solidFill>
                <a:latin typeface="+mn-lt"/>
              </a:rPr>
              <a:t>participating</a:t>
            </a:r>
            <a:r>
              <a:rPr lang="en-US" sz="2000" dirty="0">
                <a:solidFill>
                  <a:srgbClr val="002060"/>
                </a:solidFill>
                <a:latin typeface="+mn-lt"/>
              </a:rPr>
              <a:t> in each intervention</a:t>
            </a:r>
            <a:br>
              <a:rPr lang="en-US" sz="2400" dirty="0">
                <a:solidFill>
                  <a:srgbClr val="002060"/>
                </a:solidFill>
                <a:latin typeface="+mn-lt"/>
              </a:rPr>
            </a:br>
            <a:br>
              <a:rPr lang="en-US" sz="1800" dirty="0">
                <a:solidFill>
                  <a:srgbClr val="002060"/>
                </a:solidFill>
                <a:latin typeface="+mn-lt"/>
              </a:rPr>
            </a:br>
            <a:r>
              <a:rPr lang="en-US" sz="2000" b="1" dirty="0">
                <a:solidFill>
                  <a:srgbClr val="002060"/>
                </a:solidFill>
                <a:latin typeface="+mn-lt"/>
              </a:rPr>
              <a:t>2. </a:t>
            </a:r>
            <a:r>
              <a:rPr lang="en-US" sz="2000" dirty="0">
                <a:solidFill>
                  <a:srgbClr val="002060"/>
                </a:solidFill>
                <a:latin typeface="+mn-lt"/>
              </a:rPr>
              <a:t>the </a:t>
            </a:r>
            <a:r>
              <a:rPr lang="en-US" sz="2000" u="sng" dirty="0">
                <a:solidFill>
                  <a:srgbClr val="002060"/>
                </a:solidFill>
                <a:latin typeface="+mn-lt"/>
              </a:rPr>
              <a:t># of students per subgroup</a:t>
            </a:r>
            <a:r>
              <a:rPr lang="en-US" sz="2000" dirty="0">
                <a:solidFill>
                  <a:srgbClr val="002060"/>
                </a:solidFill>
                <a:latin typeface="+mn-lt"/>
              </a:rPr>
              <a:t> </a:t>
            </a:r>
            <a:r>
              <a:rPr lang="en-US" sz="2000" b="1" dirty="0">
                <a:solidFill>
                  <a:srgbClr val="002060"/>
                </a:solidFill>
                <a:latin typeface="+mn-lt"/>
              </a:rPr>
              <a:t>responding</a:t>
            </a:r>
            <a:r>
              <a:rPr lang="en-US" sz="2000" dirty="0">
                <a:solidFill>
                  <a:srgbClr val="002060"/>
                </a:solidFill>
                <a:latin typeface="+mn-lt"/>
              </a:rPr>
              <a:t> to each intervention</a:t>
            </a:r>
            <a:endParaRPr lang="en-US" sz="2400" dirty="0">
              <a:solidFill>
                <a:srgbClr val="002060"/>
              </a:solidFill>
              <a:latin typeface="+mn-lt"/>
            </a:endParaRPr>
          </a:p>
        </p:txBody>
      </p:sp>
      <p:pic>
        <p:nvPicPr>
          <p:cNvPr id="3" name="Picture 2" descr="Intervention #1 in &quot;AllData&quot; tab of workbook.">
            <a:extLst>
              <a:ext uri="{FF2B5EF4-FFF2-40B4-BE49-F238E27FC236}">
                <a16:creationId xmlns:a16="http://schemas.microsoft.com/office/drawing/2014/main" id="{BA98B8C6-2D40-A467-4D05-79CAEBF024F8}"/>
              </a:ext>
            </a:extLst>
          </p:cNvPr>
          <p:cNvPicPr>
            <a:picLocks noChangeAspect="1"/>
          </p:cNvPicPr>
          <p:nvPr/>
        </p:nvPicPr>
        <p:blipFill rotWithShape="1">
          <a:blip r:embed="rId3"/>
          <a:srcRect r="1275"/>
          <a:stretch/>
        </p:blipFill>
        <p:spPr>
          <a:xfrm>
            <a:off x="1315633" y="2915721"/>
            <a:ext cx="6512734" cy="3840480"/>
          </a:xfrm>
          <a:prstGeom prst="rect">
            <a:avLst/>
          </a:prstGeom>
          <a:ln>
            <a:solidFill>
              <a:schemeClr val="tx1"/>
            </a:solidFill>
          </a:ln>
        </p:spPr>
      </p:pic>
      <p:sp>
        <p:nvSpPr>
          <p:cNvPr id="5" name="Rectangle 4" descr="Emphasizing &quot;Total # of Students Participating&quot; cells for Intervention #1.">
            <a:extLst>
              <a:ext uri="{C183D7F6-B498-43B3-948B-1728B52AA6E4}">
                <adec:decorative xmlns:adec="http://schemas.microsoft.com/office/drawing/2017/decorative" val="0"/>
              </a:ext>
            </a:extLst>
          </p:cNvPr>
          <p:cNvSpPr/>
          <p:nvPr/>
        </p:nvSpPr>
        <p:spPr>
          <a:xfrm>
            <a:off x="2633927" y="4433456"/>
            <a:ext cx="1989443" cy="33714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Rectangle 10" descr="Emphasizing &quot;Total # of Students Responding&quot; cells for Intervention #1.">
            <a:extLst>
              <a:ext uri="{FF2B5EF4-FFF2-40B4-BE49-F238E27FC236}">
                <a16:creationId xmlns:a16="http://schemas.microsoft.com/office/drawing/2014/main" id="{956474C9-90CD-AFD1-3E3F-4D03A54AECC4}"/>
              </a:ext>
              <a:ext uri="{C183D7F6-B498-43B3-948B-1728B52AA6E4}">
                <adec:decorative xmlns:adec="http://schemas.microsoft.com/office/drawing/2017/decorative" val="0"/>
              </a:ext>
            </a:extLst>
          </p:cNvPr>
          <p:cNvSpPr/>
          <p:nvPr/>
        </p:nvSpPr>
        <p:spPr>
          <a:xfrm>
            <a:off x="5147496" y="4426527"/>
            <a:ext cx="2186851" cy="34707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6" name="Rectangle 15">
            <a:extLst>
              <a:ext uri="{FF2B5EF4-FFF2-40B4-BE49-F238E27FC236}">
                <a16:creationId xmlns:a16="http://schemas.microsoft.com/office/drawing/2014/main" id="{5B01F0E1-9B16-286E-4100-63C73169F802}"/>
              </a:ext>
              <a:ext uri="{C183D7F6-B498-43B3-948B-1728B52AA6E4}">
                <adec:decorative xmlns:adec="http://schemas.microsoft.com/office/drawing/2017/decorative" val="1"/>
              </a:ext>
            </a:extLst>
          </p:cNvPr>
          <p:cNvSpPr/>
          <p:nvPr/>
        </p:nvSpPr>
        <p:spPr>
          <a:xfrm>
            <a:off x="8393899" y="3167390"/>
            <a:ext cx="367408" cy="523220"/>
          </a:xfrm>
          <a:prstGeom prst="rect">
            <a:avLst/>
          </a:prstGeom>
          <a:solidFill>
            <a:srgbClr val="002060"/>
          </a:solidFill>
          <a:ln>
            <a:solidFill>
              <a:srgbClr val="002060"/>
            </a:solidFill>
          </a:ln>
        </p:spPr>
        <p:txBody>
          <a:bodyPr wrap="none">
            <a:spAutoFit/>
          </a:bodyPr>
          <a:lstStyle/>
          <a:p>
            <a:pPr algn="ctr"/>
            <a:r>
              <a:rPr lang="en-US" sz="2800" b="1" dirty="0">
                <a:solidFill>
                  <a:schemeClr val="bg1"/>
                </a:solidFill>
              </a:rPr>
              <a:t>2</a:t>
            </a:r>
          </a:p>
        </p:txBody>
      </p:sp>
      <p:sp>
        <p:nvSpPr>
          <p:cNvPr id="17" name="Rectangle 16">
            <a:extLst>
              <a:ext uri="{FF2B5EF4-FFF2-40B4-BE49-F238E27FC236}">
                <a16:creationId xmlns:a16="http://schemas.microsoft.com/office/drawing/2014/main" id="{4A5AF89A-2134-77F6-E9CE-059AF1CF908A}"/>
              </a:ext>
              <a:ext uri="{C183D7F6-B498-43B3-948B-1728B52AA6E4}">
                <adec:decorative xmlns:adec="http://schemas.microsoft.com/office/drawing/2017/decorative" val="1"/>
              </a:ext>
            </a:extLst>
          </p:cNvPr>
          <p:cNvSpPr/>
          <p:nvPr/>
        </p:nvSpPr>
        <p:spPr>
          <a:xfrm>
            <a:off x="382693" y="3167390"/>
            <a:ext cx="367408" cy="523220"/>
          </a:xfrm>
          <a:prstGeom prst="rect">
            <a:avLst/>
          </a:prstGeom>
          <a:solidFill>
            <a:srgbClr val="002060"/>
          </a:solidFill>
          <a:ln>
            <a:solidFill>
              <a:srgbClr val="002060"/>
            </a:solidFill>
          </a:ln>
        </p:spPr>
        <p:txBody>
          <a:bodyPr wrap="none">
            <a:spAutoFit/>
          </a:bodyPr>
          <a:lstStyle/>
          <a:p>
            <a:pPr algn="ctr"/>
            <a:r>
              <a:rPr lang="en-US" sz="2800" b="1" dirty="0">
                <a:solidFill>
                  <a:schemeClr val="bg1"/>
                </a:solidFill>
              </a:rPr>
              <a:t>1</a:t>
            </a:r>
          </a:p>
        </p:txBody>
      </p:sp>
      <p:cxnSp>
        <p:nvCxnSpPr>
          <p:cNvPr id="18" name="Straight Arrow Connector 17">
            <a:extLst>
              <a:ext uri="{FF2B5EF4-FFF2-40B4-BE49-F238E27FC236}">
                <a16:creationId xmlns:a16="http://schemas.microsoft.com/office/drawing/2014/main" id="{223D2915-F2BA-0468-21DC-A89B2728504E}"/>
              </a:ext>
              <a:ext uri="{C183D7F6-B498-43B3-948B-1728B52AA6E4}">
                <adec:decorative xmlns:adec="http://schemas.microsoft.com/office/drawing/2017/decorative" val="1"/>
              </a:ext>
            </a:extLst>
          </p:cNvPr>
          <p:cNvCxnSpPr>
            <a:cxnSpLocks/>
            <a:stCxn id="17" idx="3"/>
            <a:endCxn id="5" idx="1"/>
          </p:cNvCxnSpPr>
          <p:nvPr/>
        </p:nvCxnSpPr>
        <p:spPr>
          <a:xfrm>
            <a:off x="750101" y="3429000"/>
            <a:ext cx="1883826" cy="117302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0075F56-37CC-D2CD-E6F1-C64E438AC70C}"/>
              </a:ext>
              <a:ext uri="{C183D7F6-B498-43B3-948B-1728B52AA6E4}">
                <adec:decorative xmlns:adec="http://schemas.microsoft.com/office/drawing/2017/decorative" val="1"/>
              </a:ext>
            </a:extLst>
          </p:cNvPr>
          <p:cNvCxnSpPr>
            <a:cxnSpLocks/>
            <a:stCxn id="16" idx="1"/>
            <a:endCxn id="11" idx="3"/>
          </p:cNvCxnSpPr>
          <p:nvPr/>
        </p:nvCxnSpPr>
        <p:spPr>
          <a:xfrm flipH="1">
            <a:off x="7334347" y="3429000"/>
            <a:ext cx="1059552" cy="117106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3556C16-2703-81DA-4784-DDDC5BB09D65}"/>
              </a:ext>
            </a:extLst>
          </p:cNvPr>
          <p:cNvSpPr txBox="1"/>
          <p:nvPr/>
        </p:nvSpPr>
        <p:spPr>
          <a:xfrm>
            <a:off x="6237042" y="5136853"/>
            <a:ext cx="2685577" cy="1477328"/>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Hint: </a:t>
            </a:r>
            <a:r>
              <a:rPr lang="en-US" dirty="0">
                <a:solidFill>
                  <a:schemeClr val="bg1"/>
                </a:solidFill>
              </a:rPr>
              <a:t>Use the responding criteria identified in Step 4 to determine how many students are responding to the intervention.</a:t>
            </a:r>
          </a:p>
        </p:txBody>
      </p:sp>
    </p:spTree>
    <p:extLst>
      <p:ext uri="{BB962C8B-B14F-4D97-AF65-F5344CB8AC3E}">
        <p14:creationId xmlns:p14="http://schemas.microsoft.com/office/powerpoint/2010/main" val="32487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2693" y="824949"/>
            <a:ext cx="8378614" cy="2096540"/>
          </a:xfrm>
          <a:solidFill>
            <a:schemeClr val="accent4">
              <a:lumMod val="40000"/>
              <a:lumOff val="60000"/>
            </a:schemeClr>
          </a:solidFill>
          <a:ln w="28575">
            <a:solidFill>
              <a:schemeClr val="tx2"/>
            </a:solidFill>
          </a:ln>
        </p:spPr>
        <p:txBody>
          <a:bodyPr anchor="ctr">
            <a:noAutofit/>
          </a:bodyPr>
          <a:lstStyle/>
          <a:p>
            <a:pPr>
              <a:spcBef>
                <a:spcPts val="0"/>
              </a:spcBef>
              <a:spcAft>
                <a:spcPts val="600"/>
              </a:spcAft>
            </a:pPr>
            <a:r>
              <a:rPr lang="en-US" sz="3200" b="1" dirty="0">
                <a:solidFill>
                  <a:srgbClr val="002060"/>
                </a:solidFill>
                <a:latin typeface="+mn-lt"/>
              </a:rPr>
              <a:t>Step 5 (continued):</a:t>
            </a:r>
            <a:br>
              <a:rPr lang="en-US" sz="3200" b="1" dirty="0">
                <a:solidFill>
                  <a:srgbClr val="002060"/>
                </a:solidFill>
                <a:latin typeface="+mn-lt"/>
              </a:rPr>
            </a:br>
            <a:br>
              <a:rPr lang="en-US" sz="900" dirty="0">
                <a:solidFill>
                  <a:srgbClr val="002060"/>
                </a:solidFill>
                <a:latin typeface="+mn-lt"/>
              </a:rPr>
            </a:br>
            <a:r>
              <a:rPr lang="en-US" sz="2000" i="1" dirty="0">
                <a:solidFill>
                  <a:srgbClr val="002060"/>
                </a:solidFill>
                <a:latin typeface="+mn-lt"/>
              </a:rPr>
              <a:t>The spreadsheet will </a:t>
            </a:r>
            <a:r>
              <a:rPr lang="en-US" sz="2000" b="1" i="1" dirty="0">
                <a:solidFill>
                  <a:srgbClr val="002060"/>
                </a:solidFill>
                <a:latin typeface="+mn-lt"/>
              </a:rPr>
              <a:t>automatically calculate</a:t>
            </a:r>
            <a:r>
              <a:rPr lang="en-US" sz="2000" i="1" dirty="0">
                <a:solidFill>
                  <a:srgbClr val="002060"/>
                </a:solidFill>
                <a:latin typeface="+mn-lt"/>
              </a:rPr>
              <a:t>:</a:t>
            </a:r>
            <a:br>
              <a:rPr lang="en-US" sz="2000" i="1" dirty="0">
                <a:solidFill>
                  <a:srgbClr val="002060"/>
                </a:solidFill>
                <a:latin typeface="+mn-lt"/>
              </a:rPr>
            </a:br>
            <a:r>
              <a:rPr lang="en-US" sz="900" i="1" dirty="0">
                <a:solidFill>
                  <a:srgbClr val="002060"/>
                </a:solidFill>
                <a:latin typeface="+mn-lt"/>
              </a:rPr>
              <a:t> </a:t>
            </a:r>
            <a:br>
              <a:rPr lang="en-US" sz="2000" i="1" dirty="0">
                <a:solidFill>
                  <a:srgbClr val="002060"/>
                </a:solidFill>
                <a:latin typeface="+mn-lt"/>
              </a:rPr>
            </a:br>
            <a:r>
              <a:rPr lang="en-US" sz="2000" b="1" i="1" dirty="0">
                <a:solidFill>
                  <a:srgbClr val="002060"/>
                </a:solidFill>
                <a:latin typeface="+mn-lt"/>
              </a:rPr>
              <a:t>3</a:t>
            </a:r>
            <a:r>
              <a:rPr lang="en-US" sz="2000" i="1" dirty="0">
                <a:solidFill>
                  <a:srgbClr val="002060"/>
                </a:solidFill>
                <a:latin typeface="+mn-lt"/>
              </a:rPr>
              <a:t>. the </a:t>
            </a:r>
            <a:r>
              <a:rPr lang="en-US" sz="2000" i="1" u="sng" dirty="0">
                <a:solidFill>
                  <a:srgbClr val="002060"/>
                </a:solidFill>
                <a:latin typeface="+mn-lt"/>
              </a:rPr>
              <a:t>total # of students</a:t>
            </a:r>
            <a:r>
              <a:rPr lang="en-US" sz="2000" i="1" dirty="0">
                <a:solidFill>
                  <a:srgbClr val="002060"/>
                </a:solidFill>
                <a:latin typeface="+mn-lt"/>
              </a:rPr>
              <a:t> </a:t>
            </a:r>
            <a:r>
              <a:rPr lang="en-US" sz="2000" b="1" i="1" dirty="0">
                <a:solidFill>
                  <a:srgbClr val="002060"/>
                </a:solidFill>
                <a:latin typeface="+mn-lt"/>
              </a:rPr>
              <a:t>participating</a:t>
            </a:r>
            <a:r>
              <a:rPr lang="en-US" sz="2000" i="1" dirty="0">
                <a:solidFill>
                  <a:srgbClr val="002060"/>
                </a:solidFill>
                <a:latin typeface="+mn-lt"/>
              </a:rPr>
              <a:t> in each intervention</a:t>
            </a:r>
            <a:br>
              <a:rPr lang="en-US" sz="2000" i="1" dirty="0">
                <a:solidFill>
                  <a:srgbClr val="002060"/>
                </a:solidFill>
                <a:latin typeface="+mn-lt"/>
              </a:rPr>
            </a:br>
            <a:r>
              <a:rPr lang="en-US" sz="900" i="1" dirty="0">
                <a:solidFill>
                  <a:srgbClr val="002060"/>
                </a:solidFill>
                <a:latin typeface="+mn-lt"/>
              </a:rPr>
              <a:t> </a:t>
            </a:r>
            <a:br>
              <a:rPr lang="en-US" sz="1800" i="1" dirty="0">
                <a:solidFill>
                  <a:srgbClr val="002060"/>
                </a:solidFill>
                <a:latin typeface="+mn-lt"/>
              </a:rPr>
            </a:br>
            <a:r>
              <a:rPr lang="en-US" sz="2000" b="1" i="1" dirty="0">
                <a:solidFill>
                  <a:srgbClr val="002060"/>
                </a:solidFill>
                <a:latin typeface="+mn-lt"/>
              </a:rPr>
              <a:t>4</a:t>
            </a:r>
            <a:r>
              <a:rPr lang="en-US" sz="2000" i="1" dirty="0">
                <a:solidFill>
                  <a:srgbClr val="002060"/>
                </a:solidFill>
                <a:latin typeface="+mn-lt"/>
              </a:rPr>
              <a:t>.</a:t>
            </a:r>
            <a:r>
              <a:rPr lang="en-US" sz="2000" b="1" i="1" dirty="0">
                <a:solidFill>
                  <a:srgbClr val="002060"/>
                </a:solidFill>
                <a:latin typeface="+mn-lt"/>
              </a:rPr>
              <a:t> </a:t>
            </a:r>
            <a:r>
              <a:rPr lang="en-US" sz="2000" i="1" dirty="0">
                <a:solidFill>
                  <a:srgbClr val="002060"/>
                </a:solidFill>
                <a:latin typeface="+mn-lt"/>
              </a:rPr>
              <a:t>the </a:t>
            </a:r>
            <a:r>
              <a:rPr lang="en-US" sz="2000" i="1" u="sng" dirty="0">
                <a:solidFill>
                  <a:srgbClr val="002060"/>
                </a:solidFill>
                <a:latin typeface="+mn-lt"/>
              </a:rPr>
              <a:t>total # of students</a:t>
            </a:r>
            <a:r>
              <a:rPr lang="en-US" sz="2000" i="1" dirty="0">
                <a:solidFill>
                  <a:srgbClr val="002060"/>
                </a:solidFill>
                <a:latin typeface="+mn-lt"/>
              </a:rPr>
              <a:t> </a:t>
            </a:r>
            <a:r>
              <a:rPr lang="en-US" sz="2000" b="1" i="1" dirty="0">
                <a:solidFill>
                  <a:srgbClr val="002060"/>
                </a:solidFill>
                <a:latin typeface="+mn-lt"/>
              </a:rPr>
              <a:t>responding</a:t>
            </a:r>
            <a:r>
              <a:rPr lang="en-US" sz="2000" i="1" dirty="0">
                <a:solidFill>
                  <a:srgbClr val="002060"/>
                </a:solidFill>
                <a:latin typeface="+mn-lt"/>
              </a:rPr>
              <a:t> to each intervention</a:t>
            </a:r>
            <a:endParaRPr lang="en-US" sz="2400" i="1" dirty="0">
              <a:solidFill>
                <a:srgbClr val="002060"/>
              </a:solidFill>
              <a:latin typeface="+mn-lt"/>
            </a:endParaRPr>
          </a:p>
        </p:txBody>
      </p:sp>
      <p:pic>
        <p:nvPicPr>
          <p:cNvPr id="2" name="Picture 1" descr="Intervention #1 in &quot;AllData&quot; tab of workbook.">
            <a:extLst>
              <a:ext uri="{FF2B5EF4-FFF2-40B4-BE49-F238E27FC236}">
                <a16:creationId xmlns:a16="http://schemas.microsoft.com/office/drawing/2014/main" id="{28696C0C-7F34-DCDC-520B-FFC4AB71F505}"/>
              </a:ext>
            </a:extLst>
          </p:cNvPr>
          <p:cNvPicPr>
            <a:picLocks noChangeAspect="1"/>
          </p:cNvPicPr>
          <p:nvPr/>
        </p:nvPicPr>
        <p:blipFill rotWithShape="1">
          <a:blip r:embed="rId3"/>
          <a:srcRect r="1275"/>
          <a:stretch/>
        </p:blipFill>
        <p:spPr>
          <a:xfrm>
            <a:off x="1315633" y="2975355"/>
            <a:ext cx="6512734" cy="3840480"/>
          </a:xfrm>
          <a:prstGeom prst="rect">
            <a:avLst/>
          </a:prstGeom>
          <a:ln>
            <a:solidFill>
              <a:schemeClr val="tx1"/>
            </a:solidFill>
          </a:ln>
        </p:spPr>
      </p:pic>
      <p:sp>
        <p:nvSpPr>
          <p:cNvPr id="5" name="Rectangle 4" descr="Emphasizing cells for Total # of Students Participating across all groups in Intervention #1.">
            <a:extLst>
              <a:ext uri="{C183D7F6-B498-43B3-948B-1728B52AA6E4}">
                <adec:decorative xmlns:adec="http://schemas.microsoft.com/office/drawing/2017/decorative" val="0"/>
              </a:ext>
            </a:extLst>
          </p:cNvPr>
          <p:cNvSpPr/>
          <p:nvPr/>
        </p:nvSpPr>
        <p:spPr>
          <a:xfrm>
            <a:off x="4432487" y="3941617"/>
            <a:ext cx="524311" cy="28731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Rectangle 10" descr="Emphasizing the cells for Total # of Students Responding across all groups.">
            <a:extLst>
              <a:ext uri="{FF2B5EF4-FFF2-40B4-BE49-F238E27FC236}">
                <a16:creationId xmlns:a16="http://schemas.microsoft.com/office/drawing/2014/main" id="{956474C9-90CD-AFD1-3E3F-4D03A54AECC4}"/>
              </a:ext>
              <a:ext uri="{C183D7F6-B498-43B3-948B-1728B52AA6E4}">
                <adec:decorative xmlns:adec="http://schemas.microsoft.com/office/drawing/2017/decorative" val="0"/>
              </a:ext>
            </a:extLst>
          </p:cNvPr>
          <p:cNvSpPr/>
          <p:nvPr/>
        </p:nvSpPr>
        <p:spPr>
          <a:xfrm>
            <a:off x="7280563" y="3934691"/>
            <a:ext cx="577766" cy="287312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6" name="Rectangle 15">
            <a:extLst>
              <a:ext uri="{FF2B5EF4-FFF2-40B4-BE49-F238E27FC236}">
                <a16:creationId xmlns:a16="http://schemas.microsoft.com/office/drawing/2014/main" id="{5B01F0E1-9B16-286E-4100-63C73169F802}"/>
              </a:ext>
              <a:ext uri="{C183D7F6-B498-43B3-948B-1728B52AA6E4}">
                <adec:decorative xmlns:adec="http://schemas.microsoft.com/office/drawing/2017/decorative" val="1"/>
              </a:ext>
            </a:extLst>
          </p:cNvPr>
          <p:cNvSpPr/>
          <p:nvPr/>
        </p:nvSpPr>
        <p:spPr>
          <a:xfrm>
            <a:off x="8393899" y="3167390"/>
            <a:ext cx="367409" cy="523220"/>
          </a:xfrm>
          <a:prstGeom prst="rect">
            <a:avLst/>
          </a:prstGeom>
          <a:solidFill>
            <a:srgbClr val="002060"/>
          </a:solidFill>
          <a:ln>
            <a:solidFill>
              <a:srgbClr val="002060"/>
            </a:solidFill>
          </a:ln>
        </p:spPr>
        <p:txBody>
          <a:bodyPr wrap="none">
            <a:spAutoFit/>
          </a:bodyPr>
          <a:lstStyle/>
          <a:p>
            <a:pPr algn="ctr"/>
            <a:r>
              <a:rPr lang="en-US" sz="2800" b="1" dirty="0">
                <a:solidFill>
                  <a:schemeClr val="bg1"/>
                </a:solidFill>
              </a:rPr>
              <a:t>4</a:t>
            </a:r>
          </a:p>
        </p:txBody>
      </p:sp>
      <p:sp>
        <p:nvSpPr>
          <p:cNvPr id="17" name="Rectangle 16">
            <a:extLst>
              <a:ext uri="{FF2B5EF4-FFF2-40B4-BE49-F238E27FC236}">
                <a16:creationId xmlns:a16="http://schemas.microsoft.com/office/drawing/2014/main" id="{4A5AF89A-2134-77F6-E9CE-059AF1CF908A}"/>
              </a:ext>
              <a:ext uri="{C183D7F6-B498-43B3-948B-1728B52AA6E4}">
                <adec:decorative xmlns:adec="http://schemas.microsoft.com/office/drawing/2017/decorative" val="1"/>
              </a:ext>
            </a:extLst>
          </p:cNvPr>
          <p:cNvSpPr/>
          <p:nvPr/>
        </p:nvSpPr>
        <p:spPr>
          <a:xfrm>
            <a:off x="382693" y="3167390"/>
            <a:ext cx="367408" cy="523220"/>
          </a:xfrm>
          <a:prstGeom prst="rect">
            <a:avLst/>
          </a:prstGeom>
          <a:solidFill>
            <a:srgbClr val="002060"/>
          </a:solidFill>
          <a:ln>
            <a:solidFill>
              <a:srgbClr val="002060"/>
            </a:solidFill>
          </a:ln>
        </p:spPr>
        <p:txBody>
          <a:bodyPr wrap="none">
            <a:spAutoFit/>
          </a:bodyPr>
          <a:lstStyle/>
          <a:p>
            <a:pPr algn="ctr"/>
            <a:r>
              <a:rPr lang="en-US" sz="2800" b="1" dirty="0">
                <a:solidFill>
                  <a:schemeClr val="bg1"/>
                </a:solidFill>
              </a:rPr>
              <a:t>3</a:t>
            </a:r>
          </a:p>
        </p:txBody>
      </p:sp>
      <p:cxnSp>
        <p:nvCxnSpPr>
          <p:cNvPr id="18" name="Straight Arrow Connector 17">
            <a:extLst>
              <a:ext uri="{FF2B5EF4-FFF2-40B4-BE49-F238E27FC236}">
                <a16:creationId xmlns:a16="http://schemas.microsoft.com/office/drawing/2014/main" id="{223D2915-F2BA-0468-21DC-A89B2728504E}"/>
              </a:ext>
              <a:ext uri="{C183D7F6-B498-43B3-948B-1728B52AA6E4}">
                <adec:decorative xmlns:adec="http://schemas.microsoft.com/office/drawing/2017/decorative" val="1"/>
              </a:ext>
            </a:extLst>
          </p:cNvPr>
          <p:cNvCxnSpPr>
            <a:cxnSpLocks/>
            <a:stCxn id="17" idx="3"/>
          </p:cNvCxnSpPr>
          <p:nvPr/>
        </p:nvCxnSpPr>
        <p:spPr>
          <a:xfrm>
            <a:off x="750101" y="3429000"/>
            <a:ext cx="3662509" cy="85174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0075F56-37CC-D2CD-E6F1-C64E438AC70C}"/>
              </a:ext>
              <a:ext uri="{C183D7F6-B498-43B3-948B-1728B52AA6E4}">
                <adec:decorative xmlns:adec="http://schemas.microsoft.com/office/drawing/2017/decorative" val="1"/>
              </a:ext>
            </a:extLst>
          </p:cNvPr>
          <p:cNvCxnSpPr>
            <a:cxnSpLocks/>
            <a:stCxn id="16" idx="1"/>
          </p:cNvCxnSpPr>
          <p:nvPr/>
        </p:nvCxnSpPr>
        <p:spPr>
          <a:xfrm flipH="1">
            <a:off x="7714983" y="3429000"/>
            <a:ext cx="678916" cy="85174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0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4" y="837322"/>
            <a:ext cx="8445313" cy="894734"/>
          </a:xfrm>
          <a:solidFill>
            <a:schemeClr val="accent4">
              <a:lumMod val="40000"/>
              <a:lumOff val="60000"/>
            </a:schemeClr>
          </a:solidFill>
          <a:ln w="38100">
            <a:solidFill>
              <a:schemeClr val="tx2"/>
            </a:solidFill>
          </a:ln>
        </p:spPr>
        <p:txBody>
          <a:bodyPr>
            <a:normAutofit/>
          </a:bodyPr>
          <a:lstStyle/>
          <a:p>
            <a:r>
              <a:rPr lang="en-US" sz="3600" b="1" dirty="0">
                <a:solidFill>
                  <a:srgbClr val="002060"/>
                </a:solidFill>
                <a:latin typeface="+mn-lt"/>
              </a:rPr>
              <a:t>Step 5: EXAMPLE</a:t>
            </a:r>
            <a:endParaRPr lang="en-US" sz="2200" b="1" dirty="0">
              <a:solidFill>
                <a:srgbClr val="002060"/>
              </a:solidFill>
              <a:latin typeface="+mn-lt"/>
            </a:endParaRPr>
          </a:p>
        </p:txBody>
      </p:sp>
      <p:pic>
        <p:nvPicPr>
          <p:cNvPr id="10" name="Picture 9" descr="Intervention #1 in &quot;AllData&quot; tab with monthly data filled in.">
            <a:extLst>
              <a:ext uri="{FF2B5EF4-FFF2-40B4-BE49-F238E27FC236}">
                <a16:creationId xmlns:a16="http://schemas.microsoft.com/office/drawing/2014/main" id="{D168B427-D9B4-E7D8-1CF6-0DD26DE64CB3}"/>
              </a:ext>
            </a:extLst>
          </p:cNvPr>
          <p:cNvPicPr>
            <a:picLocks noChangeAspect="1"/>
          </p:cNvPicPr>
          <p:nvPr/>
        </p:nvPicPr>
        <p:blipFill>
          <a:blip r:embed="rId3"/>
          <a:stretch>
            <a:fillRect/>
          </a:stretch>
        </p:blipFill>
        <p:spPr>
          <a:xfrm>
            <a:off x="554793" y="1860911"/>
            <a:ext cx="8034414" cy="4754880"/>
          </a:xfrm>
          <a:prstGeom prst="rect">
            <a:avLst/>
          </a:prstGeom>
          <a:ln>
            <a:solidFill>
              <a:schemeClr val="tx1"/>
            </a:solidFill>
          </a:ln>
        </p:spPr>
      </p:pic>
      <p:sp>
        <p:nvSpPr>
          <p:cNvPr id="3" name="Rectangle 2" descr="Showing intervention name cells.">
            <a:extLst>
              <a:ext uri="{FF2B5EF4-FFF2-40B4-BE49-F238E27FC236}">
                <a16:creationId xmlns:a16="http://schemas.microsoft.com/office/drawing/2014/main" id="{37B15BD6-90E2-AB8A-1687-E305FCB21235}"/>
              </a:ext>
            </a:extLst>
          </p:cNvPr>
          <p:cNvSpPr/>
          <p:nvPr/>
        </p:nvSpPr>
        <p:spPr>
          <a:xfrm>
            <a:off x="1733797" y="3103417"/>
            <a:ext cx="6855410" cy="35123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05560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840852"/>
            <a:ext cx="8826500" cy="2236598"/>
          </a:xfrm>
          <a:solidFill>
            <a:schemeClr val="accent4">
              <a:lumMod val="40000"/>
              <a:lumOff val="60000"/>
            </a:schemeClr>
          </a:solidFill>
          <a:ln w="28575">
            <a:solidFill>
              <a:schemeClr val="tx2"/>
            </a:solidFill>
          </a:ln>
        </p:spPr>
        <p:txBody>
          <a:bodyPr anchor="ctr">
            <a:noAutofit/>
          </a:bodyPr>
          <a:lstStyle/>
          <a:p>
            <a:r>
              <a:rPr lang="en-US" sz="3200" b="1" dirty="0">
                <a:solidFill>
                  <a:srgbClr val="002060"/>
                </a:solidFill>
                <a:latin typeface="+mn-lt"/>
              </a:rPr>
              <a:t>Step 5 (cont.):</a:t>
            </a:r>
            <a:br>
              <a:rPr lang="en-US" sz="900" dirty="0">
                <a:solidFill>
                  <a:srgbClr val="002060"/>
                </a:solidFill>
                <a:latin typeface="+mn-lt"/>
              </a:rPr>
            </a:br>
            <a:br>
              <a:rPr lang="en-US" sz="900" dirty="0">
                <a:solidFill>
                  <a:srgbClr val="002060"/>
                </a:solidFill>
                <a:latin typeface="+mn-lt"/>
              </a:rPr>
            </a:br>
            <a:r>
              <a:rPr lang="en-US" sz="2400" i="1" dirty="0">
                <a:solidFill>
                  <a:srgbClr val="002060"/>
                </a:solidFill>
              </a:rPr>
              <a:t>The percentages of students (total and per subgroup)</a:t>
            </a:r>
            <a:br>
              <a:rPr lang="en-US" sz="2400" i="1" dirty="0">
                <a:solidFill>
                  <a:srgbClr val="002060"/>
                </a:solidFill>
              </a:rPr>
            </a:br>
            <a:r>
              <a:rPr lang="en-US" sz="2400" i="1" dirty="0">
                <a:solidFill>
                  <a:srgbClr val="002060"/>
                </a:solidFill>
              </a:rPr>
              <a:t>responding and not responding will automatically</a:t>
            </a:r>
            <a:br>
              <a:rPr lang="en-US" sz="2400" i="1" dirty="0">
                <a:solidFill>
                  <a:srgbClr val="002060"/>
                </a:solidFill>
              </a:rPr>
            </a:br>
            <a:r>
              <a:rPr lang="en-US" sz="2400" i="1" dirty="0">
                <a:solidFill>
                  <a:srgbClr val="002060"/>
                </a:solidFill>
              </a:rPr>
              <a:t>populate once the numbers are entered for each month.</a:t>
            </a:r>
            <a:endParaRPr lang="en-US" sz="2400" dirty="0">
              <a:solidFill>
                <a:srgbClr val="002060"/>
              </a:solidFill>
              <a:latin typeface="+mn-lt"/>
            </a:endParaRPr>
          </a:p>
        </p:txBody>
      </p:sp>
      <p:pic>
        <p:nvPicPr>
          <p:cNvPr id="4" name="Picture 3" descr="Intervention #1 in &quot;AllData&quot; tab of workbook.">
            <a:extLst>
              <a:ext uri="{FF2B5EF4-FFF2-40B4-BE49-F238E27FC236}">
                <a16:creationId xmlns:a16="http://schemas.microsoft.com/office/drawing/2014/main" id="{A9B29141-DABC-F54B-B583-79609537547F}"/>
              </a:ext>
            </a:extLst>
          </p:cNvPr>
          <p:cNvPicPr>
            <a:picLocks noChangeAspect="1"/>
          </p:cNvPicPr>
          <p:nvPr/>
        </p:nvPicPr>
        <p:blipFill>
          <a:blip r:embed="rId3"/>
          <a:stretch>
            <a:fillRect/>
          </a:stretch>
        </p:blipFill>
        <p:spPr>
          <a:xfrm>
            <a:off x="137729" y="3590573"/>
            <a:ext cx="8868542" cy="2651760"/>
          </a:xfrm>
          <a:prstGeom prst="rect">
            <a:avLst/>
          </a:prstGeom>
          <a:ln>
            <a:solidFill>
              <a:schemeClr val="tx1"/>
            </a:solidFill>
          </a:ln>
        </p:spPr>
      </p:pic>
      <p:sp>
        <p:nvSpPr>
          <p:cNvPr id="5" name="Rectangle 4">
            <a:extLst>
              <a:ext uri="{C183D7F6-B498-43B3-948B-1728B52AA6E4}">
                <adec:decorative xmlns:adec="http://schemas.microsoft.com/office/drawing/2017/decorative" val="1"/>
              </a:ext>
            </a:extLst>
          </p:cNvPr>
          <p:cNvSpPr/>
          <p:nvPr/>
        </p:nvSpPr>
        <p:spPr>
          <a:xfrm>
            <a:off x="4565650" y="4309684"/>
            <a:ext cx="4413250" cy="190576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4" name="Straight Arrow Connector 13">
            <a:extLst>
              <a:ext uri="{FF2B5EF4-FFF2-40B4-BE49-F238E27FC236}">
                <a16:creationId xmlns:a16="http://schemas.microsoft.com/office/drawing/2014/main" id="{0F1D6F36-6D8D-D2BE-D533-D3BFD5D7C0A5}"/>
              </a:ext>
              <a:ext uri="{C183D7F6-B498-43B3-948B-1728B52AA6E4}">
                <adec:decorative xmlns:adec="http://schemas.microsoft.com/office/drawing/2017/decorative" val="1"/>
              </a:ext>
            </a:extLst>
          </p:cNvPr>
          <p:cNvCxnSpPr>
            <a:cxnSpLocks/>
            <a:stCxn id="10" idx="2"/>
          </p:cNvCxnSpPr>
          <p:nvPr/>
        </p:nvCxnSpPr>
        <p:spPr>
          <a:xfrm>
            <a:off x="4565650" y="3077450"/>
            <a:ext cx="1510030" cy="94149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54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856754"/>
            <a:ext cx="8826500" cy="690699"/>
          </a:xfrm>
          <a:solidFill>
            <a:schemeClr val="accent4">
              <a:lumMod val="40000"/>
              <a:lumOff val="60000"/>
            </a:schemeClr>
          </a:solidFill>
          <a:ln w="28575">
            <a:solidFill>
              <a:schemeClr val="tx2"/>
            </a:solidFill>
          </a:ln>
        </p:spPr>
        <p:txBody>
          <a:bodyPr anchor="ctr">
            <a:noAutofit/>
          </a:bodyPr>
          <a:lstStyle/>
          <a:p>
            <a:r>
              <a:rPr lang="en-US" sz="3200" b="1" dirty="0">
                <a:solidFill>
                  <a:srgbClr val="002060"/>
                </a:solidFill>
                <a:latin typeface="+mn-lt"/>
              </a:rPr>
              <a:t>Step 5: EXAMPLE of generated data</a:t>
            </a:r>
            <a:endParaRPr lang="en-US" sz="2400" dirty="0">
              <a:solidFill>
                <a:srgbClr val="002060"/>
              </a:solidFill>
              <a:latin typeface="+mn-lt"/>
            </a:endParaRPr>
          </a:p>
        </p:txBody>
      </p:sp>
      <p:pic>
        <p:nvPicPr>
          <p:cNvPr id="8" name="Picture 7" descr="Percentages of students (in total and per subgroup) responding and not responding to Intervention #1 per month in &quot;AllData&quot; tab.">
            <a:extLst>
              <a:ext uri="{FF2B5EF4-FFF2-40B4-BE49-F238E27FC236}">
                <a16:creationId xmlns:a16="http://schemas.microsoft.com/office/drawing/2014/main" id="{51E79393-FAC5-F2C3-1573-304F3F6D90AA}"/>
              </a:ext>
            </a:extLst>
          </p:cNvPr>
          <p:cNvPicPr>
            <a:picLocks noChangeAspect="1"/>
          </p:cNvPicPr>
          <p:nvPr/>
        </p:nvPicPr>
        <p:blipFill>
          <a:blip r:embed="rId3"/>
          <a:stretch>
            <a:fillRect/>
          </a:stretch>
        </p:blipFill>
        <p:spPr>
          <a:xfrm>
            <a:off x="113066" y="2019226"/>
            <a:ext cx="8917868" cy="3840480"/>
          </a:xfrm>
          <a:prstGeom prst="rect">
            <a:avLst/>
          </a:prstGeom>
          <a:ln>
            <a:solidFill>
              <a:schemeClr val="tx1"/>
            </a:solidFill>
          </a:ln>
        </p:spPr>
      </p:pic>
      <p:sp>
        <p:nvSpPr>
          <p:cNvPr id="11" name="Rectangle 10">
            <a:extLst>
              <a:ext uri="{FF2B5EF4-FFF2-40B4-BE49-F238E27FC236}">
                <a16:creationId xmlns:a16="http://schemas.microsoft.com/office/drawing/2014/main" id="{F81E9324-40DE-D7D6-0DC6-844436AE4026}"/>
              </a:ext>
              <a:ext uri="{C183D7F6-B498-43B3-948B-1728B52AA6E4}">
                <adec:decorative xmlns:adec="http://schemas.microsoft.com/office/drawing/2017/decorative" val="1"/>
              </a:ext>
            </a:extLst>
          </p:cNvPr>
          <p:cNvSpPr/>
          <p:nvPr/>
        </p:nvSpPr>
        <p:spPr>
          <a:xfrm>
            <a:off x="1192696" y="2454231"/>
            <a:ext cx="7786203" cy="340547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75747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8432" y="863357"/>
            <a:ext cx="8667135" cy="1354907"/>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Step 6: Examine your percentages to determine how interventions are working for students:</a:t>
            </a:r>
            <a:endParaRPr lang="en-US" sz="3200" i="1" dirty="0">
              <a:solidFill>
                <a:srgbClr val="002060"/>
              </a:solidFill>
              <a:latin typeface="+mn-lt"/>
            </a:endParaRPr>
          </a:p>
        </p:txBody>
      </p:sp>
      <p:sp>
        <p:nvSpPr>
          <p:cNvPr id="2" name="TextBox 1">
            <a:extLst>
              <a:ext uri="{FF2B5EF4-FFF2-40B4-BE49-F238E27FC236}">
                <a16:creationId xmlns:a16="http://schemas.microsoft.com/office/drawing/2014/main" id="{EA4B8474-983B-552D-B5C1-9C6BBEE5C537}"/>
              </a:ext>
            </a:extLst>
          </p:cNvPr>
          <p:cNvSpPr txBox="1"/>
          <p:nvPr/>
        </p:nvSpPr>
        <p:spPr>
          <a:xfrm>
            <a:off x="257682" y="2397033"/>
            <a:ext cx="4189633" cy="1938992"/>
          </a:xfrm>
          <a:prstGeom prst="rect">
            <a:avLst/>
          </a:prstGeom>
          <a:solidFill>
            <a:srgbClr val="002060"/>
          </a:solidFill>
          <a:ln w="28575">
            <a:solidFill>
              <a:srgbClr val="002060"/>
            </a:solidFill>
          </a:ln>
        </p:spPr>
        <p:txBody>
          <a:bodyPr wrap="square" rtlCol="0">
            <a:spAutoFit/>
          </a:bodyPr>
          <a:lstStyle/>
          <a:p>
            <a:pPr algn="ctr"/>
            <a:r>
              <a:rPr lang="en-US" sz="2000" b="1" dirty="0">
                <a:solidFill>
                  <a:schemeClr val="bg1"/>
                </a:solidFill>
              </a:rPr>
              <a:t>Which interventions seem to be working</a:t>
            </a:r>
            <a:r>
              <a:rPr lang="en-US" sz="2000" dirty="0">
                <a:solidFill>
                  <a:schemeClr val="bg1"/>
                </a:solidFill>
              </a:rPr>
              <a:t> (overall or for specific subgroups)?</a:t>
            </a:r>
          </a:p>
          <a:p>
            <a:pPr algn="ctr"/>
            <a:endParaRPr lang="en-US" sz="2000" i="1" dirty="0">
              <a:solidFill>
                <a:schemeClr val="bg1"/>
              </a:solidFill>
            </a:endParaRPr>
          </a:p>
          <a:p>
            <a:pPr algn="ctr"/>
            <a:r>
              <a:rPr lang="en-US" sz="2000" i="1" dirty="0">
                <a:solidFill>
                  <a:schemeClr val="bg1"/>
                </a:solidFill>
              </a:rPr>
              <a:t>(i.e., </a:t>
            </a:r>
            <a:r>
              <a:rPr lang="en-US" sz="2000" i="1" u="sng" dirty="0">
                <a:solidFill>
                  <a:schemeClr val="bg1"/>
                </a:solidFill>
              </a:rPr>
              <a:t>at least 70% </a:t>
            </a:r>
            <a:r>
              <a:rPr lang="en-US" sz="2000" i="1" dirty="0">
                <a:solidFill>
                  <a:schemeClr val="bg1"/>
                </a:solidFill>
              </a:rPr>
              <a:t>of students are responding)</a:t>
            </a:r>
          </a:p>
        </p:txBody>
      </p:sp>
      <p:sp>
        <p:nvSpPr>
          <p:cNvPr id="3" name="TextBox 2">
            <a:extLst>
              <a:ext uri="{FF2B5EF4-FFF2-40B4-BE49-F238E27FC236}">
                <a16:creationId xmlns:a16="http://schemas.microsoft.com/office/drawing/2014/main" id="{EDF7702C-B1B2-1F76-4C69-73FEDB50B25A}"/>
              </a:ext>
            </a:extLst>
          </p:cNvPr>
          <p:cNvSpPr txBox="1"/>
          <p:nvPr/>
        </p:nvSpPr>
        <p:spPr>
          <a:xfrm>
            <a:off x="4696686" y="2397033"/>
            <a:ext cx="4189632" cy="1938992"/>
          </a:xfrm>
          <a:prstGeom prst="rect">
            <a:avLst/>
          </a:prstGeom>
          <a:solidFill>
            <a:srgbClr val="002060"/>
          </a:solidFill>
          <a:ln w="28575">
            <a:solidFill>
              <a:srgbClr val="002060"/>
            </a:solidFill>
          </a:ln>
        </p:spPr>
        <p:txBody>
          <a:bodyPr wrap="square" rtlCol="0">
            <a:spAutoFit/>
          </a:bodyPr>
          <a:lstStyle>
            <a:defPPr>
              <a:defRPr lang="en-US"/>
            </a:defPPr>
            <a:lvl1pPr algn="ctr">
              <a:defRPr sz="2400"/>
            </a:lvl1pPr>
          </a:lstStyle>
          <a:p>
            <a:r>
              <a:rPr lang="en-US" sz="2000" b="1" dirty="0">
                <a:solidFill>
                  <a:schemeClr val="bg1"/>
                </a:solidFill>
              </a:rPr>
              <a:t>Which interventions </a:t>
            </a:r>
            <a:r>
              <a:rPr lang="en-US" sz="2000" b="1" u="sng" dirty="0">
                <a:solidFill>
                  <a:schemeClr val="bg1"/>
                </a:solidFill>
              </a:rPr>
              <a:t>don’t</a:t>
            </a:r>
            <a:r>
              <a:rPr lang="en-US" sz="2000" dirty="0">
                <a:solidFill>
                  <a:schemeClr val="bg1"/>
                </a:solidFill>
              </a:rPr>
              <a:t> </a:t>
            </a:r>
            <a:r>
              <a:rPr lang="en-US" sz="2000" b="1" dirty="0">
                <a:solidFill>
                  <a:schemeClr val="bg1"/>
                </a:solidFill>
              </a:rPr>
              <a:t>seem to be working </a:t>
            </a:r>
            <a:r>
              <a:rPr lang="en-US" sz="2000" dirty="0">
                <a:solidFill>
                  <a:schemeClr val="bg1"/>
                </a:solidFill>
              </a:rPr>
              <a:t>(overall or for specific subgroups)?</a:t>
            </a:r>
          </a:p>
          <a:p>
            <a:endParaRPr lang="en-US" sz="2000" dirty="0">
              <a:solidFill>
                <a:schemeClr val="bg1"/>
              </a:solidFill>
            </a:endParaRPr>
          </a:p>
          <a:p>
            <a:r>
              <a:rPr lang="en-US" sz="2000" i="1" dirty="0">
                <a:solidFill>
                  <a:schemeClr val="bg1"/>
                </a:solidFill>
              </a:rPr>
              <a:t>(i.e., </a:t>
            </a:r>
            <a:r>
              <a:rPr lang="en-US" sz="2000" i="1" u="sng" dirty="0">
                <a:solidFill>
                  <a:schemeClr val="bg1"/>
                </a:solidFill>
              </a:rPr>
              <a:t>less than 70% </a:t>
            </a:r>
            <a:r>
              <a:rPr lang="en-US" sz="2000" i="1" dirty="0">
                <a:solidFill>
                  <a:schemeClr val="bg1"/>
                </a:solidFill>
              </a:rPr>
              <a:t>of students are responding)</a:t>
            </a:r>
          </a:p>
        </p:txBody>
      </p:sp>
      <p:sp>
        <p:nvSpPr>
          <p:cNvPr id="4" name="Title 1">
            <a:extLst>
              <a:ext uri="{FF2B5EF4-FFF2-40B4-BE49-F238E27FC236}">
                <a16:creationId xmlns:a16="http://schemas.microsoft.com/office/drawing/2014/main" id="{5FA31B76-0404-BEC3-E17B-5B19384CE93F}"/>
              </a:ext>
            </a:extLst>
          </p:cNvPr>
          <p:cNvSpPr txBox="1">
            <a:spLocks/>
          </p:cNvSpPr>
          <p:nvPr/>
        </p:nvSpPr>
        <p:spPr>
          <a:xfrm>
            <a:off x="238432" y="4495797"/>
            <a:ext cx="8667135" cy="2210042"/>
          </a:xfrm>
          <a:prstGeom prst="rect">
            <a:avLst/>
          </a:prstGeom>
          <a:solidFill>
            <a:schemeClr val="accent4">
              <a:lumMod val="40000"/>
              <a:lumOff val="60000"/>
            </a:schemeClr>
          </a:solidFill>
          <a:ln w="28575">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dirty="0">
                <a:solidFill>
                  <a:srgbClr val="002060"/>
                </a:solidFill>
                <a:latin typeface="+mn-lt"/>
              </a:rPr>
              <a:t>There are three methods for examining your data: </a:t>
            </a:r>
            <a:br>
              <a:rPr lang="en-US" sz="2400" dirty="0">
                <a:solidFill>
                  <a:srgbClr val="002060"/>
                </a:solidFill>
                <a:latin typeface="+mn-lt"/>
              </a:rPr>
            </a:br>
            <a:br>
              <a:rPr lang="en-US" sz="2400" dirty="0">
                <a:solidFill>
                  <a:srgbClr val="002060"/>
                </a:solidFill>
                <a:latin typeface="+mn-lt"/>
              </a:rPr>
            </a:br>
            <a:r>
              <a:rPr lang="en-US" sz="2400" b="1" dirty="0">
                <a:solidFill>
                  <a:srgbClr val="002060"/>
                </a:solidFill>
                <a:latin typeface="+mn-lt"/>
              </a:rPr>
              <a:t>Method 1 </a:t>
            </a:r>
            <a:r>
              <a:rPr lang="en-US" sz="2400" dirty="0">
                <a:solidFill>
                  <a:srgbClr val="002060"/>
                </a:solidFill>
                <a:latin typeface="+mn-lt"/>
              </a:rPr>
              <a:t>- Look at Tab 1 (to see all trends for all interventions)</a:t>
            </a:r>
            <a:br>
              <a:rPr lang="en-US" sz="2400" dirty="0">
                <a:solidFill>
                  <a:srgbClr val="002060"/>
                </a:solidFill>
                <a:latin typeface="+mn-lt"/>
              </a:rPr>
            </a:br>
            <a:r>
              <a:rPr lang="en-US" sz="2400" b="1" dirty="0">
                <a:solidFill>
                  <a:srgbClr val="002060"/>
                </a:solidFill>
                <a:latin typeface="+mn-lt"/>
              </a:rPr>
              <a:t>Method 2</a:t>
            </a:r>
            <a:r>
              <a:rPr lang="en-US" sz="2400" dirty="0">
                <a:solidFill>
                  <a:srgbClr val="002060"/>
                </a:solidFill>
                <a:latin typeface="+mn-lt"/>
              </a:rPr>
              <a:t> - Look at tabs for each intervention (disaggregate)</a:t>
            </a:r>
            <a:br>
              <a:rPr lang="en-US" sz="2400" dirty="0">
                <a:solidFill>
                  <a:srgbClr val="002060"/>
                </a:solidFill>
                <a:latin typeface="+mn-lt"/>
              </a:rPr>
            </a:br>
            <a:r>
              <a:rPr lang="en-US" sz="2400" b="1" dirty="0">
                <a:solidFill>
                  <a:srgbClr val="002060"/>
                </a:solidFill>
                <a:latin typeface="+mn-lt"/>
              </a:rPr>
              <a:t>Method 3</a:t>
            </a:r>
            <a:r>
              <a:rPr lang="en-US" sz="2400" dirty="0">
                <a:solidFill>
                  <a:srgbClr val="002060"/>
                </a:solidFill>
                <a:latin typeface="+mn-lt"/>
              </a:rPr>
              <a:t> - Look at tabs for each month (aggregate only)</a:t>
            </a:r>
            <a:endParaRPr lang="en-US" sz="2400" i="1" dirty="0">
              <a:solidFill>
                <a:srgbClr val="002060"/>
              </a:solidFill>
              <a:latin typeface="+mn-lt"/>
            </a:endParaRPr>
          </a:p>
        </p:txBody>
      </p:sp>
    </p:spTree>
    <p:extLst>
      <p:ext uri="{BB962C8B-B14F-4D97-AF65-F5344CB8AC3E}">
        <p14:creationId xmlns:p14="http://schemas.microsoft.com/office/powerpoint/2010/main" val="27851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1278" y="851519"/>
            <a:ext cx="8701445" cy="933789"/>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1:</a:t>
            </a:r>
            <a:br>
              <a:rPr lang="en-US" sz="3200" b="1" dirty="0">
                <a:solidFill>
                  <a:srgbClr val="002060"/>
                </a:solidFill>
                <a:latin typeface="+mn-lt"/>
              </a:rPr>
            </a:br>
            <a:r>
              <a:rPr lang="en-US" sz="2400" b="1" dirty="0">
                <a:solidFill>
                  <a:srgbClr val="002060"/>
                </a:solidFill>
                <a:latin typeface="+mn-lt"/>
              </a:rPr>
              <a:t>Look at Tab 1 to see all trends for all interventions</a:t>
            </a:r>
            <a:endParaRPr lang="en-US" sz="2400" dirty="0">
              <a:solidFill>
                <a:srgbClr val="002060"/>
              </a:solidFill>
              <a:latin typeface="+mn-lt"/>
            </a:endParaRPr>
          </a:p>
        </p:txBody>
      </p:sp>
      <p:pic>
        <p:nvPicPr>
          <p:cNvPr id="5" name="Picture 4" descr="Interventions #1 and #2 in &quot;AllData&quot; tab with monthly data filled in.">
            <a:extLst>
              <a:ext uri="{FF2B5EF4-FFF2-40B4-BE49-F238E27FC236}">
                <a16:creationId xmlns:a16="http://schemas.microsoft.com/office/drawing/2014/main" id="{2F372A1E-CECC-327F-420E-E539D46C4C76}"/>
              </a:ext>
            </a:extLst>
          </p:cNvPr>
          <p:cNvPicPr>
            <a:picLocks noChangeAspect="1"/>
          </p:cNvPicPr>
          <p:nvPr/>
        </p:nvPicPr>
        <p:blipFill>
          <a:blip r:embed="rId3"/>
          <a:stretch>
            <a:fillRect/>
          </a:stretch>
        </p:blipFill>
        <p:spPr>
          <a:xfrm>
            <a:off x="330168" y="1886004"/>
            <a:ext cx="8483665" cy="4846320"/>
          </a:xfrm>
          <a:prstGeom prst="rect">
            <a:avLst/>
          </a:prstGeom>
          <a:ln>
            <a:solidFill>
              <a:schemeClr val="tx1"/>
            </a:solidFill>
          </a:ln>
        </p:spPr>
      </p:pic>
      <p:sp>
        <p:nvSpPr>
          <p:cNvPr id="3" name="Rectangle 2">
            <a:extLst>
              <a:ext uri="{FF2B5EF4-FFF2-40B4-BE49-F238E27FC236}">
                <a16:creationId xmlns:a16="http://schemas.microsoft.com/office/drawing/2014/main" id="{374008E7-6EEC-26DB-89CD-083C59C33F20}"/>
              </a:ext>
              <a:ext uri="{C183D7F6-B498-43B3-948B-1728B52AA6E4}">
                <adec:decorative xmlns:adec="http://schemas.microsoft.com/office/drawing/2017/decorative" val="1"/>
              </a:ext>
            </a:extLst>
          </p:cNvPr>
          <p:cNvSpPr/>
          <p:nvPr/>
        </p:nvSpPr>
        <p:spPr>
          <a:xfrm>
            <a:off x="4572000" y="2550695"/>
            <a:ext cx="4241833" cy="18576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Rectangle 3">
            <a:extLst>
              <a:ext uri="{FF2B5EF4-FFF2-40B4-BE49-F238E27FC236}">
                <a16:creationId xmlns:a16="http://schemas.microsoft.com/office/drawing/2014/main" id="{32DC0C0F-37DD-9DC2-5AED-89EA2CC5C4EE}"/>
              </a:ext>
              <a:ext uri="{C183D7F6-B498-43B3-948B-1728B52AA6E4}">
                <adec:decorative xmlns:adec="http://schemas.microsoft.com/office/drawing/2017/decorative" val="1"/>
              </a:ext>
            </a:extLst>
          </p:cNvPr>
          <p:cNvSpPr/>
          <p:nvPr/>
        </p:nvSpPr>
        <p:spPr>
          <a:xfrm>
            <a:off x="4572000" y="4880008"/>
            <a:ext cx="4241833" cy="18523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36123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1278" y="851519"/>
            <a:ext cx="8701445" cy="933789"/>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1: EXAMPLE #1</a:t>
            </a:r>
            <a:endParaRPr lang="en-US" sz="2400" dirty="0">
              <a:solidFill>
                <a:srgbClr val="002060"/>
              </a:solidFill>
              <a:latin typeface="+mn-lt"/>
            </a:endParaRPr>
          </a:p>
        </p:txBody>
      </p:sp>
      <p:pic>
        <p:nvPicPr>
          <p:cNvPr id="5" name="Picture 4" descr="Interventions #1 and #2 in &quot;AllData&quot; tab with monthly data filled in.">
            <a:extLst>
              <a:ext uri="{FF2B5EF4-FFF2-40B4-BE49-F238E27FC236}">
                <a16:creationId xmlns:a16="http://schemas.microsoft.com/office/drawing/2014/main" id="{2F372A1E-CECC-327F-420E-E539D46C4C76}"/>
              </a:ext>
            </a:extLst>
          </p:cNvPr>
          <p:cNvPicPr>
            <a:picLocks noChangeAspect="1"/>
          </p:cNvPicPr>
          <p:nvPr/>
        </p:nvPicPr>
        <p:blipFill>
          <a:blip r:embed="rId3"/>
          <a:stretch>
            <a:fillRect/>
          </a:stretch>
        </p:blipFill>
        <p:spPr>
          <a:xfrm>
            <a:off x="330168" y="1886004"/>
            <a:ext cx="8483665" cy="4846320"/>
          </a:xfrm>
          <a:prstGeom prst="rect">
            <a:avLst/>
          </a:prstGeom>
          <a:ln>
            <a:solidFill>
              <a:schemeClr val="tx1"/>
            </a:solidFill>
          </a:ln>
        </p:spPr>
      </p:pic>
      <p:sp>
        <p:nvSpPr>
          <p:cNvPr id="3" name="Rectangle 2">
            <a:extLst>
              <a:ext uri="{FF2B5EF4-FFF2-40B4-BE49-F238E27FC236}">
                <a16:creationId xmlns:a16="http://schemas.microsoft.com/office/drawing/2014/main" id="{374008E7-6EEC-26DB-89CD-083C59C33F20}"/>
              </a:ext>
              <a:ext uri="{C183D7F6-B498-43B3-948B-1728B52AA6E4}">
                <adec:decorative xmlns:adec="http://schemas.microsoft.com/office/drawing/2017/decorative" val="1"/>
              </a:ext>
            </a:extLst>
          </p:cNvPr>
          <p:cNvSpPr/>
          <p:nvPr/>
        </p:nvSpPr>
        <p:spPr>
          <a:xfrm>
            <a:off x="4572001" y="2550695"/>
            <a:ext cx="914400" cy="18576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Rectangle 3">
            <a:extLst>
              <a:ext uri="{FF2B5EF4-FFF2-40B4-BE49-F238E27FC236}">
                <a16:creationId xmlns:a16="http://schemas.microsoft.com/office/drawing/2014/main" id="{32DC0C0F-37DD-9DC2-5AED-89EA2CC5C4EE}"/>
              </a:ext>
              <a:ext uri="{C183D7F6-B498-43B3-948B-1728B52AA6E4}">
                <adec:decorative xmlns:adec="http://schemas.microsoft.com/office/drawing/2017/decorative" val="1"/>
              </a:ext>
            </a:extLst>
          </p:cNvPr>
          <p:cNvSpPr/>
          <p:nvPr/>
        </p:nvSpPr>
        <p:spPr>
          <a:xfrm>
            <a:off x="4572000" y="4880008"/>
            <a:ext cx="914401" cy="18523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2" name="Straight Arrow Connector 1">
            <a:extLst>
              <a:ext uri="{FF2B5EF4-FFF2-40B4-BE49-F238E27FC236}">
                <a16:creationId xmlns:a16="http://schemas.microsoft.com/office/drawing/2014/main" id="{92F187AD-332F-366C-8792-D5BB280CEDB6}"/>
              </a:ext>
              <a:ext uri="{C183D7F6-B498-43B3-948B-1728B52AA6E4}">
                <adec:decorative xmlns:adec="http://schemas.microsoft.com/office/drawing/2017/decorative" val="1"/>
              </a:ext>
            </a:extLst>
          </p:cNvPr>
          <p:cNvCxnSpPr>
            <a:cxnSpLocks/>
            <a:stCxn id="8" idx="1"/>
            <a:endCxn id="3" idx="3"/>
          </p:cNvCxnSpPr>
          <p:nvPr/>
        </p:nvCxnSpPr>
        <p:spPr>
          <a:xfrm flipH="1">
            <a:off x="5486401" y="3468954"/>
            <a:ext cx="505476" cy="10579"/>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B3DD1851-3B62-E518-97AC-DC63197E6113}"/>
              </a:ext>
              <a:ext uri="{C183D7F6-B498-43B3-948B-1728B52AA6E4}">
                <adec:decorative xmlns:adec="http://schemas.microsoft.com/office/drawing/2017/decorative" val="1"/>
              </a:ext>
            </a:extLst>
          </p:cNvPr>
          <p:cNvCxnSpPr>
            <a:cxnSpLocks/>
            <a:stCxn id="9" idx="1"/>
            <a:endCxn id="4" idx="3"/>
          </p:cNvCxnSpPr>
          <p:nvPr/>
        </p:nvCxnSpPr>
        <p:spPr>
          <a:xfrm flipH="1">
            <a:off x="5486401" y="5801372"/>
            <a:ext cx="509899" cy="4794"/>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F71B919-00A7-4BEF-D0F8-A3DC7F024943}"/>
              </a:ext>
            </a:extLst>
          </p:cNvPr>
          <p:cNvSpPr txBox="1"/>
          <p:nvPr/>
        </p:nvSpPr>
        <p:spPr>
          <a:xfrm>
            <a:off x="5991877" y="3145788"/>
            <a:ext cx="2813792" cy="646331"/>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Intervention #1 appears to have worked OVERALL…</a:t>
            </a:r>
          </a:p>
        </p:txBody>
      </p:sp>
      <p:sp>
        <p:nvSpPr>
          <p:cNvPr id="9" name="TextBox 8">
            <a:extLst>
              <a:ext uri="{FF2B5EF4-FFF2-40B4-BE49-F238E27FC236}">
                <a16:creationId xmlns:a16="http://schemas.microsoft.com/office/drawing/2014/main" id="{BB13FCDB-CD34-9923-0606-32F7A3A7E188}"/>
              </a:ext>
            </a:extLst>
          </p:cNvPr>
          <p:cNvSpPr txBox="1"/>
          <p:nvPr/>
        </p:nvSpPr>
        <p:spPr>
          <a:xfrm>
            <a:off x="5996300" y="5339707"/>
            <a:ext cx="2817533" cy="923330"/>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…but Intervention #2 does not appear to have worked as well OVERALL</a:t>
            </a:r>
          </a:p>
        </p:txBody>
      </p:sp>
    </p:spTree>
    <p:extLst>
      <p:ext uri="{BB962C8B-B14F-4D97-AF65-F5344CB8AC3E}">
        <p14:creationId xmlns:p14="http://schemas.microsoft.com/office/powerpoint/2010/main" val="13173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1278" y="851519"/>
            <a:ext cx="8701445" cy="933789"/>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1: EXAMPLE #2</a:t>
            </a:r>
            <a:endParaRPr lang="en-US" sz="2400" dirty="0">
              <a:solidFill>
                <a:srgbClr val="002060"/>
              </a:solidFill>
              <a:latin typeface="+mn-lt"/>
            </a:endParaRPr>
          </a:p>
        </p:txBody>
      </p:sp>
      <p:pic>
        <p:nvPicPr>
          <p:cNvPr id="5" name="Picture 4" descr="Interventions #1 and #2 in &quot;AllData&quot; tab with monthly data filled in.">
            <a:extLst>
              <a:ext uri="{FF2B5EF4-FFF2-40B4-BE49-F238E27FC236}">
                <a16:creationId xmlns:a16="http://schemas.microsoft.com/office/drawing/2014/main" id="{2F372A1E-CECC-327F-420E-E539D46C4C76}"/>
              </a:ext>
            </a:extLst>
          </p:cNvPr>
          <p:cNvPicPr>
            <a:picLocks noChangeAspect="1"/>
          </p:cNvPicPr>
          <p:nvPr/>
        </p:nvPicPr>
        <p:blipFill>
          <a:blip r:embed="rId3"/>
          <a:stretch>
            <a:fillRect/>
          </a:stretch>
        </p:blipFill>
        <p:spPr>
          <a:xfrm>
            <a:off x="291257" y="1886004"/>
            <a:ext cx="8483665" cy="4846320"/>
          </a:xfrm>
          <a:prstGeom prst="rect">
            <a:avLst/>
          </a:prstGeom>
          <a:ln>
            <a:solidFill>
              <a:schemeClr val="tx1"/>
            </a:solidFill>
          </a:ln>
        </p:spPr>
      </p:pic>
      <p:sp>
        <p:nvSpPr>
          <p:cNvPr id="2" name="Rectangle 1">
            <a:extLst>
              <a:ext uri="{FF2B5EF4-FFF2-40B4-BE49-F238E27FC236}">
                <a16:creationId xmlns:a16="http://schemas.microsoft.com/office/drawing/2014/main" id="{7847A31C-A699-55DF-F8E9-62B879B36E60}"/>
              </a:ext>
              <a:ext uri="{C183D7F6-B498-43B3-948B-1728B52AA6E4}">
                <adec:decorative xmlns:adec="http://schemas.microsoft.com/office/drawing/2017/decorative" val="1"/>
              </a:ext>
            </a:extLst>
          </p:cNvPr>
          <p:cNvSpPr/>
          <p:nvPr/>
        </p:nvSpPr>
        <p:spPr>
          <a:xfrm>
            <a:off x="5454786" y="2517024"/>
            <a:ext cx="1690180" cy="188733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TextBox 8">
            <a:extLst>
              <a:ext uri="{FF2B5EF4-FFF2-40B4-BE49-F238E27FC236}">
                <a16:creationId xmlns:a16="http://schemas.microsoft.com/office/drawing/2014/main" id="{E96FF26A-DB46-4E8E-E467-1A6A2256C048}"/>
              </a:ext>
            </a:extLst>
          </p:cNvPr>
          <p:cNvSpPr txBox="1"/>
          <p:nvPr/>
        </p:nvSpPr>
        <p:spPr>
          <a:xfrm>
            <a:off x="1820899" y="2864552"/>
            <a:ext cx="2813792" cy="1200329"/>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Intervention #1 appears to have worked for Black/African American students…</a:t>
            </a:r>
          </a:p>
        </p:txBody>
      </p:sp>
      <p:sp>
        <p:nvSpPr>
          <p:cNvPr id="10" name="TextBox 9">
            <a:extLst>
              <a:ext uri="{FF2B5EF4-FFF2-40B4-BE49-F238E27FC236}">
                <a16:creationId xmlns:a16="http://schemas.microsoft.com/office/drawing/2014/main" id="{93C0254C-9CBC-F792-FC0D-2908A6A62268}"/>
              </a:ext>
            </a:extLst>
          </p:cNvPr>
          <p:cNvSpPr txBox="1"/>
          <p:nvPr/>
        </p:nvSpPr>
        <p:spPr>
          <a:xfrm>
            <a:off x="6148712" y="4861707"/>
            <a:ext cx="2817533" cy="923330"/>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…but not as well for Hispanic/Latinx and Other students</a:t>
            </a:r>
          </a:p>
        </p:txBody>
      </p:sp>
      <p:sp>
        <p:nvSpPr>
          <p:cNvPr id="30" name="Rectangle 29" descr="Showing intervention tabs at bottom of workbook.">
            <a:extLst>
              <a:ext uri="{FF2B5EF4-FFF2-40B4-BE49-F238E27FC236}">
                <a16:creationId xmlns:a16="http://schemas.microsoft.com/office/drawing/2014/main" id="{679C88BF-9F08-D8B9-9EBB-E0CC44B7C937}"/>
              </a:ext>
            </a:extLst>
          </p:cNvPr>
          <p:cNvSpPr/>
          <p:nvPr/>
        </p:nvSpPr>
        <p:spPr>
          <a:xfrm>
            <a:off x="7924800" y="2520277"/>
            <a:ext cx="850122" cy="188408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cxnSp>
        <p:nvCxnSpPr>
          <p:cNvPr id="34" name="Straight Arrow Connector 33">
            <a:extLst>
              <a:ext uri="{FF2B5EF4-FFF2-40B4-BE49-F238E27FC236}">
                <a16:creationId xmlns:a16="http://schemas.microsoft.com/office/drawing/2014/main" id="{37F2CCBC-8651-3D47-04DE-79F2B4EC4FD7}"/>
              </a:ext>
              <a:ext uri="{C183D7F6-B498-43B3-948B-1728B52AA6E4}">
                <adec:decorative xmlns:adec="http://schemas.microsoft.com/office/drawing/2017/decorative" val="1"/>
              </a:ext>
            </a:extLst>
          </p:cNvPr>
          <p:cNvCxnSpPr>
            <a:cxnSpLocks/>
            <a:stCxn id="9" idx="3"/>
            <a:endCxn id="2" idx="1"/>
          </p:cNvCxnSpPr>
          <p:nvPr/>
        </p:nvCxnSpPr>
        <p:spPr>
          <a:xfrm flipV="1">
            <a:off x="4634691" y="3460692"/>
            <a:ext cx="820095" cy="4025"/>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8F0C2538-4E80-AE1D-D38E-F4102CD2D2A8}"/>
              </a:ext>
              <a:ext uri="{C183D7F6-B498-43B3-948B-1728B52AA6E4}">
                <adec:decorative xmlns:adec="http://schemas.microsoft.com/office/drawing/2017/decorative" val="1"/>
              </a:ext>
            </a:extLst>
          </p:cNvPr>
          <p:cNvCxnSpPr>
            <a:cxnSpLocks/>
            <a:stCxn id="10" idx="0"/>
          </p:cNvCxnSpPr>
          <p:nvPr/>
        </p:nvCxnSpPr>
        <p:spPr>
          <a:xfrm flipH="1" flipV="1">
            <a:off x="6712373" y="4429760"/>
            <a:ext cx="845106" cy="43194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2BDEA7E-5942-E246-3F24-C0011BF3972D}"/>
              </a:ext>
              <a:ext uri="{C183D7F6-B498-43B3-948B-1728B52AA6E4}">
                <adec:decorative xmlns:adec="http://schemas.microsoft.com/office/drawing/2017/decorative" val="1"/>
              </a:ext>
            </a:extLst>
          </p:cNvPr>
          <p:cNvCxnSpPr>
            <a:cxnSpLocks/>
            <a:stCxn id="10" idx="0"/>
            <a:endCxn id="30" idx="2"/>
          </p:cNvCxnSpPr>
          <p:nvPr/>
        </p:nvCxnSpPr>
        <p:spPr>
          <a:xfrm flipV="1">
            <a:off x="7557479" y="4404359"/>
            <a:ext cx="792382" cy="457348"/>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7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6530"/>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0833" y="1257941"/>
            <a:ext cx="8436077" cy="854322"/>
          </a:xfrm>
        </p:spPr>
        <p:txBody>
          <a:bodyPr>
            <a:normAutofit fontScale="90000"/>
          </a:bodyPr>
          <a:lstStyle/>
          <a:p>
            <a:r>
              <a:rPr lang="en-US" sz="3600" b="1" dirty="0">
                <a:solidFill>
                  <a:srgbClr val="002060"/>
                </a:solidFill>
              </a:rPr>
              <a:t>A quick orientation to this tool…</a:t>
            </a:r>
            <a:br>
              <a:rPr lang="en-US" sz="3600" b="1" dirty="0">
                <a:solidFill>
                  <a:srgbClr val="002060"/>
                </a:solidFill>
              </a:rPr>
            </a:br>
            <a:r>
              <a:rPr lang="en-US" sz="3600" b="1" dirty="0">
                <a:solidFill>
                  <a:srgbClr val="002060"/>
                </a:solidFill>
              </a:rPr>
              <a:t>This is an </a:t>
            </a:r>
            <a:r>
              <a:rPr lang="en-US" sz="3600" b="1" u="sng" dirty="0">
                <a:solidFill>
                  <a:srgbClr val="002060"/>
                </a:solidFill>
              </a:rPr>
              <a:t>Excel workbook</a:t>
            </a:r>
            <a:r>
              <a:rPr lang="en-US" sz="3600" b="1" dirty="0">
                <a:solidFill>
                  <a:srgbClr val="002060"/>
                </a:solidFill>
              </a:rPr>
              <a:t>, but you </a:t>
            </a:r>
            <a:br>
              <a:rPr lang="en-US" sz="3600" b="1" dirty="0">
                <a:solidFill>
                  <a:srgbClr val="002060"/>
                </a:solidFill>
              </a:rPr>
            </a:br>
            <a:r>
              <a:rPr lang="en-US" sz="3600" b="1" dirty="0">
                <a:solidFill>
                  <a:srgbClr val="002060"/>
                </a:solidFill>
              </a:rPr>
              <a:t>don’t need to be an Excel expert to use it! </a:t>
            </a:r>
          </a:p>
        </p:txBody>
      </p:sp>
      <p:sp>
        <p:nvSpPr>
          <p:cNvPr id="3" name="TextBox 2"/>
          <p:cNvSpPr txBox="1"/>
          <p:nvPr/>
        </p:nvSpPr>
        <p:spPr>
          <a:xfrm>
            <a:off x="228601" y="2462729"/>
            <a:ext cx="4608870" cy="3785652"/>
          </a:xfrm>
          <a:prstGeom prst="rect">
            <a:avLst/>
          </a:prstGeom>
          <a:noFill/>
        </p:spPr>
        <p:txBody>
          <a:bodyPr wrap="square" rtlCol="0">
            <a:spAutoFit/>
          </a:bodyPr>
          <a:lstStyle/>
          <a:p>
            <a:endParaRPr lang="en-US" sz="2400" dirty="0"/>
          </a:p>
          <a:p>
            <a:pPr marL="742950" lvl="1" indent="-285750">
              <a:buFont typeface="Arial" panose="020B0604020202020204" pitchFamily="34" charset="0"/>
              <a:buChar char="•"/>
            </a:pPr>
            <a:r>
              <a:rPr lang="en-US" dirty="0"/>
              <a:t>You will just need to enter some numbers and text from your existing (and any new) Tier 2 intervention-related school activities into this workbook, and we’ll show you how and where!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Tip: You can copy and paste any tables and/or graphs from this workbook into other documents (like Word or PowerPoint).</a:t>
            </a:r>
          </a:p>
          <a:p>
            <a:endParaRPr lang="en-US" dirty="0"/>
          </a:p>
        </p:txBody>
      </p:sp>
    </p:spTree>
    <p:extLst>
      <p:ext uri="{BB962C8B-B14F-4D97-AF65-F5344CB8AC3E}">
        <p14:creationId xmlns:p14="http://schemas.microsoft.com/office/powerpoint/2010/main" val="3119723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214" y="869449"/>
            <a:ext cx="4543719" cy="915859"/>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2:</a:t>
            </a:r>
            <a:br>
              <a:rPr lang="en-US" sz="3200" b="1" dirty="0">
                <a:solidFill>
                  <a:srgbClr val="002060"/>
                </a:solidFill>
                <a:latin typeface="+mn-lt"/>
              </a:rPr>
            </a:br>
            <a:r>
              <a:rPr lang="en-US" sz="2400" b="1" dirty="0">
                <a:solidFill>
                  <a:srgbClr val="002060"/>
                </a:solidFill>
                <a:latin typeface="+mn-lt"/>
              </a:rPr>
              <a:t>Look at tabs for each intervention</a:t>
            </a:r>
            <a:endParaRPr lang="en-US" sz="2400" dirty="0">
              <a:solidFill>
                <a:srgbClr val="002060"/>
              </a:solidFill>
              <a:latin typeface="+mn-lt"/>
            </a:endParaRPr>
          </a:p>
        </p:txBody>
      </p:sp>
      <p:pic>
        <p:nvPicPr>
          <p:cNvPr id="2" name="Picture 1" descr="&quot;Int1&quot; tab of workbook.">
            <a:extLst>
              <a:ext uri="{FF2B5EF4-FFF2-40B4-BE49-F238E27FC236}">
                <a16:creationId xmlns:a16="http://schemas.microsoft.com/office/drawing/2014/main" id="{68F57068-559C-2268-0C51-513FF3BE9744}"/>
              </a:ext>
            </a:extLst>
          </p:cNvPr>
          <p:cNvPicPr>
            <a:picLocks noChangeAspect="1"/>
          </p:cNvPicPr>
          <p:nvPr/>
        </p:nvPicPr>
        <p:blipFill>
          <a:blip r:embed="rId3"/>
          <a:stretch>
            <a:fillRect/>
          </a:stretch>
        </p:blipFill>
        <p:spPr>
          <a:xfrm>
            <a:off x="492555" y="1845941"/>
            <a:ext cx="8158891" cy="4891086"/>
          </a:xfrm>
          <a:prstGeom prst="rect">
            <a:avLst/>
          </a:prstGeom>
          <a:ln>
            <a:solidFill>
              <a:schemeClr val="tx1"/>
            </a:solidFill>
          </a:ln>
        </p:spPr>
      </p:pic>
      <p:sp>
        <p:nvSpPr>
          <p:cNvPr id="6" name="TextBox 5"/>
          <p:cNvSpPr txBox="1"/>
          <p:nvPr/>
        </p:nvSpPr>
        <p:spPr>
          <a:xfrm>
            <a:off x="5886172" y="1826613"/>
            <a:ext cx="2995018" cy="2941329"/>
          </a:xfrm>
          <a:prstGeom prst="rect">
            <a:avLst/>
          </a:prstGeom>
          <a:solidFill>
            <a:srgbClr val="002060"/>
          </a:solidFill>
          <a:ln>
            <a:solidFill>
              <a:schemeClr val="tx2"/>
            </a:solidFill>
          </a:ln>
        </p:spPr>
        <p:txBody>
          <a:bodyPr wrap="square" rtlCol="0">
            <a:noAutofit/>
          </a:bodyPr>
          <a:lstStyle>
            <a:defPPr>
              <a:defRPr lang="en-US"/>
            </a:defPPr>
            <a:lvl1pPr algn="ctr">
              <a:defRPr>
                <a:solidFill>
                  <a:schemeClr val="bg1"/>
                </a:solidFill>
              </a:defRPr>
            </a:lvl1pPr>
          </a:lstStyle>
          <a:p>
            <a:r>
              <a:rPr lang="en-US" dirty="0"/>
              <a:t>The blue tabs in this workbook provide you with tables and graphs for each intervention across the SY.  </a:t>
            </a:r>
          </a:p>
          <a:p>
            <a:endParaRPr lang="en-US" dirty="0"/>
          </a:p>
          <a:p>
            <a:r>
              <a:rPr lang="en-US" dirty="0"/>
              <a:t>They show the percentages of students responding to the intervention per month, both </a:t>
            </a:r>
            <a:r>
              <a:rPr lang="en-US" b="1" dirty="0"/>
              <a:t>in total</a:t>
            </a:r>
            <a:r>
              <a:rPr lang="en-US" dirty="0"/>
              <a:t> and broken down </a:t>
            </a:r>
            <a:r>
              <a:rPr lang="en-US" b="1" dirty="0"/>
              <a:t>by subgroup</a:t>
            </a:r>
            <a:r>
              <a:rPr lang="en-US" dirty="0"/>
              <a:t>.</a:t>
            </a:r>
          </a:p>
        </p:txBody>
      </p:sp>
      <p:sp>
        <p:nvSpPr>
          <p:cNvPr id="8" name="Rectangle 7" descr="Showing intervention tabs at bottom of workbook."/>
          <p:cNvSpPr/>
          <p:nvPr/>
        </p:nvSpPr>
        <p:spPr>
          <a:xfrm>
            <a:off x="1921008" y="6478669"/>
            <a:ext cx="1578124" cy="30936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cxnSp>
        <p:nvCxnSpPr>
          <p:cNvPr id="5" name="Straight Arrow Connector 4">
            <a:extLst>
              <a:ext uri="{FF2B5EF4-FFF2-40B4-BE49-F238E27FC236}">
                <a16:creationId xmlns:a16="http://schemas.microsoft.com/office/drawing/2014/main" id="{E79ABBB6-3AA1-6CBB-9B16-64B74FA2C105}"/>
              </a:ext>
              <a:ext uri="{C183D7F6-B498-43B3-948B-1728B52AA6E4}">
                <adec:decorative xmlns:adec="http://schemas.microsoft.com/office/drawing/2017/decorative" val="1"/>
              </a:ext>
            </a:extLst>
          </p:cNvPr>
          <p:cNvCxnSpPr>
            <a:cxnSpLocks/>
          </p:cNvCxnSpPr>
          <p:nvPr/>
        </p:nvCxnSpPr>
        <p:spPr>
          <a:xfrm flipH="1">
            <a:off x="2658359" y="3236181"/>
            <a:ext cx="3227813" cy="3228423"/>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D2F5723-7B18-6C84-8A3E-F467E5A463C0}"/>
              </a:ext>
            </a:extLst>
          </p:cNvPr>
          <p:cNvSpPr txBox="1"/>
          <p:nvPr/>
        </p:nvSpPr>
        <p:spPr>
          <a:xfrm>
            <a:off x="4571999" y="861978"/>
            <a:ext cx="4543719" cy="923330"/>
          </a:xfrm>
          <a:prstGeom prst="rect">
            <a:avLst/>
          </a:prstGeom>
          <a:solidFill>
            <a:schemeClr val="bg1"/>
          </a:solidFill>
          <a:ln w="28575">
            <a:solidFill>
              <a:schemeClr val="tx2"/>
            </a:solidFill>
          </a:ln>
        </p:spPr>
        <p:txBody>
          <a:bodyPr wrap="square" rtlCol="0">
            <a:spAutoFit/>
          </a:bodyPr>
          <a:lstStyle/>
          <a:p>
            <a:pPr algn="ctr"/>
            <a:r>
              <a:rPr lang="en-US" b="1" dirty="0"/>
              <a:t>Special Note: </a:t>
            </a:r>
            <a:r>
              <a:rPr lang="en-US" dirty="0"/>
              <a:t>You cannot change the data within the graph worksheets (they are imported directly from the AllData worksheet).</a:t>
            </a:r>
          </a:p>
        </p:txBody>
      </p:sp>
    </p:spTree>
    <p:extLst>
      <p:ext uri="{BB962C8B-B14F-4D97-AF65-F5344CB8AC3E}">
        <p14:creationId xmlns:p14="http://schemas.microsoft.com/office/powerpoint/2010/main" val="12122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89592" y="869449"/>
            <a:ext cx="8564817" cy="915859"/>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2: EXAMPLE</a:t>
            </a:r>
            <a:endParaRPr lang="en-US" sz="2400" dirty="0">
              <a:solidFill>
                <a:srgbClr val="002060"/>
              </a:solidFill>
              <a:latin typeface="+mn-lt"/>
            </a:endParaRPr>
          </a:p>
        </p:txBody>
      </p:sp>
      <p:pic>
        <p:nvPicPr>
          <p:cNvPr id="2" name="Picture 1" descr="&quot;Int1&quot; tab of workbook.">
            <a:extLst>
              <a:ext uri="{FF2B5EF4-FFF2-40B4-BE49-F238E27FC236}">
                <a16:creationId xmlns:a16="http://schemas.microsoft.com/office/drawing/2014/main" id="{68F57068-559C-2268-0C51-513FF3BE9744}"/>
              </a:ext>
            </a:extLst>
          </p:cNvPr>
          <p:cNvPicPr>
            <a:picLocks noChangeAspect="1"/>
          </p:cNvPicPr>
          <p:nvPr/>
        </p:nvPicPr>
        <p:blipFill>
          <a:blip r:embed="rId3"/>
          <a:stretch>
            <a:fillRect/>
          </a:stretch>
        </p:blipFill>
        <p:spPr>
          <a:xfrm>
            <a:off x="492555" y="1845941"/>
            <a:ext cx="8158891" cy="4891086"/>
          </a:xfrm>
          <a:prstGeom prst="rect">
            <a:avLst/>
          </a:prstGeom>
          <a:ln>
            <a:solidFill>
              <a:schemeClr val="tx1"/>
            </a:solidFill>
          </a:ln>
        </p:spPr>
      </p:pic>
      <p:sp>
        <p:nvSpPr>
          <p:cNvPr id="8" name="Rectangle 7" descr="Showing intervention tabs at bottom of workbook."/>
          <p:cNvSpPr/>
          <p:nvPr/>
        </p:nvSpPr>
        <p:spPr>
          <a:xfrm>
            <a:off x="922084" y="4031191"/>
            <a:ext cx="1578124" cy="204732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cxnSp>
        <p:nvCxnSpPr>
          <p:cNvPr id="5" name="Straight Arrow Connector 4">
            <a:extLst>
              <a:ext uri="{FF2B5EF4-FFF2-40B4-BE49-F238E27FC236}">
                <a16:creationId xmlns:a16="http://schemas.microsoft.com/office/drawing/2014/main" id="{E79ABBB6-3AA1-6CBB-9B16-64B74FA2C105}"/>
              </a:ext>
              <a:ext uri="{C183D7F6-B498-43B3-948B-1728B52AA6E4}">
                <adec:decorative xmlns:adec="http://schemas.microsoft.com/office/drawing/2017/decorative" val="1"/>
              </a:ext>
            </a:extLst>
          </p:cNvPr>
          <p:cNvCxnSpPr>
            <a:cxnSpLocks/>
            <a:stCxn id="21" idx="1"/>
            <a:endCxn id="8" idx="0"/>
          </p:cNvCxnSpPr>
          <p:nvPr/>
        </p:nvCxnSpPr>
        <p:spPr>
          <a:xfrm flipH="1">
            <a:off x="1711146" y="2244679"/>
            <a:ext cx="3249959" cy="178651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descr="Showing intervention tabs at bottom of workbook.">
            <a:extLst>
              <a:ext uri="{FF2B5EF4-FFF2-40B4-BE49-F238E27FC236}">
                <a16:creationId xmlns:a16="http://schemas.microsoft.com/office/drawing/2014/main" id="{5032C5B4-B699-E72E-533C-8F85EBDDAFA4}"/>
              </a:ext>
            </a:extLst>
          </p:cNvPr>
          <p:cNvSpPr/>
          <p:nvPr/>
        </p:nvSpPr>
        <p:spPr>
          <a:xfrm>
            <a:off x="3921503" y="4063179"/>
            <a:ext cx="1578124" cy="201533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10" name="Rectangle 9" descr="Showing intervention tabs at bottom of workbook.">
            <a:extLst>
              <a:ext uri="{FF2B5EF4-FFF2-40B4-BE49-F238E27FC236}">
                <a16:creationId xmlns:a16="http://schemas.microsoft.com/office/drawing/2014/main" id="{543C1B2E-0AE1-88DC-B73B-9D52F784DB9F}"/>
              </a:ext>
            </a:extLst>
          </p:cNvPr>
          <p:cNvSpPr/>
          <p:nvPr/>
        </p:nvSpPr>
        <p:spPr>
          <a:xfrm>
            <a:off x="6994908" y="4031191"/>
            <a:ext cx="1578124" cy="204732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cxnSp>
        <p:nvCxnSpPr>
          <p:cNvPr id="13" name="Straight Arrow Connector 12">
            <a:extLst>
              <a:ext uri="{FF2B5EF4-FFF2-40B4-BE49-F238E27FC236}">
                <a16:creationId xmlns:a16="http://schemas.microsoft.com/office/drawing/2014/main" id="{6ECE61DA-8EE2-A924-2C0B-41B233F4D10D}"/>
              </a:ext>
              <a:ext uri="{C183D7F6-B498-43B3-948B-1728B52AA6E4}">
                <adec:decorative xmlns:adec="http://schemas.microsoft.com/office/drawing/2017/decorative" val="1"/>
              </a:ext>
            </a:extLst>
          </p:cNvPr>
          <p:cNvCxnSpPr>
            <a:cxnSpLocks/>
            <a:stCxn id="26" idx="2"/>
            <a:endCxn id="9" idx="0"/>
          </p:cNvCxnSpPr>
          <p:nvPr/>
        </p:nvCxnSpPr>
        <p:spPr>
          <a:xfrm flipH="1">
            <a:off x="4710565" y="3592782"/>
            <a:ext cx="1655566" cy="47039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964FA58-068C-768D-CB68-FA8190A68D02}"/>
              </a:ext>
              <a:ext uri="{C183D7F6-B498-43B3-948B-1728B52AA6E4}">
                <adec:decorative xmlns:adec="http://schemas.microsoft.com/office/drawing/2017/decorative" val="1"/>
              </a:ext>
            </a:extLst>
          </p:cNvPr>
          <p:cNvCxnSpPr>
            <a:cxnSpLocks/>
            <a:stCxn id="26" idx="2"/>
            <a:endCxn id="10" idx="0"/>
          </p:cNvCxnSpPr>
          <p:nvPr/>
        </p:nvCxnSpPr>
        <p:spPr>
          <a:xfrm>
            <a:off x="6366131" y="3592782"/>
            <a:ext cx="1417839" cy="438409"/>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7C00016-2350-80F8-2E8F-DF728C39C305}"/>
              </a:ext>
            </a:extLst>
          </p:cNvPr>
          <p:cNvSpPr txBox="1"/>
          <p:nvPr/>
        </p:nvSpPr>
        <p:spPr>
          <a:xfrm>
            <a:off x="4961105" y="1921513"/>
            <a:ext cx="2813792" cy="646331"/>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OVERALL, the intervention appears to have worked…</a:t>
            </a:r>
          </a:p>
        </p:txBody>
      </p:sp>
      <p:sp>
        <p:nvSpPr>
          <p:cNvPr id="26" name="TextBox 25">
            <a:extLst>
              <a:ext uri="{FF2B5EF4-FFF2-40B4-BE49-F238E27FC236}">
                <a16:creationId xmlns:a16="http://schemas.microsoft.com/office/drawing/2014/main" id="{456A75A0-D8A0-65F8-F8A7-692803651122}"/>
              </a:ext>
            </a:extLst>
          </p:cNvPr>
          <p:cNvSpPr txBox="1"/>
          <p:nvPr/>
        </p:nvSpPr>
        <p:spPr>
          <a:xfrm>
            <a:off x="4957364" y="2669452"/>
            <a:ext cx="2817533" cy="923330"/>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…but not as well for Hispanic/Latinx and Other students</a:t>
            </a:r>
          </a:p>
        </p:txBody>
      </p:sp>
    </p:spTree>
    <p:extLst>
      <p:ext uri="{BB962C8B-B14F-4D97-AF65-F5344CB8AC3E}">
        <p14:creationId xmlns:p14="http://schemas.microsoft.com/office/powerpoint/2010/main" val="15235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8424" y="861677"/>
            <a:ext cx="4401176" cy="923330"/>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3:</a:t>
            </a:r>
            <a:br>
              <a:rPr lang="en-US" sz="3200" b="1" dirty="0">
                <a:solidFill>
                  <a:srgbClr val="002060"/>
                </a:solidFill>
                <a:latin typeface="+mn-lt"/>
              </a:rPr>
            </a:br>
            <a:r>
              <a:rPr lang="en-US" sz="2400" b="1" dirty="0">
                <a:solidFill>
                  <a:srgbClr val="002060"/>
                </a:solidFill>
                <a:latin typeface="+mn-lt"/>
              </a:rPr>
              <a:t>Look at tabs for each month</a:t>
            </a:r>
            <a:endParaRPr lang="en-US" sz="2400" dirty="0">
              <a:solidFill>
                <a:srgbClr val="002060"/>
              </a:solidFill>
              <a:latin typeface="+mn-lt"/>
            </a:endParaRPr>
          </a:p>
        </p:txBody>
      </p:sp>
      <p:pic>
        <p:nvPicPr>
          <p:cNvPr id="15" name="Picture 14" descr="&quot;Dec&quot; tab of workbook.">
            <a:extLst>
              <a:ext uri="{FF2B5EF4-FFF2-40B4-BE49-F238E27FC236}">
                <a16:creationId xmlns:a16="http://schemas.microsoft.com/office/drawing/2014/main" id="{0636CD2B-1D27-3B21-5E3E-C3C39BD4AE21}"/>
              </a:ext>
            </a:extLst>
          </p:cNvPr>
          <p:cNvPicPr>
            <a:picLocks noChangeAspect="1"/>
          </p:cNvPicPr>
          <p:nvPr/>
        </p:nvPicPr>
        <p:blipFill>
          <a:blip r:embed="rId3"/>
          <a:stretch>
            <a:fillRect/>
          </a:stretch>
        </p:blipFill>
        <p:spPr>
          <a:xfrm>
            <a:off x="36498" y="2044029"/>
            <a:ext cx="7290311" cy="4114800"/>
          </a:xfrm>
          <a:prstGeom prst="rect">
            <a:avLst/>
          </a:prstGeom>
          <a:ln>
            <a:solidFill>
              <a:schemeClr val="tx1"/>
            </a:solidFill>
          </a:ln>
        </p:spPr>
      </p:pic>
      <p:sp>
        <p:nvSpPr>
          <p:cNvPr id="6" name="TextBox 5"/>
          <p:cNvSpPr txBox="1"/>
          <p:nvPr/>
        </p:nvSpPr>
        <p:spPr>
          <a:xfrm>
            <a:off x="7357494" y="1981274"/>
            <a:ext cx="1731339" cy="4247317"/>
          </a:xfrm>
          <a:prstGeom prst="rect">
            <a:avLst/>
          </a:prstGeom>
          <a:solidFill>
            <a:srgbClr val="002060"/>
          </a:solidFill>
          <a:ln>
            <a:solidFill>
              <a:schemeClr val="tx2"/>
            </a:solidFill>
          </a:ln>
        </p:spPr>
        <p:txBody>
          <a:bodyPr wrap="square" rtlCol="0">
            <a:spAutoFit/>
          </a:bodyPr>
          <a:lstStyle>
            <a:defPPr>
              <a:defRPr lang="en-US"/>
            </a:defPPr>
            <a:lvl1pPr algn="ctr">
              <a:defRPr>
                <a:solidFill>
                  <a:schemeClr val="bg1"/>
                </a:solidFill>
              </a:defRPr>
            </a:lvl1pPr>
          </a:lstStyle>
          <a:p>
            <a:r>
              <a:rPr lang="en-US" dirty="0"/>
              <a:t>The orange tabs in this workbook provide you with graphs of intervention data per month.  </a:t>
            </a:r>
          </a:p>
          <a:p>
            <a:endParaRPr lang="en-US" dirty="0"/>
          </a:p>
          <a:p>
            <a:r>
              <a:rPr lang="en-US" dirty="0"/>
              <a:t>They show the percentages of </a:t>
            </a:r>
            <a:r>
              <a:rPr lang="en-US" b="1" dirty="0"/>
              <a:t>ALL</a:t>
            </a:r>
            <a:r>
              <a:rPr lang="en-US" dirty="0"/>
              <a:t> students responding to each intervention during that month.</a:t>
            </a:r>
          </a:p>
        </p:txBody>
      </p:sp>
      <p:sp>
        <p:nvSpPr>
          <p:cNvPr id="7" name="TextBox 6"/>
          <p:cNvSpPr txBox="1"/>
          <p:nvPr/>
        </p:nvSpPr>
        <p:spPr>
          <a:xfrm>
            <a:off x="4419599" y="861978"/>
            <a:ext cx="4696119" cy="923330"/>
          </a:xfrm>
          <a:prstGeom prst="rect">
            <a:avLst/>
          </a:prstGeom>
          <a:solidFill>
            <a:schemeClr val="bg1"/>
          </a:solidFill>
          <a:ln w="28575">
            <a:solidFill>
              <a:schemeClr val="tx2"/>
            </a:solidFill>
          </a:ln>
        </p:spPr>
        <p:txBody>
          <a:bodyPr wrap="square" rtlCol="0">
            <a:spAutoFit/>
          </a:bodyPr>
          <a:lstStyle/>
          <a:p>
            <a:pPr algn="ctr"/>
            <a:r>
              <a:rPr lang="en-US" b="1" dirty="0"/>
              <a:t>Special Note: </a:t>
            </a:r>
            <a:r>
              <a:rPr lang="en-US" dirty="0"/>
              <a:t>You cannot change the data within the graph worksheets (they are imported directly from the AllData worksheet).</a:t>
            </a:r>
          </a:p>
        </p:txBody>
      </p:sp>
      <p:sp>
        <p:nvSpPr>
          <p:cNvPr id="8" name="Rectangle 7">
            <a:extLst>
              <a:ext uri="{C183D7F6-B498-43B3-948B-1728B52AA6E4}">
                <adec:decorative xmlns:adec="http://schemas.microsoft.com/office/drawing/2017/decorative" val="1"/>
              </a:ext>
            </a:extLst>
          </p:cNvPr>
          <p:cNvSpPr/>
          <p:nvPr/>
        </p:nvSpPr>
        <p:spPr>
          <a:xfrm>
            <a:off x="1483958" y="5926678"/>
            <a:ext cx="2787333" cy="27105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9" name="Rectangle 8">
            <a:extLst>
              <a:ext uri="{C183D7F6-B498-43B3-948B-1728B52AA6E4}">
                <adec:decorative xmlns:adec="http://schemas.microsoft.com/office/drawing/2017/decorative" val="1"/>
              </a:ext>
            </a:extLst>
          </p:cNvPr>
          <p:cNvSpPr/>
          <p:nvPr/>
        </p:nvSpPr>
        <p:spPr>
          <a:xfrm>
            <a:off x="3092325" y="6497191"/>
            <a:ext cx="45719" cy="79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DF81EFF6-4EE9-24AC-231A-CAE9D3D5106C}"/>
              </a:ext>
              <a:ext uri="{C183D7F6-B498-43B3-948B-1728B52AA6E4}">
                <adec:decorative xmlns:adec="http://schemas.microsoft.com/office/drawing/2017/decorative" val="1"/>
              </a:ext>
            </a:extLst>
          </p:cNvPr>
          <p:cNvCxnSpPr>
            <a:cxnSpLocks/>
            <a:stCxn id="6" idx="1"/>
            <a:endCxn id="8" idx="3"/>
          </p:cNvCxnSpPr>
          <p:nvPr/>
        </p:nvCxnSpPr>
        <p:spPr>
          <a:xfrm flipH="1">
            <a:off x="4271291" y="4104933"/>
            <a:ext cx="3086203" cy="1957273"/>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9D8410-FF86-47DF-9F19-14E7898B3C2C}"/>
              </a:ext>
            </a:extLst>
          </p:cNvPr>
          <p:cNvSpPr txBox="1">
            <a:spLocks noGrp="1"/>
          </p:cNvSpPr>
          <p:nvPr>
            <p:ph type="title" idx="4294967295"/>
          </p:nvPr>
        </p:nvSpPr>
        <p:spPr>
          <a:xfrm>
            <a:off x="289592" y="869449"/>
            <a:ext cx="8564817" cy="915859"/>
          </a:xfrm>
          <a:prstGeom prst="rect">
            <a:avLst/>
          </a:prstGeom>
          <a:solidFill>
            <a:schemeClr val="accent4">
              <a:lumMod val="40000"/>
              <a:lumOff val="60000"/>
            </a:schemeClr>
          </a:solidFill>
          <a:ln w="28575">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Method 3: EXAMPLE</a:t>
            </a:r>
            <a:endParaRPr kumimoji="0" lang="en-US" sz="2400" b="0" i="0" u="none" strike="noStrike" kern="1200" cap="none" spc="0" normalizeH="0" baseline="0" noProof="0" dirty="0">
              <a:ln>
                <a:noFill/>
              </a:ln>
              <a:solidFill>
                <a:srgbClr val="002060"/>
              </a:solidFill>
              <a:effectLst/>
              <a:uLnTx/>
              <a:uFillTx/>
              <a:latin typeface="+mn-lt"/>
              <a:ea typeface="+mj-ea"/>
              <a:cs typeface="+mj-cs"/>
            </a:endParaRPr>
          </a:p>
        </p:txBody>
      </p:sp>
      <p:pic>
        <p:nvPicPr>
          <p:cNvPr id="31" name="Picture 30" descr="&quot;Dec&quot; tab of workbook.">
            <a:extLst>
              <a:ext uri="{FF2B5EF4-FFF2-40B4-BE49-F238E27FC236}">
                <a16:creationId xmlns:a16="http://schemas.microsoft.com/office/drawing/2014/main" id="{ED5486F6-8C94-5B9D-71D1-672130ECAF98}"/>
              </a:ext>
            </a:extLst>
          </p:cNvPr>
          <p:cNvPicPr>
            <a:picLocks noChangeAspect="1"/>
          </p:cNvPicPr>
          <p:nvPr/>
        </p:nvPicPr>
        <p:blipFill>
          <a:blip r:embed="rId3"/>
          <a:stretch>
            <a:fillRect/>
          </a:stretch>
        </p:blipFill>
        <p:spPr>
          <a:xfrm>
            <a:off x="521827" y="1863708"/>
            <a:ext cx="8100346" cy="4572000"/>
          </a:xfrm>
          <a:prstGeom prst="rect">
            <a:avLst/>
          </a:prstGeom>
          <a:ln>
            <a:solidFill>
              <a:schemeClr val="tx1"/>
            </a:solidFill>
          </a:ln>
        </p:spPr>
      </p:pic>
      <p:sp>
        <p:nvSpPr>
          <p:cNvPr id="13" name="Rectangle 12" descr="Showing intervention tabs at bottom of workbook.">
            <a:extLst>
              <a:ext uri="{FF2B5EF4-FFF2-40B4-BE49-F238E27FC236}">
                <a16:creationId xmlns:a16="http://schemas.microsoft.com/office/drawing/2014/main" id="{533BB2D4-5D37-E925-63A1-478594BB8D06}"/>
              </a:ext>
            </a:extLst>
          </p:cNvPr>
          <p:cNvSpPr/>
          <p:nvPr/>
        </p:nvSpPr>
        <p:spPr>
          <a:xfrm>
            <a:off x="866988" y="3173373"/>
            <a:ext cx="981516" cy="2611381"/>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6" name="TextBox 5"/>
          <p:cNvSpPr txBox="1"/>
          <p:nvPr/>
        </p:nvSpPr>
        <p:spPr>
          <a:xfrm>
            <a:off x="77505" y="6107919"/>
            <a:ext cx="3555545" cy="646331"/>
          </a:xfrm>
          <a:prstGeom prst="rect">
            <a:avLst/>
          </a:prstGeom>
          <a:solidFill>
            <a:srgbClr val="002060"/>
          </a:solidFill>
          <a:ln>
            <a:solidFill>
              <a:schemeClr val="tx2"/>
            </a:solidFill>
          </a:ln>
        </p:spPr>
        <p:txBody>
          <a:bodyPr wrap="square" rtlCol="0">
            <a:spAutoFit/>
          </a:bodyPr>
          <a:lstStyle>
            <a:defPPr>
              <a:defRPr lang="en-US"/>
            </a:defPPr>
            <a:lvl1pPr algn="ctr">
              <a:defRPr>
                <a:solidFill>
                  <a:schemeClr val="bg1"/>
                </a:solidFill>
              </a:defRPr>
            </a:lvl1pPr>
          </a:lstStyle>
          <a:p>
            <a:r>
              <a:rPr lang="en-US" dirty="0"/>
              <a:t>In December, intervention #1 appears to have worked OVERALL…</a:t>
            </a:r>
          </a:p>
        </p:txBody>
      </p:sp>
      <p:cxnSp>
        <p:nvCxnSpPr>
          <p:cNvPr id="5" name="Straight Arrow Connector 4">
            <a:extLst>
              <a:ext uri="{FF2B5EF4-FFF2-40B4-BE49-F238E27FC236}">
                <a16:creationId xmlns:a16="http://schemas.microsoft.com/office/drawing/2014/main" id="{DF81EFF6-4EE9-24AC-231A-CAE9D3D5106C}"/>
              </a:ext>
              <a:ext uri="{C183D7F6-B498-43B3-948B-1728B52AA6E4}">
                <adec:decorative xmlns:adec="http://schemas.microsoft.com/office/drawing/2017/decorative" val="1"/>
              </a:ext>
            </a:extLst>
          </p:cNvPr>
          <p:cNvCxnSpPr>
            <a:cxnSpLocks/>
            <a:stCxn id="6" idx="0"/>
            <a:endCxn id="13" idx="2"/>
          </p:cNvCxnSpPr>
          <p:nvPr/>
        </p:nvCxnSpPr>
        <p:spPr>
          <a:xfrm flipH="1" flipV="1">
            <a:off x="1357746" y="5784754"/>
            <a:ext cx="497532" cy="323165"/>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descr="Showing intervention tabs at bottom of workbook.">
            <a:extLst>
              <a:ext uri="{FF2B5EF4-FFF2-40B4-BE49-F238E27FC236}">
                <a16:creationId xmlns:a16="http://schemas.microsoft.com/office/drawing/2014/main" id="{4CD574F9-5D51-6D08-601E-8312CA66D343}"/>
              </a:ext>
            </a:extLst>
          </p:cNvPr>
          <p:cNvSpPr/>
          <p:nvPr/>
        </p:nvSpPr>
        <p:spPr>
          <a:xfrm>
            <a:off x="3612173" y="3571725"/>
            <a:ext cx="980146" cy="2239973"/>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16" name="TextBox 15">
            <a:extLst>
              <a:ext uri="{FF2B5EF4-FFF2-40B4-BE49-F238E27FC236}">
                <a16:creationId xmlns:a16="http://schemas.microsoft.com/office/drawing/2014/main" id="{DCB2D0DB-1D60-CEC4-04DC-2D457F7CAD4B}"/>
              </a:ext>
            </a:extLst>
          </p:cNvPr>
          <p:cNvSpPr txBox="1"/>
          <p:nvPr/>
        </p:nvSpPr>
        <p:spPr>
          <a:xfrm>
            <a:off x="3887984" y="6112542"/>
            <a:ext cx="4431263" cy="646331"/>
          </a:xfrm>
          <a:prstGeom prst="rect">
            <a:avLst/>
          </a:prstGeom>
          <a:solidFill>
            <a:srgbClr val="002060"/>
          </a:solidFill>
          <a:ln>
            <a:solidFill>
              <a:schemeClr val="tx2"/>
            </a:solidFill>
          </a:ln>
        </p:spPr>
        <p:txBody>
          <a:bodyPr wrap="square" rtlCol="0">
            <a:spAutoFit/>
          </a:bodyPr>
          <a:lstStyle>
            <a:defPPr>
              <a:defRPr lang="en-US"/>
            </a:defPPr>
            <a:lvl1pPr algn="ctr">
              <a:defRPr>
                <a:solidFill>
                  <a:schemeClr val="bg1"/>
                </a:solidFill>
              </a:defRPr>
            </a:lvl1pPr>
          </a:lstStyle>
          <a:p>
            <a:r>
              <a:rPr lang="en-US" dirty="0"/>
              <a:t>…but Intervention #4 does not appear to have worked as well OVERALL in December</a:t>
            </a:r>
          </a:p>
        </p:txBody>
      </p:sp>
      <p:cxnSp>
        <p:nvCxnSpPr>
          <p:cNvPr id="17" name="Straight Arrow Connector 16">
            <a:extLst>
              <a:ext uri="{FF2B5EF4-FFF2-40B4-BE49-F238E27FC236}">
                <a16:creationId xmlns:a16="http://schemas.microsoft.com/office/drawing/2014/main" id="{2A5999A8-65FF-DB5F-1ECA-CAEDDF453C88}"/>
              </a:ext>
              <a:ext uri="{C183D7F6-B498-43B3-948B-1728B52AA6E4}">
                <adec:decorative xmlns:adec="http://schemas.microsoft.com/office/drawing/2017/decorative" val="1"/>
              </a:ext>
            </a:extLst>
          </p:cNvPr>
          <p:cNvCxnSpPr>
            <a:cxnSpLocks/>
            <a:stCxn id="16" idx="0"/>
            <a:endCxn id="2" idx="2"/>
          </p:cNvCxnSpPr>
          <p:nvPr/>
        </p:nvCxnSpPr>
        <p:spPr>
          <a:xfrm flipH="1" flipV="1">
            <a:off x="4102246" y="5811698"/>
            <a:ext cx="2001370" cy="300844"/>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41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457200" y="835113"/>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Step 7: For any interventions with low student response rates (less than 70%), ask WHY.</a:t>
            </a:r>
          </a:p>
        </p:txBody>
      </p:sp>
      <p:sp>
        <p:nvSpPr>
          <p:cNvPr id="12" name="Title 1"/>
          <p:cNvSpPr txBox="1">
            <a:spLocks/>
          </p:cNvSpPr>
          <p:nvPr/>
        </p:nvSpPr>
        <p:spPr>
          <a:xfrm>
            <a:off x="457200" y="2087407"/>
            <a:ext cx="8229600" cy="3480273"/>
          </a:xfrm>
          <a:prstGeom prst="rect">
            <a:avLst/>
          </a:prstGeom>
          <a:solidFill>
            <a:srgbClr val="002060"/>
          </a:solidFill>
          <a:ln w="38100">
            <a:solidFill>
              <a:schemeClr val="tx2"/>
            </a:solidFill>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b="1" dirty="0">
                <a:solidFill>
                  <a:schemeClr val="bg1"/>
                </a:solidFill>
                <a:latin typeface="+mn-lt"/>
              </a:rPr>
              <a:t>If an intervention is working for less than 70%</a:t>
            </a:r>
          </a:p>
          <a:p>
            <a:r>
              <a:rPr lang="en-US" sz="2400" b="1" dirty="0">
                <a:solidFill>
                  <a:schemeClr val="bg1"/>
                </a:solidFill>
                <a:latin typeface="+mn-lt"/>
              </a:rPr>
              <a:t>of </a:t>
            </a:r>
            <a:r>
              <a:rPr lang="en-US" sz="2400" b="1" u="sng" dirty="0">
                <a:solidFill>
                  <a:schemeClr val="bg1"/>
                </a:solidFill>
                <a:latin typeface="+mn-lt"/>
              </a:rPr>
              <a:t>ALL of your enrolled students</a:t>
            </a:r>
            <a:r>
              <a:rPr lang="en-US" sz="2400" b="1" dirty="0">
                <a:solidFill>
                  <a:schemeClr val="bg1"/>
                </a:solidFill>
                <a:latin typeface="+mn-lt"/>
              </a:rPr>
              <a:t>:</a:t>
            </a:r>
          </a:p>
          <a:p>
            <a:endParaRPr lang="en-US" sz="2400" b="1" dirty="0">
              <a:solidFill>
                <a:schemeClr val="bg1"/>
              </a:solidFill>
              <a:latin typeface="+mn-lt"/>
            </a:endParaRPr>
          </a:p>
          <a:p>
            <a:pPr marL="285750" indent="-285750" algn="l">
              <a:buFont typeface="Arial" panose="020B0604020202020204" pitchFamily="34" charset="0"/>
              <a:buChar char="•"/>
            </a:pPr>
            <a:r>
              <a:rPr lang="en-US" sz="2000" dirty="0">
                <a:solidFill>
                  <a:schemeClr val="bg1"/>
                </a:solidFill>
                <a:latin typeface="+mn-lt"/>
              </a:rPr>
              <a:t>You need to talk about the </a:t>
            </a:r>
            <a:r>
              <a:rPr lang="en-US" sz="2000" i="1" dirty="0">
                <a:solidFill>
                  <a:schemeClr val="bg1"/>
                </a:solidFill>
                <a:latin typeface="+mn-lt"/>
              </a:rPr>
              <a:t>intervention system</a:t>
            </a:r>
            <a:r>
              <a:rPr lang="en-US" sz="2000" dirty="0">
                <a:solidFill>
                  <a:schemeClr val="bg1"/>
                </a:solidFill>
                <a:latin typeface="+mn-lt"/>
              </a:rPr>
              <a:t>. Your discussion may include questions about intervention fidelity and/or retraining in the intervention.</a:t>
            </a:r>
          </a:p>
          <a:p>
            <a:pPr algn="l"/>
            <a:endParaRPr lang="en-US" sz="2000" dirty="0">
              <a:solidFill>
                <a:schemeClr val="bg1"/>
              </a:solidFill>
              <a:latin typeface="+mn-lt"/>
            </a:endParaRPr>
          </a:p>
          <a:p>
            <a:pPr marL="285750" indent="-285750" algn="l">
              <a:spcAft>
                <a:spcPts val="1200"/>
              </a:spcAft>
              <a:buFont typeface="Arial" panose="020B0604020202020204" pitchFamily="34" charset="0"/>
              <a:buChar char="•"/>
            </a:pPr>
            <a:r>
              <a:rPr lang="en-US" sz="2000" dirty="0">
                <a:solidFill>
                  <a:schemeClr val="bg1"/>
                </a:solidFill>
                <a:latin typeface="+mn-lt"/>
              </a:rPr>
              <a:t>Conversations about </a:t>
            </a:r>
            <a:r>
              <a:rPr lang="en-US" sz="2000" i="1" dirty="0">
                <a:solidFill>
                  <a:schemeClr val="bg1"/>
                </a:solidFill>
                <a:latin typeface="+mn-lt"/>
              </a:rPr>
              <a:t>individual students</a:t>
            </a:r>
            <a:r>
              <a:rPr lang="en-US" sz="2000" dirty="0">
                <a:solidFill>
                  <a:schemeClr val="bg1"/>
                </a:solidFill>
                <a:latin typeface="+mn-lt"/>
              </a:rPr>
              <a:t>’ lack of response should be addressed in a separate, problem-solving conversation.</a:t>
            </a:r>
          </a:p>
        </p:txBody>
      </p:sp>
    </p:spTree>
    <p:extLst>
      <p:ext uri="{BB962C8B-B14F-4D97-AF65-F5344CB8AC3E}">
        <p14:creationId xmlns:p14="http://schemas.microsoft.com/office/powerpoint/2010/main" val="832254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457200" y="835113"/>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Step 7: For any interventions with low student response rates (less than 70%), ask WHY.</a:t>
            </a:r>
          </a:p>
        </p:txBody>
      </p:sp>
      <p:sp>
        <p:nvSpPr>
          <p:cNvPr id="12" name="Title 1"/>
          <p:cNvSpPr txBox="1">
            <a:spLocks/>
          </p:cNvSpPr>
          <p:nvPr/>
        </p:nvSpPr>
        <p:spPr>
          <a:xfrm>
            <a:off x="457200" y="2087407"/>
            <a:ext cx="8229600" cy="4523366"/>
          </a:xfrm>
          <a:prstGeom prst="rect">
            <a:avLst/>
          </a:prstGeom>
          <a:solidFill>
            <a:srgbClr val="002060"/>
          </a:solidFill>
          <a:ln w="38100">
            <a:solidFill>
              <a:schemeClr val="tx2"/>
            </a:solidFill>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b="1" dirty="0">
                <a:solidFill>
                  <a:schemeClr val="bg1"/>
                </a:solidFill>
                <a:latin typeface="+mn-lt"/>
              </a:rPr>
              <a:t>If an intervention is working for less than 70%</a:t>
            </a:r>
          </a:p>
          <a:p>
            <a:r>
              <a:rPr lang="en-US" sz="2400" b="1" dirty="0">
                <a:solidFill>
                  <a:schemeClr val="bg1"/>
                </a:solidFill>
                <a:latin typeface="+mn-lt"/>
              </a:rPr>
              <a:t>of </a:t>
            </a:r>
            <a:r>
              <a:rPr lang="en-US" sz="2400" b="1" u="sng" dirty="0">
                <a:solidFill>
                  <a:schemeClr val="bg1"/>
                </a:solidFill>
                <a:latin typeface="+mn-lt"/>
              </a:rPr>
              <a:t>particular student groups</a:t>
            </a:r>
            <a:r>
              <a:rPr lang="en-US" sz="2400" b="1" dirty="0">
                <a:solidFill>
                  <a:schemeClr val="bg1"/>
                </a:solidFill>
                <a:latin typeface="+mn-lt"/>
              </a:rPr>
              <a:t>: </a:t>
            </a:r>
          </a:p>
          <a:p>
            <a:endParaRPr lang="en-US" sz="2400" b="1" dirty="0">
              <a:solidFill>
                <a:schemeClr val="bg1"/>
              </a:solidFill>
              <a:latin typeface="+mn-lt"/>
            </a:endParaRPr>
          </a:p>
          <a:p>
            <a:pPr marL="285750" indent="-285750" algn="l">
              <a:buFont typeface="Arial" panose="020B0604020202020204" pitchFamily="34" charset="0"/>
              <a:buChar char="•"/>
            </a:pPr>
            <a:r>
              <a:rPr lang="en-US" sz="2000" dirty="0">
                <a:solidFill>
                  <a:schemeClr val="bg1"/>
                </a:solidFill>
                <a:latin typeface="+mn-lt"/>
              </a:rPr>
              <a:t>You need to talk about the </a:t>
            </a:r>
            <a:r>
              <a:rPr lang="en-US" sz="2000" i="1" dirty="0">
                <a:solidFill>
                  <a:schemeClr val="bg1"/>
                </a:solidFill>
                <a:latin typeface="+mn-lt"/>
              </a:rPr>
              <a:t>intervention itself</a:t>
            </a:r>
            <a:r>
              <a:rPr lang="en-US" sz="2000" dirty="0">
                <a:solidFill>
                  <a:schemeClr val="bg1"/>
                </a:solidFill>
                <a:latin typeface="+mn-lt"/>
              </a:rPr>
              <a:t>. What is the fidelity of implementation across student groups? Which aspects may be contributing to the discrepancy in response rates? </a:t>
            </a:r>
          </a:p>
          <a:p>
            <a:pPr algn="l"/>
            <a:endParaRPr lang="en-US" sz="2000" dirty="0">
              <a:solidFill>
                <a:schemeClr val="bg1"/>
              </a:solidFill>
              <a:latin typeface="+mn-lt"/>
            </a:endParaRPr>
          </a:p>
          <a:p>
            <a:pPr marL="285750" indent="-285750" algn="l">
              <a:buFont typeface="Arial" panose="020B0604020202020204" pitchFamily="34" charset="0"/>
              <a:buChar char="•"/>
            </a:pPr>
            <a:r>
              <a:rPr lang="en-US" sz="2000" dirty="0">
                <a:solidFill>
                  <a:schemeClr val="bg1"/>
                </a:solidFill>
                <a:latin typeface="+mn-lt"/>
              </a:rPr>
              <a:t>You should also discuss the impact of possible </a:t>
            </a:r>
            <a:r>
              <a:rPr lang="en-US" sz="2000" i="1" dirty="0">
                <a:solidFill>
                  <a:schemeClr val="bg1"/>
                </a:solidFill>
                <a:latin typeface="+mn-lt"/>
              </a:rPr>
              <a:t>implicit biases </a:t>
            </a:r>
            <a:r>
              <a:rPr lang="en-US" sz="2000" dirty="0">
                <a:solidFill>
                  <a:schemeClr val="bg1"/>
                </a:solidFill>
                <a:latin typeface="+mn-lt"/>
              </a:rPr>
              <a:t>among staff delivering the intervention. It may be helpful to observe how staff is implementing the intervention with students from each of the subgroups.</a:t>
            </a:r>
          </a:p>
          <a:p>
            <a:pPr algn="l"/>
            <a:endParaRPr lang="en-US" sz="2000" dirty="0">
              <a:solidFill>
                <a:schemeClr val="bg1"/>
              </a:solidFill>
              <a:latin typeface="+mn-lt"/>
            </a:endParaRPr>
          </a:p>
          <a:p>
            <a:pPr marL="285750" indent="-285750" algn="l">
              <a:spcAft>
                <a:spcPts val="1200"/>
              </a:spcAft>
              <a:buFont typeface="Arial" panose="020B0604020202020204" pitchFamily="34" charset="0"/>
              <a:buChar char="•"/>
            </a:pPr>
            <a:r>
              <a:rPr lang="en-US" sz="2000" dirty="0">
                <a:solidFill>
                  <a:schemeClr val="bg1"/>
                </a:solidFill>
                <a:latin typeface="+mn-lt"/>
              </a:rPr>
              <a:t>You should review the </a:t>
            </a:r>
            <a:r>
              <a:rPr lang="en-US" sz="2000" i="1" dirty="0">
                <a:solidFill>
                  <a:schemeClr val="bg1"/>
                </a:solidFill>
                <a:latin typeface="+mn-lt"/>
              </a:rPr>
              <a:t>research</a:t>
            </a:r>
            <a:r>
              <a:rPr lang="en-US" sz="2000" dirty="0">
                <a:solidFill>
                  <a:schemeClr val="bg1"/>
                </a:solidFill>
                <a:latin typeface="+mn-lt"/>
              </a:rPr>
              <a:t> on the intervention. Was it shown to be effective for the same populations of students you are serving?</a:t>
            </a:r>
          </a:p>
        </p:txBody>
      </p:sp>
    </p:spTree>
    <p:extLst>
      <p:ext uri="{BB962C8B-B14F-4D97-AF65-F5344CB8AC3E}">
        <p14:creationId xmlns:p14="http://schemas.microsoft.com/office/powerpoint/2010/main" val="1192133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381C-CCA3-0586-8CCD-320FE1FD1B5D}"/>
              </a:ext>
            </a:extLst>
          </p:cNvPr>
          <p:cNvSpPr>
            <a:spLocks noGrp="1"/>
          </p:cNvSpPr>
          <p:nvPr>
            <p:ph type="title"/>
          </p:nvPr>
        </p:nvSpPr>
        <p:spPr>
          <a:xfrm>
            <a:off x="457200" y="840874"/>
            <a:ext cx="8229600" cy="1261036"/>
          </a:xfr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b="1" dirty="0">
                <a:solidFill>
                  <a:srgbClr val="002060"/>
                </a:solidFill>
                <a:latin typeface="+mn-lt"/>
              </a:rPr>
              <a:t>Tips for Printing Your Data</a:t>
            </a:r>
          </a:p>
        </p:txBody>
      </p:sp>
      <p:sp>
        <p:nvSpPr>
          <p:cNvPr id="3" name="Content Placeholder 2">
            <a:extLst>
              <a:ext uri="{FF2B5EF4-FFF2-40B4-BE49-F238E27FC236}">
                <a16:creationId xmlns:a16="http://schemas.microsoft.com/office/drawing/2014/main" id="{F20E232D-BE5B-D8D7-61A8-D548637D8A58}"/>
              </a:ext>
            </a:extLst>
          </p:cNvPr>
          <p:cNvSpPr>
            <a:spLocks noGrp="1"/>
          </p:cNvSpPr>
          <p:nvPr>
            <p:ph idx="1"/>
          </p:nvPr>
        </p:nvSpPr>
        <p:spPr>
          <a:xfrm>
            <a:off x="457200" y="2296777"/>
            <a:ext cx="8229600" cy="3479761"/>
          </a:xfrm>
          <a:solidFill>
            <a:srgbClr val="002060"/>
          </a:solidFill>
          <a:ln w="38100">
            <a:solidFill>
              <a:schemeClr val="tx2"/>
            </a:solidFill>
          </a:ln>
        </p:spPr>
        <p:txBody>
          <a:bodyPr vert="horz" lIns="91440" tIns="45720" rIns="91440" bIns="45720" rtlCol="0" anchor="t">
            <a:noAutofit/>
          </a:bodyPr>
          <a:lstStyle/>
          <a:p>
            <a:pPr>
              <a:spcBef>
                <a:spcPct val="0"/>
              </a:spcBef>
              <a:spcAft>
                <a:spcPts val="1200"/>
              </a:spcAft>
            </a:pPr>
            <a:r>
              <a:rPr lang="en-US" sz="2800" dirty="0">
                <a:solidFill>
                  <a:schemeClr val="bg1"/>
                </a:solidFill>
                <a:ea typeface="+mj-ea"/>
                <a:cs typeface="+mj-cs"/>
              </a:rPr>
              <a:t>Printing is by the worksheet (e.g., AllData, Criteria, Int1, Int2, etc.)</a:t>
            </a:r>
          </a:p>
          <a:p>
            <a:pPr>
              <a:spcBef>
                <a:spcPct val="0"/>
              </a:spcBef>
              <a:spcAft>
                <a:spcPts val="1200"/>
              </a:spcAft>
            </a:pPr>
            <a:r>
              <a:rPr lang="en-US" sz="2800" dirty="0">
                <a:solidFill>
                  <a:schemeClr val="bg1"/>
                </a:solidFill>
                <a:ea typeface="+mj-ea"/>
                <a:cs typeface="+mj-cs"/>
              </a:rPr>
              <a:t>You can adjust your print settings to print each page the way that best fits your discussions and/or sharing</a:t>
            </a:r>
          </a:p>
        </p:txBody>
      </p:sp>
    </p:spTree>
    <p:extLst>
      <p:ext uri="{BB962C8B-B14F-4D97-AF65-F5344CB8AC3E}">
        <p14:creationId xmlns:p14="http://schemas.microsoft.com/office/powerpoint/2010/main" val="205504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341" y="506627"/>
            <a:ext cx="7926859" cy="4015946"/>
          </a:xfrm>
          <a:solidFill>
            <a:schemeClr val="tx2">
              <a:lumMod val="20000"/>
              <a:lumOff val="80000"/>
              <a:alpha val="28000"/>
            </a:schemeClr>
          </a:solidFill>
          <a:ln w="57150">
            <a:solidFill>
              <a:srgbClr val="002060"/>
            </a:solidFill>
          </a:ln>
        </p:spPr>
        <p:txBody>
          <a:bodyPr>
            <a:normAutofit/>
          </a:bodyPr>
          <a:lstStyle/>
          <a:p>
            <a:r>
              <a:rPr lang="en-US" sz="3600" b="1" dirty="0">
                <a:solidFill>
                  <a:schemeClr val="tx2">
                    <a:lumMod val="20000"/>
                    <a:lumOff val="80000"/>
                  </a:schemeClr>
                </a:solidFill>
              </a:rPr>
              <a:t>Thank you for reviewing this tutorial! </a:t>
            </a:r>
            <a:br>
              <a:rPr lang="en-US" sz="3600" b="1" dirty="0">
                <a:solidFill>
                  <a:schemeClr val="tx2">
                    <a:lumMod val="20000"/>
                    <a:lumOff val="80000"/>
                  </a:schemeClr>
                </a:solidFill>
              </a:rPr>
            </a:br>
            <a:br>
              <a:rPr lang="en-US" sz="3600" b="1" dirty="0">
                <a:solidFill>
                  <a:schemeClr val="tx2">
                    <a:lumMod val="20000"/>
                    <a:lumOff val="80000"/>
                  </a:schemeClr>
                </a:solidFill>
              </a:rPr>
            </a:br>
            <a:r>
              <a:rPr lang="en-US" sz="3200" b="1" dirty="0">
                <a:solidFill>
                  <a:schemeClr val="tx2">
                    <a:lumMod val="20000"/>
                    <a:lumOff val="80000"/>
                  </a:schemeClr>
                </a:solidFill>
              </a:rPr>
              <a:t>For more information about </a:t>
            </a:r>
            <a:br>
              <a:rPr lang="en-US" sz="3200" b="1" dirty="0">
                <a:solidFill>
                  <a:schemeClr val="tx2">
                    <a:lumMod val="20000"/>
                    <a:lumOff val="80000"/>
                  </a:schemeClr>
                </a:solidFill>
              </a:rPr>
            </a:br>
            <a:r>
              <a:rPr lang="en-US" sz="3200" b="1" dirty="0">
                <a:solidFill>
                  <a:schemeClr val="tx2">
                    <a:lumMod val="20000"/>
                    <a:lumOff val="80000"/>
                  </a:schemeClr>
                </a:solidFill>
              </a:rPr>
              <a:t>Targeted (Tier 2) programming and tools, </a:t>
            </a:r>
            <a:br>
              <a:rPr lang="en-US" sz="3200" b="1" dirty="0">
                <a:solidFill>
                  <a:schemeClr val="tx2">
                    <a:lumMod val="20000"/>
                    <a:lumOff val="80000"/>
                  </a:schemeClr>
                </a:solidFill>
              </a:rPr>
            </a:br>
            <a:r>
              <a:rPr lang="en-US" sz="3200" b="1" dirty="0">
                <a:solidFill>
                  <a:schemeClr val="tx2">
                    <a:lumMod val="20000"/>
                    <a:lumOff val="80000"/>
                  </a:schemeClr>
                </a:solidFill>
              </a:rPr>
              <a:t>please visit our website at </a:t>
            </a:r>
            <a:br>
              <a:rPr lang="en-US" sz="3200" b="1" dirty="0">
                <a:solidFill>
                  <a:schemeClr val="tx2">
                    <a:lumMod val="20000"/>
                    <a:lumOff val="80000"/>
                  </a:schemeClr>
                </a:solidFill>
              </a:rPr>
            </a:br>
            <a:r>
              <a:rPr lang="en-US" sz="3200" b="1" dirty="0">
                <a:solidFill>
                  <a:srgbClr val="FFC000"/>
                </a:solidFill>
              </a:rPr>
              <a:t>delawarepbs.org</a:t>
            </a:r>
            <a:endParaRPr lang="en-US" sz="3200" b="1" dirty="0">
              <a:ln w="17780" cmpd="sng">
                <a:solidFill>
                  <a:srgbClr val="FFFFFF"/>
                </a:solidFill>
                <a:prstDash val="solid"/>
                <a:miter lim="800000"/>
              </a:ln>
              <a:solidFill>
                <a:srgbClr val="FFC000"/>
              </a:solidFill>
              <a:effectLst>
                <a:outerShdw blurRad="50800" algn="tl" rotWithShape="0">
                  <a:srgbClr val="000000"/>
                </a:outerShdw>
              </a:effectLst>
              <a:latin typeface="Baskerville Old Face" panose="02020602080505020303" pitchFamily="18" charset="0"/>
            </a:endParaRPr>
          </a:p>
        </p:txBody>
      </p:sp>
      <p:sp>
        <p:nvSpPr>
          <p:cNvPr id="3" name="Subtitle 2"/>
          <p:cNvSpPr>
            <a:spLocks noGrp="1"/>
          </p:cNvSpPr>
          <p:nvPr>
            <p:ph type="subTitle" idx="1"/>
          </p:nvPr>
        </p:nvSpPr>
        <p:spPr>
          <a:xfrm>
            <a:off x="1294370" y="4664675"/>
            <a:ext cx="6400800" cy="1184190"/>
          </a:xfrm>
        </p:spPr>
        <p:txBody>
          <a:bodyPr>
            <a:normAutofit/>
          </a:bodyPr>
          <a:lstStyle/>
          <a:p>
            <a:pPr>
              <a:spcBef>
                <a:spcPts val="0"/>
              </a:spcBef>
            </a:pPr>
            <a:r>
              <a:rPr lang="en-US" sz="2800" dirty="0">
                <a:solidFill>
                  <a:schemeClr val="tx2">
                    <a:lumMod val="20000"/>
                    <a:lumOff val="80000"/>
                  </a:schemeClr>
                </a:solidFill>
                <a:cs typeface="Calibri"/>
              </a:rPr>
              <a:t>DE-PBS Project</a:t>
            </a:r>
          </a:p>
          <a:p>
            <a:pPr lvl="0">
              <a:spcBef>
                <a:spcPts val="0"/>
              </a:spcBef>
            </a:pPr>
            <a:r>
              <a:rPr lang="en-US" sz="2800" dirty="0">
                <a:solidFill>
                  <a:schemeClr val="tx2">
                    <a:lumMod val="20000"/>
                    <a:lumOff val="80000"/>
                  </a:schemeClr>
                </a:solidFill>
                <a:cs typeface="Calibri"/>
              </a:rPr>
              <a:t>Center for Disabilities Studies</a:t>
            </a:r>
          </a:p>
        </p:txBody>
      </p:sp>
      <p:sp>
        <p:nvSpPr>
          <p:cNvPr id="4" name="TextBox 3"/>
          <p:cNvSpPr txBox="1"/>
          <p:nvPr/>
        </p:nvSpPr>
        <p:spPr>
          <a:xfrm>
            <a:off x="6907427" y="6289589"/>
            <a:ext cx="1809213" cy="646331"/>
          </a:xfrm>
          <a:prstGeom prst="rect">
            <a:avLst/>
          </a:prstGeom>
          <a:noFill/>
        </p:spPr>
        <p:txBody>
          <a:bodyPr wrap="none" rtlCol="0">
            <a:spAutoFit/>
          </a:bodyPr>
          <a:lstStyle/>
          <a:p>
            <a:pPr lvl="0"/>
            <a:r>
              <a:rPr lang="en-US" i="1" dirty="0">
                <a:solidFill>
                  <a:schemeClr val="tx2">
                    <a:lumMod val="20000"/>
                    <a:lumOff val="80000"/>
                  </a:schemeClr>
                </a:solidFill>
                <a:cs typeface="Calibri"/>
              </a:rPr>
              <a:t>Updated 7/20/23</a:t>
            </a:r>
          </a:p>
          <a:p>
            <a:endParaRPr lang="en-US" dirty="0"/>
          </a:p>
        </p:txBody>
      </p:sp>
    </p:spTree>
    <p:extLst>
      <p:ext uri="{BB962C8B-B14F-4D97-AF65-F5344CB8AC3E}">
        <p14:creationId xmlns:p14="http://schemas.microsoft.com/office/powerpoint/2010/main" val="136191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457200" y="866297"/>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17 Tabs to Help Outline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Your Important Tier 2 Programming</a:t>
            </a:r>
          </a:p>
        </p:txBody>
      </p:sp>
      <p:pic>
        <p:nvPicPr>
          <p:cNvPr id="8" name="Picture 7" descr="&quot;AllData&quot; tab of Intervention Tracking workbook.">
            <a:extLst>
              <a:ext uri="{FF2B5EF4-FFF2-40B4-BE49-F238E27FC236}">
                <a16:creationId xmlns:a16="http://schemas.microsoft.com/office/drawing/2014/main" id="{6ED6464C-921D-7261-65F6-C8267959CF28}"/>
              </a:ext>
            </a:extLst>
          </p:cNvPr>
          <p:cNvPicPr>
            <a:picLocks noChangeAspect="1"/>
          </p:cNvPicPr>
          <p:nvPr/>
        </p:nvPicPr>
        <p:blipFill rotWithShape="1">
          <a:blip r:embed="rId3"/>
          <a:srcRect t="6137"/>
          <a:stretch/>
        </p:blipFill>
        <p:spPr>
          <a:xfrm>
            <a:off x="1575716" y="1909784"/>
            <a:ext cx="5992569" cy="4852270"/>
          </a:xfrm>
          <a:prstGeom prst="rect">
            <a:avLst/>
          </a:prstGeom>
          <a:ln>
            <a:solidFill>
              <a:schemeClr val="tx1"/>
            </a:solidFill>
          </a:ln>
        </p:spPr>
      </p:pic>
      <p:sp>
        <p:nvSpPr>
          <p:cNvPr id="9" name="Rectangle 8" descr="Emphasizing all tabs at the bottom of the workbook.">
            <a:extLst>
              <a:ext uri="{C183D7F6-B498-43B3-948B-1728B52AA6E4}">
                <adec:decorative xmlns:adec="http://schemas.microsoft.com/office/drawing/2017/decorative" val="0"/>
              </a:ext>
            </a:extLst>
          </p:cNvPr>
          <p:cNvSpPr/>
          <p:nvPr/>
        </p:nvSpPr>
        <p:spPr>
          <a:xfrm>
            <a:off x="1533284" y="6460434"/>
            <a:ext cx="6079236" cy="3490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8" name="Straight Arrow Connector 17">
            <a:extLst>
              <a:ext uri="{FF2B5EF4-FFF2-40B4-BE49-F238E27FC236}">
                <a16:creationId xmlns:a16="http://schemas.microsoft.com/office/drawing/2014/main" id="{3DDB8E86-281E-3292-559E-1AE2B08439DE}"/>
              </a:ext>
              <a:ext uri="{C183D7F6-B498-43B3-948B-1728B52AA6E4}">
                <adec:decorative xmlns:adec="http://schemas.microsoft.com/office/drawing/2017/decorative" val="1"/>
              </a:ext>
            </a:extLst>
          </p:cNvPr>
          <p:cNvCxnSpPr>
            <a:cxnSpLocks/>
          </p:cNvCxnSpPr>
          <p:nvPr/>
        </p:nvCxnSpPr>
        <p:spPr>
          <a:xfrm>
            <a:off x="457200" y="1913089"/>
            <a:ext cx="1066800" cy="4547345"/>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9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AllData&quot; tab of Intervention Tracking workbook.">
            <a:extLst>
              <a:ext uri="{FF2B5EF4-FFF2-40B4-BE49-F238E27FC236}">
                <a16:creationId xmlns:a16="http://schemas.microsoft.com/office/drawing/2014/main" id="{5DACFF10-A207-32A1-DA26-C538496B6E22}"/>
              </a:ext>
            </a:extLst>
          </p:cNvPr>
          <p:cNvPicPr>
            <a:picLocks noChangeAspect="1"/>
          </p:cNvPicPr>
          <p:nvPr/>
        </p:nvPicPr>
        <p:blipFill>
          <a:blip r:embed="rId3"/>
          <a:stretch>
            <a:fillRect/>
          </a:stretch>
        </p:blipFill>
        <p:spPr>
          <a:xfrm>
            <a:off x="1575716" y="1588312"/>
            <a:ext cx="5992569" cy="5169536"/>
          </a:xfrm>
          <a:prstGeom prst="rect">
            <a:avLst/>
          </a:prstGeom>
          <a:ln>
            <a:solidFill>
              <a:schemeClr val="tx1"/>
            </a:solidFill>
          </a:ln>
        </p:spPr>
      </p:pic>
      <p:sp>
        <p:nvSpPr>
          <p:cNvPr id="10" name="Title 1"/>
          <p:cNvSpPr txBox="1">
            <a:spLocks noGrp="1"/>
          </p:cNvSpPr>
          <p:nvPr>
            <p:ph type="ctrTitle" idx="4294967295"/>
          </p:nvPr>
        </p:nvSpPr>
        <p:spPr>
          <a:xfrm>
            <a:off x="457200" y="868218"/>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mj-ea"/>
                <a:cs typeface="+mj-cs"/>
              </a:rPr>
              <a:t>Certain cells within these </a:t>
            </a:r>
            <a:r>
              <a:rPr kumimoji="0" lang="en-US" sz="2400" b="1" i="0" u="none" strike="noStrike" kern="1200" cap="none" spc="0" normalizeH="0" baseline="0" noProof="0" dirty="0">
                <a:ln>
                  <a:noFill/>
                </a:ln>
                <a:solidFill>
                  <a:srgbClr val="C00000"/>
                </a:solidFill>
                <a:effectLst/>
                <a:uLnTx/>
                <a:uFillTx/>
                <a:latin typeface="+mj-lt"/>
                <a:ea typeface="+mj-ea"/>
                <a:cs typeface="+mj-cs"/>
              </a:rPr>
              <a:t>2 tabs will require you to manually enter data/info </a:t>
            </a:r>
            <a:r>
              <a:rPr kumimoji="0" lang="en-US" sz="2400" b="1" i="0" u="none" strike="noStrike" kern="1200" cap="none" spc="0" normalizeH="0" baseline="0" noProof="0" dirty="0">
                <a:ln>
                  <a:noFill/>
                </a:ln>
                <a:solidFill>
                  <a:srgbClr val="002060"/>
                </a:solidFill>
                <a:effectLst/>
                <a:uLnTx/>
                <a:uFillTx/>
                <a:latin typeface="+mj-lt"/>
                <a:ea typeface="+mj-ea"/>
                <a:cs typeface="+mj-cs"/>
              </a:rPr>
              <a:t>(but some cells are locked)</a:t>
            </a:r>
          </a:p>
        </p:txBody>
      </p:sp>
      <p:sp>
        <p:nvSpPr>
          <p:cNvPr id="9" name="Rectangle 8" descr="Emphasizing &quot;AllData&quot; and &quot;Criteria&quot; tabs of workbook."/>
          <p:cNvSpPr/>
          <p:nvPr/>
        </p:nvSpPr>
        <p:spPr>
          <a:xfrm>
            <a:off x="2086457" y="6445486"/>
            <a:ext cx="1042370" cy="3478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3" name="Straight Arrow Connector 12">
            <a:extLst>
              <a:ext uri="{FF2B5EF4-FFF2-40B4-BE49-F238E27FC236}">
                <a16:creationId xmlns:a16="http://schemas.microsoft.com/office/drawing/2014/main" id="{9D151B40-22ED-8D3E-0C43-5BC857C985F0}"/>
              </a:ext>
              <a:ext uri="{C183D7F6-B498-43B3-948B-1728B52AA6E4}">
                <adec:decorative xmlns:adec="http://schemas.microsoft.com/office/drawing/2017/decorative" val="1"/>
              </a:ext>
            </a:extLst>
          </p:cNvPr>
          <p:cNvCxnSpPr>
            <a:cxnSpLocks/>
            <a:endCxn id="9" idx="0"/>
          </p:cNvCxnSpPr>
          <p:nvPr/>
        </p:nvCxnSpPr>
        <p:spPr>
          <a:xfrm>
            <a:off x="457200" y="1927957"/>
            <a:ext cx="2150442" cy="4517529"/>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0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AllData&quot; tab of Intervention Tracking workbook.">
            <a:extLst>
              <a:ext uri="{FF2B5EF4-FFF2-40B4-BE49-F238E27FC236}">
                <a16:creationId xmlns:a16="http://schemas.microsoft.com/office/drawing/2014/main" id="{ACA0D464-E9A3-C56D-28C1-1A0B840424D7}"/>
              </a:ext>
            </a:extLst>
          </p:cNvPr>
          <p:cNvPicPr>
            <a:picLocks noChangeAspect="1"/>
          </p:cNvPicPr>
          <p:nvPr/>
        </p:nvPicPr>
        <p:blipFill>
          <a:blip r:embed="rId3"/>
          <a:stretch>
            <a:fillRect/>
          </a:stretch>
        </p:blipFill>
        <p:spPr>
          <a:xfrm>
            <a:off x="1575716" y="1595828"/>
            <a:ext cx="5992569" cy="5169536"/>
          </a:xfrm>
          <a:prstGeom prst="rect">
            <a:avLst/>
          </a:prstGeom>
          <a:ln>
            <a:solidFill>
              <a:schemeClr val="tx1"/>
            </a:solidFill>
          </a:ln>
        </p:spPr>
      </p:pic>
      <p:sp>
        <p:nvSpPr>
          <p:cNvPr id="10" name="Title 1"/>
          <p:cNvSpPr txBox="1">
            <a:spLocks noGrp="1"/>
          </p:cNvSpPr>
          <p:nvPr>
            <p:ph type="title" idx="4294967295"/>
          </p:nvPr>
        </p:nvSpPr>
        <p:spPr>
          <a:xfrm>
            <a:off x="457200" y="822036"/>
            <a:ext cx="8229600" cy="1092974"/>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j-ea"/>
                <a:cs typeface="+mj-cs"/>
              </a:rPr>
              <a:t>The</a:t>
            </a:r>
            <a:r>
              <a:rPr kumimoji="0" lang="en-US" sz="2400" b="1" i="0" u="none" strike="noStrike" kern="1200" cap="none" spc="0" normalizeH="0" baseline="0" noProof="0" dirty="0">
                <a:ln>
                  <a:noFill/>
                </a:ln>
                <a:solidFill>
                  <a:schemeClr val="tx2"/>
                </a:solidFill>
                <a:effectLst/>
                <a:uLnTx/>
                <a:uFillTx/>
                <a:latin typeface="+mn-lt"/>
                <a:ea typeface="+mj-ea"/>
                <a:cs typeface="+mj-cs"/>
              </a:rPr>
              <a:t> </a:t>
            </a:r>
            <a:r>
              <a:rPr kumimoji="0" lang="en-US" sz="2400" b="1" i="0" u="none" strike="noStrike" kern="1200" cap="none" spc="0" normalizeH="0" baseline="0" noProof="0" dirty="0">
                <a:ln>
                  <a:noFill/>
                </a:ln>
                <a:solidFill>
                  <a:srgbClr val="C00000"/>
                </a:solidFill>
                <a:effectLst/>
                <a:uLnTx/>
                <a:uFillTx/>
                <a:latin typeface="+mn-lt"/>
                <a:ea typeface="+mj-ea"/>
                <a:cs typeface="+mj-cs"/>
              </a:rPr>
              <a:t>other 15 tabs are linked </a:t>
            </a:r>
            <a:r>
              <a:rPr kumimoji="0" lang="en-US" sz="2400" b="1" i="0" u="none" strike="noStrike" kern="1200" cap="none" spc="0" normalizeH="0" baseline="0" noProof="0" dirty="0">
                <a:ln>
                  <a:noFill/>
                </a:ln>
                <a:solidFill>
                  <a:srgbClr val="002060"/>
                </a:solidFill>
                <a:effectLst/>
                <a:uLnTx/>
                <a:uFillTx/>
                <a:latin typeface="+mn-lt"/>
                <a:ea typeface="+mj-ea"/>
                <a:cs typeface="+mj-cs"/>
              </a:rPr>
              <a:t>to the data/info you enter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j-ea"/>
                <a:cs typeface="+mj-cs"/>
              </a:rPr>
              <a:t>(they </a:t>
            </a:r>
            <a:r>
              <a:rPr kumimoji="0" lang="en-US" sz="2400" b="1" i="0" u="none" strike="noStrike" kern="1200" cap="none" spc="0" normalizeH="0" baseline="0" noProof="0" dirty="0">
                <a:ln>
                  <a:noFill/>
                </a:ln>
                <a:solidFill>
                  <a:srgbClr val="C00000"/>
                </a:solidFill>
                <a:effectLst/>
                <a:uLnTx/>
                <a:uFillTx/>
                <a:latin typeface="+mn-lt"/>
                <a:ea typeface="+mj-ea"/>
                <a:cs typeface="+mj-cs"/>
              </a:rPr>
              <a:t>will automatically generate graphs based on your data</a:t>
            </a:r>
            <a:r>
              <a:rPr kumimoji="0" lang="en-US" sz="2400" b="1" i="0" u="none" strike="noStrike" kern="1200" cap="none" spc="0" normalizeH="0" baseline="0" noProof="0" dirty="0">
                <a:ln>
                  <a:noFill/>
                </a:ln>
                <a:solidFill>
                  <a:srgbClr val="002060"/>
                </a:solidFill>
                <a:effectLst/>
                <a:uLnTx/>
                <a:uFillTx/>
                <a:latin typeface="+mn-lt"/>
                <a:ea typeface="+mj-ea"/>
                <a:cs typeface="+mj-cs"/>
              </a:rPr>
              <a:t>)</a:t>
            </a:r>
          </a:p>
        </p:txBody>
      </p:sp>
      <p:sp>
        <p:nvSpPr>
          <p:cNvPr id="9" name="Rectangle 8" descr="Emphasizing remaining tabs (data per intervention and data per month) of workbook."/>
          <p:cNvSpPr/>
          <p:nvPr/>
        </p:nvSpPr>
        <p:spPr>
          <a:xfrm>
            <a:off x="3096689" y="6508478"/>
            <a:ext cx="4501887" cy="25851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6" name="Straight Arrow Connector 5">
            <a:extLst>
              <a:ext uri="{FF2B5EF4-FFF2-40B4-BE49-F238E27FC236}">
                <a16:creationId xmlns:a16="http://schemas.microsoft.com/office/drawing/2014/main" id="{4C21EF1B-33D2-8473-BC18-F6B5702F9070}"/>
              </a:ext>
              <a:ext uri="{C183D7F6-B498-43B3-948B-1728B52AA6E4}">
                <adec:decorative xmlns:adec="http://schemas.microsoft.com/office/drawing/2017/decorative" val="1"/>
              </a:ext>
            </a:extLst>
          </p:cNvPr>
          <p:cNvCxnSpPr>
            <a:cxnSpLocks/>
            <a:endCxn id="9" idx="0"/>
          </p:cNvCxnSpPr>
          <p:nvPr/>
        </p:nvCxnSpPr>
        <p:spPr>
          <a:xfrm>
            <a:off x="457200" y="1913089"/>
            <a:ext cx="4890433" cy="4595389"/>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2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7" y="826994"/>
            <a:ext cx="8436077" cy="854322"/>
          </a:xfrm>
        </p:spPr>
        <p:txBody>
          <a:bodyPr>
            <a:normAutofit/>
          </a:bodyPr>
          <a:lstStyle/>
          <a:p>
            <a:r>
              <a:rPr lang="en-US" sz="3600" b="1" dirty="0">
                <a:solidFill>
                  <a:srgbClr val="002060"/>
                </a:solidFill>
              </a:rPr>
              <a:t>Before using this workbook, you’ll need…</a:t>
            </a:r>
          </a:p>
        </p:txBody>
      </p:sp>
      <p:sp>
        <p:nvSpPr>
          <p:cNvPr id="3" name="Content Placeholder 2"/>
          <p:cNvSpPr>
            <a:spLocks noGrp="1"/>
          </p:cNvSpPr>
          <p:nvPr>
            <p:ph idx="1"/>
          </p:nvPr>
        </p:nvSpPr>
        <p:spPr>
          <a:xfrm>
            <a:off x="663676" y="1862746"/>
            <a:ext cx="7764707" cy="4611795"/>
          </a:xfrm>
        </p:spPr>
        <p:txBody>
          <a:bodyPr>
            <a:normAutofit fontScale="77500" lnSpcReduction="20000"/>
          </a:bodyPr>
          <a:lstStyle/>
          <a:p>
            <a:pPr marL="461963" indent="-461963"/>
            <a:r>
              <a:rPr lang="en-US" dirty="0">
                <a:solidFill>
                  <a:srgbClr val="002060"/>
                </a:solidFill>
              </a:rPr>
              <a:t>A list of your current Tier 2 interventions. </a:t>
            </a:r>
          </a:p>
          <a:p>
            <a:pPr marL="461963" lvl="1" indent="0">
              <a:spcBef>
                <a:spcPts val="0"/>
              </a:spcBef>
              <a:buNone/>
            </a:pPr>
            <a:r>
              <a:rPr lang="en-US" sz="2200" dirty="0">
                <a:solidFill>
                  <a:srgbClr val="002060"/>
                </a:solidFill>
              </a:rPr>
              <a:t>This workbook allows you to track 5 interventions simultaneously. If you have more than 5, consider using one workbook to track </a:t>
            </a:r>
            <a:r>
              <a:rPr lang="en-US" sz="2200" i="1" dirty="0">
                <a:solidFill>
                  <a:srgbClr val="002060"/>
                </a:solidFill>
              </a:rPr>
              <a:t>behavioral interventions </a:t>
            </a:r>
            <a:r>
              <a:rPr lang="en-US" sz="2200" dirty="0">
                <a:solidFill>
                  <a:srgbClr val="002060"/>
                </a:solidFill>
              </a:rPr>
              <a:t>and another to track </a:t>
            </a:r>
            <a:r>
              <a:rPr lang="en-US" sz="2200" i="1" dirty="0">
                <a:solidFill>
                  <a:srgbClr val="002060"/>
                </a:solidFill>
              </a:rPr>
              <a:t>academic interventions.</a:t>
            </a:r>
            <a:endParaRPr lang="en-US" sz="1100" i="1" dirty="0">
              <a:solidFill>
                <a:srgbClr val="002060"/>
              </a:solidFill>
            </a:endParaRPr>
          </a:p>
          <a:p>
            <a:pPr marL="400050" lvl="1" indent="0">
              <a:spcBef>
                <a:spcPts val="0"/>
              </a:spcBef>
              <a:buNone/>
            </a:pPr>
            <a:endParaRPr lang="en-US" sz="1100" i="1" dirty="0">
              <a:solidFill>
                <a:srgbClr val="002060"/>
              </a:solidFill>
            </a:endParaRPr>
          </a:p>
          <a:p>
            <a:pPr marL="457200" indent="-457200"/>
            <a:r>
              <a:rPr lang="en-US" dirty="0">
                <a:solidFill>
                  <a:srgbClr val="002060"/>
                </a:solidFill>
              </a:rPr>
              <a:t>A monthly data collection method</a:t>
            </a:r>
          </a:p>
          <a:p>
            <a:pPr marL="461963" lvl="2" indent="0">
              <a:buNone/>
            </a:pPr>
            <a:r>
              <a:rPr lang="en-US" sz="2200" dirty="0">
                <a:solidFill>
                  <a:srgbClr val="002060"/>
                </a:solidFill>
              </a:rPr>
              <a:t>This workbook allows your Tier 2 team to track the percentages of students per subgroup responding to those 5 interventions across each month of the SY (September-June). There can be up to 4 subgroups per intervention. We recommend that schools designate a facilitator for each intervention who can collect and report this data monthly to the team leader(s), who would then enter it into this workbook.</a:t>
            </a:r>
            <a:endParaRPr lang="en-US" sz="1100" dirty="0">
              <a:solidFill>
                <a:srgbClr val="002060"/>
              </a:solidFill>
            </a:endParaRPr>
          </a:p>
          <a:p>
            <a:pPr marL="457200" lvl="1" indent="-457200">
              <a:buFont typeface="Arial" panose="020B0604020202020204" pitchFamily="34" charset="0"/>
              <a:buChar char="•"/>
            </a:pPr>
            <a:endParaRPr lang="en-US" sz="1100" dirty="0">
              <a:solidFill>
                <a:srgbClr val="002060"/>
              </a:solidFill>
            </a:endParaRPr>
          </a:p>
          <a:p>
            <a:pPr marL="457200" lvl="1" indent="-457200">
              <a:buFont typeface="Arial" panose="020B0604020202020204" pitchFamily="34" charset="0"/>
              <a:buChar char="•"/>
            </a:pPr>
            <a:r>
              <a:rPr lang="en-US" sz="3200" dirty="0">
                <a:solidFill>
                  <a:srgbClr val="002060"/>
                </a:solidFill>
              </a:rPr>
              <a:t>And (at least) the </a:t>
            </a:r>
            <a:r>
              <a:rPr lang="en-US" sz="3200" i="1" dirty="0">
                <a:solidFill>
                  <a:srgbClr val="002060"/>
                </a:solidFill>
              </a:rPr>
              <a:t>Responding</a:t>
            </a:r>
            <a:r>
              <a:rPr lang="en-US" sz="3200" dirty="0">
                <a:solidFill>
                  <a:srgbClr val="002060"/>
                </a:solidFill>
              </a:rPr>
              <a:t> criteria for each intervention</a:t>
            </a:r>
          </a:p>
          <a:p>
            <a:pPr marL="461963" lvl="2" indent="0">
              <a:spcBef>
                <a:spcPts val="0"/>
              </a:spcBef>
              <a:buNone/>
            </a:pPr>
            <a:r>
              <a:rPr lang="en-US" dirty="0">
                <a:solidFill>
                  <a:srgbClr val="002060"/>
                </a:solidFill>
              </a:rPr>
              <a:t>As soon as possible, it is recommended that your team determine the other decision rules (i.e., </a:t>
            </a:r>
            <a:r>
              <a:rPr lang="en-US" i="1" dirty="0">
                <a:solidFill>
                  <a:srgbClr val="002060"/>
                </a:solidFill>
              </a:rPr>
              <a:t>entrance [in]</a:t>
            </a:r>
            <a:r>
              <a:rPr lang="en-US" dirty="0">
                <a:solidFill>
                  <a:srgbClr val="002060"/>
                </a:solidFill>
              </a:rPr>
              <a:t> and </a:t>
            </a:r>
            <a:r>
              <a:rPr lang="en-US" i="1" dirty="0">
                <a:solidFill>
                  <a:srgbClr val="002060"/>
                </a:solidFill>
              </a:rPr>
              <a:t>exit [out]</a:t>
            </a:r>
            <a:r>
              <a:rPr lang="en-US" dirty="0">
                <a:solidFill>
                  <a:srgbClr val="002060"/>
                </a:solidFill>
              </a:rPr>
              <a:t> criteria) for each intervention. Interventions should be fluid and dynamic (and not holding pens for students).</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6" y="2775903"/>
            <a:ext cx="678016" cy="542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347" y="1681316"/>
            <a:ext cx="678016" cy="542413"/>
          </a:xfrm>
          <a:prstGeom prst="rect">
            <a:avLst/>
          </a:prstGeom>
          <a:solidFill>
            <a:schemeClr val="accent4">
              <a:lumMod val="60000"/>
              <a:lumOff val="40000"/>
            </a:schemeClr>
          </a:solidFill>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363" y="4634272"/>
            <a:ext cx="678016" cy="54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7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1254155"/>
            <a:ext cx="8436077" cy="854322"/>
          </a:xfrm>
        </p:spPr>
        <p:txBody>
          <a:bodyPr>
            <a:normAutofit/>
          </a:bodyPr>
          <a:lstStyle/>
          <a:p>
            <a:r>
              <a:rPr lang="en-US" sz="3600" b="1" dirty="0">
                <a:solidFill>
                  <a:srgbClr val="002060"/>
                </a:solidFill>
              </a:rPr>
              <a:t>Okay, now to start…</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3174277" y="1960994"/>
            <a:ext cx="2795445" cy="2795445"/>
          </a:xfrm>
          <a:prstGeom prst="rect">
            <a:avLst/>
          </a:prstGeom>
          <a:noFill/>
        </p:spPr>
      </p:pic>
      <p:sp>
        <p:nvSpPr>
          <p:cNvPr id="4" name="TextBox 3"/>
          <p:cNvSpPr txBox="1"/>
          <p:nvPr/>
        </p:nvSpPr>
        <p:spPr>
          <a:xfrm>
            <a:off x="584980" y="4914340"/>
            <a:ext cx="7974041" cy="923330"/>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Please open the Excel file named: </a:t>
            </a:r>
          </a:p>
          <a:p>
            <a:pPr algn="ctr"/>
            <a:r>
              <a:rPr lang="en-US" b="1" dirty="0">
                <a:solidFill>
                  <a:schemeClr val="bg1"/>
                </a:solidFill>
              </a:rPr>
              <a:t>“Tier 2 Intervention Tracking with Graphs - Disaggregated - ADD SCHOOL NAME”</a:t>
            </a:r>
          </a:p>
          <a:p>
            <a:pPr algn="ctr"/>
            <a:r>
              <a:rPr lang="en-US" dirty="0">
                <a:solidFill>
                  <a:schemeClr val="bg1"/>
                </a:solidFill>
              </a:rPr>
              <a:t>and save the file on your computer by renaming it with your school name. </a:t>
            </a:r>
          </a:p>
        </p:txBody>
      </p:sp>
    </p:spTree>
    <p:extLst>
      <p:ext uri="{BB962C8B-B14F-4D97-AF65-F5344CB8AC3E}">
        <p14:creationId xmlns:p14="http://schemas.microsoft.com/office/powerpoint/2010/main" val="148419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3B5C-FB44-7265-B58A-4805458D85ED}"/>
              </a:ext>
            </a:extLst>
          </p:cNvPr>
          <p:cNvSpPr>
            <a:spLocks noGrp="1"/>
          </p:cNvSpPr>
          <p:nvPr>
            <p:ph type="title"/>
          </p:nvPr>
        </p:nvSpPr>
        <p:spPr>
          <a:xfrm>
            <a:off x="457200" y="982962"/>
            <a:ext cx="8229600" cy="1261036"/>
          </a:xfrm>
        </p:spPr>
        <p:txBody>
          <a:bodyPr/>
          <a:lstStyle/>
          <a:p>
            <a:r>
              <a:rPr lang="en-US" dirty="0">
                <a:solidFill>
                  <a:srgbClr val="002060"/>
                </a:solidFill>
              </a:rPr>
              <a:t>Steps for Using the Workbook</a:t>
            </a:r>
          </a:p>
        </p:txBody>
      </p:sp>
      <p:graphicFrame>
        <p:nvGraphicFramePr>
          <p:cNvPr id="5" name="Content Placeholder 2" descr="Step 1: ADD school information&#10;Step 2: ADD intervention information&#10;Step 3: ADD grouping information&#10;Step 4: DOCUMENT decision criteria&#10;Step 5: ENTER monthly data to automatically generate percentages of students responding and not responding&#10;Step 6: LOOK FOR trends within and across interventions [add slides for within trends]&#10;Step 7: DISCUSS trends of concern">
            <a:extLst>
              <a:ext uri="{FF2B5EF4-FFF2-40B4-BE49-F238E27FC236}">
                <a16:creationId xmlns:a16="http://schemas.microsoft.com/office/drawing/2014/main" id="{0C2A15E8-020C-1E64-5E4D-B9B3FB5FFBA9}"/>
              </a:ext>
            </a:extLst>
          </p:cNvPr>
          <p:cNvGraphicFramePr>
            <a:graphicFrameLocks noGrp="1"/>
          </p:cNvGraphicFramePr>
          <p:nvPr>
            <p:ph idx="1"/>
            <p:extLst>
              <p:ext uri="{D42A27DB-BD31-4B8C-83A1-F6EECF244321}">
                <p14:modId xmlns:p14="http://schemas.microsoft.com/office/powerpoint/2010/main" val="2300136580"/>
              </p:ext>
            </p:extLst>
          </p:nvPr>
        </p:nvGraphicFramePr>
        <p:xfrm>
          <a:off x="457200" y="2346996"/>
          <a:ext cx="82296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665079"/>
      </p:ext>
    </p:extLst>
  </p:cSld>
  <p:clrMapOvr>
    <a:masterClrMapping/>
  </p:clrMapOvr>
</p:sld>
</file>

<file path=ppt/theme/theme1.xml><?xml version="1.0" encoding="utf-8"?>
<a:theme xmlns:a="http://schemas.openxmlformats.org/drawingml/2006/main" name="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ctr" defTabSz="457200" rtl="0" eaLnBrk="1" fontAlgn="auto" latinLnBrk="0" hangingPunct="1">
          <a:lnSpc>
            <a:spcPct val="100000"/>
          </a:lnSpc>
          <a:spcBef>
            <a:spcPct val="20000"/>
          </a:spcBef>
          <a:spcAft>
            <a:spcPts val="0"/>
          </a:spcAft>
          <a:buClrTx/>
          <a:buSzTx/>
          <a:buFont typeface="Arial"/>
          <a:buNone/>
          <a:tabLst/>
          <a:defRPr kumimoji="0" sz="2800" b="0" i="0" u="none" strike="noStrike" kern="1200" cap="none" spc="0" normalizeH="0" baseline="0" noProof="0" dirty="0">
            <a:ln>
              <a:noFill/>
            </a:ln>
            <a:solidFill>
              <a:schemeClr val="tx2">
                <a:lumMod val="20000"/>
                <a:lumOff val="80000"/>
              </a:schemeClr>
            </a:solidFill>
            <a:effectLst/>
            <a:uLnTx/>
            <a:uFillTx/>
            <a:latin typeface="Trebuchet MS"/>
            <a:ea typeface="+mn-ea"/>
            <a:cs typeface="Trebuchet MS"/>
          </a:defRPr>
        </a:defPPr>
      </a:lstStyle>
    </a:txDef>
  </a:objectDefaults>
  <a:extraClrSchemeLst/>
</a:theme>
</file>

<file path=ppt/theme/theme2.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otalTime>5290</TotalTime>
  <Words>3532</Words>
  <Application>Microsoft Office PowerPoint</Application>
  <PresentationFormat>On-screen Show (4:3)</PresentationFormat>
  <Paragraphs>269</Paragraphs>
  <Slides>37</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Baskerville Old Face</vt:lpstr>
      <vt:lpstr>Calibri</vt:lpstr>
      <vt:lpstr>Söhne</vt:lpstr>
      <vt:lpstr>Trebuchet MS</vt:lpstr>
      <vt:lpstr>Office Theme</vt:lpstr>
      <vt:lpstr>1_Office Theme</vt:lpstr>
      <vt:lpstr>Tier 2 Disaggregated Data Workbook Tutorial</vt:lpstr>
      <vt:lpstr>Why and How to Use This Workbook</vt:lpstr>
      <vt:lpstr>A quick orientation to this tool… This is an Excel workbook, but you  don’t need to be an Excel expert to use it! </vt:lpstr>
      <vt:lpstr>17 Tabs to Help Outline  Your Important Tier 2 Programming</vt:lpstr>
      <vt:lpstr>Certain cells within these 2 tabs will require you to manually enter data/info (but some cells are locked)</vt:lpstr>
      <vt:lpstr>The other 15 tabs are linked to the data/info you enter  (they will automatically generate graphs based on your data)</vt:lpstr>
      <vt:lpstr>Before using this workbook, you’ll need…</vt:lpstr>
      <vt:lpstr>Okay, now to start…</vt:lpstr>
      <vt:lpstr>Steps for Using the Workbook</vt:lpstr>
      <vt:lpstr>Step 1: Complete school information at the top of the “AllData” tab</vt:lpstr>
      <vt:lpstr>Step 2: Add intervention names to worksheet There is space for up to 5 interventions.</vt:lpstr>
      <vt:lpstr>Step 2: EXAMPLE</vt:lpstr>
      <vt:lpstr>Step 3: Add group names to worksheet There is space for up to 4 student subgroups.</vt:lpstr>
      <vt:lpstr>Step 3: EXAMPLES</vt:lpstr>
      <vt:lpstr>Step 4: Document Decision Criteria   A. Select the second tab “Criteria”  B. Define the entrance, responding, and exit criteria for each intervention (Interventions will self-populate based on the names entered on the “AllData” tab)</vt:lpstr>
      <vt:lpstr>What do we mean by decision criteria?</vt:lpstr>
      <vt:lpstr>Decision Criteria Example 1: Self-Esteem Group</vt:lpstr>
      <vt:lpstr>Decision Criteria Example 2: Mentoring</vt:lpstr>
      <vt:lpstr>Step 4: EXAMPLE</vt:lpstr>
      <vt:lpstr>Now that you have your basic intervention information saved…</vt:lpstr>
      <vt:lpstr>Step 5: Enter Monthly Data    1. the # of students per subgroup participating in each intervention  2. the # of students per subgroup responding to each intervention</vt:lpstr>
      <vt:lpstr>Step 5 (continued):  The spreadsheet will automatically calculate:   3. the total # of students participating in each intervention   4. the total # of students responding to each intervention</vt:lpstr>
      <vt:lpstr>Step 5: EXAMPLE</vt:lpstr>
      <vt:lpstr>Step 5 (cont.):  The percentages of students (total and per subgroup) responding and not responding will automatically populate once the numbers are entered for each month.</vt:lpstr>
      <vt:lpstr>Step 5: EXAMPLE of generated data</vt:lpstr>
      <vt:lpstr>Step 6: Examine your percentages to determine how interventions are working for students:</vt:lpstr>
      <vt:lpstr>Method 1: Look at Tab 1 to see all trends for all interventions</vt:lpstr>
      <vt:lpstr>Method 1: EXAMPLE #1</vt:lpstr>
      <vt:lpstr>Method 1: EXAMPLE #2</vt:lpstr>
      <vt:lpstr>Method 2: Look at tabs for each intervention</vt:lpstr>
      <vt:lpstr>Method 2: EXAMPLE</vt:lpstr>
      <vt:lpstr>Method 3: Look at tabs for each month</vt:lpstr>
      <vt:lpstr>Method 3: EXAMPLE</vt:lpstr>
      <vt:lpstr>Step 7: For any interventions with low student response rates (less than 70%), ask WHY.</vt:lpstr>
      <vt:lpstr>Step 7: For any interventions with low student response rates (less than 70%), ask WHY.</vt:lpstr>
      <vt:lpstr>Tips for Printing Your Data</vt:lpstr>
      <vt:lpstr>Thank you for reviewing this tutorial!   For more information about  Targeted (Tier 2) programming and tools,  please visit our website at  delawarepbs.org</vt:lpstr>
    </vt:vector>
  </TitlesOfParts>
  <Company>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Miller, Alex</cp:lastModifiedBy>
  <cp:revision>140</cp:revision>
  <dcterms:created xsi:type="dcterms:W3CDTF">2014-12-16T16:14:42Z</dcterms:created>
  <dcterms:modified xsi:type="dcterms:W3CDTF">2023-07-20T15:28:01Z</dcterms:modified>
</cp:coreProperties>
</file>