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9"/>
  </p:notesMasterIdLst>
  <p:sldIdLst>
    <p:sldId id="256" r:id="rId3"/>
    <p:sldId id="269" r:id="rId4"/>
    <p:sldId id="278" r:id="rId5"/>
    <p:sldId id="266" r:id="rId6"/>
    <p:sldId id="267" r:id="rId7"/>
    <p:sldId id="268" r:id="rId8"/>
    <p:sldId id="270" r:id="rId9"/>
    <p:sldId id="271" r:id="rId10"/>
    <p:sldId id="292" r:id="rId11"/>
    <p:sldId id="260" r:id="rId12"/>
    <p:sldId id="261" r:id="rId13"/>
    <p:sldId id="308" r:id="rId14"/>
    <p:sldId id="283" r:id="rId15"/>
    <p:sldId id="284" r:id="rId16"/>
    <p:sldId id="285" r:id="rId17"/>
    <p:sldId id="298" r:id="rId18"/>
    <p:sldId id="273" r:id="rId19"/>
    <p:sldId id="289" r:id="rId20"/>
    <p:sldId id="310" r:id="rId21"/>
    <p:sldId id="311" r:id="rId22"/>
    <p:sldId id="274" r:id="rId23"/>
    <p:sldId id="276" r:id="rId24"/>
    <p:sldId id="312" r:id="rId25"/>
    <p:sldId id="309" r:id="rId26"/>
    <p:sldId id="307" r:id="rId27"/>
    <p:sldId id="279"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C6D9F1"/>
    <a:srgbClr val="CCCF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99" autoAdjust="0"/>
    <p:restoredTop sz="77677" autoAdjust="0"/>
  </p:normalViewPr>
  <p:slideViewPr>
    <p:cSldViewPr snapToGrid="0" snapToObjects="1">
      <p:cViewPr varScale="1">
        <p:scale>
          <a:sx n="82" d="100"/>
          <a:sy n="82" d="100"/>
        </p:scale>
        <p:origin x="688"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 Miller" userId="9a68e0544d3cc9e2" providerId="LiveId" clId="{B806407B-77D0-4B7B-A9BE-C7A07B70A2A7}"/>
    <pc:docChg chg="modSld">
      <pc:chgData name="Alex Miller" userId="9a68e0544d3cc9e2" providerId="LiveId" clId="{B806407B-77D0-4B7B-A9BE-C7A07B70A2A7}" dt="2023-04-12T15:07:30.706" v="57" actId="20577"/>
      <pc:docMkLst>
        <pc:docMk/>
      </pc:docMkLst>
      <pc:sldChg chg="modSp mod">
        <pc:chgData name="Alex Miller" userId="9a68e0544d3cc9e2" providerId="LiveId" clId="{B806407B-77D0-4B7B-A9BE-C7A07B70A2A7}" dt="2023-04-12T15:07:30.706" v="57" actId="20577"/>
        <pc:sldMkLst>
          <pc:docMk/>
          <pc:sldMk cId="1719672006" sldId="270"/>
        </pc:sldMkLst>
        <pc:spChg chg="mod">
          <ac:chgData name="Alex Miller" userId="9a68e0544d3cc9e2" providerId="LiveId" clId="{B806407B-77D0-4B7B-A9BE-C7A07B70A2A7}" dt="2023-04-12T15:07:30.706" v="57" actId="20577"/>
          <ac:spMkLst>
            <pc:docMk/>
            <pc:sldMk cId="1719672006" sldId="270"/>
            <ac:spMk id="3" creationId="{00000000-0000-0000-0000-000000000000}"/>
          </ac:spMkLst>
        </pc:spChg>
      </pc:sldChg>
      <pc:sldChg chg="modNotesTx">
        <pc:chgData name="Alex Miller" userId="9a68e0544d3cc9e2" providerId="LiveId" clId="{B806407B-77D0-4B7B-A9BE-C7A07B70A2A7}" dt="2023-04-12T13:03:47.118" v="46" actId="20577"/>
        <pc:sldMkLst>
          <pc:docMk/>
          <pc:sldMk cId="821626330" sldId="28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4875B8-626B-4BB2-B0C4-02DEDC240CEC}" type="doc">
      <dgm:prSet loTypeId="urn:microsoft.com/office/officeart/2016/7/layout/VerticalDownArrowProcess" loCatId="process" qsTypeId="urn:microsoft.com/office/officeart/2005/8/quickstyle/simple1" qsCatId="simple" csTypeId="urn:microsoft.com/office/officeart/2005/8/colors/accent0_3" csCatId="mainScheme" phldr="1"/>
      <dgm:spPr/>
      <dgm:t>
        <a:bodyPr/>
        <a:lstStyle/>
        <a:p>
          <a:endParaRPr lang="en-US"/>
        </a:p>
      </dgm:t>
    </dgm:pt>
    <dgm:pt modelId="{796411B7-B7EC-48AA-8A7D-5E39A350038B}">
      <dgm:prSet custT="1"/>
      <dgm:spPr>
        <a:solidFill>
          <a:srgbClr val="002060"/>
        </a:solidFill>
      </dgm:spPr>
      <dgm:t>
        <a:bodyPr/>
        <a:lstStyle/>
        <a:p>
          <a:r>
            <a:rPr lang="en-US" sz="2000" dirty="0"/>
            <a:t>Step 1</a:t>
          </a:r>
        </a:p>
      </dgm:t>
    </dgm:pt>
    <dgm:pt modelId="{08B17BF4-54C4-4FD0-8699-9C7AF1F6E7E7}" type="parTrans" cxnId="{7DFC7124-8708-45A8-94CD-B517145D30A3}">
      <dgm:prSet/>
      <dgm:spPr/>
      <dgm:t>
        <a:bodyPr/>
        <a:lstStyle/>
        <a:p>
          <a:endParaRPr lang="en-US"/>
        </a:p>
      </dgm:t>
    </dgm:pt>
    <dgm:pt modelId="{27E1278B-CD3A-4DF7-BB89-B313C2D77488}" type="sibTrans" cxnId="{7DFC7124-8708-45A8-94CD-B517145D30A3}">
      <dgm:prSet/>
      <dgm:spPr/>
      <dgm:t>
        <a:bodyPr/>
        <a:lstStyle/>
        <a:p>
          <a:endParaRPr lang="en-US"/>
        </a:p>
      </dgm:t>
    </dgm:pt>
    <dgm:pt modelId="{17DD83D4-C5AD-4EE7-A20E-7592F64B7F3F}">
      <dgm:prSet custT="1"/>
      <dgm:spPr/>
      <dgm:t>
        <a:bodyPr/>
        <a:lstStyle/>
        <a:p>
          <a:r>
            <a:rPr lang="en-US" sz="1400" b="1" dirty="0"/>
            <a:t>ADD</a:t>
          </a:r>
          <a:r>
            <a:rPr lang="en-US" sz="1400" dirty="0"/>
            <a:t> school information</a:t>
          </a:r>
        </a:p>
      </dgm:t>
    </dgm:pt>
    <dgm:pt modelId="{75ABCACC-AAC5-4C0A-9C06-5F9F8DA7D72E}" type="parTrans" cxnId="{3D2A788C-0B39-4372-813B-A9E1376EDB63}">
      <dgm:prSet/>
      <dgm:spPr/>
      <dgm:t>
        <a:bodyPr/>
        <a:lstStyle/>
        <a:p>
          <a:endParaRPr lang="en-US"/>
        </a:p>
      </dgm:t>
    </dgm:pt>
    <dgm:pt modelId="{C1CF79BD-B3BF-4F55-B9AB-E70C03320D16}" type="sibTrans" cxnId="{3D2A788C-0B39-4372-813B-A9E1376EDB63}">
      <dgm:prSet/>
      <dgm:spPr/>
      <dgm:t>
        <a:bodyPr/>
        <a:lstStyle/>
        <a:p>
          <a:endParaRPr lang="en-US"/>
        </a:p>
      </dgm:t>
    </dgm:pt>
    <dgm:pt modelId="{5D6B569B-94AD-40E8-AF7C-292749849E16}">
      <dgm:prSet custT="1"/>
      <dgm:spPr>
        <a:solidFill>
          <a:srgbClr val="002060"/>
        </a:solidFill>
      </dgm:spPr>
      <dgm:t>
        <a:bodyPr/>
        <a:lstStyle/>
        <a:p>
          <a:r>
            <a:rPr lang="en-US" sz="2000" dirty="0"/>
            <a:t>Step 2</a:t>
          </a:r>
        </a:p>
      </dgm:t>
    </dgm:pt>
    <dgm:pt modelId="{D76625CE-CB49-46B8-A8D0-29BA50A342EB}" type="parTrans" cxnId="{4765D507-B176-4568-9975-366AB1ABB7CF}">
      <dgm:prSet/>
      <dgm:spPr/>
      <dgm:t>
        <a:bodyPr/>
        <a:lstStyle/>
        <a:p>
          <a:endParaRPr lang="en-US"/>
        </a:p>
      </dgm:t>
    </dgm:pt>
    <dgm:pt modelId="{7C4D472A-1E6D-4CDE-930C-80B7B55F78B5}" type="sibTrans" cxnId="{4765D507-B176-4568-9975-366AB1ABB7CF}">
      <dgm:prSet/>
      <dgm:spPr/>
      <dgm:t>
        <a:bodyPr/>
        <a:lstStyle/>
        <a:p>
          <a:endParaRPr lang="en-US"/>
        </a:p>
      </dgm:t>
    </dgm:pt>
    <dgm:pt modelId="{3AC94382-88BE-411D-891B-8B23C046B076}">
      <dgm:prSet custT="1"/>
      <dgm:spPr/>
      <dgm:t>
        <a:bodyPr/>
        <a:lstStyle/>
        <a:p>
          <a:r>
            <a:rPr lang="en-US" sz="1400" b="1" dirty="0"/>
            <a:t>ADD</a:t>
          </a:r>
          <a:r>
            <a:rPr lang="en-US" sz="1400" dirty="0"/>
            <a:t> intervention information</a:t>
          </a:r>
        </a:p>
      </dgm:t>
    </dgm:pt>
    <dgm:pt modelId="{F3756D94-A2C0-46B0-B230-FCCD952BE13C}" type="parTrans" cxnId="{6B2488DE-F925-49E5-84E4-348E39EB2F0F}">
      <dgm:prSet/>
      <dgm:spPr/>
      <dgm:t>
        <a:bodyPr/>
        <a:lstStyle/>
        <a:p>
          <a:endParaRPr lang="en-US"/>
        </a:p>
      </dgm:t>
    </dgm:pt>
    <dgm:pt modelId="{ECDFFDEA-248B-4037-9331-A2E8E1EE06AB}" type="sibTrans" cxnId="{6B2488DE-F925-49E5-84E4-348E39EB2F0F}">
      <dgm:prSet/>
      <dgm:spPr/>
      <dgm:t>
        <a:bodyPr/>
        <a:lstStyle/>
        <a:p>
          <a:endParaRPr lang="en-US"/>
        </a:p>
      </dgm:t>
    </dgm:pt>
    <dgm:pt modelId="{DC86F0C8-FA90-4403-8B9D-60993D52CBE7}">
      <dgm:prSet custT="1"/>
      <dgm:spPr>
        <a:solidFill>
          <a:srgbClr val="002060"/>
        </a:solidFill>
      </dgm:spPr>
      <dgm:t>
        <a:bodyPr/>
        <a:lstStyle/>
        <a:p>
          <a:r>
            <a:rPr lang="en-US" sz="2000" dirty="0"/>
            <a:t>Step 3</a:t>
          </a:r>
        </a:p>
      </dgm:t>
    </dgm:pt>
    <dgm:pt modelId="{08E62439-C34E-4D64-AC03-23160DD2747F}" type="parTrans" cxnId="{660E5A6C-74F0-46CC-8B34-8B686A6037AC}">
      <dgm:prSet/>
      <dgm:spPr/>
      <dgm:t>
        <a:bodyPr/>
        <a:lstStyle/>
        <a:p>
          <a:endParaRPr lang="en-US"/>
        </a:p>
      </dgm:t>
    </dgm:pt>
    <dgm:pt modelId="{950543E0-3B38-412F-B52B-B65CF4A27D1C}" type="sibTrans" cxnId="{660E5A6C-74F0-46CC-8B34-8B686A6037AC}">
      <dgm:prSet/>
      <dgm:spPr/>
      <dgm:t>
        <a:bodyPr/>
        <a:lstStyle/>
        <a:p>
          <a:endParaRPr lang="en-US"/>
        </a:p>
      </dgm:t>
    </dgm:pt>
    <dgm:pt modelId="{9DEBCEF1-7888-4EE5-86EA-EC48BE98FE53}">
      <dgm:prSet custT="1"/>
      <dgm:spPr/>
      <dgm:t>
        <a:bodyPr/>
        <a:lstStyle/>
        <a:p>
          <a:r>
            <a:rPr lang="en-US" sz="1400" b="1" dirty="0"/>
            <a:t>DOCUMENT</a:t>
          </a:r>
          <a:r>
            <a:rPr lang="en-US" sz="1400" dirty="0"/>
            <a:t> decision criteria</a:t>
          </a:r>
        </a:p>
      </dgm:t>
    </dgm:pt>
    <dgm:pt modelId="{342DC2AB-E4C0-4676-952B-71A29FE54359}" type="parTrans" cxnId="{7E4B7F8F-2B94-4237-9148-BDB1B8E0ADAB}">
      <dgm:prSet/>
      <dgm:spPr/>
      <dgm:t>
        <a:bodyPr/>
        <a:lstStyle/>
        <a:p>
          <a:endParaRPr lang="en-US"/>
        </a:p>
      </dgm:t>
    </dgm:pt>
    <dgm:pt modelId="{96C4C108-5FF5-4FB9-AC6E-A56009D7B613}" type="sibTrans" cxnId="{7E4B7F8F-2B94-4237-9148-BDB1B8E0ADAB}">
      <dgm:prSet/>
      <dgm:spPr/>
      <dgm:t>
        <a:bodyPr/>
        <a:lstStyle/>
        <a:p>
          <a:endParaRPr lang="en-US"/>
        </a:p>
      </dgm:t>
    </dgm:pt>
    <dgm:pt modelId="{F0AC26B0-564D-4D0E-92DE-7FC82C1A6411}">
      <dgm:prSet custT="1"/>
      <dgm:spPr>
        <a:solidFill>
          <a:srgbClr val="002060"/>
        </a:solidFill>
      </dgm:spPr>
      <dgm:t>
        <a:bodyPr/>
        <a:lstStyle/>
        <a:p>
          <a:r>
            <a:rPr lang="en-US" sz="2000" dirty="0"/>
            <a:t>Step 4</a:t>
          </a:r>
        </a:p>
      </dgm:t>
    </dgm:pt>
    <dgm:pt modelId="{F6E945DC-EA2E-4FCC-B4A2-A4847F60906A}" type="parTrans" cxnId="{ED5AA853-1AEA-4710-9199-FAC3767906B9}">
      <dgm:prSet/>
      <dgm:spPr/>
      <dgm:t>
        <a:bodyPr/>
        <a:lstStyle/>
        <a:p>
          <a:endParaRPr lang="en-US"/>
        </a:p>
      </dgm:t>
    </dgm:pt>
    <dgm:pt modelId="{9B7F2192-5175-43CF-8D1F-C5B34EEA8883}" type="sibTrans" cxnId="{ED5AA853-1AEA-4710-9199-FAC3767906B9}">
      <dgm:prSet/>
      <dgm:spPr/>
      <dgm:t>
        <a:bodyPr/>
        <a:lstStyle/>
        <a:p>
          <a:endParaRPr lang="en-US"/>
        </a:p>
      </dgm:t>
    </dgm:pt>
    <dgm:pt modelId="{144D82F9-0736-46F4-A512-D04FA1604F1D}">
      <dgm:prSet custT="1"/>
      <dgm:spPr/>
      <dgm:t>
        <a:bodyPr/>
        <a:lstStyle/>
        <a:p>
          <a:r>
            <a:rPr lang="en-US" sz="1400" b="1" dirty="0"/>
            <a:t>ENTER</a:t>
          </a:r>
          <a:r>
            <a:rPr lang="en-US" sz="1400" dirty="0"/>
            <a:t> monthly data to automatically generate percentages of students responding and not responding</a:t>
          </a:r>
        </a:p>
      </dgm:t>
    </dgm:pt>
    <dgm:pt modelId="{47BF3097-FA9E-4A31-B79F-0E50CB7AEC11}" type="parTrans" cxnId="{476A0026-75B9-4D74-BD42-3BB9E70D33C2}">
      <dgm:prSet/>
      <dgm:spPr/>
      <dgm:t>
        <a:bodyPr/>
        <a:lstStyle/>
        <a:p>
          <a:endParaRPr lang="en-US"/>
        </a:p>
      </dgm:t>
    </dgm:pt>
    <dgm:pt modelId="{90487714-D510-454C-9FF1-C966ACA1D61B}" type="sibTrans" cxnId="{476A0026-75B9-4D74-BD42-3BB9E70D33C2}">
      <dgm:prSet/>
      <dgm:spPr/>
      <dgm:t>
        <a:bodyPr/>
        <a:lstStyle/>
        <a:p>
          <a:endParaRPr lang="en-US"/>
        </a:p>
      </dgm:t>
    </dgm:pt>
    <dgm:pt modelId="{9247C02C-669A-4F43-83F2-59E14EA5E89C}">
      <dgm:prSet custT="1"/>
      <dgm:spPr>
        <a:solidFill>
          <a:srgbClr val="002060"/>
        </a:solidFill>
      </dgm:spPr>
      <dgm:t>
        <a:bodyPr/>
        <a:lstStyle/>
        <a:p>
          <a:r>
            <a:rPr lang="en-US" sz="2000" dirty="0"/>
            <a:t>Step 5</a:t>
          </a:r>
        </a:p>
      </dgm:t>
    </dgm:pt>
    <dgm:pt modelId="{097557FF-BE90-4F74-944C-70BEE6B2D75E}" type="parTrans" cxnId="{EA9AB9AC-1C0C-42E0-BBE8-8B7E77F77EC3}">
      <dgm:prSet/>
      <dgm:spPr/>
      <dgm:t>
        <a:bodyPr/>
        <a:lstStyle/>
        <a:p>
          <a:endParaRPr lang="en-US"/>
        </a:p>
      </dgm:t>
    </dgm:pt>
    <dgm:pt modelId="{B7B754A5-7A1B-45CB-8118-DE74E0C1DE0A}" type="sibTrans" cxnId="{EA9AB9AC-1C0C-42E0-BBE8-8B7E77F77EC3}">
      <dgm:prSet/>
      <dgm:spPr/>
      <dgm:t>
        <a:bodyPr/>
        <a:lstStyle/>
        <a:p>
          <a:endParaRPr lang="en-US"/>
        </a:p>
      </dgm:t>
    </dgm:pt>
    <dgm:pt modelId="{9CB071ED-2B72-46D1-A9BA-D38D25CDB8FC}">
      <dgm:prSet custT="1"/>
      <dgm:spPr/>
      <dgm:t>
        <a:bodyPr/>
        <a:lstStyle/>
        <a:p>
          <a:r>
            <a:rPr lang="en-US" sz="1400" b="1" dirty="0"/>
            <a:t>LOOK FOR </a:t>
          </a:r>
          <a:r>
            <a:rPr lang="en-US" sz="1400" dirty="0"/>
            <a:t>trends within and across interventions</a:t>
          </a:r>
          <a:endParaRPr lang="en-US" sz="1400" dirty="0">
            <a:highlight>
              <a:srgbClr val="FFFF00"/>
            </a:highlight>
          </a:endParaRPr>
        </a:p>
      </dgm:t>
    </dgm:pt>
    <dgm:pt modelId="{E07A16CE-0204-4E84-91AC-EFFD265B5734}" type="parTrans" cxnId="{3929E304-2074-4E6B-A9A1-0AA4FDF838B4}">
      <dgm:prSet/>
      <dgm:spPr/>
      <dgm:t>
        <a:bodyPr/>
        <a:lstStyle/>
        <a:p>
          <a:endParaRPr lang="en-US"/>
        </a:p>
      </dgm:t>
    </dgm:pt>
    <dgm:pt modelId="{852AE6AF-47B9-4F3A-BE92-D0061EF648D5}" type="sibTrans" cxnId="{3929E304-2074-4E6B-A9A1-0AA4FDF838B4}">
      <dgm:prSet/>
      <dgm:spPr/>
      <dgm:t>
        <a:bodyPr/>
        <a:lstStyle/>
        <a:p>
          <a:endParaRPr lang="en-US"/>
        </a:p>
      </dgm:t>
    </dgm:pt>
    <dgm:pt modelId="{988E3F5E-415E-4F05-9E61-68653B27260C}">
      <dgm:prSet custT="1"/>
      <dgm:spPr>
        <a:solidFill>
          <a:srgbClr val="002060"/>
        </a:solidFill>
      </dgm:spPr>
      <dgm:t>
        <a:bodyPr/>
        <a:lstStyle/>
        <a:p>
          <a:r>
            <a:rPr lang="en-US" sz="2000" dirty="0"/>
            <a:t>Step 6</a:t>
          </a: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5112BD23-1180-4B7D-85C5-38809C0109BD}" type="parTrans" cxnId="{D96336ED-D30F-4588-92BA-CBE581469484}">
      <dgm:prSet/>
      <dgm:spPr/>
      <dgm:t>
        <a:bodyPr/>
        <a:lstStyle/>
        <a:p>
          <a:endParaRPr lang="en-US"/>
        </a:p>
      </dgm:t>
    </dgm:pt>
    <dgm:pt modelId="{CB492CF2-F386-4E59-84A1-A78766B845AD}" type="sibTrans" cxnId="{D96336ED-D30F-4588-92BA-CBE581469484}">
      <dgm:prSet/>
      <dgm:spPr/>
      <dgm:t>
        <a:bodyPr/>
        <a:lstStyle/>
        <a:p>
          <a:endParaRPr lang="en-US"/>
        </a:p>
      </dgm:t>
    </dgm:pt>
    <dgm:pt modelId="{94FE1FED-9FDE-421D-8823-9A713CE1D117}">
      <dgm:prSet custT="1"/>
      <dgm:spPr/>
      <dgm:t>
        <a:bodyPr/>
        <a:lstStyle/>
        <a:p>
          <a:r>
            <a:rPr lang="en-US" sz="1400" b="1" dirty="0"/>
            <a:t>DISCUSS</a:t>
          </a:r>
          <a:r>
            <a:rPr lang="en-US" sz="1400" dirty="0"/>
            <a:t> trends of concern</a:t>
          </a:r>
        </a:p>
      </dgm:t>
    </dgm:pt>
    <dgm:pt modelId="{C0AF367E-D0A5-4228-AB47-1A44A8176718}" type="parTrans" cxnId="{80E1F238-43F3-42F4-AADB-069FB3FDAF45}">
      <dgm:prSet/>
      <dgm:spPr/>
      <dgm:t>
        <a:bodyPr/>
        <a:lstStyle/>
        <a:p>
          <a:endParaRPr lang="en-US"/>
        </a:p>
      </dgm:t>
    </dgm:pt>
    <dgm:pt modelId="{6DC750FB-277F-4243-9D8B-69CE7E687C25}" type="sibTrans" cxnId="{80E1F238-43F3-42F4-AADB-069FB3FDAF45}">
      <dgm:prSet/>
      <dgm:spPr/>
      <dgm:t>
        <a:bodyPr/>
        <a:lstStyle/>
        <a:p>
          <a:endParaRPr lang="en-US"/>
        </a:p>
      </dgm:t>
    </dgm:pt>
    <dgm:pt modelId="{A5308F02-1557-41E4-949B-5A210F0D278E}" type="pres">
      <dgm:prSet presAssocID="{CF4875B8-626B-4BB2-B0C4-02DEDC240CEC}" presName="Name0" presStyleCnt="0">
        <dgm:presLayoutVars>
          <dgm:dir/>
          <dgm:animLvl val="lvl"/>
          <dgm:resizeHandles val="exact"/>
        </dgm:presLayoutVars>
      </dgm:prSet>
      <dgm:spPr/>
    </dgm:pt>
    <dgm:pt modelId="{782C0003-FD68-4334-BB48-2476CB5A0DBD}" type="pres">
      <dgm:prSet presAssocID="{988E3F5E-415E-4F05-9E61-68653B27260C}" presName="boxAndChildren" presStyleCnt="0"/>
      <dgm:spPr/>
    </dgm:pt>
    <dgm:pt modelId="{F6BF1052-67E7-44C6-A001-91630DE12D19}" type="pres">
      <dgm:prSet presAssocID="{988E3F5E-415E-4F05-9E61-68653B27260C}" presName="parentTextBox" presStyleLbl="alignNode1" presStyleIdx="0" presStyleCnt="6"/>
      <dgm:spPr/>
    </dgm:pt>
    <dgm:pt modelId="{F297479C-F437-4154-A533-7124BC341D6B}" type="pres">
      <dgm:prSet presAssocID="{988E3F5E-415E-4F05-9E61-68653B27260C}" presName="descendantBox" presStyleLbl="bgAccFollowNode1" presStyleIdx="0" presStyleCnt="6"/>
      <dgm:spPr/>
    </dgm:pt>
    <dgm:pt modelId="{C9BC3A04-B1DE-4141-BDEE-288D8811726C}" type="pres">
      <dgm:prSet presAssocID="{B7B754A5-7A1B-45CB-8118-DE74E0C1DE0A}" presName="sp" presStyleCnt="0"/>
      <dgm:spPr/>
    </dgm:pt>
    <dgm:pt modelId="{4BDDED4C-1071-4E78-98E3-FE01657723EF}" type="pres">
      <dgm:prSet presAssocID="{9247C02C-669A-4F43-83F2-59E14EA5E89C}" presName="arrowAndChildren" presStyleCnt="0"/>
      <dgm:spPr/>
    </dgm:pt>
    <dgm:pt modelId="{2E164793-42CB-4690-A996-F5750A6841B5}" type="pres">
      <dgm:prSet presAssocID="{9247C02C-669A-4F43-83F2-59E14EA5E89C}" presName="parentTextArrow" presStyleLbl="node1" presStyleIdx="0" presStyleCnt="0"/>
      <dgm:spPr/>
    </dgm:pt>
    <dgm:pt modelId="{35CF0086-9CA8-4620-B546-951AB8142461}" type="pres">
      <dgm:prSet presAssocID="{9247C02C-669A-4F43-83F2-59E14EA5E89C}" presName="arrow" presStyleLbl="alignNode1" presStyleIdx="1" presStyleCnt="6"/>
      <dgm:spPr/>
    </dgm:pt>
    <dgm:pt modelId="{6D6B2C24-FB93-41B4-A806-EBBF1B276B83}" type="pres">
      <dgm:prSet presAssocID="{9247C02C-669A-4F43-83F2-59E14EA5E89C}" presName="descendantArrow" presStyleLbl="bgAccFollowNode1" presStyleIdx="1" presStyleCnt="6"/>
      <dgm:spPr/>
    </dgm:pt>
    <dgm:pt modelId="{9809BE9E-04C6-4573-9F9F-42005B331D0D}" type="pres">
      <dgm:prSet presAssocID="{9B7F2192-5175-43CF-8D1F-C5B34EEA8883}" presName="sp" presStyleCnt="0"/>
      <dgm:spPr/>
    </dgm:pt>
    <dgm:pt modelId="{91399430-2F96-4959-BB64-23D02D17D5A9}" type="pres">
      <dgm:prSet presAssocID="{F0AC26B0-564D-4D0E-92DE-7FC82C1A6411}" presName="arrowAndChildren" presStyleCnt="0"/>
      <dgm:spPr/>
    </dgm:pt>
    <dgm:pt modelId="{03A053F2-AEE4-4087-AC15-3981C3A205E9}" type="pres">
      <dgm:prSet presAssocID="{F0AC26B0-564D-4D0E-92DE-7FC82C1A6411}" presName="parentTextArrow" presStyleLbl="node1" presStyleIdx="0" presStyleCnt="0"/>
      <dgm:spPr/>
    </dgm:pt>
    <dgm:pt modelId="{E91CC157-1561-48CF-9986-9B98E5F88F19}" type="pres">
      <dgm:prSet presAssocID="{F0AC26B0-564D-4D0E-92DE-7FC82C1A6411}" presName="arrow" presStyleLbl="alignNode1" presStyleIdx="2" presStyleCnt="6"/>
      <dgm:spPr/>
    </dgm:pt>
    <dgm:pt modelId="{5C8D7F21-2A8D-49D1-B8AF-53CF15376213}" type="pres">
      <dgm:prSet presAssocID="{F0AC26B0-564D-4D0E-92DE-7FC82C1A6411}" presName="descendantArrow" presStyleLbl="bgAccFollowNode1" presStyleIdx="2" presStyleCnt="6"/>
      <dgm:spPr/>
    </dgm:pt>
    <dgm:pt modelId="{508EE55D-9931-43B5-834E-250B721BB13E}" type="pres">
      <dgm:prSet presAssocID="{950543E0-3B38-412F-B52B-B65CF4A27D1C}" presName="sp" presStyleCnt="0"/>
      <dgm:spPr/>
    </dgm:pt>
    <dgm:pt modelId="{3AB824A2-3BBC-47E2-AF82-9B7BB3F61B4B}" type="pres">
      <dgm:prSet presAssocID="{DC86F0C8-FA90-4403-8B9D-60993D52CBE7}" presName="arrowAndChildren" presStyleCnt="0"/>
      <dgm:spPr/>
    </dgm:pt>
    <dgm:pt modelId="{F1DA0D2B-8C4C-462E-B367-767D8B2B1E40}" type="pres">
      <dgm:prSet presAssocID="{DC86F0C8-FA90-4403-8B9D-60993D52CBE7}" presName="parentTextArrow" presStyleLbl="node1" presStyleIdx="0" presStyleCnt="0"/>
      <dgm:spPr/>
    </dgm:pt>
    <dgm:pt modelId="{82C6A218-DC83-4291-80FD-25853BC053FA}" type="pres">
      <dgm:prSet presAssocID="{DC86F0C8-FA90-4403-8B9D-60993D52CBE7}" presName="arrow" presStyleLbl="alignNode1" presStyleIdx="3" presStyleCnt="6"/>
      <dgm:spPr/>
    </dgm:pt>
    <dgm:pt modelId="{116EDF0D-A8CC-4A7D-80A6-52C45ACD26C8}" type="pres">
      <dgm:prSet presAssocID="{DC86F0C8-FA90-4403-8B9D-60993D52CBE7}" presName="descendantArrow" presStyleLbl="bgAccFollowNode1" presStyleIdx="3" presStyleCnt="6"/>
      <dgm:spPr/>
    </dgm:pt>
    <dgm:pt modelId="{165ED5D6-E19D-4678-AC82-105643E9D20A}" type="pres">
      <dgm:prSet presAssocID="{7C4D472A-1E6D-4CDE-930C-80B7B55F78B5}" presName="sp" presStyleCnt="0"/>
      <dgm:spPr/>
    </dgm:pt>
    <dgm:pt modelId="{49E1F9BF-E4FA-4FC9-97BB-1673136E7665}" type="pres">
      <dgm:prSet presAssocID="{5D6B569B-94AD-40E8-AF7C-292749849E16}" presName="arrowAndChildren" presStyleCnt="0"/>
      <dgm:spPr/>
    </dgm:pt>
    <dgm:pt modelId="{C9EB30F3-DA1C-4470-8A4D-9C7792682E54}" type="pres">
      <dgm:prSet presAssocID="{5D6B569B-94AD-40E8-AF7C-292749849E16}" presName="parentTextArrow" presStyleLbl="node1" presStyleIdx="0" presStyleCnt="0"/>
      <dgm:spPr/>
    </dgm:pt>
    <dgm:pt modelId="{92604D1B-A49E-48C1-986E-DE4B30F19104}" type="pres">
      <dgm:prSet presAssocID="{5D6B569B-94AD-40E8-AF7C-292749849E16}" presName="arrow" presStyleLbl="alignNode1" presStyleIdx="4" presStyleCnt="6"/>
      <dgm:spPr/>
    </dgm:pt>
    <dgm:pt modelId="{EB5C5546-79D2-4AB3-9A1F-BBFAEB55570B}" type="pres">
      <dgm:prSet presAssocID="{5D6B569B-94AD-40E8-AF7C-292749849E16}" presName="descendantArrow" presStyleLbl="bgAccFollowNode1" presStyleIdx="4" presStyleCnt="6"/>
      <dgm:spPr/>
    </dgm:pt>
    <dgm:pt modelId="{F329C040-D841-4C94-878B-3A362C0AC7D9}" type="pres">
      <dgm:prSet presAssocID="{27E1278B-CD3A-4DF7-BB89-B313C2D77488}" presName="sp" presStyleCnt="0"/>
      <dgm:spPr/>
    </dgm:pt>
    <dgm:pt modelId="{7E776EE6-54AB-4F2F-AE2A-D9C369F8013D}" type="pres">
      <dgm:prSet presAssocID="{796411B7-B7EC-48AA-8A7D-5E39A350038B}" presName="arrowAndChildren" presStyleCnt="0"/>
      <dgm:spPr/>
    </dgm:pt>
    <dgm:pt modelId="{1536CE33-B185-48F3-844A-3932EC43ED14}" type="pres">
      <dgm:prSet presAssocID="{796411B7-B7EC-48AA-8A7D-5E39A350038B}" presName="parentTextArrow" presStyleLbl="node1" presStyleIdx="0" presStyleCnt="0"/>
      <dgm:spPr/>
    </dgm:pt>
    <dgm:pt modelId="{C1AF02CF-F897-4A22-B879-E1299459CBCF}" type="pres">
      <dgm:prSet presAssocID="{796411B7-B7EC-48AA-8A7D-5E39A350038B}" presName="arrow" presStyleLbl="alignNode1" presStyleIdx="5" presStyleCnt="6"/>
      <dgm:spPr/>
    </dgm:pt>
    <dgm:pt modelId="{A84A36D4-AE34-436B-BFB9-5F7C6751A6E8}" type="pres">
      <dgm:prSet presAssocID="{796411B7-B7EC-48AA-8A7D-5E39A350038B}" presName="descendantArrow" presStyleLbl="bgAccFollowNode1" presStyleIdx="5" presStyleCnt="6"/>
      <dgm:spPr/>
    </dgm:pt>
  </dgm:ptLst>
  <dgm:cxnLst>
    <dgm:cxn modelId="{14353D03-0529-4904-8F32-99F452467FCA}" type="presOf" srcId="{F0AC26B0-564D-4D0E-92DE-7FC82C1A6411}" destId="{03A053F2-AEE4-4087-AC15-3981C3A205E9}" srcOrd="0" destOrd="0" presId="urn:microsoft.com/office/officeart/2016/7/layout/VerticalDownArrowProcess"/>
    <dgm:cxn modelId="{3929E304-2074-4E6B-A9A1-0AA4FDF838B4}" srcId="{9247C02C-669A-4F43-83F2-59E14EA5E89C}" destId="{9CB071ED-2B72-46D1-A9BA-D38D25CDB8FC}" srcOrd="0" destOrd="0" parTransId="{E07A16CE-0204-4E84-91AC-EFFD265B5734}" sibTransId="{852AE6AF-47B9-4F3A-BE92-D0061EF648D5}"/>
    <dgm:cxn modelId="{A718B706-67AF-4567-A24F-344404ECFB4E}" type="presOf" srcId="{CF4875B8-626B-4BB2-B0C4-02DEDC240CEC}" destId="{A5308F02-1557-41E4-949B-5A210F0D278E}" srcOrd="0" destOrd="0" presId="urn:microsoft.com/office/officeart/2016/7/layout/VerticalDownArrowProcess"/>
    <dgm:cxn modelId="{4765D507-B176-4568-9975-366AB1ABB7CF}" srcId="{CF4875B8-626B-4BB2-B0C4-02DEDC240CEC}" destId="{5D6B569B-94AD-40E8-AF7C-292749849E16}" srcOrd="1" destOrd="0" parTransId="{D76625CE-CB49-46B8-A8D0-29BA50A342EB}" sibTransId="{7C4D472A-1E6D-4CDE-930C-80B7B55F78B5}"/>
    <dgm:cxn modelId="{3B18C11B-F026-4F53-B8F8-2EB511D1A1DB}" type="presOf" srcId="{5D6B569B-94AD-40E8-AF7C-292749849E16}" destId="{C9EB30F3-DA1C-4470-8A4D-9C7792682E54}" srcOrd="0" destOrd="0" presId="urn:microsoft.com/office/officeart/2016/7/layout/VerticalDownArrowProcess"/>
    <dgm:cxn modelId="{7DFC7124-8708-45A8-94CD-B517145D30A3}" srcId="{CF4875B8-626B-4BB2-B0C4-02DEDC240CEC}" destId="{796411B7-B7EC-48AA-8A7D-5E39A350038B}" srcOrd="0" destOrd="0" parTransId="{08B17BF4-54C4-4FD0-8699-9C7AF1F6E7E7}" sibTransId="{27E1278B-CD3A-4DF7-BB89-B313C2D77488}"/>
    <dgm:cxn modelId="{476A0026-75B9-4D74-BD42-3BB9E70D33C2}" srcId="{F0AC26B0-564D-4D0E-92DE-7FC82C1A6411}" destId="{144D82F9-0736-46F4-A512-D04FA1604F1D}" srcOrd="0" destOrd="0" parTransId="{47BF3097-FA9E-4A31-B79F-0E50CB7AEC11}" sibTransId="{90487714-D510-454C-9FF1-C966ACA1D61B}"/>
    <dgm:cxn modelId="{01544D33-789F-481F-9125-865833433397}" type="presOf" srcId="{17DD83D4-C5AD-4EE7-A20E-7592F64B7F3F}" destId="{A84A36D4-AE34-436B-BFB9-5F7C6751A6E8}" srcOrd="0" destOrd="0" presId="urn:microsoft.com/office/officeart/2016/7/layout/VerticalDownArrowProcess"/>
    <dgm:cxn modelId="{80E1F238-43F3-42F4-AADB-069FB3FDAF45}" srcId="{988E3F5E-415E-4F05-9E61-68653B27260C}" destId="{94FE1FED-9FDE-421D-8823-9A713CE1D117}" srcOrd="0" destOrd="0" parTransId="{C0AF367E-D0A5-4228-AB47-1A44A8176718}" sibTransId="{6DC750FB-277F-4243-9D8B-69CE7E687C25}"/>
    <dgm:cxn modelId="{FE2D5940-76F9-4BC8-BB7E-FB1E7B5D02EA}" type="presOf" srcId="{9CB071ED-2B72-46D1-A9BA-D38D25CDB8FC}" destId="{6D6B2C24-FB93-41B4-A806-EBBF1B276B83}" srcOrd="0" destOrd="0" presId="urn:microsoft.com/office/officeart/2016/7/layout/VerticalDownArrowProcess"/>
    <dgm:cxn modelId="{832D5246-1AE5-4CFD-9306-53CEE4F3C18B}" type="presOf" srcId="{144D82F9-0736-46F4-A512-D04FA1604F1D}" destId="{5C8D7F21-2A8D-49D1-B8AF-53CF15376213}" srcOrd="0" destOrd="0" presId="urn:microsoft.com/office/officeart/2016/7/layout/VerticalDownArrowProcess"/>
    <dgm:cxn modelId="{660E5A6C-74F0-46CC-8B34-8B686A6037AC}" srcId="{CF4875B8-626B-4BB2-B0C4-02DEDC240CEC}" destId="{DC86F0C8-FA90-4403-8B9D-60993D52CBE7}" srcOrd="2" destOrd="0" parTransId="{08E62439-C34E-4D64-AC03-23160DD2747F}" sibTransId="{950543E0-3B38-412F-B52B-B65CF4A27D1C}"/>
    <dgm:cxn modelId="{52DD5B4E-774D-4B6C-A50E-9D0B71E46791}" type="presOf" srcId="{9247C02C-669A-4F43-83F2-59E14EA5E89C}" destId="{2E164793-42CB-4690-A996-F5750A6841B5}" srcOrd="0" destOrd="0" presId="urn:microsoft.com/office/officeart/2016/7/layout/VerticalDownArrowProcess"/>
    <dgm:cxn modelId="{ED5AA853-1AEA-4710-9199-FAC3767906B9}" srcId="{CF4875B8-626B-4BB2-B0C4-02DEDC240CEC}" destId="{F0AC26B0-564D-4D0E-92DE-7FC82C1A6411}" srcOrd="3" destOrd="0" parTransId="{F6E945DC-EA2E-4FCC-B4A2-A4847F60906A}" sibTransId="{9B7F2192-5175-43CF-8D1F-C5B34EEA8883}"/>
    <dgm:cxn modelId="{FA576A78-D9BC-4425-BD6F-43D1E3E62FB3}" type="presOf" srcId="{94FE1FED-9FDE-421D-8823-9A713CE1D117}" destId="{F297479C-F437-4154-A533-7124BC341D6B}" srcOrd="0" destOrd="0" presId="urn:microsoft.com/office/officeart/2016/7/layout/VerticalDownArrowProcess"/>
    <dgm:cxn modelId="{3D2A788C-0B39-4372-813B-A9E1376EDB63}" srcId="{796411B7-B7EC-48AA-8A7D-5E39A350038B}" destId="{17DD83D4-C5AD-4EE7-A20E-7592F64B7F3F}" srcOrd="0" destOrd="0" parTransId="{75ABCACC-AAC5-4C0A-9C06-5F9F8DA7D72E}" sibTransId="{C1CF79BD-B3BF-4F55-B9AB-E70C03320D16}"/>
    <dgm:cxn modelId="{7E4B7F8F-2B94-4237-9148-BDB1B8E0ADAB}" srcId="{DC86F0C8-FA90-4403-8B9D-60993D52CBE7}" destId="{9DEBCEF1-7888-4EE5-86EA-EC48BE98FE53}" srcOrd="0" destOrd="0" parTransId="{342DC2AB-E4C0-4676-952B-71A29FE54359}" sibTransId="{96C4C108-5FF5-4FB9-AC6E-A56009D7B613}"/>
    <dgm:cxn modelId="{1D307F95-983E-47B1-AB01-C5D48F249BDC}" type="presOf" srcId="{3AC94382-88BE-411D-891B-8B23C046B076}" destId="{EB5C5546-79D2-4AB3-9A1F-BBFAEB55570B}" srcOrd="0" destOrd="0" presId="urn:microsoft.com/office/officeart/2016/7/layout/VerticalDownArrowProcess"/>
    <dgm:cxn modelId="{9B79719B-BF65-473D-9166-7C9DDD42E116}" type="presOf" srcId="{988E3F5E-415E-4F05-9E61-68653B27260C}" destId="{F6BF1052-67E7-44C6-A001-91630DE12D19}" srcOrd="0" destOrd="0" presId="urn:microsoft.com/office/officeart/2016/7/layout/VerticalDownArrowProcess"/>
    <dgm:cxn modelId="{123125AB-07E0-4F31-9832-863D488A6F77}" type="presOf" srcId="{DC86F0C8-FA90-4403-8B9D-60993D52CBE7}" destId="{82C6A218-DC83-4291-80FD-25853BC053FA}" srcOrd="1" destOrd="0" presId="urn:microsoft.com/office/officeart/2016/7/layout/VerticalDownArrowProcess"/>
    <dgm:cxn modelId="{EA9AB9AC-1C0C-42E0-BBE8-8B7E77F77EC3}" srcId="{CF4875B8-626B-4BB2-B0C4-02DEDC240CEC}" destId="{9247C02C-669A-4F43-83F2-59E14EA5E89C}" srcOrd="4" destOrd="0" parTransId="{097557FF-BE90-4F74-944C-70BEE6B2D75E}" sibTransId="{B7B754A5-7A1B-45CB-8118-DE74E0C1DE0A}"/>
    <dgm:cxn modelId="{2133DEB2-01C9-4241-A805-71776B2AE84D}" type="presOf" srcId="{9DEBCEF1-7888-4EE5-86EA-EC48BE98FE53}" destId="{116EDF0D-A8CC-4A7D-80A6-52C45ACD26C8}" srcOrd="0" destOrd="0" presId="urn:microsoft.com/office/officeart/2016/7/layout/VerticalDownArrowProcess"/>
    <dgm:cxn modelId="{51A444D0-83AA-430F-A9B1-011D1039C404}" type="presOf" srcId="{9247C02C-669A-4F43-83F2-59E14EA5E89C}" destId="{35CF0086-9CA8-4620-B546-951AB8142461}" srcOrd="1" destOrd="0" presId="urn:microsoft.com/office/officeart/2016/7/layout/VerticalDownArrowProcess"/>
    <dgm:cxn modelId="{F224D0D1-4D77-4B2D-B000-5A1A3224810C}" type="presOf" srcId="{796411B7-B7EC-48AA-8A7D-5E39A350038B}" destId="{C1AF02CF-F897-4A22-B879-E1299459CBCF}" srcOrd="1" destOrd="0" presId="urn:microsoft.com/office/officeart/2016/7/layout/VerticalDownArrowProcess"/>
    <dgm:cxn modelId="{C0B205D9-6E93-4FAE-9941-BF056AB2C46B}" type="presOf" srcId="{796411B7-B7EC-48AA-8A7D-5E39A350038B}" destId="{1536CE33-B185-48F3-844A-3932EC43ED14}" srcOrd="0" destOrd="0" presId="urn:microsoft.com/office/officeart/2016/7/layout/VerticalDownArrowProcess"/>
    <dgm:cxn modelId="{7C94D3DA-2C97-40AD-95D2-B6CAE495C929}" type="presOf" srcId="{F0AC26B0-564D-4D0E-92DE-7FC82C1A6411}" destId="{E91CC157-1561-48CF-9986-9B98E5F88F19}" srcOrd="1" destOrd="0" presId="urn:microsoft.com/office/officeart/2016/7/layout/VerticalDownArrowProcess"/>
    <dgm:cxn modelId="{6B2488DE-F925-49E5-84E4-348E39EB2F0F}" srcId="{5D6B569B-94AD-40E8-AF7C-292749849E16}" destId="{3AC94382-88BE-411D-891B-8B23C046B076}" srcOrd="0" destOrd="0" parTransId="{F3756D94-A2C0-46B0-B230-FCCD952BE13C}" sibTransId="{ECDFFDEA-248B-4037-9331-A2E8E1EE06AB}"/>
    <dgm:cxn modelId="{BC64ACE8-278D-4634-862C-6F7B950E8107}" type="presOf" srcId="{5D6B569B-94AD-40E8-AF7C-292749849E16}" destId="{92604D1B-A49E-48C1-986E-DE4B30F19104}" srcOrd="1" destOrd="0" presId="urn:microsoft.com/office/officeart/2016/7/layout/VerticalDownArrowProcess"/>
    <dgm:cxn modelId="{D96336ED-D30F-4588-92BA-CBE581469484}" srcId="{CF4875B8-626B-4BB2-B0C4-02DEDC240CEC}" destId="{988E3F5E-415E-4F05-9E61-68653B27260C}" srcOrd="5" destOrd="0" parTransId="{5112BD23-1180-4B7D-85C5-38809C0109BD}" sibTransId="{CB492CF2-F386-4E59-84A1-A78766B845AD}"/>
    <dgm:cxn modelId="{DF459EFA-FE59-4EB8-9425-6B734F3AB06A}" type="presOf" srcId="{DC86F0C8-FA90-4403-8B9D-60993D52CBE7}" destId="{F1DA0D2B-8C4C-462E-B367-767D8B2B1E40}" srcOrd="0" destOrd="0" presId="urn:microsoft.com/office/officeart/2016/7/layout/VerticalDownArrowProcess"/>
    <dgm:cxn modelId="{178667B4-685F-4ED1-8C94-698211FD4581}" type="presParOf" srcId="{A5308F02-1557-41E4-949B-5A210F0D278E}" destId="{782C0003-FD68-4334-BB48-2476CB5A0DBD}" srcOrd="0" destOrd="0" presId="urn:microsoft.com/office/officeart/2016/7/layout/VerticalDownArrowProcess"/>
    <dgm:cxn modelId="{07AE4F1F-F20F-4F52-BF9C-35A317D7BAC4}" type="presParOf" srcId="{782C0003-FD68-4334-BB48-2476CB5A0DBD}" destId="{F6BF1052-67E7-44C6-A001-91630DE12D19}" srcOrd="0" destOrd="0" presId="urn:microsoft.com/office/officeart/2016/7/layout/VerticalDownArrowProcess"/>
    <dgm:cxn modelId="{0AB3C988-F1C5-44BB-B6A4-6DA5D583384A}" type="presParOf" srcId="{782C0003-FD68-4334-BB48-2476CB5A0DBD}" destId="{F297479C-F437-4154-A533-7124BC341D6B}" srcOrd="1" destOrd="0" presId="urn:microsoft.com/office/officeart/2016/7/layout/VerticalDownArrowProcess"/>
    <dgm:cxn modelId="{C63E2878-D10A-485A-8E17-3F4473012B33}" type="presParOf" srcId="{A5308F02-1557-41E4-949B-5A210F0D278E}" destId="{C9BC3A04-B1DE-4141-BDEE-288D8811726C}" srcOrd="1" destOrd="0" presId="urn:microsoft.com/office/officeart/2016/7/layout/VerticalDownArrowProcess"/>
    <dgm:cxn modelId="{68B5BF34-C91E-4E09-B3B0-9333CAA03B72}" type="presParOf" srcId="{A5308F02-1557-41E4-949B-5A210F0D278E}" destId="{4BDDED4C-1071-4E78-98E3-FE01657723EF}" srcOrd="2" destOrd="0" presId="urn:microsoft.com/office/officeart/2016/7/layout/VerticalDownArrowProcess"/>
    <dgm:cxn modelId="{A2FD0A99-7C44-4E1F-A9BD-4BEF12B25561}" type="presParOf" srcId="{4BDDED4C-1071-4E78-98E3-FE01657723EF}" destId="{2E164793-42CB-4690-A996-F5750A6841B5}" srcOrd="0" destOrd="0" presId="urn:microsoft.com/office/officeart/2016/7/layout/VerticalDownArrowProcess"/>
    <dgm:cxn modelId="{DDB0F6B9-8AEA-4653-AC48-34C8A873B036}" type="presParOf" srcId="{4BDDED4C-1071-4E78-98E3-FE01657723EF}" destId="{35CF0086-9CA8-4620-B546-951AB8142461}" srcOrd="1" destOrd="0" presId="urn:microsoft.com/office/officeart/2016/7/layout/VerticalDownArrowProcess"/>
    <dgm:cxn modelId="{229E9B60-AAB5-4754-813B-A43D3090AD9C}" type="presParOf" srcId="{4BDDED4C-1071-4E78-98E3-FE01657723EF}" destId="{6D6B2C24-FB93-41B4-A806-EBBF1B276B83}" srcOrd="2" destOrd="0" presId="urn:microsoft.com/office/officeart/2016/7/layout/VerticalDownArrowProcess"/>
    <dgm:cxn modelId="{24314257-F48B-45BB-B79D-B765A6011D37}" type="presParOf" srcId="{A5308F02-1557-41E4-949B-5A210F0D278E}" destId="{9809BE9E-04C6-4573-9F9F-42005B331D0D}" srcOrd="3" destOrd="0" presId="urn:microsoft.com/office/officeart/2016/7/layout/VerticalDownArrowProcess"/>
    <dgm:cxn modelId="{4C127CB0-AACF-4F7F-88EF-884C344DB0E0}" type="presParOf" srcId="{A5308F02-1557-41E4-949B-5A210F0D278E}" destId="{91399430-2F96-4959-BB64-23D02D17D5A9}" srcOrd="4" destOrd="0" presId="urn:microsoft.com/office/officeart/2016/7/layout/VerticalDownArrowProcess"/>
    <dgm:cxn modelId="{270BE872-62AF-4E98-9782-3CA08CADCA5A}" type="presParOf" srcId="{91399430-2F96-4959-BB64-23D02D17D5A9}" destId="{03A053F2-AEE4-4087-AC15-3981C3A205E9}" srcOrd="0" destOrd="0" presId="urn:microsoft.com/office/officeart/2016/7/layout/VerticalDownArrowProcess"/>
    <dgm:cxn modelId="{09086EA8-BCE5-42F6-9FE1-B989D7165EB1}" type="presParOf" srcId="{91399430-2F96-4959-BB64-23D02D17D5A9}" destId="{E91CC157-1561-48CF-9986-9B98E5F88F19}" srcOrd="1" destOrd="0" presId="urn:microsoft.com/office/officeart/2016/7/layout/VerticalDownArrowProcess"/>
    <dgm:cxn modelId="{3F62CAFA-70E8-44F4-B1DB-0B3DF72D5DE0}" type="presParOf" srcId="{91399430-2F96-4959-BB64-23D02D17D5A9}" destId="{5C8D7F21-2A8D-49D1-B8AF-53CF15376213}" srcOrd="2" destOrd="0" presId="urn:microsoft.com/office/officeart/2016/7/layout/VerticalDownArrowProcess"/>
    <dgm:cxn modelId="{64678FD7-FE7F-4C7C-87CB-A2EA8640968B}" type="presParOf" srcId="{A5308F02-1557-41E4-949B-5A210F0D278E}" destId="{508EE55D-9931-43B5-834E-250B721BB13E}" srcOrd="5" destOrd="0" presId="urn:microsoft.com/office/officeart/2016/7/layout/VerticalDownArrowProcess"/>
    <dgm:cxn modelId="{C3DC2A53-16C7-4A45-B123-F44E8EB2A13C}" type="presParOf" srcId="{A5308F02-1557-41E4-949B-5A210F0D278E}" destId="{3AB824A2-3BBC-47E2-AF82-9B7BB3F61B4B}" srcOrd="6" destOrd="0" presId="urn:microsoft.com/office/officeart/2016/7/layout/VerticalDownArrowProcess"/>
    <dgm:cxn modelId="{E344DF0C-B214-4D59-A5F6-0394D38455BE}" type="presParOf" srcId="{3AB824A2-3BBC-47E2-AF82-9B7BB3F61B4B}" destId="{F1DA0D2B-8C4C-462E-B367-767D8B2B1E40}" srcOrd="0" destOrd="0" presId="urn:microsoft.com/office/officeart/2016/7/layout/VerticalDownArrowProcess"/>
    <dgm:cxn modelId="{207CA09E-F0D4-4061-8B23-BEC650E6E5E9}" type="presParOf" srcId="{3AB824A2-3BBC-47E2-AF82-9B7BB3F61B4B}" destId="{82C6A218-DC83-4291-80FD-25853BC053FA}" srcOrd="1" destOrd="0" presId="urn:microsoft.com/office/officeart/2016/7/layout/VerticalDownArrowProcess"/>
    <dgm:cxn modelId="{8FE35796-EDB2-4A5B-93A2-7CFB0EAD2D7C}" type="presParOf" srcId="{3AB824A2-3BBC-47E2-AF82-9B7BB3F61B4B}" destId="{116EDF0D-A8CC-4A7D-80A6-52C45ACD26C8}" srcOrd="2" destOrd="0" presId="urn:microsoft.com/office/officeart/2016/7/layout/VerticalDownArrowProcess"/>
    <dgm:cxn modelId="{20BA502F-4BB9-432B-83BE-98EFB2CCB827}" type="presParOf" srcId="{A5308F02-1557-41E4-949B-5A210F0D278E}" destId="{165ED5D6-E19D-4678-AC82-105643E9D20A}" srcOrd="7" destOrd="0" presId="urn:microsoft.com/office/officeart/2016/7/layout/VerticalDownArrowProcess"/>
    <dgm:cxn modelId="{CFB0CDDD-8D00-4982-AD0C-0CCEDFD22D48}" type="presParOf" srcId="{A5308F02-1557-41E4-949B-5A210F0D278E}" destId="{49E1F9BF-E4FA-4FC9-97BB-1673136E7665}" srcOrd="8" destOrd="0" presId="urn:microsoft.com/office/officeart/2016/7/layout/VerticalDownArrowProcess"/>
    <dgm:cxn modelId="{2AAB83D2-439F-4297-97D2-506F561C8F6A}" type="presParOf" srcId="{49E1F9BF-E4FA-4FC9-97BB-1673136E7665}" destId="{C9EB30F3-DA1C-4470-8A4D-9C7792682E54}" srcOrd="0" destOrd="0" presId="urn:microsoft.com/office/officeart/2016/7/layout/VerticalDownArrowProcess"/>
    <dgm:cxn modelId="{7511CF18-0E59-4BCA-8E0A-F489EA6A67B2}" type="presParOf" srcId="{49E1F9BF-E4FA-4FC9-97BB-1673136E7665}" destId="{92604D1B-A49E-48C1-986E-DE4B30F19104}" srcOrd="1" destOrd="0" presId="urn:microsoft.com/office/officeart/2016/7/layout/VerticalDownArrowProcess"/>
    <dgm:cxn modelId="{F0B1C0BF-50FD-4CC5-87D7-3598266D670A}" type="presParOf" srcId="{49E1F9BF-E4FA-4FC9-97BB-1673136E7665}" destId="{EB5C5546-79D2-4AB3-9A1F-BBFAEB55570B}" srcOrd="2" destOrd="0" presId="urn:microsoft.com/office/officeart/2016/7/layout/VerticalDownArrowProcess"/>
    <dgm:cxn modelId="{B5E65380-07D9-4056-AA4F-E0642A578306}" type="presParOf" srcId="{A5308F02-1557-41E4-949B-5A210F0D278E}" destId="{F329C040-D841-4C94-878B-3A362C0AC7D9}" srcOrd="9" destOrd="0" presId="urn:microsoft.com/office/officeart/2016/7/layout/VerticalDownArrowProcess"/>
    <dgm:cxn modelId="{C81CB23E-7D19-4CEB-88C3-48D1A840E663}" type="presParOf" srcId="{A5308F02-1557-41E4-949B-5A210F0D278E}" destId="{7E776EE6-54AB-4F2F-AE2A-D9C369F8013D}" srcOrd="10" destOrd="0" presId="urn:microsoft.com/office/officeart/2016/7/layout/VerticalDownArrowProcess"/>
    <dgm:cxn modelId="{69451608-5D50-4C97-A135-FF3739FAFDBA}" type="presParOf" srcId="{7E776EE6-54AB-4F2F-AE2A-D9C369F8013D}" destId="{1536CE33-B185-48F3-844A-3932EC43ED14}" srcOrd="0" destOrd="0" presId="urn:microsoft.com/office/officeart/2016/7/layout/VerticalDownArrowProcess"/>
    <dgm:cxn modelId="{DC7DD598-8AFE-4A9C-89DF-6408DA015126}" type="presParOf" srcId="{7E776EE6-54AB-4F2F-AE2A-D9C369F8013D}" destId="{C1AF02CF-F897-4A22-B879-E1299459CBCF}" srcOrd="1" destOrd="0" presId="urn:microsoft.com/office/officeart/2016/7/layout/VerticalDownArrowProcess"/>
    <dgm:cxn modelId="{7119B7D2-104B-4B6E-B8E1-3B1A2754D8BB}" type="presParOf" srcId="{7E776EE6-54AB-4F2F-AE2A-D9C369F8013D}" destId="{A84A36D4-AE34-436B-BFB9-5F7C6751A6E8}"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F1052-67E7-44C6-A001-91630DE12D19}">
      <dsp:nvSpPr>
        <dsp:cNvPr id="0" name=""/>
        <dsp:cNvSpPr/>
      </dsp:nvSpPr>
      <dsp:spPr>
        <a:xfrm>
          <a:off x="0" y="3554880"/>
          <a:ext cx="2057400" cy="466576"/>
        </a:xfrm>
        <a:prstGeom prst="rect">
          <a:avLst/>
        </a:prstGeom>
        <a:solidFill>
          <a:srgbClr val="002060"/>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322" tIns="142240" rIns="146322" bIns="142240" numCol="1" spcCol="1270" anchor="ctr" anchorCtr="0">
          <a:noAutofit/>
        </a:bodyPr>
        <a:lstStyle/>
        <a:p>
          <a:pPr marL="0" lvl="0" indent="0" algn="ctr" defTabSz="889000">
            <a:lnSpc>
              <a:spcPct val="90000"/>
            </a:lnSpc>
            <a:spcBef>
              <a:spcPct val="0"/>
            </a:spcBef>
            <a:spcAft>
              <a:spcPct val="35000"/>
            </a:spcAft>
            <a:buNone/>
          </a:pPr>
          <a:r>
            <a:rPr lang="en-US" sz="2000" kern="1200" dirty="0"/>
            <a:t>Step 6</a:t>
          </a:r>
        </a:p>
      </dsp:txBody>
      <dsp:txXfrm>
        <a:off x="0" y="3554880"/>
        <a:ext cx="2057400" cy="466576"/>
      </dsp:txXfrm>
    </dsp:sp>
    <dsp:sp modelId="{F297479C-F437-4154-A533-7124BC341D6B}">
      <dsp:nvSpPr>
        <dsp:cNvPr id="0" name=""/>
        <dsp:cNvSpPr/>
      </dsp:nvSpPr>
      <dsp:spPr>
        <a:xfrm>
          <a:off x="2057399" y="3554880"/>
          <a:ext cx="6172200" cy="466576"/>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201" tIns="177800" rIns="125201" bIns="177800" numCol="1" spcCol="1270" anchor="ctr" anchorCtr="0">
          <a:noAutofit/>
        </a:bodyPr>
        <a:lstStyle/>
        <a:p>
          <a:pPr marL="0" lvl="0" indent="0" algn="l" defTabSz="622300">
            <a:lnSpc>
              <a:spcPct val="90000"/>
            </a:lnSpc>
            <a:spcBef>
              <a:spcPct val="0"/>
            </a:spcBef>
            <a:spcAft>
              <a:spcPct val="35000"/>
            </a:spcAft>
            <a:buNone/>
          </a:pPr>
          <a:r>
            <a:rPr lang="en-US" sz="1400" b="1" kern="1200" dirty="0"/>
            <a:t>DISCUSS</a:t>
          </a:r>
          <a:r>
            <a:rPr lang="en-US" sz="1400" kern="1200" dirty="0"/>
            <a:t> trends of concern</a:t>
          </a:r>
        </a:p>
      </dsp:txBody>
      <dsp:txXfrm>
        <a:off x="2057399" y="3554880"/>
        <a:ext cx="6172200" cy="466576"/>
      </dsp:txXfrm>
    </dsp:sp>
    <dsp:sp modelId="{35CF0086-9CA8-4620-B546-951AB8142461}">
      <dsp:nvSpPr>
        <dsp:cNvPr id="0" name=""/>
        <dsp:cNvSpPr/>
      </dsp:nvSpPr>
      <dsp:spPr>
        <a:xfrm rot="10800000">
          <a:off x="0" y="2844285"/>
          <a:ext cx="2057400" cy="717594"/>
        </a:xfrm>
        <a:prstGeom prst="upArrowCallout">
          <a:avLst>
            <a:gd name="adj1" fmla="val 5000"/>
            <a:gd name="adj2" fmla="val 10000"/>
            <a:gd name="adj3" fmla="val 15000"/>
            <a:gd name="adj4" fmla="val 64977"/>
          </a:avLst>
        </a:prstGeom>
        <a:solidFill>
          <a:srgbClr val="002060"/>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322" tIns="142240" rIns="146322" bIns="142240" numCol="1" spcCol="1270" anchor="ctr" anchorCtr="0">
          <a:noAutofit/>
        </a:bodyPr>
        <a:lstStyle/>
        <a:p>
          <a:pPr marL="0" lvl="0" indent="0" algn="ctr" defTabSz="889000">
            <a:lnSpc>
              <a:spcPct val="90000"/>
            </a:lnSpc>
            <a:spcBef>
              <a:spcPct val="0"/>
            </a:spcBef>
            <a:spcAft>
              <a:spcPct val="35000"/>
            </a:spcAft>
            <a:buNone/>
          </a:pPr>
          <a:r>
            <a:rPr lang="en-US" sz="2000" kern="1200" dirty="0"/>
            <a:t>Step 5</a:t>
          </a:r>
        </a:p>
      </dsp:txBody>
      <dsp:txXfrm rot="-10800000">
        <a:off x="0" y="2844285"/>
        <a:ext cx="2057400" cy="466436"/>
      </dsp:txXfrm>
    </dsp:sp>
    <dsp:sp modelId="{6D6B2C24-FB93-41B4-A806-EBBF1B276B83}">
      <dsp:nvSpPr>
        <dsp:cNvPr id="0" name=""/>
        <dsp:cNvSpPr/>
      </dsp:nvSpPr>
      <dsp:spPr>
        <a:xfrm>
          <a:off x="2057399" y="2844285"/>
          <a:ext cx="6172200" cy="466436"/>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201" tIns="177800" rIns="125201" bIns="177800" numCol="1" spcCol="1270" anchor="ctr" anchorCtr="0">
          <a:noAutofit/>
        </a:bodyPr>
        <a:lstStyle/>
        <a:p>
          <a:pPr marL="0" lvl="0" indent="0" algn="l" defTabSz="622300">
            <a:lnSpc>
              <a:spcPct val="90000"/>
            </a:lnSpc>
            <a:spcBef>
              <a:spcPct val="0"/>
            </a:spcBef>
            <a:spcAft>
              <a:spcPct val="35000"/>
            </a:spcAft>
            <a:buNone/>
          </a:pPr>
          <a:r>
            <a:rPr lang="en-US" sz="1400" b="1" kern="1200" dirty="0"/>
            <a:t>LOOK FOR </a:t>
          </a:r>
          <a:r>
            <a:rPr lang="en-US" sz="1400" kern="1200" dirty="0"/>
            <a:t>trends within and across interventions</a:t>
          </a:r>
          <a:endParaRPr lang="en-US" sz="1400" kern="1200" dirty="0">
            <a:highlight>
              <a:srgbClr val="FFFF00"/>
            </a:highlight>
          </a:endParaRPr>
        </a:p>
      </dsp:txBody>
      <dsp:txXfrm>
        <a:off x="2057399" y="2844285"/>
        <a:ext cx="6172200" cy="466436"/>
      </dsp:txXfrm>
    </dsp:sp>
    <dsp:sp modelId="{E91CC157-1561-48CF-9986-9B98E5F88F19}">
      <dsp:nvSpPr>
        <dsp:cNvPr id="0" name=""/>
        <dsp:cNvSpPr/>
      </dsp:nvSpPr>
      <dsp:spPr>
        <a:xfrm rot="10800000">
          <a:off x="0" y="2133689"/>
          <a:ext cx="2057400" cy="717594"/>
        </a:xfrm>
        <a:prstGeom prst="upArrowCallout">
          <a:avLst>
            <a:gd name="adj1" fmla="val 5000"/>
            <a:gd name="adj2" fmla="val 10000"/>
            <a:gd name="adj3" fmla="val 15000"/>
            <a:gd name="adj4" fmla="val 64977"/>
          </a:avLst>
        </a:prstGeom>
        <a:solidFill>
          <a:srgbClr val="002060"/>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322" tIns="142240" rIns="146322" bIns="142240" numCol="1" spcCol="1270" anchor="ctr" anchorCtr="0">
          <a:noAutofit/>
        </a:bodyPr>
        <a:lstStyle/>
        <a:p>
          <a:pPr marL="0" lvl="0" indent="0" algn="ctr" defTabSz="889000">
            <a:lnSpc>
              <a:spcPct val="90000"/>
            </a:lnSpc>
            <a:spcBef>
              <a:spcPct val="0"/>
            </a:spcBef>
            <a:spcAft>
              <a:spcPct val="35000"/>
            </a:spcAft>
            <a:buNone/>
          </a:pPr>
          <a:r>
            <a:rPr lang="en-US" sz="2000" kern="1200" dirty="0"/>
            <a:t>Step 4</a:t>
          </a:r>
        </a:p>
      </dsp:txBody>
      <dsp:txXfrm rot="-10800000">
        <a:off x="0" y="2133689"/>
        <a:ext cx="2057400" cy="466436"/>
      </dsp:txXfrm>
    </dsp:sp>
    <dsp:sp modelId="{5C8D7F21-2A8D-49D1-B8AF-53CF15376213}">
      <dsp:nvSpPr>
        <dsp:cNvPr id="0" name=""/>
        <dsp:cNvSpPr/>
      </dsp:nvSpPr>
      <dsp:spPr>
        <a:xfrm>
          <a:off x="2057399" y="2133689"/>
          <a:ext cx="6172200" cy="466436"/>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201" tIns="177800" rIns="125201" bIns="177800" numCol="1" spcCol="1270" anchor="ctr" anchorCtr="0">
          <a:noAutofit/>
        </a:bodyPr>
        <a:lstStyle/>
        <a:p>
          <a:pPr marL="0" lvl="0" indent="0" algn="l" defTabSz="622300">
            <a:lnSpc>
              <a:spcPct val="90000"/>
            </a:lnSpc>
            <a:spcBef>
              <a:spcPct val="0"/>
            </a:spcBef>
            <a:spcAft>
              <a:spcPct val="35000"/>
            </a:spcAft>
            <a:buNone/>
          </a:pPr>
          <a:r>
            <a:rPr lang="en-US" sz="1400" b="1" kern="1200" dirty="0"/>
            <a:t>ENTER</a:t>
          </a:r>
          <a:r>
            <a:rPr lang="en-US" sz="1400" kern="1200" dirty="0"/>
            <a:t> monthly data to automatically generate percentages of students responding and not responding</a:t>
          </a:r>
        </a:p>
      </dsp:txBody>
      <dsp:txXfrm>
        <a:off x="2057399" y="2133689"/>
        <a:ext cx="6172200" cy="466436"/>
      </dsp:txXfrm>
    </dsp:sp>
    <dsp:sp modelId="{82C6A218-DC83-4291-80FD-25853BC053FA}">
      <dsp:nvSpPr>
        <dsp:cNvPr id="0" name=""/>
        <dsp:cNvSpPr/>
      </dsp:nvSpPr>
      <dsp:spPr>
        <a:xfrm rot="10800000">
          <a:off x="0" y="1423094"/>
          <a:ext cx="2057400" cy="717594"/>
        </a:xfrm>
        <a:prstGeom prst="upArrowCallout">
          <a:avLst>
            <a:gd name="adj1" fmla="val 5000"/>
            <a:gd name="adj2" fmla="val 10000"/>
            <a:gd name="adj3" fmla="val 15000"/>
            <a:gd name="adj4" fmla="val 64977"/>
          </a:avLst>
        </a:prstGeom>
        <a:solidFill>
          <a:srgbClr val="002060"/>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322" tIns="142240" rIns="146322" bIns="142240" numCol="1" spcCol="1270" anchor="ctr" anchorCtr="0">
          <a:noAutofit/>
        </a:bodyPr>
        <a:lstStyle/>
        <a:p>
          <a:pPr marL="0" lvl="0" indent="0" algn="ctr" defTabSz="889000">
            <a:lnSpc>
              <a:spcPct val="90000"/>
            </a:lnSpc>
            <a:spcBef>
              <a:spcPct val="0"/>
            </a:spcBef>
            <a:spcAft>
              <a:spcPct val="35000"/>
            </a:spcAft>
            <a:buNone/>
          </a:pPr>
          <a:r>
            <a:rPr lang="en-US" sz="2000" kern="1200" dirty="0"/>
            <a:t>Step 3</a:t>
          </a:r>
        </a:p>
      </dsp:txBody>
      <dsp:txXfrm rot="-10800000">
        <a:off x="0" y="1423094"/>
        <a:ext cx="2057400" cy="466436"/>
      </dsp:txXfrm>
    </dsp:sp>
    <dsp:sp modelId="{116EDF0D-A8CC-4A7D-80A6-52C45ACD26C8}">
      <dsp:nvSpPr>
        <dsp:cNvPr id="0" name=""/>
        <dsp:cNvSpPr/>
      </dsp:nvSpPr>
      <dsp:spPr>
        <a:xfrm>
          <a:off x="2057399" y="1423094"/>
          <a:ext cx="6172200" cy="466436"/>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201" tIns="177800" rIns="125201" bIns="177800" numCol="1" spcCol="1270" anchor="ctr" anchorCtr="0">
          <a:noAutofit/>
        </a:bodyPr>
        <a:lstStyle/>
        <a:p>
          <a:pPr marL="0" lvl="0" indent="0" algn="l" defTabSz="622300">
            <a:lnSpc>
              <a:spcPct val="90000"/>
            </a:lnSpc>
            <a:spcBef>
              <a:spcPct val="0"/>
            </a:spcBef>
            <a:spcAft>
              <a:spcPct val="35000"/>
            </a:spcAft>
            <a:buNone/>
          </a:pPr>
          <a:r>
            <a:rPr lang="en-US" sz="1400" b="1" kern="1200" dirty="0"/>
            <a:t>DOCUMENT</a:t>
          </a:r>
          <a:r>
            <a:rPr lang="en-US" sz="1400" kern="1200" dirty="0"/>
            <a:t> decision criteria</a:t>
          </a:r>
        </a:p>
      </dsp:txBody>
      <dsp:txXfrm>
        <a:off x="2057399" y="1423094"/>
        <a:ext cx="6172200" cy="466436"/>
      </dsp:txXfrm>
    </dsp:sp>
    <dsp:sp modelId="{92604D1B-A49E-48C1-986E-DE4B30F19104}">
      <dsp:nvSpPr>
        <dsp:cNvPr id="0" name=""/>
        <dsp:cNvSpPr/>
      </dsp:nvSpPr>
      <dsp:spPr>
        <a:xfrm rot="10800000">
          <a:off x="0" y="712498"/>
          <a:ext cx="2057400" cy="717594"/>
        </a:xfrm>
        <a:prstGeom prst="upArrowCallout">
          <a:avLst>
            <a:gd name="adj1" fmla="val 5000"/>
            <a:gd name="adj2" fmla="val 10000"/>
            <a:gd name="adj3" fmla="val 15000"/>
            <a:gd name="adj4" fmla="val 64977"/>
          </a:avLst>
        </a:prstGeom>
        <a:solidFill>
          <a:srgbClr val="002060"/>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322" tIns="142240" rIns="146322" bIns="142240" numCol="1" spcCol="1270" anchor="ctr" anchorCtr="0">
          <a:noAutofit/>
        </a:bodyPr>
        <a:lstStyle/>
        <a:p>
          <a:pPr marL="0" lvl="0" indent="0" algn="ctr" defTabSz="889000">
            <a:lnSpc>
              <a:spcPct val="90000"/>
            </a:lnSpc>
            <a:spcBef>
              <a:spcPct val="0"/>
            </a:spcBef>
            <a:spcAft>
              <a:spcPct val="35000"/>
            </a:spcAft>
            <a:buNone/>
          </a:pPr>
          <a:r>
            <a:rPr lang="en-US" sz="2000" kern="1200" dirty="0"/>
            <a:t>Step 2</a:t>
          </a:r>
        </a:p>
      </dsp:txBody>
      <dsp:txXfrm rot="-10800000">
        <a:off x="0" y="712498"/>
        <a:ext cx="2057400" cy="466436"/>
      </dsp:txXfrm>
    </dsp:sp>
    <dsp:sp modelId="{EB5C5546-79D2-4AB3-9A1F-BBFAEB55570B}">
      <dsp:nvSpPr>
        <dsp:cNvPr id="0" name=""/>
        <dsp:cNvSpPr/>
      </dsp:nvSpPr>
      <dsp:spPr>
        <a:xfrm>
          <a:off x="2057399" y="712498"/>
          <a:ext cx="6172200" cy="466436"/>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201" tIns="177800" rIns="125201" bIns="177800" numCol="1" spcCol="1270" anchor="ctr" anchorCtr="0">
          <a:noAutofit/>
        </a:bodyPr>
        <a:lstStyle/>
        <a:p>
          <a:pPr marL="0" lvl="0" indent="0" algn="l" defTabSz="622300">
            <a:lnSpc>
              <a:spcPct val="90000"/>
            </a:lnSpc>
            <a:spcBef>
              <a:spcPct val="0"/>
            </a:spcBef>
            <a:spcAft>
              <a:spcPct val="35000"/>
            </a:spcAft>
            <a:buNone/>
          </a:pPr>
          <a:r>
            <a:rPr lang="en-US" sz="1400" b="1" kern="1200" dirty="0"/>
            <a:t>ADD</a:t>
          </a:r>
          <a:r>
            <a:rPr lang="en-US" sz="1400" kern="1200" dirty="0"/>
            <a:t> intervention information</a:t>
          </a:r>
        </a:p>
      </dsp:txBody>
      <dsp:txXfrm>
        <a:off x="2057399" y="712498"/>
        <a:ext cx="6172200" cy="466436"/>
      </dsp:txXfrm>
    </dsp:sp>
    <dsp:sp modelId="{C1AF02CF-F897-4A22-B879-E1299459CBCF}">
      <dsp:nvSpPr>
        <dsp:cNvPr id="0" name=""/>
        <dsp:cNvSpPr/>
      </dsp:nvSpPr>
      <dsp:spPr>
        <a:xfrm rot="10800000">
          <a:off x="0" y="1903"/>
          <a:ext cx="2057400" cy="717594"/>
        </a:xfrm>
        <a:prstGeom prst="upArrowCallout">
          <a:avLst>
            <a:gd name="adj1" fmla="val 5000"/>
            <a:gd name="adj2" fmla="val 10000"/>
            <a:gd name="adj3" fmla="val 15000"/>
            <a:gd name="adj4" fmla="val 64977"/>
          </a:avLst>
        </a:prstGeom>
        <a:solidFill>
          <a:srgbClr val="002060"/>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322" tIns="142240" rIns="146322" bIns="142240" numCol="1" spcCol="1270" anchor="ctr" anchorCtr="0">
          <a:noAutofit/>
        </a:bodyPr>
        <a:lstStyle/>
        <a:p>
          <a:pPr marL="0" lvl="0" indent="0" algn="ctr" defTabSz="889000">
            <a:lnSpc>
              <a:spcPct val="90000"/>
            </a:lnSpc>
            <a:spcBef>
              <a:spcPct val="0"/>
            </a:spcBef>
            <a:spcAft>
              <a:spcPct val="35000"/>
            </a:spcAft>
            <a:buNone/>
          </a:pPr>
          <a:r>
            <a:rPr lang="en-US" sz="2000" kern="1200" dirty="0"/>
            <a:t>Step 1</a:t>
          </a:r>
        </a:p>
      </dsp:txBody>
      <dsp:txXfrm rot="-10800000">
        <a:off x="0" y="1903"/>
        <a:ext cx="2057400" cy="466436"/>
      </dsp:txXfrm>
    </dsp:sp>
    <dsp:sp modelId="{A84A36D4-AE34-436B-BFB9-5F7C6751A6E8}">
      <dsp:nvSpPr>
        <dsp:cNvPr id="0" name=""/>
        <dsp:cNvSpPr/>
      </dsp:nvSpPr>
      <dsp:spPr>
        <a:xfrm>
          <a:off x="2057399" y="1903"/>
          <a:ext cx="6172200" cy="466436"/>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201" tIns="177800" rIns="125201" bIns="177800" numCol="1" spcCol="1270" anchor="ctr" anchorCtr="0">
          <a:noAutofit/>
        </a:bodyPr>
        <a:lstStyle/>
        <a:p>
          <a:pPr marL="0" lvl="0" indent="0" algn="l" defTabSz="622300">
            <a:lnSpc>
              <a:spcPct val="90000"/>
            </a:lnSpc>
            <a:spcBef>
              <a:spcPct val="0"/>
            </a:spcBef>
            <a:spcAft>
              <a:spcPct val="35000"/>
            </a:spcAft>
            <a:buNone/>
          </a:pPr>
          <a:r>
            <a:rPr lang="en-US" sz="1400" b="1" kern="1200" dirty="0"/>
            <a:t>ADD</a:t>
          </a:r>
          <a:r>
            <a:rPr lang="en-US" sz="1400" kern="1200" dirty="0"/>
            <a:t> school information</a:t>
          </a:r>
        </a:p>
      </dsp:txBody>
      <dsp:txXfrm>
        <a:off x="2057399" y="1903"/>
        <a:ext cx="6172200" cy="466436"/>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480D69-FE5A-4CEE-9811-62B67041DA0F}" type="datetimeFigureOut">
              <a:rPr lang="en-US" smtClean="0"/>
              <a:t>7/24/2023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EB65C8-7EE5-4378-A425-66EE1DD1A1A1}" type="slidenum">
              <a:rPr lang="en-US" smtClean="0"/>
              <a:t>‹#›</a:t>
            </a:fld>
            <a:endParaRPr lang="en-US" dirty="0"/>
          </a:p>
        </p:txBody>
      </p:sp>
    </p:spTree>
    <p:extLst>
      <p:ext uri="{BB962C8B-B14F-4D97-AF65-F5344CB8AC3E}">
        <p14:creationId xmlns:p14="http://schemas.microsoft.com/office/powerpoint/2010/main" val="1153829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interest</a:t>
            </a:r>
            <a:r>
              <a:rPr lang="en-US" baseline="0" dirty="0"/>
              <a:t> in using the DE-PBS Tier 2 Intervention Tracking Workbook. The following is a tutorial regarding how to use the Excel Workbook. Please send your questions, comments, and/or recommendations regarding this workbook to Megan Pell at mpell@udel.edu. </a:t>
            </a:r>
          </a:p>
          <a:p>
            <a:endParaRPr lang="en-US" baseline="0" dirty="0"/>
          </a:p>
          <a:p>
            <a:r>
              <a:rPr lang="en-US" baseline="0" dirty="0"/>
              <a:t>This workbook is intended to help schools do the following: </a:t>
            </a:r>
          </a:p>
          <a:p>
            <a:pPr marL="228600" indent="-228600">
              <a:buAutoNum type="arabicPeriod"/>
            </a:pPr>
            <a:r>
              <a:rPr lang="en-US" baseline="0" dirty="0"/>
              <a:t>More regularly discuss SYSTEMS-related trends across their Tier 2 interventions (at least monthly is recommended).</a:t>
            </a:r>
          </a:p>
          <a:p>
            <a:pPr marL="228600" indent="-228600">
              <a:buAutoNum type="arabicPeriod"/>
            </a:pPr>
            <a:r>
              <a:rPr lang="en-US" baseline="0" dirty="0"/>
              <a:t>More readily share information regarding the important and often extensive Tier 2 intervention efforts happening in the school (with staff, parents, school boards, and community) </a:t>
            </a:r>
          </a:p>
          <a:p>
            <a:pPr marL="0" indent="0">
              <a:buNone/>
            </a:pPr>
            <a:endParaRPr lang="en-US" baseline="0" dirty="0"/>
          </a:p>
          <a:p>
            <a:pPr marL="0" indent="0">
              <a:buNone/>
            </a:pPr>
            <a:endParaRPr lang="en-US" dirty="0"/>
          </a:p>
          <a:p>
            <a:endParaRPr lang="en-US" dirty="0"/>
          </a:p>
        </p:txBody>
      </p:sp>
      <p:sp>
        <p:nvSpPr>
          <p:cNvPr id="4" name="Slide Number Placeholder 3"/>
          <p:cNvSpPr>
            <a:spLocks noGrp="1"/>
          </p:cNvSpPr>
          <p:nvPr>
            <p:ph type="sldNum" sz="quarter" idx="10"/>
          </p:nvPr>
        </p:nvSpPr>
        <p:spPr/>
        <p:txBody>
          <a:bodyPr/>
          <a:lstStyle/>
          <a:p>
            <a:fld id="{50EB65C8-7EE5-4378-A425-66EE1DD1A1A1}" type="slidenum">
              <a:rPr lang="en-US" smtClean="0"/>
              <a:t>1</a:t>
            </a:fld>
            <a:endParaRPr lang="en-US" dirty="0"/>
          </a:p>
        </p:txBody>
      </p:sp>
    </p:spTree>
    <p:extLst>
      <p:ext uri="{BB962C8B-B14F-4D97-AF65-F5344CB8AC3E}">
        <p14:creationId xmlns:p14="http://schemas.microsoft.com/office/powerpoint/2010/main" val="3830400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step is to </a:t>
            </a:r>
            <a:r>
              <a:rPr lang="en-US" baseline="0" dirty="0"/>
              <a:t>add the school name and school year (SY) in the appropriate cells at the top of the “AllData” tab.</a:t>
            </a:r>
          </a:p>
        </p:txBody>
      </p:sp>
      <p:sp>
        <p:nvSpPr>
          <p:cNvPr id="4" name="Slide Number Placeholder 3"/>
          <p:cNvSpPr>
            <a:spLocks noGrp="1"/>
          </p:cNvSpPr>
          <p:nvPr>
            <p:ph type="sldNum" sz="quarter" idx="10"/>
          </p:nvPr>
        </p:nvSpPr>
        <p:spPr/>
        <p:txBody>
          <a:bodyPr/>
          <a:lstStyle/>
          <a:p>
            <a:fld id="{C007D4B3-7041-4649-8BE9-A3C7C15C1425}" type="slidenum">
              <a:rPr lang="en-US" smtClean="0"/>
              <a:t>10</a:t>
            </a:fld>
            <a:endParaRPr lang="en-US" dirty="0"/>
          </a:p>
        </p:txBody>
      </p:sp>
    </p:spTree>
    <p:extLst>
      <p:ext uri="{BB962C8B-B14F-4D97-AF65-F5344CB8AC3E}">
        <p14:creationId xmlns:p14="http://schemas.microsoft.com/office/powerpoint/2010/main" val="3373597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type </a:t>
            </a:r>
            <a:r>
              <a:rPr lang="en-US" baseline="0" dirty="0"/>
              <a:t>in the name of each Tier 2 intervention that you would like to track. These intervention names will automatically populate in the appropriate areas throughout the rest of this workbook. </a:t>
            </a:r>
          </a:p>
          <a:p>
            <a:endParaRPr lang="en-US" baseline="0" dirty="0"/>
          </a:p>
          <a:p>
            <a:r>
              <a:rPr lang="en-US" baseline="0" dirty="0"/>
              <a:t>Tip: In order to reference interventions quickly in your team discussions, it can be helpful to keep the #s in each of these boxes (e.g., #1, #2, etc.)</a:t>
            </a:r>
            <a:endParaRPr lang="en-US" dirty="0"/>
          </a:p>
        </p:txBody>
      </p:sp>
      <p:sp>
        <p:nvSpPr>
          <p:cNvPr id="4" name="Slide Number Placeholder 3"/>
          <p:cNvSpPr>
            <a:spLocks noGrp="1"/>
          </p:cNvSpPr>
          <p:nvPr>
            <p:ph type="sldNum" sz="quarter" idx="10"/>
          </p:nvPr>
        </p:nvSpPr>
        <p:spPr/>
        <p:txBody>
          <a:bodyPr/>
          <a:lstStyle/>
          <a:p>
            <a:fld id="{50EB65C8-7EE5-4378-A425-66EE1DD1A1A1}" type="slidenum">
              <a:rPr lang="en-US" smtClean="0"/>
              <a:t>11</a:t>
            </a:fld>
            <a:endParaRPr lang="en-US" dirty="0"/>
          </a:p>
        </p:txBody>
      </p:sp>
    </p:spTree>
    <p:extLst>
      <p:ext uri="{BB962C8B-B14F-4D97-AF65-F5344CB8AC3E}">
        <p14:creationId xmlns:p14="http://schemas.microsoft.com/office/powerpoint/2010/main" val="1881697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step is to enter the decision criteria for each intervention being tracked. There are boxes for entrance criteria, responding criteria, and exit criteria. (See the next few slides for an explanation of what these terms mean and examples.)</a:t>
            </a:r>
          </a:p>
        </p:txBody>
      </p:sp>
      <p:sp>
        <p:nvSpPr>
          <p:cNvPr id="4" name="Slide Number Placeholder 3"/>
          <p:cNvSpPr>
            <a:spLocks noGrp="1"/>
          </p:cNvSpPr>
          <p:nvPr>
            <p:ph type="sldNum" sz="quarter" idx="5"/>
          </p:nvPr>
        </p:nvSpPr>
        <p:spPr/>
        <p:txBody>
          <a:bodyPr/>
          <a:lstStyle/>
          <a:p>
            <a:fld id="{50EB65C8-7EE5-4378-A425-66EE1DD1A1A1}" type="slidenum">
              <a:rPr lang="en-US" smtClean="0"/>
              <a:t>12</a:t>
            </a:fld>
            <a:endParaRPr lang="en-US" dirty="0"/>
          </a:p>
        </p:txBody>
      </p:sp>
    </p:spTree>
    <p:extLst>
      <p:ext uri="{BB962C8B-B14F-4D97-AF65-F5344CB8AC3E}">
        <p14:creationId xmlns:p14="http://schemas.microsoft.com/office/powerpoint/2010/main" val="3595476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74151"/>
                </a:solidFill>
                <a:effectLst/>
                <a:latin typeface="Söhne"/>
              </a:rPr>
              <a:t>Decision criteria can be categorized into three areas: </a:t>
            </a:r>
            <a:r>
              <a:rPr lang="en-US" b="1" i="0" dirty="0">
                <a:solidFill>
                  <a:srgbClr val="374151"/>
                </a:solidFill>
                <a:effectLst/>
                <a:latin typeface="Söhne"/>
              </a:rPr>
              <a:t>In</a:t>
            </a:r>
            <a:r>
              <a:rPr lang="en-US" b="0" i="0" dirty="0">
                <a:solidFill>
                  <a:srgbClr val="374151"/>
                </a:solidFill>
                <a:effectLst/>
                <a:latin typeface="Söhne"/>
              </a:rPr>
              <a:t> (or </a:t>
            </a:r>
            <a:r>
              <a:rPr lang="en-US" b="0" i="1" dirty="0">
                <a:solidFill>
                  <a:srgbClr val="374151"/>
                </a:solidFill>
                <a:effectLst/>
                <a:latin typeface="Söhne"/>
              </a:rPr>
              <a:t>Entrance Criteria</a:t>
            </a:r>
            <a:r>
              <a:rPr lang="en-US" b="0" i="0" dirty="0">
                <a:solidFill>
                  <a:srgbClr val="374151"/>
                </a:solidFill>
                <a:effectLst/>
                <a:latin typeface="Söhne"/>
              </a:rPr>
              <a:t>), </a:t>
            </a:r>
            <a:r>
              <a:rPr lang="en-US" b="1" i="0" dirty="0">
                <a:solidFill>
                  <a:srgbClr val="374151"/>
                </a:solidFill>
                <a:effectLst/>
                <a:latin typeface="Söhne"/>
              </a:rPr>
              <a:t>On</a:t>
            </a:r>
            <a:r>
              <a:rPr lang="en-US" b="0" i="0" dirty="0">
                <a:solidFill>
                  <a:srgbClr val="374151"/>
                </a:solidFill>
                <a:effectLst/>
                <a:latin typeface="Söhne"/>
              </a:rPr>
              <a:t> (or </a:t>
            </a:r>
            <a:r>
              <a:rPr lang="en-US" b="0" i="1" dirty="0">
                <a:solidFill>
                  <a:srgbClr val="374151"/>
                </a:solidFill>
                <a:effectLst/>
                <a:latin typeface="Söhne"/>
              </a:rPr>
              <a:t>Responding Criteria</a:t>
            </a:r>
            <a:r>
              <a:rPr lang="en-US" b="0" i="0" dirty="0">
                <a:solidFill>
                  <a:srgbClr val="374151"/>
                </a:solidFill>
                <a:effectLst/>
                <a:latin typeface="Söhne"/>
              </a:rPr>
              <a:t>), and </a:t>
            </a:r>
            <a:r>
              <a:rPr lang="en-US" b="1" i="0" dirty="0">
                <a:solidFill>
                  <a:srgbClr val="374151"/>
                </a:solidFill>
                <a:effectLst/>
                <a:latin typeface="Söhne"/>
              </a:rPr>
              <a:t>Out</a:t>
            </a:r>
            <a:r>
              <a:rPr lang="en-US" b="0" i="0" dirty="0">
                <a:solidFill>
                  <a:srgbClr val="374151"/>
                </a:solidFill>
                <a:effectLst/>
                <a:latin typeface="Söhne"/>
              </a:rPr>
              <a:t> (or </a:t>
            </a:r>
            <a:r>
              <a:rPr lang="en-US" b="0" i="1" dirty="0">
                <a:solidFill>
                  <a:srgbClr val="374151"/>
                </a:solidFill>
                <a:effectLst/>
                <a:latin typeface="Söhne"/>
              </a:rPr>
              <a:t>Exit Criteria</a:t>
            </a:r>
            <a:r>
              <a:rPr lang="en-US" b="0" i="0" dirty="0">
                <a:solidFill>
                  <a:srgbClr val="374151"/>
                </a:solidFill>
                <a:effectLst/>
                <a:latin typeface="Söhne"/>
              </a:rPr>
              <a:t>).</a:t>
            </a:r>
          </a:p>
          <a:p>
            <a:pPr algn="l"/>
            <a:endParaRPr lang="en-US" b="0" i="0" dirty="0">
              <a:solidFill>
                <a:srgbClr val="374151"/>
              </a:solidFill>
              <a:effectLst/>
              <a:latin typeface="Söhne"/>
            </a:endParaRPr>
          </a:p>
          <a:p>
            <a:pPr algn="l"/>
            <a:r>
              <a:rPr lang="en-US" b="1" i="0" dirty="0">
                <a:solidFill>
                  <a:srgbClr val="374151"/>
                </a:solidFill>
                <a:effectLst/>
                <a:latin typeface="Söhne"/>
              </a:rPr>
              <a:t>In</a:t>
            </a:r>
            <a:r>
              <a:rPr lang="en-US" b="0" i="0" dirty="0">
                <a:solidFill>
                  <a:srgbClr val="374151"/>
                </a:solidFill>
                <a:effectLst/>
                <a:latin typeface="Söhne"/>
              </a:rPr>
              <a:t>: To determine whether a student should receive an intervention, we can use information such as relevant </a:t>
            </a:r>
            <a:r>
              <a:rPr lang="en-US" dirty="0"/>
              <a:t>screening data, ABC (antecedent-behavior-consequence) data, and information from the referral.</a:t>
            </a:r>
          </a:p>
          <a:p>
            <a:pPr algn="l"/>
            <a:endParaRPr lang="en-US" dirty="0"/>
          </a:p>
          <a:p>
            <a:pPr algn="l"/>
            <a:r>
              <a:rPr lang="en-US" b="1" dirty="0"/>
              <a:t>On</a:t>
            </a:r>
            <a:r>
              <a:rPr lang="en-US" b="0" dirty="0"/>
              <a:t>: </a:t>
            </a:r>
            <a:r>
              <a:rPr lang="en-US" b="0" i="0" dirty="0">
                <a:solidFill>
                  <a:srgbClr val="374151"/>
                </a:solidFill>
                <a:effectLst/>
                <a:latin typeface="Söhne"/>
              </a:rPr>
              <a:t>Responding Criteria represents what progress looks like. This helps us determine if the student is experiencing adequate growth in the intervention.</a:t>
            </a:r>
          </a:p>
          <a:p>
            <a:pPr algn="l"/>
            <a:endParaRPr lang="en-US" b="0" i="0" dirty="0">
              <a:solidFill>
                <a:srgbClr val="374151"/>
              </a:solidFill>
              <a:effectLst/>
              <a:latin typeface="Söhne"/>
            </a:endParaRPr>
          </a:p>
          <a:p>
            <a:pPr algn="l"/>
            <a:r>
              <a:rPr lang="en-US" b="1" i="0" dirty="0">
                <a:solidFill>
                  <a:srgbClr val="374151"/>
                </a:solidFill>
                <a:effectLst/>
                <a:latin typeface="Söhne"/>
              </a:rPr>
              <a:t>Out</a:t>
            </a:r>
            <a:r>
              <a:rPr lang="en-US" b="0" i="0" dirty="0">
                <a:solidFill>
                  <a:srgbClr val="374151"/>
                </a:solidFill>
                <a:effectLst/>
                <a:latin typeface="Söhne"/>
              </a:rPr>
              <a:t>: Exit Criteria allow us to determine when a student is ready to exit the intervention, either due to successful goal completion or the need for a different intervention approach.</a:t>
            </a:r>
            <a:endParaRPr lang="en-US" b="1" dirty="0"/>
          </a:p>
        </p:txBody>
      </p:sp>
      <p:sp>
        <p:nvSpPr>
          <p:cNvPr id="4" name="Slide Number Placeholder 3"/>
          <p:cNvSpPr>
            <a:spLocks noGrp="1"/>
          </p:cNvSpPr>
          <p:nvPr>
            <p:ph type="sldNum" sz="quarter" idx="5"/>
          </p:nvPr>
        </p:nvSpPr>
        <p:spPr/>
        <p:txBody>
          <a:bodyPr/>
          <a:lstStyle/>
          <a:p>
            <a:fld id="{50EB65C8-7EE5-4378-A425-66EE1DD1A1A1}" type="slidenum">
              <a:rPr lang="en-US" smtClean="0"/>
              <a:t>13</a:t>
            </a:fld>
            <a:endParaRPr lang="en-US" dirty="0"/>
          </a:p>
        </p:txBody>
      </p:sp>
    </p:spTree>
    <p:extLst>
      <p:ext uri="{BB962C8B-B14F-4D97-AF65-F5344CB8AC3E}">
        <p14:creationId xmlns:p14="http://schemas.microsoft.com/office/powerpoint/2010/main" val="1856334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contains examples of decision criteria that could be used for a Self-Esteem Group intervention.</a:t>
            </a:r>
          </a:p>
        </p:txBody>
      </p:sp>
      <p:sp>
        <p:nvSpPr>
          <p:cNvPr id="4" name="Slide Number Placeholder 3"/>
          <p:cNvSpPr>
            <a:spLocks noGrp="1"/>
          </p:cNvSpPr>
          <p:nvPr>
            <p:ph type="sldNum" sz="quarter" idx="5"/>
          </p:nvPr>
        </p:nvSpPr>
        <p:spPr/>
        <p:txBody>
          <a:bodyPr/>
          <a:lstStyle/>
          <a:p>
            <a:fld id="{50EB65C8-7EE5-4378-A425-66EE1DD1A1A1}" type="slidenum">
              <a:rPr lang="en-US" smtClean="0"/>
              <a:t>14</a:t>
            </a:fld>
            <a:endParaRPr lang="en-US" dirty="0"/>
          </a:p>
        </p:txBody>
      </p:sp>
    </p:spTree>
    <p:extLst>
      <p:ext uri="{BB962C8B-B14F-4D97-AF65-F5344CB8AC3E}">
        <p14:creationId xmlns:p14="http://schemas.microsoft.com/office/powerpoint/2010/main" val="3335984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contains examples of decision criteria that could be used for a Mentoring intervention.</a:t>
            </a:r>
          </a:p>
        </p:txBody>
      </p:sp>
      <p:sp>
        <p:nvSpPr>
          <p:cNvPr id="4" name="Slide Number Placeholder 3"/>
          <p:cNvSpPr>
            <a:spLocks noGrp="1"/>
          </p:cNvSpPr>
          <p:nvPr>
            <p:ph type="sldNum" sz="quarter" idx="5"/>
          </p:nvPr>
        </p:nvSpPr>
        <p:spPr/>
        <p:txBody>
          <a:bodyPr/>
          <a:lstStyle/>
          <a:p>
            <a:fld id="{50EB65C8-7EE5-4378-A425-66EE1DD1A1A1}" type="slidenum">
              <a:rPr lang="en-US" smtClean="0"/>
              <a:t>15</a:t>
            </a:fld>
            <a:endParaRPr lang="en-US" dirty="0"/>
          </a:p>
        </p:txBody>
      </p:sp>
    </p:spTree>
    <p:extLst>
      <p:ext uri="{BB962C8B-B14F-4D97-AF65-F5344CB8AC3E}">
        <p14:creationId xmlns:p14="http://schemas.microsoft.com/office/powerpoint/2010/main" val="3055172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what the worksheet looks like with these decision criteria entered in the “Criteria” tab.</a:t>
            </a:r>
          </a:p>
          <a:p>
            <a:endParaRPr lang="en-US" dirty="0"/>
          </a:p>
          <a:p>
            <a:r>
              <a:rPr lang="en-US" dirty="0"/>
              <a:t>Tip: Although Excel does not allow for bulleted/numbered lists, you can add additional lines of text within a single cell by placing your cursor at the end of the first line of text and then simultaneously pressing ALT and ENTER (on Windows) or OPTION and RETURN (on Mac).</a:t>
            </a:r>
          </a:p>
        </p:txBody>
      </p:sp>
      <p:sp>
        <p:nvSpPr>
          <p:cNvPr id="4" name="Slide Number Placeholder 3"/>
          <p:cNvSpPr>
            <a:spLocks noGrp="1"/>
          </p:cNvSpPr>
          <p:nvPr>
            <p:ph type="sldNum" sz="quarter" idx="5"/>
          </p:nvPr>
        </p:nvSpPr>
        <p:spPr/>
        <p:txBody>
          <a:bodyPr/>
          <a:lstStyle/>
          <a:p>
            <a:fld id="{50EB65C8-7EE5-4378-A425-66EE1DD1A1A1}" type="slidenum">
              <a:rPr lang="en-US" smtClean="0"/>
              <a:t>16</a:t>
            </a:fld>
            <a:endParaRPr lang="en-US" dirty="0"/>
          </a:p>
        </p:txBody>
      </p:sp>
    </p:spTree>
    <p:extLst>
      <p:ext uri="{BB962C8B-B14F-4D97-AF65-F5344CB8AC3E}">
        <p14:creationId xmlns:p14="http://schemas.microsoft.com/office/powerpoint/2010/main" val="3307011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types of monthly intervention data for you to enter for each intervention: (1) the total number of students </a:t>
            </a:r>
            <a:r>
              <a:rPr lang="en-US" b="1" dirty="0"/>
              <a:t>participating</a:t>
            </a:r>
            <a:r>
              <a:rPr lang="en-US" dirty="0"/>
              <a:t> in the intervention and (2) the total number of students </a:t>
            </a:r>
            <a:r>
              <a:rPr lang="en-US" b="1" dirty="0"/>
              <a:t>responding</a:t>
            </a:r>
            <a:r>
              <a:rPr lang="en-US" dirty="0"/>
              <a:t> to the intervention. You will use your responding criteria from Step 4 to determine if students are making progress in the intervention.</a:t>
            </a:r>
          </a:p>
        </p:txBody>
      </p:sp>
      <p:sp>
        <p:nvSpPr>
          <p:cNvPr id="4" name="Slide Number Placeholder 3"/>
          <p:cNvSpPr>
            <a:spLocks noGrp="1"/>
          </p:cNvSpPr>
          <p:nvPr>
            <p:ph type="sldNum" sz="quarter" idx="5"/>
          </p:nvPr>
        </p:nvSpPr>
        <p:spPr/>
        <p:txBody>
          <a:bodyPr/>
          <a:lstStyle/>
          <a:p>
            <a:fld id="{50EB65C8-7EE5-4378-A425-66EE1DD1A1A1}" type="slidenum">
              <a:rPr lang="en-US" smtClean="0"/>
              <a:t>18</a:t>
            </a:fld>
            <a:endParaRPr lang="en-US" dirty="0"/>
          </a:p>
        </p:txBody>
      </p:sp>
    </p:spTree>
    <p:extLst>
      <p:ext uri="{BB962C8B-B14F-4D97-AF65-F5344CB8AC3E}">
        <p14:creationId xmlns:p14="http://schemas.microsoft.com/office/powerpoint/2010/main" val="40663947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you have entered in your monthly data, the worksheet will automatically calculate the percentages of students per subgroup who are responding vs. not responding to the intervention each month.</a:t>
            </a:r>
          </a:p>
        </p:txBody>
      </p:sp>
      <p:sp>
        <p:nvSpPr>
          <p:cNvPr id="4" name="Slide Number Placeholder 3"/>
          <p:cNvSpPr>
            <a:spLocks noGrp="1"/>
          </p:cNvSpPr>
          <p:nvPr>
            <p:ph type="sldNum" sz="quarter" idx="5"/>
          </p:nvPr>
        </p:nvSpPr>
        <p:spPr/>
        <p:txBody>
          <a:bodyPr/>
          <a:lstStyle/>
          <a:p>
            <a:fld id="{50EB65C8-7EE5-4378-A425-66EE1DD1A1A1}" type="slidenum">
              <a:rPr lang="en-US" smtClean="0"/>
              <a:t>19</a:t>
            </a:fld>
            <a:endParaRPr lang="en-US" dirty="0"/>
          </a:p>
        </p:txBody>
      </p:sp>
    </p:spTree>
    <p:extLst>
      <p:ext uri="{BB962C8B-B14F-4D97-AF65-F5344CB8AC3E}">
        <p14:creationId xmlns:p14="http://schemas.microsoft.com/office/powerpoint/2010/main" val="905437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you’ve entered your monthly data, the next step is to look at student response rates for each intervention to determine how the interventions are working. Generally, an intervention may be considered effective </a:t>
            </a:r>
            <a:r>
              <a:rPr lang="en-US" b="0" i="0" dirty="0">
                <a:solidFill>
                  <a:srgbClr val="374151"/>
                </a:solidFill>
                <a:effectLst/>
                <a:latin typeface="Söhne"/>
              </a:rPr>
              <a:t>if at least 70% of students are responding positively to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74151"/>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74151"/>
                </a:solidFill>
                <a:effectLst/>
                <a:latin typeface="Söhne"/>
              </a:rPr>
              <a:t>There are three methods for analyzing your intervention data, each of which will be detailed in the following slides.</a:t>
            </a:r>
            <a:endParaRPr lang="en-US" dirty="0"/>
          </a:p>
        </p:txBody>
      </p:sp>
      <p:sp>
        <p:nvSpPr>
          <p:cNvPr id="4" name="Slide Number Placeholder 3"/>
          <p:cNvSpPr>
            <a:spLocks noGrp="1"/>
          </p:cNvSpPr>
          <p:nvPr>
            <p:ph type="sldNum" sz="quarter" idx="10"/>
          </p:nvPr>
        </p:nvSpPr>
        <p:spPr/>
        <p:txBody>
          <a:bodyPr/>
          <a:lstStyle/>
          <a:p>
            <a:fld id="{50EB65C8-7EE5-4378-A425-66EE1DD1A1A1}" type="slidenum">
              <a:rPr lang="en-US" smtClean="0"/>
              <a:t>20</a:t>
            </a:fld>
            <a:endParaRPr lang="en-US" dirty="0"/>
          </a:p>
        </p:txBody>
      </p:sp>
    </p:spTree>
    <p:extLst>
      <p:ext uri="{BB962C8B-B14F-4D97-AF65-F5344CB8AC3E}">
        <p14:creationId xmlns:p14="http://schemas.microsoft.com/office/powerpoint/2010/main" val="1390216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interest</a:t>
            </a:r>
            <a:r>
              <a:rPr lang="en-US" baseline="0" dirty="0"/>
              <a:t> in using the DE-PBS Tier 2 Intervention Tracking Workbook. The following is a tutorial regarding how to use the Excel Workbook. Please send your questions, comments, and/or recommendations regarding this workbook to Megan Pell at mpell@udel.edu. </a:t>
            </a:r>
          </a:p>
          <a:p>
            <a:endParaRPr lang="en-US" baseline="0" dirty="0"/>
          </a:p>
          <a:p>
            <a:r>
              <a:rPr lang="en-US" baseline="0" dirty="0"/>
              <a:t>This workbook is intended to help schools do the following: </a:t>
            </a:r>
          </a:p>
          <a:p>
            <a:pPr marL="228600" indent="-228600">
              <a:buAutoNum type="arabicPeriod"/>
            </a:pPr>
            <a:r>
              <a:rPr lang="en-US" baseline="0" dirty="0"/>
              <a:t>More regularly discuss SYSTEMS-related trends across their Tier 2 interventions (at least monthly is recommended).</a:t>
            </a:r>
          </a:p>
          <a:p>
            <a:pPr marL="228600" indent="-228600">
              <a:buAutoNum type="arabicPeriod"/>
            </a:pPr>
            <a:r>
              <a:rPr lang="en-US" baseline="0" dirty="0"/>
              <a:t>More readily share information regarding the important and often extensive Tier 2 intervention efforts happening in the school (with staff, parents, school boards, and community) </a:t>
            </a:r>
          </a:p>
          <a:p>
            <a:pPr marL="0" indent="0">
              <a:buNone/>
            </a:pPr>
            <a:endParaRPr lang="en-US" baseline="0" dirty="0"/>
          </a:p>
          <a:p>
            <a:pPr marL="0" indent="0">
              <a:buNone/>
            </a:pPr>
            <a:endParaRPr lang="en-US" dirty="0"/>
          </a:p>
          <a:p>
            <a:endParaRPr lang="en-US" dirty="0"/>
          </a:p>
        </p:txBody>
      </p:sp>
      <p:sp>
        <p:nvSpPr>
          <p:cNvPr id="4" name="Slide Number Placeholder 3"/>
          <p:cNvSpPr>
            <a:spLocks noGrp="1"/>
          </p:cNvSpPr>
          <p:nvPr>
            <p:ph type="sldNum" sz="quarter" idx="10"/>
          </p:nvPr>
        </p:nvSpPr>
        <p:spPr/>
        <p:txBody>
          <a:bodyPr/>
          <a:lstStyle/>
          <a:p>
            <a:fld id="{50EB65C8-7EE5-4378-A425-66EE1DD1A1A1}" type="slidenum">
              <a:rPr lang="en-US" smtClean="0"/>
              <a:t>2</a:t>
            </a:fld>
            <a:endParaRPr lang="en-US" dirty="0"/>
          </a:p>
        </p:txBody>
      </p:sp>
    </p:spTree>
    <p:extLst>
      <p:ext uri="{BB962C8B-B14F-4D97-AF65-F5344CB8AC3E}">
        <p14:creationId xmlns:p14="http://schemas.microsoft.com/office/powerpoint/2010/main" val="38304002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Baskerville Old Face" panose="02020602080505020303" pitchFamily="18" charset="0"/>
              </a:rPr>
              <a:t>The first method of analyzing your data is to use Tab 1 to look for trends across interventions by examining the percentages of students responding and not responding to each intervention throughout each month of the school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Baskerville Old Face" panose="020206020805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Baskerville Old Face" panose="02020602080505020303" pitchFamily="18" charset="0"/>
              </a:rPr>
              <a:t>In the example above, we can see that our Self-Esteem Group, Mentoring, CICO, and Credit Recovery Program were effective (i.e., generally had &gt;70% of students responding), whereas Academic Remediation was not as effective (&lt;70% responding).</a:t>
            </a:r>
          </a:p>
        </p:txBody>
      </p:sp>
      <p:sp>
        <p:nvSpPr>
          <p:cNvPr id="4" name="Slide Number Placeholder 3"/>
          <p:cNvSpPr>
            <a:spLocks noGrp="1"/>
          </p:cNvSpPr>
          <p:nvPr>
            <p:ph type="sldNum" sz="quarter" idx="10"/>
          </p:nvPr>
        </p:nvSpPr>
        <p:spPr/>
        <p:txBody>
          <a:bodyPr/>
          <a:lstStyle/>
          <a:p>
            <a:fld id="{50EB65C8-7EE5-4378-A425-66EE1DD1A1A1}" type="slidenum">
              <a:rPr lang="en-US" smtClean="0"/>
              <a:t>21</a:t>
            </a:fld>
            <a:endParaRPr lang="en-US" dirty="0"/>
          </a:p>
        </p:txBody>
      </p:sp>
    </p:spTree>
    <p:extLst>
      <p:ext uri="{BB962C8B-B14F-4D97-AF65-F5344CB8AC3E}">
        <p14:creationId xmlns:p14="http://schemas.microsoft.com/office/powerpoint/2010/main" val="13902163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dirty="0">
                <a:latin typeface="Baskerville Old Face" panose="02020602080505020303" pitchFamily="18" charset="0"/>
              </a:rPr>
              <a:t>The next method for analyzing your data is to look at how students are responding to each intervention using the blue (intervention) tabs. The graphs on these tabs allow you to easily examine the percentages of students responding and not responding to the intervention throughout the school year. In addition, e</a:t>
            </a:r>
            <a:r>
              <a:rPr lang="en-US" dirty="0">
                <a:latin typeface="Baskerville Old Face" panose="02020602080505020303" pitchFamily="18" charset="0"/>
              </a:rPr>
              <a:t>ach intervention tab shows the same graph twice, once in color and once in black and white.</a:t>
            </a:r>
          </a:p>
          <a:p>
            <a:pPr algn="l"/>
            <a:endParaRPr lang="en-US" b="0" dirty="0">
              <a:latin typeface="Baskerville Old Face" panose="02020602080505020303" pitchFamily="18" charset="0"/>
            </a:endParaRPr>
          </a:p>
          <a:p>
            <a:pPr algn="l"/>
            <a:r>
              <a:rPr lang="en-US" b="0" dirty="0">
                <a:latin typeface="Baskerville Old Face" panose="02020602080505020303" pitchFamily="18" charset="0"/>
              </a:rPr>
              <a:t>In the example above, we can see that more than 70% of students were responding to the Self-Esteem Group from November through June.</a:t>
            </a:r>
          </a:p>
          <a:p>
            <a:pPr algn="l"/>
            <a:endParaRPr lang="en-US" b="0" dirty="0">
              <a:latin typeface="Baskerville Old Face" panose="02020602080505020303" pitchFamily="18" charset="0"/>
            </a:endParaRPr>
          </a:p>
          <a:p>
            <a:pPr algn="l"/>
            <a:r>
              <a:rPr lang="en-US" b="0" dirty="0">
                <a:latin typeface="Baskerville Old Face" panose="02020602080505020303" pitchFamily="18" charset="0"/>
              </a:rPr>
              <a:t>Special Note: </a:t>
            </a:r>
            <a:r>
              <a:rPr lang="en-US" dirty="0">
                <a:latin typeface="Baskerville Old Face" panose="02020602080505020303" pitchFamily="18" charset="0"/>
              </a:rPr>
              <a:t>You cannot change the data in the graph worksheets (they are imported directly from the AllData worksheet),</a:t>
            </a:r>
            <a:r>
              <a:rPr lang="en-US" baseline="0" dirty="0">
                <a:latin typeface="Baskerville Old Face" panose="02020602080505020303" pitchFamily="18" charset="0"/>
              </a:rPr>
              <a:t> but y</a:t>
            </a:r>
            <a:r>
              <a:rPr lang="en-US" dirty="0">
                <a:latin typeface="Baskerville Old Face" panose="02020602080505020303" pitchFamily="18" charset="0"/>
              </a:rPr>
              <a:t>ou can format</a:t>
            </a:r>
            <a:r>
              <a:rPr lang="en-US" baseline="0" dirty="0">
                <a:latin typeface="Baskerville Old Face" panose="02020602080505020303" pitchFamily="18" charset="0"/>
              </a:rPr>
              <a:t> the look and size of the text in the accompanying table.</a:t>
            </a:r>
            <a:endParaRPr lang="en-US" dirty="0">
              <a:latin typeface="Baskerville Old Face" panose="02020602080505020303" pitchFamily="18" charset="0"/>
            </a:endParaRPr>
          </a:p>
        </p:txBody>
      </p:sp>
      <p:sp>
        <p:nvSpPr>
          <p:cNvPr id="4" name="Slide Number Placeholder 3"/>
          <p:cNvSpPr>
            <a:spLocks noGrp="1"/>
          </p:cNvSpPr>
          <p:nvPr>
            <p:ph type="sldNum" sz="quarter" idx="10"/>
          </p:nvPr>
        </p:nvSpPr>
        <p:spPr/>
        <p:txBody>
          <a:bodyPr/>
          <a:lstStyle/>
          <a:p>
            <a:fld id="{50EB65C8-7EE5-4378-A425-66EE1DD1A1A1}" type="slidenum">
              <a:rPr lang="en-US" smtClean="0"/>
              <a:t>22</a:t>
            </a:fld>
            <a:endParaRPr lang="en-US" dirty="0"/>
          </a:p>
        </p:txBody>
      </p:sp>
    </p:spTree>
    <p:extLst>
      <p:ext uri="{BB962C8B-B14F-4D97-AF65-F5344CB8AC3E}">
        <p14:creationId xmlns:p14="http://schemas.microsoft.com/office/powerpoint/2010/main" val="18036056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Baskerville Old Face" panose="02020602080505020303" pitchFamily="18" charset="0"/>
              </a:rPr>
              <a:t>The third method for analyzing your data is to look at how students are responding to the interventions using the orange (monthly) tabs. The tables and graphs on these tabs allow you to easily examine the percentages of students (in total) who are responding to the intervention each month. In addition, the tabs for e</a:t>
            </a:r>
            <a:r>
              <a:rPr lang="en-US" dirty="0">
                <a:latin typeface="Baskerville Old Face" panose="02020602080505020303" pitchFamily="18" charset="0"/>
              </a:rPr>
              <a:t>ach month show the same graph twice, once in color and once in black and white.</a:t>
            </a:r>
          </a:p>
          <a:p>
            <a:pPr algn="l"/>
            <a:endParaRPr lang="en-US" b="0" dirty="0">
              <a:latin typeface="Baskerville Old Face" panose="02020602080505020303" pitchFamily="18" charset="0"/>
            </a:endParaRPr>
          </a:p>
          <a:p>
            <a:pPr algn="l"/>
            <a:r>
              <a:rPr lang="en-US" b="0" dirty="0">
                <a:latin typeface="Baskerville Old Face" panose="02020602080505020303" pitchFamily="18" charset="0"/>
              </a:rPr>
              <a:t>In the example above, we can see that during November, more than 70% of students were responding to each intervention, except for Academic Remediation.</a:t>
            </a:r>
          </a:p>
          <a:p>
            <a:pPr algn="l"/>
            <a:endParaRPr lang="en-US" b="0" dirty="0">
              <a:latin typeface="Baskerville Old Face" panose="02020602080505020303" pitchFamily="18" charset="0"/>
            </a:endParaRPr>
          </a:p>
          <a:p>
            <a:pPr algn="l"/>
            <a:r>
              <a:rPr lang="en-US" b="0" dirty="0">
                <a:latin typeface="Baskerville Old Face" panose="02020602080505020303" pitchFamily="18" charset="0"/>
              </a:rPr>
              <a:t>Special Note:</a:t>
            </a:r>
            <a:endParaRPr lang="en-US" dirty="0">
              <a:latin typeface="Baskerville Old Face" panose="02020602080505020303"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Baskerville Old Face" panose="02020602080505020303" pitchFamily="18" charset="0"/>
              </a:rPr>
              <a:t>You cannot change the data in the graph worksheets (they are imported directly from the AllData worksheet)</a:t>
            </a:r>
            <a:r>
              <a:rPr lang="en-US" baseline="0" dirty="0">
                <a:latin typeface="Baskerville Old Face" panose="02020602080505020303" pitchFamily="18" charset="0"/>
              </a:rPr>
              <a:t> but y</a:t>
            </a:r>
            <a:r>
              <a:rPr lang="en-US" dirty="0">
                <a:latin typeface="Baskerville Old Face" panose="02020602080505020303" pitchFamily="18" charset="0"/>
              </a:rPr>
              <a:t>ou can format</a:t>
            </a:r>
            <a:r>
              <a:rPr lang="en-US" baseline="0" dirty="0">
                <a:latin typeface="Baskerville Old Face" panose="02020602080505020303" pitchFamily="18" charset="0"/>
              </a:rPr>
              <a:t> the look and size of the text in the accompanying table.</a:t>
            </a:r>
            <a:endParaRPr lang="en-US" dirty="0">
              <a:latin typeface="Baskerville Old Face" panose="02020602080505020303" pitchFamily="18" charset="0"/>
            </a:endParaRPr>
          </a:p>
        </p:txBody>
      </p:sp>
      <p:sp>
        <p:nvSpPr>
          <p:cNvPr id="4" name="Slide Number Placeholder 3"/>
          <p:cNvSpPr>
            <a:spLocks noGrp="1"/>
          </p:cNvSpPr>
          <p:nvPr>
            <p:ph type="sldNum" sz="quarter" idx="10"/>
          </p:nvPr>
        </p:nvSpPr>
        <p:spPr/>
        <p:txBody>
          <a:bodyPr/>
          <a:lstStyle/>
          <a:p>
            <a:fld id="{50EB65C8-7EE5-4378-A425-66EE1DD1A1A1}" type="slidenum">
              <a:rPr lang="en-US" smtClean="0"/>
              <a:t>23</a:t>
            </a:fld>
            <a:endParaRPr lang="en-US" dirty="0"/>
          </a:p>
        </p:txBody>
      </p:sp>
    </p:spTree>
    <p:extLst>
      <p:ext uri="{BB962C8B-B14F-4D97-AF65-F5344CB8AC3E}">
        <p14:creationId xmlns:p14="http://schemas.microsoft.com/office/powerpoint/2010/main" val="19694486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a:t>The final step is to reflect on any interventions that had less than 70% of students responding. It is critical to discuss and address reasons for a low response rate.</a:t>
            </a:r>
          </a:p>
        </p:txBody>
      </p:sp>
      <p:sp>
        <p:nvSpPr>
          <p:cNvPr id="4" name="Slide Number Placeholder 3"/>
          <p:cNvSpPr>
            <a:spLocks noGrp="1"/>
          </p:cNvSpPr>
          <p:nvPr>
            <p:ph type="sldNum" sz="quarter" idx="10"/>
          </p:nvPr>
        </p:nvSpPr>
        <p:spPr/>
        <p:txBody>
          <a:bodyPr/>
          <a:lstStyle/>
          <a:p>
            <a:fld id="{50EB65C8-7EE5-4378-A425-66EE1DD1A1A1}" type="slidenum">
              <a:rPr lang="en-US" smtClean="0"/>
              <a:t>24</a:t>
            </a:fld>
            <a:endParaRPr lang="en-US" dirty="0"/>
          </a:p>
        </p:txBody>
      </p:sp>
    </p:spTree>
    <p:extLst>
      <p:ext uri="{BB962C8B-B14F-4D97-AF65-F5344CB8AC3E}">
        <p14:creationId xmlns:p14="http://schemas.microsoft.com/office/powerpoint/2010/main" val="38304002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Thank you so much for checking out our Tier 2 Intervention Tracking Workbook tutorial! If you have any questions, comments, and/or recommendations regarding this workbook, please send them to Megan Pell at mpell@udel.edu. </a:t>
            </a:r>
          </a:p>
        </p:txBody>
      </p:sp>
      <p:sp>
        <p:nvSpPr>
          <p:cNvPr id="4" name="Slide Number Placeholder 3"/>
          <p:cNvSpPr>
            <a:spLocks noGrp="1"/>
          </p:cNvSpPr>
          <p:nvPr>
            <p:ph type="sldNum" sz="quarter" idx="10"/>
          </p:nvPr>
        </p:nvSpPr>
        <p:spPr/>
        <p:txBody>
          <a:bodyPr/>
          <a:lstStyle/>
          <a:p>
            <a:fld id="{50EB65C8-7EE5-4378-A425-66EE1DD1A1A1}"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3830400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EB65C8-7EE5-4378-A425-66EE1DD1A1A1}" type="slidenum">
              <a:rPr lang="en-US" smtClean="0"/>
              <a:t>3</a:t>
            </a:fld>
            <a:endParaRPr lang="en-US" dirty="0"/>
          </a:p>
        </p:txBody>
      </p:sp>
    </p:spTree>
    <p:extLst>
      <p:ext uri="{BB962C8B-B14F-4D97-AF65-F5344CB8AC3E}">
        <p14:creationId xmlns:p14="http://schemas.microsoft.com/office/powerpoint/2010/main" val="4278350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note:</a:t>
            </a:r>
            <a:endParaRPr lang="en-US" baseline="0" dirty="0"/>
          </a:p>
          <a:p>
            <a:r>
              <a:rPr lang="en-US" baseline="0" dirty="0"/>
              <a:t>There are 22 tabs included in this workbook. This may seem like a lot, but teams may not use all of them in a given month or year.</a:t>
            </a:r>
            <a:endParaRPr lang="en-US" sz="1200" b="1" dirty="0">
              <a:latin typeface="Baskerville Old Face" panose="02020602080505020303" pitchFamily="18" charset="0"/>
            </a:endParaRPr>
          </a:p>
          <a:p>
            <a:endParaRPr lang="en-US" baseline="0" dirty="0"/>
          </a:p>
          <a:p>
            <a:pPr marL="0" indent="0">
              <a:buNone/>
            </a:pPr>
            <a:endParaRPr lang="en-US" baseline="0" dirty="0"/>
          </a:p>
          <a:p>
            <a:pPr marL="0" indent="0">
              <a:buNone/>
            </a:pPr>
            <a:endParaRPr lang="en-US" dirty="0"/>
          </a:p>
          <a:p>
            <a:endParaRPr lang="en-US" dirty="0"/>
          </a:p>
        </p:txBody>
      </p:sp>
      <p:sp>
        <p:nvSpPr>
          <p:cNvPr id="4" name="Slide Number Placeholder 3"/>
          <p:cNvSpPr>
            <a:spLocks noGrp="1"/>
          </p:cNvSpPr>
          <p:nvPr>
            <p:ph type="sldNum" sz="quarter" idx="10"/>
          </p:nvPr>
        </p:nvSpPr>
        <p:spPr/>
        <p:txBody>
          <a:bodyPr/>
          <a:lstStyle/>
          <a:p>
            <a:fld id="{50EB65C8-7EE5-4378-A425-66EE1DD1A1A1}" type="slidenum">
              <a:rPr lang="en-US" smtClean="0"/>
              <a:t>4</a:t>
            </a:fld>
            <a:endParaRPr lang="en-US" dirty="0"/>
          </a:p>
        </p:txBody>
      </p:sp>
    </p:spTree>
    <p:extLst>
      <p:ext uri="{BB962C8B-B14F-4D97-AF65-F5344CB8AC3E}">
        <p14:creationId xmlns:p14="http://schemas.microsoft.com/office/powerpoint/2010/main" val="3830400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note:</a:t>
            </a:r>
            <a:endParaRPr lang="en-US" baseline="0" dirty="0"/>
          </a:p>
          <a:p>
            <a:r>
              <a:rPr lang="en-US" baseline="0" dirty="0"/>
              <a:t>The first 2 tabs included in this workbook are the most important and will be discussed in detail later in this tutorial. These tabs require teams to manually enter intervention names, data, and/or criteria information. The data/information in these two tabs is linked to the other tabs in this Excel workbook, so some cells are locked to prevent changes that would interfere with proper functioning of the workbook.</a:t>
            </a:r>
          </a:p>
        </p:txBody>
      </p:sp>
      <p:sp>
        <p:nvSpPr>
          <p:cNvPr id="4" name="Slide Number Placeholder 3"/>
          <p:cNvSpPr>
            <a:spLocks noGrp="1"/>
          </p:cNvSpPr>
          <p:nvPr>
            <p:ph type="sldNum" sz="quarter" idx="10"/>
          </p:nvPr>
        </p:nvSpPr>
        <p:spPr/>
        <p:txBody>
          <a:bodyPr/>
          <a:lstStyle/>
          <a:p>
            <a:fld id="{50EB65C8-7EE5-4378-A425-66EE1DD1A1A1}" type="slidenum">
              <a:rPr lang="en-US" smtClean="0"/>
              <a:t>5</a:t>
            </a:fld>
            <a:endParaRPr lang="en-US" dirty="0"/>
          </a:p>
        </p:txBody>
      </p:sp>
    </p:spTree>
    <p:extLst>
      <p:ext uri="{BB962C8B-B14F-4D97-AF65-F5344CB8AC3E}">
        <p14:creationId xmlns:p14="http://schemas.microsoft.com/office/powerpoint/2010/main" val="3830400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note:</a:t>
            </a:r>
            <a:endParaRPr lang="en-US" baseline="0" dirty="0"/>
          </a:p>
          <a:p>
            <a:r>
              <a:rPr lang="en-US" baseline="0" dirty="0"/>
              <a:t>The other 20 tabs included in this workbook link to worksheets that provide teams with professional-looking graphs and tables that are based on the data entered under the “AllData” tab. These worksheets will be discussed in detail later in this tutorial. </a:t>
            </a:r>
          </a:p>
          <a:p>
            <a:pPr marL="0" indent="0">
              <a:buNone/>
            </a:pPr>
            <a:endParaRPr lang="en-US" baseline="0" dirty="0"/>
          </a:p>
          <a:p>
            <a:pPr marL="0" indent="0">
              <a:buNone/>
            </a:pPr>
            <a:endParaRPr lang="en-US" dirty="0"/>
          </a:p>
          <a:p>
            <a:endParaRPr lang="en-US" dirty="0"/>
          </a:p>
        </p:txBody>
      </p:sp>
      <p:sp>
        <p:nvSpPr>
          <p:cNvPr id="4" name="Slide Number Placeholder 3"/>
          <p:cNvSpPr>
            <a:spLocks noGrp="1"/>
          </p:cNvSpPr>
          <p:nvPr>
            <p:ph type="sldNum" sz="quarter" idx="10"/>
          </p:nvPr>
        </p:nvSpPr>
        <p:spPr/>
        <p:txBody>
          <a:bodyPr/>
          <a:lstStyle/>
          <a:p>
            <a:fld id="{50EB65C8-7EE5-4378-A425-66EE1DD1A1A1}" type="slidenum">
              <a:rPr lang="en-US" smtClean="0"/>
              <a:t>6</a:t>
            </a:fld>
            <a:endParaRPr lang="en-US" dirty="0"/>
          </a:p>
        </p:txBody>
      </p:sp>
    </p:spTree>
    <p:extLst>
      <p:ext uri="{BB962C8B-B14F-4D97-AF65-F5344CB8AC3E}">
        <p14:creationId xmlns:p14="http://schemas.microsoft.com/office/powerpoint/2010/main" val="3830400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gather the information listed above in order to follow along with the steps in this tutorial.</a:t>
            </a:r>
          </a:p>
        </p:txBody>
      </p:sp>
      <p:sp>
        <p:nvSpPr>
          <p:cNvPr id="4" name="Slide Number Placeholder 3"/>
          <p:cNvSpPr>
            <a:spLocks noGrp="1"/>
          </p:cNvSpPr>
          <p:nvPr>
            <p:ph type="sldNum" sz="quarter" idx="10"/>
          </p:nvPr>
        </p:nvSpPr>
        <p:spPr/>
        <p:txBody>
          <a:bodyPr/>
          <a:lstStyle/>
          <a:p>
            <a:fld id="{50EB65C8-7EE5-4378-A425-66EE1DD1A1A1}" type="slidenum">
              <a:rPr lang="en-US" smtClean="0"/>
              <a:t>7</a:t>
            </a:fld>
            <a:endParaRPr lang="en-US" dirty="0"/>
          </a:p>
        </p:txBody>
      </p:sp>
    </p:spTree>
    <p:extLst>
      <p:ext uri="{BB962C8B-B14F-4D97-AF65-F5344CB8AC3E}">
        <p14:creationId xmlns:p14="http://schemas.microsoft.com/office/powerpoint/2010/main" val="4186686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begin, download and open the Excel workbook by clicking on the link labeled “</a:t>
            </a:r>
            <a:r>
              <a:rPr lang="en-US" b="1" dirty="0"/>
              <a:t>Tier 2 Intervention Tracking Tool – BLANK</a:t>
            </a:r>
            <a:r>
              <a:rPr lang="en-US" dirty="0"/>
              <a:t>” on the DE-PBS Project Tier 2 webpage: https://www.delawarepbs.org/forms-and-tools/tier-2-targeted-tools/</a:t>
            </a:r>
          </a:p>
          <a:p>
            <a:endParaRPr lang="en-US" dirty="0"/>
          </a:p>
          <a:p>
            <a:r>
              <a:rPr lang="en-US" dirty="0"/>
              <a:t>Save the file to your computer with your school name. </a:t>
            </a:r>
            <a:r>
              <a:rPr lang="en-US" baseline="0" dirty="0"/>
              <a:t>Currently, this file is </a:t>
            </a:r>
            <a:r>
              <a:rPr lang="en-US" b="0" baseline="0" dirty="0"/>
              <a:t>called “Tier 2 Intervention Tracking with Graphs - ADD SCHOOL NAME”</a:t>
            </a:r>
            <a:endParaRPr lang="en-US" b="0" dirty="0"/>
          </a:p>
        </p:txBody>
      </p:sp>
      <p:sp>
        <p:nvSpPr>
          <p:cNvPr id="4" name="Slide Number Placeholder 3"/>
          <p:cNvSpPr>
            <a:spLocks noGrp="1"/>
          </p:cNvSpPr>
          <p:nvPr>
            <p:ph type="sldNum" sz="quarter" idx="5"/>
          </p:nvPr>
        </p:nvSpPr>
        <p:spPr/>
        <p:txBody>
          <a:bodyPr/>
          <a:lstStyle/>
          <a:p>
            <a:fld id="{50EB65C8-7EE5-4378-A425-66EE1DD1A1A1}" type="slidenum">
              <a:rPr lang="en-US" smtClean="0"/>
              <a:t>8</a:t>
            </a:fld>
            <a:endParaRPr lang="en-US" dirty="0"/>
          </a:p>
        </p:txBody>
      </p:sp>
    </p:spTree>
    <p:extLst>
      <p:ext uri="{BB962C8B-B14F-4D97-AF65-F5344CB8AC3E}">
        <p14:creationId xmlns:p14="http://schemas.microsoft.com/office/powerpoint/2010/main" val="2577563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overview of the steps for using this workbook. Each step will be reviewed in detail in the following slides. </a:t>
            </a:r>
          </a:p>
        </p:txBody>
      </p:sp>
      <p:sp>
        <p:nvSpPr>
          <p:cNvPr id="4" name="Slide Number Placeholder 3"/>
          <p:cNvSpPr>
            <a:spLocks noGrp="1"/>
          </p:cNvSpPr>
          <p:nvPr>
            <p:ph type="sldNum" sz="quarter" idx="5"/>
          </p:nvPr>
        </p:nvSpPr>
        <p:spPr/>
        <p:txBody>
          <a:bodyPr/>
          <a:lstStyle/>
          <a:p>
            <a:fld id="{50EB65C8-7EE5-4378-A425-66EE1DD1A1A1}" type="slidenum">
              <a:rPr lang="en-US" smtClean="0"/>
              <a:t>9</a:t>
            </a:fld>
            <a:endParaRPr lang="en-US" dirty="0"/>
          </a:p>
        </p:txBody>
      </p:sp>
    </p:spTree>
    <p:extLst>
      <p:ext uri="{BB962C8B-B14F-4D97-AF65-F5344CB8AC3E}">
        <p14:creationId xmlns:p14="http://schemas.microsoft.com/office/powerpoint/2010/main" val="256836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3F012596-4909-634E-9277-8129B5C72CDC}" type="datetimeFigureOut">
              <a:rPr lang="en-US" smtClean="0"/>
              <a:pPr/>
              <a:t>7/24/2023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4FC64E-1929-764D-B3E4-C468550F551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012596-4909-634E-9277-8129B5C72CDC}" type="datetimeFigureOut">
              <a:rPr lang="en-US" smtClean="0"/>
              <a:pPr/>
              <a:t>7/24/2023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4FC64E-1929-764D-B3E4-C468550F551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012596-4909-634E-9277-8129B5C72CDC}" type="datetimeFigureOut">
              <a:rPr lang="en-US" smtClean="0"/>
              <a:pPr/>
              <a:t>7/24/2023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4FC64E-1929-764D-B3E4-C468550F551E}"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3F012596-4909-634E-9277-8129B5C72CDC}" type="datetimeFigureOut">
              <a:rPr lang="en-US" smtClean="0">
                <a:solidFill>
                  <a:prstClr val="black">
                    <a:tint val="75000"/>
                  </a:prstClr>
                </a:solidFill>
              </a:rPr>
              <a:pPr/>
              <a:t>7/24/2023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4FC64E-1929-764D-B3E4-C468550F551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1801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012596-4909-634E-9277-8129B5C72CDC}" type="datetimeFigureOut">
              <a:rPr lang="en-US" smtClean="0">
                <a:solidFill>
                  <a:prstClr val="black">
                    <a:tint val="75000"/>
                  </a:prstClr>
                </a:solidFill>
              </a:rPr>
              <a:pPr/>
              <a:t>7/24/2023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4FC64E-1929-764D-B3E4-C468550F551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9001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81538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1315193"/>
            <a:ext cx="7772400" cy="1500187"/>
          </a:xfrm>
        </p:spPr>
        <p:txBody>
          <a:bodyPr anchor="b"/>
          <a:lstStyle>
            <a:lvl1pPr marL="0" indent="0">
              <a:buNone/>
              <a:defRPr sz="2000">
                <a:solidFill>
                  <a:schemeClr val="accent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3F012596-4909-634E-9277-8129B5C72CDC}" type="datetimeFigureOut">
              <a:rPr lang="en-US" smtClean="0">
                <a:solidFill>
                  <a:prstClr val="black">
                    <a:tint val="75000"/>
                  </a:prstClr>
                </a:solidFill>
              </a:rPr>
              <a:pPr/>
              <a:t>7/24/2023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4FC64E-1929-764D-B3E4-C468550F551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528442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660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660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F012596-4909-634E-9277-8129B5C72CDC}" type="datetimeFigureOut">
              <a:rPr lang="en-US" smtClean="0">
                <a:solidFill>
                  <a:prstClr val="black">
                    <a:tint val="75000"/>
                  </a:prstClr>
                </a:solidFill>
              </a:rPr>
              <a:pPr/>
              <a:t>7/24/2023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4FC64E-1929-764D-B3E4-C468550F551E}" type="slidenum">
              <a:rPr lang="en-US" smtClean="0">
                <a:solidFill>
                  <a:prstClr val="black">
                    <a:tint val="75000"/>
                  </a:prstClr>
                </a:solidFill>
              </a:rPr>
              <a:pPr/>
              <a:t>‹#›</a:t>
            </a:fld>
            <a:endParaRPr lang="en-US" dirty="0">
              <a:solidFill>
                <a:prstClr val="black">
                  <a:tint val="75000"/>
                </a:prstClr>
              </a:solidFill>
            </a:endParaRPr>
          </a:p>
        </p:txBody>
      </p:sp>
      <p:sp>
        <p:nvSpPr>
          <p:cNvPr id="9" name="Title 1"/>
          <p:cNvSpPr>
            <a:spLocks noGrp="1"/>
          </p:cNvSpPr>
          <p:nvPr>
            <p:ph type="title"/>
          </p:nvPr>
        </p:nvSpPr>
        <p:spPr>
          <a:xfrm>
            <a:off x="457200" y="929540"/>
            <a:ext cx="8229600" cy="886833"/>
          </a:xfr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1065114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6012"/>
            <a:ext cx="8229600" cy="753631"/>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749642"/>
            <a:ext cx="4040188" cy="5243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27395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749642"/>
            <a:ext cx="4041775" cy="5243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27395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012596-4909-634E-9277-8129B5C72CDC}" type="datetimeFigureOut">
              <a:rPr lang="en-US" smtClean="0">
                <a:solidFill>
                  <a:prstClr val="black">
                    <a:tint val="75000"/>
                  </a:prstClr>
                </a:solidFill>
              </a:rPr>
              <a:pPr/>
              <a:t>7/24/2023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64FC64E-1929-764D-B3E4-C468550F551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355982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012596-4909-634E-9277-8129B5C72CDC}" type="datetimeFigureOut">
              <a:rPr lang="en-US" smtClean="0">
                <a:solidFill>
                  <a:prstClr val="black">
                    <a:tint val="75000"/>
                  </a:prstClr>
                </a:solidFill>
              </a:rPr>
              <a:pPr/>
              <a:t>7/24/2023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64FC64E-1929-764D-B3E4-C468550F551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39975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012596-4909-634E-9277-8129B5C72CDC}" type="datetimeFigureOut">
              <a:rPr lang="en-US" smtClean="0">
                <a:solidFill>
                  <a:prstClr val="black">
                    <a:tint val="75000"/>
                  </a:prstClr>
                </a:solidFill>
              </a:rPr>
              <a:pPr/>
              <a:t>7/24/2023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64FC64E-1929-764D-B3E4-C468550F551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32552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32456"/>
            <a:ext cx="3008313" cy="1039025"/>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932456"/>
            <a:ext cx="5111750" cy="519370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971481"/>
            <a:ext cx="3008313" cy="415468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F012596-4909-634E-9277-8129B5C72CDC}" type="datetimeFigureOut">
              <a:rPr lang="en-US" smtClean="0">
                <a:solidFill>
                  <a:prstClr val="black">
                    <a:tint val="75000"/>
                  </a:prstClr>
                </a:solidFill>
              </a:rPr>
              <a:pPr/>
              <a:t>7/24/2023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4FC64E-1929-764D-B3E4-C468550F551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92529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012596-4909-634E-9277-8129B5C72CDC}" type="datetimeFigureOut">
              <a:rPr lang="en-US" smtClean="0"/>
              <a:pPr/>
              <a:t>7/24/2023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4FC64E-1929-764D-B3E4-C468550F551E}"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189993"/>
            <a:ext cx="5486400" cy="353758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accent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F012596-4909-634E-9277-8129B5C72CDC}" type="datetimeFigureOut">
              <a:rPr lang="en-US" smtClean="0">
                <a:solidFill>
                  <a:prstClr val="black">
                    <a:tint val="75000"/>
                  </a:prstClr>
                </a:solidFill>
              </a:rPr>
              <a:pPr/>
              <a:t>7/24/2023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4FC64E-1929-764D-B3E4-C468550F551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253834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012596-4909-634E-9277-8129B5C72CDC}" type="datetimeFigureOut">
              <a:rPr lang="en-US" smtClean="0">
                <a:solidFill>
                  <a:prstClr val="black">
                    <a:tint val="75000"/>
                  </a:prstClr>
                </a:solidFill>
              </a:rPr>
              <a:pPr/>
              <a:t>7/24/2023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4FC64E-1929-764D-B3E4-C468550F551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59083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012596-4909-634E-9277-8129B5C72CDC}" type="datetimeFigureOut">
              <a:rPr lang="en-US" smtClean="0">
                <a:solidFill>
                  <a:prstClr val="black">
                    <a:tint val="75000"/>
                  </a:prstClr>
                </a:solidFill>
              </a:rPr>
              <a:pPr/>
              <a:t>7/24/2023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4FC64E-1929-764D-B3E4-C468550F551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045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81538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1315193"/>
            <a:ext cx="7772400" cy="1500187"/>
          </a:xfrm>
        </p:spPr>
        <p:txBody>
          <a:bodyPr anchor="b"/>
          <a:lstStyle>
            <a:lvl1pPr marL="0" indent="0">
              <a:buNone/>
              <a:defRPr sz="2000">
                <a:solidFill>
                  <a:schemeClr val="accent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3F012596-4909-634E-9277-8129B5C72CDC}" type="datetimeFigureOut">
              <a:rPr lang="en-US" smtClean="0"/>
              <a:pPr/>
              <a:t>7/24/2023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4FC64E-1929-764D-B3E4-C468550F551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660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660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F012596-4909-634E-9277-8129B5C72CDC}" type="datetimeFigureOut">
              <a:rPr lang="en-US" smtClean="0"/>
              <a:pPr/>
              <a:t>7/24/2023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4FC64E-1929-764D-B3E4-C468550F551E}" type="slidenum">
              <a:rPr lang="en-US" smtClean="0"/>
              <a:pPr/>
              <a:t>‹#›</a:t>
            </a:fld>
            <a:endParaRPr lang="en-US" dirty="0"/>
          </a:p>
        </p:txBody>
      </p:sp>
      <p:sp>
        <p:nvSpPr>
          <p:cNvPr id="9" name="Title 1"/>
          <p:cNvSpPr>
            <a:spLocks noGrp="1"/>
          </p:cNvSpPr>
          <p:nvPr>
            <p:ph type="title"/>
          </p:nvPr>
        </p:nvSpPr>
        <p:spPr>
          <a:xfrm>
            <a:off x="457200" y="929540"/>
            <a:ext cx="8229600" cy="886833"/>
          </a:xfrm>
        </p:spPr>
        <p:txBody>
          <a:bodyPr/>
          <a:lstStyle>
            <a:lvl1pPr>
              <a:defRPr/>
            </a:lvl1p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6012"/>
            <a:ext cx="8229600" cy="753631"/>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749642"/>
            <a:ext cx="4040188" cy="5243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27395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749642"/>
            <a:ext cx="4041775" cy="5243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27395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012596-4909-634E-9277-8129B5C72CDC}" type="datetimeFigureOut">
              <a:rPr lang="en-US" smtClean="0"/>
              <a:pPr/>
              <a:t>7/24/2023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4FC64E-1929-764D-B3E4-C468550F551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012596-4909-634E-9277-8129B5C72CDC}" type="datetimeFigureOut">
              <a:rPr lang="en-US" smtClean="0"/>
              <a:pPr/>
              <a:t>7/24/2023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4FC64E-1929-764D-B3E4-C468550F551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012596-4909-634E-9277-8129B5C72CDC}" type="datetimeFigureOut">
              <a:rPr lang="en-US" smtClean="0"/>
              <a:pPr/>
              <a:t>7/24/2023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4FC64E-1929-764D-B3E4-C468550F551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32456"/>
            <a:ext cx="3008313" cy="1039025"/>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932456"/>
            <a:ext cx="5111750" cy="519370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971481"/>
            <a:ext cx="3008313" cy="415468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F012596-4909-634E-9277-8129B5C72CDC}" type="datetimeFigureOut">
              <a:rPr lang="en-US" smtClean="0"/>
              <a:pPr/>
              <a:t>7/24/2023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4FC64E-1929-764D-B3E4-C468550F551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189993"/>
            <a:ext cx="5486400" cy="353758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accent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F012596-4909-634E-9277-8129B5C72CDC}" type="datetimeFigureOut">
              <a:rPr lang="en-US" smtClean="0"/>
              <a:pPr/>
              <a:t>7/24/2023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4FC64E-1929-764D-B3E4-C468550F551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36710"/>
            <a:ext cx="8229600" cy="126103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2646401"/>
            <a:ext cx="8229600" cy="347976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012596-4909-634E-9277-8129B5C72CDC}" type="datetimeFigureOut">
              <a:rPr lang="en-US" smtClean="0"/>
              <a:pPr/>
              <a:t>7/24/2023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4FC64E-1929-764D-B3E4-C468550F551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36710"/>
            <a:ext cx="8229600" cy="126103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2646401"/>
            <a:ext cx="8229600" cy="347976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012596-4909-634E-9277-8129B5C72CDC}" type="datetimeFigureOut">
              <a:rPr lang="en-US" smtClean="0">
                <a:solidFill>
                  <a:prstClr val="black">
                    <a:tint val="75000"/>
                  </a:prstClr>
                </a:solidFill>
              </a:rPr>
              <a:pPr/>
              <a:t>7/24/2023</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4FC64E-1929-764D-B3E4-C468550F551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3744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72573" y="733713"/>
            <a:ext cx="6998854" cy="2793423"/>
          </a:xfrm>
          <a:solidFill>
            <a:schemeClr val="tx2">
              <a:lumMod val="20000"/>
              <a:lumOff val="80000"/>
              <a:alpha val="28000"/>
            </a:schemeClr>
          </a:solidFill>
          <a:ln w="57150">
            <a:solidFill>
              <a:srgbClr val="002060"/>
            </a:solidFill>
          </a:ln>
        </p:spPr>
        <p:txBody>
          <a:bodyPr>
            <a:normAutofit/>
          </a:bodyPr>
          <a:lstStyle/>
          <a:p>
            <a:r>
              <a:rPr lang="en-US" sz="5300" b="1" dirty="0">
                <a:solidFill>
                  <a:schemeClr val="tx2">
                    <a:lumMod val="20000"/>
                    <a:lumOff val="80000"/>
                  </a:schemeClr>
                </a:solidFill>
                <a:cs typeface="Calibri"/>
              </a:rPr>
              <a:t>Tier 2 </a:t>
            </a:r>
            <a:br>
              <a:rPr lang="en-US" sz="5300" b="1" dirty="0">
                <a:solidFill>
                  <a:schemeClr val="tx2">
                    <a:lumMod val="20000"/>
                    <a:lumOff val="80000"/>
                  </a:schemeClr>
                </a:solidFill>
                <a:cs typeface="Calibri"/>
              </a:rPr>
            </a:br>
            <a:r>
              <a:rPr lang="en-US" sz="5300" b="1" dirty="0">
                <a:solidFill>
                  <a:schemeClr val="tx2">
                    <a:lumMod val="20000"/>
                    <a:lumOff val="80000"/>
                  </a:schemeClr>
                </a:solidFill>
                <a:cs typeface="Calibri"/>
              </a:rPr>
              <a:t>Data Workbook</a:t>
            </a:r>
            <a:br>
              <a:rPr lang="en-US" sz="5300" b="1" dirty="0">
                <a:solidFill>
                  <a:schemeClr val="tx2">
                    <a:lumMod val="20000"/>
                    <a:lumOff val="80000"/>
                  </a:schemeClr>
                </a:solidFill>
                <a:cs typeface="Calibri"/>
              </a:rPr>
            </a:br>
            <a:r>
              <a:rPr lang="en-US" sz="5300" dirty="0">
                <a:solidFill>
                  <a:schemeClr val="tx2">
                    <a:lumMod val="20000"/>
                    <a:lumOff val="80000"/>
                  </a:schemeClr>
                </a:solidFill>
                <a:cs typeface="Calibri"/>
              </a:rPr>
              <a:t>Tutorial</a:t>
            </a:r>
            <a:endParaRPr 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Baskerville Old Face" panose="02020602080505020303" pitchFamily="18" charset="0"/>
            </a:endParaRPr>
          </a:p>
        </p:txBody>
      </p:sp>
      <p:sp>
        <p:nvSpPr>
          <p:cNvPr id="10" name="TextBox 9">
            <a:extLst>
              <a:ext uri="{FF2B5EF4-FFF2-40B4-BE49-F238E27FC236}">
                <a16:creationId xmlns:a16="http://schemas.microsoft.com/office/drawing/2014/main" id="{579A17C6-96FF-9285-ADB9-7483AC8AE733}"/>
              </a:ext>
            </a:extLst>
          </p:cNvPr>
          <p:cNvSpPr txBox="1"/>
          <p:nvPr/>
        </p:nvSpPr>
        <p:spPr>
          <a:xfrm>
            <a:off x="1308410" y="3834163"/>
            <a:ext cx="6527181" cy="1769327"/>
          </a:xfrm>
          <a:prstGeom prst="rect">
            <a:avLst/>
          </a:prstGeom>
        </p:spPr>
        <p:txBody>
          <a:bodyPr vert="horz" wrap="square"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1F497D">
                    <a:lumMod val="20000"/>
                    <a:lumOff val="80000"/>
                  </a:srgbClr>
                </a:solidFill>
                <a:effectLst/>
                <a:uLnTx/>
                <a:uFillTx/>
                <a:latin typeface="Calibri"/>
                <a:ea typeface="+mn-ea"/>
                <a:cs typeface="Calibri"/>
              </a:rPr>
              <a:t>DE-PBS Project</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1F497D">
                    <a:lumMod val="20000"/>
                    <a:lumOff val="80000"/>
                  </a:srgbClr>
                </a:solidFill>
                <a:effectLst/>
                <a:uLnTx/>
                <a:uFillTx/>
                <a:latin typeface="Calibri"/>
                <a:ea typeface="+mn-ea"/>
                <a:cs typeface="Calibri"/>
              </a:rPr>
              <a:t>Center for Disabilities Studies</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2000" b="0" i="1" u="none" strike="noStrike" kern="1200" cap="none" spc="0" normalizeH="0" baseline="0" noProof="0" dirty="0">
                <a:ln>
                  <a:noFill/>
                </a:ln>
                <a:solidFill>
                  <a:srgbClr val="1F497D">
                    <a:lumMod val="20000"/>
                    <a:lumOff val="80000"/>
                  </a:srgbClr>
                </a:solidFill>
                <a:effectLst/>
                <a:uLnTx/>
                <a:uFillTx/>
                <a:latin typeface="Calibri"/>
                <a:ea typeface="+mn-ea"/>
                <a:cs typeface="Calibri"/>
              </a:rPr>
              <a:t>Updated 7/20/2023</a:t>
            </a:r>
          </a:p>
          <a:p>
            <a:pPr marL="0" marR="0" indent="0" algn="ctr" defTabSz="457200" rtl="0" eaLnBrk="1" fontAlgn="auto" latinLnBrk="0" hangingPunct="1">
              <a:lnSpc>
                <a:spcPct val="100000"/>
              </a:lnSpc>
              <a:spcBef>
                <a:spcPct val="20000"/>
              </a:spcBef>
              <a:spcAft>
                <a:spcPts val="0"/>
              </a:spcAft>
              <a:buClrTx/>
              <a:buSzTx/>
              <a:buFont typeface="Arial"/>
              <a:buNone/>
              <a:tabLst/>
            </a:pPr>
            <a:endParaRPr kumimoji="0" lang="en-US" sz="2800" b="0" i="0" u="none" strike="noStrike" kern="1200" cap="none" spc="0" normalizeH="0" baseline="0" noProof="0" dirty="0">
              <a:ln>
                <a:noFill/>
              </a:ln>
              <a:solidFill>
                <a:schemeClr val="tx2">
                  <a:lumMod val="20000"/>
                  <a:lumOff val="80000"/>
                </a:schemeClr>
              </a:solidFill>
              <a:effectLst/>
              <a:uLnTx/>
              <a:uFillTx/>
              <a:latin typeface="Trebuchet MS"/>
              <a:ea typeface="+mn-ea"/>
              <a:cs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8218"/>
            <a:ext cx="8229600" cy="1046792"/>
          </a:xfrm>
          <a:solidFill>
            <a:schemeClr val="accent4">
              <a:lumMod val="40000"/>
              <a:lumOff val="60000"/>
            </a:schemeClr>
          </a:solidFill>
          <a:ln w="38100">
            <a:solidFill>
              <a:schemeClr val="tx2"/>
            </a:solidFill>
          </a:ln>
        </p:spPr>
        <p:txBody>
          <a:bodyPr>
            <a:noAutofit/>
          </a:bodyPr>
          <a:lstStyle/>
          <a:p>
            <a:r>
              <a:rPr lang="en-US" sz="3200" b="1" dirty="0">
                <a:solidFill>
                  <a:srgbClr val="002060"/>
                </a:solidFill>
              </a:rPr>
              <a:t>Step 1: Complete school information at the top of the “AllData” tab</a:t>
            </a:r>
          </a:p>
        </p:txBody>
      </p:sp>
      <p:pic>
        <p:nvPicPr>
          <p:cNvPr id="3" name="Picture 2" descr="&quot;AllData&quot; tab of Intervention Tracking workbook.">
            <a:extLst>
              <a:ext uri="{FF2B5EF4-FFF2-40B4-BE49-F238E27FC236}">
                <a16:creationId xmlns:a16="http://schemas.microsoft.com/office/drawing/2014/main" id="{46E43A8F-1BCE-CC4D-86BD-11F19AC4BA31}"/>
              </a:ext>
            </a:extLst>
          </p:cNvPr>
          <p:cNvPicPr>
            <a:picLocks noChangeAspect="1"/>
          </p:cNvPicPr>
          <p:nvPr/>
        </p:nvPicPr>
        <p:blipFill rotWithShape="1">
          <a:blip r:embed="rId3"/>
          <a:srcRect r="26739"/>
          <a:stretch/>
        </p:blipFill>
        <p:spPr>
          <a:xfrm>
            <a:off x="1580997" y="1946079"/>
            <a:ext cx="5661540" cy="4846320"/>
          </a:xfrm>
          <a:prstGeom prst="rect">
            <a:avLst/>
          </a:prstGeom>
          <a:ln>
            <a:solidFill>
              <a:schemeClr val="tx1"/>
            </a:solidFill>
          </a:ln>
        </p:spPr>
      </p:pic>
      <p:sp>
        <p:nvSpPr>
          <p:cNvPr id="5" name="Rectangle 4" descr="Emphasizing top portion of &quot;AllData&quot; tab."/>
          <p:cNvSpPr/>
          <p:nvPr/>
        </p:nvSpPr>
        <p:spPr>
          <a:xfrm>
            <a:off x="1580996" y="1915010"/>
            <a:ext cx="5661541" cy="284887"/>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cxnSp>
        <p:nvCxnSpPr>
          <p:cNvPr id="6" name="Straight Arrow Connector 5">
            <a:extLst>
              <a:ext uri="{C183D7F6-B498-43B3-948B-1728B52AA6E4}">
                <adec:decorative xmlns:adec="http://schemas.microsoft.com/office/drawing/2017/decorative" val="1"/>
              </a:ext>
            </a:extLst>
          </p:cNvPr>
          <p:cNvCxnSpPr>
            <a:cxnSpLocks/>
            <a:endCxn id="5" idx="1"/>
          </p:cNvCxnSpPr>
          <p:nvPr/>
        </p:nvCxnSpPr>
        <p:spPr>
          <a:xfrm>
            <a:off x="445278" y="1897344"/>
            <a:ext cx="1135718" cy="160110"/>
          </a:xfrm>
          <a:prstGeom prst="straightConnector1">
            <a:avLst/>
          </a:prstGeom>
          <a:ln w="57150">
            <a:solidFill>
              <a:srgbClr val="00206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3903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344" y="851238"/>
            <a:ext cx="8445313" cy="894734"/>
          </a:xfrm>
          <a:solidFill>
            <a:schemeClr val="accent4">
              <a:lumMod val="40000"/>
              <a:lumOff val="60000"/>
            </a:schemeClr>
          </a:solidFill>
          <a:ln w="38100">
            <a:solidFill>
              <a:schemeClr val="tx2"/>
            </a:solidFill>
          </a:ln>
        </p:spPr>
        <p:txBody>
          <a:bodyPr>
            <a:normAutofit fontScale="90000"/>
          </a:bodyPr>
          <a:lstStyle/>
          <a:p>
            <a:r>
              <a:rPr lang="en-US" sz="3600" b="1" dirty="0">
                <a:solidFill>
                  <a:srgbClr val="002060"/>
                </a:solidFill>
                <a:latin typeface="+mn-lt"/>
              </a:rPr>
              <a:t>Step 2: Add intervention names to worksheet</a:t>
            </a:r>
            <a:br>
              <a:rPr lang="en-US" sz="3600" b="1" dirty="0">
                <a:solidFill>
                  <a:srgbClr val="002060"/>
                </a:solidFill>
                <a:latin typeface="+mn-lt"/>
              </a:rPr>
            </a:br>
            <a:r>
              <a:rPr lang="en-US" sz="2200" dirty="0">
                <a:solidFill>
                  <a:srgbClr val="002060"/>
                </a:solidFill>
                <a:latin typeface="+mn-lt"/>
              </a:rPr>
              <a:t>There is space for up to 10 interventions.</a:t>
            </a:r>
            <a:endParaRPr lang="en-US" sz="2200" b="1" dirty="0">
              <a:solidFill>
                <a:srgbClr val="002060"/>
              </a:solidFill>
              <a:latin typeface="+mn-lt"/>
            </a:endParaRPr>
          </a:p>
        </p:txBody>
      </p:sp>
      <p:pic>
        <p:nvPicPr>
          <p:cNvPr id="8" name="Picture 7" descr="&quot;AllData&quot; tab of Intervention Tracking workbook.">
            <a:extLst>
              <a:ext uri="{FF2B5EF4-FFF2-40B4-BE49-F238E27FC236}">
                <a16:creationId xmlns:a16="http://schemas.microsoft.com/office/drawing/2014/main" id="{16E96A2A-431E-DC97-913B-30A3A67C29A8}"/>
              </a:ext>
            </a:extLst>
          </p:cNvPr>
          <p:cNvPicPr>
            <a:picLocks noChangeAspect="1"/>
          </p:cNvPicPr>
          <p:nvPr/>
        </p:nvPicPr>
        <p:blipFill rotWithShape="1">
          <a:blip r:embed="rId3"/>
          <a:srcRect t="10706" r="26739" b="19651"/>
          <a:stretch/>
        </p:blipFill>
        <p:spPr>
          <a:xfrm>
            <a:off x="584063" y="1897051"/>
            <a:ext cx="7975875" cy="4754880"/>
          </a:xfrm>
          <a:prstGeom prst="rect">
            <a:avLst/>
          </a:prstGeom>
          <a:ln>
            <a:solidFill>
              <a:schemeClr val="tx1"/>
            </a:solidFill>
          </a:ln>
        </p:spPr>
      </p:pic>
      <p:sp>
        <p:nvSpPr>
          <p:cNvPr id="5" name="Rectangle 4" descr="Emphasizing intervention name cells."/>
          <p:cNvSpPr/>
          <p:nvPr/>
        </p:nvSpPr>
        <p:spPr>
          <a:xfrm>
            <a:off x="1610139" y="1897051"/>
            <a:ext cx="6949799" cy="374939"/>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cxnSp>
        <p:nvCxnSpPr>
          <p:cNvPr id="6" name="Straight Arrow Connector 5">
            <a:extLst>
              <a:ext uri="{C183D7F6-B498-43B3-948B-1728B52AA6E4}">
                <adec:decorative xmlns:adec="http://schemas.microsoft.com/office/drawing/2017/decorative" val="1"/>
              </a:ext>
            </a:extLst>
          </p:cNvPr>
          <p:cNvCxnSpPr>
            <a:cxnSpLocks/>
          </p:cNvCxnSpPr>
          <p:nvPr/>
        </p:nvCxnSpPr>
        <p:spPr>
          <a:xfrm>
            <a:off x="349344" y="1782724"/>
            <a:ext cx="1260794" cy="301797"/>
          </a:xfrm>
          <a:prstGeom prst="straightConnector1">
            <a:avLst/>
          </a:prstGeom>
          <a:ln w="57150">
            <a:solidFill>
              <a:srgbClr val="002060"/>
            </a:solidFill>
            <a:tailEnd type="arrow"/>
          </a:ln>
        </p:spPr>
        <p:style>
          <a:lnRef idx="2">
            <a:schemeClr val="accent1"/>
          </a:lnRef>
          <a:fillRef idx="0">
            <a:schemeClr val="accent1"/>
          </a:fillRef>
          <a:effectRef idx="1">
            <a:schemeClr val="accent1"/>
          </a:effectRef>
          <a:fontRef idx="minor">
            <a:schemeClr val="tx1"/>
          </a:fontRef>
        </p:style>
      </p:cxnSp>
      <p:sp>
        <p:nvSpPr>
          <p:cNvPr id="13" name="Rectangle 12" descr="Emphasizing intervention name cells.">
            <a:extLst>
              <a:ext uri="{FF2B5EF4-FFF2-40B4-BE49-F238E27FC236}">
                <a16:creationId xmlns:a16="http://schemas.microsoft.com/office/drawing/2014/main" id="{E03E5076-4A28-6982-3FA0-3A528004F355}"/>
              </a:ext>
            </a:extLst>
          </p:cNvPr>
          <p:cNvSpPr/>
          <p:nvPr/>
        </p:nvSpPr>
        <p:spPr>
          <a:xfrm>
            <a:off x="1610138" y="5726929"/>
            <a:ext cx="6949799" cy="374939"/>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3" name="TextBox 2"/>
          <p:cNvSpPr txBox="1"/>
          <p:nvPr/>
        </p:nvSpPr>
        <p:spPr>
          <a:xfrm>
            <a:off x="6237042" y="4283671"/>
            <a:ext cx="2607275" cy="2031325"/>
          </a:xfrm>
          <a:prstGeom prst="rect">
            <a:avLst/>
          </a:prstGeom>
          <a:solidFill>
            <a:srgbClr val="002060"/>
          </a:solidFill>
          <a:ln>
            <a:solidFill>
              <a:schemeClr val="tx2"/>
            </a:solidFill>
          </a:ln>
        </p:spPr>
        <p:txBody>
          <a:bodyPr wrap="square" rtlCol="0">
            <a:spAutoFit/>
          </a:bodyPr>
          <a:lstStyle/>
          <a:p>
            <a:pPr algn="ctr"/>
            <a:r>
              <a:rPr lang="en-US" b="1" dirty="0">
                <a:solidFill>
                  <a:schemeClr val="bg1"/>
                </a:solidFill>
              </a:rPr>
              <a:t>Special note: </a:t>
            </a:r>
            <a:r>
              <a:rPr lang="en-US" dirty="0">
                <a:solidFill>
                  <a:schemeClr val="bg1"/>
                </a:solidFill>
              </a:rPr>
              <a:t>The intervention name you type in these boxes will automatically show up on all other worksheets that relate to that intervention in this workbook!</a:t>
            </a:r>
          </a:p>
        </p:txBody>
      </p:sp>
      <p:cxnSp>
        <p:nvCxnSpPr>
          <p:cNvPr id="14" name="Straight Arrow Connector 13">
            <a:extLst>
              <a:ext uri="{FF2B5EF4-FFF2-40B4-BE49-F238E27FC236}">
                <a16:creationId xmlns:a16="http://schemas.microsoft.com/office/drawing/2014/main" id="{A87303C7-D0C9-565B-BF30-E897EEE65F94}"/>
              </a:ext>
              <a:ext uri="{C183D7F6-B498-43B3-948B-1728B52AA6E4}">
                <adec:decorative xmlns:adec="http://schemas.microsoft.com/office/drawing/2017/decorative" val="1"/>
              </a:ext>
            </a:extLst>
          </p:cNvPr>
          <p:cNvCxnSpPr>
            <a:cxnSpLocks/>
          </p:cNvCxnSpPr>
          <p:nvPr/>
        </p:nvCxnSpPr>
        <p:spPr>
          <a:xfrm>
            <a:off x="349344" y="1745972"/>
            <a:ext cx="1260795" cy="3980957"/>
          </a:xfrm>
          <a:prstGeom prst="straightConnector1">
            <a:avLst/>
          </a:prstGeom>
          <a:ln w="57150">
            <a:solidFill>
              <a:srgbClr val="00206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138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2787" y="1309480"/>
            <a:ext cx="4835013" cy="4343400"/>
          </a:xfrm>
          <a:solidFill>
            <a:schemeClr val="accent4">
              <a:lumMod val="40000"/>
              <a:lumOff val="60000"/>
            </a:schemeClr>
          </a:solidFill>
          <a:ln w="38100">
            <a:solidFill>
              <a:schemeClr val="tx2"/>
            </a:solidFill>
          </a:ln>
        </p:spPr>
        <p:txBody>
          <a:bodyPr>
            <a:noAutofit/>
          </a:bodyPr>
          <a:lstStyle/>
          <a:p>
            <a:pPr algn="l"/>
            <a:r>
              <a:rPr lang="en-US" sz="3200" b="1" dirty="0">
                <a:solidFill>
                  <a:srgbClr val="002060"/>
                </a:solidFill>
                <a:latin typeface="+mn-lt"/>
              </a:rPr>
              <a:t>Step 3: Document Decision Criteria</a:t>
            </a:r>
            <a:br>
              <a:rPr lang="en-US" sz="900" b="1" dirty="0">
                <a:solidFill>
                  <a:srgbClr val="002060"/>
                </a:solidFill>
                <a:latin typeface="+mn-lt"/>
              </a:rPr>
            </a:br>
            <a:br>
              <a:rPr lang="en-US" sz="900" b="1" dirty="0">
                <a:solidFill>
                  <a:srgbClr val="002060"/>
                </a:solidFill>
                <a:latin typeface="+mn-lt"/>
              </a:rPr>
            </a:br>
            <a:br>
              <a:rPr lang="en-US" sz="900" b="1" dirty="0">
                <a:solidFill>
                  <a:srgbClr val="002060"/>
                </a:solidFill>
                <a:latin typeface="+mn-lt"/>
              </a:rPr>
            </a:br>
            <a:r>
              <a:rPr lang="en-US" sz="2400" b="1" dirty="0">
                <a:solidFill>
                  <a:srgbClr val="002060"/>
                </a:solidFill>
                <a:latin typeface="+mn-lt"/>
              </a:rPr>
              <a:t>A. Select the second tab “Criteria”</a:t>
            </a:r>
            <a:br>
              <a:rPr lang="en-US" sz="2400" b="1" dirty="0">
                <a:solidFill>
                  <a:srgbClr val="002060"/>
                </a:solidFill>
                <a:latin typeface="+mn-lt"/>
              </a:rPr>
            </a:br>
            <a:br>
              <a:rPr lang="en-US" sz="2400" b="1" dirty="0">
                <a:solidFill>
                  <a:srgbClr val="002060"/>
                </a:solidFill>
                <a:latin typeface="+mn-lt"/>
              </a:rPr>
            </a:br>
            <a:r>
              <a:rPr lang="en-US" sz="2400" b="1" dirty="0">
                <a:solidFill>
                  <a:srgbClr val="002060"/>
                </a:solidFill>
                <a:latin typeface="+mn-lt"/>
              </a:rPr>
              <a:t>B. Define the entrance, responding, and exit criteria for each intervention</a:t>
            </a:r>
            <a:br>
              <a:rPr lang="en-US" sz="3200" b="1" dirty="0">
                <a:solidFill>
                  <a:srgbClr val="002060"/>
                </a:solidFill>
                <a:latin typeface="+mn-lt"/>
              </a:rPr>
            </a:br>
            <a:r>
              <a:rPr lang="en-US" sz="2000" i="1" dirty="0">
                <a:solidFill>
                  <a:srgbClr val="002060"/>
                </a:solidFill>
                <a:latin typeface="+mn-lt"/>
              </a:rPr>
              <a:t>(Interventions will self-populate based on the names entered on the “AllData” tab)</a:t>
            </a:r>
            <a:endParaRPr lang="en-US" sz="3200" b="1" i="1" dirty="0">
              <a:solidFill>
                <a:srgbClr val="002060"/>
              </a:solidFill>
              <a:latin typeface="+mn-lt"/>
            </a:endParaRPr>
          </a:p>
        </p:txBody>
      </p:sp>
      <p:pic>
        <p:nvPicPr>
          <p:cNvPr id="3" name="Picture 2" descr="Emphasizing &quot;Criteria&quot; tab.">
            <a:extLst>
              <a:ext uri="{FF2B5EF4-FFF2-40B4-BE49-F238E27FC236}">
                <a16:creationId xmlns:a16="http://schemas.microsoft.com/office/drawing/2014/main" id="{465E56C6-C968-D86B-CB3E-1D79352D41AC}"/>
              </a:ext>
            </a:extLst>
          </p:cNvPr>
          <p:cNvPicPr>
            <a:picLocks noChangeAspect="1"/>
          </p:cNvPicPr>
          <p:nvPr/>
        </p:nvPicPr>
        <p:blipFill>
          <a:blip r:embed="rId3"/>
          <a:stretch>
            <a:fillRect/>
          </a:stretch>
        </p:blipFill>
        <p:spPr>
          <a:xfrm>
            <a:off x="76200" y="1013791"/>
            <a:ext cx="6425835" cy="5669280"/>
          </a:xfrm>
          <a:prstGeom prst="rect">
            <a:avLst/>
          </a:prstGeom>
          <a:ln>
            <a:solidFill>
              <a:schemeClr val="tx1"/>
            </a:solidFill>
          </a:ln>
        </p:spPr>
      </p:pic>
      <p:grpSp>
        <p:nvGrpSpPr>
          <p:cNvPr id="19" name="Group 18">
            <a:extLst>
              <a:ext uri="{C183D7F6-B498-43B3-948B-1728B52AA6E4}">
                <adec:decorative xmlns:adec="http://schemas.microsoft.com/office/drawing/2017/decorative" val="1"/>
              </a:ext>
            </a:extLst>
          </p:cNvPr>
          <p:cNvGrpSpPr/>
          <p:nvPr/>
        </p:nvGrpSpPr>
        <p:grpSpPr>
          <a:xfrm>
            <a:off x="1259400" y="3298499"/>
            <a:ext cx="2993265" cy="3393306"/>
            <a:chOff x="1028806" y="3008671"/>
            <a:chExt cx="3439955" cy="3619679"/>
          </a:xfrm>
        </p:grpSpPr>
        <p:sp>
          <p:nvSpPr>
            <p:cNvPr id="6" name="Rectangle 5" descr="Emphasizing &quot;Criteria&quot; tab."/>
            <p:cNvSpPr/>
            <p:nvPr/>
          </p:nvSpPr>
          <p:spPr>
            <a:xfrm>
              <a:off x="1028806" y="6310492"/>
              <a:ext cx="543656" cy="317858"/>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cxnSp>
          <p:nvCxnSpPr>
            <p:cNvPr id="9" name="Straight Arrow Connector 8">
              <a:extLst>
                <a:ext uri="{C183D7F6-B498-43B3-948B-1728B52AA6E4}">
                  <adec:decorative xmlns:adec="http://schemas.microsoft.com/office/drawing/2017/decorative" val="1"/>
                </a:ext>
              </a:extLst>
            </p:cNvPr>
            <p:cNvCxnSpPr>
              <a:cxnSpLocks/>
              <a:endCxn id="6" idx="0"/>
            </p:cNvCxnSpPr>
            <p:nvPr/>
          </p:nvCxnSpPr>
          <p:spPr>
            <a:xfrm flipH="1">
              <a:off x="1300634" y="3008671"/>
              <a:ext cx="3168127" cy="3301821"/>
            </a:xfrm>
            <a:prstGeom prst="straightConnector1">
              <a:avLst/>
            </a:prstGeom>
            <a:ln w="57150">
              <a:solidFill>
                <a:srgbClr val="002060"/>
              </a:solidFill>
              <a:tailEnd type="arrow"/>
            </a:ln>
          </p:spPr>
          <p:style>
            <a:lnRef idx="2">
              <a:schemeClr val="accent1"/>
            </a:lnRef>
            <a:fillRef idx="0">
              <a:schemeClr val="accent1"/>
            </a:fillRef>
            <a:effectRef idx="1">
              <a:schemeClr val="accent1"/>
            </a:effectRef>
            <a:fontRef idx="minor">
              <a:schemeClr val="tx1"/>
            </a:fontRef>
          </p:style>
        </p:cxnSp>
      </p:grpSp>
      <p:sp>
        <p:nvSpPr>
          <p:cNvPr id="5" name="Rectangle 4" descr="Emphasizing entrance, responding, and exit criteria cells."/>
          <p:cNvSpPr/>
          <p:nvPr/>
        </p:nvSpPr>
        <p:spPr>
          <a:xfrm>
            <a:off x="76200" y="1246303"/>
            <a:ext cx="1036983" cy="79122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cxnSp>
        <p:nvCxnSpPr>
          <p:cNvPr id="8" name="Straight Arrow Connector 7">
            <a:extLst>
              <a:ext uri="{C183D7F6-B498-43B3-948B-1728B52AA6E4}">
                <adec:decorative xmlns:adec="http://schemas.microsoft.com/office/drawing/2017/decorative" val="1"/>
              </a:ext>
            </a:extLst>
          </p:cNvPr>
          <p:cNvCxnSpPr>
            <a:cxnSpLocks/>
            <a:endCxn id="5" idx="3"/>
          </p:cNvCxnSpPr>
          <p:nvPr/>
        </p:nvCxnSpPr>
        <p:spPr>
          <a:xfrm flipH="1" flipV="1">
            <a:off x="1113183" y="1641913"/>
            <a:ext cx="3139482" cy="1656586"/>
          </a:xfrm>
          <a:prstGeom prst="straightConnector1">
            <a:avLst/>
          </a:prstGeom>
          <a:ln w="57150">
            <a:solidFill>
              <a:srgbClr val="002060"/>
            </a:solidFill>
            <a:tailEnd type="arrow"/>
          </a:ln>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71A35124-B808-2B78-ADEF-A81F7F213703}"/>
              </a:ext>
              <a:ext uri="{C183D7F6-B498-43B3-948B-1728B52AA6E4}">
                <adec:decorative xmlns:adec="http://schemas.microsoft.com/office/drawing/2017/decorative" val="1"/>
              </a:ext>
            </a:extLst>
          </p:cNvPr>
          <p:cNvSpPr/>
          <p:nvPr/>
        </p:nvSpPr>
        <p:spPr>
          <a:xfrm>
            <a:off x="2788398" y="2329528"/>
            <a:ext cx="362160" cy="523220"/>
          </a:xfrm>
          <a:prstGeom prst="rect">
            <a:avLst/>
          </a:prstGeom>
          <a:solidFill>
            <a:srgbClr val="002060"/>
          </a:solidFill>
          <a:ln>
            <a:solidFill>
              <a:srgbClr val="002060"/>
            </a:solidFill>
          </a:ln>
        </p:spPr>
        <p:txBody>
          <a:bodyPr wrap="square">
            <a:spAutoFit/>
          </a:bodyPr>
          <a:lstStyle/>
          <a:p>
            <a:pPr algn="ctr"/>
            <a:r>
              <a:rPr lang="en-US" sz="2800" b="1" dirty="0">
                <a:solidFill>
                  <a:schemeClr val="bg1"/>
                </a:solidFill>
              </a:rPr>
              <a:t>B</a:t>
            </a:r>
          </a:p>
        </p:txBody>
      </p:sp>
      <p:sp>
        <p:nvSpPr>
          <p:cNvPr id="11" name="TextBox 10">
            <a:extLst>
              <a:ext uri="{FF2B5EF4-FFF2-40B4-BE49-F238E27FC236}">
                <a16:creationId xmlns:a16="http://schemas.microsoft.com/office/drawing/2014/main" id="{7EFA949D-809C-B6DF-E75C-D0F29F712071}"/>
              </a:ext>
              <a:ext uri="{C183D7F6-B498-43B3-948B-1728B52AA6E4}">
                <adec:decorative xmlns:adec="http://schemas.microsoft.com/office/drawing/2017/decorative" val="1"/>
              </a:ext>
            </a:extLst>
          </p:cNvPr>
          <p:cNvSpPr txBox="1"/>
          <p:nvPr/>
        </p:nvSpPr>
        <p:spPr>
          <a:xfrm>
            <a:off x="3171646" y="4101042"/>
            <a:ext cx="308259" cy="523220"/>
          </a:xfrm>
          <a:prstGeom prst="rect">
            <a:avLst/>
          </a:prstGeom>
          <a:solidFill>
            <a:srgbClr val="002060"/>
          </a:solidFill>
          <a:ln>
            <a:solidFill>
              <a:schemeClr val="tx2"/>
            </a:solidFill>
          </a:ln>
        </p:spPr>
        <p:txBody>
          <a:bodyPr wrap="square" rtlCol="0">
            <a:spAutoFit/>
          </a:bodyPr>
          <a:lstStyle/>
          <a:p>
            <a:pPr algn="ctr"/>
            <a:r>
              <a:rPr lang="en-US" sz="2800" b="1" dirty="0">
                <a:solidFill>
                  <a:schemeClr val="bg1"/>
                </a:solidFill>
              </a:rPr>
              <a:t>A</a:t>
            </a:r>
          </a:p>
        </p:txBody>
      </p:sp>
    </p:spTree>
    <p:extLst>
      <p:ext uri="{BB962C8B-B14F-4D97-AF65-F5344CB8AC3E}">
        <p14:creationId xmlns:p14="http://schemas.microsoft.com/office/powerpoint/2010/main" val="303362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6F267-3606-3D89-3B4B-D8DF34AADADD}"/>
              </a:ext>
            </a:extLst>
          </p:cNvPr>
          <p:cNvSpPr>
            <a:spLocks noGrp="1"/>
          </p:cNvSpPr>
          <p:nvPr>
            <p:ph type="title"/>
          </p:nvPr>
        </p:nvSpPr>
        <p:spPr>
          <a:xfrm>
            <a:off x="457200" y="1011714"/>
            <a:ext cx="8229600" cy="1261036"/>
          </a:xfrm>
        </p:spPr>
        <p:txBody>
          <a:bodyPr>
            <a:normAutofit fontScale="90000"/>
          </a:bodyPr>
          <a:lstStyle/>
          <a:p>
            <a:r>
              <a:rPr lang="en-US" dirty="0">
                <a:solidFill>
                  <a:srgbClr val="002060"/>
                </a:solidFill>
              </a:rPr>
              <a:t>What do we mean by decision criteria?</a:t>
            </a:r>
          </a:p>
        </p:txBody>
      </p:sp>
      <p:graphicFrame>
        <p:nvGraphicFramePr>
          <p:cNvPr id="7" name="Table 7">
            <a:extLst>
              <a:ext uri="{FF2B5EF4-FFF2-40B4-BE49-F238E27FC236}">
                <a16:creationId xmlns:a16="http://schemas.microsoft.com/office/drawing/2014/main" id="{330E7BFD-5244-A1F9-11A1-237B42D52202}"/>
              </a:ext>
            </a:extLst>
          </p:cNvPr>
          <p:cNvGraphicFramePr>
            <a:graphicFrameLocks noGrp="1"/>
          </p:cNvGraphicFramePr>
          <p:nvPr/>
        </p:nvGraphicFramePr>
        <p:xfrm>
          <a:off x="319668" y="2356624"/>
          <a:ext cx="8504664" cy="3291840"/>
        </p:xfrm>
        <a:graphic>
          <a:graphicData uri="http://schemas.openxmlformats.org/drawingml/2006/table">
            <a:tbl>
              <a:tblPr firstRow="1" bandRow="1">
                <a:tableStyleId>{7DF18680-E054-41AD-8BC1-D1AEF772440D}</a:tableStyleId>
              </a:tblPr>
              <a:tblGrid>
                <a:gridCol w="2834888">
                  <a:extLst>
                    <a:ext uri="{9D8B030D-6E8A-4147-A177-3AD203B41FA5}">
                      <a16:colId xmlns:a16="http://schemas.microsoft.com/office/drawing/2014/main" val="3659982309"/>
                    </a:ext>
                  </a:extLst>
                </a:gridCol>
                <a:gridCol w="2834888">
                  <a:extLst>
                    <a:ext uri="{9D8B030D-6E8A-4147-A177-3AD203B41FA5}">
                      <a16:colId xmlns:a16="http://schemas.microsoft.com/office/drawing/2014/main" val="2660149634"/>
                    </a:ext>
                  </a:extLst>
                </a:gridCol>
                <a:gridCol w="2834888">
                  <a:extLst>
                    <a:ext uri="{9D8B030D-6E8A-4147-A177-3AD203B41FA5}">
                      <a16:colId xmlns:a16="http://schemas.microsoft.com/office/drawing/2014/main" val="3943619504"/>
                    </a:ext>
                  </a:extLst>
                </a:gridCol>
              </a:tblGrid>
              <a:tr h="747132">
                <a:tc>
                  <a:txBody>
                    <a:bodyPr/>
                    <a:lstStyle/>
                    <a:p>
                      <a:pPr algn="ctr"/>
                      <a:r>
                        <a:rPr lang="en-US" sz="3200" dirty="0"/>
                        <a:t>In</a:t>
                      </a:r>
                    </a:p>
                    <a:p>
                      <a:pPr algn="ctr"/>
                      <a:r>
                        <a:rPr lang="en-US" b="0" dirty="0"/>
                        <a:t>Entrance Criteria</a:t>
                      </a:r>
                    </a:p>
                  </a:txBody>
                  <a:tcPr>
                    <a:solidFill>
                      <a:srgbClr val="002060"/>
                    </a:solidFill>
                  </a:tcPr>
                </a:tc>
                <a:tc>
                  <a:txBody>
                    <a:bodyPr/>
                    <a:lstStyle/>
                    <a:p>
                      <a:pPr algn="ctr"/>
                      <a:r>
                        <a:rPr lang="en-US" sz="3200" dirty="0"/>
                        <a:t>On</a:t>
                      </a:r>
                    </a:p>
                    <a:p>
                      <a:pPr algn="ctr"/>
                      <a:r>
                        <a:rPr lang="en-US" b="0" dirty="0"/>
                        <a:t>Responding Criteria</a:t>
                      </a:r>
                    </a:p>
                  </a:txBody>
                  <a:tcPr>
                    <a:solidFill>
                      <a:srgbClr val="002060"/>
                    </a:solidFill>
                  </a:tcPr>
                </a:tc>
                <a:tc>
                  <a:txBody>
                    <a:bodyPr/>
                    <a:lstStyle/>
                    <a:p>
                      <a:pPr algn="ctr"/>
                      <a:r>
                        <a:rPr lang="en-US" sz="3200" dirty="0"/>
                        <a:t>Out</a:t>
                      </a:r>
                    </a:p>
                    <a:p>
                      <a:pPr algn="ctr"/>
                      <a:r>
                        <a:rPr lang="en-US" b="0" dirty="0"/>
                        <a:t>Exit Criteria</a:t>
                      </a:r>
                    </a:p>
                  </a:txBody>
                  <a:tcPr>
                    <a:solidFill>
                      <a:srgbClr val="002060"/>
                    </a:solidFill>
                  </a:tcPr>
                </a:tc>
                <a:extLst>
                  <a:ext uri="{0D108BD9-81ED-4DB2-BD59-A6C34878D82A}">
                    <a16:rowId xmlns:a16="http://schemas.microsoft.com/office/drawing/2014/main" val="939983065"/>
                  </a:ext>
                </a:extLst>
              </a:tr>
              <a:tr h="2241395">
                <a:tc>
                  <a:txBody>
                    <a:bodyPr/>
                    <a:lstStyle/>
                    <a:p>
                      <a:pPr marL="285750" marR="0" lvl="0" indent="-285750"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b="0" i="0" u="none" strike="noStrike" dirty="0">
                          <a:solidFill>
                            <a:srgbClr val="000000"/>
                          </a:solidFill>
                          <a:effectLst/>
                          <a:latin typeface="+mn-lt"/>
                        </a:rPr>
                        <a:t>Identify related screening data</a:t>
                      </a:r>
                    </a:p>
                    <a:p>
                      <a:pPr marL="285750" marR="0" lvl="0" indent="-285750"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b="0" i="0" u="none" strike="noStrike" dirty="0">
                          <a:solidFill>
                            <a:srgbClr val="000000"/>
                          </a:solidFill>
                          <a:effectLst/>
                          <a:latin typeface="+mn-lt"/>
                        </a:rPr>
                        <a:t>Consider ABC data</a:t>
                      </a:r>
                    </a:p>
                    <a:p>
                      <a:pPr marL="285750" marR="0" lvl="0" indent="-285750"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b="0" i="0" u="none" strike="noStrike" dirty="0">
                          <a:solidFill>
                            <a:srgbClr val="000000"/>
                          </a:solidFill>
                          <a:effectLst/>
                          <a:latin typeface="+mn-lt"/>
                        </a:rPr>
                        <a:t>Consider staff/student/family referral information</a:t>
                      </a:r>
                      <a:endParaRPr lang="en-US" dirty="0"/>
                    </a:p>
                  </a:txBody>
                  <a:tcPr marT="182880" marB="182880" anchorCtr="1">
                    <a:solidFill>
                      <a:srgbClr val="CCCFD7"/>
                    </a:solidFill>
                  </a:tcPr>
                </a:tc>
                <a:tc>
                  <a:txBody>
                    <a:bodyPr/>
                    <a:lstStyle/>
                    <a:p>
                      <a:pPr marL="285750" marR="0" lvl="0" indent="-285750"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b="0" i="0" u="none" strike="noStrike" dirty="0">
                          <a:solidFill>
                            <a:srgbClr val="000000"/>
                          </a:solidFill>
                          <a:effectLst/>
                          <a:latin typeface="+mn-lt"/>
                        </a:rPr>
                        <a:t>Identify what it looks like if the student is “on progress” with the skills being taught and reinforced</a:t>
                      </a:r>
                      <a:endParaRPr lang="en-US" dirty="0"/>
                    </a:p>
                  </a:txBody>
                  <a:tcPr marT="182880" marB="182880" anchorCtr="1">
                    <a:solidFill>
                      <a:srgbClr val="CCCFD7"/>
                    </a:solidFill>
                  </a:tcPr>
                </a:tc>
                <a:tc>
                  <a:txBody>
                    <a:bodyPr/>
                    <a:lstStyle/>
                    <a:p>
                      <a:pPr marL="285750" marR="0" lvl="0" indent="-285750"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b="0" i="0" u="none" strike="noStrike" dirty="0">
                          <a:solidFill>
                            <a:srgbClr val="000000"/>
                          </a:solidFill>
                          <a:effectLst/>
                          <a:latin typeface="+mn-lt"/>
                        </a:rPr>
                        <a:t>Identify when a student graduates from the intervention</a:t>
                      </a:r>
                    </a:p>
                    <a:p>
                      <a:pPr marL="285750" marR="0" lvl="0" indent="-285750"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b="0" i="0" u="none" strike="noStrike" dirty="0">
                          <a:solidFill>
                            <a:srgbClr val="000000"/>
                          </a:solidFill>
                          <a:effectLst/>
                          <a:latin typeface="+mn-lt"/>
                        </a:rPr>
                        <a:t>Identify when the student should be referred for review for a different intervention</a:t>
                      </a:r>
                      <a:endParaRPr lang="en-US" dirty="0"/>
                    </a:p>
                  </a:txBody>
                  <a:tcPr marT="182880" marB="182880" anchorCtr="1">
                    <a:solidFill>
                      <a:srgbClr val="CCCFD7"/>
                    </a:solidFill>
                  </a:tcPr>
                </a:tc>
                <a:extLst>
                  <a:ext uri="{0D108BD9-81ED-4DB2-BD59-A6C34878D82A}">
                    <a16:rowId xmlns:a16="http://schemas.microsoft.com/office/drawing/2014/main" val="2155529348"/>
                  </a:ext>
                </a:extLst>
              </a:tr>
            </a:tbl>
          </a:graphicData>
        </a:graphic>
      </p:graphicFrame>
    </p:spTree>
    <p:extLst>
      <p:ext uri="{BB962C8B-B14F-4D97-AF65-F5344CB8AC3E}">
        <p14:creationId xmlns:p14="http://schemas.microsoft.com/office/powerpoint/2010/main" val="821626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6F267-3606-3D89-3B4B-D8DF34AADADD}"/>
              </a:ext>
            </a:extLst>
          </p:cNvPr>
          <p:cNvSpPr>
            <a:spLocks noGrp="1"/>
          </p:cNvSpPr>
          <p:nvPr>
            <p:ph type="title"/>
          </p:nvPr>
        </p:nvSpPr>
        <p:spPr>
          <a:xfrm>
            <a:off x="457200" y="1011714"/>
            <a:ext cx="8229600" cy="1261036"/>
          </a:xfrm>
        </p:spPr>
        <p:txBody>
          <a:bodyPr>
            <a:normAutofit/>
          </a:bodyPr>
          <a:lstStyle/>
          <a:p>
            <a:r>
              <a:rPr lang="en-US" dirty="0">
                <a:solidFill>
                  <a:srgbClr val="002060"/>
                </a:solidFill>
              </a:rPr>
              <a:t>Decision Criteria</a:t>
            </a:r>
            <a:br>
              <a:rPr lang="en-US" dirty="0">
                <a:solidFill>
                  <a:srgbClr val="002060"/>
                </a:solidFill>
              </a:rPr>
            </a:br>
            <a:r>
              <a:rPr lang="en-US" sz="2800" dirty="0">
                <a:solidFill>
                  <a:srgbClr val="002060"/>
                </a:solidFill>
              </a:rPr>
              <a:t>Example 1: Self-Esteem Group</a:t>
            </a:r>
            <a:endParaRPr lang="en-US" dirty="0">
              <a:solidFill>
                <a:srgbClr val="002060"/>
              </a:solidFill>
            </a:endParaRPr>
          </a:p>
        </p:txBody>
      </p:sp>
      <p:graphicFrame>
        <p:nvGraphicFramePr>
          <p:cNvPr id="7" name="Table 7">
            <a:extLst>
              <a:ext uri="{FF2B5EF4-FFF2-40B4-BE49-F238E27FC236}">
                <a16:creationId xmlns:a16="http://schemas.microsoft.com/office/drawing/2014/main" id="{330E7BFD-5244-A1F9-11A1-237B42D52202}"/>
              </a:ext>
            </a:extLst>
          </p:cNvPr>
          <p:cNvGraphicFramePr>
            <a:graphicFrameLocks noGrp="1"/>
          </p:cNvGraphicFramePr>
          <p:nvPr/>
        </p:nvGraphicFramePr>
        <p:xfrm>
          <a:off x="319668" y="2356624"/>
          <a:ext cx="8504664" cy="3566160"/>
        </p:xfrm>
        <a:graphic>
          <a:graphicData uri="http://schemas.openxmlformats.org/drawingml/2006/table">
            <a:tbl>
              <a:tblPr firstRow="1" bandRow="1">
                <a:tableStyleId>{7DF18680-E054-41AD-8BC1-D1AEF772440D}</a:tableStyleId>
              </a:tblPr>
              <a:tblGrid>
                <a:gridCol w="2834888">
                  <a:extLst>
                    <a:ext uri="{9D8B030D-6E8A-4147-A177-3AD203B41FA5}">
                      <a16:colId xmlns:a16="http://schemas.microsoft.com/office/drawing/2014/main" val="3659982309"/>
                    </a:ext>
                  </a:extLst>
                </a:gridCol>
                <a:gridCol w="2834888">
                  <a:extLst>
                    <a:ext uri="{9D8B030D-6E8A-4147-A177-3AD203B41FA5}">
                      <a16:colId xmlns:a16="http://schemas.microsoft.com/office/drawing/2014/main" val="2660149634"/>
                    </a:ext>
                  </a:extLst>
                </a:gridCol>
                <a:gridCol w="2834888">
                  <a:extLst>
                    <a:ext uri="{9D8B030D-6E8A-4147-A177-3AD203B41FA5}">
                      <a16:colId xmlns:a16="http://schemas.microsoft.com/office/drawing/2014/main" val="3943619504"/>
                    </a:ext>
                  </a:extLst>
                </a:gridCol>
              </a:tblGrid>
              <a:tr h="747132">
                <a:tc>
                  <a:txBody>
                    <a:bodyPr/>
                    <a:lstStyle/>
                    <a:p>
                      <a:pPr algn="ctr"/>
                      <a:r>
                        <a:rPr lang="en-US" sz="3200" dirty="0"/>
                        <a:t>In</a:t>
                      </a:r>
                    </a:p>
                    <a:p>
                      <a:pPr algn="ctr"/>
                      <a:r>
                        <a:rPr lang="en-US" b="0" dirty="0"/>
                        <a:t>Entrance Criteria</a:t>
                      </a:r>
                    </a:p>
                  </a:txBody>
                  <a:tcPr>
                    <a:solidFill>
                      <a:srgbClr val="002060"/>
                    </a:solidFill>
                  </a:tcPr>
                </a:tc>
                <a:tc>
                  <a:txBody>
                    <a:bodyPr/>
                    <a:lstStyle/>
                    <a:p>
                      <a:pPr algn="ctr"/>
                      <a:r>
                        <a:rPr lang="en-US" sz="3200" dirty="0"/>
                        <a:t>On</a:t>
                      </a:r>
                    </a:p>
                    <a:p>
                      <a:pPr algn="ctr"/>
                      <a:r>
                        <a:rPr lang="en-US" b="0" dirty="0"/>
                        <a:t>Responding Criteria</a:t>
                      </a:r>
                    </a:p>
                  </a:txBody>
                  <a:tcPr>
                    <a:solidFill>
                      <a:srgbClr val="002060"/>
                    </a:solidFill>
                  </a:tcPr>
                </a:tc>
                <a:tc>
                  <a:txBody>
                    <a:bodyPr/>
                    <a:lstStyle/>
                    <a:p>
                      <a:pPr algn="ctr"/>
                      <a:r>
                        <a:rPr lang="en-US" sz="3200" dirty="0"/>
                        <a:t>Out</a:t>
                      </a:r>
                    </a:p>
                    <a:p>
                      <a:pPr algn="ctr"/>
                      <a:r>
                        <a:rPr lang="en-US" b="0" dirty="0"/>
                        <a:t>Exit Criteria</a:t>
                      </a:r>
                    </a:p>
                  </a:txBody>
                  <a:tcPr>
                    <a:solidFill>
                      <a:srgbClr val="002060"/>
                    </a:solidFill>
                  </a:tcPr>
                </a:tc>
                <a:extLst>
                  <a:ext uri="{0D108BD9-81ED-4DB2-BD59-A6C34878D82A}">
                    <a16:rowId xmlns:a16="http://schemas.microsoft.com/office/drawing/2014/main" val="939983065"/>
                  </a:ext>
                </a:extLst>
              </a:tr>
              <a:tr h="2241395">
                <a:tc>
                  <a:txBody>
                    <a:bodyPr/>
                    <a:lstStyle/>
                    <a:p>
                      <a:pPr marL="285750" indent="-285750" algn="l" rtl="0" fontAlgn="t">
                        <a:spcBef>
                          <a:spcPts val="1200"/>
                        </a:spcBef>
                        <a:spcAft>
                          <a:spcPts val="0"/>
                        </a:spcAft>
                        <a:buFont typeface="Arial" panose="020B0604020202020204" pitchFamily="34" charset="0"/>
                        <a:buChar char="•"/>
                      </a:pPr>
                      <a:r>
                        <a:rPr lang="en-US" sz="1800" dirty="0">
                          <a:effectLst/>
                          <a:latin typeface="+mn-lt"/>
                        </a:rPr>
                        <a:t>Teacher recommendation</a:t>
                      </a:r>
                    </a:p>
                    <a:p>
                      <a:pPr marL="285750" indent="-285750" algn="l" rtl="0" fontAlgn="t">
                        <a:spcBef>
                          <a:spcPts val="1200"/>
                        </a:spcBef>
                        <a:spcAft>
                          <a:spcPts val="0"/>
                        </a:spcAft>
                        <a:buFont typeface="Arial" panose="020B0604020202020204" pitchFamily="34" charset="0"/>
                        <a:buChar char="•"/>
                      </a:pPr>
                      <a:r>
                        <a:rPr lang="en-US" sz="1800" dirty="0">
                          <a:effectLst/>
                          <a:latin typeface="+mn-lt"/>
                        </a:rPr>
                        <a:t>Score of 15 or less on the Rosenberg Self- Esteem Scale</a:t>
                      </a:r>
                    </a:p>
                  </a:txBody>
                  <a:tcPr marT="182880" marB="182880" anchorCtr="1">
                    <a:solidFill>
                      <a:srgbClr val="CCCFD7"/>
                    </a:solidFill>
                  </a:tcPr>
                </a:tc>
                <a:tc>
                  <a:txBody>
                    <a:bodyPr/>
                    <a:lstStyle/>
                    <a:p>
                      <a:pPr marL="285750" indent="-285750" algn="l" rtl="0" fontAlgn="t">
                        <a:spcBef>
                          <a:spcPts val="1200"/>
                        </a:spcBef>
                        <a:spcAft>
                          <a:spcPts val="0"/>
                        </a:spcAft>
                        <a:buFont typeface="Arial" panose="020B0604020202020204" pitchFamily="34" charset="0"/>
                        <a:buChar char="•"/>
                      </a:pPr>
                      <a:r>
                        <a:rPr lang="en-US" sz="1800" dirty="0">
                          <a:effectLst/>
                          <a:latin typeface="+mn-lt"/>
                        </a:rPr>
                        <a:t>Teacher reporting more participation in class/their abilities</a:t>
                      </a:r>
                    </a:p>
                    <a:p>
                      <a:pPr marL="285750" indent="-285750" algn="l" rtl="0" fontAlgn="t">
                        <a:spcBef>
                          <a:spcPts val="1200"/>
                        </a:spcBef>
                        <a:spcAft>
                          <a:spcPts val="0"/>
                        </a:spcAft>
                        <a:buFont typeface="Arial" panose="020B0604020202020204" pitchFamily="34" charset="0"/>
                        <a:buChar char="•"/>
                      </a:pPr>
                      <a:r>
                        <a:rPr lang="en-US" sz="1800" dirty="0">
                          <a:effectLst/>
                          <a:latin typeface="+mn-lt"/>
                        </a:rPr>
                        <a:t>Student creating secure relationships, accepting praise, more self praise/less self deprecation</a:t>
                      </a:r>
                    </a:p>
                  </a:txBody>
                  <a:tcPr marT="182880" marB="182880" anchorCtr="1">
                    <a:solidFill>
                      <a:srgbClr val="CCCFD7"/>
                    </a:solidFill>
                  </a:tcPr>
                </a:tc>
                <a:tc>
                  <a:txBody>
                    <a:bodyPr/>
                    <a:lstStyle/>
                    <a:p>
                      <a:pPr marL="285750" indent="-285750" algn="l" rtl="0" fontAlgn="t">
                        <a:spcBef>
                          <a:spcPts val="1200"/>
                        </a:spcBef>
                        <a:spcAft>
                          <a:spcPts val="0"/>
                        </a:spcAft>
                        <a:buFont typeface="Arial" panose="020B0604020202020204" pitchFamily="34" charset="0"/>
                        <a:buChar char="•"/>
                      </a:pPr>
                      <a:r>
                        <a:rPr lang="en-US" sz="1800" b="0" i="0" u="none" strike="noStrike" dirty="0">
                          <a:solidFill>
                            <a:srgbClr val="000000"/>
                          </a:solidFill>
                          <a:effectLst/>
                          <a:latin typeface="+mn-lt"/>
                        </a:rPr>
                        <a:t>Score of 18 or higher on the Rosenberg Self-Esteem Scale</a:t>
                      </a:r>
                      <a:endParaRPr lang="en-US" sz="1800" dirty="0">
                        <a:effectLst/>
                        <a:latin typeface="+mn-lt"/>
                      </a:endParaRPr>
                    </a:p>
                  </a:txBody>
                  <a:tcPr marT="182880" marB="182880" anchorCtr="1">
                    <a:solidFill>
                      <a:srgbClr val="CCCFD7"/>
                    </a:solidFill>
                  </a:tcPr>
                </a:tc>
                <a:extLst>
                  <a:ext uri="{0D108BD9-81ED-4DB2-BD59-A6C34878D82A}">
                    <a16:rowId xmlns:a16="http://schemas.microsoft.com/office/drawing/2014/main" val="2155529348"/>
                  </a:ext>
                </a:extLst>
              </a:tr>
            </a:tbl>
          </a:graphicData>
        </a:graphic>
      </p:graphicFrame>
    </p:spTree>
    <p:extLst>
      <p:ext uri="{BB962C8B-B14F-4D97-AF65-F5344CB8AC3E}">
        <p14:creationId xmlns:p14="http://schemas.microsoft.com/office/powerpoint/2010/main" val="4205454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6F267-3606-3D89-3B4B-D8DF34AADADD}"/>
              </a:ext>
            </a:extLst>
          </p:cNvPr>
          <p:cNvSpPr>
            <a:spLocks noGrp="1"/>
          </p:cNvSpPr>
          <p:nvPr>
            <p:ph type="title"/>
          </p:nvPr>
        </p:nvSpPr>
        <p:spPr>
          <a:xfrm>
            <a:off x="457200" y="1011714"/>
            <a:ext cx="8229600" cy="1261036"/>
          </a:xfrm>
        </p:spPr>
        <p:txBody>
          <a:bodyPr>
            <a:normAutofit/>
          </a:bodyPr>
          <a:lstStyle/>
          <a:p>
            <a:r>
              <a:rPr lang="en-US" dirty="0"/>
              <a:t>Decision Criteria</a:t>
            </a:r>
            <a:br>
              <a:rPr lang="en-US" dirty="0"/>
            </a:br>
            <a:r>
              <a:rPr lang="en-US" sz="2800" dirty="0"/>
              <a:t>Example 2: Mentoring</a:t>
            </a:r>
            <a:endParaRPr lang="en-US" dirty="0"/>
          </a:p>
        </p:txBody>
      </p:sp>
      <p:graphicFrame>
        <p:nvGraphicFramePr>
          <p:cNvPr id="7" name="Table 7">
            <a:extLst>
              <a:ext uri="{FF2B5EF4-FFF2-40B4-BE49-F238E27FC236}">
                <a16:creationId xmlns:a16="http://schemas.microsoft.com/office/drawing/2014/main" id="{330E7BFD-5244-A1F9-11A1-237B42D52202}"/>
              </a:ext>
            </a:extLst>
          </p:cNvPr>
          <p:cNvGraphicFramePr>
            <a:graphicFrameLocks noGrp="1"/>
          </p:cNvGraphicFramePr>
          <p:nvPr/>
        </p:nvGraphicFramePr>
        <p:xfrm>
          <a:off x="319668" y="2356624"/>
          <a:ext cx="8504664" cy="2862214"/>
        </p:xfrm>
        <a:graphic>
          <a:graphicData uri="http://schemas.openxmlformats.org/drawingml/2006/table">
            <a:tbl>
              <a:tblPr firstRow="1" bandRow="1">
                <a:tableStyleId>{7DF18680-E054-41AD-8BC1-D1AEF772440D}</a:tableStyleId>
              </a:tblPr>
              <a:tblGrid>
                <a:gridCol w="2834888">
                  <a:extLst>
                    <a:ext uri="{9D8B030D-6E8A-4147-A177-3AD203B41FA5}">
                      <a16:colId xmlns:a16="http://schemas.microsoft.com/office/drawing/2014/main" val="3659982309"/>
                    </a:ext>
                  </a:extLst>
                </a:gridCol>
                <a:gridCol w="2834888">
                  <a:extLst>
                    <a:ext uri="{9D8B030D-6E8A-4147-A177-3AD203B41FA5}">
                      <a16:colId xmlns:a16="http://schemas.microsoft.com/office/drawing/2014/main" val="2660149634"/>
                    </a:ext>
                  </a:extLst>
                </a:gridCol>
                <a:gridCol w="2834888">
                  <a:extLst>
                    <a:ext uri="{9D8B030D-6E8A-4147-A177-3AD203B41FA5}">
                      <a16:colId xmlns:a16="http://schemas.microsoft.com/office/drawing/2014/main" val="3943619504"/>
                    </a:ext>
                  </a:extLst>
                </a:gridCol>
              </a:tblGrid>
              <a:tr h="764867">
                <a:tc>
                  <a:txBody>
                    <a:bodyPr/>
                    <a:lstStyle/>
                    <a:p>
                      <a:pPr algn="ctr"/>
                      <a:r>
                        <a:rPr lang="en-US" sz="3200" dirty="0"/>
                        <a:t>In</a:t>
                      </a:r>
                    </a:p>
                    <a:p>
                      <a:pPr algn="ctr"/>
                      <a:r>
                        <a:rPr lang="en-US" b="0" dirty="0"/>
                        <a:t>Entrance Criteria</a:t>
                      </a:r>
                    </a:p>
                  </a:txBody>
                  <a:tcPr>
                    <a:solidFill>
                      <a:srgbClr val="002060"/>
                    </a:solidFill>
                  </a:tcPr>
                </a:tc>
                <a:tc>
                  <a:txBody>
                    <a:bodyPr/>
                    <a:lstStyle/>
                    <a:p>
                      <a:pPr algn="ctr"/>
                      <a:r>
                        <a:rPr lang="en-US" sz="3200" dirty="0"/>
                        <a:t>On</a:t>
                      </a:r>
                    </a:p>
                    <a:p>
                      <a:pPr algn="ctr"/>
                      <a:r>
                        <a:rPr lang="en-US" b="0" dirty="0"/>
                        <a:t>Responding Criteria</a:t>
                      </a:r>
                    </a:p>
                  </a:txBody>
                  <a:tcPr>
                    <a:solidFill>
                      <a:srgbClr val="002060"/>
                    </a:solidFill>
                  </a:tcPr>
                </a:tc>
                <a:tc>
                  <a:txBody>
                    <a:bodyPr/>
                    <a:lstStyle/>
                    <a:p>
                      <a:pPr algn="ctr"/>
                      <a:r>
                        <a:rPr lang="en-US" sz="3200" dirty="0"/>
                        <a:t>Out</a:t>
                      </a:r>
                    </a:p>
                    <a:p>
                      <a:pPr algn="ctr"/>
                      <a:r>
                        <a:rPr lang="en-US" b="0" dirty="0"/>
                        <a:t>Exit Criteria</a:t>
                      </a:r>
                    </a:p>
                  </a:txBody>
                  <a:tcPr>
                    <a:solidFill>
                      <a:srgbClr val="002060"/>
                    </a:solidFill>
                  </a:tcPr>
                </a:tc>
                <a:extLst>
                  <a:ext uri="{0D108BD9-81ED-4DB2-BD59-A6C34878D82A}">
                    <a16:rowId xmlns:a16="http://schemas.microsoft.com/office/drawing/2014/main" val="939983065"/>
                  </a:ext>
                </a:extLst>
              </a:tr>
              <a:tr h="2008774">
                <a:tc>
                  <a:txBody>
                    <a:bodyPr/>
                    <a:lstStyle/>
                    <a:p>
                      <a:pPr marL="285750" indent="-285750" algn="l" rtl="0" fontAlgn="t">
                        <a:spcBef>
                          <a:spcPts val="1200"/>
                        </a:spcBef>
                        <a:spcAft>
                          <a:spcPts val="0"/>
                        </a:spcAft>
                        <a:buFont typeface="Arial" panose="020B0604020202020204" pitchFamily="34" charset="0"/>
                        <a:buChar char="•"/>
                      </a:pPr>
                      <a:r>
                        <a:rPr lang="en-US" sz="1800" dirty="0">
                          <a:effectLst/>
                          <a:latin typeface="+mn-lt"/>
                        </a:rPr>
                        <a:t>Referred by staff as needing support with managing behavior and relationship building</a:t>
                      </a:r>
                    </a:p>
                  </a:txBody>
                  <a:tcPr marT="182880" marB="182880" anchorCtr="1">
                    <a:solidFill>
                      <a:srgbClr val="CCCFD7"/>
                    </a:solidFill>
                  </a:tcPr>
                </a:tc>
                <a:tc>
                  <a:txBody>
                    <a:bodyPr/>
                    <a:lstStyle/>
                    <a:p>
                      <a:pPr marL="285750" indent="-285750" algn="l" rtl="0" fontAlgn="t">
                        <a:spcBef>
                          <a:spcPts val="1200"/>
                        </a:spcBef>
                        <a:spcAft>
                          <a:spcPts val="0"/>
                        </a:spcAft>
                        <a:buFont typeface="Arial" panose="020B0604020202020204" pitchFamily="34" charset="0"/>
                        <a:buChar char="•"/>
                      </a:pPr>
                      <a:r>
                        <a:rPr lang="en-US" sz="1800" dirty="0">
                          <a:effectLst/>
                          <a:latin typeface="+mn-lt"/>
                        </a:rPr>
                        <a:t>Demonstrating positive behaviors as noted in classroom/teacher observations, point card, daily progress, etc. </a:t>
                      </a:r>
                    </a:p>
                  </a:txBody>
                  <a:tcPr marT="182880" marB="182880" anchorCtr="1">
                    <a:solidFill>
                      <a:srgbClr val="CCCFD7"/>
                    </a:solidFill>
                  </a:tcPr>
                </a:tc>
                <a:tc>
                  <a:txBody>
                    <a:bodyPr/>
                    <a:lstStyle/>
                    <a:p>
                      <a:pPr marL="285750" indent="-285750" algn="l" rtl="0" fontAlgn="t">
                        <a:spcBef>
                          <a:spcPts val="1200"/>
                        </a:spcBef>
                        <a:spcAft>
                          <a:spcPts val="0"/>
                        </a:spcAft>
                        <a:buFont typeface="Arial" panose="020B0604020202020204" pitchFamily="34" charset="0"/>
                        <a:buChar char="•"/>
                      </a:pPr>
                      <a:r>
                        <a:rPr lang="en-US" sz="1800" b="0" i="0" u="none" strike="noStrike" dirty="0">
                          <a:solidFill>
                            <a:srgbClr val="000000"/>
                          </a:solidFill>
                          <a:effectLst/>
                          <a:latin typeface="+mn-lt"/>
                        </a:rPr>
                        <a:t>Decreased behavior referrals</a:t>
                      </a:r>
                    </a:p>
                    <a:p>
                      <a:pPr marL="285750" indent="-285750" algn="l" rtl="0" fontAlgn="t">
                        <a:spcBef>
                          <a:spcPts val="1200"/>
                        </a:spcBef>
                        <a:spcAft>
                          <a:spcPts val="0"/>
                        </a:spcAft>
                        <a:buFont typeface="Arial" panose="020B0604020202020204" pitchFamily="34" charset="0"/>
                        <a:buChar char="•"/>
                      </a:pPr>
                      <a:r>
                        <a:rPr lang="en-US" sz="1800" b="0" i="0" u="none" strike="noStrike" dirty="0">
                          <a:solidFill>
                            <a:srgbClr val="000000"/>
                          </a:solidFill>
                          <a:effectLst/>
                          <a:latin typeface="+mn-lt"/>
                        </a:rPr>
                        <a:t>Adequate progress as determined by staff</a:t>
                      </a:r>
                    </a:p>
                  </a:txBody>
                  <a:tcPr marT="182880" marB="182880" anchorCtr="1">
                    <a:solidFill>
                      <a:srgbClr val="CCCFD7"/>
                    </a:solidFill>
                  </a:tcPr>
                </a:tc>
                <a:extLst>
                  <a:ext uri="{0D108BD9-81ED-4DB2-BD59-A6C34878D82A}">
                    <a16:rowId xmlns:a16="http://schemas.microsoft.com/office/drawing/2014/main" val="2155529348"/>
                  </a:ext>
                </a:extLst>
              </a:tr>
            </a:tbl>
          </a:graphicData>
        </a:graphic>
      </p:graphicFrame>
    </p:spTree>
    <p:extLst>
      <p:ext uri="{BB962C8B-B14F-4D97-AF65-F5344CB8AC3E}">
        <p14:creationId xmlns:p14="http://schemas.microsoft.com/office/powerpoint/2010/main" val="1306268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A5941-C8AE-44F4-9C1D-97713E2FE1D3}"/>
              </a:ext>
            </a:extLst>
          </p:cNvPr>
          <p:cNvSpPr>
            <a:spLocks noGrp="1"/>
          </p:cNvSpPr>
          <p:nvPr>
            <p:ph type="title"/>
          </p:nvPr>
        </p:nvSpPr>
        <p:spPr>
          <a:xfrm>
            <a:off x="457200" y="853906"/>
            <a:ext cx="8229600" cy="1261036"/>
          </a:xfrm>
          <a:solidFill>
            <a:schemeClr val="accent4">
              <a:lumMod val="40000"/>
              <a:lumOff val="60000"/>
            </a:schemeClr>
          </a:solidFill>
          <a:ln w="38100">
            <a:solidFill>
              <a:schemeClr val="tx2"/>
            </a:solidFill>
          </a:ln>
        </p:spPr>
        <p:txBody>
          <a:bodyPr vert="horz" lIns="91440" tIns="45720" rIns="91440" bIns="45720" rtlCol="0" anchor="ctr">
            <a:normAutofit/>
          </a:bodyPr>
          <a:lstStyle/>
          <a:p>
            <a:r>
              <a:rPr lang="en-US" sz="3600" b="1" dirty="0">
                <a:solidFill>
                  <a:srgbClr val="002060"/>
                </a:solidFill>
                <a:latin typeface="+mn-lt"/>
              </a:rPr>
              <a:t>Step 3: EXAMPLE</a:t>
            </a:r>
          </a:p>
        </p:txBody>
      </p:sp>
      <p:pic>
        <p:nvPicPr>
          <p:cNvPr id="8" name="Picture 7" descr="&quot;Criteria&quot; tab with decision criteria for Interventions #1 and #2 filled in.">
            <a:extLst>
              <a:ext uri="{FF2B5EF4-FFF2-40B4-BE49-F238E27FC236}">
                <a16:creationId xmlns:a16="http://schemas.microsoft.com/office/drawing/2014/main" id="{7858A9F8-EEF9-E1F6-6BE7-EA3AE1A80157}"/>
              </a:ext>
            </a:extLst>
          </p:cNvPr>
          <p:cNvPicPr>
            <a:picLocks noChangeAspect="1"/>
          </p:cNvPicPr>
          <p:nvPr/>
        </p:nvPicPr>
        <p:blipFill>
          <a:blip r:embed="rId3"/>
          <a:stretch>
            <a:fillRect/>
          </a:stretch>
        </p:blipFill>
        <p:spPr>
          <a:xfrm>
            <a:off x="252410" y="2361237"/>
            <a:ext cx="8639180" cy="2926080"/>
          </a:xfrm>
          <a:prstGeom prst="rect">
            <a:avLst/>
          </a:prstGeom>
          <a:ln>
            <a:solidFill>
              <a:schemeClr val="tx1"/>
            </a:solidFill>
          </a:ln>
        </p:spPr>
      </p:pic>
      <p:sp>
        <p:nvSpPr>
          <p:cNvPr id="9" name="TextBox 8">
            <a:extLst>
              <a:ext uri="{FF2B5EF4-FFF2-40B4-BE49-F238E27FC236}">
                <a16:creationId xmlns:a16="http://schemas.microsoft.com/office/drawing/2014/main" id="{DA0EA054-EB24-71B7-CCDE-833492E9C6BC}"/>
              </a:ext>
            </a:extLst>
          </p:cNvPr>
          <p:cNvSpPr txBox="1"/>
          <p:nvPr/>
        </p:nvSpPr>
        <p:spPr>
          <a:xfrm>
            <a:off x="228774" y="5518582"/>
            <a:ext cx="8686452" cy="646331"/>
          </a:xfrm>
          <a:prstGeom prst="rect">
            <a:avLst/>
          </a:prstGeom>
          <a:solidFill>
            <a:srgbClr val="002060"/>
          </a:solidFill>
          <a:ln>
            <a:solidFill>
              <a:schemeClr val="tx2"/>
            </a:solidFill>
          </a:ln>
        </p:spPr>
        <p:txBody>
          <a:bodyPr wrap="square" rtlCol="0">
            <a:spAutoFit/>
          </a:bodyPr>
          <a:lstStyle/>
          <a:p>
            <a:pPr algn="ctr"/>
            <a:r>
              <a:rPr lang="en-US" b="1" dirty="0">
                <a:solidFill>
                  <a:schemeClr val="bg1"/>
                </a:solidFill>
              </a:rPr>
              <a:t>TIP: </a:t>
            </a:r>
            <a:r>
              <a:rPr lang="en-US" dirty="0">
                <a:solidFill>
                  <a:schemeClr val="bg1"/>
                </a:solidFill>
              </a:rPr>
              <a:t>To start a new line of text within the same cell,</a:t>
            </a:r>
          </a:p>
          <a:p>
            <a:pPr algn="ctr"/>
            <a:r>
              <a:rPr lang="en-US" dirty="0">
                <a:solidFill>
                  <a:schemeClr val="bg1"/>
                </a:solidFill>
              </a:rPr>
              <a:t>press ALT + ENTER (Windows) or OPTION + RETURN (Mac)</a:t>
            </a:r>
          </a:p>
        </p:txBody>
      </p:sp>
    </p:spTree>
    <p:extLst>
      <p:ext uri="{BB962C8B-B14F-4D97-AF65-F5344CB8AC3E}">
        <p14:creationId xmlns:p14="http://schemas.microsoft.com/office/powerpoint/2010/main" val="414447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923" y="1150916"/>
            <a:ext cx="8436077" cy="854322"/>
          </a:xfrm>
        </p:spPr>
        <p:txBody>
          <a:bodyPr>
            <a:normAutofit fontScale="90000"/>
          </a:bodyPr>
          <a:lstStyle/>
          <a:p>
            <a:r>
              <a:rPr lang="en-US" sz="3600" b="1" dirty="0">
                <a:solidFill>
                  <a:srgbClr val="002060"/>
                </a:solidFill>
              </a:rPr>
              <a:t>Now that you have your basic intervention information saved…</a:t>
            </a:r>
          </a:p>
        </p:txBody>
      </p:sp>
      <p:sp>
        <p:nvSpPr>
          <p:cNvPr id="4" name="Title 1"/>
          <p:cNvSpPr txBox="1">
            <a:spLocks/>
          </p:cNvSpPr>
          <p:nvPr/>
        </p:nvSpPr>
        <p:spPr>
          <a:xfrm>
            <a:off x="326923" y="5477135"/>
            <a:ext cx="8436077" cy="85432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sz="3600" b="1" dirty="0">
                <a:solidFill>
                  <a:srgbClr val="002060"/>
                </a:solidFill>
              </a:rPr>
              <a:t>…you can start adding your monthly data!</a:t>
            </a:r>
          </a:p>
        </p:txBody>
      </p:sp>
      <p:pic>
        <p:nvPicPr>
          <p:cNvPr id="3074" name="Picture 2">
            <a:extLst>
              <a:ext uri="{C183D7F6-B498-43B3-948B-1728B52AA6E4}">
                <adec:decorative xmlns:adec="http://schemas.microsoft.com/office/drawing/2017/decorative" val="1"/>
              </a:ext>
            </a:extLst>
          </p:cNvPr>
          <p:cNvPicPr>
            <a:picLocks noChangeAspect="1" noChangeArrowheads="1"/>
          </p:cNvPicPr>
          <p:nvPr/>
        </p:nvPicPr>
        <p:blipFill>
          <a:blip r:embed="rId2"/>
          <a:srcRect/>
          <a:stretch/>
        </p:blipFill>
        <p:spPr bwMode="auto">
          <a:xfrm>
            <a:off x="1998255" y="2149006"/>
            <a:ext cx="5147491" cy="3431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49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quot;AllData&quot; tab of Intervention Tracking workbook.">
            <a:extLst>
              <a:ext uri="{FF2B5EF4-FFF2-40B4-BE49-F238E27FC236}">
                <a16:creationId xmlns:a16="http://schemas.microsoft.com/office/drawing/2014/main" id="{8F857F7C-0CB1-320F-2513-B56030B4E3FC}"/>
              </a:ext>
            </a:extLst>
          </p:cNvPr>
          <p:cNvPicPr>
            <a:picLocks noChangeAspect="1"/>
          </p:cNvPicPr>
          <p:nvPr/>
        </p:nvPicPr>
        <p:blipFill>
          <a:blip r:embed="rId3"/>
          <a:stretch>
            <a:fillRect/>
          </a:stretch>
        </p:blipFill>
        <p:spPr>
          <a:xfrm>
            <a:off x="1809653" y="2187733"/>
            <a:ext cx="5550185" cy="4629388"/>
          </a:xfrm>
          <a:prstGeom prst="rect">
            <a:avLst/>
          </a:prstGeom>
          <a:ln>
            <a:solidFill>
              <a:schemeClr val="tx1"/>
            </a:solidFill>
          </a:ln>
        </p:spPr>
      </p:pic>
      <p:sp>
        <p:nvSpPr>
          <p:cNvPr id="10" name="Title 1"/>
          <p:cNvSpPr>
            <a:spLocks noGrp="1"/>
          </p:cNvSpPr>
          <p:nvPr>
            <p:ph type="title"/>
          </p:nvPr>
        </p:nvSpPr>
        <p:spPr>
          <a:xfrm>
            <a:off x="382693" y="824949"/>
            <a:ext cx="8378614" cy="2040171"/>
          </a:xfrm>
          <a:solidFill>
            <a:schemeClr val="accent4">
              <a:lumMod val="40000"/>
              <a:lumOff val="60000"/>
            </a:schemeClr>
          </a:solidFill>
          <a:ln w="28575">
            <a:solidFill>
              <a:schemeClr val="tx2"/>
            </a:solidFill>
          </a:ln>
        </p:spPr>
        <p:txBody>
          <a:bodyPr anchor="ctr">
            <a:noAutofit/>
          </a:bodyPr>
          <a:lstStyle/>
          <a:p>
            <a:r>
              <a:rPr lang="en-US" sz="3200" b="1" dirty="0">
                <a:solidFill>
                  <a:srgbClr val="002060"/>
                </a:solidFill>
                <a:latin typeface="+mn-lt"/>
              </a:rPr>
              <a:t>Step 4: Enter Monthly Data</a:t>
            </a:r>
            <a:r>
              <a:rPr lang="en-US" sz="2400" b="1" dirty="0">
                <a:solidFill>
                  <a:srgbClr val="002060"/>
                </a:solidFill>
                <a:latin typeface="+mn-lt"/>
              </a:rPr>
              <a:t> </a:t>
            </a:r>
            <a:br>
              <a:rPr lang="en-US" sz="900" dirty="0">
                <a:solidFill>
                  <a:srgbClr val="002060"/>
                </a:solidFill>
                <a:latin typeface="+mn-lt"/>
              </a:rPr>
            </a:br>
            <a:br>
              <a:rPr lang="en-US" sz="900" dirty="0">
                <a:solidFill>
                  <a:srgbClr val="002060"/>
                </a:solidFill>
                <a:latin typeface="+mn-lt"/>
              </a:rPr>
            </a:br>
            <a:br>
              <a:rPr lang="en-US" sz="900" dirty="0">
                <a:solidFill>
                  <a:srgbClr val="002060"/>
                </a:solidFill>
                <a:latin typeface="+mn-lt"/>
              </a:rPr>
            </a:br>
            <a:r>
              <a:rPr lang="en-US" sz="2000" b="1" dirty="0">
                <a:solidFill>
                  <a:srgbClr val="002060"/>
                </a:solidFill>
                <a:latin typeface="+mn-lt"/>
              </a:rPr>
              <a:t>1.</a:t>
            </a:r>
            <a:r>
              <a:rPr lang="en-US" sz="2000" dirty="0">
                <a:solidFill>
                  <a:srgbClr val="002060"/>
                </a:solidFill>
                <a:latin typeface="+mn-lt"/>
              </a:rPr>
              <a:t> the </a:t>
            </a:r>
            <a:r>
              <a:rPr lang="en-US" sz="2000" u="sng" dirty="0">
                <a:solidFill>
                  <a:srgbClr val="002060"/>
                </a:solidFill>
                <a:latin typeface="+mn-lt"/>
              </a:rPr>
              <a:t># of students</a:t>
            </a:r>
            <a:r>
              <a:rPr lang="en-US" sz="2000" dirty="0">
                <a:solidFill>
                  <a:srgbClr val="002060"/>
                </a:solidFill>
                <a:latin typeface="+mn-lt"/>
              </a:rPr>
              <a:t> </a:t>
            </a:r>
            <a:r>
              <a:rPr lang="en-US" sz="2000" b="1" dirty="0">
                <a:solidFill>
                  <a:srgbClr val="002060"/>
                </a:solidFill>
                <a:latin typeface="+mn-lt"/>
              </a:rPr>
              <a:t>participating</a:t>
            </a:r>
            <a:r>
              <a:rPr lang="en-US" sz="2000" dirty="0">
                <a:solidFill>
                  <a:srgbClr val="002060"/>
                </a:solidFill>
                <a:latin typeface="+mn-lt"/>
              </a:rPr>
              <a:t> in each intervention</a:t>
            </a:r>
            <a:br>
              <a:rPr lang="en-US" sz="2400" dirty="0">
                <a:solidFill>
                  <a:srgbClr val="002060"/>
                </a:solidFill>
                <a:latin typeface="+mn-lt"/>
              </a:rPr>
            </a:br>
            <a:br>
              <a:rPr lang="en-US" sz="1800" dirty="0">
                <a:solidFill>
                  <a:srgbClr val="002060"/>
                </a:solidFill>
                <a:latin typeface="+mn-lt"/>
              </a:rPr>
            </a:br>
            <a:r>
              <a:rPr lang="en-US" sz="2000" b="1" dirty="0">
                <a:solidFill>
                  <a:srgbClr val="002060"/>
                </a:solidFill>
                <a:latin typeface="+mn-lt"/>
              </a:rPr>
              <a:t>2. </a:t>
            </a:r>
            <a:r>
              <a:rPr lang="en-US" sz="2000" dirty="0">
                <a:solidFill>
                  <a:srgbClr val="002060"/>
                </a:solidFill>
                <a:latin typeface="+mn-lt"/>
              </a:rPr>
              <a:t>the </a:t>
            </a:r>
            <a:r>
              <a:rPr lang="en-US" sz="2000" u="sng" dirty="0">
                <a:solidFill>
                  <a:srgbClr val="002060"/>
                </a:solidFill>
                <a:latin typeface="+mn-lt"/>
              </a:rPr>
              <a:t># of students</a:t>
            </a:r>
            <a:r>
              <a:rPr lang="en-US" sz="2000" dirty="0">
                <a:solidFill>
                  <a:srgbClr val="002060"/>
                </a:solidFill>
                <a:latin typeface="+mn-lt"/>
              </a:rPr>
              <a:t> </a:t>
            </a:r>
            <a:r>
              <a:rPr lang="en-US" sz="2000" b="1" dirty="0">
                <a:solidFill>
                  <a:srgbClr val="002060"/>
                </a:solidFill>
                <a:latin typeface="+mn-lt"/>
              </a:rPr>
              <a:t>responding</a:t>
            </a:r>
            <a:r>
              <a:rPr lang="en-US" sz="2000" dirty="0">
                <a:solidFill>
                  <a:srgbClr val="002060"/>
                </a:solidFill>
                <a:latin typeface="+mn-lt"/>
              </a:rPr>
              <a:t> to each intervention</a:t>
            </a:r>
            <a:endParaRPr lang="en-US" sz="2400" dirty="0">
              <a:solidFill>
                <a:srgbClr val="002060"/>
              </a:solidFill>
              <a:latin typeface="+mn-lt"/>
            </a:endParaRPr>
          </a:p>
        </p:txBody>
      </p:sp>
      <p:sp>
        <p:nvSpPr>
          <p:cNvPr id="11" name="Rectangle 10" descr="Emphasizing &quot;Total # of Students Responding&quot; cells for Intervention #1.">
            <a:extLst>
              <a:ext uri="{FF2B5EF4-FFF2-40B4-BE49-F238E27FC236}">
                <a16:creationId xmlns:a16="http://schemas.microsoft.com/office/drawing/2014/main" id="{956474C9-90CD-AFD1-3E3F-4D03A54AECC4}"/>
              </a:ext>
              <a:ext uri="{C183D7F6-B498-43B3-948B-1728B52AA6E4}">
                <adec:decorative xmlns:adec="http://schemas.microsoft.com/office/drawing/2017/decorative" val="0"/>
              </a:ext>
            </a:extLst>
          </p:cNvPr>
          <p:cNvSpPr/>
          <p:nvPr/>
        </p:nvSpPr>
        <p:spPr>
          <a:xfrm>
            <a:off x="2906959" y="3301005"/>
            <a:ext cx="761029" cy="3516115"/>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16" name="Rectangle 15">
            <a:extLst>
              <a:ext uri="{FF2B5EF4-FFF2-40B4-BE49-F238E27FC236}">
                <a16:creationId xmlns:a16="http://schemas.microsoft.com/office/drawing/2014/main" id="{5B01F0E1-9B16-286E-4100-63C73169F802}"/>
              </a:ext>
              <a:ext uri="{C183D7F6-B498-43B3-948B-1728B52AA6E4}">
                <adec:decorative xmlns:adec="http://schemas.microsoft.com/office/drawing/2017/decorative" val="1"/>
              </a:ext>
            </a:extLst>
          </p:cNvPr>
          <p:cNvSpPr/>
          <p:nvPr/>
        </p:nvSpPr>
        <p:spPr>
          <a:xfrm>
            <a:off x="8393899" y="3167390"/>
            <a:ext cx="367408" cy="523220"/>
          </a:xfrm>
          <a:prstGeom prst="rect">
            <a:avLst/>
          </a:prstGeom>
          <a:solidFill>
            <a:srgbClr val="002060"/>
          </a:solidFill>
          <a:ln>
            <a:solidFill>
              <a:srgbClr val="002060"/>
            </a:solidFill>
          </a:ln>
        </p:spPr>
        <p:txBody>
          <a:bodyPr wrap="none">
            <a:spAutoFit/>
          </a:bodyPr>
          <a:lstStyle/>
          <a:p>
            <a:pPr algn="ctr"/>
            <a:r>
              <a:rPr lang="en-US" sz="2800" b="1" dirty="0">
                <a:solidFill>
                  <a:schemeClr val="bg1"/>
                </a:solidFill>
              </a:rPr>
              <a:t>2</a:t>
            </a:r>
          </a:p>
        </p:txBody>
      </p:sp>
      <p:sp>
        <p:nvSpPr>
          <p:cNvPr id="17" name="Rectangle 16">
            <a:extLst>
              <a:ext uri="{FF2B5EF4-FFF2-40B4-BE49-F238E27FC236}">
                <a16:creationId xmlns:a16="http://schemas.microsoft.com/office/drawing/2014/main" id="{4A5AF89A-2134-77F6-E9CE-059AF1CF908A}"/>
              </a:ext>
              <a:ext uri="{C183D7F6-B498-43B3-948B-1728B52AA6E4}">
                <adec:decorative xmlns:adec="http://schemas.microsoft.com/office/drawing/2017/decorative" val="1"/>
              </a:ext>
            </a:extLst>
          </p:cNvPr>
          <p:cNvSpPr/>
          <p:nvPr/>
        </p:nvSpPr>
        <p:spPr>
          <a:xfrm>
            <a:off x="382693" y="3167390"/>
            <a:ext cx="367408" cy="523220"/>
          </a:xfrm>
          <a:prstGeom prst="rect">
            <a:avLst/>
          </a:prstGeom>
          <a:solidFill>
            <a:srgbClr val="002060"/>
          </a:solidFill>
          <a:ln>
            <a:solidFill>
              <a:srgbClr val="002060"/>
            </a:solidFill>
          </a:ln>
        </p:spPr>
        <p:txBody>
          <a:bodyPr wrap="none">
            <a:spAutoFit/>
          </a:bodyPr>
          <a:lstStyle/>
          <a:p>
            <a:pPr algn="ctr"/>
            <a:r>
              <a:rPr lang="en-US" sz="2800" b="1" dirty="0">
                <a:solidFill>
                  <a:schemeClr val="bg1"/>
                </a:solidFill>
              </a:rPr>
              <a:t>1</a:t>
            </a:r>
          </a:p>
        </p:txBody>
      </p:sp>
      <p:cxnSp>
        <p:nvCxnSpPr>
          <p:cNvPr id="18" name="Straight Arrow Connector 17">
            <a:extLst>
              <a:ext uri="{FF2B5EF4-FFF2-40B4-BE49-F238E27FC236}">
                <a16:creationId xmlns:a16="http://schemas.microsoft.com/office/drawing/2014/main" id="{223D2915-F2BA-0468-21DC-A89B2728504E}"/>
              </a:ext>
              <a:ext uri="{C183D7F6-B498-43B3-948B-1728B52AA6E4}">
                <adec:decorative xmlns:adec="http://schemas.microsoft.com/office/drawing/2017/decorative" val="1"/>
              </a:ext>
            </a:extLst>
          </p:cNvPr>
          <p:cNvCxnSpPr>
            <a:cxnSpLocks/>
            <a:stCxn id="17" idx="3"/>
            <a:endCxn id="11" idx="1"/>
          </p:cNvCxnSpPr>
          <p:nvPr/>
        </p:nvCxnSpPr>
        <p:spPr>
          <a:xfrm>
            <a:off x="750101" y="3429000"/>
            <a:ext cx="2156858" cy="1630063"/>
          </a:xfrm>
          <a:prstGeom prst="straightConnector1">
            <a:avLst/>
          </a:prstGeom>
          <a:ln w="57150">
            <a:solidFill>
              <a:srgbClr val="002060"/>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B0075F56-37CC-D2CD-E6F1-C64E438AC70C}"/>
              </a:ext>
              <a:ext uri="{C183D7F6-B498-43B3-948B-1728B52AA6E4}">
                <adec:decorative xmlns:adec="http://schemas.microsoft.com/office/drawing/2017/decorative" val="1"/>
              </a:ext>
            </a:extLst>
          </p:cNvPr>
          <p:cNvCxnSpPr>
            <a:cxnSpLocks/>
            <a:stCxn id="16" idx="1"/>
            <a:endCxn id="11" idx="3"/>
          </p:cNvCxnSpPr>
          <p:nvPr/>
        </p:nvCxnSpPr>
        <p:spPr>
          <a:xfrm flipH="1">
            <a:off x="3667988" y="3429000"/>
            <a:ext cx="4725911" cy="1630063"/>
          </a:xfrm>
          <a:prstGeom prst="straightConnector1">
            <a:avLst/>
          </a:prstGeom>
          <a:ln w="57150">
            <a:solidFill>
              <a:srgbClr val="002060"/>
            </a:solidFill>
            <a:tailEnd type="arrow"/>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63556C16-2703-81DA-4784-DDDC5BB09D65}"/>
              </a:ext>
            </a:extLst>
          </p:cNvPr>
          <p:cNvSpPr txBox="1"/>
          <p:nvPr/>
        </p:nvSpPr>
        <p:spPr>
          <a:xfrm>
            <a:off x="6237042" y="5136853"/>
            <a:ext cx="2685577" cy="1477328"/>
          </a:xfrm>
          <a:prstGeom prst="rect">
            <a:avLst/>
          </a:prstGeom>
          <a:solidFill>
            <a:srgbClr val="002060"/>
          </a:solidFill>
          <a:ln>
            <a:solidFill>
              <a:schemeClr val="tx2"/>
            </a:solidFill>
          </a:ln>
        </p:spPr>
        <p:txBody>
          <a:bodyPr wrap="square" rtlCol="0">
            <a:spAutoFit/>
          </a:bodyPr>
          <a:lstStyle/>
          <a:p>
            <a:pPr algn="ctr"/>
            <a:r>
              <a:rPr lang="en-US" b="1" dirty="0">
                <a:solidFill>
                  <a:schemeClr val="bg1"/>
                </a:solidFill>
              </a:rPr>
              <a:t>Hint: </a:t>
            </a:r>
            <a:r>
              <a:rPr lang="en-US" dirty="0">
                <a:solidFill>
                  <a:schemeClr val="bg1"/>
                </a:solidFill>
              </a:rPr>
              <a:t>Use the responding criteria identified in Step 4 to determine how many students are responding to the intervention.</a:t>
            </a:r>
          </a:p>
        </p:txBody>
      </p:sp>
    </p:spTree>
    <p:extLst>
      <p:ext uri="{BB962C8B-B14F-4D97-AF65-F5344CB8AC3E}">
        <p14:creationId xmlns:p14="http://schemas.microsoft.com/office/powerpoint/2010/main" val="324872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quot;AllData&quot; tab of Intervention Tracking workbook.">
            <a:extLst>
              <a:ext uri="{FF2B5EF4-FFF2-40B4-BE49-F238E27FC236}">
                <a16:creationId xmlns:a16="http://schemas.microsoft.com/office/drawing/2014/main" id="{8F857F7C-0CB1-320F-2513-B56030B4E3FC}"/>
              </a:ext>
            </a:extLst>
          </p:cNvPr>
          <p:cNvPicPr>
            <a:picLocks noChangeAspect="1"/>
          </p:cNvPicPr>
          <p:nvPr/>
        </p:nvPicPr>
        <p:blipFill>
          <a:blip r:embed="rId3"/>
          <a:stretch>
            <a:fillRect/>
          </a:stretch>
        </p:blipFill>
        <p:spPr>
          <a:xfrm>
            <a:off x="1809653" y="2187733"/>
            <a:ext cx="5550185" cy="4629388"/>
          </a:xfrm>
          <a:prstGeom prst="rect">
            <a:avLst/>
          </a:prstGeom>
          <a:ln>
            <a:solidFill>
              <a:schemeClr val="tx1"/>
            </a:solidFill>
          </a:ln>
        </p:spPr>
      </p:pic>
      <p:sp>
        <p:nvSpPr>
          <p:cNvPr id="10" name="Title 1"/>
          <p:cNvSpPr>
            <a:spLocks noGrp="1"/>
          </p:cNvSpPr>
          <p:nvPr>
            <p:ph type="title"/>
          </p:nvPr>
        </p:nvSpPr>
        <p:spPr>
          <a:xfrm>
            <a:off x="382693" y="824949"/>
            <a:ext cx="8378614" cy="2040171"/>
          </a:xfrm>
          <a:solidFill>
            <a:schemeClr val="accent4">
              <a:lumMod val="40000"/>
              <a:lumOff val="60000"/>
            </a:schemeClr>
          </a:solidFill>
          <a:ln w="28575">
            <a:solidFill>
              <a:schemeClr val="tx2"/>
            </a:solidFill>
          </a:ln>
        </p:spPr>
        <p:txBody>
          <a:bodyPr anchor="ctr">
            <a:noAutofit/>
          </a:bodyPr>
          <a:lstStyle/>
          <a:p>
            <a:r>
              <a:rPr lang="en-US" sz="3200" b="1" dirty="0">
                <a:solidFill>
                  <a:srgbClr val="002060"/>
                </a:solidFill>
                <a:latin typeface="+mn-lt"/>
              </a:rPr>
              <a:t>Step 4 (continued):</a:t>
            </a:r>
            <a:br>
              <a:rPr lang="en-US" sz="2400" b="1" i="1" dirty="0">
                <a:solidFill>
                  <a:srgbClr val="002060"/>
                </a:solidFill>
                <a:latin typeface="+mn-lt"/>
              </a:rPr>
            </a:br>
            <a:r>
              <a:rPr lang="en-US" sz="2800" i="1" dirty="0">
                <a:solidFill>
                  <a:srgbClr val="002060"/>
                </a:solidFill>
              </a:rPr>
              <a:t>The percentages of students responding and not responding will automatically populate once the numbers are entered for each month.</a:t>
            </a:r>
            <a:endParaRPr lang="en-US" sz="2400" dirty="0">
              <a:solidFill>
                <a:srgbClr val="002060"/>
              </a:solidFill>
              <a:latin typeface="+mn-lt"/>
            </a:endParaRPr>
          </a:p>
        </p:txBody>
      </p:sp>
      <p:sp>
        <p:nvSpPr>
          <p:cNvPr id="11" name="Rectangle 10" descr="Emphasizing &quot;Total # of Students Responding&quot; cells for Intervention #1.">
            <a:extLst>
              <a:ext uri="{FF2B5EF4-FFF2-40B4-BE49-F238E27FC236}">
                <a16:creationId xmlns:a16="http://schemas.microsoft.com/office/drawing/2014/main" id="{956474C9-90CD-AFD1-3E3F-4D03A54AECC4}"/>
              </a:ext>
              <a:ext uri="{C183D7F6-B498-43B3-948B-1728B52AA6E4}">
                <adec:decorative xmlns:adec="http://schemas.microsoft.com/office/drawing/2017/decorative" val="0"/>
              </a:ext>
            </a:extLst>
          </p:cNvPr>
          <p:cNvSpPr/>
          <p:nvPr/>
        </p:nvSpPr>
        <p:spPr>
          <a:xfrm>
            <a:off x="3648110" y="3301005"/>
            <a:ext cx="761029" cy="3516115"/>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cxnSp>
        <p:nvCxnSpPr>
          <p:cNvPr id="18" name="Straight Arrow Connector 17">
            <a:extLst>
              <a:ext uri="{FF2B5EF4-FFF2-40B4-BE49-F238E27FC236}">
                <a16:creationId xmlns:a16="http://schemas.microsoft.com/office/drawing/2014/main" id="{223D2915-F2BA-0468-21DC-A89B2728504E}"/>
              </a:ext>
              <a:ext uri="{C183D7F6-B498-43B3-948B-1728B52AA6E4}">
                <adec:decorative xmlns:adec="http://schemas.microsoft.com/office/drawing/2017/decorative" val="1"/>
              </a:ext>
            </a:extLst>
          </p:cNvPr>
          <p:cNvCxnSpPr>
            <a:cxnSpLocks/>
            <a:endCxn id="11" idx="1"/>
          </p:cNvCxnSpPr>
          <p:nvPr/>
        </p:nvCxnSpPr>
        <p:spPr>
          <a:xfrm>
            <a:off x="382693" y="2865120"/>
            <a:ext cx="3265417" cy="2193943"/>
          </a:xfrm>
          <a:prstGeom prst="straightConnector1">
            <a:avLst/>
          </a:prstGeom>
          <a:ln w="57150">
            <a:solidFill>
              <a:srgbClr val="00206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9399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504175-D832-CB00-3F4D-CFA471C4BA5C}"/>
              </a:ext>
            </a:extLst>
          </p:cNvPr>
          <p:cNvSpPr>
            <a:spLocks noGrp="1"/>
          </p:cNvSpPr>
          <p:nvPr>
            <p:ph type="ctrTitle"/>
          </p:nvPr>
        </p:nvSpPr>
        <p:spPr>
          <a:xfrm>
            <a:off x="685800" y="-1470025"/>
            <a:ext cx="7772400" cy="1470025"/>
          </a:xfrm>
        </p:spPr>
        <p:txBody>
          <a:bodyPr vert="horz" lIns="91440" tIns="45720" rIns="91440" bIns="45720" rtlCol="0" anchor="b">
            <a:normAutofit/>
          </a:bodyPr>
          <a:lstStyle/>
          <a:p>
            <a:r>
              <a:rPr lang="en-US" dirty="0"/>
              <a:t>Why and how to use this workbook</a:t>
            </a:r>
          </a:p>
        </p:txBody>
      </p:sp>
      <p:sp>
        <p:nvSpPr>
          <p:cNvPr id="2" name="TextBox 1"/>
          <p:cNvSpPr txBox="1"/>
          <p:nvPr/>
        </p:nvSpPr>
        <p:spPr>
          <a:xfrm>
            <a:off x="199940" y="1269605"/>
            <a:ext cx="2743980" cy="5078313"/>
          </a:xfrm>
          <a:prstGeom prst="rect">
            <a:avLst/>
          </a:prstGeom>
          <a:noFill/>
        </p:spPr>
        <p:txBody>
          <a:bodyPr wrap="square" rtlCol="0">
            <a:spAutoFit/>
          </a:bodyPr>
          <a:lstStyle/>
          <a:p>
            <a:pPr algn="ctr"/>
            <a:r>
              <a:rPr lang="en-US" b="1" dirty="0"/>
              <a:t>Why use this workbook:</a:t>
            </a:r>
          </a:p>
          <a:p>
            <a:endParaRPr lang="en-US" dirty="0"/>
          </a:p>
          <a:p>
            <a:pPr marL="342900" indent="-342900">
              <a:buFont typeface="Arial" panose="020B0604020202020204" pitchFamily="34" charset="0"/>
              <a:buChar char="•"/>
            </a:pPr>
            <a:r>
              <a:rPr lang="en-US" dirty="0"/>
              <a:t>To help make important decision about your Tier 2 programming.</a:t>
            </a:r>
          </a:p>
          <a:p>
            <a:pPr marL="285750" indent="-285750">
              <a:buFont typeface="Arial" panose="020B0604020202020204" pitchFamily="34" charset="0"/>
              <a:buChar char="•"/>
            </a:pPr>
            <a:endParaRPr lang="en-US" dirty="0"/>
          </a:p>
          <a:p>
            <a:pPr marL="342900" indent="-342900">
              <a:buFont typeface="Arial" panose="020B0604020202020204" pitchFamily="34" charset="0"/>
              <a:buChar char="•"/>
            </a:pPr>
            <a:r>
              <a:rPr lang="en-US" dirty="0"/>
              <a:t>To help others understand the important and extent of your Tier 2 programming. </a:t>
            </a:r>
          </a:p>
          <a:p>
            <a:pPr marL="342900" indent="-342900">
              <a:buAutoNum type="arabicPeriod"/>
            </a:pPr>
            <a:endParaRPr lang="en-US" dirty="0"/>
          </a:p>
          <a:p>
            <a:r>
              <a:rPr lang="en-US" b="1" dirty="0"/>
              <a:t>How to use this tool:</a:t>
            </a:r>
          </a:p>
          <a:p>
            <a:endParaRPr lang="en-US" dirty="0"/>
          </a:p>
          <a:p>
            <a:pPr marL="342900" indent="-342900">
              <a:buFont typeface="Arial" panose="020B0604020202020204" pitchFamily="34" charset="0"/>
              <a:buChar char="•"/>
            </a:pPr>
            <a:r>
              <a:rPr lang="en-US" dirty="0"/>
              <a:t>Please review this PowerPoint and update your data monthly in this Excel workbook!</a:t>
            </a:r>
          </a:p>
        </p:txBody>
      </p:sp>
      <p:pic>
        <p:nvPicPr>
          <p:cNvPr id="5" name="Picture 4" descr="&quot;AllData&quot; tab of Intervention Tracking workbook.">
            <a:extLst>
              <a:ext uri="{FF2B5EF4-FFF2-40B4-BE49-F238E27FC236}">
                <a16:creationId xmlns:a16="http://schemas.microsoft.com/office/drawing/2014/main" id="{8CBE9E5A-2489-7869-656A-A35C82924AC8}"/>
              </a:ext>
            </a:extLst>
          </p:cNvPr>
          <p:cNvPicPr>
            <a:picLocks noChangeAspect="1"/>
          </p:cNvPicPr>
          <p:nvPr/>
        </p:nvPicPr>
        <p:blipFill rotWithShape="1">
          <a:blip r:embed="rId3"/>
          <a:srcRect r="26739"/>
          <a:stretch/>
        </p:blipFill>
        <p:spPr>
          <a:xfrm>
            <a:off x="2981746" y="1246455"/>
            <a:ext cx="5982006" cy="5120640"/>
          </a:xfrm>
          <a:prstGeom prst="rect">
            <a:avLst/>
          </a:prstGeom>
          <a:ln>
            <a:solidFill>
              <a:schemeClr val="tx1"/>
            </a:solidFill>
          </a:ln>
        </p:spPr>
      </p:pic>
    </p:spTree>
    <p:extLst>
      <p:ext uri="{BB962C8B-B14F-4D97-AF65-F5344CB8AC3E}">
        <p14:creationId xmlns:p14="http://schemas.microsoft.com/office/powerpoint/2010/main" val="27251825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38432" y="863357"/>
            <a:ext cx="8667135" cy="1354907"/>
          </a:xfrm>
          <a:solidFill>
            <a:schemeClr val="accent4">
              <a:lumMod val="40000"/>
              <a:lumOff val="60000"/>
            </a:schemeClr>
          </a:solidFill>
          <a:ln w="28575">
            <a:solidFill>
              <a:schemeClr val="tx2"/>
            </a:solidFill>
          </a:ln>
        </p:spPr>
        <p:txBody>
          <a:bodyPr>
            <a:noAutofit/>
          </a:bodyPr>
          <a:lstStyle/>
          <a:p>
            <a:r>
              <a:rPr lang="en-US" sz="3200" b="1" dirty="0">
                <a:solidFill>
                  <a:srgbClr val="002060"/>
                </a:solidFill>
                <a:latin typeface="+mn-lt"/>
              </a:rPr>
              <a:t>Step 5: Examine your percentages to determine how interventions are working for students:</a:t>
            </a:r>
            <a:endParaRPr lang="en-US" sz="3200" i="1" dirty="0">
              <a:solidFill>
                <a:srgbClr val="002060"/>
              </a:solidFill>
              <a:latin typeface="+mn-lt"/>
            </a:endParaRPr>
          </a:p>
        </p:txBody>
      </p:sp>
      <p:sp>
        <p:nvSpPr>
          <p:cNvPr id="2" name="TextBox 1">
            <a:extLst>
              <a:ext uri="{FF2B5EF4-FFF2-40B4-BE49-F238E27FC236}">
                <a16:creationId xmlns:a16="http://schemas.microsoft.com/office/drawing/2014/main" id="{EA4B8474-983B-552D-B5C1-9C6BBEE5C537}"/>
              </a:ext>
            </a:extLst>
          </p:cNvPr>
          <p:cNvSpPr txBox="1"/>
          <p:nvPr/>
        </p:nvSpPr>
        <p:spPr>
          <a:xfrm>
            <a:off x="257682" y="2397033"/>
            <a:ext cx="4189633" cy="1631216"/>
          </a:xfrm>
          <a:prstGeom prst="rect">
            <a:avLst/>
          </a:prstGeom>
          <a:solidFill>
            <a:srgbClr val="002060"/>
          </a:solidFill>
          <a:ln w="28575">
            <a:solidFill>
              <a:srgbClr val="002060"/>
            </a:solidFill>
          </a:ln>
        </p:spPr>
        <p:txBody>
          <a:bodyPr wrap="square" rtlCol="0">
            <a:spAutoFit/>
          </a:bodyPr>
          <a:lstStyle/>
          <a:p>
            <a:pPr algn="ctr"/>
            <a:r>
              <a:rPr lang="en-US" sz="2000" b="1" dirty="0">
                <a:solidFill>
                  <a:schemeClr val="bg1"/>
                </a:solidFill>
              </a:rPr>
              <a:t>Which interventions seem to be working?</a:t>
            </a:r>
            <a:endParaRPr lang="en-US" sz="2000" dirty="0">
              <a:solidFill>
                <a:schemeClr val="bg1"/>
              </a:solidFill>
            </a:endParaRPr>
          </a:p>
          <a:p>
            <a:pPr algn="ctr"/>
            <a:endParaRPr lang="en-US" sz="2000" i="1" dirty="0">
              <a:solidFill>
                <a:schemeClr val="bg1"/>
              </a:solidFill>
            </a:endParaRPr>
          </a:p>
          <a:p>
            <a:pPr algn="ctr"/>
            <a:r>
              <a:rPr lang="en-US" sz="2000" i="1" dirty="0">
                <a:solidFill>
                  <a:schemeClr val="bg1"/>
                </a:solidFill>
              </a:rPr>
              <a:t>(i.e., </a:t>
            </a:r>
            <a:r>
              <a:rPr lang="en-US" sz="2000" i="1" u="sng" dirty="0">
                <a:solidFill>
                  <a:schemeClr val="bg1"/>
                </a:solidFill>
              </a:rPr>
              <a:t>at least 70% </a:t>
            </a:r>
            <a:r>
              <a:rPr lang="en-US" sz="2000" i="1" dirty="0">
                <a:solidFill>
                  <a:schemeClr val="bg1"/>
                </a:solidFill>
              </a:rPr>
              <a:t>of students are responding)</a:t>
            </a:r>
          </a:p>
        </p:txBody>
      </p:sp>
      <p:sp>
        <p:nvSpPr>
          <p:cNvPr id="3" name="TextBox 2">
            <a:extLst>
              <a:ext uri="{FF2B5EF4-FFF2-40B4-BE49-F238E27FC236}">
                <a16:creationId xmlns:a16="http://schemas.microsoft.com/office/drawing/2014/main" id="{EDF7702C-B1B2-1F76-4C69-73FEDB50B25A}"/>
              </a:ext>
            </a:extLst>
          </p:cNvPr>
          <p:cNvSpPr txBox="1"/>
          <p:nvPr/>
        </p:nvSpPr>
        <p:spPr>
          <a:xfrm>
            <a:off x="4696686" y="2397033"/>
            <a:ext cx="4189632" cy="1631216"/>
          </a:xfrm>
          <a:prstGeom prst="rect">
            <a:avLst/>
          </a:prstGeom>
          <a:solidFill>
            <a:srgbClr val="002060"/>
          </a:solidFill>
          <a:ln w="28575">
            <a:solidFill>
              <a:srgbClr val="002060"/>
            </a:solidFill>
          </a:ln>
        </p:spPr>
        <p:txBody>
          <a:bodyPr wrap="square" rtlCol="0">
            <a:spAutoFit/>
          </a:bodyPr>
          <a:lstStyle>
            <a:defPPr>
              <a:defRPr lang="en-US"/>
            </a:defPPr>
            <a:lvl1pPr algn="ctr">
              <a:defRPr sz="2400"/>
            </a:lvl1pPr>
          </a:lstStyle>
          <a:p>
            <a:r>
              <a:rPr lang="en-US" sz="2000" b="1" dirty="0">
                <a:solidFill>
                  <a:schemeClr val="bg1"/>
                </a:solidFill>
              </a:rPr>
              <a:t>Which interventions </a:t>
            </a:r>
            <a:r>
              <a:rPr lang="en-US" sz="2000" b="1" u="sng" dirty="0">
                <a:solidFill>
                  <a:schemeClr val="bg1"/>
                </a:solidFill>
              </a:rPr>
              <a:t>don’t</a:t>
            </a:r>
            <a:r>
              <a:rPr lang="en-US" sz="2000" dirty="0">
                <a:solidFill>
                  <a:schemeClr val="bg1"/>
                </a:solidFill>
              </a:rPr>
              <a:t> </a:t>
            </a:r>
            <a:r>
              <a:rPr lang="en-US" sz="2000" b="1" dirty="0">
                <a:solidFill>
                  <a:schemeClr val="bg1"/>
                </a:solidFill>
              </a:rPr>
              <a:t>seem to be working?</a:t>
            </a:r>
            <a:endParaRPr lang="en-US" sz="2000" dirty="0">
              <a:solidFill>
                <a:schemeClr val="bg1"/>
              </a:solidFill>
            </a:endParaRPr>
          </a:p>
          <a:p>
            <a:endParaRPr lang="en-US" sz="2000" dirty="0">
              <a:solidFill>
                <a:schemeClr val="bg1"/>
              </a:solidFill>
            </a:endParaRPr>
          </a:p>
          <a:p>
            <a:r>
              <a:rPr lang="en-US" sz="2000" i="1" dirty="0">
                <a:solidFill>
                  <a:schemeClr val="bg1"/>
                </a:solidFill>
              </a:rPr>
              <a:t>(i.e., </a:t>
            </a:r>
            <a:r>
              <a:rPr lang="en-US" sz="2000" i="1" u="sng" dirty="0">
                <a:solidFill>
                  <a:schemeClr val="bg1"/>
                </a:solidFill>
              </a:rPr>
              <a:t>less than 70% </a:t>
            </a:r>
            <a:r>
              <a:rPr lang="en-US" sz="2000" i="1" dirty="0">
                <a:solidFill>
                  <a:schemeClr val="bg1"/>
                </a:solidFill>
              </a:rPr>
              <a:t>of students are responding)</a:t>
            </a:r>
          </a:p>
        </p:txBody>
      </p:sp>
      <p:sp>
        <p:nvSpPr>
          <p:cNvPr id="4" name="Title 1">
            <a:extLst>
              <a:ext uri="{FF2B5EF4-FFF2-40B4-BE49-F238E27FC236}">
                <a16:creationId xmlns:a16="http://schemas.microsoft.com/office/drawing/2014/main" id="{5FA31B76-0404-BEC3-E17B-5B19384CE93F}"/>
              </a:ext>
            </a:extLst>
          </p:cNvPr>
          <p:cNvSpPr txBox="1">
            <a:spLocks/>
          </p:cNvSpPr>
          <p:nvPr/>
        </p:nvSpPr>
        <p:spPr>
          <a:xfrm>
            <a:off x="238432" y="4210987"/>
            <a:ext cx="8667135" cy="2210042"/>
          </a:xfrm>
          <a:prstGeom prst="rect">
            <a:avLst/>
          </a:prstGeom>
          <a:solidFill>
            <a:schemeClr val="accent4">
              <a:lumMod val="40000"/>
              <a:lumOff val="60000"/>
            </a:schemeClr>
          </a:solidFill>
          <a:ln w="28575">
            <a:solidFill>
              <a:schemeClr val="tx2"/>
            </a:solid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sz="2400" dirty="0">
                <a:solidFill>
                  <a:srgbClr val="002060"/>
                </a:solidFill>
                <a:latin typeface="+mn-lt"/>
              </a:rPr>
              <a:t>There are three methods for examining your data: </a:t>
            </a:r>
            <a:br>
              <a:rPr lang="en-US" sz="2400" dirty="0">
                <a:solidFill>
                  <a:srgbClr val="002060"/>
                </a:solidFill>
                <a:latin typeface="+mn-lt"/>
              </a:rPr>
            </a:br>
            <a:br>
              <a:rPr lang="en-US" sz="2400" dirty="0">
                <a:solidFill>
                  <a:srgbClr val="002060"/>
                </a:solidFill>
                <a:latin typeface="+mn-lt"/>
              </a:rPr>
            </a:br>
            <a:r>
              <a:rPr lang="en-US" sz="2400" b="1" dirty="0">
                <a:solidFill>
                  <a:srgbClr val="002060"/>
                </a:solidFill>
                <a:latin typeface="+mn-lt"/>
              </a:rPr>
              <a:t>Method 1 </a:t>
            </a:r>
            <a:r>
              <a:rPr lang="en-US" sz="2400" dirty="0">
                <a:solidFill>
                  <a:srgbClr val="002060"/>
                </a:solidFill>
                <a:latin typeface="+mn-lt"/>
              </a:rPr>
              <a:t>- Look at percentages in Tab 1</a:t>
            </a:r>
            <a:br>
              <a:rPr lang="en-US" sz="2400" dirty="0">
                <a:solidFill>
                  <a:srgbClr val="002060"/>
                </a:solidFill>
                <a:latin typeface="+mn-lt"/>
              </a:rPr>
            </a:br>
            <a:r>
              <a:rPr lang="en-US" sz="2400" b="1" dirty="0">
                <a:solidFill>
                  <a:srgbClr val="002060"/>
                </a:solidFill>
                <a:latin typeface="+mn-lt"/>
              </a:rPr>
              <a:t>Method 2</a:t>
            </a:r>
            <a:r>
              <a:rPr lang="en-US" sz="2400" dirty="0">
                <a:solidFill>
                  <a:srgbClr val="002060"/>
                </a:solidFill>
                <a:latin typeface="+mn-lt"/>
              </a:rPr>
              <a:t> - Look at tabs for each intervention</a:t>
            </a:r>
            <a:br>
              <a:rPr lang="en-US" sz="2400" dirty="0">
                <a:solidFill>
                  <a:srgbClr val="002060"/>
                </a:solidFill>
                <a:latin typeface="+mn-lt"/>
              </a:rPr>
            </a:br>
            <a:r>
              <a:rPr lang="en-US" sz="2400" b="1" dirty="0">
                <a:solidFill>
                  <a:srgbClr val="002060"/>
                </a:solidFill>
                <a:latin typeface="+mn-lt"/>
              </a:rPr>
              <a:t>Method 3</a:t>
            </a:r>
            <a:r>
              <a:rPr lang="en-US" sz="2400" dirty="0">
                <a:solidFill>
                  <a:srgbClr val="002060"/>
                </a:solidFill>
                <a:latin typeface="+mn-lt"/>
              </a:rPr>
              <a:t> - Look at tabs for each month</a:t>
            </a:r>
            <a:endParaRPr lang="en-US" sz="2400" i="1" dirty="0">
              <a:solidFill>
                <a:srgbClr val="002060"/>
              </a:solidFill>
              <a:latin typeface="+mn-lt"/>
            </a:endParaRPr>
          </a:p>
        </p:txBody>
      </p:sp>
    </p:spTree>
    <p:extLst>
      <p:ext uri="{BB962C8B-B14F-4D97-AF65-F5344CB8AC3E}">
        <p14:creationId xmlns:p14="http://schemas.microsoft.com/office/powerpoint/2010/main" val="155758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38432" y="863850"/>
            <a:ext cx="8667135" cy="936395"/>
          </a:xfrm>
          <a:solidFill>
            <a:schemeClr val="accent4">
              <a:lumMod val="40000"/>
              <a:lumOff val="60000"/>
            </a:schemeClr>
          </a:solidFill>
          <a:ln w="28575">
            <a:solidFill>
              <a:schemeClr val="tx2"/>
            </a:solidFill>
          </a:ln>
        </p:spPr>
        <p:txBody>
          <a:bodyPr>
            <a:noAutofit/>
          </a:bodyPr>
          <a:lstStyle/>
          <a:p>
            <a:r>
              <a:rPr lang="en-US" sz="3200" b="1" dirty="0">
                <a:solidFill>
                  <a:srgbClr val="002060"/>
                </a:solidFill>
                <a:latin typeface="+mn-lt"/>
              </a:rPr>
              <a:t>Method 1: Look at your percentages in Tab 1</a:t>
            </a:r>
            <a:endParaRPr lang="en-US" sz="2000" i="1" dirty="0">
              <a:solidFill>
                <a:srgbClr val="002060"/>
              </a:solidFill>
              <a:latin typeface="+mn-lt"/>
            </a:endParaRPr>
          </a:p>
        </p:txBody>
      </p:sp>
      <p:pic>
        <p:nvPicPr>
          <p:cNvPr id="3" name="Picture 2" descr="&quot;AllData&quot; tab of Intervention Tracking workbook.">
            <a:extLst>
              <a:ext uri="{FF2B5EF4-FFF2-40B4-BE49-F238E27FC236}">
                <a16:creationId xmlns:a16="http://schemas.microsoft.com/office/drawing/2014/main" id="{E5A873CD-B617-D07E-C48B-8A6501B5AFDA}"/>
              </a:ext>
            </a:extLst>
          </p:cNvPr>
          <p:cNvPicPr>
            <a:picLocks noChangeAspect="1"/>
          </p:cNvPicPr>
          <p:nvPr/>
        </p:nvPicPr>
        <p:blipFill rotWithShape="1">
          <a:blip r:embed="rId3"/>
          <a:srcRect t="9993" b="34519"/>
          <a:stretch/>
        </p:blipFill>
        <p:spPr>
          <a:xfrm>
            <a:off x="481066" y="1937938"/>
            <a:ext cx="8181868" cy="3840480"/>
          </a:xfrm>
          <a:prstGeom prst="rect">
            <a:avLst/>
          </a:prstGeom>
          <a:ln>
            <a:solidFill>
              <a:schemeClr val="tx1"/>
            </a:solidFill>
          </a:ln>
        </p:spPr>
      </p:pic>
      <p:grpSp>
        <p:nvGrpSpPr>
          <p:cNvPr id="28" name="Group 27" descr="Showing percentages of students responding versus not responding for each intervention."/>
          <p:cNvGrpSpPr/>
          <p:nvPr/>
        </p:nvGrpSpPr>
        <p:grpSpPr>
          <a:xfrm>
            <a:off x="2240235" y="3606391"/>
            <a:ext cx="6419367" cy="2097365"/>
            <a:chOff x="2413926" y="2115831"/>
            <a:chExt cx="6419367" cy="2097365"/>
          </a:xfrm>
        </p:grpSpPr>
        <p:sp>
          <p:nvSpPr>
            <p:cNvPr id="5" name="Rectangle 4"/>
            <p:cNvSpPr/>
            <p:nvPr/>
          </p:nvSpPr>
          <p:spPr>
            <a:xfrm>
              <a:off x="2413926" y="2118833"/>
              <a:ext cx="720321" cy="2094363"/>
            </a:xfrm>
            <a:prstGeom prst="rect">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38100">
                  <a:solidFill>
                    <a:srgbClr val="C00000"/>
                  </a:solidFill>
                </a:ln>
              </a:endParaRPr>
            </a:p>
          </p:txBody>
        </p:sp>
        <p:sp>
          <p:nvSpPr>
            <p:cNvPr id="12" name="Rectangle 11"/>
            <p:cNvSpPr/>
            <p:nvPr/>
          </p:nvSpPr>
          <p:spPr>
            <a:xfrm>
              <a:off x="3815507" y="2118832"/>
              <a:ext cx="720321" cy="2094363"/>
            </a:xfrm>
            <a:prstGeom prst="rect">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38100">
                  <a:solidFill>
                    <a:srgbClr val="C00000"/>
                  </a:solidFill>
                </a:ln>
              </a:endParaRPr>
            </a:p>
          </p:txBody>
        </p:sp>
        <p:sp>
          <p:nvSpPr>
            <p:cNvPr id="13" name="Rectangle 12"/>
            <p:cNvSpPr/>
            <p:nvPr/>
          </p:nvSpPr>
          <p:spPr>
            <a:xfrm>
              <a:off x="5261013" y="2519309"/>
              <a:ext cx="720321" cy="1693886"/>
            </a:xfrm>
            <a:prstGeom prst="rect">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38100">
                  <a:solidFill>
                    <a:srgbClr val="C00000"/>
                  </a:solidFill>
                </a:ln>
              </a:endParaRPr>
            </a:p>
          </p:txBody>
        </p:sp>
        <p:sp>
          <p:nvSpPr>
            <p:cNvPr id="14" name="Rectangle 13"/>
            <p:cNvSpPr/>
            <p:nvPr/>
          </p:nvSpPr>
          <p:spPr>
            <a:xfrm>
              <a:off x="6660549" y="2115831"/>
              <a:ext cx="720320" cy="2097365"/>
            </a:xfrm>
            <a:prstGeom prst="rect">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38100">
                  <a:solidFill>
                    <a:srgbClr val="C00000"/>
                  </a:solidFill>
                </a:ln>
              </a:endParaRPr>
            </a:p>
          </p:txBody>
        </p:sp>
        <p:sp>
          <p:nvSpPr>
            <p:cNvPr id="15" name="Rectangle 14"/>
            <p:cNvSpPr/>
            <p:nvPr/>
          </p:nvSpPr>
          <p:spPr>
            <a:xfrm>
              <a:off x="8112973" y="2118834"/>
              <a:ext cx="720320" cy="2094362"/>
            </a:xfrm>
            <a:prstGeom prst="rect">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38100">
                  <a:solidFill>
                    <a:srgbClr val="C00000"/>
                  </a:solidFill>
                </a:ln>
              </a:endParaRPr>
            </a:p>
          </p:txBody>
        </p:sp>
      </p:grpSp>
      <p:cxnSp>
        <p:nvCxnSpPr>
          <p:cNvPr id="2" name="Straight Arrow Connector 1">
            <a:extLst>
              <a:ext uri="{FF2B5EF4-FFF2-40B4-BE49-F238E27FC236}">
                <a16:creationId xmlns:a16="http://schemas.microsoft.com/office/drawing/2014/main" id="{F76BE69B-6438-C17A-F2FA-6595B992C94D}"/>
              </a:ext>
              <a:ext uri="{C183D7F6-B498-43B3-948B-1728B52AA6E4}">
                <adec:decorative xmlns:adec="http://schemas.microsoft.com/office/drawing/2017/decorative" val="1"/>
              </a:ext>
            </a:extLst>
          </p:cNvPr>
          <p:cNvCxnSpPr>
            <a:cxnSpLocks/>
            <a:stCxn id="4" idx="1"/>
            <a:endCxn id="5" idx="0"/>
          </p:cNvCxnSpPr>
          <p:nvPr/>
        </p:nvCxnSpPr>
        <p:spPr>
          <a:xfrm flipH="1">
            <a:off x="2600396" y="2630560"/>
            <a:ext cx="564708" cy="978833"/>
          </a:xfrm>
          <a:prstGeom prst="straightConnector1">
            <a:avLst/>
          </a:prstGeom>
          <a:ln w="57150">
            <a:solidFill>
              <a:srgbClr val="002060"/>
            </a:solidFill>
            <a:tailEnd type="arrow"/>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6C66DDE9-6A61-232A-6E50-45C5DB9680C8}"/>
              </a:ext>
            </a:extLst>
          </p:cNvPr>
          <p:cNvSpPr txBox="1"/>
          <p:nvPr/>
        </p:nvSpPr>
        <p:spPr>
          <a:xfrm>
            <a:off x="3165104" y="2307394"/>
            <a:ext cx="2813792" cy="646331"/>
          </a:xfrm>
          <a:prstGeom prst="rect">
            <a:avLst/>
          </a:prstGeom>
          <a:solidFill>
            <a:srgbClr val="002060"/>
          </a:solidFill>
          <a:ln>
            <a:solidFill>
              <a:schemeClr val="tx2"/>
            </a:solidFill>
          </a:ln>
        </p:spPr>
        <p:txBody>
          <a:bodyPr wrap="square" rtlCol="0">
            <a:spAutoFit/>
          </a:bodyPr>
          <a:lstStyle/>
          <a:p>
            <a:pPr algn="ctr"/>
            <a:r>
              <a:rPr lang="en-US" dirty="0">
                <a:solidFill>
                  <a:schemeClr val="bg1"/>
                </a:solidFill>
              </a:rPr>
              <a:t>Interventions #1, 2, 3, and 5 appear to have worked…</a:t>
            </a:r>
          </a:p>
        </p:txBody>
      </p:sp>
      <p:cxnSp>
        <p:nvCxnSpPr>
          <p:cNvPr id="6" name="Straight Arrow Connector 5">
            <a:extLst>
              <a:ext uri="{FF2B5EF4-FFF2-40B4-BE49-F238E27FC236}">
                <a16:creationId xmlns:a16="http://schemas.microsoft.com/office/drawing/2014/main" id="{6902C06C-721D-AC19-12C1-FCAC06D04454}"/>
              </a:ext>
              <a:ext uri="{C183D7F6-B498-43B3-948B-1728B52AA6E4}">
                <adec:decorative xmlns:adec="http://schemas.microsoft.com/office/drawing/2017/decorative" val="1"/>
              </a:ext>
            </a:extLst>
          </p:cNvPr>
          <p:cNvCxnSpPr>
            <a:cxnSpLocks/>
            <a:stCxn id="8" idx="3"/>
            <a:endCxn id="14" idx="2"/>
          </p:cNvCxnSpPr>
          <p:nvPr/>
        </p:nvCxnSpPr>
        <p:spPr>
          <a:xfrm flipV="1">
            <a:off x="5980767" y="5703756"/>
            <a:ext cx="866251" cy="611186"/>
          </a:xfrm>
          <a:prstGeom prst="straightConnector1">
            <a:avLst/>
          </a:prstGeom>
          <a:ln w="57150">
            <a:solidFill>
              <a:srgbClr val="00206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87D0D21E-AB2A-B90C-1C87-7A8CA80A5D99}"/>
              </a:ext>
            </a:extLst>
          </p:cNvPr>
          <p:cNvSpPr txBox="1"/>
          <p:nvPr/>
        </p:nvSpPr>
        <p:spPr>
          <a:xfrm>
            <a:off x="3163234" y="5853277"/>
            <a:ext cx="2817533" cy="923330"/>
          </a:xfrm>
          <a:prstGeom prst="rect">
            <a:avLst/>
          </a:prstGeom>
          <a:solidFill>
            <a:srgbClr val="002060"/>
          </a:solidFill>
          <a:ln>
            <a:solidFill>
              <a:schemeClr val="tx2"/>
            </a:solidFill>
          </a:ln>
        </p:spPr>
        <p:txBody>
          <a:bodyPr wrap="square" rtlCol="0">
            <a:spAutoFit/>
          </a:bodyPr>
          <a:lstStyle/>
          <a:p>
            <a:pPr algn="ctr"/>
            <a:r>
              <a:rPr lang="en-US" dirty="0">
                <a:solidFill>
                  <a:schemeClr val="bg1"/>
                </a:solidFill>
              </a:rPr>
              <a:t>…but Intervention #4 does not appear to have worked as well</a:t>
            </a:r>
          </a:p>
        </p:txBody>
      </p:sp>
      <p:cxnSp>
        <p:nvCxnSpPr>
          <p:cNvPr id="17" name="Straight Arrow Connector 16">
            <a:extLst>
              <a:ext uri="{FF2B5EF4-FFF2-40B4-BE49-F238E27FC236}">
                <a16:creationId xmlns:a16="http://schemas.microsoft.com/office/drawing/2014/main" id="{CA3364C1-44C2-4B98-1EE6-C3030C80A061}"/>
              </a:ext>
              <a:ext uri="{C183D7F6-B498-43B3-948B-1728B52AA6E4}">
                <adec:decorative xmlns:adec="http://schemas.microsoft.com/office/drawing/2017/decorative" val="1"/>
              </a:ext>
            </a:extLst>
          </p:cNvPr>
          <p:cNvCxnSpPr>
            <a:cxnSpLocks/>
            <a:stCxn id="4" idx="2"/>
          </p:cNvCxnSpPr>
          <p:nvPr/>
        </p:nvCxnSpPr>
        <p:spPr>
          <a:xfrm flipH="1">
            <a:off x="3980789" y="2953725"/>
            <a:ext cx="591211" cy="745375"/>
          </a:xfrm>
          <a:prstGeom prst="straightConnector1">
            <a:avLst/>
          </a:prstGeom>
          <a:ln w="57150">
            <a:solidFill>
              <a:srgbClr val="002060"/>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613634B2-7B06-2013-0EE6-39846D63773F}"/>
              </a:ext>
              <a:ext uri="{C183D7F6-B498-43B3-948B-1728B52AA6E4}">
                <adec:decorative xmlns:adec="http://schemas.microsoft.com/office/drawing/2017/decorative" val="1"/>
              </a:ext>
            </a:extLst>
          </p:cNvPr>
          <p:cNvCxnSpPr>
            <a:cxnSpLocks/>
            <a:stCxn id="4" idx="2"/>
            <a:endCxn id="13" idx="0"/>
          </p:cNvCxnSpPr>
          <p:nvPr/>
        </p:nvCxnSpPr>
        <p:spPr>
          <a:xfrm>
            <a:off x="4572000" y="2953725"/>
            <a:ext cx="875483" cy="1056144"/>
          </a:xfrm>
          <a:prstGeom prst="straightConnector1">
            <a:avLst/>
          </a:prstGeom>
          <a:ln w="57150">
            <a:solidFill>
              <a:srgbClr val="002060"/>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A18B00CD-1C32-4E6C-CF42-46381E371D8A}"/>
              </a:ext>
              <a:ext uri="{C183D7F6-B498-43B3-948B-1728B52AA6E4}">
                <adec:decorative xmlns:adec="http://schemas.microsoft.com/office/drawing/2017/decorative" val="1"/>
              </a:ext>
            </a:extLst>
          </p:cNvPr>
          <p:cNvCxnSpPr>
            <a:cxnSpLocks/>
          </p:cNvCxnSpPr>
          <p:nvPr/>
        </p:nvCxnSpPr>
        <p:spPr>
          <a:xfrm>
            <a:off x="5980767" y="2630559"/>
            <a:ext cx="2285755" cy="975832"/>
          </a:xfrm>
          <a:prstGeom prst="straightConnector1">
            <a:avLst/>
          </a:prstGeom>
          <a:ln w="57150">
            <a:solidFill>
              <a:srgbClr val="00206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5148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8214" y="869449"/>
            <a:ext cx="4543719" cy="915859"/>
          </a:xfrm>
          <a:solidFill>
            <a:schemeClr val="accent4">
              <a:lumMod val="40000"/>
              <a:lumOff val="60000"/>
            </a:schemeClr>
          </a:solidFill>
          <a:ln w="28575">
            <a:solidFill>
              <a:schemeClr val="tx2"/>
            </a:solidFill>
          </a:ln>
        </p:spPr>
        <p:txBody>
          <a:bodyPr>
            <a:noAutofit/>
          </a:bodyPr>
          <a:lstStyle/>
          <a:p>
            <a:r>
              <a:rPr lang="en-US" sz="3200" b="1" dirty="0">
                <a:solidFill>
                  <a:srgbClr val="002060"/>
                </a:solidFill>
                <a:latin typeface="+mn-lt"/>
              </a:rPr>
              <a:t>Method 2:</a:t>
            </a:r>
            <a:br>
              <a:rPr lang="en-US" sz="3200" b="1" dirty="0">
                <a:solidFill>
                  <a:srgbClr val="002060"/>
                </a:solidFill>
                <a:latin typeface="+mn-lt"/>
              </a:rPr>
            </a:br>
            <a:r>
              <a:rPr lang="en-US" sz="2400" b="1" dirty="0">
                <a:solidFill>
                  <a:srgbClr val="002060"/>
                </a:solidFill>
                <a:latin typeface="+mn-lt"/>
              </a:rPr>
              <a:t>Look at tabs for each intervention</a:t>
            </a:r>
            <a:endParaRPr lang="en-US" sz="2400" dirty="0">
              <a:solidFill>
                <a:srgbClr val="002060"/>
              </a:solidFill>
              <a:latin typeface="+mn-lt"/>
            </a:endParaRPr>
          </a:p>
        </p:txBody>
      </p:sp>
      <p:pic>
        <p:nvPicPr>
          <p:cNvPr id="4" name="Picture 3" descr="&quot;Int1&quot; tab.">
            <a:extLst>
              <a:ext uri="{FF2B5EF4-FFF2-40B4-BE49-F238E27FC236}">
                <a16:creationId xmlns:a16="http://schemas.microsoft.com/office/drawing/2014/main" id="{77F5178D-364F-5180-2216-F7E720EBE8FE}"/>
              </a:ext>
            </a:extLst>
          </p:cNvPr>
          <p:cNvPicPr>
            <a:picLocks noChangeAspect="1"/>
          </p:cNvPicPr>
          <p:nvPr/>
        </p:nvPicPr>
        <p:blipFill>
          <a:blip r:embed="rId3"/>
          <a:stretch>
            <a:fillRect/>
          </a:stretch>
        </p:blipFill>
        <p:spPr>
          <a:xfrm>
            <a:off x="184412" y="1861138"/>
            <a:ext cx="6831221" cy="4937760"/>
          </a:xfrm>
          <a:prstGeom prst="rect">
            <a:avLst/>
          </a:prstGeom>
          <a:ln>
            <a:solidFill>
              <a:schemeClr val="tx1"/>
            </a:solidFill>
          </a:ln>
        </p:spPr>
      </p:pic>
      <p:sp>
        <p:nvSpPr>
          <p:cNvPr id="6" name="TextBox 5"/>
          <p:cNvSpPr txBox="1"/>
          <p:nvPr/>
        </p:nvSpPr>
        <p:spPr>
          <a:xfrm>
            <a:off x="7179808" y="2319532"/>
            <a:ext cx="1848147" cy="3953852"/>
          </a:xfrm>
          <a:prstGeom prst="rect">
            <a:avLst/>
          </a:prstGeom>
          <a:solidFill>
            <a:srgbClr val="002060"/>
          </a:solidFill>
          <a:ln>
            <a:solidFill>
              <a:schemeClr val="tx2"/>
            </a:solidFill>
          </a:ln>
        </p:spPr>
        <p:txBody>
          <a:bodyPr wrap="square" rtlCol="0">
            <a:noAutofit/>
          </a:bodyPr>
          <a:lstStyle>
            <a:defPPr>
              <a:defRPr lang="en-US"/>
            </a:defPPr>
            <a:lvl1pPr algn="ctr">
              <a:defRPr>
                <a:solidFill>
                  <a:schemeClr val="bg1"/>
                </a:solidFill>
              </a:defRPr>
            </a:lvl1pPr>
          </a:lstStyle>
          <a:p>
            <a:r>
              <a:rPr lang="en-US" dirty="0"/>
              <a:t>The blue tabs in this workbook provide you with graphs for each intervention across the SY.  </a:t>
            </a:r>
          </a:p>
          <a:p>
            <a:endParaRPr lang="en-US" dirty="0"/>
          </a:p>
          <a:p>
            <a:r>
              <a:rPr lang="en-US" dirty="0"/>
              <a:t>They show the percentages of students responding and not responding to the intervention per month.</a:t>
            </a:r>
          </a:p>
        </p:txBody>
      </p:sp>
      <p:sp>
        <p:nvSpPr>
          <p:cNvPr id="8" name="Rectangle 7" descr="Showing intervention tabs at bottom of workbook."/>
          <p:cNvSpPr/>
          <p:nvPr/>
        </p:nvSpPr>
        <p:spPr>
          <a:xfrm>
            <a:off x="1600792" y="6565692"/>
            <a:ext cx="3323479" cy="233206"/>
          </a:xfrm>
          <a:prstGeom prst="rect">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38100">
                <a:solidFill>
                  <a:srgbClr val="C00000"/>
                </a:solidFill>
              </a:ln>
            </a:endParaRPr>
          </a:p>
        </p:txBody>
      </p:sp>
      <p:cxnSp>
        <p:nvCxnSpPr>
          <p:cNvPr id="5" name="Straight Arrow Connector 4">
            <a:extLst>
              <a:ext uri="{FF2B5EF4-FFF2-40B4-BE49-F238E27FC236}">
                <a16:creationId xmlns:a16="http://schemas.microsoft.com/office/drawing/2014/main" id="{E79ABBB6-3AA1-6CBB-9B16-64B74FA2C105}"/>
              </a:ext>
              <a:ext uri="{C183D7F6-B498-43B3-948B-1728B52AA6E4}">
                <adec:decorative xmlns:adec="http://schemas.microsoft.com/office/drawing/2017/decorative" val="1"/>
              </a:ext>
            </a:extLst>
          </p:cNvPr>
          <p:cNvCxnSpPr>
            <a:cxnSpLocks/>
            <a:stCxn id="6" idx="1"/>
          </p:cNvCxnSpPr>
          <p:nvPr/>
        </p:nvCxnSpPr>
        <p:spPr>
          <a:xfrm flipH="1">
            <a:off x="4924271" y="4296458"/>
            <a:ext cx="2255537" cy="2314746"/>
          </a:xfrm>
          <a:prstGeom prst="straightConnector1">
            <a:avLst/>
          </a:prstGeom>
          <a:ln w="57150">
            <a:solidFill>
              <a:srgbClr val="00206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6D2F5723-7B18-6C84-8A3E-F467E5A463C0}"/>
              </a:ext>
            </a:extLst>
          </p:cNvPr>
          <p:cNvSpPr txBox="1"/>
          <p:nvPr/>
        </p:nvSpPr>
        <p:spPr>
          <a:xfrm>
            <a:off x="4571999" y="861978"/>
            <a:ext cx="4543719" cy="923330"/>
          </a:xfrm>
          <a:prstGeom prst="rect">
            <a:avLst/>
          </a:prstGeom>
          <a:solidFill>
            <a:schemeClr val="bg1"/>
          </a:solidFill>
          <a:ln w="28575">
            <a:solidFill>
              <a:schemeClr val="tx2"/>
            </a:solidFill>
          </a:ln>
        </p:spPr>
        <p:txBody>
          <a:bodyPr wrap="square" rtlCol="0">
            <a:spAutoFit/>
          </a:bodyPr>
          <a:lstStyle/>
          <a:p>
            <a:pPr algn="ctr"/>
            <a:r>
              <a:rPr lang="en-US" b="1" dirty="0"/>
              <a:t>Special Note: </a:t>
            </a:r>
            <a:r>
              <a:rPr lang="en-US" dirty="0"/>
              <a:t>You cannot change the data within the graph worksheets (they are imported directly from the AllData worksheet).</a:t>
            </a:r>
          </a:p>
        </p:txBody>
      </p:sp>
    </p:spTree>
    <p:extLst>
      <p:ext uri="{BB962C8B-B14F-4D97-AF65-F5344CB8AC3E}">
        <p14:creationId xmlns:p14="http://schemas.microsoft.com/office/powerpoint/2010/main" val="121227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quot;Nov&quot; tab.">
            <a:extLst>
              <a:ext uri="{FF2B5EF4-FFF2-40B4-BE49-F238E27FC236}">
                <a16:creationId xmlns:a16="http://schemas.microsoft.com/office/drawing/2014/main" id="{E1343011-777A-D2FC-14D3-5707CF3F34F1}"/>
              </a:ext>
            </a:extLst>
          </p:cNvPr>
          <p:cNvPicPr>
            <a:picLocks noChangeAspect="1"/>
          </p:cNvPicPr>
          <p:nvPr/>
        </p:nvPicPr>
        <p:blipFill>
          <a:blip r:embed="rId3"/>
          <a:stretch>
            <a:fillRect/>
          </a:stretch>
        </p:blipFill>
        <p:spPr>
          <a:xfrm>
            <a:off x="707088" y="1753757"/>
            <a:ext cx="7729825" cy="5029200"/>
          </a:xfrm>
          <a:prstGeom prst="rect">
            <a:avLst/>
          </a:prstGeom>
          <a:ln>
            <a:solidFill>
              <a:schemeClr val="tx1"/>
            </a:solidFill>
          </a:ln>
        </p:spPr>
      </p:pic>
      <p:sp>
        <p:nvSpPr>
          <p:cNvPr id="6" name="TextBox 5"/>
          <p:cNvSpPr txBox="1"/>
          <p:nvPr/>
        </p:nvSpPr>
        <p:spPr>
          <a:xfrm>
            <a:off x="5583027" y="3748053"/>
            <a:ext cx="3390491" cy="2308324"/>
          </a:xfrm>
          <a:prstGeom prst="rect">
            <a:avLst/>
          </a:prstGeom>
          <a:solidFill>
            <a:srgbClr val="002060"/>
          </a:solidFill>
          <a:ln>
            <a:solidFill>
              <a:schemeClr val="tx2"/>
            </a:solidFill>
          </a:ln>
        </p:spPr>
        <p:txBody>
          <a:bodyPr wrap="square" rtlCol="0">
            <a:spAutoFit/>
          </a:bodyPr>
          <a:lstStyle>
            <a:defPPr>
              <a:defRPr lang="en-US"/>
            </a:defPPr>
            <a:lvl1pPr algn="ctr">
              <a:defRPr>
                <a:solidFill>
                  <a:schemeClr val="bg1"/>
                </a:solidFill>
              </a:defRPr>
            </a:lvl1pPr>
          </a:lstStyle>
          <a:p>
            <a:r>
              <a:rPr lang="en-US" dirty="0"/>
              <a:t>The orange tabs in this workbook provide you with graphs of the interventions by month.  </a:t>
            </a:r>
          </a:p>
          <a:p>
            <a:endParaRPr lang="en-US" dirty="0"/>
          </a:p>
          <a:p>
            <a:r>
              <a:rPr lang="en-US" dirty="0"/>
              <a:t>They show the percentages of students responding and not responding to all interventions per month.</a:t>
            </a:r>
          </a:p>
        </p:txBody>
      </p:sp>
      <p:sp>
        <p:nvSpPr>
          <p:cNvPr id="8" name="Rectangle 7">
            <a:extLst>
              <a:ext uri="{C183D7F6-B498-43B3-948B-1728B52AA6E4}">
                <adec:decorative xmlns:adec="http://schemas.microsoft.com/office/drawing/2017/decorative" val="1"/>
              </a:ext>
            </a:extLst>
          </p:cNvPr>
          <p:cNvSpPr/>
          <p:nvPr/>
        </p:nvSpPr>
        <p:spPr>
          <a:xfrm>
            <a:off x="5477006" y="6538241"/>
            <a:ext cx="2928910" cy="244415"/>
          </a:xfrm>
          <a:prstGeom prst="rect">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38100">
                <a:solidFill>
                  <a:srgbClr val="C00000"/>
                </a:solidFill>
              </a:ln>
            </a:endParaRPr>
          </a:p>
        </p:txBody>
      </p:sp>
      <p:cxnSp>
        <p:nvCxnSpPr>
          <p:cNvPr id="5" name="Straight Arrow Connector 4">
            <a:extLst>
              <a:ext uri="{FF2B5EF4-FFF2-40B4-BE49-F238E27FC236}">
                <a16:creationId xmlns:a16="http://schemas.microsoft.com/office/drawing/2014/main" id="{DF81EFF6-4EE9-24AC-231A-CAE9D3D5106C}"/>
              </a:ext>
              <a:ext uri="{C183D7F6-B498-43B3-948B-1728B52AA6E4}">
                <adec:decorative xmlns:adec="http://schemas.microsoft.com/office/drawing/2017/decorative" val="1"/>
              </a:ext>
            </a:extLst>
          </p:cNvPr>
          <p:cNvCxnSpPr>
            <a:cxnSpLocks/>
            <a:stCxn id="6" idx="2"/>
            <a:endCxn id="8" idx="0"/>
          </p:cNvCxnSpPr>
          <p:nvPr/>
        </p:nvCxnSpPr>
        <p:spPr>
          <a:xfrm flipH="1">
            <a:off x="6941461" y="6056377"/>
            <a:ext cx="336812" cy="481864"/>
          </a:xfrm>
          <a:prstGeom prst="straightConnector1">
            <a:avLst/>
          </a:prstGeom>
          <a:ln w="57150">
            <a:solidFill>
              <a:srgbClr val="002060"/>
            </a:solidFill>
            <a:tailEnd type="arrow"/>
          </a:ln>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p:nvPr>
        </p:nvSpPr>
        <p:spPr>
          <a:xfrm>
            <a:off x="18424" y="861677"/>
            <a:ext cx="4401176" cy="923330"/>
          </a:xfrm>
          <a:solidFill>
            <a:schemeClr val="accent4">
              <a:lumMod val="40000"/>
              <a:lumOff val="60000"/>
            </a:schemeClr>
          </a:solidFill>
          <a:ln w="28575">
            <a:solidFill>
              <a:schemeClr val="tx2"/>
            </a:solidFill>
          </a:ln>
        </p:spPr>
        <p:txBody>
          <a:bodyPr>
            <a:noAutofit/>
          </a:bodyPr>
          <a:lstStyle/>
          <a:p>
            <a:r>
              <a:rPr lang="en-US" sz="3200" b="1" dirty="0">
                <a:solidFill>
                  <a:srgbClr val="002060"/>
                </a:solidFill>
                <a:latin typeface="+mn-lt"/>
              </a:rPr>
              <a:t>Method 3:</a:t>
            </a:r>
            <a:br>
              <a:rPr lang="en-US" sz="3200" b="1" dirty="0">
                <a:solidFill>
                  <a:srgbClr val="002060"/>
                </a:solidFill>
                <a:latin typeface="+mn-lt"/>
              </a:rPr>
            </a:br>
            <a:r>
              <a:rPr lang="en-US" sz="2400" b="1" dirty="0">
                <a:solidFill>
                  <a:srgbClr val="002060"/>
                </a:solidFill>
                <a:latin typeface="+mn-lt"/>
              </a:rPr>
              <a:t>Look at tabs for each month</a:t>
            </a:r>
            <a:endParaRPr lang="en-US" sz="2400" dirty="0">
              <a:solidFill>
                <a:srgbClr val="002060"/>
              </a:solidFill>
              <a:latin typeface="+mn-lt"/>
            </a:endParaRPr>
          </a:p>
        </p:txBody>
      </p:sp>
      <p:sp>
        <p:nvSpPr>
          <p:cNvPr id="7" name="TextBox 6"/>
          <p:cNvSpPr txBox="1"/>
          <p:nvPr/>
        </p:nvSpPr>
        <p:spPr>
          <a:xfrm>
            <a:off x="4419599" y="861978"/>
            <a:ext cx="4696119" cy="923330"/>
          </a:xfrm>
          <a:prstGeom prst="rect">
            <a:avLst/>
          </a:prstGeom>
          <a:solidFill>
            <a:schemeClr val="bg1"/>
          </a:solidFill>
          <a:ln w="28575">
            <a:solidFill>
              <a:schemeClr val="tx2"/>
            </a:solidFill>
          </a:ln>
        </p:spPr>
        <p:txBody>
          <a:bodyPr wrap="square" rtlCol="0">
            <a:spAutoFit/>
          </a:bodyPr>
          <a:lstStyle/>
          <a:p>
            <a:pPr algn="ctr"/>
            <a:r>
              <a:rPr lang="en-US" b="1" dirty="0"/>
              <a:t>Special Note: </a:t>
            </a:r>
            <a:r>
              <a:rPr lang="en-US" dirty="0"/>
              <a:t>You cannot change the data within the graph worksheets (they are imported directly from the AllData worksheet).</a:t>
            </a:r>
          </a:p>
        </p:txBody>
      </p:sp>
    </p:spTree>
    <p:extLst>
      <p:ext uri="{BB962C8B-B14F-4D97-AF65-F5344CB8AC3E}">
        <p14:creationId xmlns:p14="http://schemas.microsoft.com/office/powerpoint/2010/main" val="49085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noGrp="1"/>
          </p:cNvSpPr>
          <p:nvPr>
            <p:ph type="title" idx="4294967295"/>
          </p:nvPr>
        </p:nvSpPr>
        <p:spPr>
          <a:xfrm>
            <a:off x="457200" y="835113"/>
            <a:ext cx="8229600" cy="1046792"/>
          </a:xfrm>
          <a:prstGeom prst="rect">
            <a:avLst/>
          </a:prstGeom>
          <a:solidFill>
            <a:schemeClr val="accent4">
              <a:lumMod val="40000"/>
              <a:lumOff val="60000"/>
            </a:schemeClr>
          </a:solidFill>
          <a:ln w="38100">
            <a:solidFill>
              <a:schemeClr val="tx2"/>
            </a:solid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mn-lt"/>
                <a:ea typeface="+mj-ea"/>
                <a:cs typeface="+mj-cs"/>
              </a:rPr>
              <a:t>Step 6: For any interventions with low student response rates (less than 70%), ask WHY.</a:t>
            </a:r>
          </a:p>
        </p:txBody>
      </p:sp>
      <p:sp>
        <p:nvSpPr>
          <p:cNvPr id="12" name="Title 1"/>
          <p:cNvSpPr txBox="1">
            <a:spLocks/>
          </p:cNvSpPr>
          <p:nvPr/>
        </p:nvSpPr>
        <p:spPr>
          <a:xfrm>
            <a:off x="457200" y="2087407"/>
            <a:ext cx="8229600" cy="3480273"/>
          </a:xfrm>
          <a:prstGeom prst="rect">
            <a:avLst/>
          </a:prstGeom>
          <a:solidFill>
            <a:srgbClr val="002060"/>
          </a:solidFill>
          <a:ln w="38100">
            <a:solidFill>
              <a:schemeClr val="tx2"/>
            </a:solidFill>
          </a:ln>
        </p:spPr>
        <p:txBody>
          <a:bodyPr vert="horz" lIns="91440" tIns="45720" rIns="91440" bIns="45720" rtlCol="0" anchor="t">
            <a:no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sz="2400" b="1" dirty="0">
                <a:solidFill>
                  <a:schemeClr val="bg1"/>
                </a:solidFill>
                <a:latin typeface="+mn-lt"/>
              </a:rPr>
              <a:t>If an intervention is working for less than 70%</a:t>
            </a:r>
          </a:p>
          <a:p>
            <a:r>
              <a:rPr lang="en-US" sz="2400" b="1" dirty="0">
                <a:solidFill>
                  <a:schemeClr val="bg1"/>
                </a:solidFill>
                <a:latin typeface="+mn-lt"/>
              </a:rPr>
              <a:t>of your enrolled students:</a:t>
            </a:r>
          </a:p>
          <a:p>
            <a:endParaRPr lang="en-US" sz="2400" b="1" dirty="0">
              <a:solidFill>
                <a:schemeClr val="bg1"/>
              </a:solidFill>
              <a:latin typeface="+mn-lt"/>
            </a:endParaRPr>
          </a:p>
          <a:p>
            <a:pPr marL="285750" indent="-285750" algn="l">
              <a:buFont typeface="Arial" panose="020B0604020202020204" pitchFamily="34" charset="0"/>
              <a:buChar char="•"/>
            </a:pPr>
            <a:r>
              <a:rPr lang="en-US" sz="2000" dirty="0">
                <a:solidFill>
                  <a:schemeClr val="bg1"/>
                </a:solidFill>
                <a:latin typeface="+mn-lt"/>
              </a:rPr>
              <a:t>You need to talk about the </a:t>
            </a:r>
            <a:r>
              <a:rPr lang="en-US" sz="2000" i="1" dirty="0">
                <a:solidFill>
                  <a:schemeClr val="bg1"/>
                </a:solidFill>
                <a:latin typeface="+mn-lt"/>
              </a:rPr>
              <a:t>intervention system</a:t>
            </a:r>
            <a:r>
              <a:rPr lang="en-US" sz="2000" dirty="0">
                <a:solidFill>
                  <a:schemeClr val="bg1"/>
                </a:solidFill>
                <a:latin typeface="+mn-lt"/>
              </a:rPr>
              <a:t>. Your discussion may include questions about intervention fidelity and/or retraining in the intervention.</a:t>
            </a:r>
          </a:p>
          <a:p>
            <a:pPr algn="l"/>
            <a:endParaRPr lang="en-US" sz="2000" dirty="0">
              <a:solidFill>
                <a:schemeClr val="bg1"/>
              </a:solidFill>
              <a:latin typeface="+mn-lt"/>
            </a:endParaRPr>
          </a:p>
          <a:p>
            <a:pPr marL="285750" indent="-285750" algn="l">
              <a:spcAft>
                <a:spcPts val="1200"/>
              </a:spcAft>
              <a:buFont typeface="Arial" panose="020B0604020202020204" pitchFamily="34" charset="0"/>
              <a:buChar char="•"/>
            </a:pPr>
            <a:r>
              <a:rPr lang="en-US" sz="2000" dirty="0">
                <a:solidFill>
                  <a:schemeClr val="bg1"/>
                </a:solidFill>
                <a:latin typeface="+mn-lt"/>
              </a:rPr>
              <a:t>Conversations about </a:t>
            </a:r>
            <a:r>
              <a:rPr lang="en-US" sz="2000" i="1" dirty="0">
                <a:solidFill>
                  <a:schemeClr val="bg1"/>
                </a:solidFill>
                <a:latin typeface="+mn-lt"/>
              </a:rPr>
              <a:t>individual students</a:t>
            </a:r>
            <a:r>
              <a:rPr lang="en-US" sz="2000" dirty="0">
                <a:solidFill>
                  <a:schemeClr val="bg1"/>
                </a:solidFill>
                <a:latin typeface="+mn-lt"/>
              </a:rPr>
              <a:t>’ lack of response should be addressed in a separate, problem-solving conversation.</a:t>
            </a:r>
          </a:p>
        </p:txBody>
      </p:sp>
    </p:spTree>
    <p:extLst>
      <p:ext uri="{BB962C8B-B14F-4D97-AF65-F5344CB8AC3E}">
        <p14:creationId xmlns:p14="http://schemas.microsoft.com/office/powerpoint/2010/main" val="28674927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1381C-CCA3-0586-8CCD-320FE1FD1B5D}"/>
              </a:ext>
            </a:extLst>
          </p:cNvPr>
          <p:cNvSpPr>
            <a:spLocks noGrp="1"/>
          </p:cNvSpPr>
          <p:nvPr>
            <p:ph type="title"/>
          </p:nvPr>
        </p:nvSpPr>
        <p:spPr>
          <a:xfrm>
            <a:off x="457200" y="868357"/>
            <a:ext cx="8229600" cy="1261036"/>
          </a:xfrm>
          <a:solidFill>
            <a:schemeClr val="accent4">
              <a:lumMod val="40000"/>
              <a:lumOff val="60000"/>
            </a:schemeClr>
          </a:solidFill>
          <a:ln w="38100">
            <a:solidFill>
              <a:schemeClr val="tx2"/>
            </a:solid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4000" b="1" dirty="0">
                <a:solidFill>
                  <a:srgbClr val="002060"/>
                </a:solidFill>
                <a:latin typeface="+mn-lt"/>
              </a:rPr>
              <a:t>Tips for Printing Your Data</a:t>
            </a:r>
          </a:p>
        </p:txBody>
      </p:sp>
      <p:sp>
        <p:nvSpPr>
          <p:cNvPr id="3" name="Content Placeholder 2">
            <a:extLst>
              <a:ext uri="{FF2B5EF4-FFF2-40B4-BE49-F238E27FC236}">
                <a16:creationId xmlns:a16="http://schemas.microsoft.com/office/drawing/2014/main" id="{F20E232D-BE5B-D8D7-61A8-D548637D8A58}"/>
              </a:ext>
            </a:extLst>
          </p:cNvPr>
          <p:cNvSpPr>
            <a:spLocks noGrp="1"/>
          </p:cNvSpPr>
          <p:nvPr>
            <p:ph idx="1"/>
          </p:nvPr>
        </p:nvSpPr>
        <p:spPr>
          <a:xfrm>
            <a:off x="457200" y="2348224"/>
            <a:ext cx="8229600" cy="3479761"/>
          </a:xfrm>
          <a:solidFill>
            <a:srgbClr val="002060"/>
          </a:solidFill>
          <a:ln w="38100">
            <a:solidFill>
              <a:schemeClr val="tx2"/>
            </a:solidFill>
          </a:ln>
        </p:spPr>
        <p:txBody>
          <a:bodyPr vert="horz" lIns="91440" tIns="45720" rIns="91440" bIns="45720" rtlCol="0" anchor="t">
            <a:noAutofit/>
          </a:bodyPr>
          <a:lstStyle/>
          <a:p>
            <a:pPr>
              <a:spcBef>
                <a:spcPct val="0"/>
              </a:spcBef>
              <a:spcAft>
                <a:spcPts val="1200"/>
              </a:spcAft>
            </a:pPr>
            <a:r>
              <a:rPr lang="en-US" sz="2800" dirty="0">
                <a:solidFill>
                  <a:schemeClr val="bg1"/>
                </a:solidFill>
                <a:ea typeface="+mj-ea"/>
                <a:cs typeface="+mj-cs"/>
              </a:rPr>
              <a:t>Printing is by the worksheet (e.g., AllData, Criteria, Int1, Int2, etc.)</a:t>
            </a:r>
          </a:p>
          <a:p>
            <a:pPr>
              <a:spcBef>
                <a:spcPct val="0"/>
              </a:spcBef>
              <a:spcAft>
                <a:spcPts val="1200"/>
              </a:spcAft>
            </a:pPr>
            <a:r>
              <a:rPr lang="en-US" sz="2800" dirty="0">
                <a:solidFill>
                  <a:schemeClr val="bg1"/>
                </a:solidFill>
                <a:ea typeface="+mj-ea"/>
                <a:cs typeface="+mj-cs"/>
              </a:rPr>
              <a:t>You can adjust your print settings to print each page the way that best fits your discussions and/or sharing</a:t>
            </a:r>
          </a:p>
        </p:txBody>
      </p:sp>
    </p:spTree>
    <p:extLst>
      <p:ext uri="{BB962C8B-B14F-4D97-AF65-F5344CB8AC3E}">
        <p14:creationId xmlns:p14="http://schemas.microsoft.com/office/powerpoint/2010/main" val="20550426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341" y="506627"/>
            <a:ext cx="7926859" cy="4015946"/>
          </a:xfrm>
          <a:solidFill>
            <a:schemeClr val="tx2">
              <a:lumMod val="20000"/>
              <a:lumOff val="80000"/>
              <a:alpha val="28000"/>
            </a:schemeClr>
          </a:solidFill>
          <a:ln w="57150">
            <a:solidFill>
              <a:srgbClr val="002060"/>
            </a:solidFill>
          </a:ln>
        </p:spPr>
        <p:txBody>
          <a:bodyPr>
            <a:normAutofit/>
          </a:bodyPr>
          <a:lstStyle/>
          <a:p>
            <a:r>
              <a:rPr lang="en-US" sz="3600" b="1" dirty="0">
                <a:solidFill>
                  <a:schemeClr val="tx2">
                    <a:lumMod val="20000"/>
                    <a:lumOff val="80000"/>
                  </a:schemeClr>
                </a:solidFill>
              </a:rPr>
              <a:t>Thank you for reviewing this tutorial! </a:t>
            </a:r>
            <a:br>
              <a:rPr lang="en-US" sz="3600" b="1" dirty="0">
                <a:solidFill>
                  <a:schemeClr val="tx2">
                    <a:lumMod val="20000"/>
                    <a:lumOff val="80000"/>
                  </a:schemeClr>
                </a:solidFill>
              </a:rPr>
            </a:br>
            <a:br>
              <a:rPr lang="en-US" sz="3600" b="1" dirty="0">
                <a:solidFill>
                  <a:schemeClr val="tx2">
                    <a:lumMod val="20000"/>
                    <a:lumOff val="80000"/>
                  </a:schemeClr>
                </a:solidFill>
              </a:rPr>
            </a:br>
            <a:r>
              <a:rPr lang="en-US" sz="3200" b="1" dirty="0">
                <a:solidFill>
                  <a:schemeClr val="tx2">
                    <a:lumMod val="20000"/>
                    <a:lumOff val="80000"/>
                  </a:schemeClr>
                </a:solidFill>
              </a:rPr>
              <a:t>For more information about </a:t>
            </a:r>
            <a:br>
              <a:rPr lang="en-US" sz="3200" b="1" dirty="0">
                <a:solidFill>
                  <a:schemeClr val="tx2">
                    <a:lumMod val="20000"/>
                    <a:lumOff val="80000"/>
                  </a:schemeClr>
                </a:solidFill>
              </a:rPr>
            </a:br>
            <a:r>
              <a:rPr lang="en-US" sz="3200" b="1" dirty="0">
                <a:solidFill>
                  <a:schemeClr val="tx2">
                    <a:lumMod val="20000"/>
                    <a:lumOff val="80000"/>
                  </a:schemeClr>
                </a:solidFill>
              </a:rPr>
              <a:t>Targeted (Tier 2) programming and tools, </a:t>
            </a:r>
            <a:br>
              <a:rPr lang="en-US" sz="3200" b="1" dirty="0">
                <a:solidFill>
                  <a:schemeClr val="tx2">
                    <a:lumMod val="20000"/>
                    <a:lumOff val="80000"/>
                  </a:schemeClr>
                </a:solidFill>
              </a:rPr>
            </a:br>
            <a:r>
              <a:rPr lang="en-US" sz="3200" b="1" dirty="0">
                <a:solidFill>
                  <a:schemeClr val="tx2">
                    <a:lumMod val="20000"/>
                    <a:lumOff val="80000"/>
                  </a:schemeClr>
                </a:solidFill>
              </a:rPr>
              <a:t>please visit our website at </a:t>
            </a:r>
            <a:br>
              <a:rPr lang="en-US" sz="3200" b="1" dirty="0">
                <a:solidFill>
                  <a:schemeClr val="tx2">
                    <a:lumMod val="20000"/>
                    <a:lumOff val="80000"/>
                  </a:schemeClr>
                </a:solidFill>
              </a:rPr>
            </a:br>
            <a:r>
              <a:rPr lang="en-US" sz="3200" b="1" dirty="0">
                <a:solidFill>
                  <a:srgbClr val="FFC000"/>
                </a:solidFill>
              </a:rPr>
              <a:t>delawarepbs.org</a:t>
            </a:r>
            <a:endParaRPr lang="en-US" sz="3200" b="1" dirty="0">
              <a:ln w="17780" cmpd="sng">
                <a:solidFill>
                  <a:srgbClr val="FFFFFF"/>
                </a:solidFill>
                <a:prstDash val="solid"/>
                <a:miter lim="800000"/>
              </a:ln>
              <a:solidFill>
                <a:srgbClr val="FFC000"/>
              </a:solidFill>
              <a:effectLst>
                <a:outerShdw blurRad="50800" algn="tl" rotWithShape="0">
                  <a:srgbClr val="000000"/>
                </a:outerShdw>
              </a:effectLst>
              <a:latin typeface="Baskerville Old Face" panose="02020602080505020303" pitchFamily="18" charset="0"/>
            </a:endParaRPr>
          </a:p>
        </p:txBody>
      </p:sp>
      <p:sp>
        <p:nvSpPr>
          <p:cNvPr id="3" name="Subtitle 2"/>
          <p:cNvSpPr>
            <a:spLocks noGrp="1"/>
          </p:cNvSpPr>
          <p:nvPr>
            <p:ph type="subTitle" idx="1"/>
          </p:nvPr>
        </p:nvSpPr>
        <p:spPr>
          <a:xfrm>
            <a:off x="1294370" y="4664675"/>
            <a:ext cx="6400800" cy="1184190"/>
          </a:xfrm>
        </p:spPr>
        <p:txBody>
          <a:bodyPr>
            <a:normAutofit/>
          </a:bodyPr>
          <a:lstStyle/>
          <a:p>
            <a:pPr>
              <a:spcBef>
                <a:spcPts val="0"/>
              </a:spcBef>
            </a:pPr>
            <a:r>
              <a:rPr lang="en-US" sz="2800" dirty="0">
                <a:solidFill>
                  <a:schemeClr val="tx2">
                    <a:lumMod val="20000"/>
                    <a:lumOff val="80000"/>
                  </a:schemeClr>
                </a:solidFill>
                <a:cs typeface="Calibri"/>
              </a:rPr>
              <a:t>DE-PBS Project</a:t>
            </a:r>
          </a:p>
          <a:p>
            <a:pPr lvl="0">
              <a:spcBef>
                <a:spcPts val="0"/>
              </a:spcBef>
            </a:pPr>
            <a:r>
              <a:rPr lang="en-US" sz="2800" dirty="0">
                <a:solidFill>
                  <a:schemeClr val="tx2">
                    <a:lumMod val="20000"/>
                    <a:lumOff val="80000"/>
                  </a:schemeClr>
                </a:solidFill>
                <a:cs typeface="Calibri"/>
              </a:rPr>
              <a:t>Center for Disabilities Studies</a:t>
            </a:r>
          </a:p>
        </p:txBody>
      </p:sp>
      <p:sp>
        <p:nvSpPr>
          <p:cNvPr id="4" name="TextBox 3"/>
          <p:cNvSpPr txBox="1"/>
          <p:nvPr/>
        </p:nvSpPr>
        <p:spPr>
          <a:xfrm>
            <a:off x="6907427" y="6289589"/>
            <a:ext cx="1809213" cy="646331"/>
          </a:xfrm>
          <a:prstGeom prst="rect">
            <a:avLst/>
          </a:prstGeom>
          <a:noFill/>
        </p:spPr>
        <p:txBody>
          <a:bodyPr wrap="none" rtlCol="0">
            <a:spAutoFit/>
          </a:bodyPr>
          <a:lstStyle/>
          <a:p>
            <a:pPr lvl="0"/>
            <a:r>
              <a:rPr lang="en-US" i="1" dirty="0">
                <a:solidFill>
                  <a:schemeClr val="tx2">
                    <a:lumMod val="20000"/>
                    <a:lumOff val="80000"/>
                  </a:schemeClr>
                </a:solidFill>
                <a:cs typeface="Calibri"/>
              </a:rPr>
              <a:t>Updated 7/20/23</a:t>
            </a:r>
          </a:p>
          <a:p>
            <a:endParaRPr lang="en-US" dirty="0"/>
          </a:p>
        </p:txBody>
      </p:sp>
    </p:spTree>
    <p:extLst>
      <p:ext uri="{BB962C8B-B14F-4D97-AF65-F5344CB8AC3E}">
        <p14:creationId xmlns:p14="http://schemas.microsoft.com/office/powerpoint/2010/main" val="1361918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826530"/>
            <a:ext cx="4876800" cy="48768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90833" y="1257941"/>
            <a:ext cx="8436077" cy="854322"/>
          </a:xfrm>
        </p:spPr>
        <p:txBody>
          <a:bodyPr>
            <a:normAutofit fontScale="90000"/>
          </a:bodyPr>
          <a:lstStyle/>
          <a:p>
            <a:r>
              <a:rPr lang="en-US" sz="3600" b="1" dirty="0"/>
              <a:t>A quick orientation to this tool…</a:t>
            </a:r>
            <a:br>
              <a:rPr lang="en-US" sz="3600" b="1" dirty="0"/>
            </a:br>
            <a:r>
              <a:rPr lang="en-US" sz="3600" b="1" dirty="0"/>
              <a:t>This is an </a:t>
            </a:r>
            <a:r>
              <a:rPr lang="en-US" sz="3600" b="1" u="sng" dirty="0"/>
              <a:t>Excel workbook</a:t>
            </a:r>
            <a:r>
              <a:rPr lang="en-US" sz="3600" b="1" dirty="0"/>
              <a:t>, but you </a:t>
            </a:r>
            <a:br>
              <a:rPr lang="en-US" sz="3600" b="1" dirty="0"/>
            </a:br>
            <a:r>
              <a:rPr lang="en-US" sz="3600" b="1" dirty="0"/>
              <a:t>don’t need to be an Excel expert to use it! </a:t>
            </a:r>
          </a:p>
        </p:txBody>
      </p:sp>
      <p:sp>
        <p:nvSpPr>
          <p:cNvPr id="3" name="TextBox 2"/>
          <p:cNvSpPr txBox="1"/>
          <p:nvPr/>
        </p:nvSpPr>
        <p:spPr>
          <a:xfrm>
            <a:off x="228601" y="2462729"/>
            <a:ext cx="4608870" cy="3785652"/>
          </a:xfrm>
          <a:prstGeom prst="rect">
            <a:avLst/>
          </a:prstGeom>
          <a:noFill/>
        </p:spPr>
        <p:txBody>
          <a:bodyPr wrap="square" rtlCol="0">
            <a:spAutoFit/>
          </a:bodyPr>
          <a:lstStyle/>
          <a:p>
            <a:endParaRPr lang="en-US" sz="2400" dirty="0"/>
          </a:p>
          <a:p>
            <a:pPr marL="742950" lvl="1" indent="-285750">
              <a:buFont typeface="Arial" panose="020B0604020202020204" pitchFamily="34" charset="0"/>
              <a:buChar char="•"/>
            </a:pPr>
            <a:r>
              <a:rPr lang="en-US" dirty="0"/>
              <a:t>You will just need to enter some numbers and some text from your existing (and any new) Tier 2 intervention-related school activities into this workbook, and we’ll show you how and where! </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Tip: You can copy and paste any tables and/or graphs from this workbook into other documents (like Word or PowerPoint).</a:t>
            </a:r>
          </a:p>
          <a:p>
            <a:endParaRPr lang="en-US" dirty="0"/>
          </a:p>
        </p:txBody>
      </p:sp>
    </p:spTree>
    <p:extLst>
      <p:ext uri="{BB962C8B-B14F-4D97-AF65-F5344CB8AC3E}">
        <p14:creationId xmlns:p14="http://schemas.microsoft.com/office/powerpoint/2010/main" val="3119723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noGrp="1"/>
          </p:cNvSpPr>
          <p:nvPr>
            <p:ph type="title" idx="4294967295"/>
          </p:nvPr>
        </p:nvSpPr>
        <p:spPr>
          <a:xfrm>
            <a:off x="457200" y="866297"/>
            <a:ext cx="8229600" cy="1046792"/>
          </a:xfrm>
          <a:prstGeom prst="rect">
            <a:avLst/>
          </a:prstGeom>
          <a:solidFill>
            <a:schemeClr val="accent4">
              <a:lumMod val="40000"/>
              <a:lumOff val="60000"/>
            </a:schemeClr>
          </a:solidFill>
          <a:ln w="38100">
            <a:solidFill>
              <a:schemeClr val="tx2"/>
            </a:solid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mn-lt"/>
                <a:ea typeface="+mj-ea"/>
                <a:cs typeface="+mj-cs"/>
              </a:rPr>
              <a:t>22 Tabs to Help Outline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mn-lt"/>
                <a:ea typeface="+mj-ea"/>
                <a:cs typeface="+mj-cs"/>
              </a:rPr>
              <a:t>Your Important Tier 2 Programming</a:t>
            </a:r>
          </a:p>
        </p:txBody>
      </p:sp>
      <p:pic>
        <p:nvPicPr>
          <p:cNvPr id="3" name="Picture 2" descr="&quot;AllData&quot; tab of Intervention Tracking workbook.">
            <a:extLst>
              <a:ext uri="{FF2B5EF4-FFF2-40B4-BE49-F238E27FC236}">
                <a16:creationId xmlns:a16="http://schemas.microsoft.com/office/drawing/2014/main" id="{93706195-F7CA-A1D6-BB85-4DC82B7A84F4}"/>
              </a:ext>
            </a:extLst>
          </p:cNvPr>
          <p:cNvPicPr>
            <a:picLocks noChangeAspect="1"/>
          </p:cNvPicPr>
          <p:nvPr/>
        </p:nvPicPr>
        <p:blipFill rotWithShape="1">
          <a:blip r:embed="rId3"/>
          <a:srcRect t="10095" r="1857"/>
          <a:stretch/>
        </p:blipFill>
        <p:spPr>
          <a:xfrm>
            <a:off x="1410701" y="1956734"/>
            <a:ext cx="6322599" cy="4846320"/>
          </a:xfrm>
          <a:prstGeom prst="rect">
            <a:avLst/>
          </a:prstGeom>
          <a:ln>
            <a:solidFill>
              <a:schemeClr val="tx1"/>
            </a:solidFill>
          </a:ln>
        </p:spPr>
      </p:pic>
      <p:sp>
        <p:nvSpPr>
          <p:cNvPr id="9" name="Rectangle 8" descr="Emphasizing all tabs at the bottom of the workbook.">
            <a:extLst>
              <a:ext uri="{C183D7F6-B498-43B3-948B-1728B52AA6E4}">
                <adec:decorative xmlns:adec="http://schemas.microsoft.com/office/drawing/2017/decorative" val="0"/>
              </a:ext>
            </a:extLst>
          </p:cNvPr>
          <p:cNvSpPr/>
          <p:nvPr/>
        </p:nvSpPr>
        <p:spPr>
          <a:xfrm>
            <a:off x="1889807" y="6502449"/>
            <a:ext cx="5883639" cy="305557"/>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cxnSp>
        <p:nvCxnSpPr>
          <p:cNvPr id="11" name="Straight Arrow Connector 10">
            <a:extLst>
              <a:ext uri="{C183D7F6-B498-43B3-948B-1728B52AA6E4}">
                <adec:decorative xmlns:adec="http://schemas.microsoft.com/office/drawing/2017/decorative" val="1"/>
              </a:ext>
            </a:extLst>
          </p:cNvPr>
          <p:cNvCxnSpPr>
            <a:cxnSpLocks/>
          </p:cNvCxnSpPr>
          <p:nvPr/>
        </p:nvCxnSpPr>
        <p:spPr>
          <a:xfrm>
            <a:off x="457200" y="1915010"/>
            <a:ext cx="1432607" cy="4587439"/>
          </a:xfrm>
          <a:prstGeom prst="straightConnector1">
            <a:avLst/>
          </a:prstGeom>
          <a:ln w="57150">
            <a:solidFill>
              <a:srgbClr val="00206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3594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noGrp="1"/>
          </p:cNvSpPr>
          <p:nvPr>
            <p:ph type="ctrTitle" idx="4294967295"/>
          </p:nvPr>
        </p:nvSpPr>
        <p:spPr>
          <a:xfrm>
            <a:off x="457200" y="868218"/>
            <a:ext cx="8229600" cy="1046792"/>
          </a:xfrm>
          <a:prstGeom prst="rect">
            <a:avLst/>
          </a:prstGeom>
          <a:solidFill>
            <a:schemeClr val="accent4">
              <a:lumMod val="40000"/>
              <a:lumOff val="60000"/>
            </a:schemeClr>
          </a:solidFill>
          <a:ln w="38100">
            <a:solidFill>
              <a:schemeClr val="tx2"/>
            </a:solid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mj-lt"/>
                <a:ea typeface="+mj-ea"/>
                <a:cs typeface="+mj-cs"/>
              </a:rPr>
              <a:t>Certain cells within these </a:t>
            </a:r>
            <a:r>
              <a:rPr kumimoji="0" lang="en-US" sz="2400" b="1" i="0" u="none" strike="noStrike" kern="1200" cap="none" spc="0" normalizeH="0" baseline="0" noProof="0" dirty="0">
                <a:ln>
                  <a:noFill/>
                </a:ln>
                <a:solidFill>
                  <a:srgbClr val="C00000"/>
                </a:solidFill>
                <a:effectLst/>
                <a:uLnTx/>
                <a:uFillTx/>
                <a:latin typeface="+mj-lt"/>
                <a:ea typeface="+mj-ea"/>
                <a:cs typeface="+mj-cs"/>
              </a:rPr>
              <a:t>2 tabs will require you to manually enter data/info </a:t>
            </a:r>
            <a:r>
              <a:rPr kumimoji="0" lang="en-US" sz="2400" b="1" i="0" u="none" strike="noStrike" kern="1200" cap="none" spc="0" normalizeH="0" baseline="0" noProof="0" dirty="0">
                <a:ln>
                  <a:noFill/>
                </a:ln>
                <a:solidFill>
                  <a:srgbClr val="002060"/>
                </a:solidFill>
                <a:effectLst/>
                <a:uLnTx/>
                <a:uFillTx/>
                <a:latin typeface="+mj-lt"/>
                <a:ea typeface="+mj-ea"/>
                <a:cs typeface="+mj-cs"/>
              </a:rPr>
              <a:t>(but some cells are locked)</a:t>
            </a:r>
          </a:p>
        </p:txBody>
      </p:sp>
      <p:pic>
        <p:nvPicPr>
          <p:cNvPr id="3" name="Picture 2" descr="&quot;AllData&quot; tab of Intervention Tracking workbook.">
            <a:extLst>
              <a:ext uri="{FF2B5EF4-FFF2-40B4-BE49-F238E27FC236}">
                <a16:creationId xmlns:a16="http://schemas.microsoft.com/office/drawing/2014/main" id="{29AE5A6A-9CDA-F27F-BC38-95E03C098FE0}"/>
              </a:ext>
            </a:extLst>
          </p:cNvPr>
          <p:cNvPicPr>
            <a:picLocks noChangeAspect="1"/>
          </p:cNvPicPr>
          <p:nvPr/>
        </p:nvPicPr>
        <p:blipFill rotWithShape="1">
          <a:blip r:embed="rId3"/>
          <a:srcRect t="10095" r="1857"/>
          <a:stretch/>
        </p:blipFill>
        <p:spPr>
          <a:xfrm>
            <a:off x="1410701" y="1956734"/>
            <a:ext cx="6322599" cy="4846320"/>
          </a:xfrm>
          <a:prstGeom prst="rect">
            <a:avLst/>
          </a:prstGeom>
          <a:ln>
            <a:solidFill>
              <a:schemeClr val="tx1"/>
            </a:solidFill>
          </a:ln>
        </p:spPr>
      </p:pic>
      <p:sp>
        <p:nvSpPr>
          <p:cNvPr id="9" name="Rectangle 8" descr="Emphasizing &quot;AllData&quot; and &quot;Criteria&quot; tabs of workbook."/>
          <p:cNvSpPr/>
          <p:nvPr/>
        </p:nvSpPr>
        <p:spPr>
          <a:xfrm>
            <a:off x="1958009" y="6500192"/>
            <a:ext cx="1034428" cy="302862"/>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cxnSp>
        <p:nvCxnSpPr>
          <p:cNvPr id="11" name="Straight Arrow Connector 10">
            <a:extLst>
              <a:ext uri="{C183D7F6-B498-43B3-948B-1728B52AA6E4}">
                <adec:decorative xmlns:adec="http://schemas.microsoft.com/office/drawing/2017/decorative" val="1"/>
              </a:ext>
            </a:extLst>
          </p:cNvPr>
          <p:cNvCxnSpPr>
            <a:cxnSpLocks/>
            <a:endCxn id="9" idx="0"/>
          </p:cNvCxnSpPr>
          <p:nvPr/>
        </p:nvCxnSpPr>
        <p:spPr>
          <a:xfrm>
            <a:off x="457200" y="1915010"/>
            <a:ext cx="2018023" cy="4585182"/>
          </a:xfrm>
          <a:prstGeom prst="straightConnector1">
            <a:avLst/>
          </a:prstGeom>
          <a:ln w="57150">
            <a:solidFill>
              <a:srgbClr val="00206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601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noGrp="1"/>
          </p:cNvSpPr>
          <p:nvPr>
            <p:ph type="title" idx="4294967295"/>
          </p:nvPr>
        </p:nvSpPr>
        <p:spPr>
          <a:xfrm>
            <a:off x="457200" y="752168"/>
            <a:ext cx="8229600" cy="1162842"/>
          </a:xfrm>
          <a:prstGeom prst="rect">
            <a:avLst/>
          </a:prstGeom>
          <a:solidFill>
            <a:schemeClr val="accent4">
              <a:lumMod val="40000"/>
              <a:lumOff val="60000"/>
            </a:schemeClr>
          </a:solidFill>
          <a:ln w="38100">
            <a:solidFill>
              <a:schemeClr val="tx2"/>
            </a:solid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mn-lt"/>
                <a:ea typeface="+mj-ea"/>
                <a:cs typeface="+mj-cs"/>
              </a:rPr>
              <a:t>The</a:t>
            </a:r>
            <a:r>
              <a:rPr kumimoji="0" lang="en-US" sz="2400" b="1" i="0" u="none" strike="noStrike" kern="1200" cap="none" spc="0" normalizeH="0" baseline="0" noProof="0" dirty="0">
                <a:ln>
                  <a:noFill/>
                </a:ln>
                <a:solidFill>
                  <a:schemeClr val="tx2"/>
                </a:solidFill>
                <a:effectLst/>
                <a:uLnTx/>
                <a:uFillTx/>
                <a:latin typeface="+mn-lt"/>
                <a:ea typeface="+mj-ea"/>
                <a:cs typeface="+mj-cs"/>
              </a:rPr>
              <a:t> </a:t>
            </a:r>
            <a:r>
              <a:rPr kumimoji="0" lang="en-US" sz="2400" b="1" i="0" u="none" strike="noStrike" kern="1200" cap="none" spc="0" normalizeH="0" baseline="0" noProof="0" dirty="0">
                <a:ln>
                  <a:noFill/>
                </a:ln>
                <a:solidFill>
                  <a:srgbClr val="C00000"/>
                </a:solidFill>
                <a:effectLst/>
                <a:uLnTx/>
                <a:uFillTx/>
                <a:latin typeface="+mn-lt"/>
                <a:ea typeface="+mj-ea"/>
                <a:cs typeface="+mj-cs"/>
              </a:rPr>
              <a:t>other 20 tabs are linked </a:t>
            </a:r>
            <a:r>
              <a:rPr kumimoji="0" lang="en-US" sz="2400" b="1" i="0" u="none" strike="noStrike" kern="1200" cap="none" spc="0" normalizeH="0" baseline="0" noProof="0" dirty="0">
                <a:ln>
                  <a:noFill/>
                </a:ln>
                <a:solidFill>
                  <a:srgbClr val="002060"/>
                </a:solidFill>
                <a:effectLst/>
                <a:uLnTx/>
                <a:uFillTx/>
                <a:latin typeface="+mn-lt"/>
                <a:ea typeface="+mj-ea"/>
                <a:cs typeface="+mj-cs"/>
              </a:rPr>
              <a:t>to the data/info you enter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mn-lt"/>
                <a:ea typeface="+mj-ea"/>
                <a:cs typeface="+mj-cs"/>
              </a:rPr>
              <a:t>(they </a:t>
            </a:r>
            <a:r>
              <a:rPr kumimoji="0" lang="en-US" sz="2400" b="1" i="0" u="none" strike="noStrike" kern="1200" cap="none" spc="0" normalizeH="0" baseline="0" noProof="0" dirty="0">
                <a:ln>
                  <a:noFill/>
                </a:ln>
                <a:solidFill>
                  <a:srgbClr val="C00000"/>
                </a:solidFill>
                <a:effectLst/>
                <a:uLnTx/>
                <a:uFillTx/>
                <a:latin typeface="+mn-lt"/>
                <a:ea typeface="+mj-ea"/>
                <a:cs typeface="+mj-cs"/>
              </a:rPr>
              <a:t>will automatically generate graphs based on your data</a:t>
            </a:r>
            <a:r>
              <a:rPr kumimoji="0" lang="en-US" sz="2400" b="1" i="0" u="none" strike="noStrike" kern="1200" cap="none" spc="0" normalizeH="0" baseline="0" noProof="0" dirty="0">
                <a:ln>
                  <a:noFill/>
                </a:ln>
                <a:solidFill>
                  <a:srgbClr val="002060"/>
                </a:solidFill>
                <a:effectLst/>
                <a:uLnTx/>
                <a:uFillTx/>
                <a:latin typeface="+mn-lt"/>
                <a:ea typeface="+mj-ea"/>
                <a:cs typeface="+mj-cs"/>
              </a:rPr>
              <a:t>)</a:t>
            </a:r>
          </a:p>
        </p:txBody>
      </p:sp>
      <p:pic>
        <p:nvPicPr>
          <p:cNvPr id="3" name="Picture 2" descr="&quot;AllData&quot; tab of Intervention Tracking workbook.">
            <a:extLst>
              <a:ext uri="{FF2B5EF4-FFF2-40B4-BE49-F238E27FC236}">
                <a16:creationId xmlns:a16="http://schemas.microsoft.com/office/drawing/2014/main" id="{6B14A680-83EE-CE4A-DE49-6B67918F484F}"/>
              </a:ext>
            </a:extLst>
          </p:cNvPr>
          <p:cNvPicPr>
            <a:picLocks noChangeAspect="1"/>
          </p:cNvPicPr>
          <p:nvPr/>
        </p:nvPicPr>
        <p:blipFill rotWithShape="1">
          <a:blip r:embed="rId3"/>
          <a:srcRect t="10095" r="1857"/>
          <a:stretch/>
        </p:blipFill>
        <p:spPr>
          <a:xfrm>
            <a:off x="1410701" y="1956734"/>
            <a:ext cx="6322599" cy="4846320"/>
          </a:xfrm>
          <a:prstGeom prst="rect">
            <a:avLst/>
          </a:prstGeom>
          <a:ln>
            <a:solidFill>
              <a:schemeClr val="tx1"/>
            </a:solidFill>
          </a:ln>
        </p:spPr>
      </p:pic>
      <p:sp>
        <p:nvSpPr>
          <p:cNvPr id="9" name="Rectangle 8" descr="Emphasizing remaining tabs (data per intervention and data per month) of workbook."/>
          <p:cNvSpPr/>
          <p:nvPr/>
        </p:nvSpPr>
        <p:spPr>
          <a:xfrm>
            <a:off x="2924990" y="6510130"/>
            <a:ext cx="4808309" cy="292924"/>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cxnSp>
        <p:nvCxnSpPr>
          <p:cNvPr id="11" name="Straight Arrow Connector 10">
            <a:extLst>
              <a:ext uri="{C183D7F6-B498-43B3-948B-1728B52AA6E4}">
                <adec:decorative xmlns:adec="http://schemas.microsoft.com/office/drawing/2017/decorative" val="1"/>
              </a:ext>
            </a:extLst>
          </p:cNvPr>
          <p:cNvCxnSpPr>
            <a:cxnSpLocks/>
            <a:endCxn id="9" idx="0"/>
          </p:cNvCxnSpPr>
          <p:nvPr/>
        </p:nvCxnSpPr>
        <p:spPr>
          <a:xfrm>
            <a:off x="457200" y="1915010"/>
            <a:ext cx="4871945" cy="4595120"/>
          </a:xfrm>
          <a:prstGeom prst="straightConnector1">
            <a:avLst/>
          </a:prstGeom>
          <a:ln w="57150">
            <a:solidFill>
              <a:srgbClr val="00206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521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207" y="826994"/>
            <a:ext cx="8436077" cy="854322"/>
          </a:xfrm>
        </p:spPr>
        <p:txBody>
          <a:bodyPr>
            <a:normAutofit/>
          </a:bodyPr>
          <a:lstStyle/>
          <a:p>
            <a:r>
              <a:rPr lang="en-US" sz="3600" b="1" dirty="0">
                <a:solidFill>
                  <a:srgbClr val="002060"/>
                </a:solidFill>
              </a:rPr>
              <a:t>Before using this workbook, you’ll need…</a:t>
            </a:r>
          </a:p>
        </p:txBody>
      </p:sp>
      <p:sp>
        <p:nvSpPr>
          <p:cNvPr id="3" name="Content Placeholder 2"/>
          <p:cNvSpPr>
            <a:spLocks noGrp="1"/>
          </p:cNvSpPr>
          <p:nvPr>
            <p:ph idx="1"/>
          </p:nvPr>
        </p:nvSpPr>
        <p:spPr>
          <a:xfrm>
            <a:off x="663676" y="1862746"/>
            <a:ext cx="7764707" cy="4611795"/>
          </a:xfrm>
        </p:spPr>
        <p:txBody>
          <a:bodyPr>
            <a:normAutofit fontScale="77500" lnSpcReduction="20000"/>
          </a:bodyPr>
          <a:lstStyle/>
          <a:p>
            <a:pPr marL="457200" indent="-457200"/>
            <a:r>
              <a:rPr lang="en-US" dirty="0">
                <a:solidFill>
                  <a:srgbClr val="002060"/>
                </a:solidFill>
              </a:rPr>
              <a:t>A list of your current Tier 2 interventions. </a:t>
            </a:r>
          </a:p>
          <a:p>
            <a:pPr marL="457200" lvl="1" indent="0">
              <a:spcBef>
                <a:spcPts val="0"/>
              </a:spcBef>
              <a:buNone/>
            </a:pPr>
            <a:r>
              <a:rPr lang="en-US" sz="2200" dirty="0">
                <a:solidFill>
                  <a:srgbClr val="002060"/>
                </a:solidFill>
              </a:rPr>
              <a:t>This workbook allows you to track 10 interventions simultaneously. If you have more than 10, consider using one workbook to track </a:t>
            </a:r>
            <a:r>
              <a:rPr lang="en-US" sz="2200" i="1" dirty="0">
                <a:solidFill>
                  <a:srgbClr val="002060"/>
                </a:solidFill>
              </a:rPr>
              <a:t>behavioral interventions </a:t>
            </a:r>
            <a:r>
              <a:rPr lang="en-US" sz="2200" dirty="0">
                <a:solidFill>
                  <a:srgbClr val="002060"/>
                </a:solidFill>
              </a:rPr>
              <a:t>and another to track </a:t>
            </a:r>
            <a:r>
              <a:rPr lang="en-US" sz="2200" i="1" dirty="0">
                <a:solidFill>
                  <a:srgbClr val="002060"/>
                </a:solidFill>
              </a:rPr>
              <a:t>academic interventions.</a:t>
            </a:r>
            <a:endParaRPr lang="en-US" sz="1100" i="1" dirty="0">
              <a:solidFill>
                <a:srgbClr val="002060"/>
              </a:solidFill>
            </a:endParaRPr>
          </a:p>
          <a:p>
            <a:pPr marL="400050" lvl="1" indent="0">
              <a:spcBef>
                <a:spcPts val="0"/>
              </a:spcBef>
              <a:buNone/>
            </a:pPr>
            <a:endParaRPr lang="en-US" sz="1100" i="1" dirty="0">
              <a:solidFill>
                <a:srgbClr val="002060"/>
              </a:solidFill>
            </a:endParaRPr>
          </a:p>
          <a:p>
            <a:pPr marL="457200" indent="-457200"/>
            <a:r>
              <a:rPr lang="en-US" dirty="0">
                <a:solidFill>
                  <a:srgbClr val="002060"/>
                </a:solidFill>
              </a:rPr>
              <a:t>A monthly data collection method</a:t>
            </a:r>
          </a:p>
          <a:p>
            <a:pPr marL="457200" lvl="2" indent="0">
              <a:buNone/>
            </a:pPr>
            <a:r>
              <a:rPr lang="en-US" sz="2200" dirty="0">
                <a:solidFill>
                  <a:srgbClr val="002060"/>
                </a:solidFill>
              </a:rPr>
              <a:t>This workbook allows your Tier 2 team to track the percentages of students responding to those 10 interventions across each month of the SY (September-June). We recommend that schools designate a facilitator for each intervention who can collect and report this data monthly to the team leader(s), who would then enter it into this workbook.</a:t>
            </a:r>
            <a:endParaRPr lang="en-US" sz="1100" dirty="0">
              <a:solidFill>
                <a:srgbClr val="002060"/>
              </a:solidFill>
            </a:endParaRPr>
          </a:p>
          <a:p>
            <a:pPr marL="457200" lvl="1" indent="-457200">
              <a:buFont typeface="Arial" panose="020B0604020202020204" pitchFamily="34" charset="0"/>
              <a:buChar char="•"/>
            </a:pPr>
            <a:endParaRPr lang="en-US" sz="1100" dirty="0">
              <a:solidFill>
                <a:srgbClr val="002060"/>
              </a:solidFill>
            </a:endParaRPr>
          </a:p>
          <a:p>
            <a:pPr marL="457200" lvl="1" indent="-457200">
              <a:buFont typeface="Arial" panose="020B0604020202020204" pitchFamily="34" charset="0"/>
              <a:buChar char="•"/>
            </a:pPr>
            <a:r>
              <a:rPr lang="en-US" sz="3200" dirty="0">
                <a:solidFill>
                  <a:srgbClr val="002060"/>
                </a:solidFill>
              </a:rPr>
              <a:t>And (at least) the </a:t>
            </a:r>
            <a:r>
              <a:rPr lang="en-US" sz="3200" i="1" dirty="0">
                <a:solidFill>
                  <a:srgbClr val="002060"/>
                </a:solidFill>
              </a:rPr>
              <a:t>Responding</a:t>
            </a:r>
            <a:r>
              <a:rPr lang="en-US" sz="3200" dirty="0">
                <a:solidFill>
                  <a:srgbClr val="002060"/>
                </a:solidFill>
              </a:rPr>
              <a:t> criteria for each intervention</a:t>
            </a:r>
          </a:p>
          <a:p>
            <a:pPr marL="457200" lvl="2" indent="0">
              <a:spcBef>
                <a:spcPts val="0"/>
              </a:spcBef>
              <a:buNone/>
            </a:pPr>
            <a:r>
              <a:rPr lang="en-US" dirty="0">
                <a:solidFill>
                  <a:srgbClr val="002060"/>
                </a:solidFill>
              </a:rPr>
              <a:t>As soon as possible, it is recommended that your team determine the other decision rules (i.e., </a:t>
            </a:r>
            <a:r>
              <a:rPr lang="en-US" i="1" dirty="0">
                <a:solidFill>
                  <a:srgbClr val="002060"/>
                </a:solidFill>
              </a:rPr>
              <a:t>entrance [in]</a:t>
            </a:r>
            <a:r>
              <a:rPr lang="en-US" dirty="0">
                <a:solidFill>
                  <a:srgbClr val="002060"/>
                </a:solidFill>
              </a:rPr>
              <a:t> and </a:t>
            </a:r>
            <a:r>
              <a:rPr lang="en-US" i="1" dirty="0">
                <a:solidFill>
                  <a:srgbClr val="002060"/>
                </a:solidFill>
              </a:rPr>
              <a:t>exit [out]</a:t>
            </a:r>
            <a:r>
              <a:rPr lang="en-US" dirty="0">
                <a:solidFill>
                  <a:srgbClr val="002060"/>
                </a:solidFill>
              </a:rPr>
              <a:t> criteria) for each intervention, too. Interventions should be fluid and dynamic (and not holding pens for students).</a:t>
            </a:r>
          </a:p>
        </p:txBody>
      </p:sp>
      <p:pic>
        <p:nvPicPr>
          <p:cNvPr id="5" name="Picture 2">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3086" y="2775903"/>
            <a:ext cx="678016" cy="5424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8347" y="1681316"/>
            <a:ext cx="678016" cy="5424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6363" y="4363065"/>
            <a:ext cx="678016" cy="542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672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962" y="1254155"/>
            <a:ext cx="8436077" cy="854322"/>
          </a:xfrm>
        </p:spPr>
        <p:txBody>
          <a:bodyPr>
            <a:normAutofit/>
          </a:bodyPr>
          <a:lstStyle/>
          <a:p>
            <a:r>
              <a:rPr lang="en-US" sz="3600" b="1" dirty="0"/>
              <a:t>Okay, now to start…</a:t>
            </a:r>
          </a:p>
        </p:txBody>
      </p:sp>
      <p:sp>
        <p:nvSpPr>
          <p:cNvPr id="4" name="TextBox 3"/>
          <p:cNvSpPr txBox="1"/>
          <p:nvPr/>
        </p:nvSpPr>
        <p:spPr>
          <a:xfrm>
            <a:off x="584980" y="4914340"/>
            <a:ext cx="7974041" cy="923330"/>
          </a:xfrm>
          <a:prstGeom prst="rect">
            <a:avLst/>
          </a:prstGeom>
          <a:solidFill>
            <a:srgbClr val="002060"/>
          </a:solidFill>
          <a:ln>
            <a:solidFill>
              <a:schemeClr val="tx2"/>
            </a:solidFill>
          </a:ln>
        </p:spPr>
        <p:txBody>
          <a:bodyPr wrap="square" rtlCol="0">
            <a:spAutoFit/>
          </a:bodyPr>
          <a:lstStyle/>
          <a:p>
            <a:pPr algn="ctr"/>
            <a:r>
              <a:rPr lang="en-US" dirty="0">
                <a:solidFill>
                  <a:schemeClr val="bg1"/>
                </a:solidFill>
              </a:rPr>
              <a:t>Please open the Excel file named: </a:t>
            </a:r>
          </a:p>
          <a:p>
            <a:pPr algn="ctr"/>
            <a:r>
              <a:rPr lang="en-US" b="1" dirty="0">
                <a:solidFill>
                  <a:schemeClr val="bg1"/>
                </a:solidFill>
              </a:rPr>
              <a:t>“Tier 2 Intervention Tracking with Graphs ADD SCHOOL NAME”</a:t>
            </a:r>
          </a:p>
          <a:p>
            <a:pPr algn="ctr"/>
            <a:r>
              <a:rPr lang="en-US" dirty="0">
                <a:solidFill>
                  <a:schemeClr val="bg1"/>
                </a:solidFill>
              </a:rPr>
              <a:t>and save the file on your computer by renaming it with your school name. </a:t>
            </a:r>
          </a:p>
        </p:txBody>
      </p:sp>
      <p:pic>
        <p:nvPicPr>
          <p:cNvPr id="3" name="Picture 2">
            <a:extLst>
              <a:ext uri="{FF2B5EF4-FFF2-40B4-BE49-F238E27FC236}">
                <a16:creationId xmlns:a16="http://schemas.microsoft.com/office/drawing/2014/main" id="{5929DF35-8E6E-3219-DB41-AFB3891B5F33}"/>
              </a:ext>
              <a:ext uri="{C183D7F6-B498-43B3-948B-1728B52AA6E4}">
                <adec:decorative xmlns:adec="http://schemas.microsoft.com/office/drawing/2017/decorative" val="1"/>
              </a:ext>
            </a:extLst>
          </p:cNvPr>
          <p:cNvPicPr>
            <a:picLocks noChangeAspect="1" noChangeArrowheads="1"/>
          </p:cNvPicPr>
          <p:nvPr/>
        </p:nvPicPr>
        <p:blipFill>
          <a:blip r:embed="rId3">
            <a:extLst>
              <a:ext uri="{96DAC541-7B7A-43D3-8B79-37D633B846F1}">
                <asvg:svgBlip xmlns:asvg="http://schemas.microsoft.com/office/drawing/2016/SVG/main" r:embed="rId4"/>
              </a:ext>
            </a:extLst>
          </a:blip>
          <a:srcRect/>
          <a:stretch/>
        </p:blipFill>
        <p:spPr bwMode="auto">
          <a:xfrm>
            <a:off x="3174277" y="1960994"/>
            <a:ext cx="2795445" cy="2795445"/>
          </a:xfrm>
          <a:prstGeom prst="rect">
            <a:avLst/>
          </a:prstGeom>
          <a:noFill/>
        </p:spPr>
      </p:pic>
    </p:spTree>
    <p:extLst>
      <p:ext uri="{BB962C8B-B14F-4D97-AF65-F5344CB8AC3E}">
        <p14:creationId xmlns:p14="http://schemas.microsoft.com/office/powerpoint/2010/main" val="1484197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43B5C-FB44-7265-B58A-4805458D85ED}"/>
              </a:ext>
            </a:extLst>
          </p:cNvPr>
          <p:cNvSpPr>
            <a:spLocks noGrp="1"/>
          </p:cNvSpPr>
          <p:nvPr>
            <p:ph type="title"/>
          </p:nvPr>
        </p:nvSpPr>
        <p:spPr>
          <a:xfrm>
            <a:off x="457200" y="982962"/>
            <a:ext cx="8229600" cy="1261036"/>
          </a:xfrm>
        </p:spPr>
        <p:txBody>
          <a:bodyPr/>
          <a:lstStyle/>
          <a:p>
            <a:r>
              <a:rPr lang="en-US" dirty="0">
                <a:solidFill>
                  <a:srgbClr val="002060"/>
                </a:solidFill>
              </a:rPr>
              <a:t>Steps for Using the Workbook</a:t>
            </a:r>
          </a:p>
        </p:txBody>
      </p:sp>
      <p:graphicFrame>
        <p:nvGraphicFramePr>
          <p:cNvPr id="5" name="Content Placeholder 2" descr="Step 1: ADD school information&#10;Step 2: ADD intervention information&#10;Step 3: ADD grouping information&#10;Step 4: DOCUMENT decision criteria&#10;Step 5: ENTER monthly data to automatically generate percentages of students responding and not responding&#10;Step 6: LOOK FOR trends within and across interventions [add slides for within trends]&#10;Step 7: DISCUSS trends of concern">
            <a:extLst>
              <a:ext uri="{FF2B5EF4-FFF2-40B4-BE49-F238E27FC236}">
                <a16:creationId xmlns:a16="http://schemas.microsoft.com/office/drawing/2014/main" id="{0C2A15E8-020C-1E64-5E4D-B9B3FB5FFBA9}"/>
              </a:ext>
            </a:extLst>
          </p:cNvPr>
          <p:cNvGraphicFramePr>
            <a:graphicFrameLocks noGrp="1"/>
          </p:cNvGraphicFramePr>
          <p:nvPr>
            <p:ph idx="1"/>
            <p:extLst>
              <p:ext uri="{D42A27DB-BD31-4B8C-83A1-F6EECF244321}">
                <p14:modId xmlns:p14="http://schemas.microsoft.com/office/powerpoint/2010/main" val="3908550227"/>
              </p:ext>
            </p:extLst>
          </p:nvPr>
        </p:nvGraphicFramePr>
        <p:xfrm>
          <a:off x="457200" y="2346996"/>
          <a:ext cx="8229600"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3665079"/>
      </p:ext>
    </p:extLst>
  </p:cSld>
  <p:clrMapOvr>
    <a:masterClrMapping/>
  </p:clrMapOvr>
</p:sld>
</file>

<file path=ppt/theme/theme1.xml><?xml version="1.0" encoding="utf-8"?>
<a:theme xmlns:a="http://schemas.openxmlformats.org/drawingml/2006/main" name="Office Theme">
  <a:themeElements>
    <a:clrScheme name="UD Primary and Secondary 1">
      <a:dk1>
        <a:sysClr val="windowText" lastClr="000000"/>
      </a:dk1>
      <a:lt1>
        <a:sysClr val="window" lastClr="FFFFFF"/>
      </a:lt1>
      <a:dk2>
        <a:srgbClr val="1F497D"/>
      </a:dk2>
      <a:lt2>
        <a:srgbClr val="EEECE1"/>
      </a:lt2>
      <a:accent1>
        <a:srgbClr val="B7A66D"/>
      </a:accent1>
      <a:accent2>
        <a:srgbClr val="AF1E2D"/>
      </a:accent2>
      <a:accent3>
        <a:srgbClr val="BED600"/>
      </a:accent3>
      <a:accent4>
        <a:srgbClr val="5A8E22"/>
      </a:accent4>
      <a:accent5>
        <a:srgbClr val="00A0DF"/>
      </a:accent5>
      <a:accent6>
        <a:srgbClr val="DD8E36"/>
      </a:accent6>
      <a:hlink>
        <a:srgbClr val="00266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a:bodyPr>
      <a:lstStyle>
        <a:defPPr marL="0" marR="0" indent="0" algn="ctr" defTabSz="457200" rtl="0" eaLnBrk="1" fontAlgn="auto" latinLnBrk="0" hangingPunct="1">
          <a:lnSpc>
            <a:spcPct val="100000"/>
          </a:lnSpc>
          <a:spcBef>
            <a:spcPct val="20000"/>
          </a:spcBef>
          <a:spcAft>
            <a:spcPts val="0"/>
          </a:spcAft>
          <a:buClrTx/>
          <a:buSzTx/>
          <a:buFont typeface="Arial"/>
          <a:buNone/>
          <a:tabLst/>
          <a:defRPr kumimoji="0" sz="2800" b="0" i="0" u="none" strike="noStrike" kern="1200" cap="none" spc="0" normalizeH="0" baseline="0" noProof="0" dirty="0">
            <a:ln>
              <a:noFill/>
            </a:ln>
            <a:solidFill>
              <a:schemeClr val="tx2">
                <a:lumMod val="20000"/>
                <a:lumOff val="80000"/>
              </a:schemeClr>
            </a:solidFill>
            <a:effectLst/>
            <a:uLnTx/>
            <a:uFillTx/>
            <a:latin typeface="Trebuchet MS"/>
            <a:ea typeface="+mn-ea"/>
            <a:cs typeface="Trebuchet MS"/>
          </a:defRPr>
        </a:defPPr>
      </a:lstStyle>
    </a:txDef>
  </a:objectDefaults>
  <a:extraClrSchemeLst/>
</a:theme>
</file>

<file path=ppt/theme/theme2.xml><?xml version="1.0" encoding="utf-8"?>
<a:theme xmlns:a="http://schemas.openxmlformats.org/drawingml/2006/main" name="1_Office Theme">
  <a:themeElements>
    <a:clrScheme name="UD Primary and Secondary 1">
      <a:dk1>
        <a:sysClr val="windowText" lastClr="000000"/>
      </a:dk1>
      <a:lt1>
        <a:sysClr val="window" lastClr="FFFFFF"/>
      </a:lt1>
      <a:dk2>
        <a:srgbClr val="1F497D"/>
      </a:dk2>
      <a:lt2>
        <a:srgbClr val="EEECE1"/>
      </a:lt2>
      <a:accent1>
        <a:srgbClr val="B7A66D"/>
      </a:accent1>
      <a:accent2>
        <a:srgbClr val="AF1E2D"/>
      </a:accent2>
      <a:accent3>
        <a:srgbClr val="BED600"/>
      </a:accent3>
      <a:accent4>
        <a:srgbClr val="5A8E22"/>
      </a:accent4>
      <a:accent5>
        <a:srgbClr val="00A0DF"/>
      </a:accent5>
      <a:accent6>
        <a:srgbClr val="DD8E36"/>
      </a:accent6>
      <a:hlink>
        <a:srgbClr val="00266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a698667d-8817-4ad9-a7f2-bb287f867e5f}" enabled="0" method="" siteId="{a698667d-8817-4ad9-a7f2-bb287f867e5f}" removed="1"/>
</clbl:labelList>
</file>

<file path=docProps/app.xml><?xml version="1.0" encoding="utf-8"?>
<Properties xmlns="http://schemas.openxmlformats.org/officeDocument/2006/extended-properties" xmlns:vt="http://schemas.openxmlformats.org/officeDocument/2006/docPropsVTypes">
  <TotalTime>3450</TotalTime>
  <Words>2866</Words>
  <Application>Microsoft Office PowerPoint</Application>
  <PresentationFormat>On-screen Show (4:3)</PresentationFormat>
  <Paragraphs>225</Paragraphs>
  <Slides>26</Slides>
  <Notes>24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Arial</vt:lpstr>
      <vt:lpstr>Baskerville Old Face</vt:lpstr>
      <vt:lpstr>Calibri</vt:lpstr>
      <vt:lpstr>Söhne</vt:lpstr>
      <vt:lpstr>Trebuchet MS</vt:lpstr>
      <vt:lpstr>Office Theme</vt:lpstr>
      <vt:lpstr>1_Office Theme</vt:lpstr>
      <vt:lpstr>Tier 2  Data Workbook Tutorial</vt:lpstr>
      <vt:lpstr>Why and how to use this workbook</vt:lpstr>
      <vt:lpstr>A quick orientation to this tool… This is an Excel workbook, but you  don’t need to be an Excel expert to use it! </vt:lpstr>
      <vt:lpstr>22 Tabs to Help Outline  Your Important Tier 2 Programming</vt:lpstr>
      <vt:lpstr>Certain cells within these 2 tabs will require you to manually enter data/info (but some cells are locked)</vt:lpstr>
      <vt:lpstr>The other 20 tabs are linked to the data/info you enter  (they will automatically generate graphs based on your data)</vt:lpstr>
      <vt:lpstr>Before using this workbook, you’ll need…</vt:lpstr>
      <vt:lpstr>Okay, now to start…</vt:lpstr>
      <vt:lpstr>Steps for Using the Workbook</vt:lpstr>
      <vt:lpstr>Step 1: Complete school information at the top of the “AllData” tab</vt:lpstr>
      <vt:lpstr>Step 2: Add intervention names to worksheet There is space for up to 10 interventions.</vt:lpstr>
      <vt:lpstr>Step 3: Document Decision Criteria   A. Select the second tab “Criteria”  B. Define the entrance, responding, and exit criteria for each intervention (Interventions will self-populate based on the names entered on the “AllData” tab)</vt:lpstr>
      <vt:lpstr>What do we mean by decision criteria?</vt:lpstr>
      <vt:lpstr>Decision Criteria Example 1: Self-Esteem Group</vt:lpstr>
      <vt:lpstr>Decision Criteria Example 2: Mentoring</vt:lpstr>
      <vt:lpstr>Step 3: EXAMPLE</vt:lpstr>
      <vt:lpstr>Now that you have your basic intervention information saved…</vt:lpstr>
      <vt:lpstr>Step 4: Enter Monthly Data    1. the # of students participating in each intervention  2. the # of students responding to each intervention</vt:lpstr>
      <vt:lpstr>Step 4 (continued): The percentages of students responding and not responding will automatically populate once the numbers are entered for each month.</vt:lpstr>
      <vt:lpstr>Step 5: Examine your percentages to determine how interventions are working for students:</vt:lpstr>
      <vt:lpstr>Method 1: Look at your percentages in Tab 1</vt:lpstr>
      <vt:lpstr>Method 2: Look at tabs for each intervention</vt:lpstr>
      <vt:lpstr>Method 3: Look at tabs for each month</vt:lpstr>
      <vt:lpstr>Step 6: For any interventions with low student response rates (less than 70%), ask WHY.</vt:lpstr>
      <vt:lpstr>Tips for Printing Your Data</vt:lpstr>
      <vt:lpstr>Thank you for reviewing this tutorial!   For more information about  Targeted (Tier 2) programming and tools,  please visit our website at  delawarepbs.org</vt:lpstr>
    </vt:vector>
  </TitlesOfParts>
  <Company>UD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Jeff</dc:creator>
  <cp:lastModifiedBy>Miller, Alex</cp:lastModifiedBy>
  <cp:revision>86</cp:revision>
  <dcterms:created xsi:type="dcterms:W3CDTF">2014-12-16T16:14:42Z</dcterms:created>
  <dcterms:modified xsi:type="dcterms:W3CDTF">2023-07-24T16:01:25Z</dcterms:modified>
</cp:coreProperties>
</file>